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06"/>
  </p:notesMasterIdLst>
  <p:sldIdLst>
    <p:sldId id="346" r:id="rId2"/>
    <p:sldId id="257" r:id="rId3"/>
    <p:sldId id="298" r:id="rId4"/>
    <p:sldId id="258" r:id="rId5"/>
    <p:sldId id="259" r:id="rId6"/>
    <p:sldId id="347" r:id="rId7"/>
    <p:sldId id="299" r:id="rId8"/>
    <p:sldId id="260" r:id="rId9"/>
    <p:sldId id="288" r:id="rId10"/>
    <p:sldId id="353" r:id="rId11"/>
    <p:sldId id="348" r:id="rId12"/>
    <p:sldId id="402" r:id="rId13"/>
    <p:sldId id="364" r:id="rId14"/>
    <p:sldId id="283" r:id="rId15"/>
    <p:sldId id="261" r:id="rId16"/>
    <p:sldId id="264" r:id="rId17"/>
    <p:sldId id="266" r:id="rId18"/>
    <p:sldId id="289" r:id="rId19"/>
    <p:sldId id="317" r:id="rId20"/>
    <p:sldId id="290" r:id="rId21"/>
    <p:sldId id="291" r:id="rId22"/>
    <p:sldId id="292" r:id="rId23"/>
    <p:sldId id="293" r:id="rId24"/>
    <p:sldId id="294" r:id="rId25"/>
    <p:sldId id="271" r:id="rId26"/>
    <p:sldId id="295" r:id="rId27"/>
    <p:sldId id="300" r:id="rId28"/>
    <p:sldId id="325" r:id="rId29"/>
    <p:sldId id="326" r:id="rId30"/>
    <p:sldId id="327" r:id="rId31"/>
    <p:sldId id="328" r:id="rId32"/>
    <p:sldId id="329" r:id="rId33"/>
    <p:sldId id="330" r:id="rId34"/>
    <p:sldId id="331" r:id="rId35"/>
    <p:sldId id="399" r:id="rId36"/>
    <p:sldId id="309" r:id="rId37"/>
    <p:sldId id="332" r:id="rId38"/>
    <p:sldId id="333" r:id="rId39"/>
    <p:sldId id="334" r:id="rId40"/>
    <p:sldId id="335" r:id="rId41"/>
    <p:sldId id="336" r:id="rId42"/>
    <p:sldId id="337" r:id="rId43"/>
    <p:sldId id="338" r:id="rId44"/>
    <p:sldId id="390" r:id="rId45"/>
    <p:sldId id="391" r:id="rId46"/>
    <p:sldId id="392" r:id="rId47"/>
    <p:sldId id="393" r:id="rId48"/>
    <p:sldId id="394" r:id="rId49"/>
    <p:sldId id="395" r:id="rId50"/>
    <p:sldId id="396" r:id="rId51"/>
    <p:sldId id="397" r:id="rId52"/>
    <p:sldId id="398" r:id="rId53"/>
    <p:sldId id="356" r:id="rId54"/>
    <p:sldId id="365" r:id="rId55"/>
    <p:sldId id="366" r:id="rId56"/>
    <p:sldId id="367" r:id="rId57"/>
    <p:sldId id="368" r:id="rId58"/>
    <p:sldId id="369" r:id="rId59"/>
    <p:sldId id="370" r:id="rId60"/>
    <p:sldId id="371" r:id="rId61"/>
    <p:sldId id="389" r:id="rId62"/>
    <p:sldId id="384" r:id="rId63"/>
    <p:sldId id="380" r:id="rId64"/>
    <p:sldId id="373" r:id="rId65"/>
    <p:sldId id="374" r:id="rId66"/>
    <p:sldId id="375" r:id="rId67"/>
    <p:sldId id="376" r:id="rId68"/>
    <p:sldId id="377" r:id="rId69"/>
    <p:sldId id="378" r:id="rId70"/>
    <p:sldId id="379" r:id="rId71"/>
    <p:sldId id="388" r:id="rId72"/>
    <p:sldId id="385" r:id="rId73"/>
    <p:sldId id="281" r:id="rId74"/>
    <p:sldId id="280" r:id="rId75"/>
    <p:sldId id="341" r:id="rId76"/>
    <p:sldId id="284" r:id="rId77"/>
    <p:sldId id="345" r:id="rId78"/>
    <p:sldId id="349" r:id="rId79"/>
    <p:sldId id="350" r:id="rId80"/>
    <p:sldId id="351" r:id="rId81"/>
    <p:sldId id="352" r:id="rId82"/>
    <p:sldId id="342" r:id="rId83"/>
    <p:sldId id="339" r:id="rId84"/>
    <p:sldId id="405" r:id="rId85"/>
    <p:sldId id="403" r:id="rId86"/>
    <p:sldId id="343" r:id="rId87"/>
    <p:sldId id="340" r:id="rId88"/>
    <p:sldId id="344" r:id="rId89"/>
    <p:sldId id="401" r:id="rId90"/>
    <p:sldId id="400" r:id="rId91"/>
    <p:sldId id="404" r:id="rId92"/>
    <p:sldId id="355" r:id="rId93"/>
    <p:sldId id="354" r:id="rId94"/>
    <p:sldId id="358" r:id="rId95"/>
    <p:sldId id="361" r:id="rId96"/>
    <p:sldId id="362" r:id="rId97"/>
    <p:sldId id="382" r:id="rId98"/>
    <p:sldId id="381" r:id="rId99"/>
    <p:sldId id="386" r:id="rId100"/>
    <p:sldId id="359" r:id="rId101"/>
    <p:sldId id="360" r:id="rId102"/>
    <p:sldId id="372" r:id="rId103"/>
    <p:sldId id="383" r:id="rId104"/>
    <p:sldId id="387" r:id="rId10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6"/>
    <p:restoredTop sz="94033"/>
  </p:normalViewPr>
  <p:slideViewPr>
    <p:cSldViewPr snapToGrid="0" snapToObjects="1">
      <p:cViewPr varScale="1">
        <p:scale>
          <a:sx n="116" d="100"/>
          <a:sy n="116" d="100"/>
        </p:scale>
        <p:origin x="20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2F21F-3192-BA42-B877-732F9BEEA8E7}" type="datetimeFigureOut">
              <a:rPr lang="en-GB" smtClean="0"/>
              <a:t>18/03/2019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C5B0C-21D5-504E-A583-185280C23747}" type="slidenum">
              <a:rPr lang="en-GB" smtClean="0"/>
              <a:t>‹#›</a:t>
            </a:fld>
            <a:endParaRPr lang="en-GB"/>
          </a:p>
        </p:txBody>
      </p:sp>
    </p:spTree>
    <p:extLst>
      <p:ext uri="{BB962C8B-B14F-4D97-AF65-F5344CB8AC3E}">
        <p14:creationId xmlns:p14="http://schemas.microsoft.com/office/powerpoint/2010/main" val="20395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18</a:t>
            </a:fld>
            <a:endParaRPr lang="en-GB"/>
          </a:p>
        </p:txBody>
      </p:sp>
    </p:spTree>
    <p:extLst>
      <p:ext uri="{BB962C8B-B14F-4D97-AF65-F5344CB8AC3E}">
        <p14:creationId xmlns:p14="http://schemas.microsoft.com/office/powerpoint/2010/main" val="2857535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30</a:t>
            </a:fld>
            <a:endParaRPr lang="en-GB"/>
          </a:p>
        </p:txBody>
      </p:sp>
    </p:spTree>
    <p:extLst>
      <p:ext uri="{BB962C8B-B14F-4D97-AF65-F5344CB8AC3E}">
        <p14:creationId xmlns:p14="http://schemas.microsoft.com/office/powerpoint/2010/main" val="2396953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31</a:t>
            </a:fld>
            <a:endParaRPr lang="en-GB"/>
          </a:p>
        </p:txBody>
      </p:sp>
    </p:spTree>
    <p:extLst>
      <p:ext uri="{BB962C8B-B14F-4D97-AF65-F5344CB8AC3E}">
        <p14:creationId xmlns:p14="http://schemas.microsoft.com/office/powerpoint/2010/main" val="1191180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32</a:t>
            </a:fld>
            <a:endParaRPr lang="en-GB"/>
          </a:p>
        </p:txBody>
      </p:sp>
    </p:spTree>
    <p:extLst>
      <p:ext uri="{BB962C8B-B14F-4D97-AF65-F5344CB8AC3E}">
        <p14:creationId xmlns:p14="http://schemas.microsoft.com/office/powerpoint/2010/main" val="1414475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33</a:t>
            </a:fld>
            <a:endParaRPr lang="en-GB"/>
          </a:p>
        </p:txBody>
      </p:sp>
    </p:spTree>
    <p:extLst>
      <p:ext uri="{BB962C8B-B14F-4D97-AF65-F5344CB8AC3E}">
        <p14:creationId xmlns:p14="http://schemas.microsoft.com/office/powerpoint/2010/main" val="1246461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34</a:t>
            </a:fld>
            <a:endParaRPr lang="en-GB"/>
          </a:p>
        </p:txBody>
      </p:sp>
    </p:spTree>
    <p:extLst>
      <p:ext uri="{BB962C8B-B14F-4D97-AF65-F5344CB8AC3E}">
        <p14:creationId xmlns:p14="http://schemas.microsoft.com/office/powerpoint/2010/main" val="532678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37</a:t>
            </a:fld>
            <a:endParaRPr lang="en-GB"/>
          </a:p>
        </p:txBody>
      </p:sp>
    </p:spTree>
    <p:extLst>
      <p:ext uri="{BB962C8B-B14F-4D97-AF65-F5344CB8AC3E}">
        <p14:creationId xmlns:p14="http://schemas.microsoft.com/office/powerpoint/2010/main" val="2964444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38</a:t>
            </a:fld>
            <a:endParaRPr lang="en-GB"/>
          </a:p>
        </p:txBody>
      </p:sp>
    </p:spTree>
    <p:extLst>
      <p:ext uri="{BB962C8B-B14F-4D97-AF65-F5344CB8AC3E}">
        <p14:creationId xmlns:p14="http://schemas.microsoft.com/office/powerpoint/2010/main" val="514674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39</a:t>
            </a:fld>
            <a:endParaRPr lang="en-GB"/>
          </a:p>
        </p:txBody>
      </p:sp>
    </p:spTree>
    <p:extLst>
      <p:ext uri="{BB962C8B-B14F-4D97-AF65-F5344CB8AC3E}">
        <p14:creationId xmlns:p14="http://schemas.microsoft.com/office/powerpoint/2010/main" val="3149868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40</a:t>
            </a:fld>
            <a:endParaRPr lang="en-GB"/>
          </a:p>
        </p:txBody>
      </p:sp>
    </p:spTree>
    <p:extLst>
      <p:ext uri="{BB962C8B-B14F-4D97-AF65-F5344CB8AC3E}">
        <p14:creationId xmlns:p14="http://schemas.microsoft.com/office/powerpoint/2010/main" val="69761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41</a:t>
            </a:fld>
            <a:endParaRPr lang="en-GB"/>
          </a:p>
        </p:txBody>
      </p:sp>
    </p:spTree>
    <p:extLst>
      <p:ext uri="{BB962C8B-B14F-4D97-AF65-F5344CB8AC3E}">
        <p14:creationId xmlns:p14="http://schemas.microsoft.com/office/powerpoint/2010/main" val="2292065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19</a:t>
            </a:fld>
            <a:endParaRPr lang="en-GB"/>
          </a:p>
        </p:txBody>
      </p:sp>
    </p:spTree>
    <p:extLst>
      <p:ext uri="{BB962C8B-B14F-4D97-AF65-F5344CB8AC3E}">
        <p14:creationId xmlns:p14="http://schemas.microsoft.com/office/powerpoint/2010/main" val="3552619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42</a:t>
            </a:fld>
            <a:endParaRPr lang="en-GB"/>
          </a:p>
        </p:txBody>
      </p:sp>
    </p:spTree>
    <p:extLst>
      <p:ext uri="{BB962C8B-B14F-4D97-AF65-F5344CB8AC3E}">
        <p14:creationId xmlns:p14="http://schemas.microsoft.com/office/powerpoint/2010/main" val="2642324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43</a:t>
            </a:fld>
            <a:endParaRPr lang="en-GB"/>
          </a:p>
        </p:txBody>
      </p:sp>
    </p:spTree>
    <p:extLst>
      <p:ext uri="{BB962C8B-B14F-4D97-AF65-F5344CB8AC3E}">
        <p14:creationId xmlns:p14="http://schemas.microsoft.com/office/powerpoint/2010/main" val="1363615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45</a:t>
            </a:fld>
            <a:endParaRPr lang="en-GB"/>
          </a:p>
        </p:txBody>
      </p:sp>
    </p:spTree>
    <p:extLst>
      <p:ext uri="{BB962C8B-B14F-4D97-AF65-F5344CB8AC3E}">
        <p14:creationId xmlns:p14="http://schemas.microsoft.com/office/powerpoint/2010/main" val="803469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46</a:t>
            </a:fld>
            <a:endParaRPr lang="en-GB"/>
          </a:p>
        </p:txBody>
      </p:sp>
    </p:spTree>
    <p:extLst>
      <p:ext uri="{BB962C8B-B14F-4D97-AF65-F5344CB8AC3E}">
        <p14:creationId xmlns:p14="http://schemas.microsoft.com/office/powerpoint/2010/main" val="3808294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47</a:t>
            </a:fld>
            <a:endParaRPr lang="en-GB"/>
          </a:p>
        </p:txBody>
      </p:sp>
    </p:spTree>
    <p:extLst>
      <p:ext uri="{BB962C8B-B14F-4D97-AF65-F5344CB8AC3E}">
        <p14:creationId xmlns:p14="http://schemas.microsoft.com/office/powerpoint/2010/main" val="3106918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48</a:t>
            </a:fld>
            <a:endParaRPr lang="en-GB"/>
          </a:p>
        </p:txBody>
      </p:sp>
    </p:spTree>
    <p:extLst>
      <p:ext uri="{BB962C8B-B14F-4D97-AF65-F5344CB8AC3E}">
        <p14:creationId xmlns:p14="http://schemas.microsoft.com/office/powerpoint/2010/main" val="1427700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49</a:t>
            </a:fld>
            <a:endParaRPr lang="en-GB"/>
          </a:p>
        </p:txBody>
      </p:sp>
    </p:spTree>
    <p:extLst>
      <p:ext uri="{BB962C8B-B14F-4D97-AF65-F5344CB8AC3E}">
        <p14:creationId xmlns:p14="http://schemas.microsoft.com/office/powerpoint/2010/main" val="1343451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50</a:t>
            </a:fld>
            <a:endParaRPr lang="en-GB"/>
          </a:p>
        </p:txBody>
      </p:sp>
    </p:spTree>
    <p:extLst>
      <p:ext uri="{BB962C8B-B14F-4D97-AF65-F5344CB8AC3E}">
        <p14:creationId xmlns:p14="http://schemas.microsoft.com/office/powerpoint/2010/main" val="1903723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51</a:t>
            </a:fld>
            <a:endParaRPr lang="en-GB"/>
          </a:p>
        </p:txBody>
      </p:sp>
    </p:spTree>
    <p:extLst>
      <p:ext uri="{BB962C8B-B14F-4D97-AF65-F5344CB8AC3E}">
        <p14:creationId xmlns:p14="http://schemas.microsoft.com/office/powerpoint/2010/main" val="3561276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54</a:t>
            </a:fld>
            <a:endParaRPr lang="en-GB"/>
          </a:p>
        </p:txBody>
      </p:sp>
    </p:spTree>
    <p:extLst>
      <p:ext uri="{BB962C8B-B14F-4D97-AF65-F5344CB8AC3E}">
        <p14:creationId xmlns:p14="http://schemas.microsoft.com/office/powerpoint/2010/main" val="332716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20</a:t>
            </a:fld>
            <a:endParaRPr lang="en-GB"/>
          </a:p>
        </p:txBody>
      </p:sp>
    </p:spTree>
    <p:extLst>
      <p:ext uri="{BB962C8B-B14F-4D97-AF65-F5344CB8AC3E}">
        <p14:creationId xmlns:p14="http://schemas.microsoft.com/office/powerpoint/2010/main" val="2243868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55</a:t>
            </a:fld>
            <a:endParaRPr lang="en-GB"/>
          </a:p>
        </p:txBody>
      </p:sp>
    </p:spTree>
    <p:extLst>
      <p:ext uri="{BB962C8B-B14F-4D97-AF65-F5344CB8AC3E}">
        <p14:creationId xmlns:p14="http://schemas.microsoft.com/office/powerpoint/2010/main" val="1782547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56</a:t>
            </a:fld>
            <a:endParaRPr lang="en-GB"/>
          </a:p>
        </p:txBody>
      </p:sp>
    </p:spTree>
    <p:extLst>
      <p:ext uri="{BB962C8B-B14F-4D97-AF65-F5344CB8AC3E}">
        <p14:creationId xmlns:p14="http://schemas.microsoft.com/office/powerpoint/2010/main" val="2188061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57</a:t>
            </a:fld>
            <a:endParaRPr lang="en-GB"/>
          </a:p>
        </p:txBody>
      </p:sp>
    </p:spTree>
    <p:extLst>
      <p:ext uri="{BB962C8B-B14F-4D97-AF65-F5344CB8AC3E}">
        <p14:creationId xmlns:p14="http://schemas.microsoft.com/office/powerpoint/2010/main" val="1862923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58</a:t>
            </a:fld>
            <a:endParaRPr lang="en-GB"/>
          </a:p>
        </p:txBody>
      </p:sp>
    </p:spTree>
    <p:extLst>
      <p:ext uri="{BB962C8B-B14F-4D97-AF65-F5344CB8AC3E}">
        <p14:creationId xmlns:p14="http://schemas.microsoft.com/office/powerpoint/2010/main" val="2511970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59</a:t>
            </a:fld>
            <a:endParaRPr lang="en-GB"/>
          </a:p>
        </p:txBody>
      </p:sp>
    </p:spTree>
    <p:extLst>
      <p:ext uri="{BB962C8B-B14F-4D97-AF65-F5344CB8AC3E}">
        <p14:creationId xmlns:p14="http://schemas.microsoft.com/office/powerpoint/2010/main" val="2019241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60</a:t>
            </a:fld>
            <a:endParaRPr lang="en-GB"/>
          </a:p>
        </p:txBody>
      </p:sp>
    </p:spTree>
    <p:extLst>
      <p:ext uri="{BB962C8B-B14F-4D97-AF65-F5344CB8AC3E}">
        <p14:creationId xmlns:p14="http://schemas.microsoft.com/office/powerpoint/2010/main" val="4215497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63</a:t>
            </a:fld>
            <a:endParaRPr lang="en-GB"/>
          </a:p>
        </p:txBody>
      </p:sp>
    </p:spTree>
    <p:extLst>
      <p:ext uri="{BB962C8B-B14F-4D97-AF65-F5344CB8AC3E}">
        <p14:creationId xmlns:p14="http://schemas.microsoft.com/office/powerpoint/2010/main" val="269674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64</a:t>
            </a:fld>
            <a:endParaRPr lang="en-GB"/>
          </a:p>
        </p:txBody>
      </p:sp>
    </p:spTree>
    <p:extLst>
      <p:ext uri="{BB962C8B-B14F-4D97-AF65-F5344CB8AC3E}">
        <p14:creationId xmlns:p14="http://schemas.microsoft.com/office/powerpoint/2010/main" val="41849922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65</a:t>
            </a:fld>
            <a:endParaRPr lang="en-GB"/>
          </a:p>
        </p:txBody>
      </p:sp>
    </p:spTree>
    <p:extLst>
      <p:ext uri="{BB962C8B-B14F-4D97-AF65-F5344CB8AC3E}">
        <p14:creationId xmlns:p14="http://schemas.microsoft.com/office/powerpoint/2010/main" val="31123215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66</a:t>
            </a:fld>
            <a:endParaRPr lang="en-GB"/>
          </a:p>
        </p:txBody>
      </p:sp>
    </p:spTree>
    <p:extLst>
      <p:ext uri="{BB962C8B-B14F-4D97-AF65-F5344CB8AC3E}">
        <p14:creationId xmlns:p14="http://schemas.microsoft.com/office/powerpoint/2010/main" val="1618816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21</a:t>
            </a:fld>
            <a:endParaRPr lang="en-GB"/>
          </a:p>
        </p:txBody>
      </p:sp>
    </p:spTree>
    <p:extLst>
      <p:ext uri="{BB962C8B-B14F-4D97-AF65-F5344CB8AC3E}">
        <p14:creationId xmlns:p14="http://schemas.microsoft.com/office/powerpoint/2010/main" val="23569397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67</a:t>
            </a:fld>
            <a:endParaRPr lang="en-GB"/>
          </a:p>
        </p:txBody>
      </p:sp>
    </p:spTree>
    <p:extLst>
      <p:ext uri="{BB962C8B-B14F-4D97-AF65-F5344CB8AC3E}">
        <p14:creationId xmlns:p14="http://schemas.microsoft.com/office/powerpoint/2010/main" val="20338719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68</a:t>
            </a:fld>
            <a:endParaRPr lang="en-GB"/>
          </a:p>
        </p:txBody>
      </p:sp>
    </p:spTree>
    <p:extLst>
      <p:ext uri="{BB962C8B-B14F-4D97-AF65-F5344CB8AC3E}">
        <p14:creationId xmlns:p14="http://schemas.microsoft.com/office/powerpoint/2010/main" val="1576561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69</a:t>
            </a:fld>
            <a:endParaRPr lang="en-GB"/>
          </a:p>
        </p:txBody>
      </p:sp>
    </p:spTree>
    <p:extLst>
      <p:ext uri="{BB962C8B-B14F-4D97-AF65-F5344CB8AC3E}">
        <p14:creationId xmlns:p14="http://schemas.microsoft.com/office/powerpoint/2010/main" val="2583952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70</a:t>
            </a:fld>
            <a:endParaRPr lang="en-GB"/>
          </a:p>
        </p:txBody>
      </p:sp>
    </p:spTree>
    <p:extLst>
      <p:ext uri="{BB962C8B-B14F-4D97-AF65-F5344CB8AC3E}">
        <p14:creationId xmlns:p14="http://schemas.microsoft.com/office/powerpoint/2010/main" val="10619969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87</a:t>
            </a:fld>
            <a:endParaRPr lang="en-GB"/>
          </a:p>
        </p:txBody>
      </p:sp>
    </p:spTree>
    <p:extLst>
      <p:ext uri="{BB962C8B-B14F-4D97-AF65-F5344CB8AC3E}">
        <p14:creationId xmlns:p14="http://schemas.microsoft.com/office/powerpoint/2010/main" val="542559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90</a:t>
            </a:fld>
            <a:endParaRPr lang="en-GB"/>
          </a:p>
        </p:txBody>
      </p:sp>
    </p:spTree>
    <p:extLst>
      <p:ext uri="{BB962C8B-B14F-4D97-AF65-F5344CB8AC3E}">
        <p14:creationId xmlns:p14="http://schemas.microsoft.com/office/powerpoint/2010/main" val="24580612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91</a:t>
            </a:fld>
            <a:endParaRPr lang="en-GB"/>
          </a:p>
        </p:txBody>
      </p:sp>
    </p:spTree>
    <p:extLst>
      <p:ext uri="{BB962C8B-B14F-4D97-AF65-F5344CB8AC3E}">
        <p14:creationId xmlns:p14="http://schemas.microsoft.com/office/powerpoint/2010/main" val="5631820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93</a:t>
            </a:fld>
            <a:endParaRPr lang="en-GB"/>
          </a:p>
        </p:txBody>
      </p:sp>
    </p:spTree>
    <p:extLst>
      <p:ext uri="{BB962C8B-B14F-4D97-AF65-F5344CB8AC3E}">
        <p14:creationId xmlns:p14="http://schemas.microsoft.com/office/powerpoint/2010/main" val="39830318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101</a:t>
            </a:fld>
            <a:endParaRPr lang="en-GB"/>
          </a:p>
        </p:txBody>
      </p:sp>
    </p:spTree>
    <p:extLst>
      <p:ext uri="{BB962C8B-B14F-4D97-AF65-F5344CB8AC3E}">
        <p14:creationId xmlns:p14="http://schemas.microsoft.com/office/powerpoint/2010/main" val="23440818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103</a:t>
            </a:fld>
            <a:endParaRPr lang="en-GB"/>
          </a:p>
        </p:txBody>
      </p:sp>
    </p:spTree>
    <p:extLst>
      <p:ext uri="{BB962C8B-B14F-4D97-AF65-F5344CB8AC3E}">
        <p14:creationId xmlns:p14="http://schemas.microsoft.com/office/powerpoint/2010/main" val="2018362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22</a:t>
            </a:fld>
            <a:endParaRPr lang="en-GB"/>
          </a:p>
        </p:txBody>
      </p:sp>
    </p:spTree>
    <p:extLst>
      <p:ext uri="{BB962C8B-B14F-4D97-AF65-F5344CB8AC3E}">
        <p14:creationId xmlns:p14="http://schemas.microsoft.com/office/powerpoint/2010/main" val="171730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23</a:t>
            </a:fld>
            <a:endParaRPr lang="en-GB"/>
          </a:p>
        </p:txBody>
      </p:sp>
    </p:spTree>
    <p:extLst>
      <p:ext uri="{BB962C8B-B14F-4D97-AF65-F5344CB8AC3E}">
        <p14:creationId xmlns:p14="http://schemas.microsoft.com/office/powerpoint/2010/main" val="357809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24</a:t>
            </a:fld>
            <a:endParaRPr lang="en-GB"/>
          </a:p>
        </p:txBody>
      </p:sp>
    </p:spTree>
    <p:extLst>
      <p:ext uri="{BB962C8B-B14F-4D97-AF65-F5344CB8AC3E}">
        <p14:creationId xmlns:p14="http://schemas.microsoft.com/office/powerpoint/2010/main" val="3800309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28</a:t>
            </a:fld>
            <a:endParaRPr lang="en-GB"/>
          </a:p>
        </p:txBody>
      </p:sp>
    </p:spTree>
    <p:extLst>
      <p:ext uri="{BB962C8B-B14F-4D97-AF65-F5344CB8AC3E}">
        <p14:creationId xmlns:p14="http://schemas.microsoft.com/office/powerpoint/2010/main" val="261198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29</a:t>
            </a:fld>
            <a:endParaRPr lang="en-GB"/>
          </a:p>
        </p:txBody>
      </p:sp>
    </p:spTree>
    <p:extLst>
      <p:ext uri="{BB962C8B-B14F-4D97-AF65-F5344CB8AC3E}">
        <p14:creationId xmlns:p14="http://schemas.microsoft.com/office/powerpoint/2010/main" val="4061935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86662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4688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37479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3537396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3ED518-85AF-514E-819A-7D3DE8660FF6}"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1151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3ED518-85AF-514E-819A-7D3DE8660FF6}"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83262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ED518-85AF-514E-819A-7D3DE8660FF6}" type="datetimeFigureOut">
              <a:rPr lang="en-GB" smtClean="0"/>
              <a:t>18/03/2019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33394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3ED518-85AF-514E-819A-7D3DE8660FF6}" type="datetimeFigureOut">
              <a:rPr lang="en-GB" smtClean="0"/>
              <a:t>18/03/2019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09837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ED518-85AF-514E-819A-7D3DE8660FF6}" type="datetimeFigureOut">
              <a:rPr lang="en-GB" smtClean="0"/>
              <a:t>18/03/2019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43243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3ED518-85AF-514E-819A-7D3DE8660FF6}"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70521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3ED518-85AF-514E-819A-7D3DE8660FF6}"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94134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ED518-85AF-514E-819A-7D3DE8660FF6}" type="datetimeFigureOut">
              <a:rPr lang="en-GB" smtClean="0"/>
              <a:t>18/03/2019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F1740-E9FB-1447-80C8-0710FAB4869B}" type="slidenum">
              <a:rPr lang="en-GB" smtClean="0"/>
              <a:t>‹#›</a:t>
            </a:fld>
            <a:endParaRPr lang="en-GB"/>
          </a:p>
        </p:txBody>
      </p:sp>
    </p:spTree>
    <p:extLst>
      <p:ext uri="{BB962C8B-B14F-4D97-AF65-F5344CB8AC3E}">
        <p14:creationId xmlns:p14="http://schemas.microsoft.com/office/powerpoint/2010/main" val="100704109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LDNOOBW/List-of-Dirty-Naughty-Obscene-and-Otherwise-Bad-Wor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hantelmariediaz/Predicting-Cyberbulling-on-Twitter/blob/master/cleanprojectdataset.csv" TargetMode="External"/><Relationship Id="rId2" Type="http://schemas.openxmlformats.org/officeDocument/2006/relationships/hyperlink" Target="https://raw.githubusercontent.com/varmichelle/Anti-Bully/master/datasets/new_data.csv" TargetMode="External"/><Relationship Id="rId1" Type="http://schemas.openxmlformats.org/officeDocument/2006/relationships/slideLayout" Target="../slideLayouts/slideLayout2.xml"/><Relationship Id="rId6" Type="http://schemas.openxmlformats.org/officeDocument/2006/relationships/hyperlink" Target="https://github.com/ZeerakW/hatespeech" TargetMode="External"/><Relationship Id="rId5" Type="http://schemas.openxmlformats.org/officeDocument/2006/relationships/hyperlink" Target="https://github.com/EdwardDixon/Automation-and-Harassment-Detection" TargetMode="External"/><Relationship Id="rId4" Type="http://schemas.openxmlformats.org/officeDocument/2006/relationships/hyperlink" Target="https://www.kaggle.com/swetaagrawal/formspring-data-for-cyberbullying-detection/data"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3537-56A6-5D4B-BA4A-B1E13FE22A2A}"/>
              </a:ext>
            </a:extLst>
          </p:cNvPr>
          <p:cNvSpPr>
            <a:spLocks noGrp="1"/>
          </p:cNvSpPr>
          <p:nvPr>
            <p:ph type="ctrTitle"/>
          </p:nvPr>
        </p:nvSpPr>
        <p:spPr/>
        <p:txBody>
          <a:bodyPr/>
          <a:lstStyle/>
          <a:p>
            <a:r>
              <a:rPr lang="en-GB" dirty="0"/>
              <a:t>3</a:t>
            </a:r>
            <a:r>
              <a:rPr lang="en-GB" baseline="30000" dirty="0"/>
              <a:t>rd</a:t>
            </a:r>
            <a:r>
              <a:rPr lang="en-GB" dirty="0"/>
              <a:t> Year Project</a:t>
            </a:r>
          </a:p>
        </p:txBody>
      </p:sp>
      <p:sp>
        <p:nvSpPr>
          <p:cNvPr id="3" name="Subtitle 2">
            <a:extLst>
              <a:ext uri="{FF2B5EF4-FFF2-40B4-BE49-F238E27FC236}">
                <a16:creationId xmlns:a16="http://schemas.microsoft.com/office/drawing/2014/main" id="{DBFB1D44-1674-8B4C-8055-789E604E234A}"/>
              </a:ext>
            </a:extLst>
          </p:cNvPr>
          <p:cNvSpPr>
            <a:spLocks noGrp="1"/>
          </p:cNvSpPr>
          <p:nvPr>
            <p:ph type="subTitle" idx="1"/>
          </p:nvPr>
        </p:nvSpPr>
        <p:spPr/>
        <p:txBody>
          <a:bodyPr/>
          <a:lstStyle/>
          <a:p>
            <a:r>
              <a:rPr lang="en-GB" dirty="0"/>
              <a:t>By Jack Leyland</a:t>
            </a:r>
          </a:p>
        </p:txBody>
      </p:sp>
    </p:spTree>
    <p:extLst>
      <p:ext uri="{BB962C8B-B14F-4D97-AF65-F5344CB8AC3E}">
        <p14:creationId xmlns:p14="http://schemas.microsoft.com/office/powerpoint/2010/main" val="289187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BF67-D7E9-014F-AB29-AA70CA1C577D}"/>
              </a:ext>
            </a:extLst>
          </p:cNvPr>
          <p:cNvSpPr>
            <a:spLocks noGrp="1"/>
          </p:cNvSpPr>
          <p:nvPr>
            <p:ph type="title"/>
          </p:nvPr>
        </p:nvSpPr>
        <p:spPr/>
        <p:txBody>
          <a:bodyPr/>
          <a:lstStyle/>
          <a:p>
            <a:r>
              <a:rPr lang="en-GB" dirty="0"/>
              <a:t>16K tweets dataset</a:t>
            </a:r>
          </a:p>
        </p:txBody>
      </p:sp>
      <p:sp>
        <p:nvSpPr>
          <p:cNvPr id="3" name="Content Placeholder 2">
            <a:extLst>
              <a:ext uri="{FF2B5EF4-FFF2-40B4-BE49-F238E27FC236}">
                <a16:creationId xmlns:a16="http://schemas.microsoft.com/office/drawing/2014/main" id="{F4634BF2-FAD1-2141-9DA3-F99093A48F57}"/>
              </a:ext>
            </a:extLst>
          </p:cNvPr>
          <p:cNvSpPr>
            <a:spLocks noGrp="1"/>
          </p:cNvSpPr>
          <p:nvPr>
            <p:ph idx="1"/>
          </p:nvPr>
        </p:nvSpPr>
        <p:spPr>
          <a:xfrm>
            <a:off x="838200" y="1825625"/>
            <a:ext cx="10515600" cy="3886686"/>
          </a:xfrm>
        </p:spPr>
        <p:txBody>
          <a:bodyPr>
            <a:normAutofit fontScale="92500" lnSpcReduction="10000"/>
          </a:bodyPr>
          <a:lstStyle/>
          <a:p>
            <a:r>
              <a:rPr lang="en-GB" dirty="0"/>
              <a:t>16049 tweets, only ids provided. Used Twitter API to get text</a:t>
            </a:r>
          </a:p>
          <a:p>
            <a:r>
              <a:rPr lang="en-GB" dirty="0"/>
              <a:t>Labelled as sexism, racism, or none</a:t>
            </a:r>
          </a:p>
          <a:p>
            <a:r>
              <a:rPr lang="en-GB" dirty="0"/>
              <a:t>For binary task, I classed it as Cyberbullying if it was racism OR sexism</a:t>
            </a:r>
          </a:p>
          <a:p>
            <a:r>
              <a:rPr lang="en-GB" dirty="0"/>
              <a:t>5044 (31.4%) positive examples, 11006 negative</a:t>
            </a:r>
          </a:p>
          <a:p>
            <a:r>
              <a:rPr lang="en-GB" dirty="0"/>
              <a:t>Used by </a:t>
            </a:r>
            <a:r>
              <a:rPr lang="en-GB" dirty="0" err="1"/>
              <a:t>Badjatiya</a:t>
            </a:r>
            <a:r>
              <a:rPr lang="en-GB" dirty="0"/>
              <a:t> et al. Achieved 0.930 F1 </a:t>
            </a:r>
          </a:p>
          <a:p>
            <a:r>
              <a:rPr lang="en-GB" dirty="0"/>
              <a:t>2251 tweets contain a URL</a:t>
            </a:r>
          </a:p>
          <a:p>
            <a:r>
              <a:rPr lang="en-GB" dirty="0"/>
              <a:t>Average tweets length is 28.1 words long</a:t>
            </a:r>
          </a:p>
          <a:p>
            <a:r>
              <a:rPr lang="en-GB" dirty="0"/>
              <a:t>After removing glove hits, 15766 examples, 1932 (12.3%) racist, 3109 (19.7%) sexist</a:t>
            </a:r>
          </a:p>
          <a:p>
            <a:endParaRPr lang="en-GB" dirty="0"/>
          </a:p>
        </p:txBody>
      </p:sp>
    </p:spTree>
    <p:extLst>
      <p:ext uri="{BB962C8B-B14F-4D97-AF65-F5344CB8AC3E}">
        <p14:creationId xmlns:p14="http://schemas.microsoft.com/office/powerpoint/2010/main" val="29964684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07C025-D416-4C4C-AFE3-B49E58823E17}"/>
              </a:ext>
            </a:extLst>
          </p:cNvPr>
          <p:cNvSpPr>
            <a:spLocks noGrp="1"/>
          </p:cNvSpPr>
          <p:nvPr>
            <p:ph type="ctrTitle"/>
          </p:nvPr>
        </p:nvSpPr>
        <p:spPr/>
        <p:txBody>
          <a:bodyPr/>
          <a:lstStyle/>
          <a:p>
            <a:r>
              <a:rPr lang="en-GB" dirty="0"/>
              <a:t>Deep Learning Results</a:t>
            </a:r>
          </a:p>
        </p:txBody>
      </p:sp>
      <p:sp>
        <p:nvSpPr>
          <p:cNvPr id="5" name="Subtitle 4">
            <a:extLst>
              <a:ext uri="{FF2B5EF4-FFF2-40B4-BE49-F238E27FC236}">
                <a16:creationId xmlns:a16="http://schemas.microsoft.com/office/drawing/2014/main" id="{6D40B7F4-6A70-1840-8F6C-6B582D3CC207}"/>
              </a:ext>
            </a:extLst>
          </p:cNvPr>
          <p:cNvSpPr>
            <a:spLocks noGrp="1"/>
          </p:cNvSpPr>
          <p:nvPr>
            <p:ph type="subTitle" idx="1"/>
          </p:nvPr>
        </p:nvSpPr>
        <p:spPr/>
        <p:txBody>
          <a:bodyPr/>
          <a:lstStyle/>
          <a:p>
            <a:r>
              <a:rPr lang="en-GB" dirty="0"/>
              <a:t>Tweets_16K – 3 classes</a:t>
            </a:r>
          </a:p>
          <a:p>
            <a:r>
              <a:rPr lang="en-GB" dirty="0"/>
              <a:t>Baseline F1=0.8434</a:t>
            </a:r>
          </a:p>
        </p:txBody>
      </p:sp>
    </p:spTree>
    <p:extLst>
      <p:ext uri="{BB962C8B-B14F-4D97-AF65-F5344CB8AC3E}">
        <p14:creationId xmlns:p14="http://schemas.microsoft.com/office/powerpoint/2010/main" val="35529649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BA9E-C8E9-834F-91B3-9901718597BB}"/>
              </a:ext>
            </a:extLst>
          </p:cNvPr>
          <p:cNvSpPr>
            <a:spLocks noGrp="1"/>
          </p:cNvSpPr>
          <p:nvPr>
            <p:ph type="title"/>
          </p:nvPr>
        </p:nvSpPr>
        <p:spPr/>
        <p:txBody>
          <a:bodyPr/>
          <a:lstStyle/>
          <a:p>
            <a:r>
              <a:rPr lang="en-GB" dirty="0"/>
              <a:t>DL Results (1) – First runs</a:t>
            </a:r>
          </a:p>
        </p:txBody>
      </p:sp>
      <p:graphicFrame>
        <p:nvGraphicFramePr>
          <p:cNvPr id="4" name="Content Placeholder 3">
            <a:extLst>
              <a:ext uri="{FF2B5EF4-FFF2-40B4-BE49-F238E27FC236}">
                <a16:creationId xmlns:a16="http://schemas.microsoft.com/office/drawing/2014/main" id="{282480C1-D114-2E4E-9DDE-47C9B09CE1B6}"/>
              </a:ext>
            </a:extLst>
          </p:cNvPr>
          <p:cNvGraphicFramePr>
            <a:graphicFrameLocks noGrp="1"/>
          </p:cNvGraphicFramePr>
          <p:nvPr>
            <p:ph idx="1"/>
            <p:extLst>
              <p:ext uri="{D42A27DB-BD31-4B8C-83A1-F6EECF244321}">
                <p14:modId xmlns:p14="http://schemas.microsoft.com/office/powerpoint/2010/main" val="3227954989"/>
              </p:ext>
            </p:extLst>
          </p:nvPr>
        </p:nvGraphicFramePr>
        <p:xfrm>
          <a:off x="509270" y="1607073"/>
          <a:ext cx="10947622" cy="3241040"/>
        </p:xfrm>
        <a:graphic>
          <a:graphicData uri="http://schemas.openxmlformats.org/drawingml/2006/table">
            <a:tbl>
              <a:tblPr firstRow="1" bandRow="1">
                <a:tableStyleId>{5C22544A-7EE6-4342-B048-85BDC9FD1C3A}</a:tableStyleId>
              </a:tblPr>
              <a:tblGrid>
                <a:gridCol w="1292105">
                  <a:extLst>
                    <a:ext uri="{9D8B030D-6E8A-4147-A177-3AD203B41FA5}">
                      <a16:colId xmlns:a16="http://schemas.microsoft.com/office/drawing/2014/main" val="1107442"/>
                    </a:ext>
                  </a:extLst>
                </a:gridCol>
                <a:gridCol w="2664163">
                  <a:extLst>
                    <a:ext uri="{9D8B030D-6E8A-4147-A177-3AD203B41FA5}">
                      <a16:colId xmlns:a16="http://schemas.microsoft.com/office/drawing/2014/main" val="670948779"/>
                    </a:ext>
                  </a:extLst>
                </a:gridCol>
                <a:gridCol w="894831">
                  <a:extLst>
                    <a:ext uri="{9D8B030D-6E8A-4147-A177-3AD203B41FA5}">
                      <a16:colId xmlns:a16="http://schemas.microsoft.com/office/drawing/2014/main" val="3489981971"/>
                    </a:ext>
                  </a:extLst>
                </a:gridCol>
                <a:gridCol w="994662">
                  <a:extLst>
                    <a:ext uri="{9D8B030D-6E8A-4147-A177-3AD203B41FA5}">
                      <a16:colId xmlns:a16="http://schemas.microsoft.com/office/drawing/2014/main" val="2856073300"/>
                    </a:ext>
                  </a:extLst>
                </a:gridCol>
                <a:gridCol w="994662">
                  <a:extLst>
                    <a:ext uri="{9D8B030D-6E8A-4147-A177-3AD203B41FA5}">
                      <a16:colId xmlns:a16="http://schemas.microsoft.com/office/drawing/2014/main" val="952043132"/>
                    </a:ext>
                  </a:extLst>
                </a:gridCol>
                <a:gridCol w="1017430">
                  <a:extLst>
                    <a:ext uri="{9D8B030D-6E8A-4147-A177-3AD203B41FA5}">
                      <a16:colId xmlns:a16="http://schemas.microsoft.com/office/drawing/2014/main" val="3695989315"/>
                    </a:ext>
                  </a:extLst>
                </a:gridCol>
                <a:gridCol w="1017430">
                  <a:extLst>
                    <a:ext uri="{9D8B030D-6E8A-4147-A177-3AD203B41FA5}">
                      <a16:colId xmlns:a16="http://schemas.microsoft.com/office/drawing/2014/main" val="2128504795"/>
                    </a:ext>
                  </a:extLst>
                </a:gridCol>
                <a:gridCol w="1017430">
                  <a:extLst>
                    <a:ext uri="{9D8B030D-6E8A-4147-A177-3AD203B41FA5}">
                      <a16:colId xmlns:a16="http://schemas.microsoft.com/office/drawing/2014/main" val="3773731544"/>
                    </a:ext>
                  </a:extLst>
                </a:gridCol>
                <a:gridCol w="1054909">
                  <a:extLst>
                    <a:ext uri="{9D8B030D-6E8A-4147-A177-3AD203B41FA5}">
                      <a16:colId xmlns:a16="http://schemas.microsoft.com/office/drawing/2014/main" val="4103352880"/>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 weighted</a:t>
                      </a:r>
                    </a:p>
                  </a:txBody>
                  <a:tcPr/>
                </a:tc>
                <a:tc>
                  <a:txBody>
                    <a:bodyPr/>
                    <a:lstStyle/>
                    <a:p>
                      <a:r>
                        <a:rPr lang="en-US" sz="1400" dirty="0"/>
                        <a:t>At epoch</a:t>
                      </a:r>
                    </a:p>
                  </a:txBody>
                  <a:tcPr/>
                </a:tc>
                <a:tc>
                  <a:txBody>
                    <a:bodyPr/>
                    <a:lstStyle/>
                    <a:p>
                      <a:r>
                        <a:rPr lang="en-US" sz="1400" dirty="0"/>
                        <a:t>Max F1 macro</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3-LSTM50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0.8753</a:t>
                      </a:r>
                    </a:p>
                  </a:txBody>
                  <a:tcPr/>
                </a:tc>
                <a:tc>
                  <a:txBody>
                    <a:bodyPr/>
                    <a:lstStyle/>
                    <a:p>
                      <a:r>
                        <a:rPr lang="en-US" sz="1400" b="0" dirty="0">
                          <a:solidFill>
                            <a:schemeClr val="tx1"/>
                          </a:solidFill>
                        </a:rPr>
                        <a:t>0.8320</a:t>
                      </a:r>
                    </a:p>
                  </a:txBody>
                  <a:tcPr/>
                </a:tc>
                <a:tc>
                  <a:txBody>
                    <a:bodyPr/>
                    <a:lstStyle/>
                    <a:p>
                      <a:r>
                        <a:rPr lang="en-US" sz="1400" dirty="0"/>
                        <a:t>50</a:t>
                      </a:r>
                    </a:p>
                  </a:txBody>
                  <a:tcPr/>
                </a:tc>
                <a:tc>
                  <a:txBody>
                    <a:bodyPr/>
                    <a:lstStyle/>
                    <a:p>
                      <a:r>
                        <a:rPr lang="en-US" sz="1400" dirty="0"/>
                        <a:t>0.8316</a:t>
                      </a:r>
                    </a:p>
                  </a:txBody>
                  <a:tcPr/>
                </a:tc>
                <a:tc>
                  <a:txBody>
                    <a:bodyPr/>
                    <a:lstStyle/>
                    <a:p>
                      <a:r>
                        <a:rPr lang="en-US" sz="1400" dirty="0"/>
                        <a:t>46</a:t>
                      </a:r>
                    </a:p>
                  </a:txBody>
                  <a:tcPr/>
                </a:tc>
                <a:tc>
                  <a:txBody>
                    <a:bodyPr/>
                    <a:lstStyle/>
                    <a:p>
                      <a:r>
                        <a:rPr lang="en-US" sz="1400" dirty="0"/>
                        <a:t>0.8288</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3-LSTM50-BN</a:t>
                      </a:r>
                    </a:p>
                  </a:txBody>
                  <a:tcPr/>
                </a:tc>
                <a:tc>
                  <a:txBody>
                    <a:bodyPr/>
                    <a:lstStyle/>
                    <a:p>
                      <a:r>
                        <a:rPr lang="en-US" sz="1400" b="0" dirty="0">
                          <a:solidFill>
                            <a:schemeClr val="tx1"/>
                          </a:solidFill>
                        </a:rPr>
                        <a:t>LSTM (50) with BN</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0.8681</a:t>
                      </a:r>
                    </a:p>
                  </a:txBody>
                  <a:tcPr/>
                </a:tc>
                <a:tc>
                  <a:txBody>
                    <a:bodyPr/>
                    <a:lstStyle/>
                    <a:p>
                      <a:r>
                        <a:rPr lang="en-US" sz="1400" b="0" dirty="0">
                          <a:solidFill>
                            <a:schemeClr val="tx1"/>
                          </a:solidFill>
                        </a:rPr>
                        <a:t>0.8370</a:t>
                      </a:r>
                    </a:p>
                  </a:txBody>
                  <a:tcPr/>
                </a:tc>
                <a:tc>
                  <a:txBody>
                    <a:bodyPr/>
                    <a:lstStyle/>
                    <a:p>
                      <a:r>
                        <a:rPr lang="en-US" sz="1400" dirty="0"/>
                        <a:t>30</a:t>
                      </a:r>
                    </a:p>
                  </a:txBody>
                  <a:tcPr/>
                </a:tc>
                <a:tc>
                  <a:txBody>
                    <a:bodyPr/>
                    <a:lstStyle/>
                    <a:p>
                      <a:r>
                        <a:rPr lang="en-US" sz="1400" dirty="0"/>
                        <a:t>0.8399</a:t>
                      </a:r>
                    </a:p>
                  </a:txBody>
                  <a:tcPr/>
                </a:tc>
                <a:tc>
                  <a:txBody>
                    <a:bodyPr/>
                    <a:lstStyle/>
                    <a:p>
                      <a:r>
                        <a:rPr lang="en-US" sz="1400" dirty="0"/>
                        <a:t>30</a:t>
                      </a:r>
                    </a:p>
                  </a:txBody>
                  <a:tcPr/>
                </a:tc>
                <a:tc>
                  <a:txBody>
                    <a:bodyPr/>
                    <a:lstStyle/>
                    <a:p>
                      <a:r>
                        <a:rPr lang="en-US" sz="1400" dirty="0"/>
                        <a:t>0.8326</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3-TrainWE</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0.9846</a:t>
                      </a:r>
                    </a:p>
                  </a:txBody>
                  <a:tcPr/>
                </a:tc>
                <a:tc>
                  <a:txBody>
                    <a:bodyPr/>
                    <a:lstStyle/>
                    <a:p>
                      <a:r>
                        <a:rPr lang="en-US" sz="1400" b="0" dirty="0">
                          <a:solidFill>
                            <a:schemeClr val="tx1"/>
                          </a:solidFill>
                        </a:rPr>
                        <a:t>0.8098</a:t>
                      </a:r>
                    </a:p>
                  </a:txBody>
                  <a:tcPr/>
                </a:tc>
                <a:tc>
                  <a:txBody>
                    <a:bodyPr/>
                    <a:lstStyle/>
                    <a:p>
                      <a:r>
                        <a:rPr lang="en-US" sz="1400" dirty="0"/>
                        <a:t>9</a:t>
                      </a:r>
                    </a:p>
                  </a:txBody>
                  <a:tcPr/>
                </a:tc>
                <a:tc>
                  <a:txBody>
                    <a:bodyPr/>
                    <a:lstStyle/>
                    <a:p>
                      <a:r>
                        <a:rPr lang="en-US" sz="1400" dirty="0"/>
                        <a:t>0.8143</a:t>
                      </a:r>
                    </a:p>
                  </a:txBody>
                  <a:tcPr/>
                </a:tc>
                <a:tc>
                  <a:txBody>
                    <a:bodyPr/>
                    <a:lstStyle/>
                    <a:p>
                      <a:r>
                        <a:rPr lang="en-US" sz="1400" dirty="0"/>
                        <a:t>9</a:t>
                      </a:r>
                    </a:p>
                  </a:txBody>
                  <a:tcPr/>
                </a:tc>
                <a:tc>
                  <a:txBody>
                    <a:bodyPr/>
                    <a:lstStyle/>
                    <a:p>
                      <a:r>
                        <a:rPr lang="en-US" sz="1400" dirty="0"/>
                        <a:t>0.7888</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3-Combo</a:t>
                      </a:r>
                    </a:p>
                  </a:txBody>
                  <a:tcPr/>
                </a:tc>
                <a:tc>
                  <a:txBody>
                    <a:bodyPr/>
                    <a:lstStyle/>
                    <a:p>
                      <a:r>
                        <a:rPr lang="en-US" sz="1400" b="0" dirty="0">
                          <a:solidFill>
                            <a:schemeClr val="tx1"/>
                          </a:solidFill>
                        </a:rPr>
                        <a:t>CNN (64,4,2), Pool (2), </a:t>
                      </a:r>
                    </a:p>
                    <a:p>
                      <a:r>
                        <a:rPr lang="en-US" sz="1400" b="0" dirty="0">
                          <a:solidFill>
                            <a:schemeClr val="tx1"/>
                          </a:solidFill>
                        </a:rPr>
                        <a:t>LSTM (64)</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0.7741</a:t>
                      </a:r>
                    </a:p>
                  </a:txBody>
                  <a:tcPr/>
                </a:tc>
                <a:tc>
                  <a:txBody>
                    <a:bodyPr/>
                    <a:lstStyle/>
                    <a:p>
                      <a:r>
                        <a:rPr lang="en-US" sz="1400" b="0" dirty="0">
                          <a:solidFill>
                            <a:schemeClr val="tx1"/>
                          </a:solidFill>
                        </a:rPr>
                        <a:t>0.6549</a:t>
                      </a:r>
                    </a:p>
                  </a:txBody>
                  <a:tcPr/>
                </a:tc>
                <a:tc>
                  <a:txBody>
                    <a:bodyPr/>
                    <a:lstStyle/>
                    <a:p>
                      <a:r>
                        <a:rPr lang="en-US" sz="1400" dirty="0"/>
                        <a:t>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0.7363</a:t>
                      </a:r>
                    </a:p>
                    <a:p>
                      <a:endParaRPr lang="en-US" sz="1400" dirty="0"/>
                    </a:p>
                  </a:txBody>
                  <a:tcPr/>
                </a:tc>
                <a:tc>
                  <a:txBody>
                    <a:bodyPr/>
                    <a:lstStyle/>
                    <a:p>
                      <a:r>
                        <a:rPr lang="en-US" sz="1400" dirty="0"/>
                        <a:t>43</a:t>
                      </a:r>
                    </a:p>
                  </a:txBody>
                  <a:tcPr/>
                </a:tc>
                <a:tc>
                  <a:txBody>
                    <a:bodyPr/>
                    <a:lstStyle/>
                    <a:p>
                      <a:r>
                        <a:rPr lang="en-US" sz="1400" dirty="0"/>
                        <a:t>0.7305</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3-CNN</a:t>
                      </a:r>
                    </a:p>
                  </a:txBody>
                  <a:tcPr/>
                </a:tc>
                <a:tc>
                  <a:txBody>
                    <a:bodyPr/>
                    <a:lstStyle/>
                    <a:p>
                      <a:r>
                        <a:rPr lang="en-US" sz="1400" b="0" dirty="0">
                          <a:solidFill>
                            <a:schemeClr val="tx1"/>
                          </a:solidFill>
                        </a:rPr>
                        <a:t>CNN (32,3,2), Pool (2), </a:t>
                      </a:r>
                    </a:p>
                    <a:p>
                      <a:r>
                        <a:rPr lang="en-US" sz="1400" b="0" dirty="0">
                          <a:solidFill>
                            <a:schemeClr val="tx1"/>
                          </a:solidFill>
                        </a:rPr>
                        <a:t>CNN (48,3,2), Pool (2),</a:t>
                      </a:r>
                    </a:p>
                    <a:p>
                      <a:r>
                        <a:rPr lang="en-US" sz="1400" b="0" dirty="0">
                          <a:solidFill>
                            <a:schemeClr val="tx1"/>
                          </a:solidFill>
                        </a:rPr>
                        <a:t>CNN (32,3,2), Pool (2),</a:t>
                      </a:r>
                    </a:p>
                    <a:p>
                      <a:r>
                        <a:rPr lang="en-US" sz="1400" b="0" dirty="0">
                          <a:solidFill>
                            <a:schemeClr val="tx1"/>
                          </a:solidFill>
                        </a:rPr>
                        <a:t>Dense Layer</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0.8461</a:t>
                      </a:r>
                    </a:p>
                  </a:txBody>
                  <a:tcPr/>
                </a:tc>
                <a:tc>
                  <a:txBody>
                    <a:bodyPr/>
                    <a:lstStyle/>
                    <a:p>
                      <a:r>
                        <a:rPr lang="en-US" sz="1400" b="0" dirty="0">
                          <a:solidFill>
                            <a:schemeClr val="tx1"/>
                          </a:solidFill>
                        </a:rPr>
                        <a:t>0.6914</a:t>
                      </a:r>
                    </a:p>
                  </a:txBody>
                  <a:tcPr/>
                </a:tc>
                <a:tc>
                  <a:txBody>
                    <a:bodyPr/>
                    <a:lstStyle/>
                    <a:p>
                      <a:r>
                        <a:rPr lang="en-US" sz="1400" dirty="0"/>
                        <a:t>45</a:t>
                      </a:r>
                    </a:p>
                  </a:txBody>
                  <a:tcPr/>
                </a:tc>
                <a:tc>
                  <a:txBody>
                    <a:bodyPr/>
                    <a:lstStyle/>
                    <a:p>
                      <a:r>
                        <a:rPr lang="en-US" sz="1400" dirty="0"/>
                        <a:t>0.7325</a:t>
                      </a:r>
                    </a:p>
                  </a:txBody>
                  <a:tcPr/>
                </a:tc>
                <a:tc>
                  <a:txBody>
                    <a:bodyPr/>
                    <a:lstStyle/>
                    <a:p>
                      <a:r>
                        <a:rPr lang="en-US" sz="1400" dirty="0"/>
                        <a:t>43</a:t>
                      </a:r>
                    </a:p>
                  </a:txBody>
                  <a:tcPr/>
                </a:tc>
                <a:tc>
                  <a:txBody>
                    <a:bodyPr/>
                    <a:lstStyle/>
                    <a:p>
                      <a:r>
                        <a:rPr lang="en-US" sz="1400" dirty="0"/>
                        <a:t>0.7058</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1520229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690B-EC00-FE48-9F2A-E9A64BDF9C41}"/>
              </a:ext>
            </a:extLst>
          </p:cNvPr>
          <p:cNvSpPr>
            <a:spLocks noGrp="1"/>
          </p:cNvSpPr>
          <p:nvPr>
            <p:ph type="title"/>
          </p:nvPr>
        </p:nvSpPr>
        <p:spPr/>
        <p:txBody>
          <a:bodyPr/>
          <a:lstStyle/>
          <a:p>
            <a:r>
              <a:rPr lang="en-GB" dirty="0"/>
              <a:t>DL Results (2) – New architectures</a:t>
            </a:r>
          </a:p>
        </p:txBody>
      </p:sp>
      <p:graphicFrame>
        <p:nvGraphicFramePr>
          <p:cNvPr id="4" name="Table 3">
            <a:extLst>
              <a:ext uri="{FF2B5EF4-FFF2-40B4-BE49-F238E27FC236}">
                <a16:creationId xmlns:a16="http://schemas.microsoft.com/office/drawing/2014/main" id="{692943A5-2756-8045-BB44-7B2C4E4596CA}"/>
              </a:ext>
            </a:extLst>
          </p:cNvPr>
          <p:cNvGraphicFramePr>
            <a:graphicFrameLocks noGrp="1"/>
          </p:cNvGraphicFramePr>
          <p:nvPr>
            <p:extLst>
              <p:ext uri="{D42A27DB-BD31-4B8C-83A1-F6EECF244321}">
                <p14:modId xmlns:p14="http://schemas.microsoft.com/office/powerpoint/2010/main" val="4164001823"/>
              </p:ext>
            </p:extLst>
          </p:nvPr>
        </p:nvGraphicFramePr>
        <p:xfrm>
          <a:off x="838200" y="1690688"/>
          <a:ext cx="10349751" cy="2590800"/>
        </p:xfrm>
        <a:graphic>
          <a:graphicData uri="http://schemas.openxmlformats.org/drawingml/2006/table">
            <a:tbl>
              <a:tblPr firstRow="1" bandRow="1">
                <a:tableStyleId>{5C22544A-7EE6-4342-B048-85BDC9FD1C3A}</a:tableStyleId>
              </a:tblPr>
              <a:tblGrid>
                <a:gridCol w="1229399">
                  <a:extLst>
                    <a:ext uri="{9D8B030D-6E8A-4147-A177-3AD203B41FA5}">
                      <a16:colId xmlns:a16="http://schemas.microsoft.com/office/drawing/2014/main" val="1093517784"/>
                    </a:ext>
                  </a:extLst>
                </a:gridCol>
                <a:gridCol w="2575469">
                  <a:extLst>
                    <a:ext uri="{9D8B030D-6E8A-4147-A177-3AD203B41FA5}">
                      <a16:colId xmlns:a16="http://schemas.microsoft.com/office/drawing/2014/main" val="3639611985"/>
                    </a:ext>
                  </a:extLst>
                </a:gridCol>
                <a:gridCol w="981362">
                  <a:extLst>
                    <a:ext uri="{9D8B030D-6E8A-4147-A177-3AD203B41FA5}">
                      <a16:colId xmlns:a16="http://schemas.microsoft.com/office/drawing/2014/main" val="1087087543"/>
                    </a:ext>
                  </a:extLst>
                </a:gridCol>
                <a:gridCol w="1003824">
                  <a:extLst>
                    <a:ext uri="{9D8B030D-6E8A-4147-A177-3AD203B41FA5}">
                      <a16:colId xmlns:a16="http://schemas.microsoft.com/office/drawing/2014/main" val="3726386367"/>
                    </a:ext>
                  </a:extLst>
                </a:gridCol>
                <a:gridCol w="879724">
                  <a:extLst>
                    <a:ext uri="{9D8B030D-6E8A-4147-A177-3AD203B41FA5}">
                      <a16:colId xmlns:a16="http://schemas.microsoft.com/office/drawing/2014/main" val="482520614"/>
                    </a:ext>
                  </a:extLst>
                </a:gridCol>
                <a:gridCol w="879724">
                  <a:extLst>
                    <a:ext uri="{9D8B030D-6E8A-4147-A177-3AD203B41FA5}">
                      <a16:colId xmlns:a16="http://schemas.microsoft.com/office/drawing/2014/main" val="2248295865"/>
                    </a:ext>
                  </a:extLst>
                </a:gridCol>
                <a:gridCol w="879724">
                  <a:extLst>
                    <a:ext uri="{9D8B030D-6E8A-4147-A177-3AD203B41FA5}">
                      <a16:colId xmlns:a16="http://schemas.microsoft.com/office/drawing/2014/main" val="2205950746"/>
                    </a:ext>
                  </a:extLst>
                </a:gridCol>
                <a:gridCol w="879724">
                  <a:extLst>
                    <a:ext uri="{9D8B030D-6E8A-4147-A177-3AD203B41FA5}">
                      <a16:colId xmlns:a16="http://schemas.microsoft.com/office/drawing/2014/main" val="1179995897"/>
                    </a:ext>
                  </a:extLst>
                </a:gridCol>
                <a:gridCol w="1040801">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 weighted</a:t>
                      </a:r>
                    </a:p>
                  </a:txBody>
                  <a:tcPr/>
                </a:tc>
                <a:tc>
                  <a:txBody>
                    <a:bodyPr/>
                    <a:lstStyle/>
                    <a:p>
                      <a:r>
                        <a:rPr lang="en-US" sz="1300" dirty="0"/>
                        <a:t>At epoch</a:t>
                      </a:r>
                    </a:p>
                  </a:txBody>
                  <a:tcPr/>
                </a:tc>
                <a:tc>
                  <a:txBody>
                    <a:bodyPr/>
                    <a:lstStyle/>
                    <a:p>
                      <a:r>
                        <a:rPr lang="en-US" sz="1300" dirty="0"/>
                        <a:t>Max F1 micro</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3-BI-LSTM</a:t>
                      </a:r>
                    </a:p>
                  </a:txBody>
                  <a:tcPr/>
                </a:tc>
                <a:tc>
                  <a:txBody>
                    <a:bodyPr/>
                    <a:lstStyle/>
                    <a:p>
                      <a:r>
                        <a:rPr lang="en-US" sz="1400" b="0" dirty="0">
                          <a:solidFill>
                            <a:schemeClr val="tx1"/>
                          </a:solidFill>
                        </a:rPr>
                        <a:t>Bidirectional LSTM (100)</a:t>
                      </a:r>
                    </a:p>
                    <a:p>
                      <a:r>
                        <a:rPr lang="en-US" sz="1400" b="0" dirty="0">
                          <a:solidFill>
                            <a:schemeClr val="tx1"/>
                          </a:solidFill>
                        </a:rPr>
                        <a:t>Dropout (0.5)</a:t>
                      </a:r>
                    </a:p>
                  </a:txBody>
                  <a:tcPr/>
                </a:tc>
                <a:tc>
                  <a:txBody>
                    <a:bodyPr/>
                    <a:lstStyle/>
                    <a:p>
                      <a:r>
                        <a:rPr lang="en-US" sz="1400" b="0" dirty="0">
                          <a:solidFill>
                            <a:schemeClr val="tx1"/>
                          </a:solidFill>
                        </a:rPr>
                        <a:t>100</a:t>
                      </a:r>
                    </a:p>
                  </a:txBody>
                  <a:tcPr/>
                </a:tc>
                <a:tc>
                  <a:txBody>
                    <a:bodyPr/>
                    <a:lstStyle/>
                    <a:p>
                      <a:r>
                        <a:rPr lang="en-US" sz="1400" dirty="0"/>
                        <a:t>0.9622</a:t>
                      </a:r>
                    </a:p>
                  </a:txBody>
                  <a:tcPr/>
                </a:tc>
                <a:tc>
                  <a:txBody>
                    <a:bodyPr/>
                    <a:lstStyle/>
                    <a:p>
                      <a:r>
                        <a:rPr lang="en-US" sz="1400" dirty="0"/>
                        <a:t>0.8341</a:t>
                      </a:r>
                    </a:p>
                  </a:txBody>
                  <a:tcPr/>
                </a:tc>
                <a:tc>
                  <a:txBody>
                    <a:bodyPr/>
                    <a:lstStyle/>
                    <a:p>
                      <a:r>
                        <a:rPr lang="en-US" sz="1400" dirty="0"/>
                        <a:t>59</a:t>
                      </a:r>
                    </a:p>
                  </a:txBody>
                  <a:tcPr/>
                </a:tc>
                <a:tc>
                  <a:txBody>
                    <a:bodyPr/>
                    <a:lstStyle/>
                    <a:p>
                      <a:r>
                        <a:rPr lang="en-US" sz="1400" dirty="0"/>
                        <a:t>0.8384</a:t>
                      </a:r>
                    </a:p>
                  </a:txBody>
                  <a:tcPr/>
                </a:tc>
                <a:tc>
                  <a:txBody>
                    <a:bodyPr/>
                    <a:lstStyle/>
                    <a:p>
                      <a:r>
                        <a:rPr lang="en-US" sz="1400" dirty="0"/>
                        <a:t>30</a:t>
                      </a:r>
                    </a:p>
                  </a:txBody>
                  <a:tcPr/>
                </a:tc>
                <a:tc>
                  <a:txBody>
                    <a:bodyPr/>
                    <a:lstStyle/>
                    <a:p>
                      <a:r>
                        <a:rPr lang="en-US" sz="1400" dirty="0"/>
                        <a:t>0.8237</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3-MultiCNN</a:t>
                      </a:r>
                    </a:p>
                  </a:txBody>
                  <a:tcPr/>
                </a:tc>
                <a:tc>
                  <a:txBody>
                    <a:bodyPr/>
                    <a:lstStyle/>
                    <a:p>
                      <a:r>
                        <a:rPr lang="en-US" sz="1400" b="0" dirty="0">
                          <a:solidFill>
                            <a:schemeClr val="tx1"/>
                          </a:solidFill>
                        </a:rPr>
                        <a:t>Multi-channel Convolutions</a:t>
                      </a:r>
                    </a:p>
                    <a:p>
                      <a:r>
                        <a:rPr lang="en-US" sz="1400" b="0" dirty="0">
                          <a:solidFill>
                            <a:schemeClr val="tx1"/>
                          </a:solidFill>
                        </a:rPr>
                        <a:t>One hot encoded inputs</a:t>
                      </a:r>
                    </a:p>
                  </a:txBody>
                  <a:tcPr/>
                </a:tc>
                <a:tc>
                  <a:txBody>
                    <a:bodyPr/>
                    <a:lstStyle/>
                    <a:p>
                      <a:r>
                        <a:rPr lang="en-US" sz="1400" b="0" dirty="0">
                          <a:solidFill>
                            <a:schemeClr val="tx1"/>
                          </a:solidFill>
                        </a:rPr>
                        <a:t>50</a:t>
                      </a:r>
                    </a:p>
                  </a:txBody>
                  <a:tcPr/>
                </a:tc>
                <a:tc>
                  <a:txBody>
                    <a:bodyPr/>
                    <a:lstStyle/>
                    <a:p>
                      <a:r>
                        <a:rPr lang="en-US" sz="1400" dirty="0"/>
                        <a:t>0.9958</a:t>
                      </a:r>
                    </a:p>
                  </a:txBody>
                  <a:tcPr/>
                </a:tc>
                <a:tc>
                  <a:txBody>
                    <a:bodyPr/>
                    <a:lstStyle/>
                    <a:p>
                      <a:r>
                        <a:rPr lang="en-US" sz="1400" dirty="0"/>
                        <a:t>0.8164</a:t>
                      </a:r>
                    </a:p>
                  </a:txBody>
                  <a:tcPr/>
                </a:tc>
                <a:tc>
                  <a:txBody>
                    <a:bodyPr/>
                    <a:lstStyle/>
                    <a:p>
                      <a:r>
                        <a:rPr lang="en-US" sz="1400" dirty="0"/>
                        <a:t>2</a:t>
                      </a:r>
                    </a:p>
                  </a:txBody>
                  <a:tcPr/>
                </a:tc>
                <a:tc>
                  <a:txBody>
                    <a:bodyPr/>
                    <a:lstStyle/>
                    <a:p>
                      <a:r>
                        <a:rPr lang="en-US" sz="1400" dirty="0"/>
                        <a:t>0.8286</a:t>
                      </a:r>
                    </a:p>
                  </a:txBody>
                  <a:tcPr/>
                </a:tc>
                <a:tc>
                  <a:txBody>
                    <a:bodyPr/>
                    <a:lstStyle/>
                    <a:p>
                      <a:r>
                        <a:rPr lang="en-US" sz="1400" dirty="0"/>
                        <a:t>2</a:t>
                      </a:r>
                    </a:p>
                  </a:txBody>
                  <a:tcPr/>
                </a:tc>
                <a:tc>
                  <a:txBody>
                    <a:bodyPr/>
                    <a:lstStyle/>
                    <a:p>
                      <a:r>
                        <a:rPr lang="en-US" sz="1400" dirty="0"/>
                        <a:t>0.7895</a:t>
                      </a:r>
                    </a:p>
                  </a:txBody>
                  <a:tcPr/>
                </a:tc>
                <a:extLst>
                  <a:ext uri="{0D108BD9-81ED-4DB2-BD59-A6C34878D82A}">
                    <a16:rowId xmlns:a16="http://schemas.microsoft.com/office/drawing/2014/main" val="1234033397"/>
                  </a:ext>
                </a:extLst>
              </a:tr>
              <a:tr h="370840">
                <a:tc>
                  <a:txBody>
                    <a:bodyPr/>
                    <a:lstStyle/>
                    <a:p>
                      <a:r>
                        <a:rPr lang="en-US" sz="1400" b="0" dirty="0">
                          <a:solidFill>
                            <a:schemeClr val="tx1"/>
                          </a:solidFill>
                        </a:rPr>
                        <a:t>3-MultiCNN-Glove</a:t>
                      </a:r>
                    </a:p>
                  </a:txBody>
                  <a:tcPr/>
                </a:tc>
                <a:tc>
                  <a:txBody>
                    <a:bodyPr/>
                    <a:lstStyle/>
                    <a:p>
                      <a:r>
                        <a:rPr lang="en-US" sz="1400" b="0" dirty="0">
                          <a:solidFill>
                            <a:schemeClr val="tx1"/>
                          </a:solidFill>
                        </a:rPr>
                        <a:t>Multi-channel Convolutions</a:t>
                      </a:r>
                    </a:p>
                    <a:p>
                      <a:r>
                        <a:rPr lang="en-US" sz="1400" b="0" dirty="0">
                          <a:solidFill>
                            <a:schemeClr val="tx1"/>
                          </a:solidFill>
                        </a:rPr>
                        <a:t>Glove inputs</a:t>
                      </a:r>
                    </a:p>
                  </a:txBody>
                  <a:tcPr/>
                </a:tc>
                <a:tc>
                  <a:txBody>
                    <a:bodyPr/>
                    <a:lstStyle/>
                    <a:p>
                      <a:r>
                        <a:rPr lang="en-US" sz="1400" b="0" dirty="0">
                          <a:solidFill>
                            <a:schemeClr val="tx1"/>
                          </a:solidFill>
                        </a:rPr>
                        <a:t>50</a:t>
                      </a:r>
                    </a:p>
                  </a:txBody>
                  <a:tcPr/>
                </a:tc>
                <a:tc>
                  <a:txBody>
                    <a:bodyPr/>
                    <a:lstStyle/>
                    <a:p>
                      <a:r>
                        <a:rPr lang="en-US" sz="1400" dirty="0"/>
                        <a:t>0.9752</a:t>
                      </a:r>
                    </a:p>
                  </a:txBody>
                  <a:tcPr/>
                </a:tc>
                <a:tc>
                  <a:txBody>
                    <a:bodyPr/>
                    <a:lstStyle/>
                    <a:p>
                      <a:r>
                        <a:rPr lang="en-US" sz="1400" dirty="0"/>
                        <a:t>0.8096</a:t>
                      </a:r>
                    </a:p>
                  </a:txBody>
                  <a:tcPr/>
                </a:tc>
                <a:tc>
                  <a:txBody>
                    <a:bodyPr/>
                    <a:lstStyle/>
                    <a:p>
                      <a:r>
                        <a:rPr lang="en-US" sz="1400" dirty="0"/>
                        <a:t>36</a:t>
                      </a:r>
                    </a:p>
                  </a:txBody>
                  <a:tcPr/>
                </a:tc>
                <a:tc>
                  <a:txBody>
                    <a:bodyPr/>
                    <a:lstStyle/>
                    <a:p>
                      <a:r>
                        <a:rPr lang="en-US" sz="1400" dirty="0"/>
                        <a:t>0.8169</a:t>
                      </a:r>
                    </a:p>
                  </a:txBody>
                  <a:tcPr/>
                </a:tc>
                <a:tc>
                  <a:txBody>
                    <a:bodyPr/>
                    <a:lstStyle/>
                    <a:p>
                      <a:r>
                        <a:rPr lang="en-US" sz="1400" dirty="0"/>
                        <a:t>6</a:t>
                      </a:r>
                    </a:p>
                  </a:txBody>
                  <a:tcPr/>
                </a:tc>
                <a:tc>
                  <a:txBody>
                    <a:bodyPr/>
                    <a:lstStyle/>
                    <a:p>
                      <a:r>
                        <a:rPr lang="en-US" sz="1400" dirty="0"/>
                        <a:t>0.8085</a:t>
                      </a:r>
                    </a:p>
                  </a:txBody>
                  <a:tcPr/>
                </a:tc>
                <a:extLst>
                  <a:ext uri="{0D108BD9-81ED-4DB2-BD59-A6C34878D82A}">
                    <a16:rowId xmlns:a16="http://schemas.microsoft.com/office/drawing/2014/main" val="1151716975"/>
                  </a:ext>
                </a:extLst>
              </a:tr>
              <a:tr h="370840">
                <a:tc>
                  <a:txBody>
                    <a:bodyPr/>
                    <a:lstStyle/>
                    <a:p>
                      <a:r>
                        <a:rPr lang="en-US" sz="1400" b="0" dirty="0">
                          <a:solidFill>
                            <a:schemeClr val="tx1"/>
                          </a:solidFill>
                        </a:rPr>
                        <a:t>3-GloVeTune</a:t>
                      </a:r>
                    </a:p>
                  </a:txBody>
                  <a:tcPr/>
                </a:tc>
                <a:tc>
                  <a:txBody>
                    <a:bodyPr/>
                    <a:lstStyle/>
                    <a:p>
                      <a:r>
                        <a:rPr lang="en-US" sz="1400" b="0" dirty="0">
                          <a:solidFill>
                            <a:schemeClr val="tx1"/>
                          </a:solidFill>
                        </a:rPr>
                        <a:t>Glove + LSTM (100)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50</a:t>
                      </a:r>
                    </a:p>
                  </a:txBody>
                  <a:tcPr/>
                </a:tc>
                <a:tc>
                  <a:txBody>
                    <a:bodyPr/>
                    <a:lstStyle/>
                    <a:p>
                      <a:r>
                        <a:rPr lang="en-US" sz="1400" dirty="0"/>
                        <a:t>0.9954</a:t>
                      </a:r>
                    </a:p>
                  </a:txBody>
                  <a:tcPr/>
                </a:tc>
                <a:tc>
                  <a:txBody>
                    <a:bodyPr/>
                    <a:lstStyle/>
                    <a:p>
                      <a:r>
                        <a:rPr lang="en-US" sz="1400" dirty="0"/>
                        <a:t>0.8342</a:t>
                      </a:r>
                    </a:p>
                  </a:txBody>
                  <a:tcPr/>
                </a:tc>
                <a:tc>
                  <a:txBody>
                    <a:bodyPr/>
                    <a:lstStyle/>
                    <a:p>
                      <a:r>
                        <a:rPr lang="en-US" sz="1400" dirty="0"/>
                        <a:t>7</a:t>
                      </a:r>
                    </a:p>
                  </a:txBody>
                  <a:tcPr/>
                </a:tc>
                <a:tc>
                  <a:txBody>
                    <a:bodyPr/>
                    <a:lstStyle/>
                    <a:p>
                      <a:r>
                        <a:rPr lang="en-US" sz="1400" dirty="0"/>
                        <a:t>0.8370</a:t>
                      </a:r>
                    </a:p>
                  </a:txBody>
                  <a:tcPr/>
                </a:tc>
                <a:tc>
                  <a:txBody>
                    <a:bodyPr/>
                    <a:lstStyle/>
                    <a:p>
                      <a:r>
                        <a:rPr lang="en-US" sz="1400" dirty="0"/>
                        <a:t>7</a:t>
                      </a:r>
                    </a:p>
                  </a:txBody>
                  <a:tcPr/>
                </a:tc>
                <a:tc>
                  <a:txBody>
                    <a:bodyPr/>
                    <a:lstStyle/>
                    <a:p>
                      <a:r>
                        <a:rPr lang="en-US" sz="1400" dirty="0"/>
                        <a:t>0.8104</a:t>
                      </a:r>
                    </a:p>
                  </a:txBody>
                  <a:tcPr/>
                </a:tc>
                <a:extLst>
                  <a:ext uri="{0D108BD9-81ED-4DB2-BD59-A6C34878D82A}">
                    <a16:rowId xmlns:a16="http://schemas.microsoft.com/office/drawing/2014/main" val="1759859756"/>
                  </a:ext>
                </a:extLst>
              </a:tr>
            </a:tbl>
          </a:graphicData>
        </a:graphic>
      </p:graphicFrame>
    </p:spTree>
    <p:extLst>
      <p:ext uri="{BB962C8B-B14F-4D97-AF65-F5344CB8AC3E}">
        <p14:creationId xmlns:p14="http://schemas.microsoft.com/office/powerpoint/2010/main" val="36401640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BA78-BC64-4C4E-9418-DCC9ED58205F}"/>
              </a:ext>
            </a:extLst>
          </p:cNvPr>
          <p:cNvSpPr>
            <a:spLocks noGrp="1"/>
          </p:cNvSpPr>
          <p:nvPr>
            <p:ph type="title"/>
          </p:nvPr>
        </p:nvSpPr>
        <p:spPr/>
        <p:txBody>
          <a:bodyPr/>
          <a:lstStyle/>
          <a:p>
            <a:r>
              <a:rPr lang="en-GB" dirty="0"/>
              <a:t>DL Results (3) – </a:t>
            </a:r>
            <a:r>
              <a:rPr lang="en-GB" dirty="0" err="1"/>
              <a:t>ELMo</a:t>
            </a:r>
            <a:r>
              <a:rPr lang="en-GB" dirty="0"/>
              <a:t> inputs</a:t>
            </a:r>
          </a:p>
        </p:txBody>
      </p:sp>
      <p:graphicFrame>
        <p:nvGraphicFramePr>
          <p:cNvPr id="4" name="Table 3">
            <a:extLst>
              <a:ext uri="{FF2B5EF4-FFF2-40B4-BE49-F238E27FC236}">
                <a16:creationId xmlns:a16="http://schemas.microsoft.com/office/drawing/2014/main" id="{A7FCD38E-6ED4-D24B-BB37-2E3D84B2F8BD}"/>
              </a:ext>
            </a:extLst>
          </p:cNvPr>
          <p:cNvGraphicFramePr>
            <a:graphicFrameLocks noGrp="1"/>
          </p:cNvGraphicFramePr>
          <p:nvPr>
            <p:extLst>
              <p:ext uri="{D42A27DB-BD31-4B8C-83A1-F6EECF244321}">
                <p14:modId xmlns:p14="http://schemas.microsoft.com/office/powerpoint/2010/main" val="1222175002"/>
              </p:ext>
            </p:extLst>
          </p:nvPr>
        </p:nvGraphicFramePr>
        <p:xfrm>
          <a:off x="376517" y="1690688"/>
          <a:ext cx="11349317" cy="3556000"/>
        </p:xfrm>
        <a:graphic>
          <a:graphicData uri="http://schemas.openxmlformats.org/drawingml/2006/table">
            <a:tbl>
              <a:tblPr firstRow="1" bandRow="1">
                <a:tableStyleId>{5C22544A-7EE6-4342-B048-85BDC9FD1C3A}</a:tableStyleId>
              </a:tblPr>
              <a:tblGrid>
                <a:gridCol w="1893347">
                  <a:extLst>
                    <a:ext uri="{9D8B030D-6E8A-4147-A177-3AD203B41FA5}">
                      <a16:colId xmlns:a16="http://schemas.microsoft.com/office/drawing/2014/main" val="4180297104"/>
                    </a:ext>
                  </a:extLst>
                </a:gridCol>
                <a:gridCol w="699247">
                  <a:extLst>
                    <a:ext uri="{9D8B030D-6E8A-4147-A177-3AD203B41FA5}">
                      <a16:colId xmlns:a16="http://schemas.microsoft.com/office/drawing/2014/main" val="1093517784"/>
                    </a:ext>
                  </a:extLst>
                </a:gridCol>
                <a:gridCol w="2850776">
                  <a:extLst>
                    <a:ext uri="{9D8B030D-6E8A-4147-A177-3AD203B41FA5}">
                      <a16:colId xmlns:a16="http://schemas.microsoft.com/office/drawing/2014/main" val="3639611985"/>
                    </a:ext>
                  </a:extLst>
                </a:gridCol>
                <a:gridCol w="882127">
                  <a:extLst>
                    <a:ext uri="{9D8B030D-6E8A-4147-A177-3AD203B41FA5}">
                      <a16:colId xmlns:a16="http://schemas.microsoft.com/office/drawing/2014/main" val="1087087543"/>
                    </a:ext>
                  </a:extLst>
                </a:gridCol>
                <a:gridCol w="892885">
                  <a:extLst>
                    <a:ext uri="{9D8B030D-6E8A-4147-A177-3AD203B41FA5}">
                      <a16:colId xmlns:a16="http://schemas.microsoft.com/office/drawing/2014/main" val="3726386367"/>
                    </a:ext>
                  </a:extLst>
                </a:gridCol>
                <a:gridCol w="1043492">
                  <a:extLst>
                    <a:ext uri="{9D8B030D-6E8A-4147-A177-3AD203B41FA5}">
                      <a16:colId xmlns:a16="http://schemas.microsoft.com/office/drawing/2014/main" val="482520614"/>
                    </a:ext>
                  </a:extLst>
                </a:gridCol>
                <a:gridCol w="645458">
                  <a:extLst>
                    <a:ext uri="{9D8B030D-6E8A-4147-A177-3AD203B41FA5}">
                      <a16:colId xmlns:a16="http://schemas.microsoft.com/office/drawing/2014/main" val="2248295865"/>
                    </a:ext>
                  </a:extLst>
                </a:gridCol>
                <a:gridCol w="1011219">
                  <a:extLst>
                    <a:ext uri="{9D8B030D-6E8A-4147-A177-3AD203B41FA5}">
                      <a16:colId xmlns:a16="http://schemas.microsoft.com/office/drawing/2014/main" val="2205950746"/>
                    </a:ext>
                  </a:extLst>
                </a:gridCol>
                <a:gridCol w="623944">
                  <a:extLst>
                    <a:ext uri="{9D8B030D-6E8A-4147-A177-3AD203B41FA5}">
                      <a16:colId xmlns:a16="http://schemas.microsoft.com/office/drawing/2014/main" val="1179995897"/>
                    </a:ext>
                  </a:extLst>
                </a:gridCol>
                <a:gridCol w="806822">
                  <a:extLst>
                    <a:ext uri="{9D8B030D-6E8A-4147-A177-3AD203B41FA5}">
                      <a16:colId xmlns:a16="http://schemas.microsoft.com/office/drawing/2014/main" val="3972906169"/>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 weighted</a:t>
                      </a:r>
                    </a:p>
                  </a:txBody>
                  <a:tcPr/>
                </a:tc>
                <a:tc>
                  <a:txBody>
                    <a:bodyPr/>
                    <a:lstStyle/>
                    <a:p>
                      <a:r>
                        <a:rPr lang="en-US" sz="1300" dirty="0"/>
                        <a:t>At epoch</a:t>
                      </a:r>
                    </a:p>
                  </a:txBody>
                  <a:tcPr/>
                </a:tc>
                <a:tc>
                  <a:txBody>
                    <a:bodyPr/>
                    <a:lstStyle/>
                    <a:p>
                      <a:r>
                        <a:rPr lang="en-US" sz="1300" dirty="0"/>
                        <a:t>Max F1 micro</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3-Elmo-LSTM256</a:t>
                      </a:r>
                    </a:p>
                  </a:txBody>
                  <a:tcPr/>
                </a:tc>
                <a:tc>
                  <a:txBody>
                    <a:bodyPr/>
                    <a:lstStyle/>
                    <a:p>
                      <a:r>
                        <a:rPr lang="en-US" sz="1400" b="0" dirty="0">
                          <a:solidFill>
                            <a:schemeClr val="tx1"/>
                          </a:solidFill>
                        </a:rPr>
                        <a:t>8457</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5</a:t>
                      </a:r>
                    </a:p>
                  </a:txBody>
                  <a:tcPr/>
                </a:tc>
                <a:tc>
                  <a:txBody>
                    <a:bodyPr/>
                    <a:lstStyle/>
                    <a:p>
                      <a:r>
                        <a:rPr lang="en-US" sz="1400" dirty="0"/>
                        <a:t>0.8267</a:t>
                      </a:r>
                    </a:p>
                  </a:txBody>
                  <a:tcPr/>
                </a:tc>
                <a:tc>
                  <a:txBody>
                    <a:bodyPr/>
                    <a:lstStyle/>
                    <a:p>
                      <a:r>
                        <a:rPr lang="en-US" sz="1400" dirty="0"/>
                        <a:t>0.8241</a:t>
                      </a:r>
                    </a:p>
                  </a:txBody>
                  <a:tcPr/>
                </a:tc>
                <a:tc>
                  <a:txBody>
                    <a:bodyPr/>
                    <a:lstStyle/>
                    <a:p>
                      <a:r>
                        <a:rPr lang="en-US" sz="1400" dirty="0"/>
                        <a:t>5</a:t>
                      </a:r>
                    </a:p>
                  </a:txBody>
                  <a:tcPr/>
                </a:tc>
                <a:tc>
                  <a:txBody>
                    <a:bodyPr/>
                    <a:lstStyle/>
                    <a:p>
                      <a:r>
                        <a:rPr lang="en-US" sz="1400" dirty="0"/>
                        <a:t>0.8259</a:t>
                      </a:r>
                    </a:p>
                  </a:txBody>
                  <a:tcPr/>
                </a:tc>
                <a:tc>
                  <a:txBody>
                    <a:bodyPr/>
                    <a:lstStyle/>
                    <a:p>
                      <a:r>
                        <a:rPr lang="en-US" sz="1400" dirty="0"/>
                        <a:t>5</a:t>
                      </a:r>
                    </a:p>
                  </a:txBody>
                  <a:tcPr/>
                </a:tc>
                <a:tc>
                  <a:txBody>
                    <a:bodyPr/>
                    <a:lstStyle/>
                    <a:p>
                      <a:r>
                        <a:rPr lang="en-US" sz="1400" dirty="0"/>
                        <a:t>0.8227</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3-Elmo-LSTM128</a:t>
                      </a:r>
                    </a:p>
                  </a:txBody>
                  <a:tcPr/>
                </a:tc>
                <a:tc>
                  <a:txBody>
                    <a:bodyPr/>
                    <a:lstStyle/>
                    <a:p>
                      <a:r>
                        <a:rPr lang="en-US" sz="1400" b="0" dirty="0">
                          <a:solidFill>
                            <a:schemeClr val="tx1"/>
                          </a:solidFill>
                        </a:rPr>
                        <a:t>8483</a:t>
                      </a:r>
                    </a:p>
                  </a:txBody>
                  <a:tcPr/>
                </a:tc>
                <a:tc>
                  <a:txBody>
                    <a:bodyPr/>
                    <a:lstStyle/>
                    <a:p>
                      <a:r>
                        <a:rPr lang="en-US" sz="1400" b="0" dirty="0">
                          <a:solidFill>
                            <a:schemeClr val="tx1"/>
                          </a:solidFill>
                        </a:rPr>
                        <a:t>LSTM (128) with 0.5 dropout</a:t>
                      </a:r>
                    </a:p>
                  </a:txBody>
                  <a:tcPr/>
                </a:tc>
                <a:tc>
                  <a:txBody>
                    <a:bodyPr/>
                    <a:lstStyle/>
                    <a:p>
                      <a:r>
                        <a:rPr lang="en-US" sz="1400" b="0" dirty="0">
                          <a:solidFill>
                            <a:schemeClr val="tx1"/>
                          </a:solidFill>
                        </a:rPr>
                        <a:t>10</a:t>
                      </a:r>
                    </a:p>
                  </a:txBody>
                  <a:tcPr/>
                </a:tc>
                <a:tc>
                  <a:txBody>
                    <a:bodyPr/>
                    <a:lstStyle/>
                    <a:p>
                      <a:r>
                        <a:rPr lang="en-US" sz="1400" dirty="0"/>
                        <a:t>0.8559</a:t>
                      </a:r>
                    </a:p>
                  </a:txBody>
                  <a:tcPr/>
                </a:tc>
                <a:tc>
                  <a:txBody>
                    <a:bodyPr/>
                    <a:lstStyle/>
                    <a:p>
                      <a:r>
                        <a:rPr lang="en-US" sz="1400" dirty="0"/>
                        <a:t>0.8069</a:t>
                      </a:r>
                    </a:p>
                  </a:txBody>
                  <a:tcPr/>
                </a:tc>
                <a:tc>
                  <a:txBody>
                    <a:bodyPr/>
                    <a:lstStyle/>
                    <a:p>
                      <a:r>
                        <a:rPr lang="en-US" sz="1400" dirty="0"/>
                        <a:t>8</a:t>
                      </a:r>
                    </a:p>
                  </a:txBody>
                  <a:tcPr/>
                </a:tc>
                <a:tc>
                  <a:txBody>
                    <a:bodyPr/>
                    <a:lstStyle/>
                    <a:p>
                      <a:r>
                        <a:rPr lang="en-US" sz="1400" dirty="0"/>
                        <a:t>0.8155</a:t>
                      </a:r>
                    </a:p>
                  </a:txBody>
                  <a:tcPr/>
                </a:tc>
                <a:tc>
                  <a:txBody>
                    <a:bodyPr/>
                    <a:lstStyle/>
                    <a:p>
                      <a:r>
                        <a:rPr lang="en-US" sz="1400" dirty="0"/>
                        <a:t>8</a:t>
                      </a:r>
                    </a:p>
                  </a:txBody>
                  <a:tcPr/>
                </a:tc>
                <a:tc>
                  <a:txBody>
                    <a:bodyPr/>
                    <a:lstStyle/>
                    <a:p>
                      <a:r>
                        <a:rPr lang="en-US" sz="1400" dirty="0"/>
                        <a:t>0.8138</a:t>
                      </a:r>
                    </a:p>
                  </a:txBody>
                  <a:tcPr/>
                </a:tc>
                <a:extLst>
                  <a:ext uri="{0D108BD9-81ED-4DB2-BD59-A6C34878D82A}">
                    <a16:rowId xmlns:a16="http://schemas.microsoft.com/office/drawing/2014/main" val="651695986"/>
                  </a:ext>
                </a:extLst>
              </a:tr>
              <a:tr h="370840">
                <a:tc>
                  <a:txBody>
                    <a:bodyPr/>
                    <a:lstStyle/>
                    <a:p>
                      <a:r>
                        <a:rPr lang="en-GB" sz="1400" dirty="0"/>
                        <a:t>3-Elmo-LSTM256-10</a:t>
                      </a:r>
                    </a:p>
                  </a:txBody>
                  <a:tcPr/>
                </a:tc>
                <a:tc>
                  <a:txBody>
                    <a:bodyPr/>
                    <a:lstStyle/>
                    <a:p>
                      <a:r>
                        <a:rPr lang="en-GB" sz="1400" dirty="0"/>
                        <a:t>8482</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10</a:t>
                      </a:r>
                    </a:p>
                  </a:txBody>
                  <a:tcPr/>
                </a:tc>
                <a:tc>
                  <a:txBody>
                    <a:bodyPr/>
                    <a:lstStyle/>
                    <a:p>
                      <a:r>
                        <a:rPr lang="en-US" sz="1400" dirty="0"/>
                        <a:t>0.8637</a:t>
                      </a:r>
                    </a:p>
                  </a:txBody>
                  <a:tcPr/>
                </a:tc>
                <a:tc>
                  <a:txBody>
                    <a:bodyPr/>
                    <a:lstStyle/>
                    <a:p>
                      <a:r>
                        <a:rPr lang="en-US" sz="1400" dirty="0"/>
                        <a:t>0.8346</a:t>
                      </a:r>
                    </a:p>
                  </a:txBody>
                  <a:tcPr/>
                </a:tc>
                <a:tc>
                  <a:txBody>
                    <a:bodyPr/>
                    <a:lstStyle/>
                    <a:p>
                      <a:r>
                        <a:rPr lang="en-US" sz="1400" dirty="0"/>
                        <a:t>8</a:t>
                      </a:r>
                    </a:p>
                  </a:txBody>
                  <a:tcPr/>
                </a:tc>
                <a:tc>
                  <a:txBody>
                    <a:bodyPr/>
                    <a:lstStyle/>
                    <a:p>
                      <a:r>
                        <a:rPr lang="en-US" sz="1400" dirty="0"/>
                        <a:t>0.8394</a:t>
                      </a:r>
                    </a:p>
                  </a:txBody>
                  <a:tcPr/>
                </a:tc>
                <a:tc>
                  <a:txBody>
                    <a:bodyPr/>
                    <a:lstStyle/>
                    <a:p>
                      <a:r>
                        <a:rPr lang="en-US" sz="1400" dirty="0"/>
                        <a:t>8</a:t>
                      </a:r>
                    </a:p>
                  </a:txBody>
                  <a:tcPr/>
                </a:tc>
                <a:tc>
                  <a:txBody>
                    <a:bodyPr/>
                    <a:lstStyle/>
                    <a:p>
                      <a:r>
                        <a:rPr lang="en-US" sz="1400" dirty="0"/>
                        <a:t>0.8339</a:t>
                      </a:r>
                    </a:p>
                  </a:txBody>
                  <a:tcPr/>
                </a:tc>
                <a:extLst>
                  <a:ext uri="{0D108BD9-81ED-4DB2-BD59-A6C34878D82A}">
                    <a16:rowId xmlns:a16="http://schemas.microsoft.com/office/drawing/2014/main" val="1234033397"/>
                  </a:ext>
                </a:extLst>
              </a:tr>
              <a:tr h="370840">
                <a:tc>
                  <a:txBody>
                    <a:bodyPr/>
                    <a:lstStyle/>
                    <a:p>
                      <a:r>
                        <a:rPr lang="en-GB" sz="1400" dirty="0"/>
                        <a:t>3-Elmo-LSTM512</a:t>
                      </a:r>
                    </a:p>
                  </a:txBody>
                  <a:tcPr/>
                </a:tc>
                <a:tc>
                  <a:txBody>
                    <a:bodyPr/>
                    <a:lstStyle/>
                    <a:p>
                      <a:r>
                        <a:rPr lang="en-GB" sz="1400" dirty="0"/>
                        <a:t>8539</a:t>
                      </a:r>
                    </a:p>
                  </a:txBody>
                  <a:tcPr/>
                </a:tc>
                <a:tc>
                  <a:txBody>
                    <a:bodyPr/>
                    <a:lstStyle/>
                    <a:p>
                      <a:r>
                        <a:rPr lang="en-US" sz="1400" b="0" dirty="0">
                          <a:solidFill>
                            <a:schemeClr val="tx1"/>
                          </a:solidFill>
                        </a:rPr>
                        <a:t>LSTM (512) with 0.5 dropout</a:t>
                      </a:r>
                    </a:p>
                  </a:txBody>
                  <a:tcPr/>
                </a:tc>
                <a:tc>
                  <a:txBody>
                    <a:bodyPr/>
                    <a:lstStyle/>
                    <a:p>
                      <a:r>
                        <a:rPr lang="en-US" sz="1400" b="0" dirty="0">
                          <a:solidFill>
                            <a:schemeClr val="tx1"/>
                          </a:solidFill>
                        </a:rPr>
                        <a:t>10</a:t>
                      </a:r>
                    </a:p>
                  </a:txBody>
                  <a:tcPr/>
                </a:tc>
                <a:tc>
                  <a:txBody>
                    <a:bodyPr/>
                    <a:lstStyle/>
                    <a:p>
                      <a:r>
                        <a:rPr lang="en-US" sz="1400" dirty="0"/>
                        <a:t>0.8708</a:t>
                      </a:r>
                    </a:p>
                  </a:txBody>
                  <a:tcPr/>
                </a:tc>
                <a:tc>
                  <a:txBody>
                    <a:bodyPr/>
                    <a:lstStyle/>
                    <a:p>
                      <a:r>
                        <a:rPr lang="en-US" sz="1400" dirty="0"/>
                        <a:t>0.8373</a:t>
                      </a:r>
                    </a:p>
                  </a:txBody>
                  <a:tcPr/>
                </a:tc>
                <a:tc>
                  <a:txBody>
                    <a:bodyPr/>
                    <a:lstStyle/>
                    <a:p>
                      <a:r>
                        <a:rPr lang="en-US" sz="1400" dirty="0"/>
                        <a:t>9</a:t>
                      </a:r>
                    </a:p>
                  </a:txBody>
                  <a:tcPr/>
                </a:tc>
                <a:tc>
                  <a:txBody>
                    <a:bodyPr/>
                    <a:lstStyle/>
                    <a:p>
                      <a:r>
                        <a:rPr lang="en-US" sz="1400" dirty="0"/>
                        <a:t>0.8419</a:t>
                      </a:r>
                    </a:p>
                  </a:txBody>
                  <a:tcPr/>
                </a:tc>
                <a:tc>
                  <a:txBody>
                    <a:bodyPr/>
                    <a:lstStyle/>
                    <a:p>
                      <a:r>
                        <a:rPr lang="en-US" sz="1400" dirty="0"/>
                        <a:t>9</a:t>
                      </a:r>
                    </a:p>
                  </a:txBody>
                  <a:tcPr/>
                </a:tc>
                <a:tc>
                  <a:txBody>
                    <a:bodyPr/>
                    <a:lstStyle/>
                    <a:p>
                      <a:r>
                        <a:rPr lang="en-US" sz="1400" dirty="0"/>
                        <a:t>0.8240</a:t>
                      </a:r>
                    </a:p>
                  </a:txBody>
                  <a:tcPr/>
                </a:tc>
                <a:extLst>
                  <a:ext uri="{0D108BD9-81ED-4DB2-BD59-A6C34878D82A}">
                    <a16:rowId xmlns:a16="http://schemas.microsoft.com/office/drawing/2014/main" val="1687477541"/>
                  </a:ext>
                </a:extLst>
              </a:tr>
              <a:tr h="370840">
                <a:tc>
                  <a:txBody>
                    <a:bodyPr/>
                    <a:lstStyle/>
                    <a:p>
                      <a:r>
                        <a:rPr lang="en-US" sz="1400" b="0" dirty="0">
                          <a:solidFill>
                            <a:schemeClr val="tx1"/>
                          </a:solidFill>
                        </a:rPr>
                        <a:t>3-Elmo-BI-LSTM128</a:t>
                      </a:r>
                    </a:p>
                  </a:txBody>
                  <a:tcPr/>
                </a:tc>
                <a:tc>
                  <a:txBody>
                    <a:bodyPr/>
                    <a:lstStyle/>
                    <a:p>
                      <a:r>
                        <a:rPr lang="en-US" sz="1400" b="0" dirty="0">
                          <a:solidFill>
                            <a:schemeClr val="tx1"/>
                          </a:solidFill>
                        </a:rPr>
                        <a:t>8485</a:t>
                      </a:r>
                    </a:p>
                  </a:txBody>
                  <a:tcPr/>
                </a:tc>
                <a:tc>
                  <a:txBody>
                    <a:bodyPr/>
                    <a:lstStyle/>
                    <a:p>
                      <a:r>
                        <a:rPr lang="en-US" sz="1400" b="0" dirty="0">
                          <a:solidFill>
                            <a:schemeClr val="tx1"/>
                          </a:solidFill>
                        </a:rPr>
                        <a:t>Bidirectional LSTM (128)</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0.8174</a:t>
                      </a:r>
                    </a:p>
                  </a:txBody>
                  <a:tcPr/>
                </a:tc>
                <a:tc>
                  <a:txBody>
                    <a:bodyPr/>
                    <a:lstStyle/>
                    <a:p>
                      <a:r>
                        <a:rPr lang="en-US" sz="1400" dirty="0"/>
                        <a:t>0.8174</a:t>
                      </a:r>
                    </a:p>
                  </a:txBody>
                  <a:tcPr/>
                </a:tc>
                <a:tc>
                  <a:txBody>
                    <a:bodyPr/>
                    <a:lstStyle/>
                    <a:p>
                      <a:r>
                        <a:rPr lang="en-US" sz="1400" dirty="0"/>
                        <a:t>10</a:t>
                      </a:r>
                    </a:p>
                  </a:txBody>
                  <a:tcPr/>
                </a:tc>
                <a:tc>
                  <a:txBody>
                    <a:bodyPr/>
                    <a:lstStyle/>
                    <a:p>
                      <a:r>
                        <a:rPr lang="en-US" sz="1400" dirty="0"/>
                        <a:t>0.8204</a:t>
                      </a:r>
                    </a:p>
                  </a:txBody>
                  <a:tcPr/>
                </a:tc>
                <a:tc>
                  <a:txBody>
                    <a:bodyPr/>
                    <a:lstStyle/>
                    <a:p>
                      <a:r>
                        <a:rPr lang="en-US" sz="1400" dirty="0"/>
                        <a:t>5</a:t>
                      </a:r>
                    </a:p>
                  </a:txBody>
                  <a:tcPr/>
                </a:tc>
                <a:tc>
                  <a:txBody>
                    <a:bodyPr/>
                    <a:lstStyle/>
                    <a:p>
                      <a:r>
                        <a:rPr lang="en-US" sz="1400" dirty="0"/>
                        <a:t>0.8189</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3-Elmo-BI-LSTM256</a:t>
                      </a:r>
                    </a:p>
                  </a:txBody>
                  <a:tcPr/>
                </a:tc>
                <a:tc>
                  <a:txBody>
                    <a:bodyPr/>
                    <a:lstStyle/>
                    <a:p>
                      <a:r>
                        <a:rPr lang="en-US" sz="1400" b="0" dirty="0">
                          <a:solidFill>
                            <a:schemeClr val="tx1"/>
                          </a:solidFill>
                        </a:rPr>
                        <a:t>8484</a:t>
                      </a:r>
                    </a:p>
                  </a:txBody>
                  <a:tcPr/>
                </a:tc>
                <a:tc>
                  <a:txBody>
                    <a:bodyPr/>
                    <a:lstStyle/>
                    <a:p>
                      <a:r>
                        <a:rPr lang="en-US" sz="1400" b="0" dirty="0">
                          <a:solidFill>
                            <a:schemeClr val="tx1"/>
                          </a:solidFill>
                        </a:rPr>
                        <a:t>Bidirectional LSTM (256)</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0.9107</a:t>
                      </a:r>
                    </a:p>
                  </a:txBody>
                  <a:tcPr/>
                </a:tc>
                <a:tc>
                  <a:txBody>
                    <a:bodyPr/>
                    <a:lstStyle/>
                    <a:p>
                      <a:r>
                        <a:rPr lang="en-US" sz="1400" dirty="0"/>
                        <a:t>0.8240</a:t>
                      </a:r>
                    </a:p>
                  </a:txBody>
                  <a:tcPr/>
                </a:tc>
                <a:tc>
                  <a:txBody>
                    <a:bodyPr/>
                    <a:lstStyle/>
                    <a:p>
                      <a:r>
                        <a:rPr lang="en-US" sz="1400" dirty="0"/>
                        <a:t>9</a:t>
                      </a:r>
                    </a:p>
                  </a:txBody>
                  <a:tcPr/>
                </a:tc>
                <a:tc>
                  <a:txBody>
                    <a:bodyPr/>
                    <a:lstStyle/>
                    <a:p>
                      <a:r>
                        <a:rPr lang="en-US" sz="1400" dirty="0"/>
                        <a:t>0.8272</a:t>
                      </a:r>
                    </a:p>
                  </a:txBody>
                  <a:tcPr/>
                </a:tc>
                <a:tc>
                  <a:txBody>
                    <a:bodyPr/>
                    <a:lstStyle/>
                    <a:p>
                      <a:r>
                        <a:rPr lang="en-US" sz="1400" dirty="0"/>
                        <a:t>9</a:t>
                      </a:r>
                    </a:p>
                  </a:txBody>
                  <a:tcPr/>
                </a:tc>
                <a:tc>
                  <a:txBody>
                    <a:bodyPr/>
                    <a:lstStyle/>
                    <a:p>
                      <a:r>
                        <a:rPr lang="en-US" sz="1400" dirty="0"/>
                        <a:t>0.8179</a:t>
                      </a:r>
                    </a:p>
                  </a:txBody>
                  <a:tcPr/>
                </a:tc>
                <a:extLst>
                  <a:ext uri="{0D108BD9-81ED-4DB2-BD59-A6C34878D82A}">
                    <a16:rowId xmlns:a16="http://schemas.microsoft.com/office/drawing/2014/main" val="1651580233"/>
                  </a:ext>
                </a:extLst>
              </a:tr>
              <a:tr h="370840">
                <a:tc>
                  <a:txBody>
                    <a:bodyPr/>
                    <a:lstStyle/>
                    <a:p>
                      <a:r>
                        <a:rPr lang="en-US" sz="1400" b="0" dirty="0">
                          <a:solidFill>
                            <a:schemeClr val="tx1"/>
                          </a:solidFill>
                        </a:rPr>
                        <a:t>3-Elmo-BI-LSTM512</a:t>
                      </a:r>
                    </a:p>
                  </a:txBody>
                  <a:tcPr/>
                </a:tc>
                <a:tc>
                  <a:txBody>
                    <a:bodyPr/>
                    <a:lstStyle/>
                    <a:p>
                      <a:r>
                        <a:rPr lang="en-US" sz="1400" b="0" dirty="0">
                          <a:solidFill>
                            <a:schemeClr val="tx1"/>
                          </a:solidFill>
                        </a:rPr>
                        <a:t>8540</a:t>
                      </a:r>
                    </a:p>
                  </a:txBody>
                  <a:tcPr/>
                </a:tc>
                <a:tc>
                  <a:txBody>
                    <a:bodyPr/>
                    <a:lstStyle/>
                    <a:p>
                      <a:r>
                        <a:rPr lang="en-US" sz="1400" b="0" dirty="0">
                          <a:solidFill>
                            <a:schemeClr val="tx1"/>
                          </a:solidFill>
                        </a:rPr>
                        <a:t>Bidirectional LSTM (512)</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0.9243</a:t>
                      </a:r>
                    </a:p>
                  </a:txBody>
                  <a:tcPr/>
                </a:tc>
                <a:tc>
                  <a:txBody>
                    <a:bodyPr/>
                    <a:lstStyle/>
                    <a:p>
                      <a:r>
                        <a:rPr lang="en-US" sz="1400" dirty="0"/>
                        <a:t>0.8228</a:t>
                      </a:r>
                    </a:p>
                  </a:txBody>
                  <a:tcPr/>
                </a:tc>
                <a:tc>
                  <a:txBody>
                    <a:bodyPr/>
                    <a:lstStyle/>
                    <a:p>
                      <a:r>
                        <a:rPr lang="en-US" sz="1400" dirty="0"/>
                        <a:t>5</a:t>
                      </a:r>
                    </a:p>
                  </a:txBody>
                  <a:tcPr/>
                </a:tc>
                <a:tc>
                  <a:txBody>
                    <a:bodyPr/>
                    <a:lstStyle/>
                    <a:p>
                      <a:r>
                        <a:rPr lang="en-US" sz="1400" dirty="0"/>
                        <a:t>0.8282</a:t>
                      </a:r>
                    </a:p>
                  </a:txBody>
                  <a:tcPr/>
                </a:tc>
                <a:tc>
                  <a:txBody>
                    <a:bodyPr/>
                    <a:lstStyle/>
                    <a:p>
                      <a:r>
                        <a:rPr lang="en-US" sz="1400" dirty="0"/>
                        <a:t>5</a:t>
                      </a:r>
                    </a:p>
                  </a:txBody>
                  <a:tcPr/>
                </a:tc>
                <a:tc>
                  <a:txBody>
                    <a:bodyPr/>
                    <a:lstStyle/>
                    <a:p>
                      <a:r>
                        <a:rPr lang="en-US" sz="1400" dirty="0"/>
                        <a:t>0.8182</a:t>
                      </a:r>
                    </a:p>
                  </a:txBody>
                  <a:tcPr/>
                </a:tc>
                <a:extLst>
                  <a:ext uri="{0D108BD9-81ED-4DB2-BD59-A6C34878D82A}">
                    <a16:rowId xmlns:a16="http://schemas.microsoft.com/office/drawing/2014/main" val="2216922824"/>
                  </a:ext>
                </a:extLst>
              </a:tr>
            </a:tbl>
          </a:graphicData>
        </a:graphic>
      </p:graphicFrame>
    </p:spTree>
    <p:extLst>
      <p:ext uri="{BB962C8B-B14F-4D97-AF65-F5344CB8AC3E}">
        <p14:creationId xmlns:p14="http://schemas.microsoft.com/office/powerpoint/2010/main" val="32709917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96B8-B285-9743-ACC4-49D048697057}"/>
              </a:ext>
            </a:extLst>
          </p:cNvPr>
          <p:cNvSpPr>
            <a:spLocks noGrp="1"/>
          </p:cNvSpPr>
          <p:nvPr>
            <p:ph type="title"/>
          </p:nvPr>
        </p:nvSpPr>
        <p:spPr/>
        <p:txBody>
          <a:bodyPr/>
          <a:lstStyle/>
          <a:p>
            <a:r>
              <a:rPr lang="en-GB" dirty="0"/>
              <a:t>DL Results (4) – Confusion Matrices</a:t>
            </a:r>
          </a:p>
        </p:txBody>
      </p:sp>
      <p:graphicFrame>
        <p:nvGraphicFramePr>
          <p:cNvPr id="4" name="Table 3">
            <a:extLst>
              <a:ext uri="{FF2B5EF4-FFF2-40B4-BE49-F238E27FC236}">
                <a16:creationId xmlns:a16="http://schemas.microsoft.com/office/drawing/2014/main" id="{86B09212-BE7C-4E4A-B79C-7A7D88F2B4B4}"/>
              </a:ext>
            </a:extLst>
          </p:cNvPr>
          <p:cNvGraphicFramePr>
            <a:graphicFrameLocks noGrp="1"/>
          </p:cNvGraphicFramePr>
          <p:nvPr>
            <p:extLst>
              <p:ext uri="{D42A27DB-BD31-4B8C-83A1-F6EECF244321}">
                <p14:modId xmlns:p14="http://schemas.microsoft.com/office/powerpoint/2010/main" val="4148796396"/>
              </p:ext>
            </p:extLst>
          </p:nvPr>
        </p:nvGraphicFramePr>
        <p:xfrm>
          <a:off x="644561" y="1690688"/>
          <a:ext cx="10705452" cy="1407160"/>
        </p:xfrm>
        <a:graphic>
          <a:graphicData uri="http://schemas.openxmlformats.org/drawingml/2006/table">
            <a:tbl>
              <a:tblPr firstRow="1" bandRow="1">
                <a:tableStyleId>{5C22544A-7EE6-4342-B048-85BDC9FD1C3A}</a:tableStyleId>
              </a:tblPr>
              <a:tblGrid>
                <a:gridCol w="1668333">
                  <a:extLst>
                    <a:ext uri="{9D8B030D-6E8A-4147-A177-3AD203B41FA5}">
                      <a16:colId xmlns:a16="http://schemas.microsoft.com/office/drawing/2014/main" val="1093517784"/>
                    </a:ext>
                  </a:extLst>
                </a:gridCol>
                <a:gridCol w="688490">
                  <a:extLst>
                    <a:ext uri="{9D8B030D-6E8A-4147-A177-3AD203B41FA5}">
                      <a16:colId xmlns:a16="http://schemas.microsoft.com/office/drawing/2014/main" val="3295928468"/>
                    </a:ext>
                  </a:extLst>
                </a:gridCol>
                <a:gridCol w="2398955">
                  <a:extLst>
                    <a:ext uri="{9D8B030D-6E8A-4147-A177-3AD203B41FA5}">
                      <a16:colId xmlns:a16="http://schemas.microsoft.com/office/drawing/2014/main" val="3639611985"/>
                    </a:ext>
                  </a:extLst>
                </a:gridCol>
                <a:gridCol w="731520">
                  <a:extLst>
                    <a:ext uri="{9D8B030D-6E8A-4147-A177-3AD203B41FA5}">
                      <a16:colId xmlns:a16="http://schemas.microsoft.com/office/drawing/2014/main" val="1087087543"/>
                    </a:ext>
                  </a:extLst>
                </a:gridCol>
                <a:gridCol w="1269402">
                  <a:extLst>
                    <a:ext uri="{9D8B030D-6E8A-4147-A177-3AD203B41FA5}">
                      <a16:colId xmlns:a16="http://schemas.microsoft.com/office/drawing/2014/main" val="3726386367"/>
                    </a:ext>
                  </a:extLst>
                </a:gridCol>
                <a:gridCol w="914400">
                  <a:extLst>
                    <a:ext uri="{9D8B030D-6E8A-4147-A177-3AD203B41FA5}">
                      <a16:colId xmlns:a16="http://schemas.microsoft.com/office/drawing/2014/main" val="482520614"/>
                    </a:ext>
                  </a:extLst>
                </a:gridCol>
                <a:gridCol w="666974">
                  <a:extLst>
                    <a:ext uri="{9D8B030D-6E8A-4147-A177-3AD203B41FA5}">
                      <a16:colId xmlns:a16="http://schemas.microsoft.com/office/drawing/2014/main" val="2248295865"/>
                    </a:ext>
                  </a:extLst>
                </a:gridCol>
                <a:gridCol w="882127">
                  <a:extLst>
                    <a:ext uri="{9D8B030D-6E8A-4147-A177-3AD203B41FA5}">
                      <a16:colId xmlns:a16="http://schemas.microsoft.com/office/drawing/2014/main" val="2258104289"/>
                    </a:ext>
                  </a:extLst>
                </a:gridCol>
                <a:gridCol w="677732">
                  <a:extLst>
                    <a:ext uri="{9D8B030D-6E8A-4147-A177-3AD203B41FA5}">
                      <a16:colId xmlns:a16="http://schemas.microsoft.com/office/drawing/2014/main" val="3661688028"/>
                    </a:ext>
                  </a:extLst>
                </a:gridCol>
                <a:gridCol w="807519">
                  <a:extLst>
                    <a:ext uri="{9D8B030D-6E8A-4147-A177-3AD203B41FA5}">
                      <a16:colId xmlns:a16="http://schemas.microsoft.com/office/drawing/2014/main" val="3972906169"/>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 weighted</a:t>
                      </a:r>
                    </a:p>
                  </a:txBody>
                  <a:tcPr/>
                </a:tc>
                <a:tc>
                  <a:txBody>
                    <a:bodyPr/>
                    <a:lstStyle/>
                    <a:p>
                      <a:r>
                        <a:rPr lang="en-US" sz="1300" dirty="0"/>
                        <a:t>At epoch</a:t>
                      </a:r>
                    </a:p>
                  </a:txBody>
                  <a:tcPr/>
                </a:tc>
                <a:tc>
                  <a:txBody>
                    <a:bodyPr/>
                    <a:lstStyle/>
                    <a:p>
                      <a:r>
                        <a:rPr lang="en-US" sz="1300" dirty="0"/>
                        <a:t>Max F1 micro</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CF 3-LSTM50-BN</a:t>
                      </a:r>
                    </a:p>
                  </a:txBody>
                  <a:tcPr/>
                </a:tc>
                <a:tc>
                  <a:txBody>
                    <a:bodyPr/>
                    <a:lstStyle/>
                    <a:p>
                      <a:r>
                        <a:rPr lang="en-US" sz="1400" b="0">
                          <a:solidFill>
                            <a:schemeClr val="tx1"/>
                          </a:solidFill>
                        </a:rPr>
                        <a:t>N/A</a:t>
                      </a:r>
                      <a:endParaRPr lang="en-US" sz="14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LSTM (50) with 0.5 dropout</a:t>
                      </a:r>
                    </a:p>
                  </a:txBody>
                  <a:tcPr/>
                </a:tc>
                <a:tc>
                  <a:txBody>
                    <a:bodyPr/>
                    <a:lstStyle/>
                    <a:p>
                      <a:r>
                        <a:rPr lang="en-US" sz="1400" b="0" dirty="0">
                          <a:solidFill>
                            <a:schemeClr val="tx1"/>
                          </a:solidFill>
                        </a:rPr>
                        <a:t>50</a:t>
                      </a:r>
                    </a:p>
                  </a:txBody>
                  <a:tcPr/>
                </a:tc>
                <a:tc>
                  <a:txBody>
                    <a:bodyPr/>
                    <a:lstStyle/>
                    <a:p>
                      <a:r>
                        <a:rPr lang="en-US" sz="1400" dirty="0"/>
                        <a:t>0.8480</a:t>
                      </a:r>
                    </a:p>
                  </a:txBody>
                  <a:tcPr/>
                </a:tc>
                <a:tc>
                  <a:txBody>
                    <a:bodyPr/>
                    <a:lstStyle/>
                    <a:p>
                      <a:r>
                        <a:rPr lang="en-US" sz="1400" dirty="0"/>
                        <a:t>0.8392</a:t>
                      </a:r>
                    </a:p>
                  </a:txBody>
                  <a:tcPr/>
                </a:tc>
                <a:tc>
                  <a:txBody>
                    <a:bodyPr/>
                    <a:lstStyle/>
                    <a:p>
                      <a:r>
                        <a:rPr lang="en-US" sz="1400" dirty="0"/>
                        <a:t>46</a:t>
                      </a:r>
                    </a:p>
                  </a:txBody>
                  <a:tcPr/>
                </a:tc>
                <a:tc>
                  <a:txBody>
                    <a:bodyPr/>
                    <a:lstStyle/>
                    <a:p>
                      <a:r>
                        <a:rPr lang="en-US" sz="1400" dirty="0"/>
                        <a:t>0.8411</a:t>
                      </a:r>
                    </a:p>
                  </a:txBody>
                  <a:tcPr/>
                </a:tc>
                <a:tc>
                  <a:txBody>
                    <a:bodyPr/>
                    <a:lstStyle/>
                    <a:p>
                      <a:r>
                        <a:rPr lang="en-US" sz="1400" dirty="0"/>
                        <a:t>49</a:t>
                      </a:r>
                    </a:p>
                  </a:txBody>
                  <a:tcPr/>
                </a:tc>
                <a:tc>
                  <a:txBody>
                    <a:bodyPr/>
                    <a:lstStyle/>
                    <a:p>
                      <a:r>
                        <a:rPr lang="en-US" sz="1400" dirty="0"/>
                        <a:t>0.8389</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CF 3-Elmo-LSTM512</a:t>
                      </a:r>
                    </a:p>
                  </a:txBody>
                  <a:tcPr/>
                </a:tc>
                <a:tc>
                  <a:txBody>
                    <a:bodyPr/>
                    <a:lstStyle/>
                    <a:p>
                      <a:r>
                        <a:rPr lang="en-US" sz="1400" b="0" dirty="0">
                          <a:solidFill>
                            <a:schemeClr val="tx1"/>
                          </a:solidFill>
                        </a:rPr>
                        <a:t>8662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1"/>
                          </a:solidFill>
                        </a:rPr>
                        <a:t>ELMo</a:t>
                      </a:r>
                      <a:endParaRPr lang="en-US"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LSTM (512) with 0.5 dropout</a:t>
                      </a:r>
                    </a:p>
                  </a:txBody>
                  <a:tcPr/>
                </a:tc>
                <a:tc>
                  <a:txBody>
                    <a:bodyPr/>
                    <a:lstStyle/>
                    <a:p>
                      <a:r>
                        <a:rPr lang="en-US" sz="1400" b="0" dirty="0">
                          <a:solidFill>
                            <a:schemeClr val="tx1"/>
                          </a:solidFill>
                        </a:rPr>
                        <a:t>10</a:t>
                      </a:r>
                    </a:p>
                  </a:txBody>
                  <a:tcPr/>
                </a:tc>
                <a:tc>
                  <a:txBody>
                    <a:bodyPr/>
                    <a:lstStyle/>
                    <a:p>
                      <a:r>
                        <a:rPr lang="en-US" sz="1400" dirty="0"/>
                        <a:t>0.8732</a:t>
                      </a:r>
                    </a:p>
                  </a:txBody>
                  <a:tcPr/>
                </a:tc>
                <a:tc>
                  <a:txBody>
                    <a:bodyPr/>
                    <a:lstStyle/>
                    <a:p>
                      <a:r>
                        <a:rPr lang="en-US" sz="1400" dirty="0"/>
                        <a:t>0.8290</a:t>
                      </a:r>
                    </a:p>
                  </a:txBody>
                  <a:tcPr/>
                </a:tc>
                <a:tc>
                  <a:txBody>
                    <a:bodyPr/>
                    <a:lstStyle/>
                    <a:p>
                      <a:r>
                        <a:rPr lang="en-US" sz="1400" dirty="0"/>
                        <a:t>9</a:t>
                      </a:r>
                    </a:p>
                  </a:txBody>
                  <a:tcPr/>
                </a:tc>
                <a:tc>
                  <a:txBody>
                    <a:bodyPr/>
                    <a:lstStyle/>
                    <a:p>
                      <a:r>
                        <a:rPr lang="en-US" sz="1400" dirty="0"/>
                        <a:t>0.8332</a:t>
                      </a:r>
                    </a:p>
                  </a:txBody>
                  <a:tcPr/>
                </a:tc>
                <a:tc>
                  <a:txBody>
                    <a:bodyPr/>
                    <a:lstStyle/>
                    <a:p>
                      <a:r>
                        <a:rPr lang="en-US" sz="1400" dirty="0"/>
                        <a:t>9</a:t>
                      </a:r>
                    </a:p>
                  </a:txBody>
                  <a:tcPr/>
                </a:tc>
                <a:tc>
                  <a:txBody>
                    <a:bodyPr/>
                    <a:lstStyle/>
                    <a:p>
                      <a:r>
                        <a:rPr lang="en-US" sz="1400" dirty="0"/>
                        <a:t>0.8214</a:t>
                      </a:r>
                    </a:p>
                  </a:txBody>
                  <a:tcPr/>
                </a:tc>
                <a:extLst>
                  <a:ext uri="{0D108BD9-81ED-4DB2-BD59-A6C34878D82A}">
                    <a16:rowId xmlns:a16="http://schemas.microsoft.com/office/drawing/2014/main" val="2783717475"/>
                  </a:ext>
                </a:extLst>
              </a:tr>
            </a:tbl>
          </a:graphicData>
        </a:graphic>
      </p:graphicFrame>
      <p:pic>
        <p:nvPicPr>
          <p:cNvPr id="6" name="Picture 5">
            <a:extLst>
              <a:ext uri="{FF2B5EF4-FFF2-40B4-BE49-F238E27FC236}">
                <a16:creationId xmlns:a16="http://schemas.microsoft.com/office/drawing/2014/main" id="{7B50FE49-3E8A-EB49-8209-CE0E5C91ED83}"/>
              </a:ext>
            </a:extLst>
          </p:cNvPr>
          <p:cNvPicPr>
            <a:picLocks noChangeAspect="1"/>
          </p:cNvPicPr>
          <p:nvPr/>
        </p:nvPicPr>
        <p:blipFill rotWithShape="1">
          <a:blip r:embed="rId2"/>
          <a:srcRect t="3566" b="-1"/>
          <a:stretch/>
        </p:blipFill>
        <p:spPr>
          <a:xfrm>
            <a:off x="2174613" y="4518212"/>
            <a:ext cx="1644351" cy="757146"/>
          </a:xfrm>
          <a:prstGeom prst="rect">
            <a:avLst/>
          </a:prstGeom>
        </p:spPr>
      </p:pic>
      <p:sp>
        <p:nvSpPr>
          <p:cNvPr id="7" name="TextBox 6">
            <a:extLst>
              <a:ext uri="{FF2B5EF4-FFF2-40B4-BE49-F238E27FC236}">
                <a16:creationId xmlns:a16="http://schemas.microsoft.com/office/drawing/2014/main" id="{84A2C92A-5BFE-1349-B00D-B71FC19151FB}"/>
              </a:ext>
            </a:extLst>
          </p:cNvPr>
          <p:cNvSpPr txBox="1"/>
          <p:nvPr/>
        </p:nvSpPr>
        <p:spPr>
          <a:xfrm>
            <a:off x="2845945" y="4148880"/>
            <a:ext cx="301686" cy="369332"/>
          </a:xfrm>
          <a:prstGeom prst="rect">
            <a:avLst/>
          </a:prstGeom>
          <a:noFill/>
        </p:spPr>
        <p:txBody>
          <a:bodyPr wrap="none" rtlCol="0">
            <a:spAutoFit/>
          </a:bodyPr>
          <a:lstStyle/>
          <a:p>
            <a:r>
              <a:rPr lang="en-GB" dirty="0"/>
              <a:t>1</a:t>
            </a:r>
          </a:p>
        </p:txBody>
      </p:sp>
      <p:pic>
        <p:nvPicPr>
          <p:cNvPr id="3" name="Picture 2">
            <a:extLst>
              <a:ext uri="{FF2B5EF4-FFF2-40B4-BE49-F238E27FC236}">
                <a16:creationId xmlns:a16="http://schemas.microsoft.com/office/drawing/2014/main" id="{31F361A5-948D-9040-A6BD-A901A3C29B91}"/>
              </a:ext>
            </a:extLst>
          </p:cNvPr>
          <p:cNvPicPr>
            <a:picLocks noChangeAspect="1"/>
          </p:cNvPicPr>
          <p:nvPr/>
        </p:nvPicPr>
        <p:blipFill>
          <a:blip r:embed="rId3"/>
          <a:stretch>
            <a:fillRect/>
          </a:stretch>
        </p:blipFill>
        <p:spPr>
          <a:xfrm>
            <a:off x="6599667" y="4534835"/>
            <a:ext cx="1854200" cy="723900"/>
          </a:xfrm>
          <a:prstGeom prst="rect">
            <a:avLst/>
          </a:prstGeom>
        </p:spPr>
      </p:pic>
      <p:sp>
        <p:nvSpPr>
          <p:cNvPr id="8" name="TextBox 7">
            <a:extLst>
              <a:ext uri="{FF2B5EF4-FFF2-40B4-BE49-F238E27FC236}">
                <a16:creationId xmlns:a16="http://schemas.microsoft.com/office/drawing/2014/main" id="{6153A887-FCA3-6849-8E47-2FF69C2CFD99}"/>
              </a:ext>
            </a:extLst>
          </p:cNvPr>
          <p:cNvSpPr txBox="1"/>
          <p:nvPr/>
        </p:nvSpPr>
        <p:spPr>
          <a:xfrm>
            <a:off x="7375924" y="4148880"/>
            <a:ext cx="301686" cy="369332"/>
          </a:xfrm>
          <a:prstGeom prst="rect">
            <a:avLst/>
          </a:prstGeom>
          <a:noFill/>
        </p:spPr>
        <p:txBody>
          <a:bodyPr wrap="none" rtlCol="0">
            <a:spAutoFit/>
          </a:bodyPr>
          <a:lstStyle/>
          <a:p>
            <a:r>
              <a:rPr lang="en-GB" dirty="0"/>
              <a:t>2</a:t>
            </a:r>
          </a:p>
        </p:txBody>
      </p:sp>
    </p:spTree>
    <p:extLst>
      <p:ext uri="{BB962C8B-B14F-4D97-AF65-F5344CB8AC3E}">
        <p14:creationId xmlns:p14="http://schemas.microsoft.com/office/powerpoint/2010/main" val="291079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C6F46BF-4DB5-D64E-BCCE-1095850E75B6}"/>
              </a:ext>
            </a:extLst>
          </p:cNvPr>
          <p:cNvGraphicFramePr>
            <a:graphicFrameLocks noGrp="1"/>
          </p:cNvGraphicFramePr>
          <p:nvPr>
            <p:extLst>
              <p:ext uri="{D42A27DB-BD31-4B8C-83A1-F6EECF244321}">
                <p14:modId xmlns:p14="http://schemas.microsoft.com/office/powerpoint/2010/main" val="1847207266"/>
              </p:ext>
            </p:extLst>
          </p:nvPr>
        </p:nvGraphicFramePr>
        <p:xfrm>
          <a:off x="418352" y="1158240"/>
          <a:ext cx="10683540" cy="2372360"/>
        </p:xfrm>
        <a:graphic>
          <a:graphicData uri="http://schemas.openxmlformats.org/drawingml/2006/table">
            <a:tbl>
              <a:tblPr firstRow="1" bandRow="1">
                <a:tableStyleId>{5C22544A-7EE6-4342-B048-85BDC9FD1C3A}</a:tableStyleId>
              </a:tblPr>
              <a:tblGrid>
                <a:gridCol w="1464236">
                  <a:extLst>
                    <a:ext uri="{9D8B030D-6E8A-4147-A177-3AD203B41FA5}">
                      <a16:colId xmlns:a16="http://schemas.microsoft.com/office/drawing/2014/main" val="3814738479"/>
                    </a:ext>
                  </a:extLst>
                </a:gridCol>
                <a:gridCol w="763793">
                  <a:extLst>
                    <a:ext uri="{9D8B030D-6E8A-4147-A177-3AD203B41FA5}">
                      <a16:colId xmlns:a16="http://schemas.microsoft.com/office/drawing/2014/main" val="1981785861"/>
                    </a:ext>
                  </a:extLst>
                </a:gridCol>
                <a:gridCol w="1065007">
                  <a:extLst>
                    <a:ext uri="{9D8B030D-6E8A-4147-A177-3AD203B41FA5}">
                      <a16:colId xmlns:a16="http://schemas.microsoft.com/office/drawing/2014/main" val="712750589"/>
                    </a:ext>
                  </a:extLst>
                </a:gridCol>
                <a:gridCol w="1258645">
                  <a:extLst>
                    <a:ext uri="{9D8B030D-6E8A-4147-A177-3AD203B41FA5}">
                      <a16:colId xmlns:a16="http://schemas.microsoft.com/office/drawing/2014/main" val="2190316747"/>
                    </a:ext>
                  </a:extLst>
                </a:gridCol>
                <a:gridCol w="1269402">
                  <a:extLst>
                    <a:ext uri="{9D8B030D-6E8A-4147-A177-3AD203B41FA5}">
                      <a16:colId xmlns:a16="http://schemas.microsoft.com/office/drawing/2014/main" val="14165801"/>
                    </a:ext>
                  </a:extLst>
                </a:gridCol>
                <a:gridCol w="1129553">
                  <a:extLst>
                    <a:ext uri="{9D8B030D-6E8A-4147-A177-3AD203B41FA5}">
                      <a16:colId xmlns:a16="http://schemas.microsoft.com/office/drawing/2014/main" val="3323115530"/>
                    </a:ext>
                  </a:extLst>
                </a:gridCol>
                <a:gridCol w="1204857">
                  <a:extLst>
                    <a:ext uri="{9D8B030D-6E8A-4147-A177-3AD203B41FA5}">
                      <a16:colId xmlns:a16="http://schemas.microsoft.com/office/drawing/2014/main" val="3435934217"/>
                    </a:ext>
                  </a:extLst>
                </a:gridCol>
                <a:gridCol w="1340987">
                  <a:extLst>
                    <a:ext uri="{9D8B030D-6E8A-4147-A177-3AD203B41FA5}">
                      <a16:colId xmlns:a16="http://schemas.microsoft.com/office/drawing/2014/main" val="4034560021"/>
                    </a:ext>
                  </a:extLst>
                </a:gridCol>
                <a:gridCol w="1187060">
                  <a:extLst>
                    <a:ext uri="{9D8B030D-6E8A-4147-A177-3AD203B41FA5}">
                      <a16:colId xmlns:a16="http://schemas.microsoft.com/office/drawing/2014/main" val="1154936989"/>
                    </a:ext>
                  </a:extLst>
                </a:gridCol>
              </a:tblGrid>
              <a:tr h="370840">
                <a:tc>
                  <a:txBody>
                    <a:bodyPr/>
                    <a:lstStyle/>
                    <a:p>
                      <a:r>
                        <a:rPr lang="en-GB" dirty="0"/>
                        <a:t>Dataset</a:t>
                      </a:r>
                    </a:p>
                  </a:txBody>
                  <a:tcPr/>
                </a:tc>
                <a:tc>
                  <a:txBody>
                    <a:bodyPr/>
                    <a:lstStyle/>
                    <a:p>
                      <a:r>
                        <a:rPr lang="en-GB" dirty="0"/>
                        <a:t>N</a:t>
                      </a:r>
                    </a:p>
                  </a:txBody>
                  <a:tcPr/>
                </a:tc>
                <a:tc>
                  <a:txBody>
                    <a:bodyPr/>
                    <a:lstStyle/>
                    <a:p>
                      <a:r>
                        <a:rPr lang="en-GB" sz="1400" dirty="0"/>
                        <a:t>Avg. length</a:t>
                      </a:r>
                    </a:p>
                  </a:txBody>
                  <a:tcPr/>
                </a:tc>
                <a:tc>
                  <a:txBody>
                    <a:bodyPr/>
                    <a:lstStyle/>
                    <a:p>
                      <a:r>
                        <a:rPr lang="en-GB" sz="1400" dirty="0"/>
                        <a:t>Avg. glove count (before)</a:t>
                      </a:r>
                    </a:p>
                  </a:txBody>
                  <a:tcPr/>
                </a:tc>
                <a:tc>
                  <a:txBody>
                    <a:bodyPr/>
                    <a:lstStyle/>
                    <a:p>
                      <a:r>
                        <a:rPr lang="en-GB" sz="1400" dirty="0"/>
                        <a:t>Zero glove count (before)</a:t>
                      </a:r>
                    </a:p>
                  </a:txBody>
                  <a:tcPr/>
                </a:tc>
                <a:tc>
                  <a:txBody>
                    <a:bodyPr/>
                    <a:lstStyle/>
                    <a:p>
                      <a:r>
                        <a:rPr lang="en-GB" sz="1400" dirty="0"/>
                        <a:t>Avg. glove count (after)</a:t>
                      </a:r>
                    </a:p>
                  </a:txBody>
                  <a:tcPr/>
                </a:tc>
                <a:tc>
                  <a:txBody>
                    <a:bodyPr/>
                    <a:lstStyle/>
                    <a:p>
                      <a:r>
                        <a:rPr lang="en-GB" sz="1400" dirty="0"/>
                        <a:t>Zero glove count (after)</a:t>
                      </a:r>
                    </a:p>
                  </a:txBody>
                  <a:tcPr/>
                </a:tc>
                <a:tc>
                  <a:txBody>
                    <a:bodyPr/>
                    <a:lstStyle/>
                    <a:p>
                      <a:r>
                        <a:rPr lang="en-GB" sz="1400" dirty="0"/>
                        <a:t>Max comment </a:t>
                      </a:r>
                      <a:r>
                        <a:rPr lang="en-GB" sz="1400" dirty="0" err="1"/>
                        <a:t>len</a:t>
                      </a:r>
                      <a:r>
                        <a:rPr lang="en-GB" sz="1400" dirty="0"/>
                        <a:t>. (before)</a:t>
                      </a:r>
                    </a:p>
                  </a:txBody>
                  <a:tcPr/>
                </a:tc>
                <a:tc>
                  <a:txBody>
                    <a:bodyPr/>
                    <a:lstStyle/>
                    <a:p>
                      <a:r>
                        <a:rPr lang="en-GB" sz="1400" dirty="0"/>
                        <a:t>Max glove count (after)</a:t>
                      </a:r>
                    </a:p>
                  </a:txBody>
                  <a:tcPr/>
                </a:tc>
                <a:extLst>
                  <a:ext uri="{0D108BD9-81ED-4DB2-BD59-A6C34878D82A}">
                    <a16:rowId xmlns:a16="http://schemas.microsoft.com/office/drawing/2014/main" val="2440788008"/>
                  </a:ext>
                </a:extLst>
              </a:tr>
              <a:tr h="370840">
                <a:tc>
                  <a:txBody>
                    <a:bodyPr/>
                    <a:lstStyle/>
                    <a:p>
                      <a:r>
                        <a:rPr lang="en-GB" sz="1600" dirty="0"/>
                        <a:t>Text Messages</a:t>
                      </a:r>
                    </a:p>
                  </a:txBody>
                  <a:tcPr/>
                </a:tc>
                <a:tc>
                  <a:txBody>
                    <a:bodyPr/>
                    <a:lstStyle/>
                    <a:p>
                      <a:r>
                        <a:rPr lang="en-GB" dirty="0"/>
                        <a:t>1065</a:t>
                      </a:r>
                    </a:p>
                  </a:txBody>
                  <a:tcPr/>
                </a:tc>
                <a:tc>
                  <a:txBody>
                    <a:bodyPr/>
                    <a:lstStyle/>
                    <a:p>
                      <a:r>
                        <a:rPr lang="en-GB" dirty="0"/>
                        <a:t>15.3</a:t>
                      </a:r>
                    </a:p>
                  </a:txBody>
                  <a:tcPr/>
                </a:tc>
                <a:tc>
                  <a:txBody>
                    <a:bodyPr/>
                    <a:lstStyle/>
                    <a:p>
                      <a:r>
                        <a:rPr lang="en-GB" dirty="0"/>
                        <a:t>10.2</a:t>
                      </a:r>
                    </a:p>
                  </a:txBody>
                  <a:tcPr/>
                </a:tc>
                <a:tc>
                  <a:txBody>
                    <a:bodyPr/>
                    <a:lstStyle/>
                    <a:p>
                      <a:r>
                        <a:rPr lang="en-GB" dirty="0"/>
                        <a:t>278</a:t>
                      </a:r>
                    </a:p>
                  </a:txBody>
                  <a:tcPr/>
                </a:tc>
                <a:tc>
                  <a:txBody>
                    <a:bodyPr/>
                    <a:lstStyle/>
                    <a:p>
                      <a:r>
                        <a:rPr lang="en-GB" dirty="0"/>
                        <a:t>14.1</a:t>
                      </a:r>
                    </a:p>
                  </a:txBody>
                  <a:tcPr/>
                </a:tc>
                <a:tc>
                  <a:txBody>
                    <a:bodyPr/>
                    <a:lstStyle/>
                    <a:p>
                      <a:r>
                        <a:rPr lang="en-GB" dirty="0"/>
                        <a:t>6</a:t>
                      </a:r>
                    </a:p>
                  </a:txBody>
                  <a:tcPr/>
                </a:tc>
                <a:tc>
                  <a:txBody>
                    <a:bodyPr/>
                    <a:lstStyle/>
                    <a:p>
                      <a:r>
                        <a:rPr lang="en-GB" dirty="0"/>
                        <a:t>35</a:t>
                      </a:r>
                    </a:p>
                  </a:txBody>
                  <a:tcPr/>
                </a:tc>
                <a:tc>
                  <a:txBody>
                    <a:bodyPr/>
                    <a:lstStyle/>
                    <a:p>
                      <a:r>
                        <a:rPr lang="en-GB" dirty="0"/>
                        <a:t>32</a:t>
                      </a:r>
                    </a:p>
                  </a:txBody>
                  <a:tcPr/>
                </a:tc>
                <a:extLst>
                  <a:ext uri="{0D108BD9-81ED-4DB2-BD59-A6C34878D82A}">
                    <a16:rowId xmlns:a16="http://schemas.microsoft.com/office/drawing/2014/main" val="2320255453"/>
                  </a:ext>
                </a:extLst>
              </a:tr>
              <a:tr h="370840">
                <a:tc>
                  <a:txBody>
                    <a:bodyPr/>
                    <a:lstStyle/>
                    <a:p>
                      <a:r>
                        <a:rPr lang="en-GB" dirty="0"/>
                        <a:t>Twitter 1K</a:t>
                      </a:r>
                    </a:p>
                  </a:txBody>
                  <a:tcPr/>
                </a:tc>
                <a:tc>
                  <a:txBody>
                    <a:bodyPr/>
                    <a:lstStyle/>
                    <a:p>
                      <a:r>
                        <a:rPr lang="en-GB" dirty="0"/>
                        <a:t>8817</a:t>
                      </a:r>
                    </a:p>
                  </a:txBody>
                  <a:tcPr/>
                </a:tc>
                <a:tc>
                  <a:txBody>
                    <a:bodyPr/>
                    <a:lstStyle/>
                    <a:p>
                      <a:r>
                        <a:rPr lang="en-GB" dirty="0"/>
                        <a:t>24.0</a:t>
                      </a:r>
                    </a:p>
                  </a:txBody>
                  <a:tcPr/>
                </a:tc>
                <a:tc>
                  <a:txBody>
                    <a:bodyPr/>
                    <a:lstStyle/>
                    <a:p>
                      <a:r>
                        <a:rPr lang="en-GB" dirty="0"/>
                        <a:t>10.1</a:t>
                      </a:r>
                    </a:p>
                  </a:txBody>
                  <a:tcPr/>
                </a:tc>
                <a:tc>
                  <a:txBody>
                    <a:bodyPr/>
                    <a:lstStyle/>
                    <a:p>
                      <a:r>
                        <a:rPr lang="en-GB" dirty="0"/>
                        <a:t>51</a:t>
                      </a:r>
                    </a:p>
                  </a:txBody>
                  <a:tcPr/>
                </a:tc>
                <a:tc>
                  <a:txBody>
                    <a:bodyPr/>
                    <a:lstStyle/>
                    <a:p>
                      <a:r>
                        <a:rPr lang="en-GB" dirty="0"/>
                        <a:t>14.4</a:t>
                      </a:r>
                    </a:p>
                  </a:txBody>
                  <a:tcPr/>
                </a:tc>
                <a:tc>
                  <a:txBody>
                    <a:bodyPr/>
                    <a:lstStyle/>
                    <a:p>
                      <a:r>
                        <a:rPr lang="en-GB" dirty="0"/>
                        <a:t>12</a:t>
                      </a:r>
                    </a:p>
                  </a:txBody>
                  <a:tcPr/>
                </a:tc>
                <a:tc>
                  <a:txBody>
                    <a:bodyPr/>
                    <a:lstStyle/>
                    <a:p>
                      <a:r>
                        <a:rPr lang="en-GB" dirty="0"/>
                        <a:t>29</a:t>
                      </a:r>
                    </a:p>
                  </a:txBody>
                  <a:tcPr/>
                </a:tc>
                <a:tc>
                  <a:txBody>
                    <a:bodyPr/>
                    <a:lstStyle/>
                    <a:p>
                      <a:r>
                        <a:rPr lang="en-GB" dirty="0"/>
                        <a:t>28</a:t>
                      </a:r>
                    </a:p>
                  </a:txBody>
                  <a:tcPr/>
                </a:tc>
                <a:extLst>
                  <a:ext uri="{0D108BD9-81ED-4DB2-BD59-A6C34878D82A}">
                    <a16:rowId xmlns:a16="http://schemas.microsoft.com/office/drawing/2014/main" val="2649391149"/>
                  </a:ext>
                </a:extLst>
              </a:tr>
              <a:tr h="370840">
                <a:tc>
                  <a:txBody>
                    <a:bodyPr/>
                    <a:lstStyle/>
                    <a:p>
                      <a:r>
                        <a:rPr lang="en-GB" dirty="0"/>
                        <a:t>Formspring</a:t>
                      </a:r>
                    </a:p>
                  </a:txBody>
                  <a:tcPr/>
                </a:tc>
                <a:tc>
                  <a:txBody>
                    <a:bodyPr/>
                    <a:lstStyle/>
                    <a:p>
                      <a:r>
                        <a:rPr lang="en-GB" dirty="0"/>
                        <a:t>12773</a:t>
                      </a:r>
                    </a:p>
                  </a:txBody>
                  <a:tcPr/>
                </a:tc>
                <a:tc>
                  <a:txBody>
                    <a:bodyPr/>
                    <a:lstStyle/>
                    <a:p>
                      <a:r>
                        <a:rPr lang="en-GB" dirty="0"/>
                        <a:t>25.4</a:t>
                      </a:r>
                    </a:p>
                  </a:txBody>
                  <a:tcPr/>
                </a:tc>
                <a:tc>
                  <a:txBody>
                    <a:bodyPr/>
                    <a:lstStyle/>
                    <a:p>
                      <a:r>
                        <a:rPr lang="en-GB" dirty="0"/>
                        <a:t>17.4</a:t>
                      </a:r>
                    </a:p>
                  </a:txBody>
                  <a:tcPr/>
                </a:tc>
                <a:tc>
                  <a:txBody>
                    <a:bodyPr/>
                    <a:lstStyle/>
                    <a:p>
                      <a:r>
                        <a:rPr lang="en-GB" dirty="0"/>
                        <a:t>245</a:t>
                      </a:r>
                    </a:p>
                  </a:txBody>
                  <a:tcPr/>
                </a:tc>
                <a:tc>
                  <a:txBody>
                    <a:bodyPr/>
                    <a:lstStyle/>
                    <a:p>
                      <a:r>
                        <a:rPr lang="en-GB" dirty="0"/>
                        <a:t>23.8</a:t>
                      </a:r>
                    </a:p>
                  </a:txBody>
                  <a:tcPr/>
                </a:tc>
                <a:tc>
                  <a:txBody>
                    <a:bodyPr/>
                    <a:lstStyle/>
                    <a:p>
                      <a:r>
                        <a:rPr lang="en-GB" dirty="0"/>
                        <a:t>0</a:t>
                      </a:r>
                    </a:p>
                  </a:txBody>
                  <a:tcPr/>
                </a:tc>
                <a:tc>
                  <a:txBody>
                    <a:bodyPr/>
                    <a:lstStyle/>
                    <a:p>
                      <a:r>
                        <a:rPr lang="en-GB" dirty="0"/>
                        <a:t>1176</a:t>
                      </a:r>
                    </a:p>
                  </a:txBody>
                  <a:tcPr/>
                </a:tc>
                <a:tc>
                  <a:txBody>
                    <a:bodyPr/>
                    <a:lstStyle/>
                    <a:p>
                      <a:r>
                        <a:rPr lang="en-GB" dirty="0"/>
                        <a:t>1067</a:t>
                      </a:r>
                    </a:p>
                  </a:txBody>
                  <a:tcPr/>
                </a:tc>
                <a:extLst>
                  <a:ext uri="{0D108BD9-81ED-4DB2-BD59-A6C34878D82A}">
                    <a16:rowId xmlns:a16="http://schemas.microsoft.com/office/drawing/2014/main" val="200706032"/>
                  </a:ext>
                </a:extLst>
              </a:tr>
              <a:tr h="370840">
                <a:tc>
                  <a:txBody>
                    <a:bodyPr/>
                    <a:lstStyle/>
                    <a:p>
                      <a:r>
                        <a:rPr lang="en-GB" dirty="0"/>
                        <a:t>Dixon</a:t>
                      </a:r>
                    </a:p>
                  </a:txBody>
                  <a:tcPr/>
                </a:tc>
                <a:tc>
                  <a:txBody>
                    <a:bodyPr/>
                    <a:lstStyle/>
                    <a:p>
                      <a:r>
                        <a:rPr lang="en-GB" dirty="0"/>
                        <a:t>69523</a:t>
                      </a:r>
                    </a:p>
                  </a:txBody>
                  <a:tcPr/>
                </a:tc>
                <a:tc>
                  <a:txBody>
                    <a:bodyPr/>
                    <a:lstStyle/>
                    <a:p>
                      <a:r>
                        <a:rPr lang="en-GB" dirty="0"/>
                        <a:t>593.9</a:t>
                      </a:r>
                    </a:p>
                  </a:txBody>
                  <a:tcPr/>
                </a:tc>
                <a:tc>
                  <a:txBody>
                    <a:bodyPr/>
                    <a:lstStyle/>
                    <a:p>
                      <a:r>
                        <a:rPr lang="en-GB" dirty="0"/>
                        <a:t>389.6</a:t>
                      </a:r>
                    </a:p>
                  </a:txBody>
                  <a:tcPr/>
                </a:tc>
                <a:tc>
                  <a:txBody>
                    <a:bodyPr/>
                    <a:lstStyle/>
                    <a:p>
                      <a:r>
                        <a:rPr lang="en-GB" dirty="0"/>
                        <a:t>1712</a:t>
                      </a:r>
                    </a:p>
                  </a:txBody>
                  <a:tcPr/>
                </a:tc>
                <a:tc>
                  <a:txBody>
                    <a:bodyPr/>
                    <a:lstStyle/>
                    <a:p>
                      <a:r>
                        <a:rPr lang="en-GB" dirty="0"/>
                        <a:t>516.9</a:t>
                      </a:r>
                    </a:p>
                  </a:txBody>
                  <a:tcPr/>
                </a:tc>
                <a:tc>
                  <a:txBody>
                    <a:bodyPr/>
                    <a:lstStyle/>
                    <a:p>
                      <a:r>
                        <a:rPr lang="en-GB" dirty="0"/>
                        <a:t>79</a:t>
                      </a:r>
                    </a:p>
                  </a:txBody>
                  <a:tcPr/>
                </a:tc>
                <a:tc>
                  <a:txBody>
                    <a:bodyPr/>
                    <a:lstStyle/>
                    <a:p>
                      <a:r>
                        <a:rPr lang="en-GB" dirty="0"/>
                        <a:t>2833</a:t>
                      </a:r>
                    </a:p>
                  </a:txBody>
                  <a:tcPr/>
                </a:tc>
                <a:tc>
                  <a:txBody>
                    <a:bodyPr/>
                    <a:lstStyle/>
                    <a:p>
                      <a:r>
                        <a:rPr lang="en-GB" dirty="0"/>
                        <a:t>2830</a:t>
                      </a:r>
                    </a:p>
                  </a:txBody>
                  <a:tcPr/>
                </a:tc>
                <a:extLst>
                  <a:ext uri="{0D108BD9-81ED-4DB2-BD59-A6C34878D82A}">
                    <a16:rowId xmlns:a16="http://schemas.microsoft.com/office/drawing/2014/main" val="1424305435"/>
                  </a:ext>
                </a:extLst>
              </a:tr>
              <a:tr h="370840">
                <a:tc>
                  <a:txBody>
                    <a:bodyPr/>
                    <a:lstStyle/>
                    <a:p>
                      <a:r>
                        <a:rPr lang="en-GB" dirty="0"/>
                        <a:t>Twitter 16K</a:t>
                      </a:r>
                    </a:p>
                  </a:txBody>
                  <a:tcPr/>
                </a:tc>
                <a:tc>
                  <a:txBody>
                    <a:bodyPr/>
                    <a:lstStyle/>
                    <a:p>
                      <a:r>
                        <a:rPr lang="en-GB" dirty="0"/>
                        <a:t>16049</a:t>
                      </a:r>
                    </a:p>
                  </a:txBody>
                  <a:tcPr/>
                </a:tc>
                <a:tc>
                  <a:txBody>
                    <a:bodyPr/>
                    <a:lstStyle/>
                    <a:p>
                      <a:r>
                        <a:rPr lang="en-GB" dirty="0"/>
                        <a:t>28.1</a:t>
                      </a:r>
                    </a:p>
                  </a:txBody>
                  <a:tcPr/>
                </a:tc>
                <a:tc>
                  <a:txBody>
                    <a:bodyPr/>
                    <a:lstStyle/>
                    <a:p>
                      <a:r>
                        <a:rPr lang="en-GB" dirty="0"/>
                        <a:t>16.7</a:t>
                      </a:r>
                    </a:p>
                  </a:txBody>
                  <a:tcPr/>
                </a:tc>
                <a:tc>
                  <a:txBody>
                    <a:bodyPr/>
                    <a:lstStyle/>
                    <a:p>
                      <a:r>
                        <a:rPr lang="en-GB" dirty="0"/>
                        <a:t>1052</a:t>
                      </a:r>
                    </a:p>
                  </a:txBody>
                  <a:tcPr/>
                </a:tc>
                <a:tc>
                  <a:txBody>
                    <a:bodyPr/>
                    <a:lstStyle/>
                    <a:p>
                      <a:r>
                        <a:rPr lang="en-GB" dirty="0"/>
                        <a:t>24.6</a:t>
                      </a:r>
                    </a:p>
                  </a:txBody>
                  <a:tcPr/>
                </a:tc>
                <a:tc>
                  <a:txBody>
                    <a:bodyPr/>
                    <a:lstStyle/>
                    <a:p>
                      <a:r>
                        <a:rPr lang="en-GB" dirty="0"/>
                        <a:t>284</a:t>
                      </a:r>
                    </a:p>
                  </a:txBody>
                  <a:tcPr/>
                </a:tc>
                <a:tc>
                  <a:txBody>
                    <a:bodyPr/>
                    <a:lstStyle/>
                    <a:p>
                      <a:r>
                        <a:rPr lang="en-GB" dirty="0"/>
                        <a:t>237</a:t>
                      </a:r>
                    </a:p>
                  </a:txBody>
                  <a:tcPr/>
                </a:tc>
                <a:tc>
                  <a:txBody>
                    <a:bodyPr/>
                    <a:lstStyle/>
                    <a:p>
                      <a:r>
                        <a:rPr lang="en-GB" dirty="0"/>
                        <a:t>204</a:t>
                      </a:r>
                    </a:p>
                  </a:txBody>
                  <a:tcPr/>
                </a:tc>
                <a:extLst>
                  <a:ext uri="{0D108BD9-81ED-4DB2-BD59-A6C34878D82A}">
                    <a16:rowId xmlns:a16="http://schemas.microsoft.com/office/drawing/2014/main" val="4018780844"/>
                  </a:ext>
                </a:extLst>
              </a:tr>
            </a:tbl>
          </a:graphicData>
        </a:graphic>
      </p:graphicFrame>
      <p:graphicFrame>
        <p:nvGraphicFramePr>
          <p:cNvPr id="3" name="Table 2">
            <a:extLst>
              <a:ext uri="{FF2B5EF4-FFF2-40B4-BE49-F238E27FC236}">
                <a16:creationId xmlns:a16="http://schemas.microsoft.com/office/drawing/2014/main" id="{48F2B1B3-4B60-3040-96F8-1E09FDF213FD}"/>
              </a:ext>
            </a:extLst>
          </p:cNvPr>
          <p:cNvGraphicFramePr>
            <a:graphicFrameLocks noGrp="1"/>
          </p:cNvGraphicFramePr>
          <p:nvPr>
            <p:extLst>
              <p:ext uri="{D42A27DB-BD31-4B8C-83A1-F6EECF244321}">
                <p14:modId xmlns:p14="http://schemas.microsoft.com/office/powerpoint/2010/main" val="2592348916"/>
              </p:ext>
            </p:extLst>
          </p:nvPr>
        </p:nvGraphicFramePr>
        <p:xfrm>
          <a:off x="751839" y="4191640"/>
          <a:ext cx="8553269" cy="2001520"/>
        </p:xfrm>
        <a:graphic>
          <a:graphicData uri="http://schemas.openxmlformats.org/drawingml/2006/table">
            <a:tbl>
              <a:tblPr firstRow="1" bandRow="1">
                <a:tableStyleId>{5C22544A-7EE6-4342-B048-85BDC9FD1C3A}</a:tableStyleId>
              </a:tblPr>
              <a:tblGrid>
                <a:gridCol w="1353946">
                  <a:extLst>
                    <a:ext uri="{9D8B030D-6E8A-4147-A177-3AD203B41FA5}">
                      <a16:colId xmlns:a16="http://schemas.microsoft.com/office/drawing/2014/main" val="3814738479"/>
                    </a:ext>
                  </a:extLst>
                </a:gridCol>
                <a:gridCol w="1151220">
                  <a:extLst>
                    <a:ext uri="{9D8B030D-6E8A-4147-A177-3AD203B41FA5}">
                      <a16:colId xmlns:a16="http://schemas.microsoft.com/office/drawing/2014/main" val="712750589"/>
                    </a:ext>
                  </a:extLst>
                </a:gridCol>
                <a:gridCol w="1332412">
                  <a:extLst>
                    <a:ext uri="{9D8B030D-6E8A-4147-A177-3AD203B41FA5}">
                      <a16:colId xmlns:a16="http://schemas.microsoft.com/office/drawing/2014/main" val="2190316747"/>
                    </a:ext>
                  </a:extLst>
                </a:gridCol>
                <a:gridCol w="1195483">
                  <a:extLst>
                    <a:ext uri="{9D8B030D-6E8A-4147-A177-3AD203B41FA5}">
                      <a16:colId xmlns:a16="http://schemas.microsoft.com/office/drawing/2014/main" val="14165801"/>
                    </a:ext>
                  </a:extLst>
                </a:gridCol>
                <a:gridCol w="1129553">
                  <a:extLst>
                    <a:ext uri="{9D8B030D-6E8A-4147-A177-3AD203B41FA5}">
                      <a16:colId xmlns:a16="http://schemas.microsoft.com/office/drawing/2014/main" val="3323115530"/>
                    </a:ext>
                  </a:extLst>
                </a:gridCol>
                <a:gridCol w="1410941">
                  <a:extLst>
                    <a:ext uri="{9D8B030D-6E8A-4147-A177-3AD203B41FA5}">
                      <a16:colId xmlns:a16="http://schemas.microsoft.com/office/drawing/2014/main" val="3435934217"/>
                    </a:ext>
                  </a:extLst>
                </a:gridCol>
                <a:gridCol w="979714">
                  <a:extLst>
                    <a:ext uri="{9D8B030D-6E8A-4147-A177-3AD203B41FA5}">
                      <a16:colId xmlns:a16="http://schemas.microsoft.com/office/drawing/2014/main" val="4034560021"/>
                    </a:ext>
                  </a:extLst>
                </a:gridCol>
              </a:tblGrid>
              <a:tr h="370840">
                <a:tc>
                  <a:txBody>
                    <a:bodyPr/>
                    <a:lstStyle/>
                    <a:p>
                      <a:r>
                        <a:rPr lang="en-GB" dirty="0"/>
                        <a:t>Dataset</a:t>
                      </a:r>
                    </a:p>
                  </a:txBody>
                  <a:tcPr/>
                </a:tc>
                <a:tc>
                  <a:txBody>
                    <a:bodyPr/>
                    <a:lstStyle/>
                    <a:p>
                      <a:r>
                        <a:rPr lang="en-GB" sz="1400" dirty="0"/>
                        <a:t>Glove word hits (before)</a:t>
                      </a:r>
                    </a:p>
                  </a:txBody>
                  <a:tcPr/>
                </a:tc>
                <a:tc>
                  <a:txBody>
                    <a:bodyPr/>
                    <a:lstStyle/>
                    <a:p>
                      <a:r>
                        <a:rPr lang="en-GB" sz="1400" dirty="0"/>
                        <a:t>Glove word misses (before)</a:t>
                      </a:r>
                    </a:p>
                  </a:txBody>
                  <a:tcPr/>
                </a:tc>
                <a:tc>
                  <a:txBody>
                    <a:bodyPr/>
                    <a:lstStyle/>
                    <a:p>
                      <a:r>
                        <a:rPr lang="en-GB" sz="1400" dirty="0"/>
                        <a:t>Hit rate (before)</a:t>
                      </a:r>
                    </a:p>
                  </a:txBody>
                  <a:tcPr/>
                </a:tc>
                <a:tc>
                  <a:txBody>
                    <a:bodyPr/>
                    <a:lstStyle/>
                    <a:p>
                      <a:r>
                        <a:rPr lang="en-GB" sz="1400" dirty="0"/>
                        <a:t>Glove word hits (after)</a:t>
                      </a:r>
                    </a:p>
                  </a:txBody>
                  <a:tcPr/>
                </a:tc>
                <a:tc>
                  <a:txBody>
                    <a:bodyPr/>
                    <a:lstStyle/>
                    <a:p>
                      <a:r>
                        <a:rPr lang="en-GB" sz="1400" dirty="0"/>
                        <a:t>Glove word misses (after)</a:t>
                      </a:r>
                    </a:p>
                  </a:txBody>
                  <a:tcPr/>
                </a:tc>
                <a:tc>
                  <a:txBody>
                    <a:bodyPr/>
                    <a:lstStyle/>
                    <a:p>
                      <a:r>
                        <a:rPr lang="en-GB" sz="1400" dirty="0"/>
                        <a:t>Hit rate (after)</a:t>
                      </a:r>
                    </a:p>
                  </a:txBody>
                  <a:tcPr/>
                </a:tc>
                <a:extLst>
                  <a:ext uri="{0D108BD9-81ED-4DB2-BD59-A6C34878D82A}">
                    <a16:rowId xmlns:a16="http://schemas.microsoft.com/office/drawing/2014/main" val="2440788008"/>
                  </a:ext>
                </a:extLst>
              </a:tr>
              <a:tr h="370840">
                <a:tc>
                  <a:txBody>
                    <a:bodyPr/>
                    <a:lstStyle/>
                    <a:p>
                      <a:r>
                        <a:rPr lang="en-GB" dirty="0"/>
                        <a:t>Texts</a:t>
                      </a:r>
                    </a:p>
                  </a:txBody>
                  <a:tcPr/>
                </a:tc>
                <a:tc>
                  <a:txBody>
                    <a:bodyPr/>
                    <a:lstStyle/>
                    <a:p>
                      <a:r>
                        <a:rPr lang="en-GB" dirty="0"/>
                        <a:t>89987</a:t>
                      </a:r>
                    </a:p>
                  </a:txBody>
                  <a:tcPr/>
                </a:tc>
                <a:tc>
                  <a:txBody>
                    <a:bodyPr/>
                    <a:lstStyle/>
                    <a:p>
                      <a:r>
                        <a:rPr lang="en-GB" dirty="0"/>
                        <a:t>45252</a:t>
                      </a:r>
                    </a:p>
                  </a:txBody>
                  <a:tcPr/>
                </a:tc>
                <a:tc>
                  <a:txBody>
                    <a:bodyPr/>
                    <a:lstStyle/>
                    <a:p>
                      <a:r>
                        <a:rPr lang="en-GB" dirty="0"/>
                        <a:t>66.5%</a:t>
                      </a:r>
                    </a:p>
                  </a:txBody>
                  <a:tcPr/>
                </a:tc>
                <a:tc>
                  <a:txBody>
                    <a:bodyPr/>
                    <a:lstStyle/>
                    <a:p>
                      <a:r>
                        <a:rPr lang="en-GB" dirty="0"/>
                        <a:t>123765</a:t>
                      </a:r>
                    </a:p>
                  </a:txBody>
                  <a:tcPr/>
                </a:tc>
                <a:tc>
                  <a:txBody>
                    <a:bodyPr/>
                    <a:lstStyle/>
                    <a:p>
                      <a:r>
                        <a:rPr lang="en-GB" dirty="0"/>
                        <a:t>5848</a:t>
                      </a:r>
                    </a:p>
                  </a:txBody>
                  <a:tcPr/>
                </a:tc>
                <a:tc>
                  <a:txBody>
                    <a:bodyPr/>
                    <a:lstStyle/>
                    <a:p>
                      <a:r>
                        <a:rPr lang="en-GB" dirty="0"/>
                        <a:t>95.5%</a:t>
                      </a:r>
                    </a:p>
                  </a:txBody>
                  <a:tcPr/>
                </a:tc>
                <a:extLst>
                  <a:ext uri="{0D108BD9-81ED-4DB2-BD59-A6C34878D82A}">
                    <a16:rowId xmlns:a16="http://schemas.microsoft.com/office/drawing/2014/main" val="2320255453"/>
                  </a:ext>
                </a:extLst>
              </a:tr>
              <a:tr h="370840">
                <a:tc>
                  <a:txBody>
                    <a:bodyPr/>
                    <a:lstStyle/>
                    <a:p>
                      <a:r>
                        <a:rPr lang="en-GB" dirty="0"/>
                        <a:t>Twitter 1K</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573094690"/>
                  </a:ext>
                </a:extLst>
              </a:tr>
              <a:tr h="370840">
                <a:tc>
                  <a:txBody>
                    <a:bodyPr/>
                    <a:lstStyle/>
                    <a:p>
                      <a:r>
                        <a:rPr lang="en-GB" dirty="0"/>
                        <a:t>Dixon</a:t>
                      </a:r>
                    </a:p>
                  </a:txBody>
                  <a:tcPr/>
                </a:tc>
                <a:tc>
                  <a:txBody>
                    <a:bodyPr/>
                    <a:lstStyle/>
                    <a:p>
                      <a:r>
                        <a:rPr lang="en-GB" dirty="0"/>
                        <a:t>3434944</a:t>
                      </a:r>
                    </a:p>
                  </a:txBody>
                  <a:tcPr/>
                </a:tc>
                <a:tc>
                  <a:txBody>
                    <a:bodyPr/>
                    <a:lstStyle/>
                    <a:p>
                      <a:r>
                        <a:rPr lang="en-GB" dirty="0"/>
                        <a:t>1801592</a:t>
                      </a:r>
                    </a:p>
                  </a:txBody>
                  <a:tcPr/>
                </a:tc>
                <a:tc>
                  <a:txBody>
                    <a:bodyPr/>
                    <a:lstStyle/>
                    <a:p>
                      <a:r>
                        <a:rPr lang="en-GB" dirty="0"/>
                        <a:t>65.6%</a:t>
                      </a:r>
                    </a:p>
                  </a:txBody>
                  <a:tcPr/>
                </a:tc>
                <a:tc>
                  <a:txBody>
                    <a:bodyPr/>
                    <a:lstStyle/>
                    <a:p>
                      <a:r>
                        <a:rPr lang="en-GB" dirty="0"/>
                        <a:t>4557674</a:t>
                      </a:r>
                    </a:p>
                  </a:txBody>
                  <a:tcPr/>
                </a:tc>
                <a:tc>
                  <a:txBody>
                    <a:bodyPr/>
                    <a:lstStyle/>
                    <a:p>
                      <a:r>
                        <a:rPr lang="en-GB" dirty="0"/>
                        <a:t>319301</a:t>
                      </a:r>
                    </a:p>
                  </a:txBody>
                  <a:tcPr/>
                </a:tc>
                <a:tc>
                  <a:txBody>
                    <a:bodyPr/>
                    <a:lstStyle/>
                    <a:p>
                      <a:r>
                        <a:rPr lang="en-GB" dirty="0"/>
                        <a:t>93.5%</a:t>
                      </a:r>
                    </a:p>
                  </a:txBody>
                  <a:tcPr/>
                </a:tc>
                <a:extLst>
                  <a:ext uri="{0D108BD9-81ED-4DB2-BD59-A6C34878D82A}">
                    <a16:rowId xmlns:a16="http://schemas.microsoft.com/office/drawing/2014/main" val="3825455030"/>
                  </a:ext>
                </a:extLst>
              </a:tr>
              <a:tr h="370840">
                <a:tc>
                  <a:txBody>
                    <a:bodyPr/>
                    <a:lstStyle/>
                    <a:p>
                      <a:r>
                        <a:rPr lang="en-GB" dirty="0"/>
                        <a:t>Twitter 16K</a:t>
                      </a:r>
                    </a:p>
                  </a:txBody>
                  <a:tcPr/>
                </a:tc>
                <a:tc>
                  <a:txBody>
                    <a:bodyPr/>
                    <a:lstStyle/>
                    <a:p>
                      <a:r>
                        <a:rPr lang="en-GB" dirty="0"/>
                        <a:t>146951</a:t>
                      </a:r>
                    </a:p>
                  </a:txBody>
                  <a:tcPr/>
                </a:tc>
                <a:tc>
                  <a:txBody>
                    <a:bodyPr/>
                    <a:lstStyle/>
                    <a:p>
                      <a:r>
                        <a:rPr lang="en-GB" dirty="0"/>
                        <a:t>100519</a:t>
                      </a:r>
                    </a:p>
                  </a:txBody>
                  <a:tcPr/>
                </a:tc>
                <a:tc>
                  <a:txBody>
                    <a:bodyPr/>
                    <a:lstStyle/>
                    <a:p>
                      <a:r>
                        <a:rPr lang="en-GB" dirty="0"/>
                        <a:t>59.4%</a:t>
                      </a:r>
                    </a:p>
                  </a:txBody>
                  <a:tcPr/>
                </a:tc>
                <a:tc>
                  <a:txBody>
                    <a:bodyPr/>
                    <a:lstStyle/>
                    <a:p>
                      <a:r>
                        <a:rPr lang="en-GB" dirty="0"/>
                        <a:t>216792</a:t>
                      </a:r>
                    </a:p>
                  </a:txBody>
                  <a:tcPr/>
                </a:tc>
                <a:tc>
                  <a:txBody>
                    <a:bodyPr/>
                    <a:lstStyle/>
                    <a:p>
                      <a:r>
                        <a:rPr lang="en-GB" dirty="0"/>
                        <a:t>28563</a:t>
                      </a:r>
                    </a:p>
                  </a:txBody>
                  <a:tcPr/>
                </a:tc>
                <a:tc>
                  <a:txBody>
                    <a:bodyPr/>
                    <a:lstStyle/>
                    <a:p>
                      <a:r>
                        <a:rPr lang="en-GB" dirty="0"/>
                        <a:t>88.4%</a:t>
                      </a:r>
                    </a:p>
                  </a:txBody>
                  <a:tcPr/>
                </a:tc>
                <a:extLst>
                  <a:ext uri="{0D108BD9-81ED-4DB2-BD59-A6C34878D82A}">
                    <a16:rowId xmlns:a16="http://schemas.microsoft.com/office/drawing/2014/main" val="301461626"/>
                  </a:ext>
                </a:extLst>
              </a:tr>
            </a:tbl>
          </a:graphicData>
        </a:graphic>
      </p:graphicFrame>
    </p:spTree>
    <p:extLst>
      <p:ext uri="{BB962C8B-B14F-4D97-AF65-F5344CB8AC3E}">
        <p14:creationId xmlns:p14="http://schemas.microsoft.com/office/powerpoint/2010/main" val="127246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7715-B6BA-C54C-98C5-A1658F2373BA}"/>
              </a:ext>
            </a:extLst>
          </p:cNvPr>
          <p:cNvSpPr>
            <a:spLocks noGrp="1"/>
          </p:cNvSpPr>
          <p:nvPr>
            <p:ph type="title"/>
          </p:nvPr>
        </p:nvSpPr>
        <p:spPr/>
        <p:txBody>
          <a:bodyPr/>
          <a:lstStyle/>
          <a:p>
            <a:r>
              <a:rPr lang="en-GB" dirty="0"/>
              <a:t>Correlations</a:t>
            </a:r>
          </a:p>
        </p:txBody>
      </p:sp>
      <p:graphicFrame>
        <p:nvGraphicFramePr>
          <p:cNvPr id="4" name="Table 3">
            <a:extLst>
              <a:ext uri="{FF2B5EF4-FFF2-40B4-BE49-F238E27FC236}">
                <a16:creationId xmlns:a16="http://schemas.microsoft.com/office/drawing/2014/main" id="{40CD4AA3-1AC1-4542-9F11-F35AD8AC4452}"/>
              </a:ext>
            </a:extLst>
          </p:cNvPr>
          <p:cNvGraphicFramePr>
            <a:graphicFrameLocks noGrp="1"/>
          </p:cNvGraphicFramePr>
          <p:nvPr>
            <p:extLst>
              <p:ext uri="{D42A27DB-BD31-4B8C-83A1-F6EECF244321}">
                <p14:modId xmlns:p14="http://schemas.microsoft.com/office/powerpoint/2010/main" val="1345023832"/>
              </p:ext>
            </p:extLst>
          </p:nvPr>
        </p:nvGraphicFramePr>
        <p:xfrm>
          <a:off x="1447800" y="2205566"/>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45652446"/>
                    </a:ext>
                  </a:extLst>
                </a:gridCol>
                <a:gridCol w="2032000">
                  <a:extLst>
                    <a:ext uri="{9D8B030D-6E8A-4147-A177-3AD203B41FA5}">
                      <a16:colId xmlns:a16="http://schemas.microsoft.com/office/drawing/2014/main" val="2849630511"/>
                    </a:ext>
                  </a:extLst>
                </a:gridCol>
                <a:gridCol w="2032000">
                  <a:extLst>
                    <a:ext uri="{9D8B030D-6E8A-4147-A177-3AD203B41FA5}">
                      <a16:colId xmlns:a16="http://schemas.microsoft.com/office/drawing/2014/main" val="1509614899"/>
                    </a:ext>
                  </a:extLst>
                </a:gridCol>
              </a:tblGrid>
              <a:tr h="370840">
                <a:tc>
                  <a:txBody>
                    <a:bodyPr/>
                    <a:lstStyle/>
                    <a:p>
                      <a:r>
                        <a:rPr lang="en-GB" dirty="0"/>
                        <a:t>Dataset</a:t>
                      </a:r>
                    </a:p>
                  </a:txBody>
                  <a:tcPr/>
                </a:tc>
                <a:tc>
                  <a:txBody>
                    <a:bodyPr/>
                    <a:lstStyle/>
                    <a:p>
                      <a:r>
                        <a:rPr lang="en-GB" dirty="0"/>
                        <a:t>Naughty count</a:t>
                      </a:r>
                    </a:p>
                  </a:txBody>
                  <a:tcPr/>
                </a:tc>
                <a:tc>
                  <a:txBody>
                    <a:bodyPr/>
                    <a:lstStyle/>
                    <a:p>
                      <a:r>
                        <a:rPr lang="en-GB" dirty="0"/>
                        <a:t>Norm</a:t>
                      </a:r>
                    </a:p>
                  </a:txBody>
                  <a:tcPr/>
                </a:tc>
                <a:extLst>
                  <a:ext uri="{0D108BD9-81ED-4DB2-BD59-A6C34878D82A}">
                    <a16:rowId xmlns:a16="http://schemas.microsoft.com/office/drawing/2014/main" val="196088515"/>
                  </a:ext>
                </a:extLst>
              </a:tr>
              <a:tr h="370840">
                <a:tc>
                  <a:txBody>
                    <a:bodyPr/>
                    <a:lstStyle/>
                    <a:p>
                      <a:r>
                        <a:rPr lang="en-GB" b="1" dirty="0"/>
                        <a:t>Twitter 1K</a:t>
                      </a:r>
                    </a:p>
                  </a:txBody>
                  <a:tcPr/>
                </a:tc>
                <a:tc>
                  <a:txBody>
                    <a:bodyPr/>
                    <a:lstStyle/>
                    <a:p>
                      <a:r>
                        <a:rPr lang="en-GB" dirty="0"/>
                        <a:t>0.2080</a:t>
                      </a:r>
                    </a:p>
                  </a:txBody>
                  <a:tcPr/>
                </a:tc>
                <a:tc>
                  <a:txBody>
                    <a:bodyPr/>
                    <a:lstStyle/>
                    <a:p>
                      <a:r>
                        <a:rPr lang="en-GB" dirty="0"/>
                        <a:t>0.1997</a:t>
                      </a:r>
                    </a:p>
                  </a:txBody>
                  <a:tcPr/>
                </a:tc>
                <a:extLst>
                  <a:ext uri="{0D108BD9-81ED-4DB2-BD59-A6C34878D82A}">
                    <a16:rowId xmlns:a16="http://schemas.microsoft.com/office/drawing/2014/main" val="2734501311"/>
                  </a:ext>
                </a:extLst>
              </a:tr>
              <a:tr h="370840">
                <a:tc>
                  <a:txBody>
                    <a:bodyPr/>
                    <a:lstStyle/>
                    <a:p>
                      <a:r>
                        <a:rPr lang="en-GB" b="1" dirty="0"/>
                        <a:t>Dixon</a:t>
                      </a:r>
                    </a:p>
                  </a:txBody>
                  <a:tcPr/>
                </a:tc>
                <a:tc>
                  <a:txBody>
                    <a:bodyPr/>
                    <a:lstStyle/>
                    <a:p>
                      <a:r>
                        <a:rPr lang="en-GB" dirty="0"/>
                        <a:t>0.0396</a:t>
                      </a:r>
                    </a:p>
                  </a:txBody>
                  <a:tcPr/>
                </a:tc>
                <a:tc>
                  <a:txBody>
                    <a:bodyPr/>
                    <a:lstStyle/>
                    <a:p>
                      <a:r>
                        <a:rPr lang="en-GB" dirty="0"/>
                        <a:t>0.1663</a:t>
                      </a:r>
                    </a:p>
                  </a:txBody>
                  <a:tcPr/>
                </a:tc>
                <a:extLst>
                  <a:ext uri="{0D108BD9-81ED-4DB2-BD59-A6C34878D82A}">
                    <a16:rowId xmlns:a16="http://schemas.microsoft.com/office/drawing/2014/main" val="76592671"/>
                  </a:ext>
                </a:extLst>
              </a:tr>
              <a:tr h="370840">
                <a:tc>
                  <a:txBody>
                    <a:bodyPr/>
                    <a:lstStyle/>
                    <a:p>
                      <a:r>
                        <a:rPr lang="en-GB" b="1" dirty="0"/>
                        <a:t>16K (2-class)</a:t>
                      </a:r>
                    </a:p>
                  </a:txBody>
                  <a:tcPr/>
                </a:tc>
                <a:tc>
                  <a:txBody>
                    <a:bodyPr/>
                    <a:lstStyle/>
                    <a:p>
                      <a:r>
                        <a:rPr lang="en-GB" dirty="0"/>
                        <a:t>0.2195</a:t>
                      </a:r>
                    </a:p>
                  </a:txBody>
                  <a:tcPr/>
                </a:tc>
                <a:tc>
                  <a:txBody>
                    <a:bodyPr/>
                    <a:lstStyle/>
                    <a:p>
                      <a:r>
                        <a:rPr lang="en-GB" dirty="0"/>
                        <a:t>0.1450</a:t>
                      </a:r>
                    </a:p>
                  </a:txBody>
                  <a:tcPr/>
                </a:tc>
                <a:extLst>
                  <a:ext uri="{0D108BD9-81ED-4DB2-BD59-A6C34878D82A}">
                    <a16:rowId xmlns:a16="http://schemas.microsoft.com/office/drawing/2014/main" val="4253334667"/>
                  </a:ext>
                </a:extLst>
              </a:tr>
            </a:tbl>
          </a:graphicData>
        </a:graphic>
      </p:graphicFrame>
    </p:spTree>
    <p:extLst>
      <p:ext uri="{BB962C8B-B14F-4D97-AF65-F5344CB8AC3E}">
        <p14:creationId xmlns:p14="http://schemas.microsoft.com/office/powerpoint/2010/main" val="377139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162D-DB89-BC4F-8ED8-B42DB68D9918}"/>
              </a:ext>
            </a:extLst>
          </p:cNvPr>
          <p:cNvSpPr>
            <a:spLocks noGrp="1"/>
          </p:cNvSpPr>
          <p:nvPr>
            <p:ph type="title"/>
          </p:nvPr>
        </p:nvSpPr>
        <p:spPr/>
        <p:txBody>
          <a:bodyPr/>
          <a:lstStyle/>
          <a:p>
            <a:r>
              <a:rPr lang="en-GB" dirty="0"/>
              <a:t>Evaluating</a:t>
            </a:r>
          </a:p>
        </p:txBody>
      </p:sp>
      <p:sp>
        <p:nvSpPr>
          <p:cNvPr id="3" name="Content Placeholder 2">
            <a:extLst>
              <a:ext uri="{FF2B5EF4-FFF2-40B4-BE49-F238E27FC236}">
                <a16:creationId xmlns:a16="http://schemas.microsoft.com/office/drawing/2014/main" id="{41B301B5-C814-3441-893E-7631C15174AD}"/>
              </a:ext>
            </a:extLst>
          </p:cNvPr>
          <p:cNvSpPr>
            <a:spLocks noGrp="1"/>
          </p:cNvSpPr>
          <p:nvPr>
            <p:ph idx="1"/>
          </p:nvPr>
        </p:nvSpPr>
        <p:spPr/>
        <p:txBody>
          <a:bodyPr>
            <a:normAutofit/>
          </a:bodyPr>
          <a:lstStyle/>
          <a:p>
            <a:r>
              <a:rPr lang="en-GB" b="1" dirty="0"/>
              <a:t>For 2 class</a:t>
            </a:r>
            <a:r>
              <a:rPr lang="en-GB" dirty="0"/>
              <a:t>, simple F1 score as a metric</a:t>
            </a:r>
          </a:p>
          <a:p>
            <a:r>
              <a:rPr lang="en-GB" dirty="0"/>
              <a:t>Also, plot train accuracy, validation accuracy and loss curves.</a:t>
            </a:r>
          </a:p>
          <a:p>
            <a:endParaRPr lang="en-GB" dirty="0"/>
          </a:p>
          <a:p>
            <a:r>
              <a:rPr lang="en-GB" b="1" dirty="0"/>
              <a:t>For 3 class</a:t>
            </a:r>
            <a:r>
              <a:rPr lang="en-GB" dirty="0"/>
              <a:t>, more complicated. Standard F1 score is undefined.</a:t>
            </a:r>
          </a:p>
          <a:p>
            <a:r>
              <a:rPr lang="en-GB" dirty="0"/>
              <a:t>We must average the F1 score somehow.</a:t>
            </a:r>
          </a:p>
          <a:p>
            <a:r>
              <a:rPr lang="en-GB" u="sng" dirty="0"/>
              <a:t>Weighted</a:t>
            </a:r>
            <a:r>
              <a:rPr lang="en-GB" dirty="0"/>
              <a:t> – calculate F1 score for each class independently, adds them up based on number of true examples in each class.</a:t>
            </a:r>
          </a:p>
          <a:p>
            <a:r>
              <a:rPr lang="en-GB" u="sng" dirty="0"/>
              <a:t>Micro</a:t>
            </a:r>
            <a:r>
              <a:rPr lang="en-GB" dirty="0"/>
              <a:t> – uses global number of TP, FN and FP. Calculates F1 with these.</a:t>
            </a:r>
          </a:p>
        </p:txBody>
      </p:sp>
    </p:spTree>
    <p:extLst>
      <p:ext uri="{BB962C8B-B14F-4D97-AF65-F5344CB8AC3E}">
        <p14:creationId xmlns:p14="http://schemas.microsoft.com/office/powerpoint/2010/main" val="109158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9C8E5D-13A6-BB46-8D8A-505EA9C97D60}"/>
              </a:ext>
            </a:extLst>
          </p:cNvPr>
          <p:cNvSpPr>
            <a:spLocks noGrp="1"/>
          </p:cNvSpPr>
          <p:nvPr>
            <p:ph type="ctrTitle"/>
          </p:nvPr>
        </p:nvSpPr>
        <p:spPr/>
        <p:txBody>
          <a:bodyPr/>
          <a:lstStyle/>
          <a:p>
            <a:r>
              <a:rPr lang="en-US" sz="5400" dirty="0"/>
              <a:t>The Text Messages Dataset - ML</a:t>
            </a:r>
            <a:br>
              <a:rPr lang="en-US" dirty="0"/>
            </a:br>
            <a:r>
              <a:rPr lang="en-US" sz="1800" dirty="0"/>
              <a:t>(8000 examples)</a:t>
            </a:r>
            <a:endParaRPr lang="en-US" dirty="0"/>
          </a:p>
        </p:txBody>
      </p:sp>
      <p:sp>
        <p:nvSpPr>
          <p:cNvPr id="2" name="TextBox 1">
            <a:extLst>
              <a:ext uri="{FF2B5EF4-FFF2-40B4-BE49-F238E27FC236}">
                <a16:creationId xmlns:a16="http://schemas.microsoft.com/office/drawing/2014/main" id="{C8AE6FB0-5C70-F34E-A696-EEFECB5183E4}"/>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03976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9385-7E7D-6445-9B06-660D2BF150B4}"/>
              </a:ext>
            </a:extLst>
          </p:cNvPr>
          <p:cNvSpPr>
            <a:spLocks noGrp="1"/>
          </p:cNvSpPr>
          <p:nvPr>
            <p:ph type="title"/>
          </p:nvPr>
        </p:nvSpPr>
        <p:spPr/>
        <p:txBody>
          <a:bodyPr/>
          <a:lstStyle/>
          <a:p>
            <a:r>
              <a:rPr lang="en-GB" dirty="0"/>
              <a:t>Text messages (1) - overview</a:t>
            </a:r>
          </a:p>
        </p:txBody>
      </p:sp>
      <p:sp>
        <p:nvSpPr>
          <p:cNvPr id="3" name="Content Placeholder 2">
            <a:extLst>
              <a:ext uri="{FF2B5EF4-FFF2-40B4-BE49-F238E27FC236}">
                <a16:creationId xmlns:a16="http://schemas.microsoft.com/office/drawing/2014/main" id="{54F55FA1-6289-1749-94B8-91B961E657D4}"/>
              </a:ext>
            </a:extLst>
          </p:cNvPr>
          <p:cNvSpPr>
            <a:spLocks noGrp="1"/>
          </p:cNvSpPr>
          <p:nvPr>
            <p:ph idx="1"/>
          </p:nvPr>
        </p:nvSpPr>
        <p:spPr/>
        <p:txBody>
          <a:bodyPr>
            <a:normAutofit fontScale="92500" lnSpcReduction="10000"/>
          </a:bodyPr>
          <a:lstStyle/>
          <a:p>
            <a:r>
              <a:rPr lang="en-GB" dirty="0"/>
              <a:t>Contains 8817 examples</a:t>
            </a:r>
          </a:p>
          <a:p>
            <a:r>
              <a:rPr lang="en-GB" dirty="0"/>
              <a:t>Has a binary cyberbullying label, where 1 represents the cyberbullying examples, and 0 represents the non-cyberbullying examples.</a:t>
            </a:r>
          </a:p>
          <a:p>
            <a:r>
              <a:rPr lang="en-GB" dirty="0"/>
              <a:t>There are 2505 (28.4%) positive examples, and 6312 (71.6%) negative examples. </a:t>
            </a:r>
          </a:p>
          <a:p>
            <a:r>
              <a:rPr lang="en-GB" dirty="0"/>
              <a:t>Incorporated the naughty word corpus </a:t>
            </a:r>
            <a:r>
              <a:rPr lang="en-GB" dirty="0">
                <a:hlinkClick r:id="rId2"/>
              </a:rPr>
              <a:t>here</a:t>
            </a:r>
            <a:endParaRPr lang="en-GB" dirty="0"/>
          </a:p>
          <a:p>
            <a:r>
              <a:rPr lang="en-GB" dirty="0"/>
              <a:t>Correlation of 0.077 between number of naughty words and cyberbullying label. Thus, not really an adequate indicator of cyberbullying. Motivation for using ML techniques.</a:t>
            </a:r>
          </a:p>
          <a:p>
            <a:r>
              <a:rPr lang="en-GB" dirty="0"/>
              <a:t>Correlation of -0.010 between containing a URL, and cyberbullying label. Negligible. </a:t>
            </a:r>
          </a:p>
        </p:txBody>
      </p:sp>
      <p:sp>
        <p:nvSpPr>
          <p:cNvPr id="4" name="TextBox 3">
            <a:extLst>
              <a:ext uri="{FF2B5EF4-FFF2-40B4-BE49-F238E27FC236}">
                <a16:creationId xmlns:a16="http://schemas.microsoft.com/office/drawing/2014/main" id="{11F231AF-5A01-6143-BA75-5C9236E8B1ED}"/>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800530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B9B0-AABE-0A40-9B3F-A94934AD761E}"/>
              </a:ext>
            </a:extLst>
          </p:cNvPr>
          <p:cNvSpPr>
            <a:spLocks noGrp="1"/>
          </p:cNvSpPr>
          <p:nvPr>
            <p:ph type="title"/>
          </p:nvPr>
        </p:nvSpPr>
        <p:spPr/>
        <p:txBody>
          <a:bodyPr/>
          <a:lstStyle/>
          <a:p>
            <a:r>
              <a:rPr lang="en-GB" dirty="0"/>
              <a:t>Text messages (2) – naughty frequency</a:t>
            </a:r>
          </a:p>
        </p:txBody>
      </p:sp>
      <p:sp>
        <p:nvSpPr>
          <p:cNvPr id="3" name="Content Placeholder 2">
            <a:extLst>
              <a:ext uri="{FF2B5EF4-FFF2-40B4-BE49-F238E27FC236}">
                <a16:creationId xmlns:a16="http://schemas.microsoft.com/office/drawing/2014/main" id="{BB1FE066-DA07-9F40-9AAD-F9BAECCFA73A}"/>
              </a:ext>
            </a:extLst>
          </p:cNvPr>
          <p:cNvSpPr>
            <a:spLocks noGrp="1"/>
          </p:cNvSpPr>
          <p:nvPr>
            <p:ph idx="1"/>
          </p:nvPr>
        </p:nvSpPr>
        <p:spPr/>
        <p:txBody>
          <a:bodyPr>
            <a:normAutofit fontScale="70000" lnSpcReduction="20000"/>
          </a:bodyPr>
          <a:lstStyle/>
          <a:p>
            <a:r>
              <a:rPr lang="en-GB" dirty="0"/>
              <a:t>To address how naughty word count is a poor indicator of attacking, I introduced ‘norm’ or ‘</a:t>
            </a:r>
            <a:r>
              <a:rPr lang="en-GB" dirty="0" err="1"/>
              <a:t>naughty_word_frequency</a:t>
            </a:r>
            <a:r>
              <a:rPr lang="en-GB" dirty="0"/>
              <a:t>’, which is density of naughty words (naughty words in message / total number of words in message)</a:t>
            </a:r>
          </a:p>
          <a:p>
            <a:r>
              <a:rPr lang="en-GB" dirty="0"/>
              <a:t>The highest of this is norm=1.5 (“fucking awesome”) as it contains 3 ‘naughty words’ (fuck, fuckin, fucking) and is 2 words long.</a:t>
            </a:r>
          </a:p>
          <a:p>
            <a:r>
              <a:rPr lang="en-GB" dirty="0"/>
              <a:t>Average norm = 0.08. In naughty word messages, average norm = 0.016.</a:t>
            </a:r>
          </a:p>
          <a:p>
            <a:r>
              <a:rPr lang="en-GB" dirty="0"/>
              <a:t>There is a correlation of 0.116 between </a:t>
            </a:r>
            <a:r>
              <a:rPr lang="en-GB" dirty="0" err="1"/>
              <a:t>naughty_word_frequency</a:t>
            </a:r>
            <a:r>
              <a:rPr lang="en-GB" dirty="0"/>
              <a:t> and cyberbullying label, a slightly more meaningful pattern. Worth checking if </a:t>
            </a:r>
            <a:r>
              <a:rPr lang="en-GB" dirty="0" err="1"/>
              <a:t>naughty_word_frequency</a:t>
            </a:r>
            <a:r>
              <a:rPr lang="en-GB" dirty="0"/>
              <a:t> alone is an adequate classifier.</a:t>
            </a:r>
          </a:p>
          <a:p>
            <a:endParaRPr lang="en-GB" dirty="0"/>
          </a:p>
          <a:p>
            <a:r>
              <a:rPr lang="en-GB" dirty="0"/>
              <a:t>I also checked proportion of cyberbullying examples across different sets of text messages:</a:t>
            </a:r>
          </a:p>
          <a:p>
            <a:pPr lvl="1"/>
            <a:r>
              <a:rPr lang="en-GB" dirty="0"/>
              <a:t>across all comments:  		28.4%.</a:t>
            </a:r>
          </a:p>
          <a:p>
            <a:pPr lvl="1"/>
            <a:r>
              <a:rPr lang="en-GB" dirty="0"/>
              <a:t>where </a:t>
            </a:r>
            <a:r>
              <a:rPr lang="en-GB" dirty="0" err="1"/>
              <a:t>naughty_count</a:t>
            </a:r>
            <a:r>
              <a:rPr lang="en-GB" dirty="0"/>
              <a:t>=0	24.1%</a:t>
            </a:r>
          </a:p>
          <a:p>
            <a:pPr lvl="1"/>
            <a:r>
              <a:rPr lang="en-GB" dirty="0"/>
              <a:t>where </a:t>
            </a:r>
            <a:r>
              <a:rPr lang="en-GB" dirty="0" err="1"/>
              <a:t>naughty_count</a:t>
            </a:r>
            <a:r>
              <a:rPr lang="en-GB" dirty="0"/>
              <a:t>&gt;0	32.8%</a:t>
            </a:r>
          </a:p>
        </p:txBody>
      </p:sp>
      <p:sp>
        <p:nvSpPr>
          <p:cNvPr id="4" name="TextBox 3">
            <a:extLst>
              <a:ext uri="{FF2B5EF4-FFF2-40B4-BE49-F238E27FC236}">
                <a16:creationId xmlns:a16="http://schemas.microsoft.com/office/drawing/2014/main" id="{3E1875C6-C02B-9C4E-A125-721488EE8ECB}"/>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939445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EFAE-1B94-F941-8FED-1DC981868B7D}"/>
              </a:ext>
            </a:extLst>
          </p:cNvPr>
          <p:cNvSpPr>
            <a:spLocks noGrp="1"/>
          </p:cNvSpPr>
          <p:nvPr>
            <p:ph type="title"/>
          </p:nvPr>
        </p:nvSpPr>
        <p:spPr/>
        <p:txBody>
          <a:bodyPr/>
          <a:lstStyle/>
          <a:p>
            <a:r>
              <a:rPr lang="en-GB" dirty="0"/>
              <a:t>Classifying based on norm  </a:t>
            </a:r>
          </a:p>
        </p:txBody>
      </p:sp>
      <p:sp>
        <p:nvSpPr>
          <p:cNvPr id="3" name="Content Placeholder 2">
            <a:extLst>
              <a:ext uri="{FF2B5EF4-FFF2-40B4-BE49-F238E27FC236}">
                <a16:creationId xmlns:a16="http://schemas.microsoft.com/office/drawing/2014/main" id="{AF55C39C-393F-FE4F-A318-3A8BF98F6515}"/>
              </a:ext>
            </a:extLst>
          </p:cNvPr>
          <p:cNvSpPr>
            <a:spLocks noGrp="1"/>
          </p:cNvSpPr>
          <p:nvPr>
            <p:ph idx="1"/>
          </p:nvPr>
        </p:nvSpPr>
        <p:spPr/>
        <p:txBody>
          <a:bodyPr>
            <a:normAutofit fontScale="92500" lnSpcReduction="10000"/>
          </a:bodyPr>
          <a:lstStyle/>
          <a:p>
            <a:r>
              <a:rPr lang="en-GB" dirty="0"/>
              <a:t>Tried to classify based on norm value. Simple classifier.</a:t>
            </a:r>
          </a:p>
          <a:p>
            <a:pPr lvl="1"/>
            <a:r>
              <a:rPr lang="en-GB" dirty="0"/>
              <a:t>If norm &gt; 0.75, classifying as attacking. Otherwise, not attacking.</a:t>
            </a:r>
          </a:p>
          <a:p>
            <a:pPr lvl="1"/>
            <a:r>
              <a:rPr lang="en-GB" dirty="0"/>
              <a:t>Tried a range of values to find this threshold and 0.75 gave the highest accuracy</a:t>
            </a:r>
          </a:p>
          <a:p>
            <a:pPr marL="457200" lvl="1" indent="0">
              <a:buNone/>
            </a:pPr>
            <a:r>
              <a:rPr lang="en-GB" dirty="0"/>
              <a:t>	- Accuracy:   	0.7159    </a:t>
            </a:r>
            <a:r>
              <a:rPr lang="en-GB" sz="1800" dirty="0"/>
              <a:t>(just equal to the trivial classifier, unfortunately)</a:t>
            </a:r>
            <a:br>
              <a:rPr lang="en-GB" sz="1800" dirty="0"/>
            </a:br>
            <a:r>
              <a:rPr lang="en-GB" dirty="0"/>
              <a:t>	- Recall:		0.0100</a:t>
            </a:r>
            <a:br>
              <a:rPr lang="en-GB" dirty="0"/>
            </a:br>
            <a:r>
              <a:rPr lang="en-GB" dirty="0"/>
              <a:t>	- Precision:  	0.5000</a:t>
            </a:r>
            <a:br>
              <a:rPr lang="en-GB" dirty="0"/>
            </a:br>
            <a:r>
              <a:rPr lang="en-GB" dirty="0"/>
              <a:t>	- F1 score:   	0.0196</a:t>
            </a:r>
          </a:p>
          <a:p>
            <a:pPr lvl="1"/>
            <a:r>
              <a:rPr lang="en-GB" dirty="0"/>
              <a:t>A much lower threshold (0.0001) gave better F1 score</a:t>
            </a:r>
          </a:p>
          <a:p>
            <a:pPr marL="914400" lvl="2" indent="0">
              <a:buNone/>
            </a:pPr>
            <a:r>
              <a:rPr lang="en-GB" sz="2400" dirty="0"/>
              <a:t>- Accuracy:   	0.5469</a:t>
            </a:r>
            <a:br>
              <a:rPr lang="en-GB" sz="2400" dirty="0"/>
            </a:br>
            <a:r>
              <a:rPr lang="en-GB" sz="2400" dirty="0"/>
              <a:t>- Recall:		0.5689</a:t>
            </a:r>
            <a:br>
              <a:rPr lang="en-GB" sz="2400" dirty="0"/>
            </a:br>
            <a:r>
              <a:rPr lang="en-GB" sz="2400" dirty="0"/>
              <a:t>- Precision:  	0.3283</a:t>
            </a:r>
            <a:br>
              <a:rPr lang="en-GB" sz="2400" dirty="0"/>
            </a:br>
            <a:r>
              <a:rPr lang="en-GB" sz="2400" dirty="0"/>
              <a:t>- F1 score:   	0.4164</a:t>
            </a:r>
          </a:p>
          <a:p>
            <a:pPr marL="914400" lvl="2" indent="0">
              <a:buNone/>
            </a:pPr>
            <a:r>
              <a:rPr lang="en-GB" dirty="0"/>
              <a:t>	</a:t>
            </a:r>
          </a:p>
        </p:txBody>
      </p:sp>
      <p:sp>
        <p:nvSpPr>
          <p:cNvPr id="4" name="TextBox 3">
            <a:extLst>
              <a:ext uri="{FF2B5EF4-FFF2-40B4-BE49-F238E27FC236}">
                <a16:creationId xmlns:a16="http://schemas.microsoft.com/office/drawing/2014/main" id="{A97DDD49-7E0B-B04B-BD59-E2A3A05B0E8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38067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r>
              <a:rPr lang="en-US" sz="4000" dirty="0"/>
              <a:t>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138822307"/>
              </p:ext>
            </p:extLst>
          </p:nvPr>
        </p:nvGraphicFramePr>
        <p:xfrm>
          <a:off x="654704" y="1262002"/>
          <a:ext cx="10985071" cy="4596928"/>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(12000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0.5640</a:t>
                      </a:r>
                    </a:p>
                  </a:txBody>
                  <a:tcPr/>
                </a:tc>
                <a:tc>
                  <a:txBody>
                    <a:bodyPr/>
                    <a:lstStyle/>
                    <a:p>
                      <a:r>
                        <a:rPr lang="en-US" sz="1400" dirty="0"/>
                        <a:t>0.3284</a:t>
                      </a:r>
                    </a:p>
                  </a:txBody>
                  <a:tcPr/>
                </a:tc>
                <a:tc>
                  <a:txBody>
                    <a:bodyPr/>
                    <a:lstStyle/>
                    <a:p>
                      <a:r>
                        <a:rPr lang="en-US" sz="1400" dirty="0"/>
                        <a:t>0.5440</a:t>
                      </a:r>
                    </a:p>
                  </a:txBody>
                  <a:tcPr/>
                </a:tc>
                <a:tc>
                  <a:txBody>
                    <a:bodyPr/>
                    <a:lstStyle/>
                    <a:p>
                      <a:r>
                        <a:rPr lang="en-US" sz="1400" b="1" dirty="0"/>
                        <a:t>0.4096</a:t>
                      </a:r>
                    </a:p>
                  </a:txBody>
                  <a:tcPr/>
                </a:tc>
                <a:tc>
                  <a:txBody>
                    <a:bodyPr/>
                    <a:lstStyle/>
                    <a:p>
                      <a:r>
                        <a:rPr lang="en-GB" sz="1200" dirty="0"/>
                        <a:t>0.5543</a:t>
                      </a:r>
                    </a:p>
                  </a:txBody>
                  <a:tcPr/>
                </a:tc>
                <a:tc>
                  <a:txBody>
                    <a:bodyPr/>
                    <a:lstStyle/>
                    <a:p>
                      <a:r>
                        <a:rPr lang="en-GB" sz="1200" dirty="0"/>
                        <a:t>0.3350</a:t>
                      </a:r>
                    </a:p>
                  </a:txBody>
                  <a:tcPr/>
                </a:tc>
                <a:tc>
                  <a:txBody>
                    <a:bodyPr/>
                    <a:lstStyle/>
                    <a:p>
                      <a:r>
                        <a:rPr lang="en-GB" sz="1200" dirty="0"/>
                        <a:t>0.5301</a:t>
                      </a:r>
                    </a:p>
                  </a:txBody>
                  <a:tcPr/>
                </a:tc>
                <a:tc>
                  <a:txBody>
                    <a:bodyPr/>
                    <a:lstStyle/>
                    <a:p>
                      <a:r>
                        <a:rPr lang="en-GB" sz="1400" b="1" dirty="0"/>
                        <a:t>0.4105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0.2871</a:t>
                      </a:r>
                    </a:p>
                  </a:txBody>
                  <a:tcPr/>
                </a:tc>
                <a:tc>
                  <a:txBody>
                    <a:bodyPr/>
                    <a:lstStyle/>
                    <a:p>
                      <a:r>
                        <a:rPr lang="en-US" sz="1400" dirty="0"/>
                        <a:t>0.2801</a:t>
                      </a:r>
                    </a:p>
                  </a:txBody>
                  <a:tcPr/>
                </a:tc>
                <a:tc>
                  <a:txBody>
                    <a:bodyPr/>
                    <a:lstStyle/>
                    <a:p>
                      <a:r>
                        <a:rPr lang="en-US" sz="1400" dirty="0"/>
                        <a:t>0.9959</a:t>
                      </a:r>
                    </a:p>
                  </a:txBody>
                  <a:tcPr/>
                </a:tc>
                <a:tc>
                  <a:txBody>
                    <a:bodyPr/>
                    <a:lstStyle/>
                    <a:p>
                      <a:r>
                        <a:rPr lang="en-US" sz="1400" b="1" dirty="0"/>
                        <a:t>0.4372</a:t>
                      </a:r>
                    </a:p>
                  </a:txBody>
                  <a:tcPr/>
                </a:tc>
                <a:tc>
                  <a:txBody>
                    <a:bodyPr/>
                    <a:lstStyle/>
                    <a:p>
                      <a:r>
                        <a:rPr lang="en-GB" sz="1200" dirty="0"/>
                        <a:t>0.3087</a:t>
                      </a:r>
                    </a:p>
                  </a:txBody>
                  <a:tcPr/>
                </a:tc>
                <a:tc>
                  <a:txBody>
                    <a:bodyPr/>
                    <a:lstStyle/>
                    <a:p>
                      <a:r>
                        <a:rPr lang="en-GB" sz="1200" dirty="0"/>
                        <a:t>0.2949</a:t>
                      </a:r>
                    </a:p>
                  </a:txBody>
                  <a:tcPr/>
                </a:tc>
                <a:tc>
                  <a:txBody>
                    <a:bodyPr/>
                    <a:lstStyle/>
                    <a:p>
                      <a:r>
                        <a:rPr lang="en-GB" sz="1200" dirty="0"/>
                        <a:t>0.9786</a:t>
                      </a:r>
                    </a:p>
                  </a:txBody>
                  <a:tcPr/>
                </a:tc>
                <a:tc>
                  <a:txBody>
                    <a:bodyPr/>
                    <a:lstStyle/>
                    <a:p>
                      <a:r>
                        <a:rPr lang="en-GB" sz="1400" b="1" dirty="0"/>
                        <a:t>0.4532</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US" sz="1400" dirty="0"/>
                        <a:t>0.6157</a:t>
                      </a:r>
                    </a:p>
                  </a:txBody>
                  <a:tcPr/>
                </a:tc>
                <a:tc>
                  <a:txBody>
                    <a:bodyPr/>
                    <a:lstStyle/>
                    <a:p>
                      <a:r>
                        <a:rPr lang="en-US" sz="1400" dirty="0"/>
                        <a:t>0.3418</a:t>
                      </a:r>
                    </a:p>
                  </a:txBody>
                  <a:tcPr/>
                </a:tc>
                <a:tc>
                  <a:txBody>
                    <a:bodyPr/>
                    <a:lstStyle/>
                    <a:p>
                      <a:r>
                        <a:rPr lang="en-US" sz="1400" dirty="0"/>
                        <a:t>0.4131</a:t>
                      </a:r>
                    </a:p>
                  </a:txBody>
                  <a:tcPr/>
                </a:tc>
                <a:tc>
                  <a:txBody>
                    <a:bodyPr/>
                    <a:lstStyle/>
                    <a:p>
                      <a:r>
                        <a:rPr lang="en-US" sz="1400" b="1" dirty="0"/>
                        <a:t>0.3741</a:t>
                      </a:r>
                    </a:p>
                  </a:txBody>
                  <a:tcPr/>
                </a:tc>
                <a:tc>
                  <a:txBody>
                    <a:bodyPr/>
                    <a:lstStyle/>
                    <a:p>
                      <a:r>
                        <a:rPr lang="en-GB" sz="1200" dirty="0"/>
                        <a:t>0.6157</a:t>
                      </a:r>
                    </a:p>
                  </a:txBody>
                  <a:tcPr/>
                </a:tc>
                <a:tc>
                  <a:txBody>
                    <a:bodyPr/>
                    <a:lstStyle/>
                    <a:p>
                      <a:r>
                        <a:rPr lang="en-GB" sz="1200" dirty="0"/>
                        <a:t>0.3528</a:t>
                      </a:r>
                    </a:p>
                  </a:txBody>
                  <a:tcPr/>
                </a:tc>
                <a:tc>
                  <a:txBody>
                    <a:bodyPr/>
                    <a:lstStyle/>
                    <a:p>
                      <a:r>
                        <a:rPr lang="en-GB" sz="1200" dirty="0"/>
                        <a:t>0.3748</a:t>
                      </a:r>
                    </a:p>
                  </a:txBody>
                  <a:tcPr/>
                </a:tc>
                <a:tc>
                  <a:txBody>
                    <a:bodyPr/>
                    <a:lstStyle/>
                    <a:p>
                      <a:r>
                        <a:rPr lang="en-GB" sz="1400" b="1" dirty="0"/>
                        <a:t>0.3635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0.6686</a:t>
                      </a:r>
                    </a:p>
                  </a:txBody>
                  <a:tcPr/>
                </a:tc>
                <a:tc>
                  <a:txBody>
                    <a:bodyPr/>
                    <a:lstStyle/>
                    <a:p>
                      <a:r>
                        <a:rPr lang="en-US" sz="1400" dirty="0"/>
                        <a:t>0.3886</a:t>
                      </a:r>
                    </a:p>
                  </a:txBody>
                  <a:tcPr/>
                </a:tc>
                <a:tc>
                  <a:txBody>
                    <a:bodyPr/>
                    <a:lstStyle/>
                    <a:p>
                      <a:r>
                        <a:rPr lang="en-US" sz="1400" dirty="0"/>
                        <a:t>0.3354</a:t>
                      </a:r>
                    </a:p>
                  </a:txBody>
                  <a:tcPr/>
                </a:tc>
                <a:tc>
                  <a:txBody>
                    <a:bodyPr/>
                    <a:lstStyle/>
                    <a:p>
                      <a:r>
                        <a:rPr lang="en-US" sz="1400" b="1" dirty="0"/>
                        <a:t>0.3600</a:t>
                      </a:r>
                    </a:p>
                  </a:txBody>
                  <a:tcPr/>
                </a:tc>
                <a:tc>
                  <a:txBody>
                    <a:bodyPr/>
                    <a:lstStyle/>
                    <a:p>
                      <a:r>
                        <a:rPr lang="en-GB" sz="1200" dirty="0"/>
                        <a:t>0.6777</a:t>
                      </a:r>
                    </a:p>
                  </a:txBody>
                  <a:tcPr/>
                </a:tc>
                <a:tc>
                  <a:txBody>
                    <a:bodyPr/>
                    <a:lstStyle/>
                    <a:p>
                      <a:r>
                        <a:rPr lang="en-GB" sz="1200" dirty="0"/>
                        <a:t>0.4198</a:t>
                      </a:r>
                    </a:p>
                  </a:txBody>
                  <a:tcPr/>
                </a:tc>
                <a:tc>
                  <a:txBody>
                    <a:bodyPr/>
                    <a:lstStyle/>
                    <a:p>
                      <a:r>
                        <a:rPr lang="en-GB" sz="1200" dirty="0"/>
                        <a:t>0.2641</a:t>
                      </a:r>
                    </a:p>
                  </a:txBody>
                  <a:tcPr/>
                </a:tc>
                <a:tc>
                  <a:txBody>
                    <a:bodyPr/>
                    <a:lstStyle/>
                    <a:p>
                      <a:r>
                        <a:rPr lang="en-GB" sz="1400" b="1" dirty="0"/>
                        <a:t>0.3242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0.6157</a:t>
                      </a:r>
                    </a:p>
                  </a:txBody>
                  <a:tcPr/>
                </a:tc>
                <a:tc>
                  <a:txBody>
                    <a:bodyPr/>
                    <a:lstStyle/>
                    <a:p>
                      <a:r>
                        <a:rPr lang="en-US" sz="1400" dirty="0"/>
                        <a:t>0.3177</a:t>
                      </a:r>
                    </a:p>
                  </a:txBody>
                  <a:tcPr/>
                </a:tc>
                <a:tc>
                  <a:txBody>
                    <a:bodyPr/>
                    <a:lstStyle/>
                    <a:p>
                      <a:r>
                        <a:rPr lang="en-US" sz="1400" dirty="0"/>
                        <a:t>0.3333</a:t>
                      </a:r>
                    </a:p>
                  </a:txBody>
                  <a:tcPr/>
                </a:tc>
                <a:tc>
                  <a:txBody>
                    <a:bodyPr/>
                    <a:lstStyle/>
                    <a:p>
                      <a:r>
                        <a:rPr lang="en-US" sz="1400" b="1" dirty="0"/>
                        <a:t>0.3254</a:t>
                      </a:r>
                    </a:p>
                  </a:txBody>
                  <a:tcPr/>
                </a:tc>
                <a:tc>
                  <a:txBody>
                    <a:bodyPr/>
                    <a:lstStyle/>
                    <a:p>
                      <a:r>
                        <a:rPr lang="en-GB" sz="1200" dirty="0"/>
                        <a:t>0.6248</a:t>
                      </a:r>
                    </a:p>
                  </a:txBody>
                  <a:tcPr/>
                </a:tc>
                <a:tc>
                  <a:txBody>
                    <a:bodyPr/>
                    <a:lstStyle/>
                    <a:p>
                      <a:r>
                        <a:rPr lang="en-GB" sz="1200" dirty="0"/>
                        <a:t>0.3592</a:t>
                      </a:r>
                    </a:p>
                  </a:txBody>
                  <a:tcPr/>
                </a:tc>
                <a:tc>
                  <a:txBody>
                    <a:bodyPr/>
                    <a:lstStyle/>
                    <a:p>
                      <a:r>
                        <a:rPr lang="en-GB" sz="1200" dirty="0"/>
                        <a:t>0.3592</a:t>
                      </a:r>
                    </a:p>
                  </a:txBody>
                  <a:tcPr/>
                </a:tc>
                <a:tc>
                  <a:txBody>
                    <a:bodyPr/>
                    <a:lstStyle/>
                    <a:p>
                      <a:r>
                        <a:rPr lang="en-GB" sz="1400" b="1" dirty="0"/>
                        <a:t>0.3592</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0.7146</a:t>
                      </a:r>
                    </a:p>
                  </a:txBody>
                  <a:tcPr/>
                </a:tc>
                <a:tc>
                  <a:txBody>
                    <a:bodyPr/>
                    <a:lstStyle/>
                    <a:p>
                      <a:r>
                        <a:rPr lang="en-US" sz="1400" dirty="0"/>
                        <a:t>0.4660</a:t>
                      </a:r>
                    </a:p>
                  </a:txBody>
                  <a:tcPr/>
                </a:tc>
                <a:tc>
                  <a:txBody>
                    <a:bodyPr/>
                    <a:lstStyle/>
                    <a:p>
                      <a:r>
                        <a:rPr lang="en-US" sz="1400" dirty="0"/>
                        <a:t>0.1820</a:t>
                      </a:r>
                    </a:p>
                  </a:txBody>
                  <a:tcPr/>
                </a:tc>
                <a:tc>
                  <a:txBody>
                    <a:bodyPr/>
                    <a:lstStyle/>
                    <a:p>
                      <a:r>
                        <a:rPr lang="en-US" sz="1400" b="1" dirty="0"/>
                        <a:t>0.2618</a:t>
                      </a:r>
                    </a:p>
                  </a:txBody>
                  <a:tcPr/>
                </a:tc>
                <a:tc>
                  <a:txBody>
                    <a:bodyPr/>
                    <a:lstStyle/>
                    <a:p>
                      <a:r>
                        <a:rPr lang="en-GB" sz="1200" dirty="0"/>
                        <a:t>0.7072</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0.4008</a:t>
                      </a:r>
                    </a:p>
                  </a:txBody>
                  <a:tcPr/>
                </a:tc>
                <a:tc>
                  <a:txBody>
                    <a:bodyPr/>
                    <a:lstStyle/>
                    <a:p>
                      <a:r>
                        <a:rPr lang="en-US" sz="1400" dirty="0"/>
                        <a:t>0.3291</a:t>
                      </a:r>
                    </a:p>
                  </a:txBody>
                  <a:tcPr/>
                </a:tc>
                <a:tc>
                  <a:txBody>
                    <a:bodyPr/>
                    <a:lstStyle/>
                    <a:p>
                      <a:r>
                        <a:rPr lang="en-US" sz="1400" dirty="0"/>
                        <a:t>0.4192</a:t>
                      </a:r>
                    </a:p>
                  </a:txBody>
                  <a:tcPr/>
                </a:tc>
                <a:tc>
                  <a:txBody>
                    <a:bodyPr/>
                    <a:lstStyle/>
                    <a:p>
                      <a:r>
                        <a:rPr lang="en-US" sz="1400" b="1" dirty="0"/>
                        <a:t>0.3687</a:t>
                      </a:r>
                    </a:p>
                  </a:txBody>
                  <a:tcPr/>
                </a:tc>
                <a:tc>
                  <a:txBody>
                    <a:bodyPr/>
                    <a:lstStyle/>
                    <a:p>
                      <a:r>
                        <a:rPr lang="en-GB" sz="1200" dirty="0"/>
                        <a:t>0.6805</a:t>
                      </a:r>
                    </a:p>
                  </a:txBody>
                  <a:tcPr/>
                </a:tc>
                <a:tc>
                  <a:txBody>
                    <a:bodyPr/>
                    <a:lstStyle/>
                    <a:p>
                      <a:r>
                        <a:rPr lang="en-GB" sz="1200" dirty="0"/>
                        <a:t>0.3819</a:t>
                      </a:r>
                    </a:p>
                  </a:txBody>
                  <a:tcPr/>
                </a:tc>
                <a:tc>
                  <a:txBody>
                    <a:bodyPr/>
                    <a:lstStyle/>
                    <a:p>
                      <a:r>
                        <a:rPr lang="en-GB" sz="1200" dirty="0"/>
                        <a:t>0.1476</a:t>
                      </a:r>
                    </a:p>
                  </a:txBody>
                  <a:tcPr/>
                </a:tc>
                <a:tc>
                  <a:txBody>
                    <a:bodyPr/>
                    <a:lstStyle/>
                    <a:p>
                      <a:r>
                        <a:rPr lang="en-GB" sz="1400" b="1" dirty="0"/>
                        <a:t>0.2129</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0.4008</a:t>
                      </a:r>
                    </a:p>
                  </a:txBody>
                  <a:tcPr/>
                </a:tc>
                <a:tc>
                  <a:txBody>
                    <a:bodyPr/>
                    <a:lstStyle/>
                    <a:p>
                      <a:r>
                        <a:rPr lang="en-US" sz="1400" dirty="0"/>
                        <a:t>0.2812</a:t>
                      </a:r>
                    </a:p>
                  </a:txBody>
                  <a:tcPr/>
                </a:tc>
                <a:tc>
                  <a:txBody>
                    <a:bodyPr/>
                    <a:lstStyle/>
                    <a:p>
                      <a:r>
                        <a:rPr lang="en-US" sz="1400" dirty="0"/>
                        <a:t>0.7423</a:t>
                      </a:r>
                    </a:p>
                  </a:txBody>
                  <a:tcPr/>
                </a:tc>
                <a:tc>
                  <a:txBody>
                    <a:bodyPr/>
                    <a:lstStyle/>
                    <a:p>
                      <a:r>
                        <a:rPr lang="en-US" sz="1400" b="1" dirty="0"/>
                        <a:t>0.4079</a:t>
                      </a:r>
                    </a:p>
                  </a:txBody>
                  <a:tcPr/>
                </a:tc>
                <a:tc>
                  <a:txBody>
                    <a:bodyPr/>
                    <a:lstStyle/>
                    <a:p>
                      <a:r>
                        <a:rPr lang="en-GB" sz="1200" dirty="0"/>
                        <a:t>0.6225</a:t>
                      </a:r>
                    </a:p>
                  </a:txBody>
                  <a:tcPr/>
                </a:tc>
                <a:tc>
                  <a:txBody>
                    <a:bodyPr/>
                    <a:lstStyle/>
                    <a:p>
                      <a:r>
                        <a:rPr lang="en-GB" sz="1200" dirty="0"/>
                        <a:t>0.3507</a:t>
                      </a:r>
                    </a:p>
                  </a:txBody>
                  <a:tcPr/>
                </a:tc>
                <a:tc>
                  <a:txBody>
                    <a:bodyPr/>
                    <a:lstStyle/>
                    <a:p>
                      <a:r>
                        <a:rPr lang="en-GB" sz="1200" dirty="0"/>
                        <a:t>0.3398</a:t>
                      </a:r>
                    </a:p>
                  </a:txBody>
                  <a:tcPr/>
                </a:tc>
                <a:tc>
                  <a:txBody>
                    <a:bodyPr/>
                    <a:lstStyle/>
                    <a:p>
                      <a:r>
                        <a:rPr lang="en-GB" sz="1400" b="1" dirty="0"/>
                        <a:t>0.3452</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(300)</a:t>
                      </a:r>
                    </a:p>
                  </a:txBody>
                  <a:tcPr/>
                </a:tc>
                <a:tc>
                  <a:txBody>
                    <a:bodyPr/>
                    <a:lstStyle/>
                    <a:p>
                      <a:r>
                        <a:rPr lang="en-US" sz="1400" dirty="0"/>
                        <a:t>0.6959</a:t>
                      </a:r>
                    </a:p>
                  </a:txBody>
                  <a:tcPr/>
                </a:tc>
                <a:tc>
                  <a:txBody>
                    <a:bodyPr/>
                    <a:lstStyle/>
                    <a:p>
                      <a:r>
                        <a:rPr lang="en-US" sz="1400" dirty="0"/>
                        <a:t>0.4347</a:t>
                      </a:r>
                    </a:p>
                  </a:txBody>
                  <a:tcPr/>
                </a:tc>
                <a:tc>
                  <a:txBody>
                    <a:bodyPr/>
                    <a:lstStyle/>
                    <a:p>
                      <a:r>
                        <a:rPr lang="en-US" sz="1400" dirty="0"/>
                        <a:t>0.3129</a:t>
                      </a:r>
                    </a:p>
                  </a:txBody>
                  <a:tcPr/>
                </a:tc>
                <a:tc>
                  <a:txBody>
                    <a:bodyPr/>
                    <a:lstStyle/>
                    <a:p>
                      <a:r>
                        <a:rPr lang="en-US" sz="1400" b="1" dirty="0"/>
                        <a:t>0.3639</a:t>
                      </a:r>
                    </a:p>
                  </a:txBody>
                  <a:tcPr/>
                </a:tc>
                <a:tc>
                  <a:txBody>
                    <a:bodyPr/>
                    <a:lstStyle/>
                    <a:p>
                      <a:r>
                        <a:rPr lang="en-GB" sz="1200" dirty="0"/>
                        <a:t>0.7158</a:t>
                      </a:r>
                    </a:p>
                  </a:txBody>
                  <a:tcPr/>
                </a:tc>
                <a:tc>
                  <a:txBody>
                    <a:bodyPr/>
                    <a:lstStyle/>
                    <a:p>
                      <a:r>
                        <a:rPr lang="en-GB" sz="1200" dirty="0"/>
                        <a:t>0.5600</a:t>
                      </a:r>
                    </a:p>
                  </a:txBody>
                  <a:tcPr/>
                </a:tc>
                <a:tc>
                  <a:txBody>
                    <a:bodyPr/>
                    <a:lstStyle/>
                    <a:p>
                      <a:r>
                        <a:rPr lang="en-GB" sz="1200" dirty="0"/>
                        <a:t>0.1359</a:t>
                      </a:r>
                    </a:p>
                  </a:txBody>
                  <a:tcPr/>
                </a:tc>
                <a:tc>
                  <a:txBody>
                    <a:bodyPr/>
                    <a:lstStyle/>
                    <a:p>
                      <a:r>
                        <a:rPr lang="en-GB" sz="1400" b="1" dirty="0"/>
                        <a:t>0.2188</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40 padding, 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34747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288484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C85D424-BDE0-9F4F-B1F3-6148E9CA5C4C}"/>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995031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291626960"/>
              </p:ext>
            </p:extLst>
          </p:nvPr>
        </p:nvGraphicFramePr>
        <p:xfrm>
          <a:off x="654704" y="1262002"/>
          <a:ext cx="10985071" cy="4596928"/>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0.6238</a:t>
                      </a:r>
                    </a:p>
                  </a:txBody>
                  <a:tcPr/>
                </a:tc>
                <a:tc>
                  <a:txBody>
                    <a:bodyPr/>
                    <a:lstStyle/>
                    <a:p>
                      <a:r>
                        <a:rPr lang="en-US" sz="1400" dirty="0"/>
                        <a:t>0.3756</a:t>
                      </a:r>
                    </a:p>
                  </a:txBody>
                  <a:tcPr/>
                </a:tc>
                <a:tc>
                  <a:txBody>
                    <a:bodyPr/>
                    <a:lstStyle/>
                    <a:p>
                      <a:r>
                        <a:rPr lang="en-US" sz="1400" dirty="0"/>
                        <a:t>0.4395</a:t>
                      </a:r>
                    </a:p>
                  </a:txBody>
                  <a:tcPr/>
                </a:tc>
                <a:tc>
                  <a:txBody>
                    <a:bodyPr/>
                    <a:lstStyle/>
                    <a:p>
                      <a:r>
                        <a:rPr lang="en-US" sz="1400" b="1" dirty="0"/>
                        <a:t>0.4050</a:t>
                      </a:r>
                    </a:p>
                  </a:txBody>
                  <a:tcPr/>
                </a:tc>
                <a:tc>
                  <a:txBody>
                    <a:bodyPr/>
                    <a:lstStyle/>
                    <a:p>
                      <a:r>
                        <a:rPr lang="en-GB" sz="1200" dirty="0"/>
                        <a:t>0.6266</a:t>
                      </a:r>
                    </a:p>
                  </a:txBody>
                  <a:tcPr/>
                </a:tc>
                <a:tc>
                  <a:txBody>
                    <a:bodyPr/>
                    <a:lstStyle/>
                    <a:p>
                      <a:r>
                        <a:rPr lang="en-GB" sz="1200" dirty="0"/>
                        <a:t>0.3799</a:t>
                      </a:r>
                    </a:p>
                  </a:txBody>
                  <a:tcPr/>
                </a:tc>
                <a:tc>
                  <a:txBody>
                    <a:bodyPr/>
                    <a:lstStyle/>
                    <a:p>
                      <a:r>
                        <a:rPr lang="en-GB" sz="1200" dirty="0"/>
                        <a:t>0.3871</a:t>
                      </a:r>
                    </a:p>
                  </a:txBody>
                  <a:tcPr/>
                </a:tc>
                <a:tc>
                  <a:txBody>
                    <a:bodyPr/>
                    <a:lstStyle/>
                    <a:p>
                      <a:r>
                        <a:rPr lang="en-GB" sz="1400" b="1" dirty="0"/>
                        <a:t>0.3835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0.6676</a:t>
                      </a:r>
                    </a:p>
                  </a:txBody>
                  <a:tcPr/>
                </a:tc>
                <a:tc>
                  <a:txBody>
                    <a:bodyPr/>
                    <a:lstStyle/>
                    <a:p>
                      <a:r>
                        <a:rPr lang="en-US" sz="1400" dirty="0"/>
                        <a:t>0.4147</a:t>
                      </a:r>
                    </a:p>
                  </a:txBody>
                  <a:tcPr/>
                </a:tc>
                <a:tc>
                  <a:txBody>
                    <a:bodyPr/>
                    <a:lstStyle/>
                    <a:p>
                      <a:r>
                        <a:rPr lang="en-US" sz="1400" dirty="0"/>
                        <a:t>0.3418</a:t>
                      </a:r>
                    </a:p>
                  </a:txBody>
                  <a:tcPr/>
                </a:tc>
                <a:tc>
                  <a:txBody>
                    <a:bodyPr/>
                    <a:lstStyle/>
                    <a:p>
                      <a:r>
                        <a:rPr lang="en-US" sz="1400" b="1" dirty="0"/>
                        <a:t>0.3747</a:t>
                      </a:r>
                    </a:p>
                  </a:txBody>
                  <a:tcPr/>
                </a:tc>
                <a:tc>
                  <a:txBody>
                    <a:bodyPr/>
                    <a:lstStyle/>
                    <a:p>
                      <a:r>
                        <a:rPr lang="en-GB" sz="1200" dirty="0"/>
                        <a:t>0.6449</a:t>
                      </a:r>
                    </a:p>
                  </a:txBody>
                  <a:tcPr/>
                </a:tc>
                <a:tc>
                  <a:txBody>
                    <a:bodyPr/>
                    <a:lstStyle/>
                    <a:p>
                      <a:r>
                        <a:rPr lang="en-GB" sz="1200" dirty="0"/>
                        <a:t>0.3880</a:t>
                      </a:r>
                    </a:p>
                  </a:txBody>
                  <a:tcPr/>
                </a:tc>
                <a:tc>
                  <a:txBody>
                    <a:bodyPr/>
                    <a:lstStyle/>
                    <a:p>
                      <a:r>
                        <a:rPr lang="en-GB" sz="1200" dirty="0"/>
                        <a:t>0.3188</a:t>
                      </a:r>
                    </a:p>
                  </a:txBody>
                  <a:tcPr/>
                </a:tc>
                <a:tc>
                  <a:txBody>
                    <a:bodyPr/>
                    <a:lstStyle/>
                    <a:p>
                      <a:r>
                        <a:rPr lang="en-GB" sz="1400" b="1" dirty="0"/>
                        <a:t>0.3500</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US" sz="1400" dirty="0"/>
                        <a:t>0.6841</a:t>
                      </a:r>
                    </a:p>
                  </a:txBody>
                  <a:tcPr/>
                </a:tc>
                <a:tc>
                  <a:txBody>
                    <a:bodyPr/>
                    <a:lstStyle/>
                    <a:p>
                      <a:r>
                        <a:rPr lang="en-US" sz="1400" dirty="0"/>
                        <a:t>0.4546</a:t>
                      </a:r>
                    </a:p>
                  </a:txBody>
                  <a:tcPr/>
                </a:tc>
                <a:tc>
                  <a:txBody>
                    <a:bodyPr/>
                    <a:lstStyle/>
                    <a:p>
                      <a:r>
                        <a:rPr lang="en-US" sz="1400" dirty="0"/>
                        <a:t>0.4199</a:t>
                      </a:r>
                    </a:p>
                  </a:txBody>
                  <a:tcPr/>
                </a:tc>
                <a:tc>
                  <a:txBody>
                    <a:bodyPr/>
                    <a:lstStyle/>
                    <a:p>
                      <a:r>
                        <a:rPr lang="en-US" sz="1400" b="1" dirty="0"/>
                        <a:t>0.4366</a:t>
                      </a:r>
                    </a:p>
                  </a:txBody>
                  <a:tcPr/>
                </a:tc>
                <a:tc>
                  <a:txBody>
                    <a:bodyPr/>
                    <a:lstStyle/>
                    <a:p>
                      <a:r>
                        <a:rPr lang="en-GB" sz="1200" dirty="0"/>
                        <a:t>0.7206</a:t>
                      </a:r>
                    </a:p>
                  </a:txBody>
                  <a:tcPr/>
                </a:tc>
                <a:tc>
                  <a:txBody>
                    <a:bodyPr/>
                    <a:lstStyle/>
                    <a:p>
                      <a:r>
                        <a:rPr lang="en-GB" sz="1200" dirty="0"/>
                        <a:t>0.6385</a:t>
                      </a:r>
                    </a:p>
                  </a:txBody>
                  <a:tcPr/>
                </a:tc>
                <a:tc>
                  <a:txBody>
                    <a:bodyPr/>
                    <a:lstStyle/>
                    <a:p>
                      <a:r>
                        <a:rPr lang="en-GB" sz="1200" dirty="0"/>
                        <a:t>0.1575</a:t>
                      </a:r>
                    </a:p>
                  </a:txBody>
                  <a:tcPr/>
                </a:tc>
                <a:tc>
                  <a:txBody>
                    <a:bodyPr/>
                    <a:lstStyle/>
                    <a:p>
                      <a:r>
                        <a:rPr lang="en-GB" sz="1400" b="1" dirty="0"/>
                        <a:t>0.2527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0.7160</a:t>
                      </a:r>
                    </a:p>
                  </a:txBody>
                  <a:tcPr/>
                </a:tc>
                <a:tc>
                  <a:txBody>
                    <a:bodyPr/>
                    <a:lstStyle/>
                    <a:p>
                      <a:r>
                        <a:rPr lang="en-US" sz="1400" dirty="0"/>
                        <a:t>0.5320</a:t>
                      </a:r>
                    </a:p>
                  </a:txBody>
                  <a:tcPr/>
                </a:tc>
                <a:tc>
                  <a:txBody>
                    <a:bodyPr/>
                    <a:lstStyle/>
                    <a:p>
                      <a:r>
                        <a:rPr lang="en-US" sz="1400" dirty="0"/>
                        <a:t>0.2109</a:t>
                      </a:r>
                    </a:p>
                  </a:txBody>
                  <a:tcPr/>
                </a:tc>
                <a:tc>
                  <a:txBody>
                    <a:bodyPr/>
                    <a:lstStyle/>
                    <a:p>
                      <a:r>
                        <a:rPr lang="en-US" sz="1400" b="1" dirty="0"/>
                        <a:t>0.3021</a:t>
                      </a:r>
                    </a:p>
                  </a:txBody>
                  <a:tcPr/>
                </a:tc>
                <a:tc>
                  <a:txBody>
                    <a:bodyPr/>
                    <a:lstStyle/>
                    <a:p>
                      <a:r>
                        <a:rPr lang="en-GB" sz="1200" dirty="0"/>
                        <a:t>0.7001</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0.6181</a:t>
                      </a:r>
                    </a:p>
                  </a:txBody>
                  <a:tcPr/>
                </a:tc>
                <a:tc>
                  <a:txBody>
                    <a:bodyPr/>
                    <a:lstStyle/>
                    <a:p>
                      <a:r>
                        <a:rPr lang="en-US" sz="1400" dirty="0"/>
                        <a:t>0.3462</a:t>
                      </a:r>
                    </a:p>
                  </a:txBody>
                  <a:tcPr/>
                </a:tc>
                <a:tc>
                  <a:txBody>
                    <a:bodyPr/>
                    <a:lstStyle/>
                    <a:p>
                      <a:r>
                        <a:rPr lang="en-US" sz="1400" dirty="0"/>
                        <a:t>0.3496</a:t>
                      </a:r>
                    </a:p>
                  </a:txBody>
                  <a:tcPr/>
                </a:tc>
                <a:tc>
                  <a:txBody>
                    <a:bodyPr/>
                    <a:lstStyle/>
                    <a:p>
                      <a:r>
                        <a:rPr lang="en-US" sz="1400" b="1" dirty="0"/>
                        <a:t>0.3479</a:t>
                      </a:r>
                    </a:p>
                  </a:txBody>
                  <a:tcPr/>
                </a:tc>
                <a:tc>
                  <a:txBody>
                    <a:bodyPr/>
                    <a:lstStyle/>
                    <a:p>
                      <a:r>
                        <a:rPr lang="en-GB" sz="1200" dirty="0"/>
                        <a:t>0.6056</a:t>
                      </a:r>
                    </a:p>
                  </a:txBody>
                  <a:tcPr/>
                </a:tc>
                <a:tc>
                  <a:txBody>
                    <a:bodyPr/>
                    <a:lstStyle/>
                    <a:p>
                      <a:r>
                        <a:rPr lang="en-GB" sz="1200" dirty="0"/>
                        <a:t>0.3428</a:t>
                      </a:r>
                    </a:p>
                  </a:txBody>
                  <a:tcPr/>
                </a:tc>
                <a:tc>
                  <a:txBody>
                    <a:bodyPr/>
                    <a:lstStyle/>
                    <a:p>
                      <a:r>
                        <a:rPr lang="en-GB" sz="1200" dirty="0"/>
                        <a:t>0.3435</a:t>
                      </a:r>
                    </a:p>
                  </a:txBody>
                  <a:tcPr/>
                </a:tc>
                <a:tc>
                  <a:txBody>
                    <a:bodyPr/>
                    <a:lstStyle/>
                    <a:p>
                      <a:r>
                        <a:rPr lang="en-GB" sz="1400" b="1" dirty="0"/>
                        <a:t>0.3431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0.7080</a:t>
                      </a:r>
                    </a:p>
                  </a:txBody>
                  <a:tcPr/>
                </a:tc>
                <a:tc>
                  <a:txBody>
                    <a:bodyPr/>
                    <a:lstStyle/>
                    <a:p>
                      <a:r>
                        <a:rPr lang="en-US" sz="1400" dirty="0"/>
                        <a:t>0.4977</a:t>
                      </a:r>
                    </a:p>
                  </a:txBody>
                  <a:tcPr/>
                </a:tc>
                <a:tc>
                  <a:txBody>
                    <a:bodyPr/>
                    <a:lstStyle/>
                    <a:p>
                      <a:r>
                        <a:rPr lang="en-US" sz="1400" dirty="0"/>
                        <a:t>0.2148</a:t>
                      </a:r>
                    </a:p>
                  </a:txBody>
                  <a:tcPr/>
                </a:tc>
                <a:tc>
                  <a:txBody>
                    <a:bodyPr/>
                    <a:lstStyle/>
                    <a:p>
                      <a:r>
                        <a:rPr lang="en-US" sz="1400" b="1" dirty="0"/>
                        <a:t>0.3001</a:t>
                      </a:r>
                    </a:p>
                  </a:txBody>
                  <a:tcPr/>
                </a:tc>
                <a:tc>
                  <a:txBody>
                    <a:bodyPr/>
                    <a:lstStyle/>
                    <a:p>
                      <a:r>
                        <a:rPr lang="en-GB" sz="1200" dirty="0"/>
                        <a:t>0.7120</a:t>
                      </a:r>
                    </a:p>
                  </a:txBody>
                  <a:tcPr/>
                </a:tc>
                <a:tc>
                  <a:txBody>
                    <a:bodyPr/>
                    <a:lstStyle/>
                    <a:p>
                      <a:r>
                        <a:rPr lang="en-GB" sz="1200" dirty="0"/>
                        <a:t>0.8621</a:t>
                      </a:r>
                    </a:p>
                  </a:txBody>
                  <a:tcPr/>
                </a:tc>
                <a:tc>
                  <a:txBody>
                    <a:bodyPr/>
                    <a:lstStyle/>
                    <a:p>
                      <a:r>
                        <a:rPr lang="en-GB" sz="1200" dirty="0"/>
                        <a:t>0.0474</a:t>
                      </a:r>
                    </a:p>
                  </a:txBody>
                  <a:tcPr/>
                </a:tc>
                <a:tc>
                  <a:txBody>
                    <a:bodyPr/>
                    <a:lstStyle/>
                    <a:p>
                      <a:r>
                        <a:rPr lang="en-GB" sz="1400" b="1" dirty="0"/>
                        <a:t>0.0899</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0.6375</a:t>
                      </a:r>
                    </a:p>
                  </a:txBody>
                  <a:tcPr/>
                </a:tc>
                <a:tc>
                  <a:txBody>
                    <a:bodyPr/>
                    <a:lstStyle/>
                    <a:p>
                      <a:r>
                        <a:rPr lang="en-US" sz="1400" dirty="0"/>
                        <a:t>0.3772</a:t>
                      </a:r>
                    </a:p>
                  </a:txBody>
                  <a:tcPr/>
                </a:tc>
                <a:tc>
                  <a:txBody>
                    <a:bodyPr/>
                    <a:lstStyle/>
                    <a:p>
                      <a:r>
                        <a:rPr lang="en-US" sz="1400" dirty="0"/>
                        <a:t>0.3750</a:t>
                      </a:r>
                    </a:p>
                  </a:txBody>
                  <a:tcPr/>
                </a:tc>
                <a:tc>
                  <a:txBody>
                    <a:bodyPr/>
                    <a:lstStyle/>
                    <a:p>
                      <a:r>
                        <a:rPr lang="en-US" sz="1400" b="1" dirty="0"/>
                        <a:t>0.3761</a:t>
                      </a:r>
                    </a:p>
                  </a:txBody>
                  <a:tcPr/>
                </a:tc>
                <a:tc>
                  <a:txBody>
                    <a:bodyPr/>
                    <a:lstStyle/>
                    <a:p>
                      <a:r>
                        <a:rPr lang="en-GB" sz="1200" dirty="0"/>
                        <a:t>0.7080</a:t>
                      </a:r>
                    </a:p>
                  </a:txBody>
                  <a:tcPr/>
                </a:tc>
                <a:tc>
                  <a:txBody>
                    <a:bodyPr/>
                    <a:lstStyle/>
                    <a:p>
                      <a:r>
                        <a:rPr lang="en-GB" sz="1200" dirty="0"/>
                        <a:t>0.5407</a:t>
                      </a:r>
                    </a:p>
                  </a:txBody>
                  <a:tcPr/>
                </a:tc>
                <a:tc>
                  <a:txBody>
                    <a:bodyPr/>
                    <a:lstStyle/>
                    <a:p>
                      <a:r>
                        <a:rPr lang="en-GB" sz="1200" dirty="0"/>
                        <a:t>0.1765</a:t>
                      </a:r>
                    </a:p>
                  </a:txBody>
                  <a:tcPr/>
                </a:tc>
                <a:tc>
                  <a:txBody>
                    <a:bodyPr/>
                    <a:lstStyle/>
                    <a:p>
                      <a:r>
                        <a:rPr lang="en-GB" sz="1400" b="1" dirty="0"/>
                        <a:t>0.2661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0.5470</a:t>
                      </a:r>
                    </a:p>
                  </a:txBody>
                  <a:tcPr/>
                </a:tc>
                <a:tc>
                  <a:txBody>
                    <a:bodyPr/>
                    <a:lstStyle/>
                    <a:p>
                      <a:r>
                        <a:rPr lang="en-US" sz="1400" dirty="0"/>
                        <a:t>0.3293</a:t>
                      </a:r>
                    </a:p>
                  </a:txBody>
                  <a:tcPr/>
                </a:tc>
                <a:tc>
                  <a:txBody>
                    <a:bodyPr/>
                    <a:lstStyle/>
                    <a:p>
                      <a:r>
                        <a:rPr lang="en-US" sz="1400" dirty="0"/>
                        <a:t>0.5352</a:t>
                      </a:r>
                    </a:p>
                  </a:txBody>
                  <a:tcPr/>
                </a:tc>
                <a:tc>
                  <a:txBody>
                    <a:bodyPr/>
                    <a:lstStyle/>
                    <a:p>
                      <a:r>
                        <a:rPr lang="en-US" sz="1400" b="1" dirty="0"/>
                        <a:t>0.4077</a:t>
                      </a:r>
                    </a:p>
                  </a:txBody>
                  <a:tcPr/>
                </a:tc>
                <a:tc>
                  <a:txBody>
                    <a:bodyPr/>
                    <a:lstStyle/>
                    <a:p>
                      <a:r>
                        <a:rPr lang="en-GB" sz="1200" dirty="0"/>
                        <a:t>0.6323</a:t>
                      </a:r>
                    </a:p>
                  </a:txBody>
                  <a:tcPr/>
                </a:tc>
                <a:tc>
                  <a:txBody>
                    <a:bodyPr/>
                    <a:lstStyle/>
                    <a:p>
                      <a:r>
                        <a:rPr lang="en-GB" sz="1200" dirty="0"/>
                        <a:t>0.3202</a:t>
                      </a:r>
                    </a:p>
                  </a:txBody>
                  <a:tcPr/>
                </a:tc>
                <a:tc>
                  <a:txBody>
                    <a:bodyPr/>
                    <a:lstStyle/>
                    <a:p>
                      <a:r>
                        <a:rPr lang="en-GB" sz="1200" dirty="0"/>
                        <a:t>0.2011</a:t>
                      </a:r>
                    </a:p>
                  </a:txBody>
                  <a:tcPr/>
                </a:tc>
                <a:tc>
                  <a:txBody>
                    <a:bodyPr/>
                    <a:lstStyle/>
                    <a:p>
                      <a:r>
                        <a:rPr lang="en-GB" sz="1400" b="1" dirty="0"/>
                        <a:t>0.2471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US" sz="1400" dirty="0"/>
                        <a:t>0.6813</a:t>
                      </a:r>
                    </a:p>
                  </a:txBody>
                  <a:tcPr/>
                </a:tc>
                <a:tc>
                  <a:txBody>
                    <a:bodyPr/>
                    <a:lstStyle/>
                    <a:p>
                      <a:r>
                        <a:rPr lang="en-US" sz="1400" dirty="0"/>
                        <a:t>0.4372</a:t>
                      </a:r>
                    </a:p>
                  </a:txBody>
                  <a:tcPr/>
                </a:tc>
                <a:tc>
                  <a:txBody>
                    <a:bodyPr/>
                    <a:lstStyle/>
                    <a:p>
                      <a:r>
                        <a:rPr lang="en-US" sz="1400" dirty="0"/>
                        <a:t>0.3262</a:t>
                      </a:r>
                    </a:p>
                  </a:txBody>
                  <a:tcPr/>
                </a:tc>
                <a:tc>
                  <a:txBody>
                    <a:bodyPr/>
                    <a:lstStyle/>
                    <a:p>
                      <a:r>
                        <a:rPr lang="en-US" sz="1400" b="1" dirty="0"/>
                        <a:t>0.3736</a:t>
                      </a:r>
                    </a:p>
                  </a:txBody>
                  <a:tcPr/>
                </a:tc>
                <a:tc>
                  <a:txBody>
                    <a:bodyPr/>
                    <a:lstStyle/>
                    <a:p>
                      <a:r>
                        <a:rPr lang="en-GB" sz="1200" dirty="0"/>
                        <a:t>0.7126</a:t>
                      </a:r>
                    </a:p>
                  </a:txBody>
                  <a:tcPr/>
                </a:tc>
                <a:tc>
                  <a:txBody>
                    <a:bodyPr/>
                    <a:lstStyle/>
                    <a:p>
                      <a:r>
                        <a:rPr lang="en-GB" sz="1200" dirty="0"/>
                        <a:t>0.5797</a:t>
                      </a:r>
                    </a:p>
                  </a:txBody>
                  <a:tcPr/>
                </a:tc>
                <a:tc>
                  <a:txBody>
                    <a:bodyPr/>
                    <a:lstStyle/>
                    <a:p>
                      <a:r>
                        <a:rPr lang="en-GB" sz="1200" dirty="0"/>
                        <a:t>0.1518</a:t>
                      </a:r>
                    </a:p>
                  </a:txBody>
                  <a:tcPr/>
                </a:tc>
                <a:tc>
                  <a:txBody>
                    <a:bodyPr/>
                    <a:lstStyle/>
                    <a:p>
                      <a:r>
                        <a:rPr lang="en-GB" sz="1400" b="1" dirty="0"/>
                        <a:t>0.2406</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34747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288484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F794BF8-2F1F-6447-9503-056499AEF6B4}"/>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02467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3BF1-D040-4E44-BEC2-3E105DF0E770}"/>
              </a:ext>
            </a:extLst>
          </p:cNvPr>
          <p:cNvSpPr>
            <a:spLocks noGrp="1"/>
          </p:cNvSpPr>
          <p:nvPr>
            <p:ph type="title"/>
          </p:nvPr>
        </p:nvSpPr>
        <p:spPr/>
        <p:txBody>
          <a:bodyPr/>
          <a:lstStyle/>
          <a:p>
            <a:r>
              <a:rPr lang="en-GB" dirty="0"/>
              <a:t>Research questions</a:t>
            </a:r>
          </a:p>
        </p:txBody>
      </p:sp>
      <p:sp>
        <p:nvSpPr>
          <p:cNvPr id="3" name="Content Placeholder 2">
            <a:extLst>
              <a:ext uri="{FF2B5EF4-FFF2-40B4-BE49-F238E27FC236}">
                <a16:creationId xmlns:a16="http://schemas.microsoft.com/office/drawing/2014/main" id="{6974A214-F35A-FA4A-8D9A-B07D30C10AB5}"/>
              </a:ext>
            </a:extLst>
          </p:cNvPr>
          <p:cNvSpPr>
            <a:spLocks noGrp="1"/>
          </p:cNvSpPr>
          <p:nvPr>
            <p:ph idx="1"/>
          </p:nvPr>
        </p:nvSpPr>
        <p:spPr/>
        <p:txBody>
          <a:bodyPr/>
          <a:lstStyle/>
          <a:p>
            <a:r>
              <a:rPr lang="en-GB" dirty="0"/>
              <a:t>What makes a good dataset for a task of this nature?</a:t>
            </a:r>
          </a:p>
          <a:p>
            <a:r>
              <a:rPr lang="en-GB" dirty="0"/>
              <a:t>How can we enhance these datasets to ensure high performance of our predictive models?</a:t>
            </a:r>
          </a:p>
          <a:p>
            <a:r>
              <a:rPr lang="en-GB" dirty="0"/>
              <a:t>Which Deep Learning architectures give the best results on our dataset for the classification of messages as cyberbullying? Why?</a:t>
            </a:r>
          </a:p>
          <a:p>
            <a:r>
              <a:rPr lang="en-GB" dirty="0"/>
              <a:t>Can this model generalise to other datasets and show high performance there?</a:t>
            </a:r>
          </a:p>
        </p:txBody>
      </p:sp>
    </p:spTree>
    <p:extLst>
      <p:ext uri="{BB962C8B-B14F-4D97-AF65-F5344CB8AC3E}">
        <p14:creationId xmlns:p14="http://schemas.microsoft.com/office/powerpoint/2010/main" val="3487452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 - Repeated Positives </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975325849"/>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(13536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0.6322</a:t>
                      </a:r>
                    </a:p>
                  </a:txBody>
                  <a:tcPr/>
                </a:tc>
                <a:tc>
                  <a:txBody>
                    <a:bodyPr/>
                    <a:lstStyle/>
                    <a:p>
                      <a:r>
                        <a:rPr lang="en-US" sz="1400" dirty="0"/>
                        <a:t>0.3937</a:t>
                      </a:r>
                    </a:p>
                  </a:txBody>
                  <a:tcPr/>
                </a:tc>
                <a:tc>
                  <a:txBody>
                    <a:bodyPr/>
                    <a:lstStyle/>
                    <a:p>
                      <a:r>
                        <a:rPr lang="en-US" sz="1400" dirty="0"/>
                        <a:t>0.4614</a:t>
                      </a:r>
                    </a:p>
                  </a:txBody>
                  <a:tcPr/>
                </a:tc>
                <a:tc>
                  <a:txBody>
                    <a:bodyPr/>
                    <a:lstStyle/>
                    <a:p>
                      <a:r>
                        <a:rPr lang="en-US" sz="1400" b="1" dirty="0"/>
                        <a:t>0.4249</a:t>
                      </a:r>
                    </a:p>
                  </a:txBody>
                  <a:tcPr/>
                </a:tc>
                <a:tc>
                  <a:txBody>
                    <a:bodyPr/>
                    <a:lstStyle/>
                    <a:p>
                      <a:r>
                        <a:rPr lang="en-US" sz="1200" dirty="0"/>
                        <a:t>0.7089</a:t>
                      </a:r>
                    </a:p>
                  </a:txBody>
                  <a:tcPr/>
                </a:tc>
                <a:tc>
                  <a:txBody>
                    <a:bodyPr/>
                    <a:lstStyle/>
                    <a:p>
                      <a:r>
                        <a:rPr lang="en-US" sz="1200" dirty="0"/>
                        <a:t>0.3832</a:t>
                      </a:r>
                    </a:p>
                  </a:txBody>
                  <a:tcPr/>
                </a:tc>
                <a:tc>
                  <a:txBody>
                    <a:bodyPr/>
                    <a:lstStyle/>
                    <a:p>
                      <a:r>
                        <a:rPr lang="en-US" sz="1200" dirty="0"/>
                        <a:t>0.0842</a:t>
                      </a:r>
                    </a:p>
                  </a:txBody>
                  <a:tcPr/>
                </a:tc>
                <a:tc>
                  <a:txBody>
                    <a:bodyPr/>
                    <a:lstStyle/>
                    <a:p>
                      <a:r>
                        <a:rPr lang="en-US" sz="1400" b="1" dirty="0"/>
                        <a:t>0.1381</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0.5077</a:t>
                      </a:r>
                    </a:p>
                  </a:txBody>
                  <a:tcPr/>
                </a:tc>
                <a:tc>
                  <a:txBody>
                    <a:bodyPr/>
                    <a:lstStyle/>
                    <a:p>
                      <a:r>
                        <a:rPr lang="en-US" sz="1400" dirty="0"/>
                        <a:t>0.3242</a:t>
                      </a:r>
                    </a:p>
                  </a:txBody>
                  <a:tcPr/>
                </a:tc>
                <a:tc>
                  <a:txBody>
                    <a:bodyPr/>
                    <a:lstStyle/>
                    <a:p>
                      <a:r>
                        <a:rPr lang="en-US" sz="1400" dirty="0"/>
                        <a:t>0.6197</a:t>
                      </a:r>
                    </a:p>
                  </a:txBody>
                  <a:tcPr/>
                </a:tc>
                <a:tc>
                  <a:txBody>
                    <a:bodyPr/>
                    <a:lstStyle/>
                    <a:p>
                      <a:r>
                        <a:rPr lang="en-US" sz="1400" b="1" dirty="0"/>
                        <a:t>0.4257</a:t>
                      </a:r>
                    </a:p>
                  </a:txBody>
                  <a:tcPr/>
                </a:tc>
                <a:tc>
                  <a:txBody>
                    <a:bodyPr/>
                    <a:lstStyle/>
                    <a:p>
                      <a:r>
                        <a:rPr lang="en-GB" sz="1200" dirty="0"/>
                        <a:t>0.5003</a:t>
                      </a:r>
                    </a:p>
                  </a:txBody>
                  <a:tcPr/>
                </a:tc>
                <a:tc>
                  <a:txBody>
                    <a:bodyPr/>
                    <a:lstStyle/>
                    <a:p>
                      <a:r>
                        <a:rPr lang="en-GB" sz="1200" dirty="0"/>
                        <a:t>0.3012</a:t>
                      </a:r>
                    </a:p>
                  </a:txBody>
                  <a:tcPr/>
                </a:tc>
                <a:tc>
                  <a:txBody>
                    <a:bodyPr/>
                    <a:lstStyle/>
                    <a:p>
                      <a:r>
                        <a:rPr lang="en-GB" sz="1200" dirty="0"/>
                        <a:t>0.6099</a:t>
                      </a:r>
                    </a:p>
                  </a:txBody>
                  <a:tcPr/>
                </a:tc>
                <a:tc>
                  <a:txBody>
                    <a:bodyPr/>
                    <a:lstStyle/>
                    <a:p>
                      <a:r>
                        <a:rPr lang="en-GB" sz="1400" b="1" dirty="0"/>
                        <a:t>0.4033</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US" sz="1400" dirty="0"/>
                        <a:t>0.6470</a:t>
                      </a:r>
                    </a:p>
                  </a:txBody>
                  <a:tcPr/>
                </a:tc>
                <a:tc>
                  <a:txBody>
                    <a:bodyPr/>
                    <a:lstStyle/>
                    <a:p>
                      <a:r>
                        <a:rPr lang="en-US" sz="1400" dirty="0"/>
                        <a:t>0.3907</a:t>
                      </a:r>
                    </a:p>
                  </a:txBody>
                  <a:tcPr/>
                </a:tc>
                <a:tc>
                  <a:txBody>
                    <a:bodyPr/>
                    <a:lstStyle/>
                    <a:p>
                      <a:r>
                        <a:rPr lang="en-US" sz="1400" dirty="0"/>
                        <a:t>0.3552</a:t>
                      </a:r>
                    </a:p>
                  </a:txBody>
                  <a:tcPr/>
                </a:tc>
                <a:tc>
                  <a:txBody>
                    <a:bodyPr/>
                    <a:lstStyle/>
                    <a:p>
                      <a:r>
                        <a:rPr lang="en-US" sz="1400" b="1" dirty="0"/>
                        <a:t>0.3721</a:t>
                      </a:r>
                    </a:p>
                  </a:txBody>
                  <a:tcPr/>
                </a:tc>
                <a:tc>
                  <a:txBody>
                    <a:bodyPr/>
                    <a:lstStyle/>
                    <a:p>
                      <a:r>
                        <a:rPr lang="en-GB" sz="1200" dirty="0"/>
                        <a:t>0.7055</a:t>
                      </a:r>
                    </a:p>
                  </a:txBody>
                  <a:tcPr/>
                </a:tc>
                <a:tc>
                  <a:txBody>
                    <a:bodyPr/>
                    <a:lstStyle/>
                    <a:p>
                      <a:r>
                        <a:rPr lang="en-GB" sz="1200" dirty="0"/>
                        <a:t>0.4205</a:t>
                      </a:r>
                    </a:p>
                  </a:txBody>
                  <a:tcPr/>
                </a:tc>
                <a:tc>
                  <a:txBody>
                    <a:bodyPr/>
                    <a:lstStyle/>
                    <a:p>
                      <a:r>
                        <a:rPr lang="en-GB" sz="1200" dirty="0"/>
                        <a:t>0.1684</a:t>
                      </a:r>
                    </a:p>
                  </a:txBody>
                  <a:tcPr/>
                </a:tc>
                <a:tc>
                  <a:txBody>
                    <a:bodyPr/>
                    <a:lstStyle/>
                    <a:p>
                      <a:r>
                        <a:rPr lang="en-GB" sz="1400" b="1" dirty="0"/>
                        <a:t>0.2405</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US" sz="1400" dirty="0"/>
                        <a:t>0.6526</a:t>
                      </a:r>
                    </a:p>
                  </a:txBody>
                  <a:tcPr/>
                </a:tc>
                <a:tc>
                  <a:txBody>
                    <a:bodyPr/>
                    <a:lstStyle/>
                    <a:p>
                      <a:r>
                        <a:rPr lang="en-US" sz="1400" dirty="0"/>
                        <a:t>0.4064</a:t>
                      </a:r>
                    </a:p>
                  </a:txBody>
                  <a:tcPr/>
                </a:tc>
                <a:tc>
                  <a:txBody>
                    <a:bodyPr/>
                    <a:lstStyle/>
                    <a:p>
                      <a:r>
                        <a:rPr lang="en-US" sz="1400" dirty="0"/>
                        <a:t>0.3900</a:t>
                      </a:r>
                    </a:p>
                  </a:txBody>
                  <a:tcPr/>
                </a:tc>
                <a:tc>
                  <a:txBody>
                    <a:bodyPr/>
                    <a:lstStyle/>
                    <a:p>
                      <a:r>
                        <a:rPr lang="en-US" sz="1400" b="1" dirty="0"/>
                        <a:t>0.3980</a:t>
                      </a:r>
                    </a:p>
                  </a:txBody>
                  <a:tcPr/>
                </a:tc>
                <a:tc>
                  <a:txBody>
                    <a:bodyPr/>
                    <a:lstStyle/>
                    <a:p>
                      <a:r>
                        <a:rPr lang="en-GB" sz="1200" dirty="0"/>
                        <a:t>0.7072</a:t>
                      </a:r>
                    </a:p>
                  </a:txBody>
                  <a:tcPr/>
                </a:tc>
                <a:tc>
                  <a:txBody>
                    <a:bodyPr/>
                    <a:lstStyle/>
                    <a:p>
                      <a:r>
                        <a:rPr lang="en-GB" sz="1200" dirty="0"/>
                        <a:t>0.4440</a:t>
                      </a:r>
                    </a:p>
                  </a:txBody>
                  <a:tcPr/>
                </a:tc>
                <a:tc>
                  <a:txBody>
                    <a:bodyPr/>
                    <a:lstStyle/>
                    <a:p>
                      <a:r>
                        <a:rPr lang="en-GB" sz="1200" dirty="0"/>
                        <a:t>0.2279</a:t>
                      </a:r>
                    </a:p>
                  </a:txBody>
                  <a:tcPr/>
                </a:tc>
                <a:tc>
                  <a:txBody>
                    <a:bodyPr/>
                    <a:lstStyle/>
                    <a:p>
                      <a:r>
                        <a:rPr lang="en-GB" sz="1400" b="1" dirty="0"/>
                        <a:t>0.3012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0.6868</a:t>
                      </a:r>
                    </a:p>
                  </a:txBody>
                  <a:tcPr/>
                </a:tc>
                <a:tc>
                  <a:txBody>
                    <a:bodyPr/>
                    <a:lstStyle/>
                    <a:p>
                      <a:r>
                        <a:rPr lang="en-US" sz="1400" dirty="0"/>
                        <a:t>0.4560</a:t>
                      </a:r>
                    </a:p>
                  </a:txBody>
                  <a:tcPr/>
                </a:tc>
                <a:tc>
                  <a:txBody>
                    <a:bodyPr/>
                    <a:lstStyle/>
                    <a:p>
                      <a:r>
                        <a:rPr lang="en-US" sz="1400" dirty="0"/>
                        <a:t>0.3301</a:t>
                      </a:r>
                    </a:p>
                  </a:txBody>
                  <a:tcPr/>
                </a:tc>
                <a:tc>
                  <a:txBody>
                    <a:bodyPr/>
                    <a:lstStyle/>
                    <a:p>
                      <a:r>
                        <a:rPr lang="en-US" sz="1400" b="1" dirty="0"/>
                        <a:t>0.3830</a:t>
                      </a:r>
                    </a:p>
                  </a:txBody>
                  <a:tcPr/>
                </a:tc>
                <a:tc>
                  <a:txBody>
                    <a:bodyPr/>
                    <a:lstStyle/>
                    <a:p>
                      <a:r>
                        <a:rPr lang="en-GB" sz="1200" dirty="0"/>
                        <a:t>0.7231</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0.6208</a:t>
                      </a:r>
                    </a:p>
                  </a:txBody>
                  <a:tcPr/>
                </a:tc>
                <a:tc>
                  <a:txBody>
                    <a:bodyPr/>
                    <a:lstStyle/>
                    <a:p>
                      <a:r>
                        <a:rPr lang="en-US" sz="1400" dirty="0"/>
                        <a:t>0.3663</a:t>
                      </a:r>
                    </a:p>
                  </a:txBody>
                  <a:tcPr/>
                </a:tc>
                <a:tc>
                  <a:txBody>
                    <a:bodyPr/>
                    <a:lstStyle/>
                    <a:p>
                      <a:r>
                        <a:rPr lang="en-US" sz="1400" dirty="0"/>
                        <a:t>0.3938</a:t>
                      </a:r>
                    </a:p>
                  </a:txBody>
                  <a:tcPr/>
                </a:tc>
                <a:tc>
                  <a:txBody>
                    <a:bodyPr/>
                    <a:lstStyle/>
                    <a:p>
                      <a:r>
                        <a:rPr lang="en-US" sz="1400" b="1" dirty="0"/>
                        <a:t>0.3795</a:t>
                      </a:r>
                    </a:p>
                  </a:txBody>
                  <a:tcPr/>
                </a:tc>
                <a:tc>
                  <a:txBody>
                    <a:bodyPr/>
                    <a:lstStyle/>
                    <a:p>
                      <a:r>
                        <a:rPr lang="en-GB" sz="1200" dirty="0"/>
                        <a:t>0.6544</a:t>
                      </a:r>
                    </a:p>
                  </a:txBody>
                  <a:tcPr/>
                </a:tc>
                <a:tc>
                  <a:txBody>
                    <a:bodyPr/>
                    <a:lstStyle/>
                    <a:p>
                      <a:r>
                        <a:rPr lang="en-GB" sz="1200" dirty="0"/>
                        <a:t>0.3609</a:t>
                      </a:r>
                    </a:p>
                  </a:txBody>
                  <a:tcPr/>
                </a:tc>
                <a:tc>
                  <a:txBody>
                    <a:bodyPr/>
                    <a:lstStyle/>
                    <a:p>
                      <a:r>
                        <a:rPr lang="en-GB" sz="1200" dirty="0"/>
                        <a:t>0.3224</a:t>
                      </a:r>
                    </a:p>
                  </a:txBody>
                  <a:tcPr/>
                </a:tc>
                <a:tc>
                  <a:txBody>
                    <a:bodyPr/>
                    <a:lstStyle/>
                    <a:p>
                      <a:r>
                        <a:rPr lang="en-GB" sz="1400" b="1" dirty="0"/>
                        <a:t>0.3406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0.7055</a:t>
                      </a:r>
                    </a:p>
                  </a:txBody>
                  <a:tcPr/>
                </a:tc>
                <a:tc>
                  <a:txBody>
                    <a:bodyPr/>
                    <a:lstStyle/>
                    <a:p>
                      <a:r>
                        <a:rPr lang="en-US" sz="1400" dirty="0"/>
                        <a:t>/</a:t>
                      </a:r>
                    </a:p>
                  </a:txBody>
                  <a:tcPr/>
                </a:tc>
                <a:tc>
                  <a:txBody>
                    <a:bodyPr/>
                    <a:lstStyle/>
                    <a:p>
                      <a:r>
                        <a:rPr lang="en-US" sz="1400" dirty="0"/>
                        <a:t>/</a:t>
                      </a:r>
                    </a:p>
                  </a:txBody>
                  <a:tcPr/>
                </a:tc>
                <a:tc>
                  <a:txBody>
                    <a:bodyPr/>
                    <a:lstStyle/>
                    <a:p>
                      <a:r>
                        <a:rPr lang="en-US" sz="1400" b="1" dirty="0"/>
                        <a:t>/</a:t>
                      </a:r>
                    </a:p>
                  </a:txBody>
                  <a:tcPr/>
                </a:tc>
                <a:tc>
                  <a:txBody>
                    <a:bodyPr/>
                    <a:lstStyle/>
                    <a:p>
                      <a:r>
                        <a:rPr lang="en-GB" sz="1200" dirty="0"/>
                        <a:t>0.7231</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0.6379</a:t>
                      </a:r>
                    </a:p>
                  </a:txBody>
                  <a:tcPr/>
                </a:tc>
                <a:tc>
                  <a:txBody>
                    <a:bodyPr/>
                    <a:lstStyle/>
                    <a:p>
                      <a:r>
                        <a:rPr lang="en-US" sz="1400" dirty="0"/>
                        <a:t>0.3831</a:t>
                      </a:r>
                    </a:p>
                  </a:txBody>
                  <a:tcPr/>
                </a:tc>
                <a:tc>
                  <a:txBody>
                    <a:bodyPr/>
                    <a:lstStyle/>
                    <a:p>
                      <a:r>
                        <a:rPr lang="en-US" sz="1400" dirty="0"/>
                        <a:t>0.3765</a:t>
                      </a:r>
                    </a:p>
                  </a:txBody>
                  <a:tcPr/>
                </a:tc>
                <a:tc>
                  <a:txBody>
                    <a:bodyPr/>
                    <a:lstStyle/>
                    <a:p>
                      <a:r>
                        <a:rPr lang="en-US" sz="1400" b="1" dirty="0"/>
                        <a:t>0.3798</a:t>
                      </a:r>
                    </a:p>
                  </a:txBody>
                  <a:tcPr/>
                </a:tc>
                <a:tc>
                  <a:txBody>
                    <a:bodyPr/>
                    <a:lstStyle/>
                    <a:p>
                      <a:r>
                        <a:rPr lang="en-GB" sz="1200" dirty="0"/>
                        <a:t>0.7101</a:t>
                      </a:r>
                    </a:p>
                  </a:txBody>
                  <a:tcPr/>
                </a:tc>
                <a:tc>
                  <a:txBody>
                    <a:bodyPr/>
                    <a:lstStyle/>
                    <a:p>
                      <a:r>
                        <a:rPr lang="en-GB" sz="1200" dirty="0"/>
                        <a:t>0.3580</a:t>
                      </a:r>
                    </a:p>
                  </a:txBody>
                  <a:tcPr/>
                </a:tc>
                <a:tc>
                  <a:txBody>
                    <a:bodyPr/>
                    <a:lstStyle/>
                    <a:p>
                      <a:r>
                        <a:rPr lang="en-GB" sz="1200" dirty="0"/>
                        <a:t>0.0596</a:t>
                      </a:r>
                    </a:p>
                  </a:txBody>
                  <a:tcPr/>
                </a:tc>
                <a:tc>
                  <a:txBody>
                    <a:bodyPr/>
                    <a:lstStyle/>
                    <a:p>
                      <a:r>
                        <a:rPr lang="en-GB" sz="1400" b="1" dirty="0"/>
                        <a:t>0.1021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0.4440</a:t>
                      </a:r>
                    </a:p>
                  </a:txBody>
                  <a:tcPr/>
                </a:tc>
                <a:tc>
                  <a:txBody>
                    <a:bodyPr/>
                    <a:lstStyle/>
                    <a:p>
                      <a:r>
                        <a:rPr lang="en-US" sz="1400" dirty="0"/>
                        <a:t>0.3115</a:t>
                      </a:r>
                    </a:p>
                  </a:txBody>
                  <a:tcPr/>
                </a:tc>
                <a:tc>
                  <a:txBody>
                    <a:bodyPr/>
                    <a:lstStyle/>
                    <a:p>
                      <a:r>
                        <a:rPr lang="en-US" sz="1400" dirty="0"/>
                        <a:t>0.7722</a:t>
                      </a:r>
                    </a:p>
                  </a:txBody>
                  <a:tcPr/>
                </a:tc>
                <a:tc>
                  <a:txBody>
                    <a:bodyPr/>
                    <a:lstStyle/>
                    <a:p>
                      <a:r>
                        <a:rPr lang="en-US" sz="1400" b="1" dirty="0"/>
                        <a:t>0.4440</a:t>
                      </a:r>
                    </a:p>
                  </a:txBody>
                  <a:tcPr/>
                </a:tc>
                <a:tc>
                  <a:txBody>
                    <a:bodyPr/>
                    <a:lstStyle/>
                    <a:p>
                      <a:r>
                        <a:rPr lang="en-GB" sz="1200" dirty="0"/>
                        <a:t>0.5128</a:t>
                      </a:r>
                    </a:p>
                  </a:txBody>
                  <a:tcPr/>
                </a:tc>
                <a:tc>
                  <a:txBody>
                    <a:bodyPr/>
                    <a:lstStyle/>
                    <a:p>
                      <a:r>
                        <a:rPr lang="en-GB" sz="1200" dirty="0"/>
                        <a:t>0.3007</a:t>
                      </a:r>
                    </a:p>
                  </a:txBody>
                  <a:tcPr/>
                </a:tc>
                <a:tc>
                  <a:txBody>
                    <a:bodyPr/>
                    <a:lstStyle/>
                    <a:p>
                      <a:r>
                        <a:rPr lang="en-GB" sz="1200" dirty="0"/>
                        <a:t>0.5729</a:t>
                      </a:r>
                    </a:p>
                  </a:txBody>
                  <a:tcPr/>
                </a:tc>
                <a:tc>
                  <a:txBody>
                    <a:bodyPr/>
                    <a:lstStyle/>
                    <a:p>
                      <a:r>
                        <a:rPr lang="en-GB" sz="1400" b="1" dirty="0"/>
                        <a:t>0.3944</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US" sz="1400" dirty="0"/>
                        <a:t>0.6680</a:t>
                      </a:r>
                    </a:p>
                  </a:txBody>
                  <a:tcPr/>
                </a:tc>
                <a:tc>
                  <a:txBody>
                    <a:bodyPr/>
                    <a:lstStyle/>
                    <a:p>
                      <a:r>
                        <a:rPr lang="en-US" sz="1400" dirty="0"/>
                        <a:t>0.4088</a:t>
                      </a:r>
                    </a:p>
                  </a:txBody>
                  <a:tcPr/>
                </a:tc>
                <a:tc>
                  <a:txBody>
                    <a:bodyPr/>
                    <a:lstStyle/>
                    <a:p>
                      <a:r>
                        <a:rPr lang="en-US" sz="1400" dirty="0"/>
                        <a:t>0.2857</a:t>
                      </a:r>
                    </a:p>
                  </a:txBody>
                  <a:tcPr/>
                </a:tc>
                <a:tc>
                  <a:txBody>
                    <a:bodyPr/>
                    <a:lstStyle/>
                    <a:p>
                      <a:r>
                        <a:rPr lang="en-US" sz="1400" b="1" dirty="0"/>
                        <a:t>0.3364</a:t>
                      </a:r>
                    </a:p>
                  </a:txBody>
                  <a:tcPr/>
                </a:tc>
                <a:tc>
                  <a:txBody>
                    <a:bodyPr/>
                    <a:lstStyle/>
                    <a:p>
                      <a:r>
                        <a:rPr lang="en-GB" sz="1200" dirty="0"/>
                        <a:t>0.7231</a:t>
                      </a:r>
                    </a:p>
                  </a:txBody>
                  <a:tcPr/>
                </a:tc>
                <a:tc>
                  <a:txBody>
                    <a:bodyPr/>
                    <a:lstStyle/>
                    <a:p>
                      <a:r>
                        <a:rPr lang="en-GB" sz="1200" dirty="0"/>
                        <a:t>0.5000</a:t>
                      </a:r>
                    </a:p>
                  </a:txBody>
                  <a:tcPr/>
                </a:tc>
                <a:tc>
                  <a:txBody>
                    <a:bodyPr/>
                    <a:lstStyle/>
                    <a:p>
                      <a:r>
                        <a:rPr lang="en-GB" sz="1200" dirty="0"/>
                        <a:t>0.0431</a:t>
                      </a:r>
                    </a:p>
                  </a:txBody>
                  <a:tcPr/>
                </a:tc>
                <a:tc>
                  <a:txBody>
                    <a:bodyPr/>
                    <a:lstStyle/>
                    <a:p>
                      <a:r>
                        <a:rPr lang="en-GB" sz="1400" b="1" dirty="0"/>
                        <a:t>0.0794</a:t>
                      </a:r>
                    </a:p>
                  </a:txBody>
                  <a:tcPr/>
                </a:tc>
                <a:extLst>
                  <a:ext uri="{0D108BD9-81ED-4DB2-BD59-A6C34878D82A}">
                    <a16:rowId xmlns:a16="http://schemas.microsoft.com/office/drawing/2014/main" val="2523988882"/>
                  </a:ext>
                </a:extLst>
              </a:tr>
            </a:tbl>
          </a:graphicData>
        </a:graphic>
      </p:graphicFrame>
      <p:cxnSp>
        <p:nvCxnSpPr>
          <p:cNvPr id="11" name="Straight Connector 10">
            <a:extLst>
              <a:ext uri="{FF2B5EF4-FFF2-40B4-BE49-F238E27FC236}">
                <a16:creationId xmlns:a16="http://schemas.microsoft.com/office/drawing/2014/main" id="{EB76B6CD-A781-5C47-B09E-66E9A83F642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302AD7-EC00-2243-AC72-831BEA5DF245}"/>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077B3A0-D10F-8C44-9D5B-DEDB2E26881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245272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502171657"/>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(13536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0.6276</a:t>
                      </a:r>
                    </a:p>
                  </a:txBody>
                  <a:tcPr/>
                </a:tc>
                <a:tc>
                  <a:txBody>
                    <a:bodyPr/>
                    <a:lstStyle/>
                    <a:p>
                      <a:r>
                        <a:rPr lang="en-US" sz="1400" dirty="0"/>
                        <a:t>0.3764</a:t>
                      </a:r>
                    </a:p>
                  </a:txBody>
                  <a:tcPr/>
                </a:tc>
                <a:tc>
                  <a:txBody>
                    <a:bodyPr/>
                    <a:lstStyle/>
                    <a:p>
                      <a:r>
                        <a:rPr lang="en-US" sz="1400" dirty="0"/>
                        <a:t>0.4799</a:t>
                      </a:r>
                    </a:p>
                  </a:txBody>
                  <a:tcPr/>
                </a:tc>
                <a:tc>
                  <a:txBody>
                    <a:bodyPr/>
                    <a:lstStyle/>
                    <a:p>
                      <a:r>
                        <a:rPr lang="en-US" sz="1400" b="1" dirty="0"/>
                        <a:t>0.4219</a:t>
                      </a:r>
                    </a:p>
                  </a:txBody>
                  <a:tcPr/>
                </a:tc>
                <a:tc>
                  <a:txBody>
                    <a:bodyPr/>
                    <a:lstStyle/>
                    <a:p>
                      <a:r>
                        <a:rPr lang="en-GB" sz="1200" dirty="0"/>
                        <a:t>0.3833</a:t>
                      </a:r>
                    </a:p>
                  </a:txBody>
                  <a:tcPr/>
                </a:tc>
                <a:tc>
                  <a:txBody>
                    <a:bodyPr/>
                    <a:lstStyle/>
                    <a:p>
                      <a:r>
                        <a:rPr lang="en-GB" sz="1200" dirty="0"/>
                        <a:t>0.3519</a:t>
                      </a:r>
                    </a:p>
                  </a:txBody>
                  <a:tcPr/>
                </a:tc>
                <a:tc>
                  <a:txBody>
                    <a:bodyPr/>
                    <a:lstStyle/>
                    <a:p>
                      <a:r>
                        <a:rPr lang="en-GB" sz="1200" dirty="0"/>
                        <a:t>0.0724</a:t>
                      </a:r>
                    </a:p>
                  </a:txBody>
                  <a:tcPr/>
                </a:tc>
                <a:tc>
                  <a:txBody>
                    <a:bodyPr/>
                    <a:lstStyle/>
                    <a:p>
                      <a:r>
                        <a:rPr lang="en-GB" sz="1400" b="1" dirty="0"/>
                        <a:t>0.1201</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0.4940</a:t>
                      </a:r>
                    </a:p>
                  </a:txBody>
                  <a:tcPr/>
                </a:tc>
                <a:tc>
                  <a:txBody>
                    <a:bodyPr/>
                    <a:lstStyle/>
                    <a:p>
                      <a:r>
                        <a:rPr lang="en-US" sz="1400" dirty="0"/>
                        <a:t>0.2988</a:t>
                      </a:r>
                    </a:p>
                  </a:txBody>
                  <a:tcPr/>
                </a:tc>
                <a:tc>
                  <a:txBody>
                    <a:bodyPr/>
                    <a:lstStyle/>
                    <a:p>
                      <a:r>
                        <a:rPr lang="en-US" sz="1400" dirty="0"/>
                        <a:t>0.5843</a:t>
                      </a:r>
                    </a:p>
                  </a:txBody>
                  <a:tcPr/>
                </a:tc>
                <a:tc>
                  <a:txBody>
                    <a:bodyPr/>
                    <a:lstStyle/>
                    <a:p>
                      <a:r>
                        <a:rPr lang="en-US" sz="1400" b="1" dirty="0"/>
                        <a:t>0.3954</a:t>
                      </a:r>
                    </a:p>
                  </a:txBody>
                  <a:tcPr/>
                </a:tc>
                <a:tc>
                  <a:txBody>
                    <a:bodyPr/>
                    <a:lstStyle/>
                    <a:p>
                      <a:r>
                        <a:rPr lang="en-GB" sz="1200" dirty="0"/>
                        <a:t>0.4963</a:t>
                      </a:r>
                    </a:p>
                  </a:txBody>
                  <a:tcPr/>
                </a:tc>
                <a:tc>
                  <a:txBody>
                    <a:bodyPr/>
                    <a:lstStyle/>
                    <a:p>
                      <a:r>
                        <a:rPr lang="en-GB" sz="1200" dirty="0"/>
                        <a:t>0.3200</a:t>
                      </a:r>
                    </a:p>
                  </a:txBody>
                  <a:tcPr/>
                </a:tc>
                <a:tc>
                  <a:txBody>
                    <a:bodyPr/>
                    <a:lstStyle/>
                    <a:p>
                      <a:r>
                        <a:rPr lang="en-GB" sz="1200" dirty="0"/>
                        <a:t>0.6114</a:t>
                      </a:r>
                    </a:p>
                  </a:txBody>
                  <a:tcPr/>
                </a:tc>
                <a:tc>
                  <a:txBody>
                    <a:bodyPr/>
                    <a:lstStyle/>
                    <a:p>
                      <a:r>
                        <a:rPr lang="en-GB" sz="1400" b="1" dirty="0"/>
                        <a:t>0.4202</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US" sz="1400" dirty="0"/>
                        <a:t>0.7300</a:t>
                      </a:r>
                    </a:p>
                  </a:txBody>
                  <a:tcPr/>
                </a:tc>
                <a:tc>
                  <a:txBody>
                    <a:bodyPr/>
                    <a:lstStyle/>
                    <a:p>
                      <a:r>
                        <a:rPr lang="en-US" sz="1400" dirty="0"/>
                        <a:t>0.5865</a:t>
                      </a:r>
                    </a:p>
                  </a:txBody>
                  <a:tcPr/>
                </a:tc>
                <a:tc>
                  <a:txBody>
                    <a:bodyPr/>
                    <a:lstStyle/>
                    <a:p>
                      <a:r>
                        <a:rPr lang="en-US" sz="1400" dirty="0"/>
                        <a:t>0.1566</a:t>
                      </a:r>
                    </a:p>
                  </a:txBody>
                  <a:tcPr/>
                </a:tc>
                <a:tc>
                  <a:txBody>
                    <a:bodyPr/>
                    <a:lstStyle/>
                    <a:p>
                      <a:r>
                        <a:rPr lang="en-US" sz="1400" b="1" dirty="0"/>
                        <a:t>0.2472</a:t>
                      </a:r>
                    </a:p>
                  </a:txBody>
                  <a:tcPr/>
                </a:tc>
                <a:tc>
                  <a:txBody>
                    <a:bodyPr/>
                    <a:lstStyle/>
                    <a:p>
                      <a:r>
                        <a:rPr lang="en-GB" sz="1200" dirty="0"/>
                        <a:t>0.7027</a:t>
                      </a:r>
                    </a:p>
                  </a:txBody>
                  <a:tcPr/>
                </a:tc>
                <a:tc>
                  <a:txBody>
                    <a:bodyPr/>
                    <a:lstStyle/>
                    <a:p>
                      <a:r>
                        <a:rPr lang="en-GB" sz="1200" dirty="0"/>
                        <a:t>1.0000</a:t>
                      </a:r>
                    </a:p>
                  </a:txBody>
                  <a:tcPr/>
                </a:tc>
                <a:tc>
                  <a:txBody>
                    <a:bodyPr/>
                    <a:lstStyle/>
                    <a:p>
                      <a:r>
                        <a:rPr lang="en-GB" sz="1200" dirty="0"/>
                        <a:t>0.0038</a:t>
                      </a:r>
                    </a:p>
                  </a:txBody>
                  <a:tcPr/>
                </a:tc>
                <a:tc>
                  <a:txBody>
                    <a:bodyPr/>
                    <a:lstStyle/>
                    <a:p>
                      <a:r>
                        <a:rPr lang="en-GB" sz="1400" b="1" dirty="0"/>
                        <a:t>0.0076</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US" sz="1400" dirty="0"/>
                        <a:t>0.4334</a:t>
                      </a:r>
                    </a:p>
                  </a:txBody>
                  <a:tcPr/>
                </a:tc>
                <a:tc>
                  <a:txBody>
                    <a:bodyPr/>
                    <a:lstStyle/>
                    <a:p>
                      <a:r>
                        <a:rPr lang="en-US" sz="1400" dirty="0"/>
                        <a:t>0.4576</a:t>
                      </a:r>
                    </a:p>
                  </a:txBody>
                  <a:tcPr/>
                </a:tc>
                <a:tc>
                  <a:txBody>
                    <a:bodyPr/>
                    <a:lstStyle/>
                    <a:p>
                      <a:r>
                        <a:rPr lang="en-US" sz="1400" dirty="0"/>
                        <a:t>0.4117</a:t>
                      </a:r>
                    </a:p>
                  </a:txBody>
                  <a:tcPr/>
                </a:tc>
                <a:tc>
                  <a:txBody>
                    <a:bodyPr/>
                    <a:lstStyle/>
                    <a:p>
                      <a:r>
                        <a:rPr lang="en-US" sz="1400" b="1" dirty="0"/>
                        <a:t>0.4334</a:t>
                      </a:r>
                    </a:p>
                  </a:txBody>
                  <a:tcPr/>
                </a:tc>
                <a:tc>
                  <a:txBody>
                    <a:bodyPr/>
                    <a:lstStyle/>
                    <a:p>
                      <a:r>
                        <a:rPr lang="en-GB" sz="1200" dirty="0"/>
                        <a:t>0.7129</a:t>
                      </a:r>
                    </a:p>
                  </a:txBody>
                  <a:tcPr/>
                </a:tc>
                <a:tc>
                  <a:txBody>
                    <a:bodyPr/>
                    <a:lstStyle/>
                    <a:p>
                      <a:r>
                        <a:rPr lang="en-GB" sz="1200" dirty="0"/>
                        <a:t>0.6250</a:t>
                      </a:r>
                    </a:p>
                  </a:txBody>
                  <a:tcPr/>
                </a:tc>
                <a:tc>
                  <a:txBody>
                    <a:bodyPr/>
                    <a:lstStyle/>
                    <a:p>
                      <a:r>
                        <a:rPr lang="en-GB" sz="1200" dirty="0"/>
                        <a:t>0.0952</a:t>
                      </a:r>
                    </a:p>
                  </a:txBody>
                  <a:tcPr/>
                </a:tc>
                <a:tc>
                  <a:txBody>
                    <a:bodyPr/>
                    <a:lstStyle/>
                    <a:p>
                      <a:r>
                        <a:rPr lang="en-GB" sz="1400" b="1" dirty="0"/>
                        <a:t>0.1653</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0.7214</a:t>
                      </a:r>
                    </a:p>
                  </a:txBody>
                  <a:tcPr/>
                </a:tc>
                <a:tc>
                  <a:txBody>
                    <a:bodyPr/>
                    <a:lstStyle/>
                    <a:p>
                      <a:r>
                        <a:rPr lang="en-US" sz="1400" dirty="0"/>
                        <a:t>0.7000</a:t>
                      </a:r>
                    </a:p>
                  </a:txBody>
                  <a:tcPr/>
                </a:tc>
                <a:tc>
                  <a:txBody>
                    <a:bodyPr/>
                    <a:lstStyle/>
                    <a:p>
                      <a:r>
                        <a:rPr lang="en-US" sz="1400" dirty="0"/>
                        <a:t>0.02811</a:t>
                      </a:r>
                    </a:p>
                  </a:txBody>
                  <a:tcPr/>
                </a:tc>
                <a:tc>
                  <a:txBody>
                    <a:bodyPr/>
                    <a:lstStyle/>
                    <a:p>
                      <a:r>
                        <a:rPr lang="en-US" sz="1400" b="1" dirty="0"/>
                        <a:t>0.054</a:t>
                      </a:r>
                    </a:p>
                  </a:txBody>
                  <a:tcPr/>
                </a:tc>
                <a:tc>
                  <a:txBody>
                    <a:bodyPr/>
                    <a:lstStyle/>
                    <a:p>
                      <a:r>
                        <a:rPr lang="en-GB" sz="1200" dirty="0"/>
                        <a:t>0.7015</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0.6446</a:t>
                      </a:r>
                    </a:p>
                  </a:txBody>
                  <a:tcPr/>
                </a:tc>
                <a:tc>
                  <a:txBody>
                    <a:bodyPr/>
                    <a:lstStyle/>
                    <a:p>
                      <a:r>
                        <a:rPr lang="en-US" sz="1400" dirty="0"/>
                        <a:t>0.3675</a:t>
                      </a:r>
                    </a:p>
                  </a:txBody>
                  <a:tcPr/>
                </a:tc>
                <a:tc>
                  <a:txBody>
                    <a:bodyPr/>
                    <a:lstStyle/>
                    <a:p>
                      <a:r>
                        <a:rPr lang="en-US" sz="1400" dirty="0"/>
                        <a:t>0.3454</a:t>
                      </a:r>
                    </a:p>
                  </a:txBody>
                  <a:tcPr/>
                </a:tc>
                <a:tc>
                  <a:txBody>
                    <a:bodyPr/>
                    <a:lstStyle/>
                    <a:p>
                      <a:r>
                        <a:rPr lang="en-US" sz="1400" b="1" dirty="0"/>
                        <a:t>0.3561</a:t>
                      </a:r>
                    </a:p>
                  </a:txBody>
                  <a:tcPr/>
                </a:tc>
                <a:tc>
                  <a:txBody>
                    <a:bodyPr/>
                    <a:lstStyle/>
                    <a:p>
                      <a:r>
                        <a:rPr lang="en-GB" sz="1200" dirty="0"/>
                        <a:t>0.6629</a:t>
                      </a:r>
                    </a:p>
                  </a:txBody>
                  <a:tcPr/>
                </a:tc>
                <a:tc>
                  <a:txBody>
                    <a:bodyPr/>
                    <a:lstStyle/>
                    <a:p>
                      <a:r>
                        <a:rPr lang="en-GB" sz="1200" dirty="0"/>
                        <a:t>0.4158</a:t>
                      </a:r>
                    </a:p>
                  </a:txBody>
                  <a:tcPr/>
                </a:tc>
                <a:tc>
                  <a:txBody>
                    <a:bodyPr/>
                    <a:lstStyle/>
                    <a:p>
                      <a:r>
                        <a:rPr lang="en-GB" sz="1200" dirty="0"/>
                        <a:t>0.3200</a:t>
                      </a:r>
                    </a:p>
                  </a:txBody>
                  <a:tcPr/>
                </a:tc>
                <a:tc>
                  <a:txBody>
                    <a:bodyPr/>
                    <a:lstStyle/>
                    <a:p>
                      <a:r>
                        <a:rPr lang="en-GB" sz="1400" b="1" dirty="0"/>
                        <a:t>0.3617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0.7169</a:t>
                      </a:r>
                    </a:p>
                  </a:txBody>
                  <a:tcPr/>
                </a:tc>
                <a:tc>
                  <a:txBody>
                    <a:bodyPr/>
                    <a:lstStyle/>
                    <a:p>
                      <a:r>
                        <a:rPr lang="en-US" sz="1400" dirty="0"/>
                        <a:t>/</a:t>
                      </a:r>
                    </a:p>
                  </a:txBody>
                  <a:tcPr/>
                </a:tc>
                <a:tc>
                  <a:txBody>
                    <a:bodyPr/>
                    <a:lstStyle/>
                    <a:p>
                      <a:r>
                        <a:rPr lang="en-US" sz="1400" dirty="0"/>
                        <a:t>/</a:t>
                      </a:r>
                    </a:p>
                  </a:txBody>
                  <a:tcPr/>
                </a:tc>
                <a:tc>
                  <a:txBody>
                    <a:bodyPr/>
                    <a:lstStyle/>
                    <a:p>
                      <a:r>
                        <a:rPr lang="en-US" sz="1400" b="1" dirty="0"/>
                        <a:t>/</a:t>
                      </a:r>
                    </a:p>
                  </a:txBody>
                  <a:tcPr/>
                </a:tc>
                <a:tc>
                  <a:txBody>
                    <a:bodyPr/>
                    <a:lstStyle/>
                    <a:p>
                      <a:r>
                        <a:rPr lang="en-GB" sz="1200" dirty="0"/>
                        <a:t>0.7015</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0.6708</a:t>
                      </a:r>
                    </a:p>
                  </a:txBody>
                  <a:tcPr/>
                </a:tc>
                <a:tc>
                  <a:txBody>
                    <a:bodyPr/>
                    <a:lstStyle/>
                    <a:p>
                      <a:r>
                        <a:rPr lang="en-US" sz="1400" dirty="0"/>
                        <a:t>0.4162</a:t>
                      </a:r>
                    </a:p>
                  </a:txBody>
                  <a:tcPr/>
                </a:tc>
                <a:tc>
                  <a:txBody>
                    <a:bodyPr/>
                    <a:lstStyle/>
                    <a:p>
                      <a:r>
                        <a:rPr lang="en-US" sz="1400" dirty="0"/>
                        <a:t>0.4036</a:t>
                      </a:r>
                    </a:p>
                  </a:txBody>
                  <a:tcPr/>
                </a:tc>
                <a:tc>
                  <a:txBody>
                    <a:bodyPr/>
                    <a:lstStyle/>
                    <a:p>
                      <a:r>
                        <a:rPr lang="en-US" sz="1400" b="1" dirty="0"/>
                        <a:t>0.4098</a:t>
                      </a:r>
                    </a:p>
                  </a:txBody>
                  <a:tcPr/>
                </a:tc>
                <a:tc>
                  <a:txBody>
                    <a:bodyPr/>
                    <a:lstStyle/>
                    <a:p>
                      <a:r>
                        <a:rPr lang="en-GB" sz="1200" dirty="0"/>
                        <a:t>0.6970</a:t>
                      </a:r>
                    </a:p>
                  </a:txBody>
                  <a:tcPr/>
                </a:tc>
                <a:tc>
                  <a:txBody>
                    <a:bodyPr/>
                    <a:lstStyle/>
                    <a:p>
                      <a:r>
                        <a:rPr lang="en-GB" sz="1200" dirty="0"/>
                        <a:t>0.4730</a:t>
                      </a:r>
                    </a:p>
                  </a:txBody>
                  <a:tcPr/>
                </a:tc>
                <a:tc>
                  <a:txBody>
                    <a:bodyPr/>
                    <a:lstStyle/>
                    <a:p>
                      <a:r>
                        <a:rPr lang="en-GB" sz="1200" dirty="0"/>
                        <a:t>0.1333</a:t>
                      </a:r>
                    </a:p>
                  </a:txBody>
                  <a:tcPr/>
                </a:tc>
                <a:tc>
                  <a:txBody>
                    <a:bodyPr/>
                    <a:lstStyle/>
                    <a:p>
                      <a:r>
                        <a:rPr lang="en-GB" sz="1400" b="1" dirty="0"/>
                        <a:t>0.2080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0.4940</a:t>
                      </a:r>
                    </a:p>
                  </a:txBody>
                  <a:tcPr/>
                </a:tc>
                <a:tc>
                  <a:txBody>
                    <a:bodyPr/>
                    <a:lstStyle/>
                    <a:p>
                      <a:r>
                        <a:rPr lang="en-US" sz="1400" dirty="0"/>
                        <a:t>0.3090</a:t>
                      </a:r>
                    </a:p>
                  </a:txBody>
                  <a:tcPr/>
                </a:tc>
                <a:tc>
                  <a:txBody>
                    <a:bodyPr/>
                    <a:lstStyle/>
                    <a:p>
                      <a:r>
                        <a:rPr lang="en-US" sz="1400" dirty="0"/>
                        <a:t>0.6366</a:t>
                      </a:r>
                    </a:p>
                  </a:txBody>
                  <a:tcPr/>
                </a:tc>
                <a:tc>
                  <a:txBody>
                    <a:bodyPr/>
                    <a:lstStyle/>
                    <a:p>
                      <a:r>
                        <a:rPr lang="en-US" sz="1400" b="1" dirty="0"/>
                        <a:t>0.4160</a:t>
                      </a:r>
                    </a:p>
                  </a:txBody>
                  <a:tcPr/>
                </a:tc>
                <a:tc>
                  <a:txBody>
                    <a:bodyPr/>
                    <a:lstStyle/>
                    <a:p>
                      <a:r>
                        <a:rPr lang="en-GB" sz="1200" dirty="0"/>
                        <a:t>0.6333</a:t>
                      </a:r>
                    </a:p>
                  </a:txBody>
                  <a:tcPr/>
                </a:tc>
                <a:tc>
                  <a:txBody>
                    <a:bodyPr/>
                    <a:lstStyle/>
                    <a:p>
                      <a:r>
                        <a:rPr lang="en-GB" sz="1200" dirty="0"/>
                        <a:t>0.3795</a:t>
                      </a:r>
                    </a:p>
                  </a:txBody>
                  <a:tcPr/>
                </a:tc>
                <a:tc>
                  <a:txBody>
                    <a:bodyPr/>
                    <a:lstStyle/>
                    <a:p>
                      <a:r>
                        <a:rPr lang="en-GB" sz="1200" dirty="0"/>
                        <a:t>0.3600</a:t>
                      </a:r>
                    </a:p>
                  </a:txBody>
                  <a:tcPr/>
                </a:tc>
                <a:tc>
                  <a:txBody>
                    <a:bodyPr/>
                    <a:lstStyle/>
                    <a:p>
                      <a:r>
                        <a:rPr lang="en-GB" sz="1400" b="1" dirty="0"/>
                        <a:t>0.3695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US" sz="1400" dirty="0"/>
                        <a:t>0.6970</a:t>
                      </a:r>
                    </a:p>
                  </a:txBody>
                  <a:tcPr/>
                </a:tc>
                <a:tc>
                  <a:txBody>
                    <a:bodyPr/>
                    <a:lstStyle/>
                    <a:p>
                      <a:r>
                        <a:rPr lang="en-US" sz="1400" dirty="0"/>
                        <a:t>0.4548</a:t>
                      </a:r>
                    </a:p>
                  </a:txBody>
                  <a:tcPr/>
                </a:tc>
                <a:tc>
                  <a:txBody>
                    <a:bodyPr/>
                    <a:lstStyle/>
                    <a:p>
                      <a:r>
                        <a:rPr lang="en-US" sz="1400" dirty="0"/>
                        <a:t>0.3534</a:t>
                      </a:r>
                    </a:p>
                  </a:txBody>
                  <a:tcPr/>
                </a:tc>
                <a:tc>
                  <a:txBody>
                    <a:bodyPr/>
                    <a:lstStyle/>
                    <a:p>
                      <a:r>
                        <a:rPr lang="en-US" sz="1400" b="1" dirty="0"/>
                        <a:t>0.3977</a:t>
                      </a:r>
                    </a:p>
                  </a:txBody>
                  <a:tcPr/>
                </a:tc>
                <a:tc>
                  <a:txBody>
                    <a:bodyPr/>
                    <a:lstStyle/>
                    <a:p>
                      <a:r>
                        <a:rPr lang="en-GB" sz="1200" dirty="0"/>
                        <a:t>0.7095</a:t>
                      </a:r>
                    </a:p>
                  </a:txBody>
                  <a:tcPr/>
                </a:tc>
                <a:tc>
                  <a:txBody>
                    <a:bodyPr/>
                    <a:lstStyle/>
                    <a:p>
                      <a:r>
                        <a:rPr lang="en-GB" sz="1200" dirty="0"/>
                        <a:t>0.5648</a:t>
                      </a:r>
                    </a:p>
                  </a:txBody>
                  <a:tcPr/>
                </a:tc>
                <a:tc>
                  <a:txBody>
                    <a:bodyPr/>
                    <a:lstStyle/>
                    <a:p>
                      <a:r>
                        <a:rPr lang="en-GB" sz="1200" dirty="0"/>
                        <a:t>0.1162</a:t>
                      </a:r>
                    </a:p>
                  </a:txBody>
                  <a:tcPr/>
                </a:tc>
                <a:tc>
                  <a:txBody>
                    <a:bodyPr/>
                    <a:lstStyle/>
                    <a:p>
                      <a:r>
                        <a:rPr lang="en-GB" sz="1400" b="1" dirty="0"/>
                        <a:t>0.1927</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875EB-804E-8946-9645-7B55A8A3ECFD}"/>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55262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48133937"/>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(13536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0.6310</a:t>
                      </a:r>
                    </a:p>
                  </a:txBody>
                  <a:tcPr/>
                </a:tc>
                <a:tc>
                  <a:txBody>
                    <a:bodyPr/>
                    <a:lstStyle/>
                    <a:p>
                      <a:r>
                        <a:rPr lang="en-US" sz="1400" dirty="0"/>
                        <a:t>0.3817</a:t>
                      </a:r>
                    </a:p>
                  </a:txBody>
                  <a:tcPr/>
                </a:tc>
                <a:tc>
                  <a:txBody>
                    <a:bodyPr/>
                    <a:lstStyle/>
                    <a:p>
                      <a:r>
                        <a:rPr lang="en-US" sz="1400" dirty="0"/>
                        <a:t>0.4316</a:t>
                      </a:r>
                    </a:p>
                  </a:txBody>
                  <a:tcPr/>
                </a:tc>
                <a:tc>
                  <a:txBody>
                    <a:bodyPr/>
                    <a:lstStyle/>
                    <a:p>
                      <a:r>
                        <a:rPr lang="en-US" sz="1400" b="1" dirty="0"/>
                        <a:t>0.4051</a:t>
                      </a:r>
                    </a:p>
                  </a:txBody>
                  <a:tcPr/>
                </a:tc>
                <a:tc>
                  <a:txBody>
                    <a:bodyPr/>
                    <a:lstStyle/>
                    <a:p>
                      <a:r>
                        <a:rPr lang="en-GB" sz="1200" dirty="0"/>
                        <a:t>0.6907</a:t>
                      </a:r>
                    </a:p>
                  </a:txBody>
                  <a:tcPr/>
                </a:tc>
                <a:tc>
                  <a:txBody>
                    <a:bodyPr/>
                    <a:lstStyle/>
                    <a:p>
                      <a:r>
                        <a:rPr lang="en-GB" sz="1200" dirty="0"/>
                        <a:t>0.3564</a:t>
                      </a:r>
                    </a:p>
                  </a:txBody>
                  <a:tcPr/>
                </a:tc>
                <a:tc>
                  <a:txBody>
                    <a:bodyPr/>
                    <a:lstStyle/>
                    <a:p>
                      <a:r>
                        <a:rPr lang="en-GB" sz="1200" dirty="0"/>
                        <a:t>0.0699</a:t>
                      </a:r>
                    </a:p>
                  </a:txBody>
                  <a:tcPr/>
                </a:tc>
                <a:tc>
                  <a:txBody>
                    <a:bodyPr/>
                    <a:lstStyle/>
                    <a:p>
                      <a:r>
                        <a:rPr lang="en-GB" sz="1400" b="1" dirty="0"/>
                        <a:t>0.1169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0.5026</a:t>
                      </a:r>
                    </a:p>
                  </a:txBody>
                  <a:tcPr/>
                </a:tc>
                <a:tc>
                  <a:txBody>
                    <a:bodyPr/>
                    <a:lstStyle/>
                    <a:p>
                      <a:r>
                        <a:rPr lang="en-US" sz="1400" dirty="0"/>
                        <a:t>0.5762</a:t>
                      </a:r>
                    </a:p>
                  </a:txBody>
                  <a:tcPr/>
                </a:tc>
                <a:tc>
                  <a:txBody>
                    <a:bodyPr/>
                    <a:lstStyle/>
                    <a:p>
                      <a:r>
                        <a:rPr lang="en-US" sz="1400" dirty="0"/>
                        <a:t>0.3096</a:t>
                      </a:r>
                    </a:p>
                  </a:txBody>
                  <a:tcPr/>
                </a:tc>
                <a:tc>
                  <a:txBody>
                    <a:bodyPr/>
                    <a:lstStyle/>
                    <a:p>
                      <a:r>
                        <a:rPr lang="en-US" sz="1400" b="1" dirty="0"/>
                        <a:t>0.4027</a:t>
                      </a:r>
                    </a:p>
                  </a:txBody>
                  <a:tcPr/>
                </a:tc>
                <a:tc>
                  <a:txBody>
                    <a:bodyPr/>
                    <a:lstStyle/>
                    <a:p>
                      <a:r>
                        <a:rPr lang="en-GB" sz="1200" dirty="0"/>
                        <a:t>0.5020</a:t>
                      </a:r>
                    </a:p>
                  </a:txBody>
                  <a:tcPr/>
                </a:tc>
                <a:tc>
                  <a:txBody>
                    <a:bodyPr/>
                    <a:lstStyle/>
                    <a:p>
                      <a:r>
                        <a:rPr lang="en-GB" sz="1200" dirty="0"/>
                        <a:t>0.3074</a:t>
                      </a:r>
                    </a:p>
                  </a:txBody>
                  <a:tcPr/>
                </a:tc>
                <a:tc>
                  <a:txBody>
                    <a:bodyPr/>
                    <a:lstStyle/>
                    <a:p>
                      <a:r>
                        <a:rPr lang="en-GB" sz="1200" dirty="0"/>
                        <a:t>0.5592</a:t>
                      </a:r>
                    </a:p>
                  </a:txBody>
                  <a:tcPr/>
                </a:tc>
                <a:tc>
                  <a:txBody>
                    <a:bodyPr/>
                    <a:lstStyle/>
                    <a:p>
                      <a:r>
                        <a:rPr lang="en-GB" sz="1400" b="1" dirty="0"/>
                        <a:t>0.3967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US" sz="1400" dirty="0"/>
                        <a:t>0.6856</a:t>
                      </a:r>
                    </a:p>
                  </a:txBody>
                  <a:tcPr/>
                </a:tc>
                <a:tc>
                  <a:txBody>
                    <a:bodyPr/>
                    <a:lstStyle/>
                    <a:p>
                      <a:r>
                        <a:rPr lang="en-US" sz="1400" dirty="0"/>
                        <a:t>0.4064</a:t>
                      </a:r>
                    </a:p>
                  </a:txBody>
                  <a:tcPr/>
                </a:tc>
                <a:tc>
                  <a:txBody>
                    <a:bodyPr/>
                    <a:lstStyle/>
                    <a:p>
                      <a:r>
                        <a:rPr lang="en-US" sz="1400" dirty="0"/>
                        <a:t>0.1738</a:t>
                      </a:r>
                    </a:p>
                  </a:txBody>
                  <a:tcPr/>
                </a:tc>
                <a:tc>
                  <a:txBody>
                    <a:bodyPr/>
                    <a:lstStyle/>
                    <a:p>
                      <a:r>
                        <a:rPr lang="en-US" sz="1400" b="1" dirty="0"/>
                        <a:t>0.2435</a:t>
                      </a:r>
                    </a:p>
                  </a:txBody>
                  <a:tcPr/>
                </a:tc>
                <a:tc>
                  <a:txBody>
                    <a:bodyPr/>
                    <a:lstStyle/>
                    <a:p>
                      <a:r>
                        <a:rPr lang="en-GB" sz="1200" dirty="0"/>
                        <a:t>0.7078</a:t>
                      </a:r>
                    </a:p>
                  </a:txBody>
                  <a:tcPr/>
                </a:tc>
                <a:tc>
                  <a:txBody>
                    <a:bodyPr/>
                    <a:lstStyle/>
                    <a:p>
                      <a:r>
                        <a:rPr lang="en-GB" sz="1200" dirty="0"/>
                        <a:t>0.6667</a:t>
                      </a:r>
                    </a:p>
                  </a:txBody>
                  <a:tcPr/>
                </a:tc>
                <a:tc>
                  <a:txBody>
                    <a:bodyPr/>
                    <a:lstStyle/>
                    <a:p>
                      <a:r>
                        <a:rPr lang="en-GB" sz="1200" dirty="0"/>
                        <a:t>0.0039</a:t>
                      </a:r>
                    </a:p>
                  </a:txBody>
                  <a:tcPr/>
                </a:tc>
                <a:tc>
                  <a:txBody>
                    <a:bodyPr/>
                    <a:lstStyle/>
                    <a:p>
                      <a:r>
                        <a:rPr lang="en-GB" sz="1400" b="1" dirty="0"/>
                        <a:t>0.0077</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US" sz="1400" dirty="0"/>
                        <a:t>0.6771</a:t>
                      </a:r>
                    </a:p>
                  </a:txBody>
                  <a:tcPr/>
                </a:tc>
                <a:tc>
                  <a:txBody>
                    <a:bodyPr/>
                    <a:lstStyle/>
                    <a:p>
                      <a:r>
                        <a:rPr lang="en-US" sz="1400" dirty="0"/>
                        <a:t>0.4304</a:t>
                      </a:r>
                    </a:p>
                  </a:txBody>
                  <a:tcPr/>
                </a:tc>
                <a:tc>
                  <a:txBody>
                    <a:bodyPr/>
                    <a:lstStyle/>
                    <a:p>
                      <a:r>
                        <a:rPr lang="en-US" sz="1400" dirty="0"/>
                        <a:t>0.3379</a:t>
                      </a:r>
                    </a:p>
                  </a:txBody>
                  <a:tcPr/>
                </a:tc>
                <a:tc>
                  <a:txBody>
                    <a:bodyPr/>
                    <a:lstStyle/>
                    <a:p>
                      <a:r>
                        <a:rPr lang="en-US" sz="1400" b="1" dirty="0"/>
                        <a:t>0.3786</a:t>
                      </a:r>
                    </a:p>
                  </a:txBody>
                  <a:tcPr/>
                </a:tc>
                <a:tc>
                  <a:txBody>
                    <a:bodyPr/>
                    <a:lstStyle/>
                    <a:p>
                      <a:r>
                        <a:rPr lang="en-GB" sz="1200" dirty="0"/>
                        <a:t>0.7180</a:t>
                      </a:r>
                    </a:p>
                  </a:txBody>
                  <a:tcPr/>
                </a:tc>
                <a:tc>
                  <a:txBody>
                    <a:bodyPr/>
                    <a:lstStyle/>
                    <a:p>
                      <a:r>
                        <a:rPr lang="en-GB" sz="1200" dirty="0"/>
                        <a:t>0.5941</a:t>
                      </a:r>
                    </a:p>
                  </a:txBody>
                  <a:tcPr/>
                </a:tc>
                <a:tc>
                  <a:txBody>
                    <a:bodyPr/>
                    <a:lstStyle/>
                    <a:p>
                      <a:r>
                        <a:rPr lang="en-GB" sz="1200" dirty="0"/>
                        <a:t>0.1165</a:t>
                      </a:r>
                    </a:p>
                  </a:txBody>
                  <a:tcPr/>
                </a:tc>
                <a:tc>
                  <a:txBody>
                    <a:bodyPr/>
                    <a:lstStyle/>
                    <a:p>
                      <a:r>
                        <a:rPr lang="en-GB" sz="1400" b="1" dirty="0"/>
                        <a:t>0.1948</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0.7101</a:t>
                      </a:r>
                    </a:p>
                  </a:txBody>
                  <a:tcPr/>
                </a:tc>
                <a:tc>
                  <a:txBody>
                    <a:bodyPr/>
                    <a:lstStyle/>
                    <a:p>
                      <a:r>
                        <a:rPr lang="en-US" sz="1400" dirty="0"/>
                        <a:t>1.0000</a:t>
                      </a:r>
                    </a:p>
                  </a:txBody>
                  <a:tcPr/>
                </a:tc>
                <a:tc>
                  <a:txBody>
                    <a:bodyPr/>
                    <a:lstStyle/>
                    <a:p>
                      <a:r>
                        <a:rPr lang="en-US" sz="1400" dirty="0"/>
                        <a:t>0.0039</a:t>
                      </a:r>
                    </a:p>
                  </a:txBody>
                  <a:tcPr/>
                </a:tc>
                <a:tc>
                  <a:txBody>
                    <a:bodyPr/>
                    <a:lstStyle/>
                    <a:p>
                      <a:r>
                        <a:rPr lang="en-US" sz="1400" b="1" dirty="0"/>
                        <a:t>0.0078</a:t>
                      </a:r>
                    </a:p>
                  </a:txBody>
                  <a:tcPr/>
                </a:tc>
                <a:tc>
                  <a:txBody>
                    <a:bodyPr/>
                    <a:lstStyle/>
                    <a:p>
                      <a:r>
                        <a:rPr lang="en-GB" sz="1200" dirty="0"/>
                        <a:t>0.7072</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0.6237</a:t>
                      </a:r>
                    </a:p>
                  </a:txBody>
                  <a:tcPr/>
                </a:tc>
                <a:tc>
                  <a:txBody>
                    <a:bodyPr/>
                    <a:lstStyle/>
                    <a:p>
                      <a:r>
                        <a:rPr lang="en-US" sz="1400" dirty="0"/>
                        <a:t>0.3684</a:t>
                      </a:r>
                    </a:p>
                  </a:txBody>
                  <a:tcPr/>
                </a:tc>
                <a:tc>
                  <a:txBody>
                    <a:bodyPr/>
                    <a:lstStyle/>
                    <a:p>
                      <a:r>
                        <a:rPr lang="en-US" sz="1400" dirty="0"/>
                        <a:t>0.4102</a:t>
                      </a:r>
                    </a:p>
                  </a:txBody>
                  <a:tcPr/>
                </a:tc>
                <a:tc>
                  <a:txBody>
                    <a:bodyPr/>
                    <a:lstStyle/>
                    <a:p>
                      <a:r>
                        <a:rPr lang="en-US" sz="1400" b="1" dirty="0"/>
                        <a:t>0.3882</a:t>
                      </a:r>
                    </a:p>
                  </a:txBody>
                  <a:tcPr/>
                </a:tc>
                <a:tc>
                  <a:txBody>
                    <a:bodyPr/>
                    <a:lstStyle/>
                    <a:p>
                      <a:r>
                        <a:rPr lang="en-GB" sz="1200" dirty="0"/>
                        <a:t>0.6555</a:t>
                      </a:r>
                    </a:p>
                  </a:txBody>
                  <a:tcPr/>
                </a:tc>
                <a:tc>
                  <a:txBody>
                    <a:bodyPr/>
                    <a:lstStyle/>
                    <a:p>
                      <a:r>
                        <a:rPr lang="en-GB" sz="1200" dirty="0"/>
                        <a:t>0.3934</a:t>
                      </a:r>
                    </a:p>
                  </a:txBody>
                  <a:tcPr/>
                </a:tc>
                <a:tc>
                  <a:txBody>
                    <a:bodyPr/>
                    <a:lstStyle/>
                    <a:p>
                      <a:r>
                        <a:rPr lang="en-GB" sz="1200" dirty="0"/>
                        <a:t>0.3262</a:t>
                      </a:r>
                    </a:p>
                  </a:txBody>
                  <a:tcPr/>
                </a:tc>
                <a:tc>
                  <a:txBody>
                    <a:bodyPr/>
                    <a:lstStyle/>
                    <a:p>
                      <a:r>
                        <a:rPr lang="en-GB" sz="1400" b="1" dirty="0"/>
                        <a:t>0.3567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0.7089</a:t>
                      </a:r>
                    </a:p>
                  </a:txBody>
                  <a:tcPr/>
                </a:tc>
                <a:tc>
                  <a:txBody>
                    <a:bodyPr/>
                    <a:lstStyle/>
                    <a:p>
                      <a:r>
                        <a:rPr lang="en-US" sz="1400" dirty="0"/>
                        <a:t>/</a:t>
                      </a:r>
                    </a:p>
                  </a:txBody>
                  <a:tcPr/>
                </a:tc>
                <a:tc>
                  <a:txBody>
                    <a:bodyPr/>
                    <a:lstStyle/>
                    <a:p>
                      <a:r>
                        <a:rPr lang="en-US" sz="1400" dirty="0"/>
                        <a:t>/</a:t>
                      </a:r>
                    </a:p>
                  </a:txBody>
                  <a:tcPr/>
                </a:tc>
                <a:tc>
                  <a:txBody>
                    <a:bodyPr/>
                    <a:lstStyle/>
                    <a:p>
                      <a:r>
                        <a:rPr lang="en-US" sz="1400" b="1" dirty="0"/>
                        <a:t>/</a:t>
                      </a:r>
                    </a:p>
                  </a:txBody>
                  <a:tcPr/>
                </a:tc>
                <a:tc>
                  <a:txBody>
                    <a:bodyPr/>
                    <a:lstStyle/>
                    <a:p>
                      <a:r>
                        <a:rPr lang="en-GB" sz="1200" dirty="0"/>
                        <a:t>0.7072</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0.6606</a:t>
                      </a:r>
                    </a:p>
                  </a:txBody>
                  <a:tcPr/>
                </a:tc>
                <a:tc>
                  <a:txBody>
                    <a:bodyPr/>
                    <a:lstStyle/>
                    <a:p>
                      <a:r>
                        <a:rPr lang="en-US" sz="1400" dirty="0"/>
                        <a:t>0.4074</a:t>
                      </a:r>
                    </a:p>
                  </a:txBody>
                  <a:tcPr/>
                </a:tc>
                <a:tc>
                  <a:txBody>
                    <a:bodyPr/>
                    <a:lstStyle/>
                    <a:p>
                      <a:r>
                        <a:rPr lang="en-US" sz="1400" dirty="0"/>
                        <a:t>0.3652</a:t>
                      </a:r>
                    </a:p>
                  </a:txBody>
                  <a:tcPr/>
                </a:tc>
                <a:tc>
                  <a:txBody>
                    <a:bodyPr/>
                    <a:lstStyle/>
                    <a:p>
                      <a:r>
                        <a:rPr lang="en-US" sz="1400" b="1" dirty="0"/>
                        <a:t>0.3852</a:t>
                      </a:r>
                    </a:p>
                  </a:txBody>
                  <a:tcPr/>
                </a:tc>
                <a:tc>
                  <a:txBody>
                    <a:bodyPr/>
                    <a:lstStyle/>
                    <a:p>
                      <a:r>
                        <a:rPr lang="en-GB" sz="1200" dirty="0"/>
                        <a:t>0.7078</a:t>
                      </a:r>
                    </a:p>
                  </a:txBody>
                  <a:tcPr/>
                </a:tc>
                <a:tc>
                  <a:txBody>
                    <a:bodyPr/>
                    <a:lstStyle/>
                    <a:p>
                      <a:r>
                        <a:rPr lang="en-GB" sz="1200" dirty="0"/>
                        <a:t>0.5035</a:t>
                      </a:r>
                    </a:p>
                  </a:txBody>
                  <a:tcPr/>
                </a:tc>
                <a:tc>
                  <a:txBody>
                    <a:bodyPr/>
                    <a:lstStyle/>
                    <a:p>
                      <a:r>
                        <a:rPr lang="en-GB" sz="1200" dirty="0"/>
                        <a:t>0.1418</a:t>
                      </a:r>
                    </a:p>
                  </a:txBody>
                  <a:tcPr/>
                </a:tc>
                <a:tc>
                  <a:txBody>
                    <a:bodyPr/>
                    <a:lstStyle/>
                    <a:p>
                      <a:r>
                        <a:rPr lang="en-GB" sz="1400" b="1" dirty="0"/>
                        <a:t>0.2212</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0.5168</a:t>
                      </a:r>
                    </a:p>
                  </a:txBody>
                  <a:tcPr/>
                </a:tc>
                <a:tc>
                  <a:txBody>
                    <a:bodyPr/>
                    <a:lstStyle/>
                    <a:p>
                      <a:r>
                        <a:rPr lang="en-US" sz="1400" dirty="0"/>
                        <a:t>0.3310</a:t>
                      </a:r>
                    </a:p>
                  </a:txBody>
                  <a:tcPr/>
                </a:tc>
                <a:tc>
                  <a:txBody>
                    <a:bodyPr/>
                    <a:lstStyle/>
                    <a:p>
                      <a:r>
                        <a:rPr lang="en-US" sz="1400" dirty="0"/>
                        <a:t>0.6465</a:t>
                      </a:r>
                    </a:p>
                  </a:txBody>
                  <a:tcPr/>
                </a:tc>
                <a:tc>
                  <a:txBody>
                    <a:bodyPr/>
                    <a:lstStyle/>
                    <a:p>
                      <a:r>
                        <a:rPr lang="en-US" sz="1400" b="1" dirty="0"/>
                        <a:t>0.4378</a:t>
                      </a:r>
                    </a:p>
                  </a:txBody>
                  <a:tcPr/>
                </a:tc>
                <a:tc>
                  <a:txBody>
                    <a:bodyPr/>
                    <a:lstStyle/>
                    <a:p>
                      <a:r>
                        <a:rPr lang="en-GB" sz="1200" dirty="0"/>
                        <a:t>0.6106</a:t>
                      </a:r>
                    </a:p>
                  </a:txBody>
                  <a:tcPr/>
                </a:tc>
                <a:tc>
                  <a:txBody>
                    <a:bodyPr/>
                    <a:lstStyle/>
                    <a:p>
                      <a:r>
                        <a:rPr lang="en-GB" sz="1200" dirty="0"/>
                        <a:t>0.3597</a:t>
                      </a:r>
                    </a:p>
                  </a:txBody>
                  <a:tcPr/>
                </a:tc>
                <a:tc>
                  <a:txBody>
                    <a:bodyPr/>
                    <a:lstStyle/>
                    <a:p>
                      <a:r>
                        <a:rPr lang="en-GB" sz="1200" dirty="0"/>
                        <a:t>0.4233</a:t>
                      </a:r>
                    </a:p>
                  </a:txBody>
                  <a:tcPr/>
                </a:tc>
                <a:tc>
                  <a:txBody>
                    <a:bodyPr/>
                    <a:lstStyle/>
                    <a:p>
                      <a:r>
                        <a:rPr lang="en-GB" sz="1400" b="1" dirty="0"/>
                        <a:t>0.3889</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US" sz="1400" dirty="0"/>
                        <a:t>0.6919</a:t>
                      </a:r>
                    </a:p>
                  </a:txBody>
                  <a:tcPr/>
                </a:tc>
                <a:tc>
                  <a:txBody>
                    <a:bodyPr/>
                    <a:lstStyle/>
                    <a:p>
                      <a:r>
                        <a:rPr lang="en-US" sz="1400" dirty="0"/>
                        <a:t>0.4571</a:t>
                      </a:r>
                    </a:p>
                  </a:txBody>
                  <a:tcPr/>
                </a:tc>
                <a:tc>
                  <a:txBody>
                    <a:bodyPr/>
                    <a:lstStyle/>
                    <a:p>
                      <a:r>
                        <a:rPr lang="en-US" sz="1400" dirty="0"/>
                        <a:t>0.3125</a:t>
                      </a:r>
                    </a:p>
                  </a:txBody>
                  <a:tcPr/>
                </a:tc>
                <a:tc>
                  <a:txBody>
                    <a:bodyPr/>
                    <a:lstStyle/>
                    <a:p>
                      <a:r>
                        <a:rPr lang="en-US" sz="1400" b="1" dirty="0"/>
                        <a:t>0.3712</a:t>
                      </a:r>
                    </a:p>
                  </a:txBody>
                  <a:tcPr/>
                </a:tc>
                <a:tc>
                  <a:txBody>
                    <a:bodyPr/>
                    <a:lstStyle/>
                    <a:p>
                      <a:r>
                        <a:rPr lang="en-GB" sz="1200" dirty="0"/>
                        <a:t>0.7169</a:t>
                      </a:r>
                    </a:p>
                  </a:txBody>
                  <a:tcPr/>
                </a:tc>
                <a:tc>
                  <a:txBody>
                    <a:bodyPr/>
                    <a:lstStyle/>
                    <a:p>
                      <a:r>
                        <a:rPr lang="en-GB" sz="1200" dirty="0"/>
                        <a:t>0.5794</a:t>
                      </a:r>
                    </a:p>
                  </a:txBody>
                  <a:tcPr/>
                </a:tc>
                <a:tc>
                  <a:txBody>
                    <a:bodyPr/>
                    <a:lstStyle/>
                    <a:p>
                      <a:r>
                        <a:rPr lang="en-GB" sz="1200" dirty="0"/>
                        <a:t>0.1204</a:t>
                      </a:r>
                    </a:p>
                  </a:txBody>
                  <a:tcPr/>
                </a:tc>
                <a:tc>
                  <a:txBody>
                    <a:bodyPr/>
                    <a:lstStyle/>
                    <a:p>
                      <a:r>
                        <a:rPr lang="en-GB" sz="1400" b="1" dirty="0"/>
                        <a:t>0.1994</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9CECB9D-FD5E-F44D-8D76-12D6F1029CE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487013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454889793"/>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0.5890</a:t>
                      </a:r>
                    </a:p>
                  </a:txBody>
                  <a:tcPr/>
                </a:tc>
                <a:tc>
                  <a:txBody>
                    <a:bodyPr/>
                    <a:lstStyle/>
                    <a:p>
                      <a:r>
                        <a:rPr lang="en-US" sz="1400" dirty="0"/>
                        <a:t>0.3610</a:t>
                      </a:r>
                    </a:p>
                  </a:txBody>
                  <a:tcPr/>
                </a:tc>
                <a:tc>
                  <a:txBody>
                    <a:bodyPr/>
                    <a:lstStyle/>
                    <a:p>
                      <a:r>
                        <a:rPr lang="en-US" sz="1400" dirty="0"/>
                        <a:t>0.5462</a:t>
                      </a:r>
                    </a:p>
                  </a:txBody>
                  <a:tcPr/>
                </a:tc>
                <a:tc>
                  <a:txBody>
                    <a:bodyPr/>
                    <a:lstStyle/>
                    <a:p>
                      <a:r>
                        <a:rPr lang="en-US" sz="1400" b="1" dirty="0"/>
                        <a:t>0.4371</a:t>
                      </a:r>
                    </a:p>
                  </a:txBody>
                  <a:tcPr/>
                </a:tc>
                <a:tc>
                  <a:txBody>
                    <a:bodyPr/>
                    <a:lstStyle/>
                    <a:p>
                      <a:r>
                        <a:rPr lang="en-GB" sz="1200" dirty="0"/>
                        <a:t>0.6168</a:t>
                      </a:r>
                    </a:p>
                  </a:txBody>
                  <a:tcPr/>
                </a:tc>
                <a:tc>
                  <a:txBody>
                    <a:bodyPr/>
                    <a:lstStyle/>
                    <a:p>
                      <a:r>
                        <a:rPr lang="en-GB" sz="1200" dirty="0"/>
                        <a:t>0.3493</a:t>
                      </a:r>
                    </a:p>
                  </a:txBody>
                  <a:tcPr/>
                </a:tc>
                <a:tc>
                  <a:txBody>
                    <a:bodyPr/>
                    <a:lstStyle/>
                    <a:p>
                      <a:r>
                        <a:rPr lang="en-GB" sz="1200" dirty="0"/>
                        <a:t>0.4096</a:t>
                      </a:r>
                    </a:p>
                  </a:txBody>
                  <a:tcPr/>
                </a:tc>
                <a:tc>
                  <a:txBody>
                    <a:bodyPr/>
                    <a:lstStyle/>
                    <a:p>
                      <a:r>
                        <a:rPr lang="en-GB" sz="1400" b="1" dirty="0"/>
                        <a:t>0.3771</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0.3059</a:t>
                      </a:r>
                    </a:p>
                  </a:txBody>
                  <a:tcPr/>
                </a:tc>
                <a:tc>
                  <a:txBody>
                    <a:bodyPr/>
                    <a:lstStyle/>
                    <a:p>
                      <a:r>
                        <a:rPr lang="en-US" sz="1400" dirty="0"/>
                        <a:t>0.2871</a:t>
                      </a:r>
                    </a:p>
                  </a:txBody>
                  <a:tcPr/>
                </a:tc>
                <a:tc>
                  <a:txBody>
                    <a:bodyPr/>
                    <a:lstStyle/>
                    <a:p>
                      <a:r>
                        <a:rPr lang="en-US" sz="1400" dirty="0"/>
                        <a:t>0.9430</a:t>
                      </a:r>
                    </a:p>
                  </a:txBody>
                  <a:tcPr/>
                </a:tc>
                <a:tc>
                  <a:txBody>
                    <a:bodyPr/>
                    <a:lstStyle/>
                    <a:p>
                      <a:r>
                        <a:rPr lang="en-US" sz="1400" b="1" dirty="0"/>
                        <a:t>0.4402</a:t>
                      </a:r>
                    </a:p>
                  </a:txBody>
                  <a:tcPr/>
                </a:tc>
                <a:tc>
                  <a:txBody>
                    <a:bodyPr/>
                    <a:lstStyle/>
                    <a:p>
                      <a:r>
                        <a:rPr lang="en-GB" sz="1200" dirty="0"/>
                        <a:t>0.3155</a:t>
                      </a:r>
                    </a:p>
                  </a:txBody>
                  <a:tcPr/>
                </a:tc>
                <a:tc>
                  <a:txBody>
                    <a:bodyPr/>
                    <a:lstStyle/>
                    <a:p>
                      <a:r>
                        <a:rPr lang="en-GB" sz="1200" dirty="0"/>
                        <a:t>0.2853</a:t>
                      </a:r>
                    </a:p>
                  </a:txBody>
                  <a:tcPr/>
                </a:tc>
                <a:tc>
                  <a:txBody>
                    <a:bodyPr/>
                    <a:lstStyle/>
                    <a:p>
                      <a:r>
                        <a:rPr lang="en-GB" sz="1200" dirty="0"/>
                        <a:t>0.9418</a:t>
                      </a:r>
                    </a:p>
                  </a:txBody>
                  <a:tcPr/>
                </a:tc>
                <a:tc>
                  <a:txBody>
                    <a:bodyPr/>
                    <a:lstStyle/>
                    <a:p>
                      <a:r>
                        <a:rPr lang="en-GB" sz="1400" b="1" dirty="0"/>
                        <a:t>0.4379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US" sz="1400" dirty="0"/>
                        <a:t>0.6333</a:t>
                      </a:r>
                    </a:p>
                  </a:txBody>
                  <a:tcPr/>
                </a:tc>
                <a:tc>
                  <a:txBody>
                    <a:bodyPr/>
                    <a:lstStyle/>
                    <a:p>
                      <a:r>
                        <a:rPr lang="en-US" sz="1400" dirty="0"/>
                        <a:t>0.3921</a:t>
                      </a:r>
                    </a:p>
                  </a:txBody>
                  <a:tcPr/>
                </a:tc>
                <a:tc>
                  <a:txBody>
                    <a:bodyPr/>
                    <a:lstStyle/>
                    <a:p>
                      <a:r>
                        <a:rPr lang="en-US" sz="1400" dirty="0"/>
                        <a:t>0.4853</a:t>
                      </a:r>
                    </a:p>
                  </a:txBody>
                  <a:tcPr/>
                </a:tc>
                <a:tc>
                  <a:txBody>
                    <a:bodyPr/>
                    <a:lstStyle/>
                    <a:p>
                      <a:r>
                        <a:rPr lang="en-US" sz="1400" b="1" dirty="0"/>
                        <a:t>0.4337</a:t>
                      </a:r>
                    </a:p>
                  </a:txBody>
                  <a:tcPr/>
                </a:tc>
                <a:tc>
                  <a:txBody>
                    <a:bodyPr/>
                    <a:lstStyle/>
                    <a:p>
                      <a:r>
                        <a:rPr lang="en-GB" sz="1200" dirty="0"/>
                        <a:t>0.6947</a:t>
                      </a:r>
                    </a:p>
                  </a:txBody>
                  <a:tcPr/>
                </a:tc>
                <a:tc>
                  <a:txBody>
                    <a:bodyPr/>
                    <a:lstStyle/>
                    <a:p>
                      <a:r>
                        <a:rPr lang="en-GB" sz="1200" dirty="0"/>
                        <a:t>0.4301</a:t>
                      </a:r>
                    </a:p>
                  </a:txBody>
                  <a:tcPr/>
                </a:tc>
                <a:tc>
                  <a:txBody>
                    <a:bodyPr/>
                    <a:lstStyle/>
                    <a:p>
                      <a:r>
                        <a:rPr lang="en-GB" sz="1200" dirty="0"/>
                        <a:t>0.2410</a:t>
                      </a:r>
                    </a:p>
                  </a:txBody>
                  <a:tcPr/>
                </a:tc>
                <a:tc>
                  <a:txBody>
                    <a:bodyPr/>
                    <a:lstStyle/>
                    <a:p>
                      <a:r>
                        <a:rPr lang="en-GB" sz="1400" b="1" dirty="0"/>
                        <a:t>0.3089</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US" sz="1400" dirty="0"/>
                        <a:t>0.6504</a:t>
                      </a:r>
                    </a:p>
                  </a:txBody>
                  <a:tcPr/>
                </a:tc>
                <a:tc>
                  <a:txBody>
                    <a:bodyPr/>
                    <a:lstStyle/>
                    <a:p>
                      <a:r>
                        <a:rPr lang="en-US" sz="1400" dirty="0"/>
                        <a:t>0.4131</a:t>
                      </a:r>
                    </a:p>
                  </a:txBody>
                  <a:tcPr/>
                </a:tc>
                <a:tc>
                  <a:txBody>
                    <a:bodyPr/>
                    <a:lstStyle/>
                    <a:p>
                      <a:r>
                        <a:rPr lang="en-US" sz="1400" dirty="0"/>
                        <a:t>0.4951</a:t>
                      </a:r>
                    </a:p>
                  </a:txBody>
                  <a:tcPr/>
                </a:tc>
                <a:tc>
                  <a:txBody>
                    <a:bodyPr/>
                    <a:lstStyle/>
                    <a:p>
                      <a:r>
                        <a:rPr lang="en-US" sz="1400" b="1" dirty="0"/>
                        <a:t>0.4504</a:t>
                      </a:r>
                    </a:p>
                  </a:txBody>
                  <a:tcPr/>
                </a:tc>
                <a:tc>
                  <a:txBody>
                    <a:bodyPr/>
                    <a:lstStyle/>
                    <a:p>
                      <a:r>
                        <a:rPr lang="en-GB" sz="1200" dirty="0"/>
                        <a:t>0.7044</a:t>
                      </a:r>
                    </a:p>
                  </a:txBody>
                  <a:tcPr/>
                </a:tc>
                <a:tc>
                  <a:txBody>
                    <a:bodyPr/>
                    <a:lstStyle/>
                    <a:p>
                      <a:r>
                        <a:rPr lang="en-GB" sz="1200" dirty="0"/>
                        <a:t>0.4329</a:t>
                      </a:r>
                    </a:p>
                  </a:txBody>
                  <a:tcPr/>
                </a:tc>
                <a:tc>
                  <a:txBody>
                    <a:bodyPr/>
                    <a:lstStyle/>
                    <a:p>
                      <a:r>
                        <a:rPr lang="en-GB" sz="1200" dirty="0"/>
                        <a:t>0.1426</a:t>
                      </a:r>
                    </a:p>
                  </a:txBody>
                  <a:tcPr/>
                </a:tc>
                <a:tc>
                  <a:txBody>
                    <a:bodyPr/>
                    <a:lstStyle/>
                    <a:p>
                      <a:r>
                        <a:rPr lang="en-GB" sz="1400" b="1" dirty="0"/>
                        <a:t>0.2145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0.6754</a:t>
                      </a:r>
                    </a:p>
                  </a:txBody>
                  <a:tcPr/>
                </a:tc>
                <a:tc>
                  <a:txBody>
                    <a:bodyPr/>
                    <a:lstStyle/>
                    <a:p>
                      <a:r>
                        <a:rPr lang="en-US" sz="1400" dirty="0"/>
                        <a:t>0.4411</a:t>
                      </a:r>
                    </a:p>
                  </a:txBody>
                  <a:tcPr/>
                </a:tc>
                <a:tc>
                  <a:txBody>
                    <a:bodyPr/>
                    <a:lstStyle/>
                    <a:p>
                      <a:r>
                        <a:rPr lang="en-US" sz="1400" dirty="0"/>
                        <a:t>0.4558</a:t>
                      </a:r>
                    </a:p>
                  </a:txBody>
                  <a:tcPr/>
                </a:tc>
                <a:tc>
                  <a:txBody>
                    <a:bodyPr/>
                    <a:lstStyle/>
                    <a:p>
                      <a:r>
                        <a:rPr lang="en-US" sz="1400" b="1" dirty="0"/>
                        <a:t>0.4483</a:t>
                      </a:r>
                    </a:p>
                  </a:txBody>
                  <a:tcPr/>
                </a:tc>
                <a:tc>
                  <a:txBody>
                    <a:bodyPr/>
                    <a:lstStyle/>
                    <a:p>
                      <a:r>
                        <a:rPr lang="en-GB" sz="1200" b="0" dirty="0"/>
                        <a:t>0.7169</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0.6066</a:t>
                      </a:r>
                    </a:p>
                  </a:txBody>
                  <a:tcPr/>
                </a:tc>
                <a:tc>
                  <a:txBody>
                    <a:bodyPr/>
                    <a:lstStyle/>
                    <a:p>
                      <a:r>
                        <a:rPr lang="en-US" sz="1400" dirty="0"/>
                        <a:t>0.3473</a:t>
                      </a:r>
                    </a:p>
                  </a:txBody>
                  <a:tcPr/>
                </a:tc>
                <a:tc>
                  <a:txBody>
                    <a:bodyPr/>
                    <a:lstStyle/>
                    <a:p>
                      <a:r>
                        <a:rPr lang="en-US" sz="1400" dirty="0"/>
                        <a:t>0.4086</a:t>
                      </a:r>
                    </a:p>
                  </a:txBody>
                  <a:tcPr/>
                </a:tc>
                <a:tc>
                  <a:txBody>
                    <a:bodyPr/>
                    <a:lstStyle/>
                    <a:p>
                      <a:r>
                        <a:rPr lang="en-US" sz="1400" b="1" dirty="0"/>
                        <a:t>0.3755</a:t>
                      </a:r>
                    </a:p>
                  </a:txBody>
                  <a:tcPr/>
                </a:tc>
                <a:tc>
                  <a:txBody>
                    <a:bodyPr/>
                    <a:lstStyle/>
                    <a:p>
                      <a:r>
                        <a:rPr lang="en-GB" sz="1200" dirty="0"/>
                        <a:t>0.6265</a:t>
                      </a:r>
                    </a:p>
                  </a:txBody>
                  <a:tcPr/>
                </a:tc>
                <a:tc>
                  <a:txBody>
                    <a:bodyPr/>
                    <a:lstStyle/>
                    <a:p>
                      <a:r>
                        <a:rPr lang="en-GB" sz="1200" dirty="0"/>
                        <a:t>0.3438</a:t>
                      </a:r>
                    </a:p>
                  </a:txBody>
                  <a:tcPr/>
                </a:tc>
                <a:tc>
                  <a:txBody>
                    <a:bodyPr/>
                    <a:lstStyle/>
                    <a:p>
                      <a:r>
                        <a:rPr lang="en-GB" sz="1200" dirty="0"/>
                        <a:t>0.3514</a:t>
                      </a:r>
                    </a:p>
                  </a:txBody>
                  <a:tcPr/>
                </a:tc>
                <a:tc>
                  <a:txBody>
                    <a:bodyPr/>
                    <a:lstStyle/>
                    <a:p>
                      <a:r>
                        <a:rPr lang="en-GB" sz="1400" b="1" dirty="0"/>
                        <a:t>0.3476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0.7220</a:t>
                      </a:r>
                    </a:p>
                  </a:txBody>
                  <a:tcPr/>
                </a:tc>
                <a:tc>
                  <a:txBody>
                    <a:bodyPr/>
                    <a:lstStyle/>
                    <a:p>
                      <a:r>
                        <a:rPr lang="en-US" sz="1400" dirty="0"/>
                        <a:t>0.6667</a:t>
                      </a:r>
                    </a:p>
                  </a:txBody>
                  <a:tcPr/>
                </a:tc>
                <a:tc>
                  <a:txBody>
                    <a:bodyPr/>
                    <a:lstStyle/>
                    <a:p>
                      <a:r>
                        <a:rPr lang="en-US" sz="1400" dirty="0"/>
                        <a:t>0.0786</a:t>
                      </a:r>
                    </a:p>
                  </a:txBody>
                  <a:tcPr/>
                </a:tc>
                <a:tc>
                  <a:txBody>
                    <a:bodyPr/>
                    <a:lstStyle/>
                    <a:p>
                      <a:r>
                        <a:rPr lang="en-US" sz="1400" b="1" dirty="0"/>
                        <a:t>0.1406</a:t>
                      </a:r>
                    </a:p>
                  </a:txBody>
                  <a:tcPr/>
                </a:tc>
                <a:tc>
                  <a:txBody>
                    <a:bodyPr/>
                    <a:lstStyle/>
                    <a:p>
                      <a:r>
                        <a:rPr lang="en-GB" sz="1200" dirty="0"/>
                        <a:t>0.7169</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0.6475</a:t>
                      </a:r>
                    </a:p>
                  </a:txBody>
                  <a:tcPr/>
                </a:tc>
                <a:tc>
                  <a:txBody>
                    <a:bodyPr/>
                    <a:lstStyle/>
                    <a:p>
                      <a:r>
                        <a:rPr lang="en-US" sz="1400" dirty="0"/>
                        <a:t>0.3985</a:t>
                      </a:r>
                    </a:p>
                  </a:txBody>
                  <a:tcPr/>
                </a:tc>
                <a:tc>
                  <a:txBody>
                    <a:bodyPr/>
                    <a:lstStyle/>
                    <a:p>
                      <a:r>
                        <a:rPr lang="en-US" sz="1400" dirty="0"/>
                        <a:t>0.4283</a:t>
                      </a:r>
                    </a:p>
                  </a:txBody>
                  <a:tcPr/>
                </a:tc>
                <a:tc>
                  <a:txBody>
                    <a:bodyPr/>
                    <a:lstStyle/>
                    <a:p>
                      <a:r>
                        <a:rPr lang="en-US" sz="1400" b="1" dirty="0"/>
                        <a:t>0.4129</a:t>
                      </a:r>
                    </a:p>
                  </a:txBody>
                  <a:tcPr/>
                </a:tc>
                <a:tc>
                  <a:txBody>
                    <a:bodyPr/>
                    <a:lstStyle/>
                    <a:p>
                      <a:r>
                        <a:rPr lang="en-GB" sz="1200" dirty="0"/>
                        <a:t>0.7135</a:t>
                      </a:r>
                    </a:p>
                  </a:txBody>
                  <a:tcPr/>
                </a:tc>
                <a:tc>
                  <a:txBody>
                    <a:bodyPr/>
                    <a:lstStyle/>
                    <a:p>
                      <a:r>
                        <a:rPr lang="en-GB" sz="1200" dirty="0"/>
                        <a:t>0.4674</a:t>
                      </a:r>
                    </a:p>
                  </a:txBody>
                  <a:tcPr/>
                </a:tc>
                <a:tc>
                  <a:txBody>
                    <a:bodyPr/>
                    <a:lstStyle/>
                    <a:p>
                      <a:r>
                        <a:rPr lang="en-GB" sz="1200" dirty="0"/>
                        <a:t>0.0863</a:t>
                      </a:r>
                    </a:p>
                  </a:txBody>
                  <a:tcPr/>
                </a:tc>
                <a:tc>
                  <a:txBody>
                    <a:bodyPr/>
                    <a:lstStyle/>
                    <a:p>
                      <a:r>
                        <a:rPr lang="en-GB" sz="1400" b="1" dirty="0"/>
                        <a:t>0.1458</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0.4969</a:t>
                      </a:r>
                    </a:p>
                  </a:txBody>
                  <a:tcPr/>
                </a:tc>
                <a:tc>
                  <a:txBody>
                    <a:bodyPr/>
                    <a:lstStyle/>
                    <a:p>
                      <a:r>
                        <a:rPr lang="en-US" sz="1400" dirty="0"/>
                        <a:t>0.3120</a:t>
                      </a:r>
                    </a:p>
                  </a:txBody>
                  <a:tcPr/>
                </a:tc>
                <a:tc>
                  <a:txBody>
                    <a:bodyPr/>
                    <a:lstStyle/>
                    <a:p>
                      <a:r>
                        <a:rPr lang="en-US" sz="1400" dirty="0"/>
                        <a:t>0.6130</a:t>
                      </a:r>
                    </a:p>
                  </a:txBody>
                  <a:tcPr/>
                </a:tc>
                <a:tc>
                  <a:txBody>
                    <a:bodyPr/>
                    <a:lstStyle/>
                    <a:p>
                      <a:r>
                        <a:rPr lang="en-US" sz="1400" b="1" dirty="0"/>
                        <a:t>0.4135</a:t>
                      </a:r>
                    </a:p>
                  </a:txBody>
                  <a:tcPr/>
                </a:tc>
                <a:tc>
                  <a:txBody>
                    <a:bodyPr/>
                    <a:lstStyle/>
                    <a:p>
                      <a:r>
                        <a:rPr lang="en-GB" sz="1200" dirty="0"/>
                        <a:t>0.6026</a:t>
                      </a:r>
                    </a:p>
                  </a:txBody>
                  <a:tcPr/>
                </a:tc>
                <a:tc>
                  <a:txBody>
                    <a:bodyPr/>
                    <a:lstStyle/>
                    <a:p>
                      <a:r>
                        <a:rPr lang="en-GB" sz="1200" dirty="0"/>
                        <a:t>0.3240</a:t>
                      </a:r>
                    </a:p>
                  </a:txBody>
                  <a:tcPr/>
                </a:tc>
                <a:tc>
                  <a:txBody>
                    <a:bodyPr/>
                    <a:lstStyle/>
                    <a:p>
                      <a:r>
                        <a:rPr lang="en-GB" sz="1200" dirty="0"/>
                        <a:t>0.3715</a:t>
                      </a:r>
                    </a:p>
                  </a:txBody>
                  <a:tcPr/>
                </a:tc>
                <a:tc>
                  <a:txBody>
                    <a:bodyPr/>
                    <a:lstStyle/>
                    <a:p>
                      <a:r>
                        <a:rPr lang="en-GB" sz="1400" b="1" dirty="0"/>
                        <a:t>0.3461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US" sz="1400" dirty="0"/>
                        <a:t>0.6731</a:t>
                      </a:r>
                    </a:p>
                  </a:txBody>
                  <a:tcPr/>
                </a:tc>
                <a:tc>
                  <a:txBody>
                    <a:bodyPr/>
                    <a:lstStyle/>
                    <a:p>
                      <a:r>
                        <a:rPr lang="en-US" sz="1400" dirty="0"/>
                        <a:t>0.4295</a:t>
                      </a:r>
                    </a:p>
                  </a:txBody>
                  <a:tcPr/>
                </a:tc>
                <a:tc>
                  <a:txBody>
                    <a:bodyPr/>
                    <a:lstStyle/>
                    <a:p>
                      <a:r>
                        <a:rPr lang="en-US" sz="1400" dirty="0"/>
                        <a:t>0.3949</a:t>
                      </a:r>
                    </a:p>
                  </a:txBody>
                  <a:tcPr/>
                </a:tc>
                <a:tc>
                  <a:txBody>
                    <a:bodyPr/>
                    <a:lstStyle/>
                    <a:p>
                      <a:r>
                        <a:rPr lang="en-US" sz="1400" b="1" dirty="0"/>
                        <a:t>0.4115</a:t>
                      </a:r>
                    </a:p>
                  </a:txBody>
                  <a:tcPr/>
                </a:tc>
                <a:tc>
                  <a:txBody>
                    <a:bodyPr/>
                    <a:lstStyle/>
                    <a:p>
                      <a:r>
                        <a:rPr lang="en-GB" sz="1200" dirty="0"/>
                        <a:t>0.7140</a:t>
                      </a:r>
                    </a:p>
                  </a:txBody>
                  <a:tcPr/>
                </a:tc>
                <a:tc>
                  <a:txBody>
                    <a:bodyPr/>
                    <a:lstStyle/>
                    <a:p>
                      <a:r>
                        <a:rPr lang="en-GB" sz="1200" dirty="0"/>
                        <a:t>0.4638</a:t>
                      </a:r>
                    </a:p>
                  </a:txBody>
                  <a:tcPr/>
                </a:tc>
                <a:tc>
                  <a:txBody>
                    <a:bodyPr/>
                    <a:lstStyle/>
                    <a:p>
                      <a:r>
                        <a:rPr lang="en-GB" sz="1200" dirty="0"/>
                        <a:t>0.0643</a:t>
                      </a:r>
                    </a:p>
                  </a:txBody>
                  <a:tcPr/>
                </a:tc>
                <a:tc>
                  <a:txBody>
                    <a:bodyPr/>
                    <a:lstStyle/>
                    <a:p>
                      <a:r>
                        <a:rPr lang="en-GB" sz="1400" b="1" dirty="0"/>
                        <a:t>0.1129</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841E5A1-ED2A-444B-8F0F-C5F66CEA320C}"/>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790184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647922012"/>
              </p:ext>
            </p:extLst>
          </p:nvPr>
        </p:nvGraphicFramePr>
        <p:xfrm>
          <a:off x="654704" y="1262002"/>
          <a:ext cx="10985071" cy="5021653"/>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0.6180</a:t>
                      </a:r>
                    </a:p>
                  </a:txBody>
                  <a:tcPr/>
                </a:tc>
                <a:tc>
                  <a:txBody>
                    <a:bodyPr/>
                    <a:lstStyle/>
                    <a:p>
                      <a:r>
                        <a:rPr lang="en-US" sz="1400" dirty="0"/>
                        <a:t>0.3701</a:t>
                      </a:r>
                    </a:p>
                  </a:txBody>
                  <a:tcPr/>
                </a:tc>
                <a:tc>
                  <a:txBody>
                    <a:bodyPr/>
                    <a:lstStyle/>
                    <a:p>
                      <a:r>
                        <a:rPr lang="en-US" sz="1400" dirty="0"/>
                        <a:t>0.4377</a:t>
                      </a:r>
                    </a:p>
                  </a:txBody>
                  <a:tcPr/>
                </a:tc>
                <a:tc>
                  <a:txBody>
                    <a:bodyPr/>
                    <a:lstStyle/>
                    <a:p>
                      <a:r>
                        <a:rPr lang="en-US" sz="1400" b="1" dirty="0"/>
                        <a:t>0.4011</a:t>
                      </a:r>
                    </a:p>
                  </a:txBody>
                  <a:tcPr/>
                </a:tc>
                <a:tc>
                  <a:txBody>
                    <a:bodyPr/>
                    <a:lstStyle/>
                    <a:p>
                      <a:r>
                        <a:rPr lang="en-GB" sz="1200" dirty="0"/>
                        <a:t>0.7050</a:t>
                      </a:r>
                    </a:p>
                  </a:txBody>
                  <a:tcPr/>
                </a:tc>
                <a:tc>
                  <a:txBody>
                    <a:bodyPr/>
                    <a:lstStyle/>
                    <a:p>
                      <a:r>
                        <a:rPr lang="en-GB" sz="1200" dirty="0"/>
                        <a:t>0.4000</a:t>
                      </a:r>
                    </a:p>
                  </a:txBody>
                  <a:tcPr/>
                </a:tc>
                <a:tc>
                  <a:txBody>
                    <a:bodyPr/>
                    <a:lstStyle/>
                    <a:p>
                      <a:r>
                        <a:rPr lang="en-GB" sz="1200" dirty="0"/>
                        <a:t>0.0234</a:t>
                      </a:r>
                    </a:p>
                  </a:txBody>
                  <a:tcPr/>
                </a:tc>
                <a:tc>
                  <a:txBody>
                    <a:bodyPr/>
                    <a:lstStyle/>
                    <a:p>
                      <a:r>
                        <a:rPr lang="en-GB" sz="1400" b="1" dirty="0"/>
                        <a:t>0.0442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0.4292</a:t>
                      </a:r>
                    </a:p>
                  </a:txBody>
                  <a:tcPr/>
                </a:tc>
                <a:tc>
                  <a:txBody>
                    <a:bodyPr/>
                    <a:lstStyle/>
                    <a:p>
                      <a:r>
                        <a:rPr lang="en-US" sz="1400" dirty="0"/>
                        <a:t>0.3008</a:t>
                      </a:r>
                    </a:p>
                  </a:txBody>
                  <a:tcPr/>
                </a:tc>
                <a:tc>
                  <a:txBody>
                    <a:bodyPr/>
                    <a:lstStyle/>
                    <a:p>
                      <a:r>
                        <a:rPr lang="en-US" sz="1400" dirty="0"/>
                        <a:t>0.7198</a:t>
                      </a:r>
                    </a:p>
                  </a:txBody>
                  <a:tcPr/>
                </a:tc>
                <a:tc>
                  <a:txBody>
                    <a:bodyPr/>
                    <a:lstStyle/>
                    <a:p>
                      <a:r>
                        <a:rPr lang="en-US" sz="1400" b="1" dirty="0"/>
                        <a:t>0.4143</a:t>
                      </a:r>
                    </a:p>
                  </a:txBody>
                  <a:tcPr/>
                </a:tc>
                <a:tc>
                  <a:txBody>
                    <a:bodyPr/>
                    <a:lstStyle/>
                    <a:p>
                      <a:r>
                        <a:rPr lang="en-GB" sz="1200" dirty="0"/>
                        <a:t>0.4031</a:t>
                      </a:r>
                    </a:p>
                  </a:txBody>
                  <a:tcPr/>
                </a:tc>
                <a:tc>
                  <a:txBody>
                    <a:bodyPr/>
                    <a:lstStyle/>
                    <a:p>
                      <a:r>
                        <a:rPr lang="en-GB" sz="1200" dirty="0"/>
                        <a:t>0.2884</a:t>
                      </a:r>
                    </a:p>
                  </a:txBody>
                  <a:tcPr/>
                </a:tc>
                <a:tc>
                  <a:txBody>
                    <a:bodyPr/>
                    <a:lstStyle/>
                    <a:p>
                      <a:r>
                        <a:rPr lang="en-GB" sz="1200" dirty="0"/>
                        <a:t>0.7135</a:t>
                      </a:r>
                    </a:p>
                  </a:txBody>
                  <a:tcPr/>
                </a:tc>
                <a:tc>
                  <a:txBody>
                    <a:bodyPr/>
                    <a:lstStyle/>
                    <a:p>
                      <a:r>
                        <a:rPr lang="en-GB" sz="1400" b="1" dirty="0"/>
                        <a:t>0.4108</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US" sz="1400" dirty="0"/>
                        <a:t>0.6538</a:t>
                      </a:r>
                    </a:p>
                  </a:txBody>
                  <a:tcPr/>
                </a:tc>
                <a:tc>
                  <a:txBody>
                    <a:bodyPr/>
                    <a:lstStyle/>
                    <a:p>
                      <a:r>
                        <a:rPr lang="en-US" sz="1400" dirty="0"/>
                        <a:t>0.3779</a:t>
                      </a:r>
                    </a:p>
                  </a:txBody>
                  <a:tcPr/>
                </a:tc>
                <a:tc>
                  <a:txBody>
                    <a:bodyPr/>
                    <a:lstStyle/>
                    <a:p>
                      <a:r>
                        <a:rPr lang="en-US" sz="1400" dirty="0"/>
                        <a:t>0.2860</a:t>
                      </a:r>
                    </a:p>
                  </a:txBody>
                  <a:tcPr/>
                </a:tc>
                <a:tc>
                  <a:txBody>
                    <a:bodyPr/>
                    <a:lstStyle/>
                    <a:p>
                      <a:r>
                        <a:rPr lang="en-US" sz="1400" b="1" dirty="0"/>
                        <a:t>0.3256</a:t>
                      </a:r>
                    </a:p>
                  </a:txBody>
                  <a:tcPr/>
                </a:tc>
                <a:tc>
                  <a:txBody>
                    <a:bodyPr/>
                    <a:lstStyle/>
                    <a:p>
                      <a:r>
                        <a:rPr lang="en-GB" sz="1200" dirty="0"/>
                        <a:t>0.7050</a:t>
                      </a:r>
                    </a:p>
                  </a:txBody>
                  <a:tcPr/>
                </a:tc>
                <a:tc>
                  <a:txBody>
                    <a:bodyPr/>
                    <a:lstStyle/>
                    <a:p>
                      <a:r>
                        <a:rPr lang="en-GB" sz="1200" dirty="0"/>
                        <a:t>0.4625</a:t>
                      </a:r>
                    </a:p>
                  </a:txBody>
                  <a:tcPr/>
                </a:tc>
                <a:tc>
                  <a:txBody>
                    <a:bodyPr/>
                    <a:lstStyle/>
                    <a:p>
                      <a:r>
                        <a:rPr lang="en-GB" sz="1200" dirty="0"/>
                        <a:t>0.0721</a:t>
                      </a:r>
                    </a:p>
                  </a:txBody>
                  <a:tcPr/>
                </a:tc>
                <a:tc>
                  <a:txBody>
                    <a:bodyPr/>
                    <a:lstStyle/>
                    <a:p>
                      <a:r>
                        <a:rPr lang="en-GB" sz="1400" b="1" dirty="0"/>
                        <a:t>0.1248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US" sz="1400" dirty="0"/>
                        <a:t>0.6202</a:t>
                      </a:r>
                    </a:p>
                  </a:txBody>
                  <a:tcPr/>
                </a:tc>
                <a:tc>
                  <a:txBody>
                    <a:bodyPr/>
                    <a:lstStyle/>
                    <a:p>
                      <a:r>
                        <a:rPr lang="en-US" sz="1400" dirty="0"/>
                        <a:t>0.3635</a:t>
                      </a:r>
                    </a:p>
                  </a:txBody>
                  <a:tcPr/>
                </a:tc>
                <a:tc>
                  <a:txBody>
                    <a:bodyPr/>
                    <a:lstStyle/>
                    <a:p>
                      <a:r>
                        <a:rPr lang="en-US" sz="1400" dirty="0"/>
                        <a:t>0.3988</a:t>
                      </a:r>
                    </a:p>
                  </a:txBody>
                  <a:tcPr/>
                </a:tc>
                <a:tc>
                  <a:txBody>
                    <a:bodyPr/>
                    <a:lstStyle/>
                    <a:p>
                      <a:r>
                        <a:rPr lang="en-US" sz="1400" b="1" dirty="0"/>
                        <a:t>0.3803</a:t>
                      </a:r>
                    </a:p>
                  </a:txBody>
                  <a:tcPr/>
                </a:tc>
                <a:tc>
                  <a:txBody>
                    <a:bodyPr/>
                    <a:lstStyle/>
                    <a:p>
                      <a:r>
                        <a:rPr lang="en-GB" sz="1200" dirty="0"/>
                        <a:t>0.6629</a:t>
                      </a:r>
                    </a:p>
                  </a:txBody>
                  <a:tcPr/>
                </a:tc>
                <a:tc>
                  <a:txBody>
                    <a:bodyPr/>
                    <a:lstStyle/>
                    <a:p>
                      <a:r>
                        <a:rPr lang="en-GB" sz="1200" dirty="0"/>
                        <a:t>0.3824</a:t>
                      </a:r>
                    </a:p>
                  </a:txBody>
                  <a:tcPr/>
                </a:tc>
                <a:tc>
                  <a:txBody>
                    <a:bodyPr/>
                    <a:lstStyle/>
                    <a:p>
                      <a:r>
                        <a:rPr lang="en-GB" sz="1200" dirty="0"/>
                        <a:t>0.2534</a:t>
                      </a:r>
                    </a:p>
                  </a:txBody>
                  <a:tcPr/>
                </a:tc>
                <a:tc>
                  <a:txBody>
                    <a:bodyPr/>
                    <a:lstStyle/>
                    <a:p>
                      <a:r>
                        <a:rPr lang="en-GB" sz="1400" b="1" dirty="0"/>
                        <a:t>0.3048</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0.6481</a:t>
                      </a:r>
                    </a:p>
                  </a:txBody>
                  <a:tcPr/>
                </a:tc>
                <a:tc>
                  <a:txBody>
                    <a:bodyPr/>
                    <a:lstStyle/>
                    <a:p>
                      <a:r>
                        <a:rPr lang="en-US" sz="1400" dirty="0"/>
                        <a:t>0.4011</a:t>
                      </a:r>
                    </a:p>
                  </a:txBody>
                  <a:tcPr/>
                </a:tc>
                <a:tc>
                  <a:txBody>
                    <a:bodyPr/>
                    <a:lstStyle/>
                    <a:p>
                      <a:r>
                        <a:rPr lang="en-US" sz="1400" dirty="0"/>
                        <a:t>0.4144</a:t>
                      </a:r>
                    </a:p>
                  </a:txBody>
                  <a:tcPr/>
                </a:tc>
                <a:tc>
                  <a:txBody>
                    <a:bodyPr/>
                    <a:lstStyle/>
                    <a:p>
                      <a:r>
                        <a:rPr lang="en-US" sz="1400" b="1" dirty="0"/>
                        <a:t>0.4077</a:t>
                      </a:r>
                    </a:p>
                  </a:txBody>
                  <a:tcPr/>
                </a:tc>
                <a:tc>
                  <a:txBody>
                    <a:bodyPr/>
                    <a:lstStyle/>
                    <a:p>
                      <a:r>
                        <a:rPr lang="en-GB" sz="1200" dirty="0"/>
                        <a:t>0.7089</a:t>
                      </a:r>
                    </a:p>
                  </a:txBody>
                  <a:tcPr/>
                </a:tc>
                <a:tc>
                  <a:txBody>
                    <a:bodyPr/>
                    <a:lstStyle/>
                    <a:p>
                      <a:r>
                        <a:rPr lang="en-GB" sz="1200" dirty="0"/>
                        <a:t>1.0000</a:t>
                      </a:r>
                    </a:p>
                  </a:txBody>
                  <a:tcPr/>
                </a:tc>
                <a:tc>
                  <a:txBody>
                    <a:bodyPr/>
                    <a:lstStyle/>
                    <a:p>
                      <a:r>
                        <a:rPr lang="en-GB" sz="1200" dirty="0"/>
                        <a:t>0.0020</a:t>
                      </a:r>
                    </a:p>
                  </a:txBody>
                  <a:tcPr/>
                </a:tc>
                <a:tc>
                  <a:txBody>
                    <a:bodyPr/>
                    <a:lstStyle/>
                    <a:p>
                      <a:r>
                        <a:rPr lang="en-GB" sz="1400" b="1" dirty="0"/>
                        <a:t>0.0039</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0.6185</a:t>
                      </a:r>
                    </a:p>
                  </a:txBody>
                  <a:tcPr/>
                </a:tc>
                <a:tc>
                  <a:txBody>
                    <a:bodyPr/>
                    <a:lstStyle/>
                    <a:p>
                      <a:r>
                        <a:rPr lang="en-US" sz="1400" dirty="0"/>
                        <a:t>0.3654</a:t>
                      </a:r>
                    </a:p>
                  </a:txBody>
                  <a:tcPr/>
                </a:tc>
                <a:tc>
                  <a:txBody>
                    <a:bodyPr/>
                    <a:lstStyle/>
                    <a:p>
                      <a:r>
                        <a:rPr lang="en-US" sz="1400" dirty="0"/>
                        <a:t>0.4144</a:t>
                      </a:r>
                    </a:p>
                  </a:txBody>
                  <a:tcPr/>
                </a:tc>
                <a:tc>
                  <a:txBody>
                    <a:bodyPr/>
                    <a:lstStyle/>
                    <a:p>
                      <a:r>
                        <a:rPr lang="en-US" sz="1400" b="1" dirty="0"/>
                        <a:t>0.3883</a:t>
                      </a:r>
                    </a:p>
                  </a:txBody>
                  <a:tcPr/>
                </a:tc>
                <a:tc>
                  <a:txBody>
                    <a:bodyPr/>
                    <a:lstStyle/>
                    <a:p>
                      <a:r>
                        <a:rPr lang="en-GB" sz="1200" dirty="0"/>
                        <a:t>0.6242</a:t>
                      </a:r>
                    </a:p>
                  </a:txBody>
                  <a:tcPr/>
                </a:tc>
                <a:tc>
                  <a:txBody>
                    <a:bodyPr/>
                    <a:lstStyle/>
                    <a:p>
                      <a:r>
                        <a:rPr lang="en-GB" sz="1200" dirty="0"/>
                        <a:t>0.3645</a:t>
                      </a:r>
                    </a:p>
                  </a:txBody>
                  <a:tcPr/>
                </a:tc>
                <a:tc>
                  <a:txBody>
                    <a:bodyPr/>
                    <a:lstStyle/>
                    <a:p>
                      <a:r>
                        <a:rPr lang="en-GB" sz="1200" dirty="0"/>
                        <a:t>0.3879</a:t>
                      </a:r>
                    </a:p>
                  </a:txBody>
                  <a:tcPr/>
                </a:tc>
                <a:tc>
                  <a:txBody>
                    <a:bodyPr/>
                    <a:lstStyle/>
                    <a:p>
                      <a:r>
                        <a:rPr lang="en-GB" sz="1400" b="1" dirty="0"/>
                        <a:t>0.3758</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0.7078</a:t>
                      </a:r>
                    </a:p>
                  </a:txBody>
                  <a:tcPr/>
                </a:tc>
                <a:tc>
                  <a:txBody>
                    <a:bodyPr/>
                    <a:lstStyle/>
                    <a:p>
                      <a:r>
                        <a:rPr lang="en-US" sz="1400" dirty="0"/>
                        <a:t>/</a:t>
                      </a:r>
                    </a:p>
                  </a:txBody>
                  <a:tcPr/>
                </a:tc>
                <a:tc>
                  <a:txBody>
                    <a:bodyPr/>
                    <a:lstStyle/>
                    <a:p>
                      <a:r>
                        <a:rPr lang="en-US" sz="1400" dirty="0"/>
                        <a:t>/</a:t>
                      </a:r>
                    </a:p>
                  </a:txBody>
                  <a:tcPr/>
                </a:tc>
                <a:tc>
                  <a:txBody>
                    <a:bodyPr/>
                    <a:lstStyle/>
                    <a:p>
                      <a:r>
                        <a:rPr lang="en-US" sz="1400" b="1" dirty="0"/>
                        <a:t>/</a:t>
                      </a:r>
                    </a:p>
                  </a:txBody>
                  <a:tcPr/>
                </a:tc>
                <a:tc>
                  <a:txBody>
                    <a:bodyPr/>
                    <a:lstStyle/>
                    <a:p>
                      <a:r>
                        <a:rPr lang="en-GB" sz="1200" dirty="0"/>
                        <a:t>0.7084</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0.6436</a:t>
                      </a:r>
                    </a:p>
                  </a:txBody>
                  <a:tcPr/>
                </a:tc>
                <a:tc>
                  <a:txBody>
                    <a:bodyPr/>
                    <a:lstStyle/>
                    <a:p>
                      <a:r>
                        <a:rPr lang="en-US" sz="1400" dirty="0"/>
                        <a:t>0.3890</a:t>
                      </a:r>
                    </a:p>
                  </a:txBody>
                  <a:tcPr/>
                </a:tc>
                <a:tc>
                  <a:txBody>
                    <a:bodyPr/>
                    <a:lstStyle/>
                    <a:p>
                      <a:r>
                        <a:rPr lang="en-US" sz="1400" dirty="0"/>
                        <a:t>0.3852</a:t>
                      </a:r>
                    </a:p>
                  </a:txBody>
                  <a:tcPr/>
                </a:tc>
                <a:tc>
                  <a:txBody>
                    <a:bodyPr/>
                    <a:lstStyle/>
                    <a:p>
                      <a:r>
                        <a:rPr lang="en-US" sz="1400" b="1" dirty="0"/>
                        <a:t>0.3871</a:t>
                      </a:r>
                    </a:p>
                  </a:txBody>
                  <a:tcPr/>
                </a:tc>
                <a:tc>
                  <a:txBody>
                    <a:bodyPr/>
                    <a:lstStyle/>
                    <a:p>
                      <a:r>
                        <a:rPr lang="en-GB" sz="1200" dirty="0"/>
                        <a:t>0.7101</a:t>
                      </a:r>
                    </a:p>
                  </a:txBody>
                  <a:tcPr/>
                </a:tc>
                <a:tc>
                  <a:txBody>
                    <a:bodyPr/>
                    <a:lstStyle/>
                    <a:p>
                      <a:r>
                        <a:rPr lang="en-GB" sz="1200" dirty="0"/>
                        <a:t>0.5140</a:t>
                      </a:r>
                    </a:p>
                  </a:txBody>
                  <a:tcPr/>
                </a:tc>
                <a:tc>
                  <a:txBody>
                    <a:bodyPr/>
                    <a:lstStyle/>
                    <a:p>
                      <a:r>
                        <a:rPr lang="en-GB" sz="1200" dirty="0"/>
                        <a:t>0.1072</a:t>
                      </a:r>
                    </a:p>
                  </a:txBody>
                  <a:tcPr/>
                </a:tc>
                <a:tc>
                  <a:txBody>
                    <a:bodyPr/>
                    <a:lstStyle/>
                    <a:p>
                      <a:r>
                        <a:rPr lang="en-GB" sz="1400" b="1" dirty="0"/>
                        <a:t>0.1774</a:t>
                      </a:r>
                    </a:p>
                  </a:txBody>
                  <a:tcPr/>
                </a:tc>
                <a:extLst>
                  <a:ext uri="{0D108BD9-81ED-4DB2-BD59-A6C34878D82A}">
                    <a16:rowId xmlns:a16="http://schemas.microsoft.com/office/drawing/2014/main" val="852177316"/>
                  </a:ext>
                </a:extLst>
              </a:tr>
              <a:tr h="465474">
                <a:tc>
                  <a:txBody>
                    <a:bodyPr/>
                    <a:lstStyle/>
                    <a:p>
                      <a:r>
                        <a:rPr lang="en-GB" sz="1200" dirty="0"/>
                        <a:t>KNN-3</a:t>
                      </a:r>
                    </a:p>
                  </a:txBody>
                  <a:tcPr>
                    <a:solidFill>
                      <a:schemeClr val="accent6">
                        <a:lumMod val="20000"/>
                        <a:lumOff val="80000"/>
                      </a:schemeClr>
                    </a:solidFill>
                  </a:tcPr>
                </a:tc>
                <a:tc>
                  <a:txBody>
                    <a:bodyPr/>
                    <a:lstStyle/>
                    <a:p>
                      <a:r>
                        <a:rPr lang="en-US" sz="1400" dirty="0"/>
                        <a:t>0.4702</a:t>
                      </a:r>
                    </a:p>
                  </a:txBody>
                  <a:tcPr>
                    <a:solidFill>
                      <a:schemeClr val="accent6">
                        <a:lumMod val="20000"/>
                        <a:lumOff val="80000"/>
                      </a:schemeClr>
                    </a:solidFill>
                  </a:tcPr>
                </a:tc>
                <a:tc>
                  <a:txBody>
                    <a:bodyPr/>
                    <a:lstStyle/>
                    <a:p>
                      <a:r>
                        <a:rPr lang="en-US" sz="1400" dirty="0"/>
                        <a:t>0.3258</a:t>
                      </a:r>
                    </a:p>
                  </a:txBody>
                  <a:tcPr>
                    <a:solidFill>
                      <a:schemeClr val="accent6">
                        <a:lumMod val="20000"/>
                        <a:lumOff val="80000"/>
                      </a:schemeClr>
                    </a:solidFill>
                  </a:tcPr>
                </a:tc>
                <a:tc>
                  <a:txBody>
                    <a:bodyPr/>
                    <a:lstStyle/>
                    <a:p>
                      <a:r>
                        <a:rPr lang="en-US" sz="1400" dirty="0"/>
                        <a:t>0.7607</a:t>
                      </a:r>
                    </a:p>
                  </a:txBody>
                  <a:tcPr>
                    <a:solidFill>
                      <a:schemeClr val="accent6">
                        <a:lumMod val="20000"/>
                        <a:lumOff val="80000"/>
                      </a:schemeClr>
                    </a:solidFill>
                  </a:tcPr>
                </a:tc>
                <a:tc>
                  <a:txBody>
                    <a:bodyPr/>
                    <a:lstStyle/>
                    <a:p>
                      <a:r>
                        <a:rPr lang="en-US" sz="1600" b="1" dirty="0">
                          <a:solidFill>
                            <a:schemeClr val="tx1"/>
                          </a:solidFill>
                        </a:rPr>
                        <a:t>0.4562</a:t>
                      </a:r>
                    </a:p>
                  </a:txBody>
                  <a:tcPr>
                    <a:solidFill>
                      <a:schemeClr val="accent6">
                        <a:lumMod val="20000"/>
                        <a:lumOff val="80000"/>
                      </a:schemeClr>
                    </a:solidFill>
                  </a:tcPr>
                </a:tc>
                <a:tc>
                  <a:txBody>
                    <a:bodyPr/>
                    <a:lstStyle/>
                    <a:p>
                      <a:r>
                        <a:rPr lang="en-GB" sz="1200" dirty="0"/>
                        <a:t>0.5708</a:t>
                      </a:r>
                    </a:p>
                  </a:txBody>
                  <a:tcPr>
                    <a:solidFill>
                      <a:schemeClr val="accent6">
                        <a:lumMod val="20000"/>
                        <a:lumOff val="80000"/>
                      </a:schemeClr>
                    </a:solidFill>
                  </a:tcPr>
                </a:tc>
                <a:tc>
                  <a:txBody>
                    <a:bodyPr/>
                    <a:lstStyle/>
                    <a:p>
                      <a:r>
                        <a:rPr lang="en-GB" sz="1200" dirty="0"/>
                        <a:t>0.3468</a:t>
                      </a:r>
                    </a:p>
                  </a:txBody>
                  <a:tcPr>
                    <a:solidFill>
                      <a:schemeClr val="accent6">
                        <a:lumMod val="20000"/>
                        <a:lumOff val="80000"/>
                      </a:schemeClr>
                    </a:solidFill>
                  </a:tcPr>
                </a:tc>
                <a:tc>
                  <a:txBody>
                    <a:bodyPr/>
                    <a:lstStyle/>
                    <a:p>
                      <a:r>
                        <a:rPr lang="en-GB" sz="1200" dirty="0"/>
                        <a:t>0.5341</a:t>
                      </a:r>
                    </a:p>
                  </a:txBody>
                  <a:tcPr>
                    <a:solidFill>
                      <a:schemeClr val="accent6">
                        <a:lumMod val="20000"/>
                        <a:lumOff val="80000"/>
                      </a:schemeClr>
                    </a:solidFill>
                  </a:tcPr>
                </a:tc>
                <a:tc>
                  <a:txBody>
                    <a:bodyPr/>
                    <a:lstStyle/>
                    <a:p>
                      <a:r>
                        <a:rPr lang="en-GB" sz="1400" b="1" dirty="0"/>
                        <a:t>0.4206</a:t>
                      </a:r>
                    </a:p>
                  </a:txBody>
                  <a:tcPr>
                    <a:solidFill>
                      <a:schemeClr val="accent6">
                        <a:lumMod val="20000"/>
                        <a:lumOff val="80000"/>
                      </a:schemeClr>
                    </a:solidFill>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(300)</a:t>
                      </a:r>
                    </a:p>
                  </a:txBody>
                  <a:tcPr/>
                </a:tc>
                <a:tc>
                  <a:txBody>
                    <a:bodyPr/>
                    <a:lstStyle/>
                    <a:p>
                      <a:r>
                        <a:rPr lang="en-US" sz="1400" dirty="0"/>
                        <a:t>0.6572</a:t>
                      </a:r>
                    </a:p>
                  </a:txBody>
                  <a:tcPr/>
                </a:tc>
                <a:tc>
                  <a:txBody>
                    <a:bodyPr/>
                    <a:lstStyle/>
                    <a:p>
                      <a:r>
                        <a:rPr lang="en-US" sz="1400" dirty="0"/>
                        <a:t>0.3917</a:t>
                      </a:r>
                    </a:p>
                  </a:txBody>
                  <a:tcPr/>
                </a:tc>
                <a:tc>
                  <a:txBody>
                    <a:bodyPr/>
                    <a:lstStyle/>
                    <a:p>
                      <a:r>
                        <a:rPr lang="en-US" sz="1400" dirty="0"/>
                        <a:t>0.3132</a:t>
                      </a:r>
                    </a:p>
                  </a:txBody>
                  <a:tcPr/>
                </a:tc>
                <a:tc>
                  <a:txBody>
                    <a:bodyPr/>
                    <a:lstStyle/>
                    <a:p>
                      <a:r>
                        <a:rPr lang="en-US" sz="1400" b="1" dirty="0"/>
                        <a:t>0.3481</a:t>
                      </a:r>
                    </a:p>
                  </a:txBody>
                  <a:tcPr/>
                </a:tc>
                <a:tc>
                  <a:txBody>
                    <a:bodyPr/>
                    <a:lstStyle/>
                    <a:p>
                      <a:r>
                        <a:rPr lang="en-GB" sz="1200" dirty="0"/>
                        <a:t>0.7078</a:t>
                      </a:r>
                    </a:p>
                  </a:txBody>
                  <a:tcPr/>
                </a:tc>
                <a:tc>
                  <a:txBody>
                    <a:bodyPr/>
                    <a:lstStyle/>
                    <a:p>
                      <a:r>
                        <a:rPr lang="en-GB" sz="1200" dirty="0"/>
                        <a:t>0.4915</a:t>
                      </a:r>
                    </a:p>
                  </a:txBody>
                  <a:tcPr/>
                </a:tc>
                <a:tc>
                  <a:txBody>
                    <a:bodyPr/>
                    <a:lstStyle/>
                    <a:p>
                      <a:r>
                        <a:rPr lang="en-GB" sz="1200" dirty="0"/>
                        <a:t>0.0565</a:t>
                      </a:r>
                    </a:p>
                  </a:txBody>
                  <a:tcPr/>
                </a:tc>
                <a:tc>
                  <a:txBody>
                    <a:bodyPr/>
                    <a:lstStyle/>
                    <a:p>
                      <a:r>
                        <a:rPr lang="en-GB" sz="1400" b="1" dirty="0"/>
                        <a:t>0.1014</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29C827-D123-A341-B9DA-4DC472C2132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17630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254D-6AB9-5B4C-A662-0ED86690F547}"/>
              </a:ext>
            </a:extLst>
          </p:cNvPr>
          <p:cNvSpPr>
            <a:spLocks noGrp="1"/>
          </p:cNvSpPr>
          <p:nvPr>
            <p:ph type="title"/>
          </p:nvPr>
        </p:nvSpPr>
        <p:spPr/>
        <p:txBody>
          <a:bodyPr/>
          <a:lstStyle/>
          <a:p>
            <a:r>
              <a:rPr lang="en-GB" dirty="0"/>
              <a:t>Challenges (1)</a:t>
            </a:r>
          </a:p>
        </p:txBody>
      </p:sp>
      <p:sp>
        <p:nvSpPr>
          <p:cNvPr id="3" name="Content Placeholder 2">
            <a:extLst>
              <a:ext uri="{FF2B5EF4-FFF2-40B4-BE49-F238E27FC236}">
                <a16:creationId xmlns:a16="http://schemas.microsoft.com/office/drawing/2014/main" id="{86141977-2DCA-054B-AE00-88399964E6DA}"/>
              </a:ext>
            </a:extLst>
          </p:cNvPr>
          <p:cNvSpPr>
            <a:spLocks noGrp="1"/>
          </p:cNvSpPr>
          <p:nvPr>
            <p:ph idx="1"/>
          </p:nvPr>
        </p:nvSpPr>
        <p:spPr/>
        <p:txBody>
          <a:bodyPr>
            <a:normAutofit fontScale="85000" lnSpcReduction="20000"/>
          </a:bodyPr>
          <a:lstStyle/>
          <a:p>
            <a:r>
              <a:rPr lang="en-GB" dirty="0"/>
              <a:t>What we want to do (mainly) is to maximise our F1 score. We want high precision (when we predict cyberbullying, it is often correct) and in particular high Recall (correctly detecting the instances of bullying)</a:t>
            </a:r>
          </a:p>
          <a:p>
            <a:r>
              <a:rPr lang="en-GB" dirty="0"/>
              <a:t>Maximum from ML methods was ~0.45, when using KNN on the trigrams of tweets. This is quite low. Average F1 is much lower.</a:t>
            </a:r>
          </a:p>
          <a:p>
            <a:endParaRPr lang="en-GB" dirty="0"/>
          </a:p>
          <a:p>
            <a:r>
              <a:rPr lang="en-GB" dirty="0"/>
              <a:t>Dataset is imbalanced (71.6% negative examples), so the trivial classifier would achieve at least 71.6% accuracy (predicting 0 for every instance). Didn’t ever get much higher than this, maximum was ~73%.</a:t>
            </a:r>
          </a:p>
          <a:p>
            <a:pPr marL="0" indent="0">
              <a:buNone/>
            </a:pPr>
            <a:endParaRPr lang="en-GB" dirty="0"/>
          </a:p>
          <a:p>
            <a:r>
              <a:rPr lang="en-GB" dirty="0"/>
              <a:t>Both of these things considered, the models might have been overfitting to the negative examples of cyberbullying. So, I repeated some experiments but including each positive example in the </a:t>
            </a:r>
            <a:r>
              <a:rPr lang="en-GB" b="1" dirty="0"/>
              <a:t>training</a:t>
            </a:r>
            <a:r>
              <a:rPr lang="en-GB" dirty="0"/>
              <a:t> dataset twice.</a:t>
            </a:r>
          </a:p>
        </p:txBody>
      </p:sp>
    </p:spTree>
    <p:extLst>
      <p:ext uri="{BB962C8B-B14F-4D97-AF65-F5344CB8AC3E}">
        <p14:creationId xmlns:p14="http://schemas.microsoft.com/office/powerpoint/2010/main" val="1280413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211B-7F8F-0849-8F8C-7478EC554633}"/>
              </a:ext>
            </a:extLst>
          </p:cNvPr>
          <p:cNvSpPr>
            <a:spLocks noGrp="1"/>
          </p:cNvSpPr>
          <p:nvPr>
            <p:ph type="title"/>
          </p:nvPr>
        </p:nvSpPr>
        <p:spPr/>
        <p:txBody>
          <a:bodyPr/>
          <a:lstStyle/>
          <a:p>
            <a:r>
              <a:rPr lang="en-US" dirty="0"/>
              <a:t>Challenges (2)</a:t>
            </a:r>
          </a:p>
        </p:txBody>
      </p:sp>
      <p:sp>
        <p:nvSpPr>
          <p:cNvPr id="3" name="Content Placeholder 2">
            <a:extLst>
              <a:ext uri="{FF2B5EF4-FFF2-40B4-BE49-F238E27FC236}">
                <a16:creationId xmlns:a16="http://schemas.microsoft.com/office/drawing/2014/main" id="{E7C8A597-34AC-C740-9997-460D8DC234E0}"/>
              </a:ext>
            </a:extLst>
          </p:cNvPr>
          <p:cNvSpPr>
            <a:spLocks noGrp="1"/>
          </p:cNvSpPr>
          <p:nvPr>
            <p:ph idx="1"/>
          </p:nvPr>
        </p:nvSpPr>
        <p:spPr/>
        <p:txBody>
          <a:bodyPr>
            <a:normAutofit fontScale="92500" lnSpcReduction="20000"/>
          </a:bodyPr>
          <a:lstStyle/>
          <a:p>
            <a:r>
              <a:rPr lang="en-US" dirty="0"/>
              <a:t>We can see – in almost all cases repeating positive examples increases performance (F1). However, performance is still not great, and accuracy is quite low now.</a:t>
            </a:r>
          </a:p>
          <a:p>
            <a:pPr marL="0" indent="0">
              <a:buNone/>
            </a:pPr>
            <a:endParaRPr lang="en-US" dirty="0"/>
          </a:p>
          <a:p>
            <a:r>
              <a:rPr lang="en-US" dirty="0"/>
              <a:t>All of these methods for representing text are extremely sparse.</a:t>
            </a:r>
          </a:p>
          <a:p>
            <a:r>
              <a:rPr lang="en-US" dirty="0"/>
              <a:t>See: Curse of Dimensionality</a:t>
            </a:r>
          </a:p>
          <a:p>
            <a:pPr marL="0" indent="0">
              <a:buNone/>
            </a:pPr>
            <a:endParaRPr lang="en-US" dirty="0"/>
          </a:p>
          <a:p>
            <a:r>
              <a:rPr lang="en-US" dirty="0"/>
              <a:t>Solution: Consider ways of representing the text that are much less sparse. </a:t>
            </a:r>
          </a:p>
          <a:p>
            <a:r>
              <a:rPr lang="en-US" dirty="0"/>
              <a:t>E.g. class all naughty words as severity 100,200,300,400 and 500. Then, count the occurrence of these words.</a:t>
            </a:r>
          </a:p>
          <a:p>
            <a:r>
              <a:rPr lang="en-US" dirty="0"/>
              <a:t>NUM, NORM, SUM, TOTAL – as seen in Reynolds (2011)</a:t>
            </a:r>
          </a:p>
        </p:txBody>
      </p:sp>
    </p:spTree>
    <p:extLst>
      <p:ext uri="{BB962C8B-B14F-4D97-AF65-F5344CB8AC3E}">
        <p14:creationId xmlns:p14="http://schemas.microsoft.com/office/powerpoint/2010/main" val="4032161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5D007F-189C-574A-85A6-CD155DCB179D}"/>
              </a:ext>
            </a:extLst>
          </p:cNvPr>
          <p:cNvSpPr>
            <a:spLocks noGrp="1"/>
          </p:cNvSpPr>
          <p:nvPr>
            <p:ph type="ctrTitle"/>
          </p:nvPr>
        </p:nvSpPr>
        <p:spPr/>
        <p:txBody>
          <a:bodyPr/>
          <a:lstStyle/>
          <a:p>
            <a:r>
              <a:rPr lang="en-US" dirty="0"/>
              <a:t>The Twitter 1K Dataset - ML</a:t>
            </a:r>
          </a:p>
        </p:txBody>
      </p:sp>
      <p:sp>
        <p:nvSpPr>
          <p:cNvPr id="5" name="Subtitle 4">
            <a:extLst>
              <a:ext uri="{FF2B5EF4-FFF2-40B4-BE49-F238E27FC236}">
                <a16:creationId xmlns:a16="http://schemas.microsoft.com/office/drawing/2014/main" id="{11F77243-911E-6849-A287-7312DA333A4C}"/>
              </a:ext>
            </a:extLst>
          </p:cNvPr>
          <p:cNvSpPr>
            <a:spLocks noGrp="1"/>
          </p:cNvSpPr>
          <p:nvPr>
            <p:ph type="subTitle" idx="1"/>
          </p:nvPr>
        </p:nvSpPr>
        <p:spPr/>
        <p:txBody>
          <a:bodyPr>
            <a:normAutofit/>
          </a:bodyPr>
          <a:lstStyle/>
          <a:p>
            <a:r>
              <a:rPr lang="en-US" sz="1800" dirty="0"/>
              <a:t>(1000 examples)</a:t>
            </a:r>
          </a:p>
        </p:txBody>
      </p:sp>
    </p:spTree>
    <p:extLst>
      <p:ext uri="{BB962C8B-B14F-4D97-AF65-F5344CB8AC3E}">
        <p14:creationId xmlns:p14="http://schemas.microsoft.com/office/powerpoint/2010/main" val="3950826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r>
              <a:rPr lang="en-US" sz="4000" dirty="0"/>
              <a:t>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090579628"/>
              </p:ext>
            </p:extLst>
          </p:nvPr>
        </p:nvGraphicFramePr>
        <p:xfrm>
          <a:off x="654704" y="1262002"/>
          <a:ext cx="10985071" cy="4596928"/>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(9000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0.5540</a:t>
                      </a:r>
                    </a:p>
                  </a:txBody>
                  <a:tcPr/>
                </a:tc>
                <a:tc>
                  <a:txBody>
                    <a:bodyPr/>
                    <a:lstStyle/>
                    <a:p>
                      <a:r>
                        <a:rPr lang="en-GB" sz="1200" dirty="0"/>
                        <a:t>0.4634</a:t>
                      </a:r>
                    </a:p>
                  </a:txBody>
                  <a:tcPr/>
                </a:tc>
                <a:tc>
                  <a:txBody>
                    <a:bodyPr/>
                    <a:lstStyle/>
                    <a:p>
                      <a:r>
                        <a:rPr lang="en-GB" sz="1200" dirty="0"/>
                        <a:t>0.6628</a:t>
                      </a:r>
                    </a:p>
                  </a:txBody>
                  <a:tcPr/>
                </a:tc>
                <a:tc>
                  <a:txBody>
                    <a:bodyPr/>
                    <a:lstStyle/>
                    <a:p>
                      <a:r>
                        <a:rPr lang="en-GB" sz="1400" b="1" dirty="0"/>
                        <a:t>0.5455</a:t>
                      </a:r>
                    </a:p>
                  </a:txBody>
                  <a:tcPr/>
                </a:tc>
                <a:tc>
                  <a:txBody>
                    <a:bodyPr/>
                    <a:lstStyle/>
                    <a:p>
                      <a:r>
                        <a:rPr lang="en-US" sz="1200" dirty="0"/>
                        <a:t>0.6244</a:t>
                      </a:r>
                    </a:p>
                  </a:txBody>
                  <a:tcPr/>
                </a:tc>
                <a:tc>
                  <a:txBody>
                    <a:bodyPr/>
                    <a:lstStyle/>
                    <a:p>
                      <a:r>
                        <a:rPr lang="en-GB" sz="1200" dirty="0"/>
                        <a:t>0.4907</a:t>
                      </a:r>
                    </a:p>
                  </a:txBody>
                  <a:tcPr/>
                </a:tc>
                <a:tc>
                  <a:txBody>
                    <a:bodyPr/>
                    <a:lstStyle/>
                    <a:p>
                      <a:r>
                        <a:rPr lang="en-GB" sz="1200" dirty="0"/>
                        <a:t>0.6795</a:t>
                      </a:r>
                    </a:p>
                  </a:txBody>
                  <a:tcPr/>
                </a:tc>
                <a:tc>
                  <a:txBody>
                    <a:bodyPr/>
                    <a:lstStyle/>
                    <a:p>
                      <a:r>
                        <a:rPr lang="en-GB" sz="1400" b="1" dirty="0"/>
                        <a:t>0.5699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0.4366</a:t>
                      </a:r>
                    </a:p>
                  </a:txBody>
                  <a:tcPr/>
                </a:tc>
                <a:tc>
                  <a:txBody>
                    <a:bodyPr/>
                    <a:lstStyle/>
                    <a:p>
                      <a:r>
                        <a:rPr lang="en-GB" sz="1200" dirty="0"/>
                        <a:t>0.4175</a:t>
                      </a:r>
                    </a:p>
                  </a:txBody>
                  <a:tcPr/>
                </a:tc>
                <a:tc>
                  <a:txBody>
                    <a:bodyPr/>
                    <a:lstStyle/>
                    <a:p>
                      <a:r>
                        <a:rPr lang="en-GB" sz="1200" dirty="0"/>
                        <a:t>1.0000</a:t>
                      </a:r>
                    </a:p>
                  </a:txBody>
                  <a:tcPr/>
                </a:tc>
                <a:tc>
                  <a:txBody>
                    <a:bodyPr/>
                    <a:lstStyle/>
                    <a:p>
                      <a:r>
                        <a:rPr lang="en-GB" sz="1400" b="1" dirty="0"/>
                        <a:t>0.5890</a:t>
                      </a:r>
                    </a:p>
                  </a:txBody>
                  <a:tcPr/>
                </a:tc>
                <a:tc>
                  <a:txBody>
                    <a:bodyPr/>
                    <a:lstStyle/>
                    <a:p>
                      <a:r>
                        <a:rPr lang="en-US" sz="1200" dirty="0"/>
                        <a:t>0.40845</a:t>
                      </a:r>
                    </a:p>
                  </a:txBody>
                  <a:tcPr/>
                </a:tc>
                <a:tc>
                  <a:txBody>
                    <a:bodyPr/>
                    <a:lstStyle/>
                    <a:p>
                      <a:r>
                        <a:rPr lang="en-GB" sz="1200" dirty="0"/>
                        <a:t>0.3710</a:t>
                      </a:r>
                    </a:p>
                  </a:txBody>
                  <a:tcPr/>
                </a:tc>
                <a:tc>
                  <a:txBody>
                    <a:bodyPr/>
                    <a:lstStyle/>
                    <a:p>
                      <a:r>
                        <a:rPr lang="en-GB" sz="1200" dirty="0"/>
                        <a:t>0.8846</a:t>
                      </a:r>
                    </a:p>
                  </a:txBody>
                  <a:tcPr/>
                </a:tc>
                <a:tc>
                  <a:txBody>
                    <a:bodyPr/>
                    <a:lstStyle/>
                    <a:p>
                      <a:r>
                        <a:rPr lang="en-GB" sz="1400" b="1" dirty="0"/>
                        <a:t>0.5227</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0.6009</a:t>
                      </a:r>
                    </a:p>
                  </a:txBody>
                  <a:tcPr/>
                </a:tc>
                <a:tc>
                  <a:txBody>
                    <a:bodyPr/>
                    <a:lstStyle/>
                    <a:p>
                      <a:r>
                        <a:rPr lang="en-GB" sz="1200" dirty="0"/>
                        <a:t>0.5050</a:t>
                      </a:r>
                    </a:p>
                  </a:txBody>
                  <a:tcPr/>
                </a:tc>
                <a:tc>
                  <a:txBody>
                    <a:bodyPr/>
                    <a:lstStyle/>
                    <a:p>
                      <a:r>
                        <a:rPr lang="en-GB" sz="1200" dirty="0"/>
                        <a:t>0.5930</a:t>
                      </a:r>
                    </a:p>
                  </a:txBody>
                  <a:tcPr/>
                </a:tc>
                <a:tc>
                  <a:txBody>
                    <a:bodyPr/>
                    <a:lstStyle/>
                    <a:p>
                      <a:r>
                        <a:rPr lang="en-GB" sz="1400" b="1" dirty="0"/>
                        <a:t>0.5455</a:t>
                      </a:r>
                    </a:p>
                  </a:txBody>
                  <a:tcPr/>
                </a:tc>
                <a:tc>
                  <a:txBody>
                    <a:bodyPr/>
                    <a:lstStyle/>
                    <a:p>
                      <a:r>
                        <a:rPr lang="en-US" sz="1200" dirty="0"/>
                        <a:t>0.7230</a:t>
                      </a:r>
                    </a:p>
                  </a:txBody>
                  <a:tcPr/>
                </a:tc>
                <a:tc>
                  <a:txBody>
                    <a:bodyPr/>
                    <a:lstStyle/>
                    <a:p>
                      <a:r>
                        <a:rPr lang="en-GB" sz="1200" dirty="0"/>
                        <a:t>0.6173</a:t>
                      </a:r>
                    </a:p>
                  </a:txBody>
                  <a:tcPr/>
                </a:tc>
                <a:tc>
                  <a:txBody>
                    <a:bodyPr/>
                    <a:lstStyle/>
                    <a:p>
                      <a:r>
                        <a:rPr lang="en-GB" sz="1200" dirty="0"/>
                        <a:t>0.6410</a:t>
                      </a:r>
                    </a:p>
                  </a:txBody>
                  <a:tcPr/>
                </a:tc>
                <a:tc>
                  <a:txBody>
                    <a:bodyPr/>
                    <a:lstStyle/>
                    <a:p>
                      <a:r>
                        <a:rPr lang="en-GB" sz="1400" b="1" dirty="0"/>
                        <a:t>0.6289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0.6244</a:t>
                      </a:r>
                    </a:p>
                  </a:txBody>
                  <a:tcPr/>
                </a:tc>
                <a:tc>
                  <a:txBody>
                    <a:bodyPr/>
                    <a:lstStyle/>
                    <a:p>
                      <a:r>
                        <a:rPr lang="en-GB" sz="1200" dirty="0"/>
                        <a:t>0.5366</a:t>
                      </a:r>
                    </a:p>
                  </a:txBody>
                  <a:tcPr/>
                </a:tc>
                <a:tc>
                  <a:txBody>
                    <a:bodyPr/>
                    <a:lstStyle/>
                    <a:p>
                      <a:r>
                        <a:rPr lang="en-GB" sz="1200" dirty="0"/>
                        <a:t>0.5116</a:t>
                      </a:r>
                    </a:p>
                  </a:txBody>
                  <a:tcPr/>
                </a:tc>
                <a:tc>
                  <a:txBody>
                    <a:bodyPr/>
                    <a:lstStyle/>
                    <a:p>
                      <a:r>
                        <a:rPr lang="en-GB" sz="1400" b="1" dirty="0"/>
                        <a:t>0.5238</a:t>
                      </a:r>
                    </a:p>
                  </a:txBody>
                  <a:tcPr/>
                </a:tc>
                <a:tc>
                  <a:txBody>
                    <a:bodyPr/>
                    <a:lstStyle/>
                    <a:p>
                      <a:r>
                        <a:rPr lang="en-US" sz="1200" dirty="0"/>
                        <a:t>0.7418</a:t>
                      </a:r>
                    </a:p>
                  </a:txBody>
                  <a:tcPr/>
                </a:tc>
                <a:tc>
                  <a:txBody>
                    <a:bodyPr/>
                    <a:lstStyle/>
                    <a:p>
                      <a:r>
                        <a:rPr lang="en-GB" sz="1200" dirty="0"/>
                        <a:t>0.5769</a:t>
                      </a:r>
                    </a:p>
                  </a:txBody>
                  <a:tcPr/>
                </a:tc>
                <a:tc>
                  <a:txBody>
                    <a:bodyPr/>
                    <a:lstStyle/>
                    <a:p>
                      <a:r>
                        <a:rPr lang="en-GB" sz="1200" dirty="0"/>
                        <a:t>0.6716</a:t>
                      </a:r>
                    </a:p>
                  </a:txBody>
                  <a:tcPr/>
                </a:tc>
                <a:tc>
                  <a:txBody>
                    <a:bodyPr/>
                    <a:lstStyle/>
                    <a:p>
                      <a:r>
                        <a:rPr lang="en-GB" sz="1400" b="1" dirty="0"/>
                        <a:t>0.6207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0.5493</a:t>
                      </a:r>
                    </a:p>
                  </a:txBody>
                  <a:tcPr/>
                </a:tc>
                <a:tc>
                  <a:txBody>
                    <a:bodyPr/>
                    <a:lstStyle/>
                    <a:p>
                      <a:r>
                        <a:rPr lang="en-GB" sz="1200" dirty="0"/>
                        <a:t>0.4468</a:t>
                      </a:r>
                    </a:p>
                  </a:txBody>
                  <a:tcPr/>
                </a:tc>
                <a:tc>
                  <a:txBody>
                    <a:bodyPr/>
                    <a:lstStyle/>
                    <a:p>
                      <a:r>
                        <a:rPr lang="en-GB" sz="1200" dirty="0"/>
                        <a:t>0.4884</a:t>
                      </a:r>
                    </a:p>
                  </a:txBody>
                  <a:tcPr/>
                </a:tc>
                <a:tc>
                  <a:txBody>
                    <a:bodyPr/>
                    <a:lstStyle/>
                    <a:p>
                      <a:r>
                        <a:rPr lang="en-GB" sz="1400" b="1" dirty="0"/>
                        <a:t>0.4667</a:t>
                      </a:r>
                    </a:p>
                  </a:txBody>
                  <a:tcPr/>
                </a:tc>
                <a:tc>
                  <a:txBody>
                    <a:bodyPr/>
                    <a:lstStyle/>
                    <a:p>
                      <a:r>
                        <a:rPr lang="en-US" sz="1200" dirty="0"/>
                        <a:t>0.5728</a:t>
                      </a:r>
                    </a:p>
                  </a:txBody>
                  <a:tcPr/>
                </a:tc>
                <a:tc>
                  <a:txBody>
                    <a:bodyPr/>
                    <a:lstStyle/>
                    <a:p>
                      <a:r>
                        <a:rPr lang="en-GB" sz="1200" dirty="0"/>
                        <a:t>0.4270</a:t>
                      </a:r>
                    </a:p>
                  </a:txBody>
                  <a:tcPr/>
                </a:tc>
                <a:tc>
                  <a:txBody>
                    <a:bodyPr/>
                    <a:lstStyle/>
                    <a:p>
                      <a:r>
                        <a:rPr lang="en-GB" sz="1200" dirty="0"/>
                        <a:t>0.4872</a:t>
                      </a:r>
                    </a:p>
                  </a:txBody>
                  <a:tcPr/>
                </a:tc>
                <a:tc>
                  <a:txBody>
                    <a:bodyPr/>
                    <a:lstStyle/>
                    <a:p>
                      <a:r>
                        <a:rPr lang="en-GB" sz="1400" b="1" dirty="0"/>
                        <a:t>0.4551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0.5587</a:t>
                      </a:r>
                    </a:p>
                  </a:txBody>
                  <a:tcPr/>
                </a:tc>
                <a:tc>
                  <a:txBody>
                    <a:bodyPr/>
                    <a:lstStyle/>
                    <a:p>
                      <a:r>
                        <a:rPr lang="en-GB" sz="1200" dirty="0"/>
                        <a:t>0.4740</a:t>
                      </a:r>
                    </a:p>
                  </a:txBody>
                  <a:tcPr/>
                </a:tc>
                <a:tc>
                  <a:txBody>
                    <a:bodyPr/>
                    <a:lstStyle/>
                    <a:p>
                      <a:r>
                        <a:rPr lang="en-GB" sz="1200" dirty="0"/>
                        <a:t>0.8488</a:t>
                      </a:r>
                    </a:p>
                  </a:txBody>
                  <a:tcPr/>
                </a:tc>
                <a:tc>
                  <a:txBody>
                    <a:bodyPr/>
                    <a:lstStyle/>
                    <a:p>
                      <a:r>
                        <a:rPr lang="en-GB" sz="1400" b="1" dirty="0"/>
                        <a:t>0.6083</a:t>
                      </a:r>
                    </a:p>
                  </a:txBody>
                  <a:tcPr/>
                </a:tc>
                <a:tc>
                  <a:txBody>
                    <a:bodyPr/>
                    <a:lstStyle/>
                    <a:p>
                      <a:r>
                        <a:rPr lang="en-US" sz="1200" dirty="0"/>
                        <a:t>0.6808</a:t>
                      </a:r>
                    </a:p>
                  </a:txBody>
                  <a:tcPr/>
                </a:tc>
                <a:tc>
                  <a:txBody>
                    <a:bodyPr/>
                    <a:lstStyle/>
                    <a:p>
                      <a:r>
                        <a:rPr lang="en-GB" sz="1200" dirty="0"/>
                        <a:t>0.8125</a:t>
                      </a:r>
                    </a:p>
                  </a:txBody>
                  <a:tcPr/>
                </a:tc>
                <a:tc>
                  <a:txBody>
                    <a:bodyPr/>
                    <a:lstStyle/>
                    <a:p>
                      <a:r>
                        <a:rPr lang="en-GB" sz="1200" dirty="0"/>
                        <a:t>0.1667</a:t>
                      </a:r>
                    </a:p>
                  </a:txBody>
                  <a:tcPr/>
                </a:tc>
                <a:tc>
                  <a:txBody>
                    <a:bodyPr/>
                    <a:lstStyle/>
                    <a:p>
                      <a:r>
                        <a:rPr lang="en-GB" sz="1400" b="1" dirty="0"/>
                        <a:t>0.2766</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0.6009</a:t>
                      </a:r>
                    </a:p>
                  </a:txBody>
                  <a:tcPr/>
                </a:tc>
                <a:tc>
                  <a:txBody>
                    <a:bodyPr/>
                    <a:lstStyle/>
                    <a:p>
                      <a:r>
                        <a:rPr lang="en-GB" sz="1200" dirty="0"/>
                        <a:t>0.5047</a:t>
                      </a:r>
                    </a:p>
                  </a:txBody>
                  <a:tcPr/>
                </a:tc>
                <a:tc>
                  <a:txBody>
                    <a:bodyPr/>
                    <a:lstStyle/>
                    <a:p>
                      <a:r>
                        <a:rPr lang="en-GB" sz="1200" dirty="0"/>
                        <a:t>0.6279</a:t>
                      </a:r>
                    </a:p>
                  </a:txBody>
                  <a:tcPr/>
                </a:tc>
                <a:tc>
                  <a:txBody>
                    <a:bodyPr/>
                    <a:lstStyle/>
                    <a:p>
                      <a:r>
                        <a:rPr lang="en-GB" sz="1400" b="1" dirty="0"/>
                        <a:t>0.5596</a:t>
                      </a:r>
                    </a:p>
                  </a:txBody>
                  <a:tcPr/>
                </a:tc>
                <a:tc>
                  <a:txBody>
                    <a:bodyPr/>
                    <a:lstStyle/>
                    <a:p>
                      <a:r>
                        <a:rPr lang="en-US" sz="1200" dirty="0"/>
                        <a:t>0.6338</a:t>
                      </a:r>
                    </a:p>
                  </a:txBody>
                  <a:tcPr/>
                </a:tc>
                <a:tc>
                  <a:txBody>
                    <a:bodyPr/>
                    <a:lstStyle/>
                    <a:p>
                      <a:r>
                        <a:rPr lang="en-GB" sz="1200" dirty="0"/>
                        <a:t>0.5000</a:t>
                      </a:r>
                    </a:p>
                  </a:txBody>
                  <a:tcPr/>
                </a:tc>
                <a:tc>
                  <a:txBody>
                    <a:bodyPr/>
                    <a:lstStyle/>
                    <a:p>
                      <a:r>
                        <a:rPr lang="en-GB" sz="1200" dirty="0"/>
                        <a:t>0.4872</a:t>
                      </a:r>
                    </a:p>
                  </a:txBody>
                  <a:tcPr/>
                </a:tc>
                <a:tc>
                  <a:txBody>
                    <a:bodyPr/>
                    <a:lstStyle/>
                    <a:p>
                      <a:r>
                        <a:rPr lang="en-GB" sz="1400" b="1" dirty="0"/>
                        <a:t>0.4935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0.4225</a:t>
                      </a:r>
                    </a:p>
                  </a:txBody>
                  <a:tcPr/>
                </a:tc>
                <a:tc>
                  <a:txBody>
                    <a:bodyPr/>
                    <a:lstStyle/>
                    <a:p>
                      <a:r>
                        <a:rPr lang="en-GB" sz="1200" dirty="0"/>
                        <a:t>0.3943</a:t>
                      </a:r>
                    </a:p>
                  </a:txBody>
                  <a:tcPr/>
                </a:tc>
                <a:tc>
                  <a:txBody>
                    <a:bodyPr/>
                    <a:lstStyle/>
                    <a:p>
                      <a:r>
                        <a:rPr lang="en-GB" sz="1200" dirty="0"/>
                        <a:t>0.8023</a:t>
                      </a:r>
                    </a:p>
                  </a:txBody>
                  <a:tcPr/>
                </a:tc>
                <a:tc>
                  <a:txBody>
                    <a:bodyPr/>
                    <a:lstStyle/>
                    <a:p>
                      <a:r>
                        <a:rPr lang="en-GB" sz="1400" b="1" dirty="0"/>
                        <a:t>0.5287</a:t>
                      </a:r>
                    </a:p>
                  </a:txBody>
                  <a:tcPr/>
                </a:tc>
                <a:tc>
                  <a:txBody>
                    <a:bodyPr/>
                    <a:lstStyle/>
                    <a:p>
                      <a:r>
                        <a:rPr lang="en-US" sz="1200" dirty="0"/>
                        <a:t>0.6526</a:t>
                      </a:r>
                    </a:p>
                  </a:txBody>
                  <a:tcPr/>
                </a:tc>
                <a:tc>
                  <a:txBody>
                    <a:bodyPr/>
                    <a:lstStyle/>
                    <a:p>
                      <a:r>
                        <a:rPr lang="en-GB" sz="1200" dirty="0"/>
                        <a:t>0.5500</a:t>
                      </a:r>
                    </a:p>
                  </a:txBody>
                  <a:tcPr/>
                </a:tc>
                <a:tc>
                  <a:txBody>
                    <a:bodyPr/>
                    <a:lstStyle/>
                    <a:p>
                      <a:r>
                        <a:rPr lang="en-GB" sz="1200" dirty="0"/>
                        <a:t>0.2821</a:t>
                      </a:r>
                    </a:p>
                  </a:txBody>
                  <a:tcPr/>
                </a:tc>
                <a:tc>
                  <a:txBody>
                    <a:bodyPr/>
                    <a:lstStyle/>
                    <a:p>
                      <a:r>
                        <a:rPr lang="en-GB" sz="1400" b="1" dirty="0"/>
                        <a:t>0.3729</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(300)</a:t>
                      </a:r>
                    </a:p>
                  </a:txBody>
                  <a:tcPr/>
                </a:tc>
                <a:tc>
                  <a:txBody>
                    <a:bodyPr/>
                    <a:lstStyle/>
                    <a:p>
                      <a:r>
                        <a:rPr lang="en-GB" sz="1200" dirty="0"/>
                        <a:t>0.6197</a:t>
                      </a:r>
                    </a:p>
                  </a:txBody>
                  <a:tcPr/>
                </a:tc>
                <a:tc>
                  <a:txBody>
                    <a:bodyPr/>
                    <a:lstStyle/>
                    <a:p>
                      <a:r>
                        <a:rPr lang="en-GB" sz="1200" dirty="0"/>
                        <a:t>0.5317</a:t>
                      </a:r>
                    </a:p>
                  </a:txBody>
                  <a:tcPr/>
                </a:tc>
                <a:tc>
                  <a:txBody>
                    <a:bodyPr/>
                    <a:lstStyle/>
                    <a:p>
                      <a:r>
                        <a:rPr lang="en-GB" sz="1200" dirty="0"/>
                        <a:t>0.4884</a:t>
                      </a:r>
                    </a:p>
                  </a:txBody>
                  <a:tcPr/>
                </a:tc>
                <a:tc>
                  <a:txBody>
                    <a:bodyPr/>
                    <a:lstStyle/>
                    <a:p>
                      <a:r>
                        <a:rPr lang="en-GB" sz="1400" b="1" dirty="0"/>
                        <a:t>0.5091</a:t>
                      </a:r>
                    </a:p>
                  </a:txBody>
                  <a:tcPr/>
                </a:tc>
                <a:tc>
                  <a:txBody>
                    <a:bodyPr/>
                    <a:lstStyle/>
                    <a:p>
                      <a:r>
                        <a:rPr lang="en-US" sz="1200" dirty="0"/>
                        <a:t>0.6714</a:t>
                      </a:r>
                    </a:p>
                  </a:txBody>
                  <a:tcPr/>
                </a:tc>
                <a:tc>
                  <a:txBody>
                    <a:bodyPr/>
                    <a:lstStyle/>
                    <a:p>
                      <a:r>
                        <a:rPr lang="en-GB" sz="1200" dirty="0"/>
                        <a:t>0.5645</a:t>
                      </a:r>
                    </a:p>
                  </a:txBody>
                  <a:tcPr/>
                </a:tc>
                <a:tc>
                  <a:txBody>
                    <a:bodyPr/>
                    <a:lstStyle/>
                    <a:p>
                      <a:r>
                        <a:rPr lang="en-GB" sz="1200" dirty="0"/>
                        <a:t>0.4487</a:t>
                      </a:r>
                    </a:p>
                  </a:txBody>
                  <a:tcPr/>
                </a:tc>
                <a:tc>
                  <a:txBody>
                    <a:bodyPr/>
                    <a:lstStyle/>
                    <a:p>
                      <a:r>
                        <a:rPr lang="en-GB" sz="1400" b="1" dirty="0"/>
                        <a:t>0.5000</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30 padding, 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34747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288484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541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297070916"/>
              </p:ext>
            </p:extLst>
          </p:nvPr>
        </p:nvGraphicFramePr>
        <p:xfrm>
          <a:off x="654704" y="1262002"/>
          <a:ext cx="10985071" cy="4596928"/>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0.6303</a:t>
                      </a:r>
                    </a:p>
                  </a:txBody>
                  <a:tcPr/>
                </a:tc>
                <a:tc>
                  <a:txBody>
                    <a:bodyPr/>
                    <a:lstStyle/>
                    <a:p>
                      <a:r>
                        <a:rPr lang="en-GB" sz="1200" dirty="0"/>
                        <a:t>0.5233</a:t>
                      </a:r>
                    </a:p>
                  </a:txBody>
                  <a:tcPr/>
                </a:tc>
                <a:tc>
                  <a:txBody>
                    <a:bodyPr/>
                    <a:lstStyle/>
                    <a:p>
                      <a:r>
                        <a:rPr lang="en-GB" sz="1200" dirty="0"/>
                        <a:t>0.5488</a:t>
                      </a:r>
                    </a:p>
                  </a:txBody>
                  <a:tcPr/>
                </a:tc>
                <a:tc>
                  <a:txBody>
                    <a:bodyPr/>
                    <a:lstStyle/>
                    <a:p>
                      <a:r>
                        <a:rPr lang="en-GB" sz="1400" b="1" dirty="0"/>
                        <a:t>0.5357</a:t>
                      </a:r>
                    </a:p>
                  </a:txBody>
                  <a:tcPr/>
                </a:tc>
                <a:tc>
                  <a:txBody>
                    <a:bodyPr/>
                    <a:lstStyle/>
                    <a:p>
                      <a:r>
                        <a:rPr lang="en-US" sz="1200" dirty="0"/>
                        <a:t>0.7014</a:t>
                      </a:r>
                    </a:p>
                  </a:txBody>
                  <a:tcPr/>
                </a:tc>
                <a:tc>
                  <a:txBody>
                    <a:bodyPr/>
                    <a:lstStyle/>
                    <a:p>
                      <a:r>
                        <a:rPr lang="en-GB" sz="1200" dirty="0"/>
                        <a:t>0.6220</a:t>
                      </a:r>
                    </a:p>
                  </a:txBody>
                  <a:tcPr/>
                </a:tc>
                <a:tc>
                  <a:txBody>
                    <a:bodyPr/>
                    <a:lstStyle/>
                    <a:p>
                      <a:r>
                        <a:rPr lang="en-GB" sz="1200" dirty="0"/>
                        <a:t>0.6145</a:t>
                      </a:r>
                    </a:p>
                  </a:txBody>
                  <a:tcPr/>
                </a:tc>
                <a:tc>
                  <a:txBody>
                    <a:bodyPr/>
                    <a:lstStyle/>
                    <a:p>
                      <a:r>
                        <a:rPr lang="en-GB" sz="1400" b="1" dirty="0"/>
                        <a:t>0.6182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0.6019</a:t>
                      </a:r>
                    </a:p>
                  </a:txBody>
                  <a:tcPr/>
                </a:tc>
                <a:tc>
                  <a:txBody>
                    <a:bodyPr/>
                    <a:lstStyle/>
                    <a:p>
                      <a:r>
                        <a:rPr lang="en-GB" sz="1200" dirty="0"/>
                        <a:t>0.4808</a:t>
                      </a:r>
                    </a:p>
                  </a:txBody>
                  <a:tcPr/>
                </a:tc>
                <a:tc>
                  <a:txBody>
                    <a:bodyPr/>
                    <a:lstStyle/>
                    <a:p>
                      <a:r>
                        <a:rPr lang="en-GB" sz="1200" dirty="0"/>
                        <a:t>0.3049</a:t>
                      </a:r>
                    </a:p>
                  </a:txBody>
                  <a:tcPr/>
                </a:tc>
                <a:tc>
                  <a:txBody>
                    <a:bodyPr/>
                    <a:lstStyle/>
                    <a:p>
                      <a:r>
                        <a:rPr lang="en-GB" sz="1400" b="1" dirty="0"/>
                        <a:t>0.3731</a:t>
                      </a:r>
                    </a:p>
                  </a:txBody>
                  <a:tcPr/>
                </a:tc>
                <a:tc>
                  <a:txBody>
                    <a:bodyPr/>
                    <a:lstStyle/>
                    <a:p>
                      <a:r>
                        <a:rPr lang="en-US" sz="1200" dirty="0"/>
                        <a:t>0.6683</a:t>
                      </a:r>
                    </a:p>
                  </a:txBody>
                  <a:tcPr/>
                </a:tc>
                <a:tc>
                  <a:txBody>
                    <a:bodyPr/>
                    <a:lstStyle/>
                    <a:p>
                      <a:r>
                        <a:rPr lang="en-GB" sz="1200" dirty="0"/>
                        <a:t>0.6182</a:t>
                      </a:r>
                    </a:p>
                  </a:txBody>
                  <a:tcPr/>
                </a:tc>
                <a:tc>
                  <a:txBody>
                    <a:bodyPr/>
                    <a:lstStyle/>
                    <a:p>
                      <a:r>
                        <a:rPr lang="en-GB" sz="1200" dirty="0"/>
                        <a:t>0.4096</a:t>
                      </a:r>
                    </a:p>
                  </a:txBody>
                  <a:tcPr/>
                </a:tc>
                <a:tc>
                  <a:txBody>
                    <a:bodyPr/>
                    <a:lstStyle/>
                    <a:p>
                      <a:r>
                        <a:rPr lang="en-GB" sz="1400" b="1" dirty="0"/>
                        <a:t>0.4928</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0.6872</a:t>
                      </a:r>
                    </a:p>
                  </a:txBody>
                  <a:tcPr/>
                </a:tc>
                <a:tc>
                  <a:txBody>
                    <a:bodyPr/>
                    <a:lstStyle/>
                    <a:p>
                      <a:r>
                        <a:rPr lang="en-GB" sz="1200" dirty="0"/>
                        <a:t>0.5833</a:t>
                      </a:r>
                    </a:p>
                  </a:txBody>
                  <a:tcPr/>
                </a:tc>
                <a:tc>
                  <a:txBody>
                    <a:bodyPr/>
                    <a:lstStyle/>
                    <a:p>
                      <a:r>
                        <a:rPr lang="en-GB" sz="1200" dirty="0"/>
                        <a:t>0.6829</a:t>
                      </a:r>
                    </a:p>
                  </a:txBody>
                  <a:tcPr/>
                </a:tc>
                <a:tc>
                  <a:txBody>
                    <a:bodyPr/>
                    <a:lstStyle/>
                    <a:p>
                      <a:r>
                        <a:rPr lang="en-GB" sz="1400" b="1" dirty="0"/>
                        <a:t>0.6292</a:t>
                      </a:r>
                    </a:p>
                  </a:txBody>
                  <a:tcPr/>
                </a:tc>
                <a:tc>
                  <a:txBody>
                    <a:bodyPr/>
                    <a:lstStyle/>
                    <a:p>
                      <a:r>
                        <a:rPr lang="en-US" sz="1200" dirty="0"/>
                        <a:t>0.7488</a:t>
                      </a:r>
                    </a:p>
                  </a:txBody>
                  <a:tcPr/>
                </a:tc>
                <a:tc>
                  <a:txBody>
                    <a:bodyPr/>
                    <a:lstStyle/>
                    <a:p>
                      <a:r>
                        <a:rPr lang="en-GB" sz="1200" dirty="0"/>
                        <a:t>0.7344</a:t>
                      </a:r>
                    </a:p>
                  </a:txBody>
                  <a:tcPr/>
                </a:tc>
                <a:tc>
                  <a:txBody>
                    <a:bodyPr/>
                    <a:lstStyle/>
                    <a:p>
                      <a:r>
                        <a:rPr lang="en-GB" sz="1200" dirty="0"/>
                        <a:t>0.5663</a:t>
                      </a:r>
                    </a:p>
                  </a:txBody>
                  <a:tcPr/>
                </a:tc>
                <a:tc>
                  <a:txBody>
                    <a:bodyPr/>
                    <a:lstStyle/>
                    <a:p>
                      <a:r>
                        <a:rPr lang="en-GB" sz="1400" b="1" dirty="0"/>
                        <a:t>0.6395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0.6256</a:t>
                      </a:r>
                    </a:p>
                  </a:txBody>
                  <a:tcPr/>
                </a:tc>
                <a:tc>
                  <a:txBody>
                    <a:bodyPr/>
                    <a:lstStyle/>
                    <a:p>
                      <a:r>
                        <a:rPr lang="en-GB" sz="1200" dirty="0"/>
                        <a:t>0.5120</a:t>
                      </a:r>
                    </a:p>
                  </a:txBody>
                  <a:tcPr/>
                </a:tc>
                <a:tc>
                  <a:txBody>
                    <a:bodyPr/>
                    <a:lstStyle/>
                    <a:p>
                      <a:r>
                        <a:rPr lang="en-GB" sz="1200" dirty="0"/>
                        <a:t>0.7805</a:t>
                      </a:r>
                    </a:p>
                  </a:txBody>
                  <a:tcPr/>
                </a:tc>
                <a:tc>
                  <a:txBody>
                    <a:bodyPr/>
                    <a:lstStyle/>
                    <a:p>
                      <a:r>
                        <a:rPr lang="en-GB" sz="1400" b="1" dirty="0"/>
                        <a:t>0.6184</a:t>
                      </a:r>
                    </a:p>
                  </a:txBody>
                  <a:tcPr/>
                </a:tc>
                <a:tc>
                  <a:txBody>
                    <a:bodyPr/>
                    <a:lstStyle/>
                    <a:p>
                      <a:r>
                        <a:rPr lang="en-US" sz="1200" dirty="0"/>
                        <a:t>0.6635</a:t>
                      </a:r>
                    </a:p>
                  </a:txBody>
                  <a:tcPr/>
                </a:tc>
                <a:tc>
                  <a:txBody>
                    <a:bodyPr/>
                    <a:lstStyle/>
                    <a:p>
                      <a:r>
                        <a:rPr lang="en-GB" sz="1200" dirty="0"/>
                        <a:t>0.8000</a:t>
                      </a:r>
                    </a:p>
                  </a:txBody>
                  <a:tcPr/>
                </a:tc>
                <a:tc>
                  <a:txBody>
                    <a:bodyPr/>
                    <a:lstStyle/>
                    <a:p>
                      <a:r>
                        <a:rPr lang="en-GB" sz="1200" dirty="0"/>
                        <a:t>0.1928</a:t>
                      </a:r>
                    </a:p>
                  </a:txBody>
                  <a:tcPr/>
                </a:tc>
                <a:tc>
                  <a:txBody>
                    <a:bodyPr/>
                    <a:lstStyle/>
                    <a:p>
                      <a:r>
                        <a:rPr lang="en-GB" sz="1400" b="1" dirty="0"/>
                        <a:t>0.3107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0.5972</a:t>
                      </a:r>
                    </a:p>
                  </a:txBody>
                  <a:tcPr/>
                </a:tc>
                <a:tc>
                  <a:txBody>
                    <a:bodyPr/>
                    <a:lstStyle/>
                    <a:p>
                      <a:r>
                        <a:rPr lang="en-GB" sz="1200" dirty="0"/>
                        <a:t>0.4819</a:t>
                      </a:r>
                    </a:p>
                  </a:txBody>
                  <a:tcPr/>
                </a:tc>
                <a:tc>
                  <a:txBody>
                    <a:bodyPr/>
                    <a:lstStyle/>
                    <a:p>
                      <a:r>
                        <a:rPr lang="en-GB" sz="1200" dirty="0"/>
                        <a:t>0.5366</a:t>
                      </a:r>
                    </a:p>
                  </a:txBody>
                  <a:tcPr/>
                </a:tc>
                <a:tc>
                  <a:txBody>
                    <a:bodyPr/>
                    <a:lstStyle/>
                    <a:p>
                      <a:r>
                        <a:rPr lang="en-GB" sz="1400" b="1" dirty="0"/>
                        <a:t>0.4849</a:t>
                      </a:r>
                    </a:p>
                  </a:txBody>
                  <a:tcPr/>
                </a:tc>
                <a:tc>
                  <a:txBody>
                    <a:bodyPr/>
                    <a:lstStyle/>
                    <a:p>
                      <a:r>
                        <a:rPr lang="en-US" sz="1200" dirty="0"/>
                        <a:t>0.5829</a:t>
                      </a:r>
                    </a:p>
                  </a:txBody>
                  <a:tcPr/>
                </a:tc>
                <a:tc>
                  <a:txBody>
                    <a:bodyPr/>
                    <a:lstStyle/>
                    <a:p>
                      <a:r>
                        <a:rPr lang="en-GB" sz="1200" dirty="0"/>
                        <a:t>0.4731</a:t>
                      </a:r>
                    </a:p>
                  </a:txBody>
                  <a:tcPr/>
                </a:tc>
                <a:tc>
                  <a:txBody>
                    <a:bodyPr/>
                    <a:lstStyle/>
                    <a:p>
                      <a:r>
                        <a:rPr lang="en-GB" sz="1200" dirty="0"/>
                        <a:t>0.5301</a:t>
                      </a:r>
                    </a:p>
                  </a:txBody>
                  <a:tcPr/>
                </a:tc>
                <a:tc>
                  <a:txBody>
                    <a:bodyPr/>
                    <a:lstStyle/>
                    <a:p>
                      <a:r>
                        <a:rPr lang="en-GB" sz="1400" b="1" dirty="0"/>
                        <a:t>0.5000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0.6588</a:t>
                      </a:r>
                    </a:p>
                  </a:txBody>
                  <a:tcPr/>
                </a:tc>
                <a:tc>
                  <a:txBody>
                    <a:bodyPr/>
                    <a:lstStyle/>
                    <a:p>
                      <a:r>
                        <a:rPr lang="en-GB" sz="1200" dirty="0"/>
                        <a:t>0.5439</a:t>
                      </a:r>
                    </a:p>
                  </a:txBody>
                  <a:tcPr/>
                </a:tc>
                <a:tc>
                  <a:txBody>
                    <a:bodyPr/>
                    <a:lstStyle/>
                    <a:p>
                      <a:r>
                        <a:rPr lang="en-GB" sz="1200" dirty="0"/>
                        <a:t>0.7561</a:t>
                      </a:r>
                    </a:p>
                  </a:txBody>
                  <a:tcPr/>
                </a:tc>
                <a:tc>
                  <a:txBody>
                    <a:bodyPr/>
                    <a:lstStyle/>
                    <a:p>
                      <a:r>
                        <a:rPr lang="en-GB" sz="1400" b="1" dirty="0"/>
                        <a:t>0.6327</a:t>
                      </a:r>
                    </a:p>
                  </a:txBody>
                  <a:tcPr/>
                </a:tc>
                <a:tc>
                  <a:txBody>
                    <a:bodyPr/>
                    <a:lstStyle/>
                    <a:p>
                      <a:r>
                        <a:rPr lang="en-US" sz="1200" dirty="0"/>
                        <a:t>0.6872</a:t>
                      </a:r>
                    </a:p>
                  </a:txBody>
                  <a:tcPr/>
                </a:tc>
                <a:tc>
                  <a:txBody>
                    <a:bodyPr/>
                    <a:lstStyle/>
                    <a:p>
                      <a:r>
                        <a:rPr lang="en-GB" sz="1200" dirty="0"/>
                        <a:t>0.6889</a:t>
                      </a:r>
                    </a:p>
                  </a:txBody>
                  <a:tcPr/>
                </a:tc>
                <a:tc>
                  <a:txBody>
                    <a:bodyPr/>
                    <a:lstStyle/>
                    <a:p>
                      <a:r>
                        <a:rPr lang="en-GB" sz="1200" dirty="0"/>
                        <a:t>0.3735</a:t>
                      </a:r>
                    </a:p>
                  </a:txBody>
                  <a:tcPr/>
                </a:tc>
                <a:tc>
                  <a:txBody>
                    <a:bodyPr/>
                    <a:lstStyle/>
                    <a:p>
                      <a:r>
                        <a:rPr lang="en-GB" sz="1400" b="1" dirty="0"/>
                        <a:t>0.4844</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0.6588</a:t>
                      </a:r>
                    </a:p>
                  </a:txBody>
                  <a:tcPr/>
                </a:tc>
                <a:tc>
                  <a:txBody>
                    <a:bodyPr/>
                    <a:lstStyle/>
                    <a:p>
                      <a:r>
                        <a:rPr lang="en-GB" sz="1200" dirty="0"/>
                        <a:t>0.5500</a:t>
                      </a:r>
                    </a:p>
                  </a:txBody>
                  <a:tcPr/>
                </a:tc>
                <a:tc>
                  <a:txBody>
                    <a:bodyPr/>
                    <a:lstStyle/>
                    <a:p>
                      <a:r>
                        <a:rPr lang="en-GB" sz="1200" dirty="0"/>
                        <a:t>0.6707</a:t>
                      </a:r>
                    </a:p>
                  </a:txBody>
                  <a:tcPr/>
                </a:tc>
                <a:tc>
                  <a:txBody>
                    <a:bodyPr/>
                    <a:lstStyle/>
                    <a:p>
                      <a:r>
                        <a:rPr lang="en-GB" sz="1400" b="1" dirty="0"/>
                        <a:t>0.6044</a:t>
                      </a:r>
                    </a:p>
                  </a:txBody>
                  <a:tcPr/>
                </a:tc>
                <a:tc>
                  <a:txBody>
                    <a:bodyPr/>
                    <a:lstStyle/>
                    <a:p>
                      <a:r>
                        <a:rPr lang="en-US" sz="1200" dirty="0"/>
                        <a:t>0.7251</a:t>
                      </a:r>
                    </a:p>
                  </a:txBody>
                  <a:tcPr/>
                </a:tc>
                <a:tc>
                  <a:txBody>
                    <a:bodyPr/>
                    <a:lstStyle/>
                    <a:p>
                      <a:r>
                        <a:rPr lang="en-GB" sz="1200" dirty="0"/>
                        <a:t>0.6582</a:t>
                      </a:r>
                    </a:p>
                  </a:txBody>
                  <a:tcPr/>
                </a:tc>
                <a:tc>
                  <a:txBody>
                    <a:bodyPr/>
                    <a:lstStyle/>
                    <a:p>
                      <a:r>
                        <a:rPr lang="en-GB" sz="1200" dirty="0"/>
                        <a:t>0.6265</a:t>
                      </a:r>
                    </a:p>
                  </a:txBody>
                  <a:tcPr/>
                </a:tc>
                <a:tc>
                  <a:txBody>
                    <a:bodyPr/>
                    <a:lstStyle/>
                    <a:p>
                      <a:r>
                        <a:rPr lang="en-GB" sz="1400" b="1" dirty="0"/>
                        <a:t>0.6420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0.6161</a:t>
                      </a:r>
                    </a:p>
                  </a:txBody>
                  <a:tcPr/>
                </a:tc>
                <a:tc>
                  <a:txBody>
                    <a:bodyPr/>
                    <a:lstStyle/>
                    <a:p>
                      <a:r>
                        <a:rPr lang="en-GB" sz="1200" dirty="0"/>
                        <a:t>0.5037</a:t>
                      </a:r>
                    </a:p>
                  </a:txBody>
                  <a:tcPr/>
                </a:tc>
                <a:tc>
                  <a:txBody>
                    <a:bodyPr/>
                    <a:lstStyle/>
                    <a:p>
                      <a:r>
                        <a:rPr lang="en-GB" sz="1200" dirty="0"/>
                        <a:t>0.8293</a:t>
                      </a:r>
                    </a:p>
                  </a:txBody>
                  <a:tcPr/>
                </a:tc>
                <a:tc>
                  <a:txBody>
                    <a:bodyPr/>
                    <a:lstStyle/>
                    <a:p>
                      <a:r>
                        <a:rPr lang="en-GB" sz="1400" b="1" dirty="0"/>
                        <a:t>0.6267</a:t>
                      </a:r>
                    </a:p>
                  </a:txBody>
                  <a:tcPr/>
                </a:tc>
                <a:tc>
                  <a:txBody>
                    <a:bodyPr/>
                    <a:lstStyle/>
                    <a:p>
                      <a:r>
                        <a:rPr lang="en-US" sz="1200" dirty="0"/>
                        <a:t>0.7156</a:t>
                      </a:r>
                    </a:p>
                  </a:txBody>
                  <a:tcPr/>
                </a:tc>
                <a:tc>
                  <a:txBody>
                    <a:bodyPr/>
                    <a:lstStyle/>
                    <a:p>
                      <a:r>
                        <a:rPr lang="en-GB" sz="1200" dirty="0"/>
                        <a:t>0.6533</a:t>
                      </a:r>
                    </a:p>
                  </a:txBody>
                  <a:tcPr/>
                </a:tc>
                <a:tc>
                  <a:txBody>
                    <a:bodyPr/>
                    <a:lstStyle/>
                    <a:p>
                      <a:r>
                        <a:rPr lang="en-GB" sz="1200" dirty="0"/>
                        <a:t>0.5904</a:t>
                      </a:r>
                    </a:p>
                  </a:txBody>
                  <a:tcPr/>
                </a:tc>
                <a:tc>
                  <a:txBody>
                    <a:bodyPr/>
                    <a:lstStyle/>
                    <a:p>
                      <a:r>
                        <a:rPr lang="en-GB" sz="1400" b="1" dirty="0"/>
                        <a:t>0.6203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(1000 | 300)</a:t>
                      </a:r>
                    </a:p>
                  </a:txBody>
                  <a:tcPr/>
                </a:tc>
                <a:tc>
                  <a:txBody>
                    <a:bodyPr/>
                    <a:lstStyle/>
                    <a:p>
                      <a:r>
                        <a:rPr lang="en-GB" sz="1200" dirty="0"/>
                        <a:t>0.7393</a:t>
                      </a:r>
                    </a:p>
                  </a:txBody>
                  <a:tcPr/>
                </a:tc>
                <a:tc>
                  <a:txBody>
                    <a:bodyPr/>
                    <a:lstStyle/>
                    <a:p>
                      <a:r>
                        <a:rPr lang="en-GB" sz="1200" dirty="0"/>
                        <a:t>0.7123</a:t>
                      </a:r>
                    </a:p>
                  </a:txBody>
                  <a:tcPr/>
                </a:tc>
                <a:tc>
                  <a:txBody>
                    <a:bodyPr/>
                    <a:lstStyle/>
                    <a:p>
                      <a:r>
                        <a:rPr lang="en-GB" sz="1200" dirty="0"/>
                        <a:t>0.6047</a:t>
                      </a:r>
                    </a:p>
                  </a:txBody>
                  <a:tcPr/>
                </a:tc>
                <a:tc>
                  <a:txBody>
                    <a:bodyPr/>
                    <a:lstStyle/>
                    <a:p>
                      <a:r>
                        <a:rPr lang="en-GB" sz="1400" b="1" dirty="0"/>
                        <a:t>0.6541</a:t>
                      </a:r>
                    </a:p>
                  </a:txBody>
                  <a:tcPr/>
                </a:tc>
                <a:tc>
                  <a:txBody>
                    <a:bodyPr/>
                    <a:lstStyle/>
                    <a:p>
                      <a:r>
                        <a:rPr lang="en-US" sz="1200" dirty="0"/>
                        <a:t>0.8010</a:t>
                      </a:r>
                    </a:p>
                  </a:txBody>
                  <a:tcPr/>
                </a:tc>
                <a:tc>
                  <a:txBody>
                    <a:bodyPr/>
                    <a:lstStyle/>
                    <a:p>
                      <a:r>
                        <a:rPr lang="en-GB" sz="1200" dirty="0"/>
                        <a:t>0.7733</a:t>
                      </a:r>
                    </a:p>
                  </a:txBody>
                  <a:tcPr/>
                </a:tc>
                <a:tc>
                  <a:txBody>
                    <a:bodyPr/>
                    <a:lstStyle/>
                    <a:p>
                      <a:r>
                        <a:rPr lang="en-GB" sz="1200" dirty="0"/>
                        <a:t>0.6988</a:t>
                      </a:r>
                    </a:p>
                  </a:txBody>
                  <a:tcPr/>
                </a:tc>
                <a:tc>
                  <a:txBody>
                    <a:bodyPr/>
                    <a:lstStyle/>
                    <a:p>
                      <a:r>
                        <a:rPr lang="en-GB" sz="1400" b="1" dirty="0"/>
                        <a:t>0.7342</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34747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288484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698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33A50-7FD4-284D-B9A3-471020BCAA5D}"/>
              </a:ext>
            </a:extLst>
          </p:cNvPr>
          <p:cNvSpPr>
            <a:spLocks noGrp="1"/>
          </p:cNvSpPr>
          <p:nvPr>
            <p:ph type="ctrTitle"/>
          </p:nvPr>
        </p:nvSpPr>
        <p:spPr/>
        <p:txBody>
          <a:bodyPr/>
          <a:lstStyle/>
          <a:p>
            <a:r>
              <a:rPr lang="en-US" dirty="0"/>
              <a:t>Searching for a Dataset</a:t>
            </a:r>
          </a:p>
        </p:txBody>
      </p:sp>
    </p:spTree>
    <p:extLst>
      <p:ext uri="{BB962C8B-B14F-4D97-AF65-F5344CB8AC3E}">
        <p14:creationId xmlns:p14="http://schemas.microsoft.com/office/powerpoint/2010/main" val="63813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 - Repeated Positives </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380287128"/>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(3938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0.6573</a:t>
                      </a:r>
                    </a:p>
                  </a:txBody>
                  <a:tcPr/>
                </a:tc>
                <a:tc>
                  <a:txBody>
                    <a:bodyPr/>
                    <a:lstStyle/>
                    <a:p>
                      <a:r>
                        <a:rPr lang="en-US" sz="1200" dirty="0"/>
                        <a:t>0.5620</a:t>
                      </a:r>
                    </a:p>
                  </a:txBody>
                  <a:tcPr/>
                </a:tc>
                <a:tc>
                  <a:txBody>
                    <a:bodyPr/>
                    <a:lstStyle/>
                    <a:p>
                      <a:r>
                        <a:rPr lang="en-US" sz="1200" dirty="0"/>
                        <a:t>0.8556</a:t>
                      </a:r>
                    </a:p>
                  </a:txBody>
                  <a:tcPr/>
                </a:tc>
                <a:tc>
                  <a:txBody>
                    <a:bodyPr/>
                    <a:lstStyle/>
                    <a:p>
                      <a:r>
                        <a:rPr lang="en-US" sz="1400" b="1" dirty="0"/>
                        <a:t>0.6784</a:t>
                      </a:r>
                    </a:p>
                  </a:txBody>
                  <a:tcPr/>
                </a:tc>
                <a:tc>
                  <a:txBody>
                    <a:bodyPr/>
                    <a:lstStyle/>
                    <a:p>
                      <a:r>
                        <a:rPr lang="en-US" sz="1200" dirty="0"/>
                        <a:t>0.6995</a:t>
                      </a:r>
                    </a:p>
                  </a:txBody>
                  <a:tcPr/>
                </a:tc>
                <a:tc>
                  <a:txBody>
                    <a:bodyPr/>
                    <a:lstStyle/>
                    <a:p>
                      <a:r>
                        <a:rPr lang="en-GB" sz="1200" dirty="0"/>
                        <a:t>0.5946</a:t>
                      </a:r>
                    </a:p>
                  </a:txBody>
                  <a:tcPr/>
                </a:tc>
                <a:tc>
                  <a:txBody>
                    <a:bodyPr/>
                    <a:lstStyle/>
                    <a:p>
                      <a:r>
                        <a:rPr lang="en-GB" sz="1200" dirty="0"/>
                        <a:t>0.5641</a:t>
                      </a:r>
                    </a:p>
                  </a:txBody>
                  <a:tcPr/>
                </a:tc>
                <a:tc>
                  <a:txBody>
                    <a:bodyPr/>
                    <a:lstStyle/>
                    <a:p>
                      <a:r>
                        <a:rPr lang="en-GB" sz="1400" b="1" dirty="0"/>
                        <a:t>0.5790</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0.5493</a:t>
                      </a:r>
                    </a:p>
                  </a:txBody>
                  <a:tcPr/>
                </a:tc>
                <a:tc>
                  <a:txBody>
                    <a:bodyPr/>
                    <a:lstStyle/>
                    <a:p>
                      <a:r>
                        <a:rPr lang="en-GB" sz="1200" dirty="0"/>
                        <a:t>0.4727</a:t>
                      </a:r>
                    </a:p>
                  </a:txBody>
                  <a:tcPr/>
                </a:tc>
                <a:tc>
                  <a:txBody>
                    <a:bodyPr/>
                    <a:lstStyle/>
                    <a:p>
                      <a:r>
                        <a:rPr lang="en-GB" sz="1200" dirty="0"/>
                        <a:t>0.5778</a:t>
                      </a:r>
                    </a:p>
                  </a:txBody>
                  <a:tcPr/>
                </a:tc>
                <a:tc>
                  <a:txBody>
                    <a:bodyPr/>
                    <a:lstStyle/>
                    <a:p>
                      <a:r>
                        <a:rPr lang="en-GB" sz="1400" b="1" dirty="0"/>
                        <a:t>0.5200</a:t>
                      </a:r>
                    </a:p>
                  </a:txBody>
                  <a:tcPr/>
                </a:tc>
                <a:tc>
                  <a:txBody>
                    <a:bodyPr/>
                    <a:lstStyle/>
                    <a:p>
                      <a:r>
                        <a:rPr lang="en-US" sz="1200" dirty="0"/>
                        <a:t>0.5916</a:t>
                      </a:r>
                    </a:p>
                  </a:txBody>
                  <a:tcPr/>
                </a:tc>
                <a:tc>
                  <a:txBody>
                    <a:bodyPr/>
                    <a:lstStyle/>
                    <a:p>
                      <a:r>
                        <a:rPr lang="en-GB" sz="1200" dirty="0"/>
                        <a:t>0.4622</a:t>
                      </a:r>
                    </a:p>
                  </a:txBody>
                  <a:tcPr/>
                </a:tc>
                <a:tc>
                  <a:txBody>
                    <a:bodyPr/>
                    <a:lstStyle/>
                    <a:p>
                      <a:r>
                        <a:rPr lang="en-GB" sz="1200" dirty="0"/>
                        <a:t>0.7051</a:t>
                      </a:r>
                    </a:p>
                  </a:txBody>
                  <a:tcPr/>
                </a:tc>
                <a:tc>
                  <a:txBody>
                    <a:bodyPr/>
                    <a:lstStyle/>
                    <a:p>
                      <a:r>
                        <a:rPr lang="en-GB" sz="1400" b="1" dirty="0"/>
                        <a:t>0.5584</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0.6808</a:t>
                      </a:r>
                    </a:p>
                  </a:txBody>
                  <a:tcPr/>
                </a:tc>
                <a:tc>
                  <a:txBody>
                    <a:bodyPr/>
                    <a:lstStyle/>
                    <a:p>
                      <a:r>
                        <a:rPr lang="en-GB" sz="1200" dirty="0"/>
                        <a:t>0.5965</a:t>
                      </a:r>
                    </a:p>
                  </a:txBody>
                  <a:tcPr/>
                </a:tc>
                <a:tc>
                  <a:txBody>
                    <a:bodyPr/>
                    <a:lstStyle/>
                    <a:p>
                      <a:r>
                        <a:rPr lang="en-GB" sz="1200" dirty="0"/>
                        <a:t>0.7556</a:t>
                      </a:r>
                    </a:p>
                  </a:txBody>
                  <a:tcPr/>
                </a:tc>
                <a:tc>
                  <a:txBody>
                    <a:bodyPr/>
                    <a:lstStyle/>
                    <a:p>
                      <a:r>
                        <a:rPr lang="en-GB" sz="1400" b="1" dirty="0"/>
                        <a:t>0.6667</a:t>
                      </a:r>
                    </a:p>
                  </a:txBody>
                  <a:tcPr/>
                </a:tc>
                <a:tc>
                  <a:txBody>
                    <a:bodyPr/>
                    <a:lstStyle/>
                    <a:p>
                      <a:r>
                        <a:rPr lang="en-US" sz="1200" dirty="0"/>
                        <a:t>0.6948</a:t>
                      </a:r>
                    </a:p>
                  </a:txBody>
                  <a:tcPr/>
                </a:tc>
                <a:tc>
                  <a:txBody>
                    <a:bodyPr/>
                    <a:lstStyle/>
                    <a:p>
                      <a:r>
                        <a:rPr lang="en-GB" sz="1200" dirty="0"/>
                        <a:t>0.5657</a:t>
                      </a:r>
                    </a:p>
                  </a:txBody>
                  <a:tcPr/>
                </a:tc>
                <a:tc>
                  <a:txBody>
                    <a:bodyPr/>
                    <a:lstStyle/>
                    <a:p>
                      <a:r>
                        <a:rPr lang="en-GB" sz="1200" dirty="0"/>
                        <a:t>0.7180</a:t>
                      </a:r>
                    </a:p>
                  </a:txBody>
                  <a:tcPr/>
                </a:tc>
                <a:tc>
                  <a:txBody>
                    <a:bodyPr/>
                    <a:lstStyle/>
                    <a:p>
                      <a:r>
                        <a:rPr lang="en-GB" sz="1400" b="1" dirty="0"/>
                        <a:t>0.6328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0.7670</a:t>
                      </a:r>
                    </a:p>
                  </a:txBody>
                  <a:tcPr/>
                </a:tc>
                <a:tc>
                  <a:txBody>
                    <a:bodyPr/>
                    <a:lstStyle/>
                    <a:p>
                      <a:r>
                        <a:rPr lang="en-GB" sz="1200" dirty="0"/>
                        <a:t>0.7303</a:t>
                      </a:r>
                    </a:p>
                  </a:txBody>
                  <a:tcPr/>
                </a:tc>
                <a:tc>
                  <a:txBody>
                    <a:bodyPr/>
                    <a:lstStyle/>
                    <a:p>
                      <a:r>
                        <a:rPr lang="en-GB" sz="1200" dirty="0"/>
                        <a:t>0.7222</a:t>
                      </a:r>
                    </a:p>
                  </a:txBody>
                  <a:tcPr/>
                </a:tc>
                <a:tc>
                  <a:txBody>
                    <a:bodyPr/>
                    <a:lstStyle/>
                    <a:p>
                      <a:r>
                        <a:rPr lang="en-GB" sz="1400" b="1" dirty="0"/>
                        <a:t>0.7263</a:t>
                      </a:r>
                    </a:p>
                  </a:txBody>
                  <a:tcPr/>
                </a:tc>
                <a:tc>
                  <a:txBody>
                    <a:bodyPr/>
                    <a:lstStyle/>
                    <a:p>
                      <a:r>
                        <a:rPr lang="en-US" sz="1200" dirty="0"/>
                        <a:t>0.7700</a:t>
                      </a:r>
                    </a:p>
                  </a:txBody>
                  <a:tcPr/>
                </a:tc>
                <a:tc>
                  <a:txBody>
                    <a:bodyPr/>
                    <a:lstStyle/>
                    <a:p>
                      <a:r>
                        <a:rPr lang="en-GB" sz="1200" dirty="0"/>
                        <a:t>0.6883</a:t>
                      </a:r>
                    </a:p>
                  </a:txBody>
                  <a:tcPr/>
                </a:tc>
                <a:tc>
                  <a:txBody>
                    <a:bodyPr/>
                    <a:lstStyle/>
                    <a:p>
                      <a:r>
                        <a:rPr lang="en-GB" sz="1200" dirty="0"/>
                        <a:t>0.6795</a:t>
                      </a:r>
                    </a:p>
                  </a:txBody>
                  <a:tcPr/>
                </a:tc>
                <a:tc>
                  <a:txBody>
                    <a:bodyPr/>
                    <a:lstStyle/>
                    <a:p>
                      <a:r>
                        <a:rPr lang="en-GB" sz="1400" b="1" dirty="0"/>
                        <a:t>0.6839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0.7277</a:t>
                      </a:r>
                    </a:p>
                  </a:txBody>
                  <a:tcPr/>
                </a:tc>
                <a:tc>
                  <a:txBody>
                    <a:bodyPr/>
                    <a:lstStyle/>
                    <a:p>
                      <a:r>
                        <a:rPr lang="en-GB" sz="1200" dirty="0"/>
                        <a:t>0.6429</a:t>
                      </a:r>
                    </a:p>
                  </a:txBody>
                  <a:tcPr/>
                </a:tc>
                <a:tc>
                  <a:txBody>
                    <a:bodyPr/>
                    <a:lstStyle/>
                    <a:p>
                      <a:r>
                        <a:rPr lang="en-GB" sz="1200" dirty="0"/>
                        <a:t>0.8000</a:t>
                      </a:r>
                    </a:p>
                  </a:txBody>
                  <a:tcPr/>
                </a:tc>
                <a:tc>
                  <a:txBody>
                    <a:bodyPr/>
                    <a:lstStyle/>
                    <a:p>
                      <a:r>
                        <a:rPr lang="en-GB" sz="1400" b="1" dirty="0"/>
                        <a:t>0.7129</a:t>
                      </a:r>
                    </a:p>
                  </a:txBody>
                  <a:tcPr/>
                </a:tc>
                <a:tc>
                  <a:txBody>
                    <a:bodyPr/>
                    <a:lstStyle/>
                    <a:p>
                      <a:r>
                        <a:rPr lang="en-US" sz="1200" dirty="0"/>
                        <a:t>0.7042</a:t>
                      </a:r>
                    </a:p>
                  </a:txBody>
                  <a:tcPr/>
                </a:tc>
                <a:tc>
                  <a:txBody>
                    <a:bodyPr/>
                    <a:lstStyle/>
                    <a:p>
                      <a:r>
                        <a:rPr lang="en-GB" sz="1200" dirty="0"/>
                        <a:t>0.6316</a:t>
                      </a:r>
                    </a:p>
                  </a:txBody>
                  <a:tcPr/>
                </a:tc>
                <a:tc>
                  <a:txBody>
                    <a:bodyPr/>
                    <a:lstStyle/>
                    <a:p>
                      <a:r>
                        <a:rPr lang="en-GB" sz="1200" dirty="0"/>
                        <a:t>0.4615</a:t>
                      </a:r>
                    </a:p>
                  </a:txBody>
                  <a:tcPr/>
                </a:tc>
                <a:tc>
                  <a:txBody>
                    <a:bodyPr/>
                    <a:lstStyle/>
                    <a:p>
                      <a:r>
                        <a:rPr lang="en-GB" sz="1400" b="1" dirty="0"/>
                        <a:t>0.5333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0.6573</a:t>
                      </a:r>
                    </a:p>
                  </a:txBody>
                  <a:tcPr/>
                </a:tc>
                <a:tc>
                  <a:txBody>
                    <a:bodyPr/>
                    <a:lstStyle/>
                    <a:p>
                      <a:r>
                        <a:rPr lang="en-GB" sz="1200" dirty="0"/>
                        <a:t>0.5895</a:t>
                      </a:r>
                    </a:p>
                  </a:txBody>
                  <a:tcPr/>
                </a:tc>
                <a:tc>
                  <a:txBody>
                    <a:bodyPr/>
                    <a:lstStyle/>
                    <a:p>
                      <a:r>
                        <a:rPr lang="en-GB" sz="1200" dirty="0"/>
                        <a:t>0.6222</a:t>
                      </a:r>
                    </a:p>
                  </a:txBody>
                  <a:tcPr/>
                </a:tc>
                <a:tc>
                  <a:txBody>
                    <a:bodyPr/>
                    <a:lstStyle/>
                    <a:p>
                      <a:r>
                        <a:rPr lang="en-GB" sz="1400" b="1" dirty="0"/>
                        <a:t>0.6054</a:t>
                      </a:r>
                    </a:p>
                  </a:txBody>
                  <a:tcPr/>
                </a:tc>
                <a:tc>
                  <a:txBody>
                    <a:bodyPr/>
                    <a:lstStyle/>
                    <a:p>
                      <a:r>
                        <a:rPr lang="en-US" sz="1200" dirty="0"/>
                        <a:t>0.6995</a:t>
                      </a:r>
                    </a:p>
                  </a:txBody>
                  <a:tcPr/>
                </a:tc>
                <a:tc>
                  <a:txBody>
                    <a:bodyPr/>
                    <a:lstStyle/>
                    <a:p>
                      <a:r>
                        <a:rPr lang="en-GB" sz="1200" dirty="0"/>
                        <a:t>0.5761</a:t>
                      </a:r>
                    </a:p>
                  </a:txBody>
                  <a:tcPr/>
                </a:tc>
                <a:tc>
                  <a:txBody>
                    <a:bodyPr/>
                    <a:lstStyle/>
                    <a:p>
                      <a:r>
                        <a:rPr lang="en-GB" sz="1200" dirty="0"/>
                        <a:t>0.6795</a:t>
                      </a:r>
                    </a:p>
                  </a:txBody>
                  <a:tcPr/>
                </a:tc>
                <a:tc>
                  <a:txBody>
                    <a:bodyPr/>
                    <a:lstStyle/>
                    <a:p>
                      <a:r>
                        <a:rPr lang="en-GB" sz="1400" b="1" dirty="0"/>
                        <a:t>0.6235</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0.4460</a:t>
                      </a:r>
                    </a:p>
                  </a:txBody>
                  <a:tcPr/>
                </a:tc>
                <a:tc>
                  <a:txBody>
                    <a:bodyPr/>
                    <a:lstStyle/>
                    <a:p>
                      <a:r>
                        <a:rPr lang="en-GB" sz="1200" dirty="0"/>
                        <a:t>0.4327</a:t>
                      </a:r>
                    </a:p>
                  </a:txBody>
                  <a:tcPr/>
                </a:tc>
                <a:tc>
                  <a:txBody>
                    <a:bodyPr/>
                    <a:lstStyle/>
                    <a:p>
                      <a:r>
                        <a:rPr lang="en-GB" sz="1200" dirty="0"/>
                        <a:t>1.0000</a:t>
                      </a:r>
                    </a:p>
                  </a:txBody>
                  <a:tcPr/>
                </a:tc>
                <a:tc>
                  <a:txBody>
                    <a:bodyPr/>
                    <a:lstStyle/>
                    <a:p>
                      <a:r>
                        <a:rPr lang="en-GB" sz="1400" b="1" dirty="0"/>
                        <a:t>0.6040</a:t>
                      </a:r>
                    </a:p>
                  </a:txBody>
                  <a:tcPr/>
                </a:tc>
                <a:tc>
                  <a:txBody>
                    <a:bodyPr/>
                    <a:lstStyle/>
                    <a:p>
                      <a:r>
                        <a:rPr lang="en-US" sz="1200" dirty="0"/>
                        <a:t>0.6385</a:t>
                      </a:r>
                    </a:p>
                  </a:txBody>
                  <a:tcPr/>
                </a:tc>
                <a:tc>
                  <a:txBody>
                    <a:bodyPr/>
                    <a:lstStyle/>
                    <a:p>
                      <a:r>
                        <a:rPr lang="en-GB" sz="1200" dirty="0"/>
                        <a:t>1.0000</a:t>
                      </a:r>
                    </a:p>
                  </a:txBody>
                  <a:tcPr/>
                </a:tc>
                <a:tc>
                  <a:txBody>
                    <a:bodyPr/>
                    <a:lstStyle/>
                    <a:p>
                      <a:r>
                        <a:rPr lang="en-GB" sz="1200" dirty="0"/>
                        <a:t>0.0128</a:t>
                      </a:r>
                    </a:p>
                  </a:txBody>
                  <a:tcPr/>
                </a:tc>
                <a:tc>
                  <a:txBody>
                    <a:bodyPr/>
                    <a:lstStyle/>
                    <a:p>
                      <a:r>
                        <a:rPr lang="en-GB" sz="1400" b="1" dirty="0"/>
                        <a:t>0.0253</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0.7324</a:t>
                      </a:r>
                    </a:p>
                  </a:txBody>
                  <a:tcPr/>
                </a:tc>
                <a:tc>
                  <a:txBody>
                    <a:bodyPr/>
                    <a:lstStyle/>
                    <a:p>
                      <a:r>
                        <a:rPr lang="en-GB" sz="1200" dirty="0"/>
                        <a:t>0.6487</a:t>
                      </a:r>
                    </a:p>
                  </a:txBody>
                  <a:tcPr/>
                </a:tc>
                <a:tc>
                  <a:txBody>
                    <a:bodyPr/>
                    <a:lstStyle/>
                    <a:p>
                      <a:r>
                        <a:rPr lang="en-GB" sz="1200" dirty="0"/>
                        <a:t>0.8000</a:t>
                      </a:r>
                    </a:p>
                  </a:txBody>
                  <a:tcPr/>
                </a:tc>
                <a:tc>
                  <a:txBody>
                    <a:bodyPr/>
                    <a:lstStyle/>
                    <a:p>
                      <a:r>
                        <a:rPr lang="en-GB" sz="1400" b="1" dirty="0"/>
                        <a:t>0.7164</a:t>
                      </a:r>
                    </a:p>
                  </a:txBody>
                  <a:tcPr/>
                </a:tc>
                <a:tc>
                  <a:txBody>
                    <a:bodyPr/>
                    <a:lstStyle/>
                    <a:p>
                      <a:r>
                        <a:rPr lang="en-US" sz="1200" dirty="0"/>
                        <a:t>0.7042</a:t>
                      </a:r>
                    </a:p>
                  </a:txBody>
                  <a:tcPr/>
                </a:tc>
                <a:tc>
                  <a:txBody>
                    <a:bodyPr/>
                    <a:lstStyle/>
                    <a:p>
                      <a:r>
                        <a:rPr lang="en-GB" sz="1200" dirty="0"/>
                        <a:t>0.5974</a:t>
                      </a:r>
                    </a:p>
                  </a:txBody>
                  <a:tcPr/>
                </a:tc>
                <a:tc>
                  <a:txBody>
                    <a:bodyPr/>
                    <a:lstStyle/>
                    <a:p>
                      <a:r>
                        <a:rPr lang="en-GB" sz="1200" dirty="0"/>
                        <a:t>0.5897</a:t>
                      </a:r>
                    </a:p>
                  </a:txBody>
                  <a:tcPr/>
                </a:tc>
                <a:tc>
                  <a:txBody>
                    <a:bodyPr/>
                    <a:lstStyle/>
                    <a:p>
                      <a:r>
                        <a:rPr lang="en-GB" sz="1400" b="1" dirty="0"/>
                        <a:t>0.5936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0.5728</a:t>
                      </a:r>
                    </a:p>
                  </a:txBody>
                  <a:tcPr/>
                </a:tc>
                <a:tc>
                  <a:txBody>
                    <a:bodyPr/>
                    <a:lstStyle/>
                    <a:p>
                      <a:r>
                        <a:rPr lang="en-GB" sz="1200" dirty="0"/>
                        <a:t>0.4967</a:t>
                      </a:r>
                    </a:p>
                  </a:txBody>
                  <a:tcPr/>
                </a:tc>
                <a:tc>
                  <a:txBody>
                    <a:bodyPr/>
                    <a:lstStyle/>
                    <a:p>
                      <a:r>
                        <a:rPr lang="en-GB" sz="1200" dirty="0"/>
                        <a:t>0.8444</a:t>
                      </a:r>
                    </a:p>
                  </a:txBody>
                  <a:tcPr/>
                </a:tc>
                <a:tc>
                  <a:txBody>
                    <a:bodyPr/>
                    <a:lstStyle/>
                    <a:p>
                      <a:r>
                        <a:rPr lang="en-GB" sz="1400" b="1" dirty="0"/>
                        <a:t>0.6255</a:t>
                      </a:r>
                    </a:p>
                  </a:txBody>
                  <a:tcPr/>
                </a:tc>
                <a:tc>
                  <a:txBody>
                    <a:bodyPr/>
                    <a:lstStyle/>
                    <a:p>
                      <a:r>
                        <a:rPr lang="en-US" sz="1200" dirty="0"/>
                        <a:t>0.6761</a:t>
                      </a:r>
                    </a:p>
                  </a:txBody>
                  <a:tcPr/>
                </a:tc>
                <a:tc>
                  <a:txBody>
                    <a:bodyPr/>
                    <a:lstStyle/>
                    <a:p>
                      <a:r>
                        <a:rPr lang="en-GB" sz="1200" dirty="0"/>
                        <a:t>0.5413</a:t>
                      </a:r>
                    </a:p>
                  </a:txBody>
                  <a:tcPr/>
                </a:tc>
                <a:tc>
                  <a:txBody>
                    <a:bodyPr/>
                    <a:lstStyle/>
                    <a:p>
                      <a:r>
                        <a:rPr lang="en-GB" sz="1200" dirty="0"/>
                        <a:t>0.7564</a:t>
                      </a:r>
                    </a:p>
                  </a:txBody>
                  <a:tcPr/>
                </a:tc>
                <a:tc>
                  <a:txBody>
                    <a:bodyPr/>
                    <a:lstStyle/>
                    <a:p>
                      <a:r>
                        <a:rPr lang="en-GB" sz="1400" b="1" dirty="0"/>
                        <a:t>0.6310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0.7371</a:t>
                      </a:r>
                    </a:p>
                  </a:txBody>
                  <a:tcPr/>
                </a:tc>
                <a:tc>
                  <a:txBody>
                    <a:bodyPr/>
                    <a:lstStyle/>
                    <a:p>
                      <a:r>
                        <a:rPr lang="en-GB" sz="1200" dirty="0"/>
                        <a:t>0.6771</a:t>
                      </a:r>
                    </a:p>
                  </a:txBody>
                  <a:tcPr/>
                </a:tc>
                <a:tc>
                  <a:txBody>
                    <a:bodyPr/>
                    <a:lstStyle/>
                    <a:p>
                      <a:r>
                        <a:rPr lang="en-GB" sz="1200" dirty="0"/>
                        <a:t>0.7222</a:t>
                      </a:r>
                    </a:p>
                  </a:txBody>
                  <a:tcPr/>
                </a:tc>
                <a:tc>
                  <a:txBody>
                    <a:bodyPr/>
                    <a:lstStyle/>
                    <a:p>
                      <a:r>
                        <a:rPr lang="en-GB" sz="1400" b="1" dirty="0"/>
                        <a:t>0.6989</a:t>
                      </a:r>
                    </a:p>
                  </a:txBody>
                  <a:tcPr/>
                </a:tc>
                <a:tc>
                  <a:txBody>
                    <a:bodyPr/>
                    <a:lstStyle/>
                    <a:p>
                      <a:r>
                        <a:rPr lang="en-US" sz="1200" dirty="0"/>
                        <a:t>0.7465</a:t>
                      </a:r>
                    </a:p>
                  </a:txBody>
                  <a:tcPr/>
                </a:tc>
                <a:tc>
                  <a:txBody>
                    <a:bodyPr/>
                    <a:lstStyle/>
                    <a:p>
                      <a:r>
                        <a:rPr lang="en-GB" sz="1200" dirty="0"/>
                        <a:t>0.6500</a:t>
                      </a:r>
                    </a:p>
                  </a:txBody>
                  <a:tcPr/>
                </a:tc>
                <a:tc>
                  <a:txBody>
                    <a:bodyPr/>
                    <a:lstStyle/>
                    <a:p>
                      <a:r>
                        <a:rPr lang="en-GB" sz="1200" dirty="0"/>
                        <a:t>0.6667</a:t>
                      </a:r>
                    </a:p>
                  </a:txBody>
                  <a:tcPr/>
                </a:tc>
                <a:tc>
                  <a:txBody>
                    <a:bodyPr/>
                    <a:lstStyle/>
                    <a:p>
                      <a:r>
                        <a:rPr lang="en-GB" sz="1400" b="1" dirty="0"/>
                        <a:t>0.6582</a:t>
                      </a:r>
                    </a:p>
                  </a:txBody>
                  <a:tcPr/>
                </a:tc>
                <a:extLst>
                  <a:ext uri="{0D108BD9-81ED-4DB2-BD59-A6C34878D82A}">
                    <a16:rowId xmlns:a16="http://schemas.microsoft.com/office/drawing/2014/main" val="2523988882"/>
                  </a:ext>
                </a:extLst>
              </a:tr>
            </a:tbl>
          </a:graphicData>
        </a:graphic>
      </p:graphicFrame>
      <p:cxnSp>
        <p:nvCxnSpPr>
          <p:cNvPr id="11" name="Straight Connector 10">
            <a:extLst>
              <a:ext uri="{FF2B5EF4-FFF2-40B4-BE49-F238E27FC236}">
                <a16:creationId xmlns:a16="http://schemas.microsoft.com/office/drawing/2014/main" id="{EB76B6CD-A781-5C47-B09E-66E9A83F642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302AD7-EC00-2243-AC72-831BEA5DF245}"/>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342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756607733"/>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(3938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0.6901</a:t>
                      </a:r>
                    </a:p>
                  </a:txBody>
                  <a:tcPr/>
                </a:tc>
                <a:tc>
                  <a:txBody>
                    <a:bodyPr/>
                    <a:lstStyle/>
                    <a:p>
                      <a:r>
                        <a:rPr lang="en-GB" sz="1200" dirty="0"/>
                        <a:t>0.5923</a:t>
                      </a:r>
                    </a:p>
                  </a:txBody>
                  <a:tcPr/>
                </a:tc>
                <a:tc>
                  <a:txBody>
                    <a:bodyPr/>
                    <a:lstStyle/>
                    <a:p>
                      <a:r>
                        <a:rPr lang="en-GB" sz="1200" dirty="0"/>
                        <a:t>0.8556</a:t>
                      </a:r>
                    </a:p>
                  </a:txBody>
                  <a:tcPr/>
                </a:tc>
                <a:tc>
                  <a:txBody>
                    <a:bodyPr/>
                    <a:lstStyle/>
                    <a:p>
                      <a:r>
                        <a:rPr lang="en-GB" sz="1400" b="1" dirty="0"/>
                        <a:t>0.7000</a:t>
                      </a:r>
                    </a:p>
                  </a:txBody>
                  <a:tcPr/>
                </a:tc>
                <a:tc>
                  <a:txBody>
                    <a:bodyPr/>
                    <a:lstStyle/>
                    <a:p>
                      <a:r>
                        <a:rPr lang="en-US" sz="1200" dirty="0"/>
                        <a:t>0.6432</a:t>
                      </a:r>
                    </a:p>
                  </a:txBody>
                  <a:tcPr/>
                </a:tc>
                <a:tc>
                  <a:txBody>
                    <a:bodyPr/>
                    <a:lstStyle/>
                    <a:p>
                      <a:r>
                        <a:rPr lang="en-GB" sz="1200" dirty="0"/>
                        <a:t>0.6267</a:t>
                      </a:r>
                    </a:p>
                  </a:txBody>
                  <a:tcPr/>
                </a:tc>
                <a:tc>
                  <a:txBody>
                    <a:bodyPr/>
                    <a:lstStyle/>
                    <a:p>
                      <a:r>
                        <a:rPr lang="en-GB" sz="1200" dirty="0"/>
                        <a:t>0.4947</a:t>
                      </a:r>
                    </a:p>
                  </a:txBody>
                  <a:tcPr/>
                </a:tc>
                <a:tc>
                  <a:txBody>
                    <a:bodyPr/>
                    <a:lstStyle/>
                    <a:p>
                      <a:r>
                        <a:rPr lang="en-GB" sz="1400" b="1" dirty="0"/>
                        <a:t>0.5529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0.5775</a:t>
                      </a:r>
                    </a:p>
                  </a:txBody>
                  <a:tcPr/>
                </a:tc>
                <a:tc>
                  <a:txBody>
                    <a:bodyPr/>
                    <a:lstStyle/>
                    <a:p>
                      <a:r>
                        <a:rPr lang="en-GB" sz="1200" dirty="0"/>
                        <a:t>0.5000</a:t>
                      </a:r>
                    </a:p>
                  </a:txBody>
                  <a:tcPr/>
                </a:tc>
                <a:tc>
                  <a:txBody>
                    <a:bodyPr/>
                    <a:lstStyle/>
                    <a:p>
                      <a:r>
                        <a:rPr lang="en-GB" sz="1200" dirty="0"/>
                        <a:t>0.5556</a:t>
                      </a:r>
                    </a:p>
                  </a:txBody>
                  <a:tcPr/>
                </a:tc>
                <a:tc>
                  <a:txBody>
                    <a:bodyPr/>
                    <a:lstStyle/>
                    <a:p>
                      <a:r>
                        <a:rPr lang="en-GB" sz="1400" b="1" dirty="0"/>
                        <a:t>0.5263</a:t>
                      </a:r>
                    </a:p>
                  </a:txBody>
                  <a:tcPr/>
                </a:tc>
                <a:tc>
                  <a:txBody>
                    <a:bodyPr/>
                    <a:lstStyle/>
                    <a:p>
                      <a:r>
                        <a:rPr lang="en-US" sz="1200" dirty="0"/>
                        <a:t>0.5587</a:t>
                      </a:r>
                    </a:p>
                  </a:txBody>
                  <a:tcPr/>
                </a:tc>
                <a:tc>
                  <a:txBody>
                    <a:bodyPr/>
                    <a:lstStyle/>
                    <a:p>
                      <a:r>
                        <a:rPr lang="en-GB" sz="1200" dirty="0"/>
                        <a:t>0.5049</a:t>
                      </a:r>
                    </a:p>
                  </a:txBody>
                  <a:tcPr/>
                </a:tc>
                <a:tc>
                  <a:txBody>
                    <a:bodyPr/>
                    <a:lstStyle/>
                    <a:p>
                      <a:r>
                        <a:rPr lang="en-GB" sz="1200" dirty="0"/>
                        <a:t>0.5474</a:t>
                      </a:r>
                    </a:p>
                  </a:txBody>
                  <a:tcPr/>
                </a:tc>
                <a:tc>
                  <a:txBody>
                    <a:bodyPr/>
                    <a:lstStyle/>
                    <a:p>
                      <a:r>
                        <a:rPr lang="en-GB" sz="1400" b="1" dirty="0"/>
                        <a:t>0.5253</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0.6667</a:t>
                      </a:r>
                    </a:p>
                  </a:txBody>
                  <a:tcPr/>
                </a:tc>
                <a:tc>
                  <a:txBody>
                    <a:bodyPr/>
                    <a:lstStyle/>
                    <a:p>
                      <a:r>
                        <a:rPr lang="en-GB" sz="1200" dirty="0"/>
                        <a:t>0.5621</a:t>
                      </a:r>
                    </a:p>
                  </a:txBody>
                  <a:tcPr/>
                </a:tc>
                <a:tc>
                  <a:txBody>
                    <a:bodyPr/>
                    <a:lstStyle/>
                    <a:p>
                      <a:r>
                        <a:rPr lang="en-GB" sz="1200" dirty="0"/>
                        <a:t>0.9556</a:t>
                      </a:r>
                    </a:p>
                  </a:txBody>
                  <a:tcPr/>
                </a:tc>
                <a:tc>
                  <a:txBody>
                    <a:bodyPr/>
                    <a:lstStyle/>
                    <a:p>
                      <a:r>
                        <a:rPr lang="en-GB" sz="1400" b="1" dirty="0"/>
                        <a:t>0.7078</a:t>
                      </a:r>
                    </a:p>
                  </a:txBody>
                  <a:tcPr/>
                </a:tc>
                <a:tc>
                  <a:txBody>
                    <a:bodyPr/>
                    <a:lstStyle/>
                    <a:p>
                      <a:r>
                        <a:rPr lang="en-US" sz="1200" dirty="0"/>
                        <a:t>0.6526</a:t>
                      </a:r>
                    </a:p>
                  </a:txBody>
                  <a:tcPr/>
                </a:tc>
                <a:tc>
                  <a:txBody>
                    <a:bodyPr/>
                    <a:lstStyle/>
                    <a:p>
                      <a:r>
                        <a:rPr lang="en-GB" sz="1200" dirty="0"/>
                        <a:t>0.8387</a:t>
                      </a:r>
                    </a:p>
                  </a:txBody>
                  <a:tcPr/>
                </a:tc>
                <a:tc>
                  <a:txBody>
                    <a:bodyPr/>
                    <a:lstStyle/>
                    <a:p>
                      <a:r>
                        <a:rPr lang="en-GB" sz="1200" dirty="0"/>
                        <a:t>0.2737</a:t>
                      </a:r>
                    </a:p>
                  </a:txBody>
                  <a:tcPr/>
                </a:tc>
                <a:tc>
                  <a:txBody>
                    <a:bodyPr/>
                    <a:lstStyle/>
                    <a:p>
                      <a:r>
                        <a:rPr lang="en-GB" sz="1400" b="1" dirty="0"/>
                        <a:t>0.4127</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0.7653</a:t>
                      </a:r>
                    </a:p>
                  </a:txBody>
                  <a:tcPr/>
                </a:tc>
                <a:tc>
                  <a:txBody>
                    <a:bodyPr/>
                    <a:lstStyle/>
                    <a:p>
                      <a:r>
                        <a:rPr lang="en-GB" sz="1200" dirty="0"/>
                        <a:t>0.7174</a:t>
                      </a:r>
                    </a:p>
                  </a:txBody>
                  <a:tcPr/>
                </a:tc>
                <a:tc>
                  <a:txBody>
                    <a:bodyPr/>
                    <a:lstStyle/>
                    <a:p>
                      <a:r>
                        <a:rPr lang="en-GB" sz="1200" dirty="0"/>
                        <a:t>0.7333</a:t>
                      </a:r>
                    </a:p>
                  </a:txBody>
                  <a:tcPr/>
                </a:tc>
                <a:tc>
                  <a:txBody>
                    <a:bodyPr/>
                    <a:lstStyle/>
                    <a:p>
                      <a:r>
                        <a:rPr lang="en-GB" sz="1400" b="1" dirty="0"/>
                        <a:t>0.7253</a:t>
                      </a:r>
                    </a:p>
                  </a:txBody>
                  <a:tcPr/>
                </a:tc>
                <a:tc>
                  <a:txBody>
                    <a:bodyPr/>
                    <a:lstStyle/>
                    <a:p>
                      <a:r>
                        <a:rPr lang="en-US" sz="1200" dirty="0"/>
                        <a:t>0.7089</a:t>
                      </a:r>
                    </a:p>
                  </a:txBody>
                  <a:tcPr/>
                </a:tc>
                <a:tc>
                  <a:txBody>
                    <a:bodyPr/>
                    <a:lstStyle/>
                    <a:p>
                      <a:r>
                        <a:rPr lang="en-GB" sz="1200" dirty="0"/>
                        <a:t>0.7619</a:t>
                      </a:r>
                    </a:p>
                  </a:txBody>
                  <a:tcPr/>
                </a:tc>
                <a:tc>
                  <a:txBody>
                    <a:bodyPr/>
                    <a:lstStyle/>
                    <a:p>
                      <a:r>
                        <a:rPr lang="en-GB" sz="1200" dirty="0"/>
                        <a:t>0.5053</a:t>
                      </a:r>
                    </a:p>
                  </a:txBody>
                  <a:tcPr/>
                </a:tc>
                <a:tc>
                  <a:txBody>
                    <a:bodyPr/>
                    <a:lstStyle/>
                    <a:p>
                      <a:r>
                        <a:rPr lang="en-GB" sz="1400" b="1" dirty="0"/>
                        <a:t>0.6076</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0.4225</a:t>
                      </a:r>
                    </a:p>
                  </a:txBody>
                  <a:tcPr/>
                </a:tc>
                <a:tc>
                  <a:txBody>
                    <a:bodyPr/>
                    <a:lstStyle/>
                    <a:p>
                      <a:r>
                        <a:rPr lang="en-GB" sz="1200" dirty="0"/>
                        <a:t>0.4225</a:t>
                      </a:r>
                    </a:p>
                  </a:txBody>
                  <a:tcPr/>
                </a:tc>
                <a:tc>
                  <a:txBody>
                    <a:bodyPr/>
                    <a:lstStyle/>
                    <a:p>
                      <a:r>
                        <a:rPr lang="en-GB" sz="1200" dirty="0"/>
                        <a:t>1.0000</a:t>
                      </a:r>
                    </a:p>
                  </a:txBody>
                  <a:tcPr/>
                </a:tc>
                <a:tc>
                  <a:txBody>
                    <a:bodyPr/>
                    <a:lstStyle/>
                    <a:p>
                      <a:r>
                        <a:rPr lang="en-GB" sz="1400" b="1" dirty="0"/>
                        <a:t>0.5941</a:t>
                      </a:r>
                    </a:p>
                  </a:txBody>
                  <a:tcPr/>
                </a:tc>
                <a:tc>
                  <a:txBody>
                    <a:bodyPr/>
                    <a:lstStyle/>
                    <a:p>
                      <a:r>
                        <a:rPr lang="en-US" sz="1200" dirty="0"/>
                        <a:t>0.5540</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0.7042</a:t>
                      </a:r>
                    </a:p>
                  </a:txBody>
                  <a:tcPr/>
                </a:tc>
                <a:tc>
                  <a:txBody>
                    <a:bodyPr/>
                    <a:lstStyle/>
                    <a:p>
                      <a:r>
                        <a:rPr lang="en-GB" sz="1200" dirty="0"/>
                        <a:t>0.6421</a:t>
                      </a:r>
                    </a:p>
                  </a:txBody>
                  <a:tcPr/>
                </a:tc>
                <a:tc>
                  <a:txBody>
                    <a:bodyPr/>
                    <a:lstStyle/>
                    <a:p>
                      <a:r>
                        <a:rPr lang="en-GB" sz="1200" dirty="0"/>
                        <a:t>0.6778</a:t>
                      </a:r>
                    </a:p>
                  </a:txBody>
                  <a:tcPr/>
                </a:tc>
                <a:tc>
                  <a:txBody>
                    <a:bodyPr/>
                    <a:lstStyle/>
                    <a:p>
                      <a:r>
                        <a:rPr lang="en-GB" sz="1400" b="1" dirty="0"/>
                        <a:t>0.6595</a:t>
                      </a:r>
                    </a:p>
                  </a:txBody>
                  <a:tcPr/>
                </a:tc>
                <a:tc>
                  <a:txBody>
                    <a:bodyPr/>
                    <a:lstStyle/>
                    <a:p>
                      <a:r>
                        <a:rPr lang="en-US" sz="1200" dirty="0"/>
                        <a:t>0.7230</a:t>
                      </a:r>
                    </a:p>
                  </a:txBody>
                  <a:tcPr/>
                </a:tc>
                <a:tc>
                  <a:txBody>
                    <a:bodyPr/>
                    <a:lstStyle/>
                    <a:p>
                      <a:r>
                        <a:rPr lang="en-GB" sz="1200" dirty="0"/>
                        <a:t>0.7143</a:t>
                      </a:r>
                    </a:p>
                  </a:txBody>
                  <a:tcPr/>
                </a:tc>
                <a:tc>
                  <a:txBody>
                    <a:bodyPr/>
                    <a:lstStyle/>
                    <a:p>
                      <a:r>
                        <a:rPr lang="en-GB" sz="1200" dirty="0"/>
                        <a:t>0.6316</a:t>
                      </a:r>
                    </a:p>
                  </a:txBody>
                  <a:tcPr/>
                </a:tc>
                <a:tc>
                  <a:txBody>
                    <a:bodyPr/>
                    <a:lstStyle/>
                    <a:p>
                      <a:r>
                        <a:rPr lang="en-GB" sz="1400" b="1" dirty="0"/>
                        <a:t>0.6704</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0.4319</a:t>
                      </a:r>
                    </a:p>
                  </a:txBody>
                  <a:tcPr/>
                </a:tc>
                <a:tc>
                  <a:txBody>
                    <a:bodyPr/>
                    <a:lstStyle/>
                    <a:p>
                      <a:r>
                        <a:rPr lang="en-GB" sz="1200" dirty="0"/>
                        <a:t>0.4251</a:t>
                      </a:r>
                    </a:p>
                  </a:txBody>
                  <a:tcPr/>
                </a:tc>
                <a:tc>
                  <a:txBody>
                    <a:bodyPr/>
                    <a:lstStyle/>
                    <a:p>
                      <a:r>
                        <a:rPr lang="en-GB" sz="1200" dirty="0"/>
                        <a:t>0.9778</a:t>
                      </a:r>
                    </a:p>
                  </a:txBody>
                  <a:tcPr/>
                </a:tc>
                <a:tc>
                  <a:txBody>
                    <a:bodyPr/>
                    <a:lstStyle/>
                    <a:p>
                      <a:r>
                        <a:rPr lang="en-GB" sz="1400" b="1" dirty="0"/>
                        <a:t>0.5926</a:t>
                      </a:r>
                    </a:p>
                  </a:txBody>
                  <a:tcPr/>
                </a:tc>
                <a:tc>
                  <a:txBody>
                    <a:bodyPr/>
                    <a:lstStyle/>
                    <a:p>
                      <a:r>
                        <a:rPr lang="en-US" sz="1200" dirty="0"/>
                        <a:t>0.5540</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0.7653</a:t>
                      </a:r>
                    </a:p>
                  </a:txBody>
                  <a:tcPr/>
                </a:tc>
                <a:tc>
                  <a:txBody>
                    <a:bodyPr/>
                    <a:lstStyle/>
                    <a:p>
                      <a:r>
                        <a:rPr lang="en-GB" sz="1200" dirty="0"/>
                        <a:t>0.7174</a:t>
                      </a:r>
                    </a:p>
                  </a:txBody>
                  <a:tcPr/>
                </a:tc>
                <a:tc>
                  <a:txBody>
                    <a:bodyPr/>
                    <a:lstStyle/>
                    <a:p>
                      <a:r>
                        <a:rPr lang="en-GB" sz="1200" dirty="0"/>
                        <a:t>0.7333</a:t>
                      </a:r>
                    </a:p>
                  </a:txBody>
                  <a:tcPr/>
                </a:tc>
                <a:tc>
                  <a:txBody>
                    <a:bodyPr/>
                    <a:lstStyle/>
                    <a:p>
                      <a:r>
                        <a:rPr lang="en-GB" sz="1400" b="1" dirty="0"/>
                        <a:t>0.7253</a:t>
                      </a:r>
                    </a:p>
                  </a:txBody>
                  <a:tcPr/>
                </a:tc>
                <a:tc>
                  <a:txBody>
                    <a:bodyPr/>
                    <a:lstStyle/>
                    <a:p>
                      <a:r>
                        <a:rPr lang="en-US" sz="1200" dirty="0"/>
                        <a:t>0.7418</a:t>
                      </a:r>
                    </a:p>
                  </a:txBody>
                  <a:tcPr/>
                </a:tc>
                <a:tc>
                  <a:txBody>
                    <a:bodyPr/>
                    <a:lstStyle/>
                    <a:p>
                      <a:r>
                        <a:rPr lang="en-GB" sz="1200" dirty="0"/>
                        <a:t>0.7703</a:t>
                      </a:r>
                    </a:p>
                  </a:txBody>
                  <a:tcPr/>
                </a:tc>
                <a:tc>
                  <a:txBody>
                    <a:bodyPr/>
                    <a:lstStyle/>
                    <a:p>
                      <a:r>
                        <a:rPr lang="en-GB" sz="1200" dirty="0"/>
                        <a:t>0.6000</a:t>
                      </a:r>
                    </a:p>
                  </a:txBody>
                  <a:tcPr/>
                </a:tc>
                <a:tc>
                  <a:txBody>
                    <a:bodyPr/>
                    <a:lstStyle/>
                    <a:p>
                      <a:r>
                        <a:rPr lang="en-GB" sz="1400" b="1" dirty="0"/>
                        <a:t>0.6746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0.6432</a:t>
                      </a:r>
                    </a:p>
                  </a:txBody>
                  <a:tcPr/>
                </a:tc>
                <a:tc>
                  <a:txBody>
                    <a:bodyPr/>
                    <a:lstStyle/>
                    <a:p>
                      <a:r>
                        <a:rPr lang="en-GB" sz="1200" dirty="0"/>
                        <a:t>0.5507</a:t>
                      </a:r>
                    </a:p>
                  </a:txBody>
                  <a:tcPr/>
                </a:tc>
                <a:tc>
                  <a:txBody>
                    <a:bodyPr/>
                    <a:lstStyle/>
                    <a:p>
                      <a:r>
                        <a:rPr lang="en-GB" sz="1200" dirty="0"/>
                        <a:t>0.8444</a:t>
                      </a:r>
                    </a:p>
                  </a:txBody>
                  <a:tcPr/>
                </a:tc>
                <a:tc>
                  <a:txBody>
                    <a:bodyPr/>
                    <a:lstStyle/>
                    <a:p>
                      <a:r>
                        <a:rPr lang="en-GB" sz="1400" b="1" dirty="0"/>
                        <a:t>0.6667</a:t>
                      </a:r>
                    </a:p>
                  </a:txBody>
                  <a:tcPr/>
                </a:tc>
                <a:tc>
                  <a:txBody>
                    <a:bodyPr/>
                    <a:lstStyle/>
                    <a:p>
                      <a:r>
                        <a:rPr lang="en-US" sz="1200" dirty="0"/>
                        <a:t>0.7324</a:t>
                      </a:r>
                    </a:p>
                  </a:txBody>
                  <a:tcPr/>
                </a:tc>
                <a:tc>
                  <a:txBody>
                    <a:bodyPr/>
                    <a:lstStyle/>
                    <a:p>
                      <a:r>
                        <a:rPr lang="en-GB" sz="1200" dirty="0"/>
                        <a:t>0.6827</a:t>
                      </a:r>
                    </a:p>
                  </a:txBody>
                  <a:tcPr/>
                </a:tc>
                <a:tc>
                  <a:txBody>
                    <a:bodyPr/>
                    <a:lstStyle/>
                    <a:p>
                      <a:r>
                        <a:rPr lang="en-GB" sz="1200" dirty="0"/>
                        <a:t>0.7474</a:t>
                      </a:r>
                    </a:p>
                  </a:txBody>
                  <a:tcPr/>
                </a:tc>
                <a:tc>
                  <a:txBody>
                    <a:bodyPr/>
                    <a:lstStyle/>
                    <a:p>
                      <a:r>
                        <a:rPr lang="en-GB" sz="1400" b="1" dirty="0"/>
                        <a:t>0.7136</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solidFill>
                      <a:schemeClr val="accent6">
                        <a:lumMod val="20000"/>
                        <a:lumOff val="80000"/>
                      </a:schemeClr>
                    </a:solidFill>
                  </a:tcPr>
                </a:tc>
                <a:tc>
                  <a:txBody>
                    <a:bodyPr/>
                    <a:lstStyle/>
                    <a:p>
                      <a:r>
                        <a:rPr lang="en-GB" sz="1200" dirty="0"/>
                        <a:t>0.7887</a:t>
                      </a:r>
                    </a:p>
                  </a:txBody>
                  <a:tcPr>
                    <a:solidFill>
                      <a:schemeClr val="accent6">
                        <a:lumMod val="20000"/>
                        <a:lumOff val="80000"/>
                      </a:schemeClr>
                    </a:solidFill>
                  </a:tcPr>
                </a:tc>
                <a:tc>
                  <a:txBody>
                    <a:bodyPr/>
                    <a:lstStyle/>
                    <a:p>
                      <a:r>
                        <a:rPr lang="en-GB" sz="1200" dirty="0"/>
                        <a:t>0.7647</a:t>
                      </a:r>
                    </a:p>
                  </a:txBody>
                  <a:tcPr>
                    <a:solidFill>
                      <a:schemeClr val="accent6">
                        <a:lumMod val="20000"/>
                        <a:lumOff val="80000"/>
                      </a:schemeClr>
                    </a:solidFill>
                  </a:tcPr>
                </a:tc>
                <a:tc>
                  <a:txBody>
                    <a:bodyPr/>
                    <a:lstStyle/>
                    <a:p>
                      <a:r>
                        <a:rPr lang="en-GB" sz="1200" dirty="0"/>
                        <a:t>0.7222</a:t>
                      </a:r>
                    </a:p>
                  </a:txBody>
                  <a:tcPr>
                    <a:solidFill>
                      <a:schemeClr val="accent6">
                        <a:lumMod val="20000"/>
                        <a:lumOff val="80000"/>
                      </a:schemeClr>
                    </a:solidFill>
                  </a:tcPr>
                </a:tc>
                <a:tc>
                  <a:txBody>
                    <a:bodyPr/>
                    <a:lstStyle/>
                    <a:p>
                      <a:r>
                        <a:rPr lang="en-GB" sz="1400" b="1" dirty="0"/>
                        <a:t>0.7429</a:t>
                      </a:r>
                    </a:p>
                  </a:txBody>
                  <a:tcPr>
                    <a:solidFill>
                      <a:schemeClr val="accent6">
                        <a:lumMod val="20000"/>
                        <a:lumOff val="80000"/>
                      </a:schemeClr>
                    </a:solidFill>
                  </a:tcPr>
                </a:tc>
                <a:tc>
                  <a:txBody>
                    <a:bodyPr/>
                    <a:lstStyle/>
                    <a:p>
                      <a:r>
                        <a:rPr lang="en-US" sz="1200" dirty="0"/>
                        <a:t>0.7653</a:t>
                      </a:r>
                    </a:p>
                  </a:txBody>
                  <a:tcPr>
                    <a:solidFill>
                      <a:schemeClr val="accent6">
                        <a:lumMod val="20000"/>
                        <a:lumOff val="80000"/>
                      </a:schemeClr>
                    </a:solidFill>
                  </a:tcPr>
                </a:tc>
                <a:tc>
                  <a:txBody>
                    <a:bodyPr/>
                    <a:lstStyle/>
                    <a:p>
                      <a:r>
                        <a:rPr lang="en-GB" sz="1200" dirty="0"/>
                        <a:t>0.8462</a:t>
                      </a:r>
                    </a:p>
                  </a:txBody>
                  <a:tcPr>
                    <a:solidFill>
                      <a:schemeClr val="accent6">
                        <a:lumMod val="20000"/>
                        <a:lumOff val="80000"/>
                      </a:schemeClr>
                    </a:solidFill>
                  </a:tcPr>
                </a:tc>
                <a:tc>
                  <a:txBody>
                    <a:bodyPr/>
                    <a:lstStyle/>
                    <a:p>
                      <a:r>
                        <a:rPr lang="en-GB" sz="1200" dirty="0"/>
                        <a:t>0.5790</a:t>
                      </a:r>
                    </a:p>
                  </a:txBody>
                  <a:tcPr>
                    <a:solidFill>
                      <a:schemeClr val="accent6">
                        <a:lumMod val="20000"/>
                        <a:lumOff val="80000"/>
                      </a:schemeClr>
                    </a:solidFill>
                  </a:tcPr>
                </a:tc>
                <a:tc>
                  <a:txBody>
                    <a:bodyPr/>
                    <a:lstStyle/>
                    <a:p>
                      <a:r>
                        <a:rPr lang="en-GB" sz="1400" b="1" dirty="0"/>
                        <a:t>0.6875</a:t>
                      </a:r>
                    </a:p>
                  </a:txBody>
                  <a:tcPr>
                    <a:solidFill>
                      <a:schemeClr val="accent6">
                        <a:lumMod val="20000"/>
                        <a:lumOff val="80000"/>
                      </a:schemeClr>
                    </a:solidFill>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82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979204404"/>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(3938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0.6338</a:t>
                      </a:r>
                    </a:p>
                  </a:txBody>
                  <a:tcPr/>
                </a:tc>
                <a:tc>
                  <a:txBody>
                    <a:bodyPr/>
                    <a:lstStyle/>
                    <a:p>
                      <a:r>
                        <a:rPr lang="en-GB" sz="1200" dirty="0"/>
                        <a:t>0.5172</a:t>
                      </a:r>
                    </a:p>
                  </a:txBody>
                  <a:tcPr/>
                </a:tc>
                <a:tc>
                  <a:txBody>
                    <a:bodyPr/>
                    <a:lstStyle/>
                    <a:p>
                      <a:r>
                        <a:rPr lang="en-GB" sz="1200" dirty="0"/>
                        <a:t>0.9036</a:t>
                      </a:r>
                    </a:p>
                  </a:txBody>
                  <a:tcPr/>
                </a:tc>
                <a:tc>
                  <a:txBody>
                    <a:bodyPr/>
                    <a:lstStyle/>
                    <a:p>
                      <a:r>
                        <a:rPr lang="en-GB" sz="1400" b="1" dirty="0"/>
                        <a:t>0.6579</a:t>
                      </a:r>
                    </a:p>
                  </a:txBody>
                  <a:tcPr/>
                </a:tc>
                <a:tc>
                  <a:txBody>
                    <a:bodyPr/>
                    <a:lstStyle/>
                    <a:p>
                      <a:r>
                        <a:rPr lang="en-US" sz="1200" dirty="0"/>
                        <a:t>0.7230</a:t>
                      </a:r>
                    </a:p>
                  </a:txBody>
                  <a:tcPr/>
                </a:tc>
                <a:tc>
                  <a:txBody>
                    <a:bodyPr/>
                    <a:lstStyle/>
                    <a:p>
                      <a:r>
                        <a:rPr lang="en-GB" sz="1200" dirty="0"/>
                        <a:t>0.6582</a:t>
                      </a:r>
                    </a:p>
                  </a:txBody>
                  <a:tcPr/>
                </a:tc>
                <a:tc>
                  <a:txBody>
                    <a:bodyPr/>
                    <a:lstStyle/>
                    <a:p>
                      <a:r>
                        <a:rPr lang="en-GB" sz="1200" dirty="0"/>
                        <a:t>0.6191</a:t>
                      </a:r>
                    </a:p>
                  </a:txBody>
                  <a:tcPr/>
                </a:tc>
                <a:tc>
                  <a:txBody>
                    <a:bodyPr/>
                    <a:lstStyle/>
                    <a:p>
                      <a:r>
                        <a:rPr lang="en-GB" sz="1400" b="1" dirty="0"/>
                        <a:t>0.6380</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0.6009</a:t>
                      </a:r>
                    </a:p>
                  </a:txBody>
                  <a:tcPr/>
                </a:tc>
                <a:tc>
                  <a:txBody>
                    <a:bodyPr/>
                    <a:lstStyle/>
                    <a:p>
                      <a:r>
                        <a:rPr lang="en-GB" sz="1200" dirty="0"/>
                        <a:t>0.4902</a:t>
                      </a:r>
                    </a:p>
                  </a:txBody>
                  <a:tcPr/>
                </a:tc>
                <a:tc>
                  <a:txBody>
                    <a:bodyPr/>
                    <a:lstStyle/>
                    <a:p>
                      <a:r>
                        <a:rPr lang="en-GB" sz="1200" dirty="0"/>
                        <a:t>0.6024</a:t>
                      </a:r>
                    </a:p>
                  </a:txBody>
                  <a:tcPr/>
                </a:tc>
                <a:tc>
                  <a:txBody>
                    <a:bodyPr/>
                    <a:lstStyle/>
                    <a:p>
                      <a:r>
                        <a:rPr lang="en-GB" sz="1400" b="1" dirty="0"/>
                        <a:t>0.5405</a:t>
                      </a:r>
                    </a:p>
                  </a:txBody>
                  <a:tcPr/>
                </a:tc>
                <a:tc>
                  <a:txBody>
                    <a:bodyPr/>
                    <a:lstStyle/>
                    <a:p>
                      <a:r>
                        <a:rPr lang="en-US" sz="1200" dirty="0"/>
                        <a:t>0.5493</a:t>
                      </a:r>
                    </a:p>
                  </a:txBody>
                  <a:tcPr/>
                </a:tc>
                <a:tc>
                  <a:txBody>
                    <a:bodyPr/>
                    <a:lstStyle/>
                    <a:p>
                      <a:r>
                        <a:rPr lang="en-GB" sz="1200" dirty="0"/>
                        <a:t>0.4464</a:t>
                      </a:r>
                    </a:p>
                  </a:txBody>
                  <a:tcPr/>
                </a:tc>
                <a:tc>
                  <a:txBody>
                    <a:bodyPr/>
                    <a:lstStyle/>
                    <a:p>
                      <a:r>
                        <a:rPr lang="en-GB" sz="1200" dirty="0"/>
                        <a:t>0.5952</a:t>
                      </a:r>
                    </a:p>
                  </a:txBody>
                  <a:tcPr/>
                </a:tc>
                <a:tc>
                  <a:txBody>
                    <a:bodyPr/>
                    <a:lstStyle/>
                    <a:p>
                      <a:r>
                        <a:rPr lang="en-GB" sz="1400" b="1" dirty="0"/>
                        <a:t>0.5102</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0.5399</a:t>
                      </a:r>
                    </a:p>
                  </a:txBody>
                  <a:tcPr/>
                </a:tc>
                <a:tc>
                  <a:txBody>
                    <a:bodyPr/>
                    <a:lstStyle/>
                    <a:p>
                      <a:r>
                        <a:rPr lang="en-GB" sz="1200" dirty="0"/>
                        <a:t>0.4567</a:t>
                      </a:r>
                    </a:p>
                  </a:txBody>
                  <a:tcPr/>
                </a:tc>
                <a:tc>
                  <a:txBody>
                    <a:bodyPr/>
                    <a:lstStyle/>
                    <a:p>
                      <a:r>
                        <a:rPr lang="en-GB" sz="1200" dirty="0"/>
                        <a:t>0.9518</a:t>
                      </a:r>
                    </a:p>
                  </a:txBody>
                  <a:tcPr/>
                </a:tc>
                <a:tc>
                  <a:txBody>
                    <a:bodyPr/>
                    <a:lstStyle/>
                    <a:p>
                      <a:r>
                        <a:rPr lang="en-GB" sz="1400" b="1" dirty="0"/>
                        <a:t>0.6172</a:t>
                      </a:r>
                    </a:p>
                  </a:txBody>
                  <a:tcPr/>
                </a:tc>
                <a:tc>
                  <a:txBody>
                    <a:bodyPr/>
                    <a:lstStyle/>
                    <a:p>
                      <a:r>
                        <a:rPr lang="en-US" sz="1200" dirty="0"/>
                        <a:t>0.7230</a:t>
                      </a:r>
                    </a:p>
                  </a:txBody>
                  <a:tcPr/>
                </a:tc>
                <a:tc>
                  <a:txBody>
                    <a:bodyPr/>
                    <a:lstStyle/>
                    <a:p>
                      <a:r>
                        <a:rPr lang="en-GB" sz="1200" dirty="0"/>
                        <a:t>0.7551</a:t>
                      </a:r>
                    </a:p>
                  </a:txBody>
                  <a:tcPr/>
                </a:tc>
                <a:tc>
                  <a:txBody>
                    <a:bodyPr/>
                    <a:lstStyle/>
                    <a:p>
                      <a:r>
                        <a:rPr lang="en-GB" sz="1200" dirty="0"/>
                        <a:t>0.4405</a:t>
                      </a:r>
                    </a:p>
                  </a:txBody>
                  <a:tcPr/>
                </a:tc>
                <a:tc>
                  <a:txBody>
                    <a:bodyPr/>
                    <a:lstStyle/>
                    <a:p>
                      <a:r>
                        <a:rPr lang="en-GB" sz="1400" b="1" dirty="0"/>
                        <a:t>0.5564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0.7277</a:t>
                      </a:r>
                    </a:p>
                  </a:txBody>
                  <a:tcPr/>
                </a:tc>
                <a:tc>
                  <a:txBody>
                    <a:bodyPr/>
                    <a:lstStyle/>
                    <a:p>
                      <a:r>
                        <a:rPr lang="en-GB" sz="1200" dirty="0"/>
                        <a:t>0.6147</a:t>
                      </a:r>
                    </a:p>
                  </a:txBody>
                  <a:tcPr/>
                </a:tc>
                <a:tc>
                  <a:txBody>
                    <a:bodyPr/>
                    <a:lstStyle/>
                    <a:p>
                      <a:r>
                        <a:rPr lang="en-GB" sz="1200" dirty="0"/>
                        <a:t>0.8072</a:t>
                      </a:r>
                    </a:p>
                  </a:txBody>
                  <a:tcPr/>
                </a:tc>
                <a:tc>
                  <a:txBody>
                    <a:bodyPr/>
                    <a:lstStyle/>
                    <a:p>
                      <a:r>
                        <a:rPr lang="en-GB" sz="1400" b="1" dirty="0"/>
                        <a:t>0.6979</a:t>
                      </a:r>
                    </a:p>
                  </a:txBody>
                  <a:tcPr/>
                </a:tc>
                <a:tc>
                  <a:txBody>
                    <a:bodyPr/>
                    <a:lstStyle/>
                    <a:p>
                      <a:r>
                        <a:rPr lang="en-US" sz="1200" dirty="0"/>
                        <a:t>0.7747</a:t>
                      </a:r>
                    </a:p>
                  </a:txBody>
                  <a:tcPr/>
                </a:tc>
                <a:tc>
                  <a:txBody>
                    <a:bodyPr/>
                    <a:lstStyle/>
                    <a:p>
                      <a:r>
                        <a:rPr lang="en-GB" sz="1200" dirty="0"/>
                        <a:t>0.7647</a:t>
                      </a:r>
                    </a:p>
                  </a:txBody>
                  <a:tcPr/>
                </a:tc>
                <a:tc>
                  <a:txBody>
                    <a:bodyPr/>
                    <a:lstStyle/>
                    <a:p>
                      <a:r>
                        <a:rPr lang="en-GB" sz="1200" dirty="0"/>
                        <a:t>0.6191</a:t>
                      </a:r>
                    </a:p>
                  </a:txBody>
                  <a:tcPr/>
                </a:tc>
                <a:tc>
                  <a:txBody>
                    <a:bodyPr/>
                    <a:lstStyle/>
                    <a:p>
                      <a:r>
                        <a:rPr lang="en-GB" sz="1400" b="1" dirty="0"/>
                        <a:t>0.6842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0.3897</a:t>
                      </a:r>
                    </a:p>
                  </a:txBody>
                  <a:tcPr/>
                </a:tc>
                <a:tc>
                  <a:txBody>
                    <a:bodyPr/>
                    <a:lstStyle/>
                    <a:p>
                      <a:r>
                        <a:rPr lang="en-GB" sz="1200" dirty="0"/>
                        <a:t>0.3897</a:t>
                      </a:r>
                    </a:p>
                  </a:txBody>
                  <a:tcPr/>
                </a:tc>
                <a:tc>
                  <a:txBody>
                    <a:bodyPr/>
                    <a:lstStyle/>
                    <a:p>
                      <a:r>
                        <a:rPr lang="en-GB" sz="1200" dirty="0"/>
                        <a:t>1.0000</a:t>
                      </a:r>
                    </a:p>
                  </a:txBody>
                  <a:tcPr/>
                </a:tc>
                <a:tc>
                  <a:txBody>
                    <a:bodyPr/>
                    <a:lstStyle/>
                    <a:p>
                      <a:r>
                        <a:rPr lang="en-GB" sz="1400" b="1" dirty="0"/>
                        <a:t>0.5608</a:t>
                      </a:r>
                    </a:p>
                  </a:txBody>
                  <a:tcPr/>
                </a:tc>
                <a:tc>
                  <a:txBody>
                    <a:bodyPr/>
                    <a:lstStyle/>
                    <a:p>
                      <a:r>
                        <a:rPr lang="en-US" sz="1200" dirty="0"/>
                        <a:t>0.6056</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0.7089</a:t>
                      </a:r>
                    </a:p>
                  </a:txBody>
                  <a:tcPr/>
                </a:tc>
                <a:tc>
                  <a:txBody>
                    <a:bodyPr/>
                    <a:lstStyle/>
                    <a:p>
                      <a:r>
                        <a:rPr lang="en-GB" sz="1200" dirty="0"/>
                        <a:t>0.6083</a:t>
                      </a:r>
                    </a:p>
                  </a:txBody>
                  <a:tcPr/>
                </a:tc>
                <a:tc>
                  <a:txBody>
                    <a:bodyPr/>
                    <a:lstStyle/>
                    <a:p>
                      <a:r>
                        <a:rPr lang="en-GB" sz="1200" dirty="0"/>
                        <a:t>0.7108</a:t>
                      </a:r>
                    </a:p>
                  </a:txBody>
                  <a:tcPr/>
                </a:tc>
                <a:tc>
                  <a:txBody>
                    <a:bodyPr/>
                    <a:lstStyle/>
                    <a:p>
                      <a:r>
                        <a:rPr lang="en-GB" sz="1400" b="1" dirty="0"/>
                        <a:t>0.6556</a:t>
                      </a:r>
                    </a:p>
                  </a:txBody>
                  <a:tcPr/>
                </a:tc>
                <a:tc>
                  <a:txBody>
                    <a:bodyPr/>
                    <a:lstStyle/>
                    <a:p>
                      <a:r>
                        <a:rPr lang="en-US" sz="1200" dirty="0"/>
                        <a:t>0.7136</a:t>
                      </a:r>
                    </a:p>
                  </a:txBody>
                  <a:tcPr/>
                </a:tc>
                <a:tc>
                  <a:txBody>
                    <a:bodyPr/>
                    <a:lstStyle/>
                    <a:p>
                      <a:r>
                        <a:rPr lang="en-GB" sz="1200" dirty="0"/>
                        <a:t>0.5935</a:t>
                      </a:r>
                    </a:p>
                  </a:txBody>
                  <a:tcPr/>
                </a:tc>
                <a:tc>
                  <a:txBody>
                    <a:bodyPr/>
                    <a:lstStyle/>
                    <a:p>
                      <a:r>
                        <a:rPr lang="en-GB" sz="1200" dirty="0"/>
                        <a:t>0.8691</a:t>
                      </a:r>
                    </a:p>
                  </a:txBody>
                  <a:tcPr/>
                </a:tc>
                <a:tc>
                  <a:txBody>
                    <a:bodyPr/>
                    <a:lstStyle/>
                    <a:p>
                      <a:r>
                        <a:rPr lang="en-GB" sz="1400" b="1" dirty="0"/>
                        <a:t>0.7053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0.3991</a:t>
                      </a:r>
                    </a:p>
                  </a:txBody>
                  <a:tcPr/>
                </a:tc>
                <a:tc>
                  <a:txBody>
                    <a:bodyPr/>
                    <a:lstStyle/>
                    <a:p>
                      <a:r>
                        <a:rPr lang="en-GB" sz="1200" dirty="0"/>
                        <a:t>0.3923</a:t>
                      </a:r>
                    </a:p>
                  </a:txBody>
                  <a:tcPr/>
                </a:tc>
                <a:tc>
                  <a:txBody>
                    <a:bodyPr/>
                    <a:lstStyle/>
                    <a:p>
                      <a:r>
                        <a:rPr lang="en-GB" sz="1200" dirty="0"/>
                        <a:t>0.9880</a:t>
                      </a:r>
                    </a:p>
                  </a:txBody>
                  <a:tcPr/>
                </a:tc>
                <a:tc>
                  <a:txBody>
                    <a:bodyPr/>
                    <a:lstStyle/>
                    <a:p>
                      <a:r>
                        <a:rPr lang="en-GB" sz="1400" b="1" dirty="0"/>
                        <a:t>0.5616</a:t>
                      </a:r>
                    </a:p>
                  </a:txBody>
                  <a:tcPr/>
                </a:tc>
                <a:tc>
                  <a:txBody>
                    <a:bodyPr/>
                    <a:lstStyle/>
                    <a:p>
                      <a:r>
                        <a:rPr lang="en-US" sz="1200" dirty="0"/>
                        <a:t>0.6103</a:t>
                      </a:r>
                    </a:p>
                  </a:txBody>
                  <a:tcPr/>
                </a:tc>
                <a:tc>
                  <a:txBody>
                    <a:bodyPr/>
                    <a:lstStyle/>
                    <a:p>
                      <a:r>
                        <a:rPr lang="en-GB" sz="1200" dirty="0"/>
                        <a:t>0.6667</a:t>
                      </a:r>
                    </a:p>
                  </a:txBody>
                  <a:tcPr/>
                </a:tc>
                <a:tc>
                  <a:txBody>
                    <a:bodyPr/>
                    <a:lstStyle/>
                    <a:p>
                      <a:r>
                        <a:rPr lang="en-GB" sz="1200" dirty="0"/>
                        <a:t>0.0238</a:t>
                      </a:r>
                    </a:p>
                  </a:txBody>
                  <a:tcPr/>
                </a:tc>
                <a:tc>
                  <a:txBody>
                    <a:bodyPr/>
                    <a:lstStyle/>
                    <a:p>
                      <a:r>
                        <a:rPr lang="en-GB" sz="1400" b="1" dirty="0"/>
                        <a:t>0.0460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0.6761</a:t>
                      </a:r>
                    </a:p>
                  </a:txBody>
                  <a:tcPr/>
                </a:tc>
                <a:tc>
                  <a:txBody>
                    <a:bodyPr/>
                    <a:lstStyle/>
                    <a:p>
                      <a:r>
                        <a:rPr lang="en-GB" sz="1200" dirty="0"/>
                        <a:t>0.5625</a:t>
                      </a:r>
                    </a:p>
                  </a:txBody>
                  <a:tcPr/>
                </a:tc>
                <a:tc>
                  <a:txBody>
                    <a:bodyPr/>
                    <a:lstStyle/>
                    <a:p>
                      <a:r>
                        <a:rPr lang="en-GB" sz="1200" dirty="0"/>
                        <a:t>0.7590</a:t>
                      </a:r>
                    </a:p>
                  </a:txBody>
                  <a:tcPr/>
                </a:tc>
                <a:tc>
                  <a:txBody>
                    <a:bodyPr/>
                    <a:lstStyle/>
                    <a:p>
                      <a:r>
                        <a:rPr lang="en-GB" sz="1400" b="1" dirty="0"/>
                        <a:t>0.6462</a:t>
                      </a:r>
                    </a:p>
                  </a:txBody>
                  <a:tcPr/>
                </a:tc>
                <a:tc>
                  <a:txBody>
                    <a:bodyPr/>
                    <a:lstStyle/>
                    <a:p>
                      <a:r>
                        <a:rPr lang="en-US" sz="1200" dirty="0"/>
                        <a:t>0.7324</a:t>
                      </a:r>
                    </a:p>
                  </a:txBody>
                  <a:tcPr/>
                </a:tc>
                <a:tc>
                  <a:txBody>
                    <a:bodyPr/>
                    <a:lstStyle/>
                    <a:p>
                      <a:r>
                        <a:rPr lang="en-GB" sz="1200" dirty="0"/>
                        <a:t>0.6484</a:t>
                      </a:r>
                    </a:p>
                  </a:txBody>
                  <a:tcPr/>
                </a:tc>
                <a:tc>
                  <a:txBody>
                    <a:bodyPr/>
                    <a:lstStyle/>
                    <a:p>
                      <a:r>
                        <a:rPr lang="en-GB" sz="1200" dirty="0"/>
                        <a:t>0.7024</a:t>
                      </a:r>
                    </a:p>
                  </a:txBody>
                  <a:tcPr/>
                </a:tc>
                <a:tc>
                  <a:txBody>
                    <a:bodyPr/>
                    <a:lstStyle/>
                    <a:p>
                      <a:r>
                        <a:rPr lang="en-GB" sz="1400" b="1" dirty="0"/>
                        <a:t>0.6743</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0.5540</a:t>
                      </a:r>
                    </a:p>
                  </a:txBody>
                  <a:tcPr/>
                </a:tc>
                <a:tc>
                  <a:txBody>
                    <a:bodyPr/>
                    <a:lstStyle/>
                    <a:p>
                      <a:r>
                        <a:rPr lang="en-GB" sz="1200" dirty="0"/>
                        <a:t>0.4600</a:t>
                      </a:r>
                    </a:p>
                  </a:txBody>
                  <a:tcPr/>
                </a:tc>
                <a:tc>
                  <a:txBody>
                    <a:bodyPr/>
                    <a:lstStyle/>
                    <a:p>
                      <a:r>
                        <a:rPr lang="en-GB" sz="1200" dirty="0"/>
                        <a:t>0.8313</a:t>
                      </a:r>
                    </a:p>
                  </a:txBody>
                  <a:tcPr/>
                </a:tc>
                <a:tc>
                  <a:txBody>
                    <a:bodyPr/>
                    <a:lstStyle/>
                    <a:p>
                      <a:r>
                        <a:rPr lang="en-GB" sz="1400" b="1" dirty="0"/>
                        <a:t>0.5923</a:t>
                      </a:r>
                    </a:p>
                  </a:txBody>
                  <a:tcPr/>
                </a:tc>
                <a:tc>
                  <a:txBody>
                    <a:bodyPr/>
                    <a:lstStyle/>
                    <a:p>
                      <a:r>
                        <a:rPr lang="en-US" sz="1200" dirty="0"/>
                        <a:t>0.6573</a:t>
                      </a:r>
                    </a:p>
                  </a:txBody>
                  <a:tcPr/>
                </a:tc>
                <a:tc>
                  <a:txBody>
                    <a:bodyPr/>
                    <a:lstStyle/>
                    <a:p>
                      <a:r>
                        <a:rPr lang="en-GB" sz="1200" dirty="0"/>
                        <a:t>0.5455</a:t>
                      </a:r>
                    </a:p>
                  </a:txBody>
                  <a:tcPr/>
                </a:tc>
                <a:tc>
                  <a:txBody>
                    <a:bodyPr/>
                    <a:lstStyle/>
                    <a:p>
                      <a:r>
                        <a:rPr lang="en-GB" sz="1200" dirty="0"/>
                        <a:t>0.7857</a:t>
                      </a:r>
                    </a:p>
                  </a:txBody>
                  <a:tcPr/>
                </a:tc>
                <a:tc>
                  <a:txBody>
                    <a:bodyPr/>
                    <a:lstStyle/>
                    <a:p>
                      <a:r>
                        <a:rPr lang="en-GB" sz="1400" b="1" dirty="0"/>
                        <a:t>0.6439</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(1000 | 300)</a:t>
                      </a:r>
                    </a:p>
                  </a:txBody>
                  <a:tcPr/>
                </a:tc>
                <a:tc>
                  <a:txBody>
                    <a:bodyPr/>
                    <a:lstStyle/>
                    <a:p>
                      <a:r>
                        <a:rPr lang="en-GB" sz="1200" dirty="0"/>
                        <a:t>0.7512</a:t>
                      </a:r>
                    </a:p>
                  </a:txBody>
                  <a:tcPr/>
                </a:tc>
                <a:tc>
                  <a:txBody>
                    <a:bodyPr/>
                    <a:lstStyle/>
                    <a:p>
                      <a:r>
                        <a:rPr lang="en-GB" sz="1200" dirty="0"/>
                        <a:t>0.6818</a:t>
                      </a:r>
                    </a:p>
                  </a:txBody>
                  <a:tcPr/>
                </a:tc>
                <a:tc>
                  <a:txBody>
                    <a:bodyPr/>
                    <a:lstStyle/>
                    <a:p>
                      <a:r>
                        <a:rPr lang="en-GB" sz="1200" dirty="0"/>
                        <a:t>0.7059</a:t>
                      </a:r>
                    </a:p>
                  </a:txBody>
                  <a:tcPr/>
                </a:tc>
                <a:tc>
                  <a:txBody>
                    <a:bodyPr/>
                    <a:lstStyle/>
                    <a:p>
                      <a:r>
                        <a:rPr lang="en-GB" sz="1400" b="1" dirty="0"/>
                        <a:t>0.6936</a:t>
                      </a:r>
                    </a:p>
                  </a:txBody>
                  <a:tcPr/>
                </a:tc>
                <a:tc>
                  <a:txBody>
                    <a:bodyPr/>
                    <a:lstStyle/>
                    <a:p>
                      <a:r>
                        <a:rPr lang="en-US" sz="1200" dirty="0"/>
                        <a:t>0.7653</a:t>
                      </a:r>
                    </a:p>
                  </a:txBody>
                  <a:tcPr/>
                </a:tc>
                <a:tc>
                  <a:txBody>
                    <a:bodyPr/>
                    <a:lstStyle/>
                    <a:p>
                      <a:r>
                        <a:rPr lang="en-GB" sz="1200" dirty="0"/>
                        <a:t>0.6735</a:t>
                      </a:r>
                    </a:p>
                  </a:txBody>
                  <a:tcPr/>
                </a:tc>
                <a:tc>
                  <a:txBody>
                    <a:bodyPr/>
                    <a:lstStyle/>
                    <a:p>
                      <a:r>
                        <a:rPr lang="en-GB" sz="1200" dirty="0"/>
                        <a:t>0.7857</a:t>
                      </a:r>
                    </a:p>
                  </a:txBody>
                  <a:tcPr/>
                </a:tc>
                <a:tc>
                  <a:txBody>
                    <a:bodyPr/>
                    <a:lstStyle/>
                    <a:p>
                      <a:r>
                        <a:rPr lang="en-GB" sz="1400" b="1" dirty="0"/>
                        <a:t>0.7253</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707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56474561"/>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0.7136</a:t>
                      </a:r>
                    </a:p>
                  </a:txBody>
                  <a:tcPr/>
                </a:tc>
                <a:tc>
                  <a:txBody>
                    <a:bodyPr/>
                    <a:lstStyle/>
                    <a:p>
                      <a:r>
                        <a:rPr lang="en-GB" sz="1200" dirty="0"/>
                        <a:t>0.6228</a:t>
                      </a:r>
                    </a:p>
                  </a:txBody>
                  <a:tcPr/>
                </a:tc>
                <a:tc>
                  <a:txBody>
                    <a:bodyPr/>
                    <a:lstStyle/>
                    <a:p>
                      <a:r>
                        <a:rPr lang="en-GB" sz="1200" dirty="0"/>
                        <a:t>0.7978</a:t>
                      </a:r>
                    </a:p>
                  </a:txBody>
                  <a:tcPr/>
                </a:tc>
                <a:tc>
                  <a:txBody>
                    <a:bodyPr/>
                    <a:lstStyle/>
                    <a:p>
                      <a:r>
                        <a:rPr lang="en-GB" sz="1400" b="1" dirty="0"/>
                        <a:t>0.6995</a:t>
                      </a:r>
                    </a:p>
                  </a:txBody>
                  <a:tcPr/>
                </a:tc>
                <a:tc>
                  <a:txBody>
                    <a:bodyPr/>
                    <a:lstStyle/>
                    <a:p>
                      <a:r>
                        <a:rPr lang="en-US" sz="1200" dirty="0"/>
                        <a:t>0.6901</a:t>
                      </a:r>
                    </a:p>
                  </a:txBody>
                  <a:tcPr/>
                </a:tc>
                <a:tc>
                  <a:txBody>
                    <a:bodyPr/>
                    <a:lstStyle/>
                    <a:p>
                      <a:r>
                        <a:rPr lang="en-GB" sz="1200" dirty="0"/>
                        <a:t>0.6282</a:t>
                      </a:r>
                    </a:p>
                  </a:txBody>
                  <a:tcPr/>
                </a:tc>
                <a:tc>
                  <a:txBody>
                    <a:bodyPr/>
                    <a:lstStyle/>
                    <a:p>
                      <a:r>
                        <a:rPr lang="en-GB" sz="1200" dirty="0"/>
                        <a:t>0.5698</a:t>
                      </a:r>
                    </a:p>
                  </a:txBody>
                  <a:tcPr/>
                </a:tc>
                <a:tc>
                  <a:txBody>
                    <a:bodyPr/>
                    <a:lstStyle/>
                    <a:p>
                      <a:r>
                        <a:rPr lang="en-GB" sz="1400" b="1" dirty="0"/>
                        <a:t>0.5976</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0.4836</a:t>
                      </a:r>
                    </a:p>
                  </a:txBody>
                  <a:tcPr/>
                </a:tc>
                <a:tc>
                  <a:txBody>
                    <a:bodyPr/>
                    <a:lstStyle/>
                    <a:p>
                      <a:r>
                        <a:rPr lang="en-GB" sz="1200" dirty="0"/>
                        <a:t>0.4426</a:t>
                      </a:r>
                    </a:p>
                  </a:txBody>
                  <a:tcPr/>
                </a:tc>
                <a:tc>
                  <a:txBody>
                    <a:bodyPr/>
                    <a:lstStyle/>
                    <a:p>
                      <a:r>
                        <a:rPr lang="en-GB" sz="1200" dirty="0"/>
                        <a:t>0.9101</a:t>
                      </a:r>
                    </a:p>
                  </a:txBody>
                  <a:tcPr/>
                </a:tc>
                <a:tc>
                  <a:txBody>
                    <a:bodyPr/>
                    <a:lstStyle/>
                    <a:p>
                      <a:r>
                        <a:rPr lang="en-GB" sz="1400" b="1" dirty="0"/>
                        <a:t>0.5956</a:t>
                      </a:r>
                    </a:p>
                  </a:txBody>
                  <a:tcPr/>
                </a:tc>
                <a:tc>
                  <a:txBody>
                    <a:bodyPr/>
                    <a:lstStyle/>
                    <a:p>
                      <a:r>
                        <a:rPr lang="en-US" sz="1200" dirty="0"/>
                        <a:t>0.4695</a:t>
                      </a:r>
                    </a:p>
                  </a:txBody>
                  <a:tcPr/>
                </a:tc>
                <a:tc>
                  <a:txBody>
                    <a:bodyPr/>
                    <a:lstStyle/>
                    <a:p>
                      <a:r>
                        <a:rPr lang="en-GB" sz="1200" dirty="0"/>
                        <a:t>0.4229</a:t>
                      </a:r>
                    </a:p>
                  </a:txBody>
                  <a:tcPr/>
                </a:tc>
                <a:tc>
                  <a:txBody>
                    <a:bodyPr/>
                    <a:lstStyle/>
                    <a:p>
                      <a:r>
                        <a:rPr lang="en-GB" sz="1200" dirty="0"/>
                        <a:t>0.8605</a:t>
                      </a:r>
                    </a:p>
                  </a:txBody>
                  <a:tcPr/>
                </a:tc>
                <a:tc>
                  <a:txBody>
                    <a:bodyPr/>
                    <a:lstStyle/>
                    <a:p>
                      <a:r>
                        <a:rPr lang="en-GB" sz="1400" b="1" dirty="0"/>
                        <a:t>0.5671</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0.6995</a:t>
                      </a:r>
                    </a:p>
                  </a:txBody>
                  <a:tcPr/>
                </a:tc>
                <a:tc>
                  <a:txBody>
                    <a:bodyPr/>
                    <a:lstStyle/>
                    <a:p>
                      <a:r>
                        <a:rPr lang="en-GB" sz="1200" dirty="0"/>
                        <a:t>0.6126</a:t>
                      </a:r>
                    </a:p>
                  </a:txBody>
                  <a:tcPr/>
                </a:tc>
                <a:tc>
                  <a:txBody>
                    <a:bodyPr/>
                    <a:lstStyle/>
                    <a:p>
                      <a:r>
                        <a:rPr lang="en-GB" sz="1200" dirty="0"/>
                        <a:t>0.7640</a:t>
                      </a:r>
                    </a:p>
                  </a:txBody>
                  <a:tcPr/>
                </a:tc>
                <a:tc>
                  <a:txBody>
                    <a:bodyPr/>
                    <a:lstStyle/>
                    <a:p>
                      <a:r>
                        <a:rPr lang="en-GB" sz="1400" b="1" dirty="0"/>
                        <a:t>0.6800</a:t>
                      </a:r>
                    </a:p>
                  </a:txBody>
                  <a:tcPr/>
                </a:tc>
                <a:tc>
                  <a:txBody>
                    <a:bodyPr/>
                    <a:lstStyle/>
                    <a:p>
                      <a:r>
                        <a:rPr lang="en-US" sz="1200" dirty="0"/>
                        <a:t>0.7230</a:t>
                      </a:r>
                    </a:p>
                  </a:txBody>
                  <a:tcPr/>
                </a:tc>
                <a:tc>
                  <a:txBody>
                    <a:bodyPr/>
                    <a:lstStyle/>
                    <a:p>
                      <a:r>
                        <a:rPr lang="en-GB" sz="1200" dirty="0"/>
                        <a:t>0.6753</a:t>
                      </a:r>
                    </a:p>
                  </a:txBody>
                  <a:tcPr/>
                </a:tc>
                <a:tc>
                  <a:txBody>
                    <a:bodyPr/>
                    <a:lstStyle/>
                    <a:p>
                      <a:r>
                        <a:rPr lang="en-GB" sz="1200" dirty="0"/>
                        <a:t>0.6047</a:t>
                      </a:r>
                    </a:p>
                  </a:txBody>
                  <a:tcPr/>
                </a:tc>
                <a:tc>
                  <a:txBody>
                    <a:bodyPr/>
                    <a:lstStyle/>
                    <a:p>
                      <a:r>
                        <a:rPr lang="en-GB" sz="1400" b="1" dirty="0"/>
                        <a:t>0.6380</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0.6761</a:t>
                      </a:r>
                    </a:p>
                  </a:txBody>
                  <a:tcPr/>
                </a:tc>
                <a:tc>
                  <a:txBody>
                    <a:bodyPr/>
                    <a:lstStyle/>
                    <a:p>
                      <a:r>
                        <a:rPr lang="en-GB" sz="1200" dirty="0"/>
                        <a:t>0.6000</a:t>
                      </a:r>
                    </a:p>
                  </a:txBody>
                  <a:tcPr/>
                </a:tc>
                <a:tc>
                  <a:txBody>
                    <a:bodyPr/>
                    <a:lstStyle/>
                    <a:p>
                      <a:r>
                        <a:rPr lang="en-GB" sz="1200" dirty="0"/>
                        <a:t>0.6742</a:t>
                      </a:r>
                    </a:p>
                  </a:txBody>
                  <a:tcPr/>
                </a:tc>
                <a:tc>
                  <a:txBody>
                    <a:bodyPr/>
                    <a:lstStyle/>
                    <a:p>
                      <a:r>
                        <a:rPr lang="en-GB" sz="1400" b="1" dirty="0"/>
                        <a:t>0.6349</a:t>
                      </a:r>
                    </a:p>
                  </a:txBody>
                  <a:tcPr/>
                </a:tc>
                <a:tc>
                  <a:txBody>
                    <a:bodyPr/>
                    <a:lstStyle/>
                    <a:p>
                      <a:r>
                        <a:rPr lang="en-US" sz="1200" dirty="0"/>
                        <a:t>0.7277</a:t>
                      </a:r>
                    </a:p>
                  </a:txBody>
                  <a:tcPr/>
                </a:tc>
                <a:tc>
                  <a:txBody>
                    <a:bodyPr/>
                    <a:lstStyle/>
                    <a:p>
                      <a:r>
                        <a:rPr lang="en-GB" sz="1200" dirty="0"/>
                        <a:t>0.6842</a:t>
                      </a:r>
                    </a:p>
                  </a:txBody>
                  <a:tcPr/>
                </a:tc>
                <a:tc>
                  <a:txBody>
                    <a:bodyPr/>
                    <a:lstStyle/>
                    <a:p>
                      <a:r>
                        <a:rPr lang="en-GB" sz="1200" dirty="0"/>
                        <a:t>0.6047</a:t>
                      </a:r>
                    </a:p>
                  </a:txBody>
                  <a:tcPr/>
                </a:tc>
                <a:tc>
                  <a:txBody>
                    <a:bodyPr/>
                    <a:lstStyle/>
                    <a:p>
                      <a:r>
                        <a:rPr lang="en-GB" sz="1400" b="1" dirty="0"/>
                        <a:t>0.6420</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0.7136</a:t>
                      </a:r>
                    </a:p>
                  </a:txBody>
                  <a:tcPr/>
                </a:tc>
                <a:tc>
                  <a:txBody>
                    <a:bodyPr/>
                    <a:lstStyle/>
                    <a:p>
                      <a:r>
                        <a:rPr lang="en-GB" sz="1200" dirty="0"/>
                        <a:t>0.6186</a:t>
                      </a:r>
                    </a:p>
                  </a:txBody>
                  <a:tcPr/>
                </a:tc>
                <a:tc>
                  <a:txBody>
                    <a:bodyPr/>
                    <a:lstStyle/>
                    <a:p>
                      <a:r>
                        <a:rPr lang="en-GB" sz="1200" dirty="0"/>
                        <a:t>0.8202</a:t>
                      </a:r>
                    </a:p>
                  </a:txBody>
                  <a:tcPr/>
                </a:tc>
                <a:tc>
                  <a:txBody>
                    <a:bodyPr/>
                    <a:lstStyle/>
                    <a:p>
                      <a:r>
                        <a:rPr lang="en-GB" sz="1400" b="1" dirty="0"/>
                        <a:t>0.7053</a:t>
                      </a:r>
                    </a:p>
                  </a:txBody>
                  <a:tcPr/>
                </a:tc>
                <a:tc>
                  <a:txBody>
                    <a:bodyPr/>
                    <a:lstStyle/>
                    <a:p>
                      <a:r>
                        <a:rPr lang="en-US" sz="1200" dirty="0"/>
                        <a:t>0.7559</a:t>
                      </a:r>
                    </a:p>
                  </a:txBody>
                  <a:tcPr/>
                </a:tc>
                <a:tc>
                  <a:txBody>
                    <a:bodyPr/>
                    <a:lstStyle/>
                    <a:p>
                      <a:r>
                        <a:rPr lang="en-GB" sz="1200" dirty="0"/>
                        <a:t>0.7656</a:t>
                      </a:r>
                    </a:p>
                  </a:txBody>
                  <a:tcPr/>
                </a:tc>
                <a:tc>
                  <a:txBody>
                    <a:bodyPr/>
                    <a:lstStyle/>
                    <a:p>
                      <a:r>
                        <a:rPr lang="en-GB" sz="1200" dirty="0"/>
                        <a:t>0.5698</a:t>
                      </a:r>
                    </a:p>
                  </a:txBody>
                  <a:tcPr/>
                </a:tc>
                <a:tc>
                  <a:txBody>
                    <a:bodyPr/>
                    <a:lstStyle/>
                    <a:p>
                      <a:r>
                        <a:rPr lang="en-GB" sz="1400" b="1" dirty="0"/>
                        <a:t>0.6533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0.6432</a:t>
                      </a:r>
                    </a:p>
                  </a:txBody>
                  <a:tcPr/>
                </a:tc>
                <a:tc>
                  <a:txBody>
                    <a:bodyPr/>
                    <a:lstStyle/>
                    <a:p>
                      <a:r>
                        <a:rPr lang="en-GB" sz="1200" dirty="0"/>
                        <a:t>0.5730</a:t>
                      </a:r>
                    </a:p>
                  </a:txBody>
                  <a:tcPr/>
                </a:tc>
                <a:tc>
                  <a:txBody>
                    <a:bodyPr/>
                    <a:lstStyle/>
                    <a:p>
                      <a:r>
                        <a:rPr lang="en-GB" sz="1200" dirty="0"/>
                        <a:t>0.5730</a:t>
                      </a:r>
                    </a:p>
                  </a:txBody>
                  <a:tcPr/>
                </a:tc>
                <a:tc>
                  <a:txBody>
                    <a:bodyPr/>
                    <a:lstStyle/>
                    <a:p>
                      <a:r>
                        <a:rPr lang="en-GB" sz="1400" b="1" dirty="0"/>
                        <a:t>0.5730</a:t>
                      </a:r>
                    </a:p>
                  </a:txBody>
                  <a:tcPr/>
                </a:tc>
                <a:tc>
                  <a:txBody>
                    <a:bodyPr/>
                    <a:lstStyle/>
                    <a:p>
                      <a:r>
                        <a:rPr lang="en-US" sz="1200" dirty="0"/>
                        <a:t>0.5962</a:t>
                      </a:r>
                    </a:p>
                  </a:txBody>
                  <a:tcPr/>
                </a:tc>
                <a:tc>
                  <a:txBody>
                    <a:bodyPr/>
                    <a:lstStyle/>
                    <a:p>
                      <a:r>
                        <a:rPr lang="en-GB" sz="1200" dirty="0"/>
                        <a:t>0.5000</a:t>
                      </a:r>
                    </a:p>
                  </a:txBody>
                  <a:tcPr/>
                </a:tc>
                <a:tc>
                  <a:txBody>
                    <a:bodyPr/>
                    <a:lstStyle/>
                    <a:p>
                      <a:r>
                        <a:rPr lang="en-GB" sz="1200" dirty="0"/>
                        <a:t>0.4302</a:t>
                      </a:r>
                    </a:p>
                  </a:txBody>
                  <a:tcPr/>
                </a:tc>
                <a:tc>
                  <a:txBody>
                    <a:bodyPr/>
                    <a:lstStyle/>
                    <a:p>
                      <a:r>
                        <a:rPr lang="en-GB" sz="1400" b="1" dirty="0"/>
                        <a:t>0.4625</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0.5681</a:t>
                      </a:r>
                    </a:p>
                  </a:txBody>
                  <a:tcPr/>
                </a:tc>
                <a:tc>
                  <a:txBody>
                    <a:bodyPr/>
                    <a:lstStyle/>
                    <a:p>
                      <a:r>
                        <a:rPr lang="en-GB" sz="1200" dirty="0"/>
                        <a:t>0.4913</a:t>
                      </a:r>
                    </a:p>
                  </a:txBody>
                  <a:tcPr/>
                </a:tc>
                <a:tc>
                  <a:txBody>
                    <a:bodyPr/>
                    <a:lstStyle/>
                    <a:p>
                      <a:r>
                        <a:rPr lang="en-GB" sz="1200" dirty="0"/>
                        <a:t>0.9551</a:t>
                      </a:r>
                    </a:p>
                  </a:txBody>
                  <a:tcPr/>
                </a:tc>
                <a:tc>
                  <a:txBody>
                    <a:bodyPr/>
                    <a:lstStyle/>
                    <a:p>
                      <a:r>
                        <a:rPr lang="en-GB" sz="1400" b="1" dirty="0"/>
                        <a:t>0.6489</a:t>
                      </a:r>
                    </a:p>
                  </a:txBody>
                  <a:tcPr/>
                </a:tc>
                <a:tc>
                  <a:txBody>
                    <a:bodyPr/>
                    <a:lstStyle/>
                    <a:p>
                      <a:r>
                        <a:rPr lang="en-US" sz="1200" dirty="0"/>
                        <a:t>0.6009</a:t>
                      </a:r>
                    </a:p>
                  </a:txBody>
                  <a:tcPr/>
                </a:tc>
                <a:tc>
                  <a:txBody>
                    <a:bodyPr/>
                    <a:lstStyle/>
                    <a:p>
                      <a:r>
                        <a:rPr lang="en-GB" sz="1200" dirty="0"/>
                        <a:t>0.6000</a:t>
                      </a:r>
                    </a:p>
                  </a:txBody>
                  <a:tcPr/>
                </a:tc>
                <a:tc>
                  <a:txBody>
                    <a:bodyPr/>
                    <a:lstStyle/>
                    <a:p>
                      <a:r>
                        <a:rPr lang="en-GB" sz="1200" dirty="0"/>
                        <a:t>0.0349</a:t>
                      </a:r>
                    </a:p>
                  </a:txBody>
                  <a:tcPr/>
                </a:tc>
                <a:tc>
                  <a:txBody>
                    <a:bodyPr/>
                    <a:lstStyle/>
                    <a:p>
                      <a:r>
                        <a:rPr lang="en-GB" sz="1400" b="1" dirty="0"/>
                        <a:t>0.0659</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0.7277</a:t>
                      </a:r>
                    </a:p>
                  </a:txBody>
                  <a:tcPr/>
                </a:tc>
                <a:tc>
                  <a:txBody>
                    <a:bodyPr/>
                    <a:lstStyle/>
                    <a:p>
                      <a:r>
                        <a:rPr lang="en-GB" sz="1200" dirty="0"/>
                        <a:t>0.6449</a:t>
                      </a:r>
                    </a:p>
                  </a:txBody>
                  <a:tcPr/>
                </a:tc>
                <a:tc>
                  <a:txBody>
                    <a:bodyPr/>
                    <a:lstStyle/>
                    <a:p>
                      <a:r>
                        <a:rPr lang="en-GB" sz="1200" dirty="0"/>
                        <a:t>0.7753</a:t>
                      </a:r>
                    </a:p>
                  </a:txBody>
                  <a:tcPr/>
                </a:tc>
                <a:tc>
                  <a:txBody>
                    <a:bodyPr/>
                    <a:lstStyle/>
                    <a:p>
                      <a:r>
                        <a:rPr lang="en-GB" sz="1400" b="1" dirty="0"/>
                        <a:t>0.7041</a:t>
                      </a:r>
                    </a:p>
                  </a:txBody>
                  <a:tcPr/>
                </a:tc>
                <a:tc>
                  <a:txBody>
                    <a:bodyPr/>
                    <a:lstStyle/>
                    <a:p>
                      <a:r>
                        <a:rPr lang="en-US" sz="1200" dirty="0"/>
                        <a:t>0.6901</a:t>
                      </a:r>
                    </a:p>
                  </a:txBody>
                  <a:tcPr/>
                </a:tc>
                <a:tc>
                  <a:txBody>
                    <a:bodyPr/>
                    <a:lstStyle/>
                    <a:p>
                      <a:r>
                        <a:rPr lang="en-GB" sz="1200" dirty="0"/>
                        <a:t>0.6250</a:t>
                      </a:r>
                    </a:p>
                  </a:txBody>
                  <a:tcPr/>
                </a:tc>
                <a:tc>
                  <a:txBody>
                    <a:bodyPr/>
                    <a:lstStyle/>
                    <a:p>
                      <a:r>
                        <a:rPr lang="en-GB" sz="1200" dirty="0"/>
                        <a:t>0.5814</a:t>
                      </a:r>
                    </a:p>
                  </a:txBody>
                  <a:tcPr/>
                </a:tc>
                <a:tc>
                  <a:txBody>
                    <a:bodyPr/>
                    <a:lstStyle/>
                    <a:p>
                      <a:r>
                        <a:rPr lang="en-GB" sz="1400" b="1" dirty="0"/>
                        <a:t>0.6024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0.5352</a:t>
                      </a:r>
                    </a:p>
                  </a:txBody>
                  <a:tcPr/>
                </a:tc>
                <a:tc>
                  <a:txBody>
                    <a:bodyPr/>
                    <a:lstStyle/>
                    <a:p>
                      <a:r>
                        <a:rPr lang="en-GB" sz="1200" dirty="0"/>
                        <a:t>0.4667</a:t>
                      </a:r>
                    </a:p>
                  </a:txBody>
                  <a:tcPr/>
                </a:tc>
                <a:tc>
                  <a:txBody>
                    <a:bodyPr/>
                    <a:lstStyle/>
                    <a:p>
                      <a:r>
                        <a:rPr lang="en-GB" sz="1200" dirty="0"/>
                        <a:t>0.7865</a:t>
                      </a:r>
                    </a:p>
                  </a:txBody>
                  <a:tcPr/>
                </a:tc>
                <a:tc>
                  <a:txBody>
                    <a:bodyPr/>
                    <a:lstStyle/>
                    <a:p>
                      <a:r>
                        <a:rPr lang="en-GB" sz="1400" b="1" dirty="0"/>
                        <a:t>0.5858</a:t>
                      </a:r>
                    </a:p>
                  </a:txBody>
                  <a:tcPr/>
                </a:tc>
                <a:tc>
                  <a:txBody>
                    <a:bodyPr/>
                    <a:lstStyle/>
                    <a:p>
                      <a:r>
                        <a:rPr lang="en-US" sz="1200" dirty="0"/>
                        <a:t>0.6338</a:t>
                      </a:r>
                    </a:p>
                  </a:txBody>
                  <a:tcPr/>
                </a:tc>
                <a:tc>
                  <a:txBody>
                    <a:bodyPr/>
                    <a:lstStyle/>
                    <a:p>
                      <a:r>
                        <a:rPr lang="en-GB" sz="1200" dirty="0"/>
                        <a:t>0.5385</a:t>
                      </a:r>
                    </a:p>
                  </a:txBody>
                  <a:tcPr/>
                </a:tc>
                <a:tc>
                  <a:txBody>
                    <a:bodyPr/>
                    <a:lstStyle/>
                    <a:p>
                      <a:r>
                        <a:rPr lang="en-GB" sz="1200" dirty="0"/>
                        <a:t>0.6517</a:t>
                      </a:r>
                    </a:p>
                  </a:txBody>
                  <a:tcPr/>
                </a:tc>
                <a:tc>
                  <a:txBody>
                    <a:bodyPr/>
                    <a:lstStyle/>
                    <a:p>
                      <a:r>
                        <a:rPr lang="en-GB" sz="1400" b="1" dirty="0"/>
                        <a:t>0.5895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0.7512</a:t>
                      </a:r>
                    </a:p>
                  </a:txBody>
                  <a:tcPr/>
                </a:tc>
                <a:tc>
                  <a:txBody>
                    <a:bodyPr/>
                    <a:lstStyle/>
                    <a:p>
                      <a:r>
                        <a:rPr lang="en-GB" sz="1200" dirty="0"/>
                        <a:t>0.6915</a:t>
                      </a:r>
                    </a:p>
                  </a:txBody>
                  <a:tcPr/>
                </a:tc>
                <a:tc>
                  <a:txBody>
                    <a:bodyPr/>
                    <a:lstStyle/>
                    <a:p>
                      <a:r>
                        <a:rPr lang="en-GB" sz="1200" dirty="0"/>
                        <a:t>0.7303</a:t>
                      </a:r>
                    </a:p>
                  </a:txBody>
                  <a:tcPr/>
                </a:tc>
                <a:tc>
                  <a:txBody>
                    <a:bodyPr/>
                    <a:lstStyle/>
                    <a:p>
                      <a:r>
                        <a:rPr lang="en-GB" sz="1400" b="1" dirty="0"/>
                        <a:t>0.7104</a:t>
                      </a:r>
                    </a:p>
                  </a:txBody>
                  <a:tcPr/>
                </a:tc>
                <a:tc>
                  <a:txBody>
                    <a:bodyPr/>
                    <a:lstStyle/>
                    <a:p>
                      <a:r>
                        <a:rPr lang="en-US" sz="1200" dirty="0"/>
                        <a:t>0.7418</a:t>
                      </a:r>
                    </a:p>
                  </a:txBody>
                  <a:tcPr/>
                </a:tc>
                <a:tc>
                  <a:txBody>
                    <a:bodyPr/>
                    <a:lstStyle/>
                    <a:p>
                      <a:r>
                        <a:rPr lang="en-GB" sz="1200" dirty="0"/>
                        <a:t>0.6962</a:t>
                      </a:r>
                    </a:p>
                  </a:txBody>
                  <a:tcPr/>
                </a:tc>
                <a:tc>
                  <a:txBody>
                    <a:bodyPr/>
                    <a:lstStyle/>
                    <a:p>
                      <a:r>
                        <a:rPr lang="en-GB" sz="1200" dirty="0"/>
                        <a:t>0.6395</a:t>
                      </a:r>
                    </a:p>
                  </a:txBody>
                  <a:tcPr/>
                </a:tc>
                <a:tc>
                  <a:txBody>
                    <a:bodyPr/>
                    <a:lstStyle/>
                    <a:p>
                      <a:r>
                        <a:rPr lang="en-GB" sz="1400" b="1" dirty="0"/>
                        <a:t>0.6667</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750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71463733"/>
              </p:ext>
            </p:extLst>
          </p:nvPr>
        </p:nvGraphicFramePr>
        <p:xfrm>
          <a:off x="654704" y="1262002"/>
          <a:ext cx="10985071" cy="5021653"/>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0.5446</a:t>
                      </a:r>
                    </a:p>
                  </a:txBody>
                  <a:tcPr/>
                </a:tc>
                <a:tc>
                  <a:txBody>
                    <a:bodyPr/>
                    <a:lstStyle/>
                    <a:p>
                      <a:r>
                        <a:rPr lang="en-GB" sz="1200" dirty="0"/>
                        <a:t>0.4783</a:t>
                      </a:r>
                    </a:p>
                  </a:txBody>
                  <a:tcPr/>
                </a:tc>
                <a:tc>
                  <a:txBody>
                    <a:bodyPr/>
                    <a:lstStyle/>
                    <a:p>
                      <a:r>
                        <a:rPr lang="en-GB" sz="1200" dirty="0"/>
                        <a:t>0.8556</a:t>
                      </a:r>
                    </a:p>
                  </a:txBody>
                  <a:tcPr/>
                </a:tc>
                <a:tc>
                  <a:txBody>
                    <a:bodyPr/>
                    <a:lstStyle/>
                    <a:p>
                      <a:r>
                        <a:rPr lang="en-GB" sz="1400" b="1" dirty="0"/>
                        <a:t>0.6134</a:t>
                      </a:r>
                    </a:p>
                  </a:txBody>
                  <a:tcPr/>
                </a:tc>
                <a:tc>
                  <a:txBody>
                    <a:bodyPr/>
                    <a:lstStyle/>
                    <a:p>
                      <a:r>
                        <a:rPr lang="en-US" sz="1200" dirty="0"/>
                        <a:t>0.6385</a:t>
                      </a:r>
                    </a:p>
                  </a:txBody>
                  <a:tcPr/>
                </a:tc>
                <a:tc>
                  <a:txBody>
                    <a:bodyPr/>
                    <a:lstStyle/>
                    <a:p>
                      <a:r>
                        <a:rPr lang="en-GB" sz="1200" dirty="0"/>
                        <a:t>1.0000</a:t>
                      </a:r>
                    </a:p>
                  </a:txBody>
                  <a:tcPr/>
                </a:tc>
                <a:tc>
                  <a:txBody>
                    <a:bodyPr/>
                    <a:lstStyle/>
                    <a:p>
                      <a:r>
                        <a:rPr lang="en-GB" sz="1200" dirty="0"/>
                        <a:t>0.0833</a:t>
                      </a:r>
                    </a:p>
                  </a:txBody>
                  <a:tcPr/>
                </a:tc>
                <a:tc>
                  <a:txBody>
                    <a:bodyPr/>
                    <a:lstStyle/>
                    <a:p>
                      <a:r>
                        <a:rPr lang="en-GB" sz="1400" b="1" dirty="0"/>
                        <a:t>0.1539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0.5775</a:t>
                      </a:r>
                    </a:p>
                  </a:txBody>
                  <a:tcPr/>
                </a:tc>
                <a:tc>
                  <a:txBody>
                    <a:bodyPr/>
                    <a:lstStyle/>
                    <a:p>
                      <a:r>
                        <a:rPr lang="en-GB" sz="1200" dirty="0"/>
                        <a:t>0.5000</a:t>
                      </a:r>
                    </a:p>
                  </a:txBody>
                  <a:tcPr/>
                </a:tc>
                <a:tc>
                  <a:txBody>
                    <a:bodyPr/>
                    <a:lstStyle/>
                    <a:p>
                      <a:r>
                        <a:rPr lang="en-GB" sz="1200" dirty="0"/>
                        <a:t>0.4000</a:t>
                      </a:r>
                    </a:p>
                  </a:txBody>
                  <a:tcPr/>
                </a:tc>
                <a:tc>
                  <a:txBody>
                    <a:bodyPr/>
                    <a:lstStyle/>
                    <a:p>
                      <a:r>
                        <a:rPr lang="en-GB" sz="1400" b="1" dirty="0"/>
                        <a:t>0.4444</a:t>
                      </a:r>
                    </a:p>
                  </a:txBody>
                  <a:tcPr/>
                </a:tc>
                <a:tc>
                  <a:txBody>
                    <a:bodyPr/>
                    <a:lstStyle/>
                    <a:p>
                      <a:r>
                        <a:rPr lang="en-US" sz="1200" dirty="0"/>
                        <a:t>0.6197</a:t>
                      </a:r>
                    </a:p>
                  </a:txBody>
                  <a:tcPr/>
                </a:tc>
                <a:tc>
                  <a:txBody>
                    <a:bodyPr/>
                    <a:lstStyle/>
                    <a:p>
                      <a:r>
                        <a:rPr lang="en-GB" sz="1200" dirty="0"/>
                        <a:t>0.5195</a:t>
                      </a:r>
                    </a:p>
                  </a:txBody>
                  <a:tcPr/>
                </a:tc>
                <a:tc>
                  <a:txBody>
                    <a:bodyPr/>
                    <a:lstStyle/>
                    <a:p>
                      <a:r>
                        <a:rPr lang="en-GB" sz="1200" dirty="0"/>
                        <a:t>0.4762</a:t>
                      </a:r>
                    </a:p>
                  </a:txBody>
                  <a:tcPr/>
                </a:tc>
                <a:tc>
                  <a:txBody>
                    <a:bodyPr/>
                    <a:lstStyle/>
                    <a:p>
                      <a:r>
                        <a:rPr lang="en-GB" sz="1400" b="1" dirty="0"/>
                        <a:t>0.4969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0.6761</a:t>
                      </a:r>
                    </a:p>
                  </a:txBody>
                  <a:tcPr/>
                </a:tc>
                <a:tc>
                  <a:txBody>
                    <a:bodyPr/>
                    <a:lstStyle/>
                    <a:p>
                      <a:r>
                        <a:rPr lang="en-GB" sz="1200" dirty="0"/>
                        <a:t>0.5929</a:t>
                      </a:r>
                    </a:p>
                  </a:txBody>
                  <a:tcPr/>
                </a:tc>
                <a:tc>
                  <a:txBody>
                    <a:bodyPr/>
                    <a:lstStyle/>
                    <a:p>
                      <a:r>
                        <a:rPr lang="en-GB" sz="1200" dirty="0"/>
                        <a:t>0.7444</a:t>
                      </a:r>
                    </a:p>
                  </a:txBody>
                  <a:tcPr/>
                </a:tc>
                <a:tc>
                  <a:txBody>
                    <a:bodyPr/>
                    <a:lstStyle/>
                    <a:p>
                      <a:r>
                        <a:rPr lang="en-GB" sz="1400" b="1" dirty="0"/>
                        <a:t>0.6601</a:t>
                      </a:r>
                    </a:p>
                  </a:txBody>
                  <a:tcPr/>
                </a:tc>
                <a:tc>
                  <a:txBody>
                    <a:bodyPr/>
                    <a:lstStyle/>
                    <a:p>
                      <a:r>
                        <a:rPr lang="en-US" sz="1200" dirty="0"/>
                        <a:t>0.6761</a:t>
                      </a:r>
                    </a:p>
                  </a:txBody>
                  <a:tcPr/>
                </a:tc>
                <a:tc>
                  <a:txBody>
                    <a:bodyPr/>
                    <a:lstStyle/>
                    <a:p>
                      <a:r>
                        <a:rPr lang="en-GB" sz="1200" dirty="0"/>
                        <a:t>0.7027</a:t>
                      </a:r>
                    </a:p>
                  </a:txBody>
                  <a:tcPr/>
                </a:tc>
                <a:tc>
                  <a:txBody>
                    <a:bodyPr/>
                    <a:lstStyle/>
                    <a:p>
                      <a:r>
                        <a:rPr lang="en-GB" sz="1200" dirty="0"/>
                        <a:t>0.3095</a:t>
                      </a:r>
                    </a:p>
                  </a:txBody>
                  <a:tcPr/>
                </a:tc>
                <a:tc>
                  <a:txBody>
                    <a:bodyPr/>
                    <a:lstStyle/>
                    <a:p>
                      <a:r>
                        <a:rPr lang="en-GB" sz="1400" b="1" dirty="0"/>
                        <a:t>0.4298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0.6620</a:t>
                      </a:r>
                    </a:p>
                  </a:txBody>
                  <a:tcPr/>
                </a:tc>
                <a:tc>
                  <a:txBody>
                    <a:bodyPr/>
                    <a:lstStyle/>
                    <a:p>
                      <a:r>
                        <a:rPr lang="en-GB" sz="1200" dirty="0"/>
                        <a:t>0.6000</a:t>
                      </a:r>
                    </a:p>
                  </a:txBody>
                  <a:tcPr/>
                </a:tc>
                <a:tc>
                  <a:txBody>
                    <a:bodyPr/>
                    <a:lstStyle/>
                    <a:p>
                      <a:r>
                        <a:rPr lang="en-GB" sz="1200" dirty="0"/>
                        <a:t>0.6000</a:t>
                      </a:r>
                    </a:p>
                  </a:txBody>
                  <a:tcPr/>
                </a:tc>
                <a:tc>
                  <a:txBody>
                    <a:bodyPr/>
                    <a:lstStyle/>
                    <a:p>
                      <a:r>
                        <a:rPr lang="en-GB" sz="1400" b="1" dirty="0"/>
                        <a:t>0.6000</a:t>
                      </a:r>
                    </a:p>
                  </a:txBody>
                  <a:tcPr/>
                </a:tc>
                <a:tc>
                  <a:txBody>
                    <a:bodyPr/>
                    <a:lstStyle/>
                    <a:p>
                      <a:r>
                        <a:rPr lang="en-US" sz="1200" dirty="0"/>
                        <a:t>0.7183</a:t>
                      </a:r>
                    </a:p>
                  </a:txBody>
                  <a:tcPr/>
                </a:tc>
                <a:tc>
                  <a:txBody>
                    <a:bodyPr/>
                    <a:lstStyle/>
                    <a:p>
                      <a:r>
                        <a:rPr lang="en-GB" sz="1200" dirty="0"/>
                        <a:t>0.6500</a:t>
                      </a:r>
                    </a:p>
                  </a:txBody>
                  <a:tcPr/>
                </a:tc>
                <a:tc>
                  <a:txBody>
                    <a:bodyPr/>
                    <a:lstStyle/>
                    <a:p>
                      <a:r>
                        <a:rPr lang="en-GB" sz="1200" dirty="0"/>
                        <a:t>0.6191</a:t>
                      </a:r>
                    </a:p>
                  </a:txBody>
                  <a:tcPr/>
                </a:tc>
                <a:tc>
                  <a:txBody>
                    <a:bodyPr/>
                    <a:lstStyle/>
                    <a:p>
                      <a:r>
                        <a:rPr lang="en-GB" sz="1400" b="1" dirty="0"/>
                        <a:t>0.6342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0.6901</a:t>
                      </a:r>
                    </a:p>
                  </a:txBody>
                  <a:tcPr/>
                </a:tc>
                <a:tc>
                  <a:txBody>
                    <a:bodyPr/>
                    <a:lstStyle/>
                    <a:p>
                      <a:r>
                        <a:rPr lang="en-GB" sz="1200" dirty="0"/>
                        <a:t>0.6091</a:t>
                      </a:r>
                    </a:p>
                  </a:txBody>
                  <a:tcPr/>
                </a:tc>
                <a:tc>
                  <a:txBody>
                    <a:bodyPr/>
                    <a:lstStyle/>
                    <a:p>
                      <a:r>
                        <a:rPr lang="en-GB" sz="1200" dirty="0"/>
                        <a:t>0.7444</a:t>
                      </a:r>
                    </a:p>
                  </a:txBody>
                  <a:tcPr/>
                </a:tc>
                <a:tc>
                  <a:txBody>
                    <a:bodyPr/>
                    <a:lstStyle/>
                    <a:p>
                      <a:r>
                        <a:rPr lang="en-GB" sz="1400" b="1" dirty="0"/>
                        <a:t>0.6700</a:t>
                      </a:r>
                    </a:p>
                  </a:txBody>
                  <a:tcPr/>
                </a:tc>
                <a:tc>
                  <a:txBody>
                    <a:bodyPr/>
                    <a:lstStyle/>
                    <a:p>
                      <a:r>
                        <a:rPr lang="en-US" sz="1200" dirty="0"/>
                        <a:t>0.6995</a:t>
                      </a:r>
                    </a:p>
                  </a:txBody>
                  <a:tcPr/>
                </a:tc>
                <a:tc>
                  <a:txBody>
                    <a:bodyPr/>
                    <a:lstStyle/>
                    <a:p>
                      <a:r>
                        <a:rPr lang="en-GB" sz="1200" dirty="0"/>
                        <a:t>0.6471</a:t>
                      </a:r>
                    </a:p>
                  </a:txBody>
                  <a:tcPr/>
                </a:tc>
                <a:tc>
                  <a:txBody>
                    <a:bodyPr/>
                    <a:lstStyle/>
                    <a:p>
                      <a:r>
                        <a:rPr lang="en-GB" sz="1200" dirty="0"/>
                        <a:t>0.5238</a:t>
                      </a:r>
                    </a:p>
                  </a:txBody>
                  <a:tcPr/>
                </a:tc>
                <a:tc>
                  <a:txBody>
                    <a:bodyPr/>
                    <a:lstStyle/>
                    <a:p>
                      <a:r>
                        <a:rPr lang="en-GB" sz="1400" b="1" dirty="0"/>
                        <a:t>0.5790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0.6338</a:t>
                      </a:r>
                    </a:p>
                  </a:txBody>
                  <a:tcPr/>
                </a:tc>
                <a:tc>
                  <a:txBody>
                    <a:bodyPr/>
                    <a:lstStyle/>
                    <a:p>
                      <a:r>
                        <a:rPr lang="en-GB" sz="1200" dirty="0"/>
                        <a:t>0.5698</a:t>
                      </a:r>
                    </a:p>
                  </a:txBody>
                  <a:tcPr/>
                </a:tc>
                <a:tc>
                  <a:txBody>
                    <a:bodyPr/>
                    <a:lstStyle/>
                    <a:p>
                      <a:r>
                        <a:rPr lang="en-GB" sz="1200" dirty="0"/>
                        <a:t>0.5444</a:t>
                      </a:r>
                    </a:p>
                  </a:txBody>
                  <a:tcPr/>
                </a:tc>
                <a:tc>
                  <a:txBody>
                    <a:bodyPr/>
                    <a:lstStyle/>
                    <a:p>
                      <a:r>
                        <a:rPr lang="en-GB" sz="1400" b="1" dirty="0"/>
                        <a:t>0.5568</a:t>
                      </a:r>
                    </a:p>
                  </a:txBody>
                  <a:tcPr/>
                </a:tc>
                <a:tc>
                  <a:txBody>
                    <a:bodyPr/>
                    <a:lstStyle/>
                    <a:p>
                      <a:r>
                        <a:rPr lang="en-US" sz="1200" dirty="0"/>
                        <a:t>0.5775</a:t>
                      </a:r>
                    </a:p>
                  </a:txBody>
                  <a:tcPr/>
                </a:tc>
                <a:tc>
                  <a:txBody>
                    <a:bodyPr/>
                    <a:lstStyle/>
                    <a:p>
                      <a:r>
                        <a:rPr lang="en-GB" sz="1200" dirty="0"/>
                        <a:t>0.4659</a:t>
                      </a:r>
                    </a:p>
                  </a:txBody>
                  <a:tcPr/>
                </a:tc>
                <a:tc>
                  <a:txBody>
                    <a:bodyPr/>
                    <a:lstStyle/>
                    <a:p>
                      <a:r>
                        <a:rPr lang="en-GB" sz="1200" dirty="0"/>
                        <a:t>0.4881</a:t>
                      </a:r>
                    </a:p>
                  </a:txBody>
                  <a:tcPr/>
                </a:tc>
                <a:tc>
                  <a:txBody>
                    <a:bodyPr/>
                    <a:lstStyle/>
                    <a:p>
                      <a:r>
                        <a:rPr lang="en-GB" sz="1400" b="1" dirty="0"/>
                        <a:t>0.4767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0.4272</a:t>
                      </a:r>
                    </a:p>
                  </a:txBody>
                  <a:tcPr/>
                </a:tc>
                <a:tc>
                  <a:txBody>
                    <a:bodyPr/>
                    <a:lstStyle/>
                    <a:p>
                      <a:r>
                        <a:rPr lang="en-GB" sz="1200" dirty="0"/>
                        <a:t>0.4238</a:t>
                      </a:r>
                    </a:p>
                  </a:txBody>
                  <a:tcPr/>
                </a:tc>
                <a:tc>
                  <a:txBody>
                    <a:bodyPr/>
                    <a:lstStyle/>
                    <a:p>
                      <a:r>
                        <a:rPr lang="en-GB" sz="1200" dirty="0"/>
                        <a:t>0.9889</a:t>
                      </a:r>
                    </a:p>
                  </a:txBody>
                  <a:tcPr/>
                </a:tc>
                <a:tc>
                  <a:txBody>
                    <a:bodyPr/>
                    <a:lstStyle/>
                    <a:p>
                      <a:r>
                        <a:rPr lang="en-GB" sz="1400" b="1" dirty="0"/>
                        <a:t>0.5933</a:t>
                      </a:r>
                    </a:p>
                  </a:txBody>
                  <a:tcPr/>
                </a:tc>
                <a:tc>
                  <a:txBody>
                    <a:bodyPr/>
                    <a:lstStyle/>
                    <a:p>
                      <a:r>
                        <a:rPr lang="en-US" sz="1200" dirty="0"/>
                        <a:t>0.6244</a:t>
                      </a:r>
                    </a:p>
                  </a:txBody>
                  <a:tcPr/>
                </a:tc>
                <a:tc>
                  <a:txBody>
                    <a:bodyPr/>
                    <a:lstStyle/>
                    <a:p>
                      <a:r>
                        <a:rPr lang="en-GB" sz="1200" dirty="0"/>
                        <a:t>1.0000</a:t>
                      </a:r>
                    </a:p>
                  </a:txBody>
                  <a:tcPr/>
                </a:tc>
                <a:tc>
                  <a:txBody>
                    <a:bodyPr/>
                    <a:lstStyle/>
                    <a:p>
                      <a:r>
                        <a:rPr lang="en-GB" sz="1200" dirty="0"/>
                        <a:t>0.0476</a:t>
                      </a:r>
                    </a:p>
                  </a:txBody>
                  <a:tcPr/>
                </a:tc>
                <a:tc>
                  <a:txBody>
                    <a:bodyPr/>
                    <a:lstStyle/>
                    <a:p>
                      <a:r>
                        <a:rPr lang="en-GB" sz="1400" b="1" dirty="0"/>
                        <a:t>0.0909</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0.6855</a:t>
                      </a:r>
                    </a:p>
                  </a:txBody>
                  <a:tcPr/>
                </a:tc>
                <a:tc>
                  <a:txBody>
                    <a:bodyPr/>
                    <a:lstStyle/>
                    <a:p>
                      <a:r>
                        <a:rPr lang="en-GB" sz="1200" dirty="0"/>
                        <a:t>0.6186</a:t>
                      </a:r>
                    </a:p>
                  </a:txBody>
                  <a:tcPr/>
                </a:tc>
                <a:tc>
                  <a:txBody>
                    <a:bodyPr/>
                    <a:lstStyle/>
                    <a:p>
                      <a:r>
                        <a:rPr lang="en-GB" sz="1200" dirty="0"/>
                        <a:t>0.6667</a:t>
                      </a:r>
                    </a:p>
                  </a:txBody>
                  <a:tcPr/>
                </a:tc>
                <a:tc>
                  <a:txBody>
                    <a:bodyPr/>
                    <a:lstStyle/>
                    <a:p>
                      <a:r>
                        <a:rPr lang="en-GB" sz="1400" b="1" dirty="0"/>
                        <a:t>0.6417</a:t>
                      </a:r>
                    </a:p>
                  </a:txBody>
                  <a:tcPr/>
                </a:tc>
                <a:tc>
                  <a:txBody>
                    <a:bodyPr/>
                    <a:lstStyle/>
                    <a:p>
                      <a:r>
                        <a:rPr lang="en-US" sz="1200" dirty="0"/>
                        <a:t>0.6385</a:t>
                      </a:r>
                    </a:p>
                  </a:txBody>
                  <a:tcPr/>
                </a:tc>
                <a:tc>
                  <a:txBody>
                    <a:bodyPr/>
                    <a:lstStyle/>
                    <a:p>
                      <a:r>
                        <a:rPr lang="en-GB" sz="1200" dirty="0"/>
                        <a:t>0.5412</a:t>
                      </a:r>
                    </a:p>
                  </a:txBody>
                  <a:tcPr/>
                </a:tc>
                <a:tc>
                  <a:txBody>
                    <a:bodyPr/>
                    <a:lstStyle/>
                    <a:p>
                      <a:r>
                        <a:rPr lang="en-GB" sz="1200" dirty="0"/>
                        <a:t>0.5476</a:t>
                      </a:r>
                    </a:p>
                  </a:txBody>
                  <a:tcPr/>
                </a:tc>
                <a:tc>
                  <a:txBody>
                    <a:bodyPr/>
                    <a:lstStyle/>
                    <a:p>
                      <a:r>
                        <a:rPr lang="en-GB" sz="1400" b="1" dirty="0"/>
                        <a:t>0.5444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0.5493</a:t>
                      </a:r>
                    </a:p>
                  </a:txBody>
                  <a:tcPr/>
                </a:tc>
                <a:tc>
                  <a:txBody>
                    <a:bodyPr/>
                    <a:lstStyle/>
                    <a:p>
                      <a:r>
                        <a:rPr lang="en-GB" sz="1200" dirty="0"/>
                        <a:t>0.4779</a:t>
                      </a:r>
                    </a:p>
                  </a:txBody>
                  <a:tcPr/>
                </a:tc>
                <a:tc>
                  <a:txBody>
                    <a:bodyPr/>
                    <a:lstStyle/>
                    <a:p>
                      <a:r>
                        <a:rPr lang="en-GB" sz="1200" dirty="0"/>
                        <a:t>0.7222</a:t>
                      </a:r>
                    </a:p>
                  </a:txBody>
                  <a:tcPr/>
                </a:tc>
                <a:tc>
                  <a:txBody>
                    <a:bodyPr/>
                    <a:lstStyle/>
                    <a:p>
                      <a:r>
                        <a:rPr lang="en-GB" sz="1400" b="1" dirty="0"/>
                        <a:t>0.5752</a:t>
                      </a:r>
                    </a:p>
                  </a:txBody>
                  <a:tcPr/>
                </a:tc>
                <a:tc>
                  <a:txBody>
                    <a:bodyPr/>
                    <a:lstStyle/>
                    <a:p>
                      <a:r>
                        <a:rPr lang="en-US" sz="1200" dirty="0"/>
                        <a:t>0.6103</a:t>
                      </a:r>
                    </a:p>
                  </a:txBody>
                  <a:tcPr/>
                </a:tc>
                <a:tc>
                  <a:txBody>
                    <a:bodyPr/>
                    <a:lstStyle/>
                    <a:p>
                      <a:r>
                        <a:rPr lang="en-GB" sz="1200" dirty="0"/>
                        <a:t>0.5050</a:t>
                      </a:r>
                    </a:p>
                  </a:txBody>
                  <a:tcPr/>
                </a:tc>
                <a:tc>
                  <a:txBody>
                    <a:bodyPr/>
                    <a:lstStyle/>
                    <a:p>
                      <a:r>
                        <a:rPr lang="en-GB" sz="1200" dirty="0"/>
                        <a:t>0.6071</a:t>
                      </a:r>
                    </a:p>
                  </a:txBody>
                  <a:tcPr/>
                </a:tc>
                <a:tc>
                  <a:txBody>
                    <a:bodyPr/>
                    <a:lstStyle/>
                    <a:p>
                      <a:r>
                        <a:rPr lang="en-GB" sz="1400" b="1" dirty="0"/>
                        <a:t>0.5514</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(300)</a:t>
                      </a:r>
                    </a:p>
                  </a:txBody>
                  <a:tcPr/>
                </a:tc>
                <a:tc>
                  <a:txBody>
                    <a:bodyPr/>
                    <a:lstStyle/>
                    <a:p>
                      <a:r>
                        <a:rPr lang="en-GB" sz="1200" dirty="0"/>
                        <a:t>0.7277</a:t>
                      </a:r>
                    </a:p>
                  </a:txBody>
                  <a:tcPr/>
                </a:tc>
                <a:tc>
                  <a:txBody>
                    <a:bodyPr/>
                    <a:lstStyle/>
                    <a:p>
                      <a:r>
                        <a:rPr lang="en-GB" sz="1200" dirty="0"/>
                        <a:t>0.6702</a:t>
                      </a:r>
                    </a:p>
                  </a:txBody>
                  <a:tcPr/>
                </a:tc>
                <a:tc>
                  <a:txBody>
                    <a:bodyPr/>
                    <a:lstStyle/>
                    <a:p>
                      <a:r>
                        <a:rPr lang="en-GB" sz="1200" dirty="0"/>
                        <a:t>0.7000</a:t>
                      </a:r>
                    </a:p>
                  </a:txBody>
                  <a:tcPr/>
                </a:tc>
                <a:tc>
                  <a:txBody>
                    <a:bodyPr/>
                    <a:lstStyle/>
                    <a:p>
                      <a:r>
                        <a:rPr lang="en-GB" sz="1400" b="1" dirty="0"/>
                        <a:t>0.6848</a:t>
                      </a:r>
                    </a:p>
                  </a:txBody>
                  <a:tcPr/>
                </a:tc>
                <a:tc>
                  <a:txBody>
                    <a:bodyPr/>
                    <a:lstStyle/>
                    <a:p>
                      <a:r>
                        <a:rPr lang="en-US" sz="1200" dirty="0"/>
                        <a:t>0.6901</a:t>
                      </a:r>
                    </a:p>
                  </a:txBody>
                  <a:tcPr/>
                </a:tc>
                <a:tc>
                  <a:txBody>
                    <a:bodyPr/>
                    <a:lstStyle/>
                    <a:p>
                      <a:r>
                        <a:rPr lang="en-GB" sz="1200" dirty="0"/>
                        <a:t>0.6125</a:t>
                      </a:r>
                    </a:p>
                  </a:txBody>
                  <a:tcPr/>
                </a:tc>
                <a:tc>
                  <a:txBody>
                    <a:bodyPr/>
                    <a:lstStyle/>
                    <a:p>
                      <a:r>
                        <a:rPr lang="en-GB" sz="1200" dirty="0"/>
                        <a:t>0.5833</a:t>
                      </a:r>
                    </a:p>
                  </a:txBody>
                  <a:tcPr/>
                </a:tc>
                <a:tc>
                  <a:txBody>
                    <a:bodyPr/>
                    <a:lstStyle/>
                    <a:p>
                      <a:r>
                        <a:rPr lang="en-GB" sz="1400" b="1" dirty="0"/>
                        <a:t>0.5976</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78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F902-3F85-7A48-892B-9237B7186244}"/>
              </a:ext>
            </a:extLst>
          </p:cNvPr>
          <p:cNvSpPr>
            <a:spLocks noGrp="1"/>
          </p:cNvSpPr>
          <p:nvPr>
            <p:ph type="title"/>
          </p:nvPr>
        </p:nvSpPr>
        <p:spPr/>
        <p:txBody>
          <a:bodyPr/>
          <a:lstStyle/>
          <a:p>
            <a:r>
              <a:rPr lang="en-GB" dirty="0"/>
              <a:t>ML Results (8) – Confusion Matrix  </a:t>
            </a:r>
          </a:p>
        </p:txBody>
      </p:sp>
      <p:sp>
        <p:nvSpPr>
          <p:cNvPr id="3" name="Content Placeholder 2">
            <a:extLst>
              <a:ext uri="{FF2B5EF4-FFF2-40B4-BE49-F238E27FC236}">
                <a16:creationId xmlns:a16="http://schemas.microsoft.com/office/drawing/2014/main" id="{DD602C43-ADA0-F049-9F19-94BFFB499ED9}"/>
              </a:ext>
            </a:extLst>
          </p:cNvPr>
          <p:cNvSpPr>
            <a:spLocks noGrp="1"/>
          </p:cNvSpPr>
          <p:nvPr>
            <p:ph idx="1"/>
          </p:nvPr>
        </p:nvSpPr>
        <p:spPr/>
        <p:txBody>
          <a:bodyPr/>
          <a:lstStyle/>
          <a:p>
            <a:r>
              <a:rPr lang="en-GB" dirty="0"/>
              <a:t>GBC (300) on TF with repeated positives (x2)</a:t>
            </a:r>
          </a:p>
          <a:p>
            <a:pPr lvl="1"/>
            <a:r>
              <a:rPr lang="en-GB" dirty="0"/>
              <a:t>Accuracy 	0.8294</a:t>
            </a:r>
          </a:p>
          <a:p>
            <a:pPr lvl="1"/>
            <a:r>
              <a:rPr lang="en-GB" dirty="0"/>
              <a:t>F1 score		0.7978</a:t>
            </a:r>
          </a:p>
        </p:txBody>
      </p:sp>
      <p:pic>
        <p:nvPicPr>
          <p:cNvPr id="4" name="Picture 3">
            <a:extLst>
              <a:ext uri="{FF2B5EF4-FFF2-40B4-BE49-F238E27FC236}">
                <a16:creationId xmlns:a16="http://schemas.microsoft.com/office/drawing/2014/main" id="{3D9ED7F4-8BB1-044D-82E0-D58E33475FA8}"/>
              </a:ext>
            </a:extLst>
          </p:cNvPr>
          <p:cNvPicPr>
            <a:picLocks noChangeAspect="1"/>
          </p:cNvPicPr>
          <p:nvPr/>
        </p:nvPicPr>
        <p:blipFill>
          <a:blip r:embed="rId2"/>
          <a:stretch>
            <a:fillRect/>
          </a:stretch>
        </p:blipFill>
        <p:spPr>
          <a:xfrm>
            <a:off x="7378699" y="2762250"/>
            <a:ext cx="1974273" cy="857250"/>
          </a:xfrm>
          <a:prstGeom prst="rect">
            <a:avLst/>
          </a:prstGeom>
        </p:spPr>
      </p:pic>
    </p:spTree>
    <p:extLst>
      <p:ext uri="{BB962C8B-B14F-4D97-AF65-F5344CB8AC3E}">
        <p14:creationId xmlns:p14="http://schemas.microsoft.com/office/powerpoint/2010/main" val="3389131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5D007F-189C-574A-85A6-CD155DCB179D}"/>
              </a:ext>
            </a:extLst>
          </p:cNvPr>
          <p:cNvSpPr>
            <a:spLocks noGrp="1"/>
          </p:cNvSpPr>
          <p:nvPr>
            <p:ph type="ctrTitle"/>
          </p:nvPr>
        </p:nvSpPr>
        <p:spPr/>
        <p:txBody>
          <a:bodyPr>
            <a:normAutofit/>
          </a:bodyPr>
          <a:lstStyle/>
          <a:p>
            <a:r>
              <a:rPr lang="en-US" dirty="0"/>
              <a:t>The Formspring Dataset - ML</a:t>
            </a:r>
          </a:p>
        </p:txBody>
      </p:sp>
      <p:sp>
        <p:nvSpPr>
          <p:cNvPr id="5" name="Subtitle 4">
            <a:extLst>
              <a:ext uri="{FF2B5EF4-FFF2-40B4-BE49-F238E27FC236}">
                <a16:creationId xmlns:a16="http://schemas.microsoft.com/office/drawing/2014/main" id="{11F77243-911E-6849-A287-7312DA333A4C}"/>
              </a:ext>
            </a:extLst>
          </p:cNvPr>
          <p:cNvSpPr>
            <a:spLocks noGrp="1"/>
          </p:cNvSpPr>
          <p:nvPr>
            <p:ph type="subTitle" idx="1"/>
          </p:nvPr>
        </p:nvSpPr>
        <p:spPr/>
        <p:txBody>
          <a:bodyPr>
            <a:normAutofit/>
          </a:bodyPr>
          <a:lstStyle/>
          <a:p>
            <a:r>
              <a:rPr lang="en-US" sz="1800" dirty="0"/>
              <a:t>(8000 examples)</a:t>
            </a:r>
          </a:p>
        </p:txBody>
      </p:sp>
      <p:sp>
        <p:nvSpPr>
          <p:cNvPr id="6" name="TextBox 5">
            <a:extLst>
              <a:ext uri="{FF2B5EF4-FFF2-40B4-BE49-F238E27FC236}">
                <a16:creationId xmlns:a16="http://schemas.microsoft.com/office/drawing/2014/main" id="{312647CD-0F37-F848-9E85-66EAA9D0D663}"/>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45069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r>
              <a:rPr lang="en-US" sz="4000" dirty="0"/>
              <a:t>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304645070"/>
              </p:ext>
            </p:extLst>
          </p:nvPr>
        </p:nvGraphicFramePr>
        <p:xfrm>
          <a:off x="654704" y="1262002"/>
          <a:ext cx="9758697" cy="4470039"/>
        </p:xfrm>
        <a:graphic>
          <a:graphicData uri="http://schemas.openxmlformats.org/drawingml/2006/table">
            <a:tbl>
              <a:tblPr firstRow="1" bandRow="1">
                <a:tableStyleId>{5C22544A-7EE6-4342-B048-85BDC9FD1C3A}</a:tableStyleId>
              </a:tblPr>
              <a:tblGrid>
                <a:gridCol w="3248692">
                  <a:extLst>
                    <a:ext uri="{9D8B030D-6E8A-4147-A177-3AD203B41FA5}">
                      <a16:colId xmlns:a16="http://schemas.microsoft.com/office/drawing/2014/main" val="3581206579"/>
                    </a:ext>
                  </a:extLst>
                </a:gridCol>
                <a:gridCol w="1649434">
                  <a:extLst>
                    <a:ext uri="{9D8B030D-6E8A-4147-A177-3AD203B41FA5}">
                      <a16:colId xmlns:a16="http://schemas.microsoft.com/office/drawing/2014/main" val="2736018972"/>
                    </a:ext>
                  </a:extLst>
                </a:gridCol>
                <a:gridCol w="1596794">
                  <a:extLst>
                    <a:ext uri="{9D8B030D-6E8A-4147-A177-3AD203B41FA5}">
                      <a16:colId xmlns:a16="http://schemas.microsoft.com/office/drawing/2014/main" val="1184486491"/>
                    </a:ext>
                  </a:extLst>
                </a:gridCol>
                <a:gridCol w="1666983">
                  <a:extLst>
                    <a:ext uri="{9D8B030D-6E8A-4147-A177-3AD203B41FA5}">
                      <a16:colId xmlns:a16="http://schemas.microsoft.com/office/drawing/2014/main" val="1674715050"/>
                    </a:ext>
                  </a:extLst>
                </a:gridCol>
                <a:gridCol w="1596794">
                  <a:extLst>
                    <a:ext uri="{9D8B030D-6E8A-4147-A177-3AD203B41FA5}">
                      <a16:colId xmlns:a16="http://schemas.microsoft.com/office/drawing/2014/main" val="2872751444"/>
                    </a:ext>
                  </a:extLst>
                </a:gridCol>
              </a:tblGrid>
              <a:tr h="330311">
                <a:tc>
                  <a:txBody>
                    <a:bodyPr/>
                    <a:lstStyle/>
                    <a:p>
                      <a:r>
                        <a:rPr lang="en-GB" sz="1200" dirty="0"/>
                        <a:t>Model (30000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0.1183</a:t>
                      </a:r>
                    </a:p>
                  </a:txBody>
                  <a:tcPr/>
                </a:tc>
                <a:tc>
                  <a:txBody>
                    <a:bodyPr/>
                    <a:lstStyle/>
                    <a:p>
                      <a:r>
                        <a:rPr lang="en-GB" sz="1200" dirty="0"/>
                        <a:t>0.1395</a:t>
                      </a:r>
                    </a:p>
                  </a:txBody>
                  <a:tcPr/>
                </a:tc>
                <a:tc>
                  <a:txBody>
                    <a:bodyPr/>
                    <a:lstStyle/>
                    <a:p>
                      <a:r>
                        <a:rPr lang="en-GB" sz="1200" dirty="0"/>
                        <a:t>0.1266</a:t>
                      </a:r>
                    </a:p>
                  </a:txBody>
                  <a:tcPr/>
                </a:tc>
                <a:tc>
                  <a:txBody>
                    <a:bodyPr/>
                    <a:lstStyle/>
                    <a:p>
                      <a:r>
                        <a:rPr lang="en-GB" sz="1400" b="0" dirty="0"/>
                        <a:t>0.1152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0.1126</a:t>
                      </a:r>
                    </a:p>
                  </a:txBody>
                  <a:tcPr/>
                </a:tc>
                <a:tc>
                  <a:txBody>
                    <a:bodyPr/>
                    <a:lstStyle/>
                    <a:p>
                      <a:r>
                        <a:rPr lang="en-GB" sz="1200" dirty="0"/>
                        <a:t>0.1228</a:t>
                      </a:r>
                    </a:p>
                  </a:txBody>
                  <a:tcPr/>
                </a:tc>
                <a:tc>
                  <a:txBody>
                    <a:bodyPr/>
                    <a:lstStyle/>
                    <a:p>
                      <a:r>
                        <a:rPr lang="en-GB" sz="1200" dirty="0"/>
                        <a:t>0.1138</a:t>
                      </a:r>
                    </a:p>
                  </a:txBody>
                  <a:tcPr/>
                </a:tc>
                <a:tc>
                  <a:txBody>
                    <a:bodyPr/>
                    <a:lstStyle/>
                    <a:p>
                      <a:r>
                        <a:rPr lang="en-GB" sz="1400" b="0" dirty="0"/>
                        <a:t>0.1212</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0.2079</a:t>
                      </a:r>
                    </a:p>
                  </a:txBody>
                  <a:tcPr/>
                </a:tc>
                <a:tc>
                  <a:txBody>
                    <a:bodyPr/>
                    <a:lstStyle/>
                    <a:p>
                      <a:r>
                        <a:rPr lang="en-GB" sz="1200" dirty="0"/>
                        <a:t>0.2767</a:t>
                      </a:r>
                    </a:p>
                  </a:txBody>
                  <a:tcPr/>
                </a:tc>
                <a:tc>
                  <a:txBody>
                    <a:bodyPr/>
                    <a:lstStyle/>
                    <a:p>
                      <a:r>
                        <a:rPr lang="en-GB" sz="1200" dirty="0"/>
                        <a:t>0.2187</a:t>
                      </a:r>
                    </a:p>
                  </a:txBody>
                  <a:tcPr/>
                </a:tc>
                <a:tc>
                  <a:txBody>
                    <a:bodyPr/>
                    <a:lstStyle/>
                    <a:p>
                      <a:r>
                        <a:rPr lang="en-GB" sz="1400" b="0" dirty="0"/>
                        <a:t>0.2647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0.1091</a:t>
                      </a:r>
                    </a:p>
                  </a:txBody>
                  <a:tcPr/>
                </a:tc>
                <a:tc>
                  <a:txBody>
                    <a:bodyPr/>
                    <a:lstStyle/>
                    <a:p>
                      <a:r>
                        <a:rPr lang="en-GB" sz="1200" dirty="0"/>
                        <a:t>0.1064</a:t>
                      </a:r>
                    </a:p>
                  </a:txBody>
                  <a:tcPr/>
                </a:tc>
                <a:tc>
                  <a:txBody>
                    <a:bodyPr/>
                    <a:lstStyle/>
                    <a:p>
                      <a:r>
                        <a:rPr lang="en-GB" sz="1200" dirty="0"/>
                        <a:t>0.1099</a:t>
                      </a:r>
                    </a:p>
                  </a:txBody>
                  <a:tcPr/>
                </a:tc>
                <a:tc>
                  <a:txBody>
                    <a:bodyPr/>
                    <a:lstStyle/>
                    <a:p>
                      <a:r>
                        <a:rPr lang="en-GB" sz="1400" b="0" dirty="0"/>
                        <a:t>0.1300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0.1329</a:t>
                      </a:r>
                    </a:p>
                  </a:txBody>
                  <a:tcPr/>
                </a:tc>
                <a:tc>
                  <a:txBody>
                    <a:bodyPr/>
                    <a:lstStyle/>
                    <a:p>
                      <a:r>
                        <a:rPr lang="en-GB" sz="1200" dirty="0"/>
                        <a:t>0.1623</a:t>
                      </a:r>
                    </a:p>
                  </a:txBody>
                  <a:tcPr/>
                </a:tc>
                <a:tc>
                  <a:txBody>
                    <a:bodyPr/>
                    <a:lstStyle/>
                    <a:p>
                      <a:r>
                        <a:rPr lang="en-GB" sz="1200" dirty="0"/>
                        <a:t>0.1321</a:t>
                      </a:r>
                    </a:p>
                  </a:txBody>
                  <a:tcPr/>
                </a:tc>
                <a:tc>
                  <a:txBody>
                    <a:bodyPr/>
                    <a:lstStyle/>
                    <a:p>
                      <a:r>
                        <a:rPr lang="en-GB" sz="1400" b="0" dirty="0"/>
                        <a:t>0.1402</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a:t>
                      </a:r>
                    </a:p>
                  </a:txBody>
                  <a:tcPr/>
                </a:tc>
                <a:tc>
                  <a:txBody>
                    <a:bodyPr/>
                    <a:lstStyle/>
                    <a:p>
                      <a:r>
                        <a:rPr lang="en-GB" sz="1200" dirty="0"/>
                        <a:t>0.0000</a:t>
                      </a:r>
                    </a:p>
                  </a:txBody>
                  <a:tcPr/>
                </a:tc>
                <a:tc>
                  <a:txBody>
                    <a:bodyPr/>
                    <a:lstStyle/>
                    <a:p>
                      <a:r>
                        <a:rPr lang="en-GB" sz="1400" b="0" dirty="0"/>
                        <a:t>0.0000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0.1136</a:t>
                      </a:r>
                    </a:p>
                  </a:txBody>
                  <a:tcPr/>
                </a:tc>
                <a:tc>
                  <a:txBody>
                    <a:bodyPr/>
                    <a:lstStyle/>
                    <a:p>
                      <a:r>
                        <a:rPr lang="en-GB" sz="1200" dirty="0"/>
                        <a:t>0.1897</a:t>
                      </a:r>
                    </a:p>
                  </a:txBody>
                  <a:tcPr/>
                </a:tc>
                <a:tc>
                  <a:txBody>
                    <a:bodyPr/>
                    <a:lstStyle/>
                    <a:p>
                      <a:r>
                        <a:rPr lang="en-GB" sz="1200" dirty="0"/>
                        <a:t>0.1932</a:t>
                      </a:r>
                    </a:p>
                  </a:txBody>
                  <a:tcPr/>
                </a:tc>
                <a:tc>
                  <a:txBody>
                    <a:bodyPr/>
                    <a:lstStyle/>
                    <a:p>
                      <a:r>
                        <a:rPr lang="en-GB" sz="1400" b="0" dirty="0"/>
                        <a:t>0.2070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0.0128</a:t>
                      </a:r>
                    </a:p>
                  </a:txBody>
                  <a:tcPr/>
                </a:tc>
                <a:tc>
                  <a:txBody>
                    <a:bodyPr/>
                    <a:lstStyle/>
                    <a:p>
                      <a:r>
                        <a:rPr lang="en-GB" sz="1200" dirty="0"/>
                        <a:t>0.0760</a:t>
                      </a:r>
                    </a:p>
                  </a:txBody>
                  <a:tcPr/>
                </a:tc>
                <a:tc>
                  <a:txBody>
                    <a:bodyPr/>
                    <a:lstStyle/>
                    <a:p>
                      <a:r>
                        <a:rPr lang="en-GB" sz="1200" dirty="0"/>
                        <a:t>0.1019</a:t>
                      </a:r>
                    </a:p>
                  </a:txBody>
                  <a:tcPr/>
                </a:tc>
                <a:tc>
                  <a:txBody>
                    <a:bodyPr/>
                    <a:lstStyle/>
                    <a:p>
                      <a:r>
                        <a:rPr lang="en-GB" sz="1400" b="0" dirty="0"/>
                        <a:t>0.0918</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(300)</a:t>
                      </a:r>
                    </a:p>
                  </a:txBody>
                  <a:tcPr/>
                </a:tc>
                <a:tc>
                  <a:txBody>
                    <a:bodyPr/>
                    <a:lstStyle/>
                    <a:p>
                      <a:r>
                        <a:rPr lang="en-GB" sz="1200" dirty="0"/>
                        <a:t>0.0710</a:t>
                      </a:r>
                    </a:p>
                  </a:txBody>
                  <a:tcPr/>
                </a:tc>
                <a:tc>
                  <a:txBody>
                    <a:bodyPr/>
                    <a:lstStyle/>
                    <a:p>
                      <a:r>
                        <a:rPr lang="en-GB" sz="1200" dirty="0"/>
                        <a:t>0.1164</a:t>
                      </a:r>
                    </a:p>
                  </a:txBody>
                  <a:tcPr/>
                </a:tc>
                <a:tc>
                  <a:txBody>
                    <a:bodyPr/>
                    <a:lstStyle/>
                    <a:p>
                      <a:r>
                        <a:rPr lang="en-GB" sz="1200" dirty="0"/>
                        <a:t>0.1925</a:t>
                      </a:r>
                    </a:p>
                  </a:txBody>
                  <a:tcPr/>
                </a:tc>
                <a:tc>
                  <a:txBody>
                    <a:bodyPr/>
                    <a:lstStyle/>
                    <a:p>
                      <a:r>
                        <a:rPr lang="en-GB" sz="1400" b="0" dirty="0"/>
                        <a:t>0.2315</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879862" cy="369332"/>
          </a:xfrm>
          <a:prstGeom prst="rect">
            <a:avLst/>
          </a:prstGeom>
          <a:noFill/>
        </p:spPr>
        <p:txBody>
          <a:bodyPr wrap="none" rtlCol="0">
            <a:spAutoFit/>
          </a:bodyPr>
          <a:lstStyle/>
          <a:p>
            <a:r>
              <a:rPr lang="en-US" dirty="0"/>
              <a:t>Length 100 padding, 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881051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3896061"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2D52761-8E9E-CF40-8C43-ED8B42CEE6DB}"/>
              </a:ext>
            </a:extLst>
          </p:cNvPr>
          <p:cNvCxnSpPr>
            <a:cxnSpLocks/>
          </p:cNvCxnSpPr>
          <p:nvPr/>
        </p:nvCxnSpPr>
        <p:spPr>
          <a:xfrm>
            <a:off x="7155627" y="1271863"/>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D407FD-0EB7-D94C-B999-0FA78467B7A1}"/>
              </a:ext>
            </a:extLst>
          </p:cNvPr>
          <p:cNvCxnSpPr>
            <a:cxnSpLocks/>
          </p:cNvCxnSpPr>
          <p:nvPr/>
        </p:nvCxnSpPr>
        <p:spPr>
          <a:xfrm>
            <a:off x="5552738" y="1271863"/>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B1C02FF-C4A5-4A47-90C1-F9A40A89CA8F}"/>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442677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80787989"/>
              </p:ext>
            </p:extLst>
          </p:nvPr>
        </p:nvGraphicFramePr>
        <p:xfrm>
          <a:off x="654704" y="1262002"/>
          <a:ext cx="9758694" cy="4470039"/>
        </p:xfrm>
        <a:graphic>
          <a:graphicData uri="http://schemas.openxmlformats.org/drawingml/2006/table">
            <a:tbl>
              <a:tblPr firstRow="1" bandRow="1">
                <a:tableStyleId>{5C22544A-7EE6-4342-B048-85BDC9FD1C3A}</a:tableStyleId>
              </a:tblPr>
              <a:tblGrid>
                <a:gridCol w="3248692">
                  <a:extLst>
                    <a:ext uri="{9D8B030D-6E8A-4147-A177-3AD203B41FA5}">
                      <a16:colId xmlns:a16="http://schemas.microsoft.com/office/drawing/2014/main" val="3581206579"/>
                    </a:ext>
                  </a:extLst>
                </a:gridCol>
                <a:gridCol w="1649434">
                  <a:extLst>
                    <a:ext uri="{9D8B030D-6E8A-4147-A177-3AD203B41FA5}">
                      <a16:colId xmlns:a16="http://schemas.microsoft.com/office/drawing/2014/main" val="2736018972"/>
                    </a:ext>
                  </a:extLst>
                </a:gridCol>
                <a:gridCol w="1596793">
                  <a:extLst>
                    <a:ext uri="{9D8B030D-6E8A-4147-A177-3AD203B41FA5}">
                      <a16:colId xmlns:a16="http://schemas.microsoft.com/office/drawing/2014/main" val="1184486491"/>
                    </a:ext>
                  </a:extLst>
                </a:gridCol>
                <a:gridCol w="1666982">
                  <a:extLst>
                    <a:ext uri="{9D8B030D-6E8A-4147-A177-3AD203B41FA5}">
                      <a16:colId xmlns:a16="http://schemas.microsoft.com/office/drawing/2014/main" val="1674715050"/>
                    </a:ext>
                  </a:extLst>
                </a:gridCol>
                <a:gridCol w="1596793">
                  <a:extLst>
                    <a:ext uri="{9D8B030D-6E8A-4147-A177-3AD203B41FA5}">
                      <a16:colId xmlns:a16="http://schemas.microsoft.com/office/drawing/2014/main" val="2872751444"/>
                    </a:ext>
                  </a:extLst>
                </a:gridCol>
              </a:tblGrid>
              <a:tr h="330311">
                <a:tc>
                  <a:txBody>
                    <a:bodyPr/>
                    <a:lstStyle/>
                    <a:p>
                      <a:r>
                        <a:rPr lang="en-GB" sz="1200" dirty="0"/>
                        <a:t>Model (300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0.2333</a:t>
                      </a:r>
                    </a:p>
                  </a:txBody>
                  <a:tcPr/>
                </a:tc>
                <a:tc>
                  <a:txBody>
                    <a:bodyPr/>
                    <a:lstStyle/>
                    <a:p>
                      <a:r>
                        <a:rPr lang="en-GB" sz="1200" dirty="0"/>
                        <a:t>0.2476</a:t>
                      </a:r>
                    </a:p>
                  </a:txBody>
                  <a:tcPr/>
                </a:tc>
                <a:tc>
                  <a:txBody>
                    <a:bodyPr/>
                    <a:lstStyle/>
                    <a:p>
                      <a:r>
                        <a:rPr lang="en-GB" sz="1200" dirty="0"/>
                        <a:t>0.2245</a:t>
                      </a:r>
                    </a:p>
                  </a:txBody>
                  <a:tcPr/>
                </a:tc>
                <a:tc>
                  <a:txBody>
                    <a:bodyPr/>
                    <a:lstStyle/>
                    <a:p>
                      <a:r>
                        <a:rPr lang="en-GB" sz="1400" b="0" dirty="0"/>
                        <a:t>0.2180</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0.2432</a:t>
                      </a:r>
                    </a:p>
                  </a:txBody>
                  <a:tcPr/>
                </a:tc>
                <a:tc>
                  <a:txBody>
                    <a:bodyPr/>
                    <a:lstStyle/>
                    <a:p>
                      <a:r>
                        <a:rPr lang="en-GB" sz="1200" dirty="0"/>
                        <a:t>0.2457</a:t>
                      </a:r>
                    </a:p>
                  </a:txBody>
                  <a:tcPr/>
                </a:tc>
                <a:tc>
                  <a:txBody>
                    <a:bodyPr/>
                    <a:lstStyle/>
                    <a:p>
                      <a:r>
                        <a:rPr lang="en-GB" sz="1200" dirty="0"/>
                        <a:t>0.2172</a:t>
                      </a:r>
                    </a:p>
                  </a:txBody>
                  <a:tcPr/>
                </a:tc>
                <a:tc>
                  <a:txBody>
                    <a:bodyPr/>
                    <a:lstStyle/>
                    <a:p>
                      <a:r>
                        <a:rPr lang="en-GB" sz="1400" b="0" dirty="0"/>
                        <a:t>0.2110</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0.2404</a:t>
                      </a:r>
                    </a:p>
                  </a:txBody>
                  <a:tcPr/>
                </a:tc>
                <a:tc>
                  <a:txBody>
                    <a:bodyPr/>
                    <a:lstStyle/>
                    <a:p>
                      <a:r>
                        <a:rPr lang="en-GB" sz="1200" dirty="0"/>
                        <a:t>0.3438</a:t>
                      </a:r>
                    </a:p>
                  </a:txBody>
                  <a:tcPr/>
                </a:tc>
                <a:tc>
                  <a:txBody>
                    <a:bodyPr/>
                    <a:lstStyle/>
                    <a:p>
                      <a:r>
                        <a:rPr lang="en-GB" sz="1200" dirty="0"/>
                        <a:t>0.3706</a:t>
                      </a:r>
                    </a:p>
                  </a:txBody>
                  <a:tcPr/>
                </a:tc>
                <a:tc>
                  <a:txBody>
                    <a:bodyPr/>
                    <a:lstStyle/>
                    <a:p>
                      <a:r>
                        <a:rPr lang="en-GB" sz="1400" b="0" dirty="0"/>
                        <a:t>0.3578</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0.3096</a:t>
                      </a:r>
                    </a:p>
                  </a:txBody>
                  <a:tcPr/>
                </a:tc>
                <a:tc>
                  <a:txBody>
                    <a:bodyPr/>
                    <a:lstStyle/>
                    <a:p>
                      <a:r>
                        <a:rPr lang="en-GB" sz="1400" b="0" dirty="0"/>
                        <a:t>0.3913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0.1375</a:t>
                      </a:r>
                    </a:p>
                  </a:txBody>
                  <a:tcPr/>
                </a:tc>
                <a:tc>
                  <a:txBody>
                    <a:bodyPr/>
                    <a:lstStyle/>
                    <a:p>
                      <a:r>
                        <a:rPr lang="en-GB" sz="1200" dirty="0"/>
                        <a:t>0.1667</a:t>
                      </a:r>
                    </a:p>
                  </a:txBody>
                  <a:tcPr/>
                </a:tc>
                <a:tc>
                  <a:txBody>
                    <a:bodyPr/>
                    <a:lstStyle/>
                    <a:p>
                      <a:r>
                        <a:rPr lang="en-GB" sz="1200" dirty="0"/>
                        <a:t>0.1416</a:t>
                      </a:r>
                    </a:p>
                  </a:txBody>
                  <a:tcPr/>
                </a:tc>
                <a:tc>
                  <a:txBody>
                    <a:bodyPr/>
                    <a:lstStyle/>
                    <a:p>
                      <a:r>
                        <a:rPr lang="en-GB" sz="1400" b="0" dirty="0"/>
                        <a:t>0.1429</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0.0588</a:t>
                      </a:r>
                    </a:p>
                  </a:txBody>
                  <a:tcPr/>
                </a:tc>
                <a:tc>
                  <a:txBody>
                    <a:bodyPr/>
                    <a:lstStyle/>
                    <a:p>
                      <a:r>
                        <a:rPr lang="en-GB" sz="1400" b="0" dirty="0"/>
                        <a:t>0.2857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0.2174</a:t>
                      </a:r>
                    </a:p>
                  </a:txBody>
                  <a:tcPr/>
                </a:tc>
                <a:tc>
                  <a:txBody>
                    <a:bodyPr/>
                    <a:lstStyle/>
                    <a:p>
                      <a:r>
                        <a:rPr lang="en-GB" sz="1200" dirty="0"/>
                        <a:t>0.2817</a:t>
                      </a:r>
                    </a:p>
                  </a:txBody>
                  <a:tcPr/>
                </a:tc>
                <a:tc>
                  <a:txBody>
                    <a:bodyPr/>
                    <a:lstStyle/>
                    <a:p>
                      <a:r>
                        <a:rPr lang="en-GB" sz="1200" dirty="0"/>
                        <a:t>0.2843</a:t>
                      </a:r>
                    </a:p>
                  </a:txBody>
                  <a:tcPr/>
                </a:tc>
                <a:tc>
                  <a:txBody>
                    <a:bodyPr/>
                    <a:lstStyle/>
                    <a:p>
                      <a:r>
                        <a:rPr lang="en-GB" sz="1400" b="0" dirty="0"/>
                        <a:t>0.3017</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0.3698</a:t>
                      </a:r>
                    </a:p>
                  </a:txBody>
                  <a:tcPr/>
                </a:tc>
                <a:tc>
                  <a:txBody>
                    <a:bodyPr/>
                    <a:lstStyle/>
                    <a:p>
                      <a:r>
                        <a:rPr lang="en-GB" sz="1200" dirty="0"/>
                        <a:t>0.3020</a:t>
                      </a:r>
                    </a:p>
                  </a:txBody>
                  <a:tcPr/>
                </a:tc>
                <a:tc>
                  <a:txBody>
                    <a:bodyPr/>
                    <a:lstStyle/>
                    <a:p>
                      <a:r>
                        <a:rPr lang="en-GB" sz="1200" dirty="0"/>
                        <a:t>0.2874</a:t>
                      </a:r>
                    </a:p>
                  </a:txBody>
                  <a:tcPr/>
                </a:tc>
                <a:tc>
                  <a:txBody>
                    <a:bodyPr/>
                    <a:lstStyle/>
                    <a:p>
                      <a:r>
                        <a:rPr lang="en-GB" sz="1400" b="0" dirty="0"/>
                        <a:t>0.3147</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0.2346</a:t>
                      </a:r>
                    </a:p>
                  </a:txBody>
                  <a:tcPr/>
                </a:tc>
                <a:tc>
                  <a:txBody>
                    <a:bodyPr/>
                    <a:lstStyle/>
                    <a:p>
                      <a:r>
                        <a:rPr lang="en-GB" sz="1200" dirty="0"/>
                        <a:t>0.3084</a:t>
                      </a:r>
                    </a:p>
                  </a:txBody>
                  <a:tcPr/>
                </a:tc>
                <a:tc>
                  <a:txBody>
                    <a:bodyPr/>
                    <a:lstStyle/>
                    <a:p>
                      <a:r>
                        <a:rPr lang="en-GB" sz="1200" dirty="0"/>
                        <a:t>0.3372</a:t>
                      </a:r>
                    </a:p>
                  </a:txBody>
                  <a:tcPr/>
                </a:tc>
                <a:tc>
                  <a:txBody>
                    <a:bodyPr/>
                    <a:lstStyle/>
                    <a:p>
                      <a:r>
                        <a:rPr lang="en-GB" sz="1400" b="0" dirty="0"/>
                        <a:t>0.4324</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16459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3896061"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119D905-1025-344A-AB45-60AFEC5842C7}"/>
              </a:ext>
            </a:extLst>
          </p:cNvPr>
          <p:cNvCxnSpPr>
            <a:cxnSpLocks/>
          </p:cNvCxnSpPr>
          <p:nvPr/>
        </p:nvCxnSpPr>
        <p:spPr>
          <a:xfrm>
            <a:off x="5543774"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6B772DB-A9ED-BD40-AC14-C1FDC1E76648}"/>
              </a:ext>
            </a:extLst>
          </p:cNvPr>
          <p:cNvCxnSpPr>
            <a:cxnSpLocks/>
          </p:cNvCxnSpPr>
          <p:nvPr/>
        </p:nvCxnSpPr>
        <p:spPr>
          <a:xfrm>
            <a:off x="8835614"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DFA7E63-F605-9B4E-90E6-F8A3636DAFB7}"/>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882363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 - Repeated Positives </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828093636"/>
              </p:ext>
            </p:extLst>
          </p:nvPr>
        </p:nvGraphicFramePr>
        <p:xfrm>
          <a:off x="654704" y="1262002"/>
          <a:ext cx="10049152" cy="4903038"/>
        </p:xfrm>
        <a:graphic>
          <a:graphicData uri="http://schemas.openxmlformats.org/drawingml/2006/table">
            <a:tbl>
              <a:tblPr firstRow="1" bandRow="1">
                <a:tableStyleId>{5C22544A-7EE6-4342-B048-85BDC9FD1C3A}</a:tableStyleId>
              </a:tblPr>
              <a:tblGrid>
                <a:gridCol w="3345386">
                  <a:extLst>
                    <a:ext uri="{9D8B030D-6E8A-4147-A177-3AD203B41FA5}">
                      <a16:colId xmlns:a16="http://schemas.microsoft.com/office/drawing/2014/main" val="3581206579"/>
                    </a:ext>
                  </a:extLst>
                </a:gridCol>
                <a:gridCol w="1698528">
                  <a:extLst>
                    <a:ext uri="{9D8B030D-6E8A-4147-A177-3AD203B41FA5}">
                      <a16:colId xmlns:a16="http://schemas.microsoft.com/office/drawing/2014/main" val="2736018972"/>
                    </a:ext>
                  </a:extLst>
                </a:gridCol>
                <a:gridCol w="1644320">
                  <a:extLst>
                    <a:ext uri="{9D8B030D-6E8A-4147-A177-3AD203B41FA5}">
                      <a16:colId xmlns:a16="http://schemas.microsoft.com/office/drawing/2014/main" val="1184486491"/>
                    </a:ext>
                  </a:extLst>
                </a:gridCol>
                <a:gridCol w="1716598">
                  <a:extLst>
                    <a:ext uri="{9D8B030D-6E8A-4147-A177-3AD203B41FA5}">
                      <a16:colId xmlns:a16="http://schemas.microsoft.com/office/drawing/2014/main" val="1674715050"/>
                    </a:ext>
                  </a:extLst>
                </a:gridCol>
                <a:gridCol w="1644320">
                  <a:extLst>
                    <a:ext uri="{9D8B030D-6E8A-4147-A177-3AD203B41FA5}">
                      <a16:colId xmlns:a16="http://schemas.microsoft.com/office/drawing/2014/main" val="2872751444"/>
                    </a:ext>
                  </a:extLst>
                </a:gridCol>
              </a:tblGrid>
              <a:tr h="330311">
                <a:tc>
                  <a:txBody>
                    <a:bodyPr/>
                    <a:lstStyle/>
                    <a:p>
                      <a:r>
                        <a:rPr lang="en-GB" sz="1200" dirty="0"/>
                        <a:t>Model (22754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0.1236</a:t>
                      </a:r>
                    </a:p>
                  </a:txBody>
                  <a:tcPr/>
                </a:tc>
                <a:tc>
                  <a:txBody>
                    <a:bodyPr/>
                    <a:lstStyle/>
                    <a:p>
                      <a:r>
                        <a:rPr lang="en-US" sz="1200" dirty="0"/>
                        <a:t>0.1909</a:t>
                      </a:r>
                    </a:p>
                  </a:txBody>
                  <a:tcPr/>
                </a:tc>
                <a:tc>
                  <a:txBody>
                    <a:bodyPr/>
                    <a:lstStyle/>
                    <a:p>
                      <a:r>
                        <a:rPr lang="en-US" sz="1200" dirty="0"/>
                        <a:t>0.4194</a:t>
                      </a:r>
                    </a:p>
                  </a:txBody>
                  <a:tcPr/>
                </a:tc>
                <a:tc>
                  <a:txBody>
                    <a:bodyPr/>
                    <a:lstStyle/>
                    <a:p>
                      <a:r>
                        <a:rPr lang="en-US" sz="1400" b="0" dirty="0"/>
                        <a:t>0.5012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0.1830</a:t>
                      </a:r>
                    </a:p>
                  </a:txBody>
                  <a:tcPr/>
                </a:tc>
                <a:tc>
                  <a:txBody>
                    <a:bodyPr/>
                    <a:lstStyle/>
                    <a:p>
                      <a:r>
                        <a:rPr lang="en-GB" sz="1200" dirty="0"/>
                        <a:t>0.1890</a:t>
                      </a:r>
                    </a:p>
                  </a:txBody>
                  <a:tcPr/>
                </a:tc>
                <a:tc>
                  <a:txBody>
                    <a:bodyPr/>
                    <a:lstStyle/>
                    <a:p>
                      <a:r>
                        <a:rPr lang="en-GB" sz="1200" dirty="0"/>
                        <a:t>0.2135</a:t>
                      </a:r>
                    </a:p>
                  </a:txBody>
                  <a:tcPr/>
                </a:tc>
                <a:tc>
                  <a:txBody>
                    <a:bodyPr/>
                    <a:lstStyle/>
                    <a:p>
                      <a:r>
                        <a:rPr lang="en-GB" sz="1400" b="0" dirty="0"/>
                        <a:t>0.2069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0.2465</a:t>
                      </a:r>
                    </a:p>
                  </a:txBody>
                  <a:tcPr/>
                </a:tc>
                <a:tc>
                  <a:txBody>
                    <a:bodyPr/>
                    <a:lstStyle/>
                    <a:p>
                      <a:r>
                        <a:rPr lang="en-GB" sz="1200" dirty="0"/>
                        <a:t>0.3404</a:t>
                      </a:r>
                    </a:p>
                  </a:txBody>
                  <a:tcPr/>
                </a:tc>
                <a:tc>
                  <a:txBody>
                    <a:bodyPr/>
                    <a:lstStyle/>
                    <a:p>
                      <a:r>
                        <a:rPr lang="en-GB" sz="1200" dirty="0"/>
                        <a:t>0.4311</a:t>
                      </a:r>
                    </a:p>
                  </a:txBody>
                  <a:tcPr/>
                </a:tc>
                <a:tc>
                  <a:txBody>
                    <a:bodyPr/>
                    <a:lstStyle/>
                    <a:p>
                      <a:r>
                        <a:rPr lang="en-GB" sz="1400" b="0" dirty="0"/>
                        <a:t>0.4172</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0.4846</a:t>
                      </a:r>
                    </a:p>
                  </a:txBody>
                  <a:tcPr/>
                </a:tc>
                <a:tc>
                  <a:txBody>
                    <a:bodyPr/>
                    <a:lstStyle/>
                    <a:p>
                      <a:r>
                        <a:rPr lang="en-GB" sz="1200" dirty="0"/>
                        <a:t>0.4211</a:t>
                      </a:r>
                    </a:p>
                  </a:txBody>
                  <a:tcPr/>
                </a:tc>
                <a:tc>
                  <a:txBody>
                    <a:bodyPr/>
                    <a:lstStyle/>
                    <a:p>
                      <a:r>
                        <a:rPr lang="en-GB" sz="1200" dirty="0"/>
                        <a:t>0.5000</a:t>
                      </a:r>
                    </a:p>
                  </a:txBody>
                  <a:tcPr/>
                </a:tc>
                <a:tc>
                  <a:txBody>
                    <a:bodyPr/>
                    <a:lstStyle/>
                    <a:p>
                      <a:r>
                        <a:rPr lang="en-GB" sz="1400" b="0" dirty="0"/>
                        <a:t>0.4720</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0.2386</a:t>
                      </a:r>
                    </a:p>
                  </a:txBody>
                  <a:tcPr/>
                </a:tc>
                <a:tc>
                  <a:txBody>
                    <a:bodyPr/>
                    <a:lstStyle/>
                    <a:p>
                      <a:r>
                        <a:rPr lang="en-GB" sz="1200" dirty="0"/>
                        <a:t>0.2843</a:t>
                      </a:r>
                    </a:p>
                  </a:txBody>
                  <a:tcPr/>
                </a:tc>
                <a:tc>
                  <a:txBody>
                    <a:bodyPr/>
                    <a:lstStyle/>
                    <a:p>
                      <a:r>
                        <a:rPr lang="en-GB" sz="1200" dirty="0"/>
                        <a:t>0.4809</a:t>
                      </a:r>
                    </a:p>
                  </a:txBody>
                  <a:tcPr/>
                </a:tc>
                <a:tc>
                  <a:txBody>
                    <a:bodyPr/>
                    <a:lstStyle/>
                    <a:p>
                      <a:r>
                        <a:rPr lang="en-GB" sz="1400" b="0" dirty="0"/>
                        <a:t>0.4868</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0.3033</a:t>
                      </a:r>
                    </a:p>
                  </a:txBody>
                  <a:tcPr/>
                </a:tc>
                <a:tc>
                  <a:txBody>
                    <a:bodyPr/>
                    <a:lstStyle/>
                    <a:p>
                      <a:r>
                        <a:rPr lang="en-GB" sz="1200" dirty="0"/>
                        <a:t>0.3369</a:t>
                      </a:r>
                    </a:p>
                  </a:txBody>
                  <a:tcPr/>
                </a:tc>
                <a:tc>
                  <a:txBody>
                    <a:bodyPr/>
                    <a:lstStyle/>
                    <a:p>
                      <a:r>
                        <a:rPr lang="en-GB" sz="1200" dirty="0"/>
                        <a:t>0.3939</a:t>
                      </a:r>
                    </a:p>
                  </a:txBody>
                  <a:tcPr/>
                </a:tc>
                <a:tc>
                  <a:txBody>
                    <a:bodyPr/>
                    <a:lstStyle/>
                    <a:p>
                      <a:r>
                        <a:rPr lang="en-GB" sz="1400" b="0" dirty="0"/>
                        <a:t>0.4044</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0.0000</a:t>
                      </a:r>
                    </a:p>
                  </a:txBody>
                  <a:tcPr/>
                </a:tc>
                <a:tc>
                  <a:txBody>
                    <a:bodyPr/>
                    <a:lstStyle/>
                    <a:p>
                      <a:r>
                        <a:rPr lang="en-GB" sz="1400" b="0" dirty="0"/>
                        <a:t>0.0000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0.4018</a:t>
                      </a:r>
                    </a:p>
                  </a:txBody>
                  <a:tcPr/>
                </a:tc>
                <a:tc>
                  <a:txBody>
                    <a:bodyPr/>
                    <a:lstStyle/>
                    <a:p>
                      <a:r>
                        <a:rPr lang="en-GB" sz="1200" dirty="0"/>
                        <a:t>0.4160</a:t>
                      </a:r>
                    </a:p>
                  </a:txBody>
                  <a:tcPr/>
                </a:tc>
                <a:tc>
                  <a:txBody>
                    <a:bodyPr/>
                    <a:lstStyle/>
                    <a:p>
                      <a:r>
                        <a:rPr lang="en-GB" sz="1200" dirty="0"/>
                        <a:t>0.4907</a:t>
                      </a:r>
                    </a:p>
                  </a:txBody>
                  <a:tcPr/>
                </a:tc>
                <a:tc>
                  <a:txBody>
                    <a:bodyPr/>
                    <a:lstStyle/>
                    <a:p>
                      <a:r>
                        <a:rPr lang="en-GB" sz="1400" b="0" dirty="0"/>
                        <a:t>0.4417</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0.0725</a:t>
                      </a:r>
                    </a:p>
                  </a:txBody>
                  <a:tcPr/>
                </a:tc>
                <a:tc>
                  <a:txBody>
                    <a:bodyPr/>
                    <a:lstStyle/>
                    <a:p>
                      <a:r>
                        <a:rPr lang="en-GB" sz="1200" dirty="0"/>
                        <a:t>0.1964</a:t>
                      </a:r>
                    </a:p>
                  </a:txBody>
                  <a:tcPr/>
                </a:tc>
                <a:tc>
                  <a:txBody>
                    <a:bodyPr/>
                    <a:lstStyle/>
                    <a:p>
                      <a:r>
                        <a:rPr lang="en-GB" sz="1200" dirty="0"/>
                        <a:t>0.1432</a:t>
                      </a:r>
                    </a:p>
                  </a:txBody>
                  <a:tcPr/>
                </a:tc>
                <a:tc>
                  <a:txBody>
                    <a:bodyPr/>
                    <a:lstStyle/>
                    <a:p>
                      <a:r>
                        <a:rPr lang="en-GB" sz="1400" b="0" dirty="0"/>
                        <a:t>0.2127</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0.3700</a:t>
                      </a:r>
                    </a:p>
                  </a:txBody>
                  <a:tcPr/>
                </a:tc>
                <a:tc>
                  <a:txBody>
                    <a:bodyPr/>
                    <a:lstStyle/>
                    <a:p>
                      <a:r>
                        <a:rPr lang="en-GB" sz="1200" dirty="0"/>
                        <a:t>0.3519</a:t>
                      </a:r>
                    </a:p>
                  </a:txBody>
                  <a:tcPr/>
                </a:tc>
                <a:tc>
                  <a:txBody>
                    <a:bodyPr/>
                    <a:lstStyle/>
                    <a:p>
                      <a:r>
                        <a:rPr lang="en-GB" sz="1200" dirty="0"/>
                        <a:t>0.5077</a:t>
                      </a:r>
                    </a:p>
                  </a:txBody>
                  <a:tcPr/>
                </a:tc>
                <a:tc>
                  <a:txBody>
                    <a:bodyPr/>
                    <a:lstStyle/>
                    <a:p>
                      <a:r>
                        <a:rPr lang="en-GB" sz="1400" b="0" dirty="0"/>
                        <a:t>0.4969</a:t>
                      </a:r>
                    </a:p>
                  </a:txBody>
                  <a:tcPr/>
                </a:tc>
                <a:extLst>
                  <a:ext uri="{0D108BD9-81ED-4DB2-BD59-A6C34878D82A}">
                    <a16:rowId xmlns:a16="http://schemas.microsoft.com/office/drawing/2014/main" val="2523988882"/>
                  </a:ext>
                </a:extLst>
              </a:tr>
            </a:tbl>
          </a:graphicData>
        </a:graphic>
      </p:graphicFrame>
      <p:cxnSp>
        <p:nvCxnSpPr>
          <p:cNvPr id="11" name="Straight Connector 10">
            <a:extLst>
              <a:ext uri="{FF2B5EF4-FFF2-40B4-BE49-F238E27FC236}">
                <a16:creationId xmlns:a16="http://schemas.microsoft.com/office/drawing/2014/main" id="{EB76B6CD-A781-5C47-B09E-66E9A83F642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302AD7-EC00-2243-AC72-831BEA5DF245}"/>
              </a:ext>
            </a:extLst>
          </p:cNvPr>
          <p:cNvCxnSpPr/>
          <p:nvPr/>
        </p:nvCxnSpPr>
        <p:spPr>
          <a:xfrm>
            <a:off x="399287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741A096-9E47-5B4D-B691-0056428F99B2}"/>
              </a:ext>
            </a:extLst>
          </p:cNvPr>
          <p:cNvCxnSpPr/>
          <p:nvPr/>
        </p:nvCxnSpPr>
        <p:spPr>
          <a:xfrm>
            <a:off x="569192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DF2DF95-3ABD-A94F-A1FC-4BF1972E1563}"/>
              </a:ext>
            </a:extLst>
          </p:cNvPr>
          <p:cNvCxnSpPr/>
          <p:nvPr/>
        </p:nvCxnSpPr>
        <p:spPr>
          <a:xfrm>
            <a:off x="906152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4C211A3-6601-E640-9AF0-C9D388066112}"/>
              </a:ext>
            </a:extLst>
          </p:cNvPr>
          <p:cNvSpPr/>
          <p:nvPr/>
        </p:nvSpPr>
        <p:spPr>
          <a:xfrm>
            <a:off x="1124421" y="6291929"/>
            <a:ext cx="2040687" cy="369332"/>
          </a:xfrm>
          <a:prstGeom prst="rect">
            <a:avLst/>
          </a:prstGeom>
        </p:spPr>
        <p:txBody>
          <a:bodyPr wrap="none">
            <a:spAutoFit/>
          </a:bodyPr>
          <a:lstStyle/>
          <a:p>
            <a:r>
              <a:rPr lang="en-US" dirty="0"/>
              <a:t>Length 100 padding</a:t>
            </a:r>
          </a:p>
        </p:txBody>
      </p:sp>
      <p:sp>
        <p:nvSpPr>
          <p:cNvPr id="9" name="TextBox 8">
            <a:extLst>
              <a:ext uri="{FF2B5EF4-FFF2-40B4-BE49-F238E27FC236}">
                <a16:creationId xmlns:a16="http://schemas.microsoft.com/office/drawing/2014/main" id="{78F79546-394B-0E47-90F8-FE4642ECCC07}"/>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70676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532F-C828-A84A-932A-0EFFB1E1C21F}"/>
              </a:ext>
            </a:extLst>
          </p:cNvPr>
          <p:cNvSpPr>
            <a:spLocks noGrp="1"/>
          </p:cNvSpPr>
          <p:nvPr>
            <p:ph type="title"/>
          </p:nvPr>
        </p:nvSpPr>
        <p:spPr/>
        <p:txBody>
          <a:bodyPr/>
          <a:lstStyle/>
          <a:p>
            <a:r>
              <a:rPr lang="en-GB" dirty="0"/>
              <a:t>The Datasets</a:t>
            </a:r>
          </a:p>
        </p:txBody>
      </p:sp>
      <p:sp>
        <p:nvSpPr>
          <p:cNvPr id="3" name="Content Placeholder 2">
            <a:extLst>
              <a:ext uri="{FF2B5EF4-FFF2-40B4-BE49-F238E27FC236}">
                <a16:creationId xmlns:a16="http://schemas.microsoft.com/office/drawing/2014/main" id="{EB87EF4B-8AB1-E840-8AEA-627ED6988DA4}"/>
              </a:ext>
            </a:extLst>
          </p:cNvPr>
          <p:cNvSpPr>
            <a:spLocks noGrp="1"/>
          </p:cNvSpPr>
          <p:nvPr>
            <p:ph idx="1"/>
          </p:nvPr>
        </p:nvSpPr>
        <p:spPr/>
        <p:txBody>
          <a:bodyPr/>
          <a:lstStyle/>
          <a:p>
            <a:r>
              <a:rPr lang="en-GB" dirty="0"/>
              <a:t>Found numerous datasets. Varying social media sites. Varying features. Varying quality.</a:t>
            </a:r>
          </a:p>
          <a:p>
            <a:r>
              <a:rPr lang="en-GB" dirty="0"/>
              <a:t>Text messages </a:t>
            </a:r>
            <a:r>
              <a:rPr lang="en-GB" dirty="0">
                <a:hlinkClick r:id="rId2"/>
              </a:rPr>
              <a:t>here</a:t>
            </a:r>
            <a:endParaRPr lang="en-GB" dirty="0"/>
          </a:p>
          <a:p>
            <a:r>
              <a:rPr lang="en-GB" dirty="0"/>
              <a:t>Smaller twitter dataset </a:t>
            </a:r>
            <a:r>
              <a:rPr lang="en-GB" dirty="0">
                <a:hlinkClick r:id="rId3"/>
              </a:rPr>
              <a:t>here</a:t>
            </a:r>
            <a:r>
              <a:rPr lang="en-GB" dirty="0"/>
              <a:t> </a:t>
            </a:r>
          </a:p>
          <a:p>
            <a:r>
              <a:rPr lang="en-GB" dirty="0" err="1"/>
              <a:t>Formspring</a:t>
            </a:r>
            <a:r>
              <a:rPr lang="en-GB" dirty="0"/>
              <a:t> </a:t>
            </a:r>
            <a:r>
              <a:rPr lang="en-GB" dirty="0">
                <a:hlinkClick r:id="rId4"/>
              </a:rPr>
              <a:t>here</a:t>
            </a:r>
            <a:endParaRPr lang="en-GB" dirty="0"/>
          </a:p>
          <a:p>
            <a:r>
              <a:rPr lang="en-GB" dirty="0"/>
              <a:t>Dixon </a:t>
            </a:r>
            <a:r>
              <a:rPr lang="en-GB" dirty="0">
                <a:hlinkClick r:id="rId5"/>
              </a:rPr>
              <a:t>here</a:t>
            </a:r>
            <a:endParaRPr lang="en-GB" dirty="0"/>
          </a:p>
          <a:p>
            <a:r>
              <a:rPr lang="en-GB" dirty="0"/>
              <a:t>16K tweets </a:t>
            </a:r>
            <a:r>
              <a:rPr lang="en-GB" dirty="0">
                <a:hlinkClick r:id="rId6"/>
              </a:rPr>
              <a:t>here</a:t>
            </a:r>
            <a:r>
              <a:rPr lang="en-GB" dirty="0"/>
              <a:t> (both 2 and 3-class options)</a:t>
            </a:r>
          </a:p>
          <a:p>
            <a:pPr marL="0" indent="0">
              <a:buNone/>
            </a:pPr>
            <a:endParaRPr lang="en-GB" dirty="0"/>
          </a:p>
        </p:txBody>
      </p:sp>
    </p:spTree>
    <p:extLst>
      <p:ext uri="{BB962C8B-B14F-4D97-AF65-F5344CB8AC3E}">
        <p14:creationId xmlns:p14="http://schemas.microsoft.com/office/powerpoint/2010/main" val="3803166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 - Repeated Positives </a:t>
            </a:r>
          </a:p>
        </p:txBody>
      </p:sp>
      <p:cxnSp>
        <p:nvCxnSpPr>
          <p:cNvPr id="6" name="Straight Connector 5">
            <a:extLst>
              <a:ext uri="{FF2B5EF4-FFF2-40B4-BE49-F238E27FC236}">
                <a16:creationId xmlns:a16="http://schemas.microsoft.com/office/drawing/2014/main" id="{0AD24A01-0EA7-5047-8CE8-B0FC9508CA15}"/>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3">
            <a:extLst>
              <a:ext uri="{FF2B5EF4-FFF2-40B4-BE49-F238E27FC236}">
                <a16:creationId xmlns:a16="http://schemas.microsoft.com/office/drawing/2014/main" id="{13FC8013-B1BD-7B49-8F14-2F84D7CE8564}"/>
              </a:ext>
            </a:extLst>
          </p:cNvPr>
          <p:cNvGraphicFramePr>
            <a:graphicFrameLocks/>
          </p:cNvGraphicFramePr>
          <p:nvPr>
            <p:extLst>
              <p:ext uri="{D42A27DB-BD31-4B8C-83A1-F6EECF244321}">
                <p14:modId xmlns:p14="http://schemas.microsoft.com/office/powerpoint/2010/main" val="2626857995"/>
              </p:ext>
            </p:extLst>
          </p:nvPr>
        </p:nvGraphicFramePr>
        <p:xfrm>
          <a:off x="654704" y="1262002"/>
          <a:ext cx="10049152" cy="4903038"/>
        </p:xfrm>
        <a:graphic>
          <a:graphicData uri="http://schemas.openxmlformats.org/drawingml/2006/table">
            <a:tbl>
              <a:tblPr firstRow="1" bandRow="1">
                <a:tableStyleId>{5C22544A-7EE6-4342-B048-85BDC9FD1C3A}</a:tableStyleId>
              </a:tblPr>
              <a:tblGrid>
                <a:gridCol w="3345386">
                  <a:extLst>
                    <a:ext uri="{9D8B030D-6E8A-4147-A177-3AD203B41FA5}">
                      <a16:colId xmlns:a16="http://schemas.microsoft.com/office/drawing/2014/main" val="3581206579"/>
                    </a:ext>
                  </a:extLst>
                </a:gridCol>
                <a:gridCol w="1698528">
                  <a:extLst>
                    <a:ext uri="{9D8B030D-6E8A-4147-A177-3AD203B41FA5}">
                      <a16:colId xmlns:a16="http://schemas.microsoft.com/office/drawing/2014/main" val="2736018972"/>
                    </a:ext>
                  </a:extLst>
                </a:gridCol>
                <a:gridCol w="1644320">
                  <a:extLst>
                    <a:ext uri="{9D8B030D-6E8A-4147-A177-3AD203B41FA5}">
                      <a16:colId xmlns:a16="http://schemas.microsoft.com/office/drawing/2014/main" val="1184486491"/>
                    </a:ext>
                  </a:extLst>
                </a:gridCol>
                <a:gridCol w="1716598">
                  <a:extLst>
                    <a:ext uri="{9D8B030D-6E8A-4147-A177-3AD203B41FA5}">
                      <a16:colId xmlns:a16="http://schemas.microsoft.com/office/drawing/2014/main" val="1674715050"/>
                    </a:ext>
                  </a:extLst>
                </a:gridCol>
                <a:gridCol w="1644320">
                  <a:extLst>
                    <a:ext uri="{9D8B030D-6E8A-4147-A177-3AD203B41FA5}">
                      <a16:colId xmlns:a16="http://schemas.microsoft.com/office/drawing/2014/main" val="2872751444"/>
                    </a:ext>
                  </a:extLst>
                </a:gridCol>
              </a:tblGrid>
              <a:tr h="330311">
                <a:tc>
                  <a:txBody>
                    <a:bodyPr/>
                    <a:lstStyle/>
                    <a:p>
                      <a:r>
                        <a:rPr lang="en-GB" sz="1200" dirty="0"/>
                        <a:t>Model (8977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0.2845</a:t>
                      </a:r>
                    </a:p>
                  </a:txBody>
                  <a:tcPr/>
                </a:tc>
                <a:tc>
                  <a:txBody>
                    <a:bodyPr/>
                    <a:lstStyle/>
                    <a:p>
                      <a:r>
                        <a:rPr lang="en-US" sz="1200" dirty="0"/>
                        <a:t>0.4751</a:t>
                      </a:r>
                    </a:p>
                  </a:txBody>
                  <a:tcPr/>
                </a:tc>
                <a:tc>
                  <a:txBody>
                    <a:bodyPr/>
                    <a:lstStyle/>
                    <a:p>
                      <a:r>
                        <a:rPr lang="en-US" sz="1200" dirty="0"/>
                        <a:t>0.4871</a:t>
                      </a:r>
                    </a:p>
                  </a:txBody>
                  <a:tcPr/>
                </a:tc>
                <a:tc>
                  <a:txBody>
                    <a:bodyPr/>
                    <a:lstStyle/>
                    <a:p>
                      <a:r>
                        <a:rPr lang="en-US" sz="1400" b="0" dirty="0"/>
                        <a:t>0.4627</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0.1729</a:t>
                      </a:r>
                    </a:p>
                  </a:txBody>
                  <a:tcPr/>
                </a:tc>
                <a:tc>
                  <a:txBody>
                    <a:bodyPr/>
                    <a:lstStyle/>
                    <a:p>
                      <a:r>
                        <a:rPr lang="en-GB" sz="1200" dirty="0"/>
                        <a:t>0.1940</a:t>
                      </a:r>
                    </a:p>
                  </a:txBody>
                  <a:tcPr/>
                </a:tc>
                <a:tc>
                  <a:txBody>
                    <a:bodyPr/>
                    <a:lstStyle/>
                    <a:p>
                      <a:r>
                        <a:rPr lang="en-GB" sz="1200" dirty="0"/>
                        <a:t>0.1851</a:t>
                      </a:r>
                    </a:p>
                  </a:txBody>
                  <a:tcPr/>
                </a:tc>
                <a:tc>
                  <a:txBody>
                    <a:bodyPr/>
                    <a:lstStyle/>
                    <a:p>
                      <a:r>
                        <a:rPr lang="en-GB" sz="1400" b="0" dirty="0"/>
                        <a:t>0.1674</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0.0122</a:t>
                      </a:r>
                    </a:p>
                  </a:txBody>
                  <a:tcPr/>
                </a:tc>
                <a:tc>
                  <a:txBody>
                    <a:bodyPr/>
                    <a:lstStyle/>
                    <a:p>
                      <a:r>
                        <a:rPr lang="en-GB" sz="1200" dirty="0"/>
                        <a:t>0.0921</a:t>
                      </a:r>
                    </a:p>
                  </a:txBody>
                  <a:tcPr/>
                </a:tc>
                <a:tc>
                  <a:txBody>
                    <a:bodyPr/>
                    <a:lstStyle/>
                    <a:p>
                      <a:r>
                        <a:rPr lang="en-GB" sz="1200" dirty="0"/>
                        <a:t>0.4273</a:t>
                      </a:r>
                    </a:p>
                  </a:txBody>
                  <a:tcPr/>
                </a:tc>
                <a:tc>
                  <a:txBody>
                    <a:bodyPr/>
                    <a:lstStyle/>
                    <a:p>
                      <a:r>
                        <a:rPr lang="en-GB" sz="1400" b="0" dirty="0">
                          <a:solidFill>
                            <a:schemeClr val="tx1"/>
                          </a:solidFill>
                        </a:rPr>
                        <a:t>0.5179</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0.1967</a:t>
                      </a:r>
                    </a:p>
                  </a:txBody>
                  <a:tcPr/>
                </a:tc>
                <a:tc>
                  <a:txBody>
                    <a:bodyPr/>
                    <a:lstStyle/>
                    <a:p>
                      <a:r>
                        <a:rPr lang="en-GB" sz="1200" dirty="0"/>
                        <a:t>0.4286</a:t>
                      </a:r>
                    </a:p>
                  </a:txBody>
                  <a:tcPr/>
                </a:tc>
                <a:tc>
                  <a:txBody>
                    <a:bodyPr/>
                    <a:lstStyle/>
                    <a:p>
                      <a:r>
                        <a:rPr lang="en-GB" sz="1200" dirty="0"/>
                        <a:t>0.4485</a:t>
                      </a:r>
                    </a:p>
                  </a:txBody>
                  <a:tcPr/>
                </a:tc>
                <a:tc>
                  <a:txBody>
                    <a:bodyPr/>
                    <a:lstStyle/>
                    <a:p>
                      <a:r>
                        <a:rPr lang="en-GB" sz="1400" b="0" dirty="0"/>
                        <a:t>0.4900</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0.0000</a:t>
                      </a:r>
                    </a:p>
                  </a:txBody>
                  <a:tcPr/>
                </a:tc>
                <a:tc>
                  <a:txBody>
                    <a:bodyPr/>
                    <a:lstStyle/>
                    <a:p>
                      <a:r>
                        <a:rPr lang="en-GB" sz="1400" b="0" dirty="0"/>
                        <a:t>0.3492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0.3838</a:t>
                      </a:r>
                    </a:p>
                  </a:txBody>
                  <a:tcPr/>
                </a:tc>
                <a:tc>
                  <a:txBody>
                    <a:bodyPr/>
                    <a:lstStyle/>
                    <a:p>
                      <a:r>
                        <a:rPr lang="en-GB" sz="1200" dirty="0"/>
                        <a:t>0.3333</a:t>
                      </a:r>
                    </a:p>
                  </a:txBody>
                  <a:tcPr/>
                </a:tc>
                <a:tc>
                  <a:txBody>
                    <a:bodyPr/>
                    <a:lstStyle/>
                    <a:p>
                      <a:r>
                        <a:rPr lang="en-GB" sz="1200" dirty="0"/>
                        <a:t>0.3436</a:t>
                      </a:r>
                    </a:p>
                  </a:txBody>
                  <a:tcPr/>
                </a:tc>
                <a:tc>
                  <a:txBody>
                    <a:bodyPr/>
                    <a:lstStyle/>
                    <a:p>
                      <a:r>
                        <a:rPr lang="en-GB" sz="1400" b="0" dirty="0"/>
                        <a:t>0.3276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0.0000</a:t>
                      </a:r>
                    </a:p>
                  </a:txBody>
                  <a:tcPr/>
                </a:tc>
                <a:tc>
                  <a:txBody>
                    <a:bodyPr/>
                    <a:lstStyle/>
                    <a:p>
                      <a:r>
                        <a:rPr lang="en-GB" sz="1400" b="0" dirty="0"/>
                        <a:t>0.0258</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0.3734</a:t>
                      </a:r>
                    </a:p>
                  </a:txBody>
                  <a:tcPr/>
                </a:tc>
                <a:tc>
                  <a:txBody>
                    <a:bodyPr/>
                    <a:lstStyle/>
                    <a:p>
                      <a:r>
                        <a:rPr lang="en-GB" sz="1200" dirty="0"/>
                        <a:t>0.4492</a:t>
                      </a:r>
                    </a:p>
                  </a:txBody>
                  <a:tcPr/>
                </a:tc>
                <a:tc>
                  <a:txBody>
                    <a:bodyPr/>
                    <a:lstStyle/>
                    <a:p>
                      <a:r>
                        <a:rPr lang="en-GB" sz="1200" dirty="0"/>
                        <a:t>0.4479</a:t>
                      </a:r>
                    </a:p>
                  </a:txBody>
                  <a:tcPr/>
                </a:tc>
                <a:tc>
                  <a:txBody>
                    <a:bodyPr/>
                    <a:lstStyle/>
                    <a:p>
                      <a:r>
                        <a:rPr lang="en-GB" sz="1400" b="0" dirty="0"/>
                        <a:t>0.4061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0.1134</a:t>
                      </a:r>
                    </a:p>
                  </a:txBody>
                  <a:tcPr/>
                </a:tc>
                <a:tc>
                  <a:txBody>
                    <a:bodyPr/>
                    <a:lstStyle/>
                    <a:p>
                      <a:r>
                        <a:rPr lang="en-GB" sz="1200" dirty="0"/>
                        <a:t>0.0870</a:t>
                      </a:r>
                    </a:p>
                  </a:txBody>
                  <a:tcPr/>
                </a:tc>
                <a:tc>
                  <a:txBody>
                    <a:bodyPr/>
                    <a:lstStyle/>
                    <a:p>
                      <a:r>
                        <a:rPr lang="en-GB" sz="1200" dirty="0"/>
                        <a:t>0.1281</a:t>
                      </a:r>
                    </a:p>
                  </a:txBody>
                  <a:tcPr/>
                </a:tc>
                <a:tc>
                  <a:txBody>
                    <a:bodyPr/>
                    <a:lstStyle/>
                    <a:p>
                      <a:r>
                        <a:rPr lang="en-GB" sz="1400" b="0" dirty="0"/>
                        <a:t>0.1423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0.3727</a:t>
                      </a:r>
                    </a:p>
                  </a:txBody>
                  <a:tcPr/>
                </a:tc>
                <a:tc>
                  <a:txBody>
                    <a:bodyPr/>
                    <a:lstStyle/>
                    <a:p>
                      <a:r>
                        <a:rPr lang="en-GB" sz="1200" dirty="0"/>
                        <a:t>0.4195</a:t>
                      </a:r>
                    </a:p>
                  </a:txBody>
                  <a:tcPr/>
                </a:tc>
                <a:tc>
                  <a:txBody>
                    <a:bodyPr/>
                    <a:lstStyle/>
                    <a:p>
                      <a:r>
                        <a:rPr lang="en-GB" sz="1200" dirty="0"/>
                        <a:t>0.4807</a:t>
                      </a:r>
                    </a:p>
                  </a:txBody>
                  <a:tcPr/>
                </a:tc>
                <a:tc>
                  <a:txBody>
                    <a:bodyPr/>
                    <a:lstStyle/>
                    <a:p>
                      <a:r>
                        <a:rPr lang="en-GB" sz="1400" b="0" dirty="0"/>
                        <a:t>0.4911</a:t>
                      </a:r>
                    </a:p>
                  </a:txBody>
                  <a:tcPr/>
                </a:tc>
                <a:extLst>
                  <a:ext uri="{0D108BD9-81ED-4DB2-BD59-A6C34878D82A}">
                    <a16:rowId xmlns:a16="http://schemas.microsoft.com/office/drawing/2014/main" val="2523988882"/>
                  </a:ext>
                </a:extLst>
              </a:tr>
            </a:tbl>
          </a:graphicData>
        </a:graphic>
      </p:graphicFrame>
      <p:cxnSp>
        <p:nvCxnSpPr>
          <p:cNvPr id="9" name="Straight Connector 8">
            <a:extLst>
              <a:ext uri="{FF2B5EF4-FFF2-40B4-BE49-F238E27FC236}">
                <a16:creationId xmlns:a16="http://schemas.microsoft.com/office/drawing/2014/main" id="{98A0E3AA-0A33-0941-BA49-BC0CCD6CBDBD}"/>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274C0D-A57D-A64A-8BEA-1571B12CC0CC}"/>
              </a:ext>
            </a:extLst>
          </p:cNvPr>
          <p:cNvCxnSpPr/>
          <p:nvPr/>
        </p:nvCxnSpPr>
        <p:spPr>
          <a:xfrm>
            <a:off x="399287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1A5CB32-DB57-BD4C-8328-025ECDBA816A}"/>
              </a:ext>
            </a:extLst>
          </p:cNvPr>
          <p:cNvCxnSpPr/>
          <p:nvPr/>
        </p:nvCxnSpPr>
        <p:spPr>
          <a:xfrm>
            <a:off x="5691930"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0644CA8-44E8-C048-B530-FC640E98DF32}"/>
              </a:ext>
            </a:extLst>
          </p:cNvPr>
          <p:cNvCxnSpPr/>
          <p:nvPr/>
        </p:nvCxnSpPr>
        <p:spPr>
          <a:xfrm>
            <a:off x="906152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4960B07-60AD-314B-A46A-C06A8DA26ACB}"/>
              </a:ext>
            </a:extLst>
          </p:cNvPr>
          <p:cNvSpPr/>
          <p:nvPr/>
        </p:nvSpPr>
        <p:spPr>
          <a:xfrm>
            <a:off x="1124421" y="6291929"/>
            <a:ext cx="2040687" cy="369332"/>
          </a:xfrm>
          <a:prstGeom prst="rect">
            <a:avLst/>
          </a:prstGeom>
        </p:spPr>
        <p:txBody>
          <a:bodyPr wrap="none">
            <a:spAutoFit/>
          </a:bodyPr>
          <a:lstStyle/>
          <a:p>
            <a:r>
              <a:rPr lang="en-US" dirty="0"/>
              <a:t>Length 100 padding</a:t>
            </a:r>
          </a:p>
        </p:txBody>
      </p:sp>
      <p:sp>
        <p:nvSpPr>
          <p:cNvPr id="14" name="TextBox 13">
            <a:extLst>
              <a:ext uri="{FF2B5EF4-FFF2-40B4-BE49-F238E27FC236}">
                <a16:creationId xmlns:a16="http://schemas.microsoft.com/office/drawing/2014/main" id="{D14570E7-7EDE-EA4D-A192-EE75C222FF59}"/>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810309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 - Repeated Positives </a:t>
            </a:r>
          </a:p>
        </p:txBody>
      </p:sp>
      <p:cxnSp>
        <p:nvCxnSpPr>
          <p:cNvPr id="7" name="Straight Connector 6">
            <a:extLst>
              <a:ext uri="{FF2B5EF4-FFF2-40B4-BE49-F238E27FC236}">
                <a16:creationId xmlns:a16="http://schemas.microsoft.com/office/drawing/2014/main" id="{91CC0017-46DB-7941-A315-17E17D1B5113}"/>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3">
            <a:extLst>
              <a:ext uri="{FF2B5EF4-FFF2-40B4-BE49-F238E27FC236}">
                <a16:creationId xmlns:a16="http://schemas.microsoft.com/office/drawing/2014/main" id="{C6CB53C2-0AC5-AC47-923D-7B9335F1E22F}"/>
              </a:ext>
            </a:extLst>
          </p:cNvPr>
          <p:cNvGraphicFramePr>
            <a:graphicFrameLocks/>
          </p:cNvGraphicFramePr>
          <p:nvPr>
            <p:extLst>
              <p:ext uri="{D42A27DB-BD31-4B8C-83A1-F6EECF244321}">
                <p14:modId xmlns:p14="http://schemas.microsoft.com/office/powerpoint/2010/main" val="3390515825"/>
              </p:ext>
            </p:extLst>
          </p:nvPr>
        </p:nvGraphicFramePr>
        <p:xfrm>
          <a:off x="654704" y="1262002"/>
          <a:ext cx="10049152" cy="4903038"/>
        </p:xfrm>
        <a:graphic>
          <a:graphicData uri="http://schemas.openxmlformats.org/drawingml/2006/table">
            <a:tbl>
              <a:tblPr firstRow="1" bandRow="1">
                <a:tableStyleId>{5C22544A-7EE6-4342-B048-85BDC9FD1C3A}</a:tableStyleId>
              </a:tblPr>
              <a:tblGrid>
                <a:gridCol w="3345386">
                  <a:extLst>
                    <a:ext uri="{9D8B030D-6E8A-4147-A177-3AD203B41FA5}">
                      <a16:colId xmlns:a16="http://schemas.microsoft.com/office/drawing/2014/main" val="3581206579"/>
                    </a:ext>
                  </a:extLst>
                </a:gridCol>
                <a:gridCol w="1698528">
                  <a:extLst>
                    <a:ext uri="{9D8B030D-6E8A-4147-A177-3AD203B41FA5}">
                      <a16:colId xmlns:a16="http://schemas.microsoft.com/office/drawing/2014/main" val="2736018972"/>
                    </a:ext>
                  </a:extLst>
                </a:gridCol>
                <a:gridCol w="1644320">
                  <a:extLst>
                    <a:ext uri="{9D8B030D-6E8A-4147-A177-3AD203B41FA5}">
                      <a16:colId xmlns:a16="http://schemas.microsoft.com/office/drawing/2014/main" val="1184486491"/>
                    </a:ext>
                  </a:extLst>
                </a:gridCol>
                <a:gridCol w="1716598">
                  <a:extLst>
                    <a:ext uri="{9D8B030D-6E8A-4147-A177-3AD203B41FA5}">
                      <a16:colId xmlns:a16="http://schemas.microsoft.com/office/drawing/2014/main" val="1674715050"/>
                    </a:ext>
                  </a:extLst>
                </a:gridCol>
                <a:gridCol w="1644320">
                  <a:extLst>
                    <a:ext uri="{9D8B030D-6E8A-4147-A177-3AD203B41FA5}">
                      <a16:colId xmlns:a16="http://schemas.microsoft.com/office/drawing/2014/main" val="2872751444"/>
                    </a:ext>
                  </a:extLst>
                </a:gridCol>
              </a:tblGrid>
              <a:tr h="330311">
                <a:tc>
                  <a:txBody>
                    <a:bodyPr/>
                    <a:lstStyle/>
                    <a:p>
                      <a:r>
                        <a:rPr lang="en-GB" sz="1200" dirty="0"/>
                        <a:t>Model (8977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0.2886</a:t>
                      </a:r>
                    </a:p>
                  </a:txBody>
                  <a:tcPr/>
                </a:tc>
                <a:tc>
                  <a:txBody>
                    <a:bodyPr/>
                    <a:lstStyle/>
                    <a:p>
                      <a:r>
                        <a:rPr lang="en-US" sz="1200" dirty="0"/>
                        <a:t>0.4460</a:t>
                      </a:r>
                    </a:p>
                  </a:txBody>
                  <a:tcPr/>
                </a:tc>
                <a:tc>
                  <a:txBody>
                    <a:bodyPr/>
                    <a:lstStyle/>
                    <a:p>
                      <a:r>
                        <a:rPr lang="en-US" sz="1200" dirty="0"/>
                        <a:t>0.4679</a:t>
                      </a:r>
                    </a:p>
                  </a:txBody>
                  <a:tcPr/>
                </a:tc>
                <a:tc>
                  <a:txBody>
                    <a:bodyPr/>
                    <a:lstStyle/>
                    <a:p>
                      <a:r>
                        <a:rPr lang="en-US" sz="1400" b="0" dirty="0"/>
                        <a:t>0.4439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0.1615</a:t>
                      </a:r>
                    </a:p>
                  </a:txBody>
                  <a:tcPr/>
                </a:tc>
                <a:tc>
                  <a:txBody>
                    <a:bodyPr/>
                    <a:lstStyle/>
                    <a:p>
                      <a:r>
                        <a:rPr lang="en-GB" sz="1200" dirty="0"/>
                        <a:t>0.2033</a:t>
                      </a:r>
                    </a:p>
                  </a:txBody>
                  <a:tcPr/>
                </a:tc>
                <a:tc>
                  <a:txBody>
                    <a:bodyPr/>
                    <a:lstStyle/>
                    <a:p>
                      <a:r>
                        <a:rPr lang="en-GB" sz="1200" dirty="0"/>
                        <a:t>0.2031</a:t>
                      </a:r>
                    </a:p>
                  </a:txBody>
                  <a:tcPr/>
                </a:tc>
                <a:tc>
                  <a:txBody>
                    <a:bodyPr/>
                    <a:lstStyle/>
                    <a:p>
                      <a:r>
                        <a:rPr lang="en-GB" sz="1400" b="0" dirty="0"/>
                        <a:t>0.1926</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0.0000</a:t>
                      </a:r>
                    </a:p>
                  </a:txBody>
                  <a:tcPr/>
                </a:tc>
                <a:tc>
                  <a:txBody>
                    <a:bodyPr/>
                    <a:lstStyle/>
                    <a:p>
                      <a:r>
                        <a:rPr lang="en-GB" sz="1200" dirty="0"/>
                        <a:t>0.1302</a:t>
                      </a:r>
                    </a:p>
                  </a:txBody>
                  <a:tcPr/>
                </a:tc>
                <a:tc>
                  <a:txBody>
                    <a:bodyPr/>
                    <a:lstStyle/>
                    <a:p>
                      <a:r>
                        <a:rPr lang="en-GB" sz="1200" dirty="0"/>
                        <a:t>0.4698</a:t>
                      </a:r>
                    </a:p>
                  </a:txBody>
                  <a:tcPr/>
                </a:tc>
                <a:tc>
                  <a:txBody>
                    <a:bodyPr/>
                    <a:lstStyle/>
                    <a:p>
                      <a:r>
                        <a:rPr lang="en-GB" sz="1400" b="0" dirty="0"/>
                        <a:t>0.4526</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solidFill>
                      <a:schemeClr val="accent6">
                        <a:lumMod val="20000"/>
                        <a:lumOff val="80000"/>
                      </a:schemeClr>
                    </a:solidFill>
                  </a:tcPr>
                </a:tc>
                <a:tc>
                  <a:txBody>
                    <a:bodyPr/>
                    <a:lstStyle/>
                    <a:p>
                      <a:r>
                        <a:rPr lang="en-GB" sz="1200" dirty="0"/>
                        <a:t>0.2013</a:t>
                      </a:r>
                    </a:p>
                  </a:txBody>
                  <a:tcPr>
                    <a:solidFill>
                      <a:schemeClr val="accent6">
                        <a:lumMod val="20000"/>
                        <a:lumOff val="80000"/>
                      </a:schemeClr>
                    </a:solidFill>
                  </a:tcPr>
                </a:tc>
                <a:tc>
                  <a:txBody>
                    <a:bodyPr/>
                    <a:lstStyle/>
                    <a:p>
                      <a:r>
                        <a:rPr lang="en-GB" sz="1200" dirty="0"/>
                        <a:t>0.4182</a:t>
                      </a:r>
                    </a:p>
                  </a:txBody>
                  <a:tcPr>
                    <a:solidFill>
                      <a:schemeClr val="accent6">
                        <a:lumMod val="20000"/>
                        <a:lumOff val="80000"/>
                      </a:schemeClr>
                    </a:solidFill>
                  </a:tcPr>
                </a:tc>
                <a:tc>
                  <a:txBody>
                    <a:bodyPr/>
                    <a:lstStyle/>
                    <a:p>
                      <a:r>
                        <a:rPr lang="en-GB" sz="1400" b="1" dirty="0">
                          <a:solidFill>
                            <a:schemeClr val="tx1"/>
                          </a:solidFill>
                        </a:rPr>
                        <a:t>0.5333</a:t>
                      </a:r>
                    </a:p>
                  </a:txBody>
                  <a:tcPr>
                    <a:solidFill>
                      <a:schemeClr val="accent6">
                        <a:lumMod val="20000"/>
                        <a:lumOff val="80000"/>
                      </a:schemeClr>
                    </a:solidFill>
                  </a:tcPr>
                </a:tc>
                <a:tc>
                  <a:txBody>
                    <a:bodyPr/>
                    <a:lstStyle/>
                    <a:p>
                      <a:r>
                        <a:rPr lang="en-GB" sz="1400" b="0" dirty="0"/>
                        <a:t>0.4873</a:t>
                      </a:r>
                    </a:p>
                  </a:txBody>
                  <a:tcPr>
                    <a:solidFill>
                      <a:schemeClr val="accent6">
                        <a:lumMod val="20000"/>
                        <a:lumOff val="80000"/>
                      </a:schemeClr>
                    </a:solidFill>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0.0347</a:t>
                      </a:r>
                    </a:p>
                  </a:txBody>
                  <a:tcPr/>
                </a:tc>
                <a:tc>
                  <a:txBody>
                    <a:bodyPr/>
                    <a:lstStyle/>
                    <a:p>
                      <a:r>
                        <a:rPr lang="en-GB" sz="1400" b="0" dirty="0"/>
                        <a:t>0.2979</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0.3399</a:t>
                      </a:r>
                    </a:p>
                  </a:txBody>
                  <a:tcPr/>
                </a:tc>
                <a:tc>
                  <a:txBody>
                    <a:bodyPr/>
                    <a:lstStyle/>
                    <a:p>
                      <a:r>
                        <a:rPr lang="en-GB" sz="1200" dirty="0"/>
                        <a:t>0.3839</a:t>
                      </a:r>
                    </a:p>
                  </a:txBody>
                  <a:tcPr/>
                </a:tc>
                <a:tc>
                  <a:txBody>
                    <a:bodyPr/>
                    <a:lstStyle/>
                    <a:p>
                      <a:r>
                        <a:rPr lang="en-GB" sz="1200" dirty="0"/>
                        <a:t>0.4132</a:t>
                      </a:r>
                    </a:p>
                  </a:txBody>
                  <a:tcPr/>
                </a:tc>
                <a:tc>
                  <a:txBody>
                    <a:bodyPr/>
                    <a:lstStyle/>
                    <a:p>
                      <a:r>
                        <a:rPr lang="en-GB" sz="1400" b="0" dirty="0"/>
                        <a:t>0.3027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0.0000</a:t>
                      </a:r>
                    </a:p>
                  </a:txBody>
                  <a:tcPr/>
                </a:tc>
                <a:tc>
                  <a:txBody>
                    <a:bodyPr/>
                    <a:lstStyle/>
                    <a:p>
                      <a:r>
                        <a:rPr lang="en-GB" sz="1400" b="0" dirty="0"/>
                        <a:t>0.0000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0.3838</a:t>
                      </a:r>
                    </a:p>
                  </a:txBody>
                  <a:tcPr/>
                </a:tc>
                <a:tc>
                  <a:txBody>
                    <a:bodyPr/>
                    <a:lstStyle/>
                    <a:p>
                      <a:r>
                        <a:rPr lang="en-GB" sz="1200" dirty="0"/>
                        <a:t>0.4226</a:t>
                      </a:r>
                    </a:p>
                  </a:txBody>
                  <a:tcPr/>
                </a:tc>
                <a:tc>
                  <a:txBody>
                    <a:bodyPr/>
                    <a:lstStyle/>
                    <a:p>
                      <a:r>
                        <a:rPr lang="en-GB" sz="1200" dirty="0"/>
                        <a:t>0.4740</a:t>
                      </a:r>
                    </a:p>
                  </a:txBody>
                  <a:tcPr/>
                </a:tc>
                <a:tc>
                  <a:txBody>
                    <a:bodyPr/>
                    <a:lstStyle/>
                    <a:p>
                      <a:r>
                        <a:rPr lang="en-GB" sz="1400" b="0" dirty="0"/>
                        <a:t>0.3325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0.0290</a:t>
                      </a:r>
                    </a:p>
                  </a:txBody>
                  <a:tcPr/>
                </a:tc>
                <a:tc>
                  <a:txBody>
                    <a:bodyPr/>
                    <a:lstStyle/>
                    <a:p>
                      <a:r>
                        <a:rPr lang="en-GB" sz="1200" dirty="0"/>
                        <a:t>0.1357</a:t>
                      </a:r>
                    </a:p>
                  </a:txBody>
                  <a:tcPr/>
                </a:tc>
                <a:tc>
                  <a:txBody>
                    <a:bodyPr/>
                    <a:lstStyle/>
                    <a:p>
                      <a:r>
                        <a:rPr lang="en-GB" sz="1200" dirty="0"/>
                        <a:t>0.1071</a:t>
                      </a:r>
                    </a:p>
                  </a:txBody>
                  <a:tcPr/>
                </a:tc>
                <a:tc>
                  <a:txBody>
                    <a:bodyPr/>
                    <a:lstStyle/>
                    <a:p>
                      <a:r>
                        <a:rPr lang="en-GB" sz="1400" b="0" dirty="0"/>
                        <a:t>0.1160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0.3556</a:t>
                      </a:r>
                    </a:p>
                  </a:txBody>
                  <a:tcPr/>
                </a:tc>
                <a:tc>
                  <a:txBody>
                    <a:bodyPr/>
                    <a:lstStyle/>
                    <a:p>
                      <a:r>
                        <a:rPr lang="en-GB" sz="1200" dirty="0"/>
                        <a:t>0.3805</a:t>
                      </a:r>
                    </a:p>
                  </a:txBody>
                  <a:tcPr/>
                </a:tc>
                <a:tc>
                  <a:txBody>
                    <a:bodyPr/>
                    <a:lstStyle/>
                    <a:p>
                      <a:r>
                        <a:rPr lang="en-GB" sz="1200" dirty="0"/>
                        <a:t>0.4982</a:t>
                      </a:r>
                    </a:p>
                  </a:txBody>
                  <a:tcPr/>
                </a:tc>
                <a:tc>
                  <a:txBody>
                    <a:bodyPr/>
                    <a:lstStyle/>
                    <a:p>
                      <a:r>
                        <a:rPr lang="en-GB" sz="1400" b="0" dirty="0"/>
                        <a:t>0.4605</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D6A33ACF-0B9D-234F-831C-C8A6CF3531B5}"/>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1052D5E-391F-724D-B137-1E984A0FB588}"/>
              </a:ext>
            </a:extLst>
          </p:cNvPr>
          <p:cNvCxnSpPr/>
          <p:nvPr/>
        </p:nvCxnSpPr>
        <p:spPr>
          <a:xfrm>
            <a:off x="399287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79DE089-CB5A-E842-B2CC-DD79F750C249}"/>
              </a:ext>
            </a:extLst>
          </p:cNvPr>
          <p:cNvCxnSpPr/>
          <p:nvPr/>
        </p:nvCxnSpPr>
        <p:spPr>
          <a:xfrm>
            <a:off x="570350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CC2DE2-FDA0-FD43-9BB0-182B44FC1EBF}"/>
              </a:ext>
            </a:extLst>
          </p:cNvPr>
          <p:cNvCxnSpPr/>
          <p:nvPr/>
        </p:nvCxnSpPr>
        <p:spPr>
          <a:xfrm>
            <a:off x="906152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7BC7A11-2CB9-E146-A92E-4DFCC6F8EAF9}"/>
              </a:ext>
            </a:extLst>
          </p:cNvPr>
          <p:cNvSpPr/>
          <p:nvPr/>
        </p:nvSpPr>
        <p:spPr>
          <a:xfrm>
            <a:off x="1124421" y="6291929"/>
            <a:ext cx="2040687" cy="369332"/>
          </a:xfrm>
          <a:prstGeom prst="rect">
            <a:avLst/>
          </a:prstGeom>
        </p:spPr>
        <p:txBody>
          <a:bodyPr wrap="none">
            <a:spAutoFit/>
          </a:bodyPr>
          <a:lstStyle/>
          <a:p>
            <a:r>
              <a:rPr lang="en-US" dirty="0"/>
              <a:t>Length 100 padding</a:t>
            </a:r>
          </a:p>
        </p:txBody>
      </p:sp>
      <p:sp>
        <p:nvSpPr>
          <p:cNvPr id="15" name="TextBox 14">
            <a:extLst>
              <a:ext uri="{FF2B5EF4-FFF2-40B4-BE49-F238E27FC236}">
                <a16:creationId xmlns:a16="http://schemas.microsoft.com/office/drawing/2014/main" id="{10A87F53-04A0-6A4D-9150-E0993554ECB9}"/>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3781199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 Repeated Positives </a:t>
            </a:r>
          </a:p>
        </p:txBody>
      </p:sp>
      <p:cxnSp>
        <p:nvCxnSpPr>
          <p:cNvPr id="8" name="Straight Connector 7">
            <a:extLst>
              <a:ext uri="{FF2B5EF4-FFF2-40B4-BE49-F238E27FC236}">
                <a16:creationId xmlns:a16="http://schemas.microsoft.com/office/drawing/2014/main" id="{E972A8E0-4C97-5248-9E57-5230BC61E3A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a:extLst>
              <a:ext uri="{FF2B5EF4-FFF2-40B4-BE49-F238E27FC236}">
                <a16:creationId xmlns:a16="http://schemas.microsoft.com/office/drawing/2014/main" id="{C332EC6C-EB86-784F-8E8A-6C81DCFB8EDC}"/>
              </a:ext>
            </a:extLst>
          </p:cNvPr>
          <p:cNvGraphicFramePr>
            <a:graphicFrameLocks/>
          </p:cNvGraphicFramePr>
          <p:nvPr>
            <p:extLst>
              <p:ext uri="{D42A27DB-BD31-4B8C-83A1-F6EECF244321}">
                <p14:modId xmlns:p14="http://schemas.microsoft.com/office/powerpoint/2010/main" val="2058139015"/>
              </p:ext>
            </p:extLst>
          </p:nvPr>
        </p:nvGraphicFramePr>
        <p:xfrm>
          <a:off x="654704" y="1262002"/>
          <a:ext cx="10049152" cy="4903038"/>
        </p:xfrm>
        <a:graphic>
          <a:graphicData uri="http://schemas.openxmlformats.org/drawingml/2006/table">
            <a:tbl>
              <a:tblPr firstRow="1" bandRow="1">
                <a:tableStyleId>{5C22544A-7EE6-4342-B048-85BDC9FD1C3A}</a:tableStyleId>
              </a:tblPr>
              <a:tblGrid>
                <a:gridCol w="3345386">
                  <a:extLst>
                    <a:ext uri="{9D8B030D-6E8A-4147-A177-3AD203B41FA5}">
                      <a16:colId xmlns:a16="http://schemas.microsoft.com/office/drawing/2014/main" val="3581206579"/>
                    </a:ext>
                  </a:extLst>
                </a:gridCol>
                <a:gridCol w="1698528">
                  <a:extLst>
                    <a:ext uri="{9D8B030D-6E8A-4147-A177-3AD203B41FA5}">
                      <a16:colId xmlns:a16="http://schemas.microsoft.com/office/drawing/2014/main" val="2736018972"/>
                    </a:ext>
                  </a:extLst>
                </a:gridCol>
                <a:gridCol w="1644320">
                  <a:extLst>
                    <a:ext uri="{9D8B030D-6E8A-4147-A177-3AD203B41FA5}">
                      <a16:colId xmlns:a16="http://schemas.microsoft.com/office/drawing/2014/main" val="1184486491"/>
                    </a:ext>
                  </a:extLst>
                </a:gridCol>
                <a:gridCol w="1716598">
                  <a:extLst>
                    <a:ext uri="{9D8B030D-6E8A-4147-A177-3AD203B41FA5}">
                      <a16:colId xmlns:a16="http://schemas.microsoft.com/office/drawing/2014/main" val="1674715050"/>
                    </a:ext>
                  </a:extLst>
                </a:gridCol>
                <a:gridCol w="1644320">
                  <a:extLst>
                    <a:ext uri="{9D8B030D-6E8A-4147-A177-3AD203B41FA5}">
                      <a16:colId xmlns:a16="http://schemas.microsoft.com/office/drawing/2014/main" val="2872751444"/>
                    </a:ext>
                  </a:extLst>
                </a:gridCol>
              </a:tblGrid>
              <a:tr h="330311">
                <a:tc>
                  <a:txBody>
                    <a:bodyPr/>
                    <a:lstStyle/>
                    <a:p>
                      <a:r>
                        <a:rPr lang="en-GB" sz="1200" dirty="0"/>
                        <a:t>Model (676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0.2923</a:t>
                      </a:r>
                    </a:p>
                  </a:txBody>
                  <a:tcPr/>
                </a:tc>
                <a:tc>
                  <a:txBody>
                    <a:bodyPr/>
                    <a:lstStyle/>
                    <a:p>
                      <a:r>
                        <a:rPr lang="en-US" sz="1200" dirty="0"/>
                        <a:t>0.3549</a:t>
                      </a:r>
                    </a:p>
                  </a:txBody>
                  <a:tcPr/>
                </a:tc>
                <a:tc>
                  <a:txBody>
                    <a:bodyPr/>
                    <a:lstStyle/>
                    <a:p>
                      <a:r>
                        <a:rPr lang="en-US" sz="1200" dirty="0"/>
                        <a:t>0.3965</a:t>
                      </a:r>
                    </a:p>
                  </a:txBody>
                  <a:tcPr/>
                </a:tc>
                <a:tc>
                  <a:txBody>
                    <a:bodyPr/>
                    <a:lstStyle/>
                    <a:p>
                      <a:r>
                        <a:rPr lang="en-US" sz="1400" b="0" dirty="0"/>
                        <a:t>0.3185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0.1223</a:t>
                      </a:r>
                    </a:p>
                  </a:txBody>
                  <a:tcPr/>
                </a:tc>
                <a:tc>
                  <a:txBody>
                    <a:bodyPr/>
                    <a:lstStyle/>
                    <a:p>
                      <a:r>
                        <a:rPr lang="en-GB" sz="1200" dirty="0"/>
                        <a:t>0.1105</a:t>
                      </a:r>
                    </a:p>
                  </a:txBody>
                  <a:tcPr/>
                </a:tc>
                <a:tc>
                  <a:txBody>
                    <a:bodyPr/>
                    <a:lstStyle/>
                    <a:p>
                      <a:r>
                        <a:rPr lang="en-GB" sz="1200" dirty="0"/>
                        <a:t>0.1253</a:t>
                      </a:r>
                    </a:p>
                  </a:txBody>
                  <a:tcPr/>
                </a:tc>
                <a:tc>
                  <a:txBody>
                    <a:bodyPr/>
                    <a:lstStyle/>
                    <a:p>
                      <a:r>
                        <a:rPr lang="en-GB" sz="1400" b="0" dirty="0"/>
                        <a:t>0.1139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0.3788</a:t>
                      </a:r>
                    </a:p>
                  </a:txBody>
                  <a:tcPr/>
                </a:tc>
                <a:tc>
                  <a:txBody>
                    <a:bodyPr/>
                    <a:lstStyle/>
                    <a:p>
                      <a:r>
                        <a:rPr lang="en-GB" sz="1200" dirty="0"/>
                        <a:t>0.3640</a:t>
                      </a:r>
                    </a:p>
                  </a:txBody>
                  <a:tcPr/>
                </a:tc>
                <a:tc>
                  <a:txBody>
                    <a:bodyPr/>
                    <a:lstStyle/>
                    <a:p>
                      <a:r>
                        <a:rPr lang="en-GB" sz="1200" dirty="0"/>
                        <a:t>0.3328</a:t>
                      </a:r>
                    </a:p>
                  </a:txBody>
                  <a:tcPr/>
                </a:tc>
                <a:tc>
                  <a:txBody>
                    <a:bodyPr/>
                    <a:lstStyle/>
                    <a:p>
                      <a:r>
                        <a:rPr lang="en-GB" sz="1400" b="0" dirty="0"/>
                        <a:t>0.3107</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0.3406</a:t>
                      </a:r>
                    </a:p>
                  </a:txBody>
                  <a:tcPr/>
                </a:tc>
                <a:tc>
                  <a:txBody>
                    <a:bodyPr/>
                    <a:lstStyle/>
                    <a:p>
                      <a:r>
                        <a:rPr lang="en-GB" sz="1200" dirty="0"/>
                        <a:t>0.4143</a:t>
                      </a:r>
                    </a:p>
                  </a:txBody>
                  <a:tcPr/>
                </a:tc>
                <a:tc>
                  <a:txBody>
                    <a:bodyPr/>
                    <a:lstStyle/>
                    <a:p>
                      <a:r>
                        <a:rPr lang="en-GB" sz="1200" dirty="0"/>
                        <a:t>0.4044</a:t>
                      </a:r>
                    </a:p>
                  </a:txBody>
                  <a:tcPr/>
                </a:tc>
                <a:tc>
                  <a:txBody>
                    <a:bodyPr/>
                    <a:lstStyle/>
                    <a:p>
                      <a:r>
                        <a:rPr lang="en-GB" sz="1400" b="0" dirty="0"/>
                        <a:t>0.3297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0.1461</a:t>
                      </a:r>
                    </a:p>
                  </a:txBody>
                  <a:tcPr/>
                </a:tc>
                <a:tc>
                  <a:txBody>
                    <a:bodyPr/>
                    <a:lstStyle/>
                    <a:p>
                      <a:r>
                        <a:rPr lang="en-GB" sz="1200" dirty="0"/>
                        <a:t>0.3487</a:t>
                      </a:r>
                    </a:p>
                  </a:txBody>
                  <a:tcPr/>
                </a:tc>
                <a:tc>
                  <a:txBody>
                    <a:bodyPr/>
                    <a:lstStyle/>
                    <a:p>
                      <a:r>
                        <a:rPr lang="en-GB" sz="1200" dirty="0"/>
                        <a:t>0.4540</a:t>
                      </a:r>
                    </a:p>
                  </a:txBody>
                  <a:tcPr/>
                </a:tc>
                <a:tc>
                  <a:txBody>
                    <a:bodyPr/>
                    <a:lstStyle/>
                    <a:p>
                      <a:r>
                        <a:rPr lang="en-GB" sz="1400" b="0" dirty="0"/>
                        <a:t>0.4223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0.2899</a:t>
                      </a:r>
                    </a:p>
                  </a:txBody>
                  <a:tcPr/>
                </a:tc>
                <a:tc>
                  <a:txBody>
                    <a:bodyPr/>
                    <a:lstStyle/>
                    <a:p>
                      <a:r>
                        <a:rPr lang="en-GB" sz="1200" dirty="0"/>
                        <a:t>0.2515</a:t>
                      </a:r>
                    </a:p>
                  </a:txBody>
                  <a:tcPr/>
                </a:tc>
                <a:tc>
                  <a:txBody>
                    <a:bodyPr/>
                    <a:lstStyle/>
                    <a:p>
                      <a:r>
                        <a:rPr lang="en-GB" sz="1200" dirty="0"/>
                        <a:t>0.2688</a:t>
                      </a:r>
                    </a:p>
                  </a:txBody>
                  <a:tcPr/>
                </a:tc>
                <a:tc>
                  <a:txBody>
                    <a:bodyPr/>
                    <a:lstStyle/>
                    <a:p>
                      <a:r>
                        <a:rPr lang="en-GB" sz="1400" b="0" dirty="0"/>
                        <a:t>0.2839</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0.0351</a:t>
                      </a:r>
                    </a:p>
                  </a:txBody>
                  <a:tcPr/>
                </a:tc>
                <a:tc>
                  <a:txBody>
                    <a:bodyPr/>
                    <a:lstStyle/>
                    <a:p>
                      <a:r>
                        <a:rPr lang="en-GB" sz="1400" b="0" dirty="0"/>
                        <a:t>0.2036</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0.2802</a:t>
                      </a:r>
                    </a:p>
                  </a:txBody>
                  <a:tcPr/>
                </a:tc>
                <a:tc>
                  <a:txBody>
                    <a:bodyPr/>
                    <a:lstStyle/>
                    <a:p>
                      <a:r>
                        <a:rPr lang="en-GB" sz="1200" dirty="0"/>
                        <a:t>0.4085</a:t>
                      </a:r>
                    </a:p>
                  </a:txBody>
                  <a:tcPr/>
                </a:tc>
                <a:tc>
                  <a:txBody>
                    <a:bodyPr/>
                    <a:lstStyle/>
                    <a:p>
                      <a:r>
                        <a:rPr lang="en-GB" sz="1200" dirty="0"/>
                        <a:t>0.4481</a:t>
                      </a:r>
                    </a:p>
                  </a:txBody>
                  <a:tcPr/>
                </a:tc>
                <a:tc>
                  <a:txBody>
                    <a:bodyPr/>
                    <a:lstStyle/>
                    <a:p>
                      <a:r>
                        <a:rPr lang="en-GB" sz="1400" b="0" dirty="0"/>
                        <a:t>0.3852</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0.1624</a:t>
                      </a:r>
                    </a:p>
                  </a:txBody>
                  <a:tcPr/>
                </a:tc>
                <a:tc>
                  <a:txBody>
                    <a:bodyPr/>
                    <a:lstStyle/>
                    <a:p>
                      <a:r>
                        <a:rPr lang="en-GB" sz="1200" dirty="0"/>
                        <a:t>0.1927</a:t>
                      </a:r>
                    </a:p>
                  </a:txBody>
                  <a:tcPr/>
                </a:tc>
                <a:tc>
                  <a:txBody>
                    <a:bodyPr/>
                    <a:lstStyle/>
                    <a:p>
                      <a:r>
                        <a:rPr lang="en-GB" sz="1200" dirty="0"/>
                        <a:t>0.2030</a:t>
                      </a:r>
                    </a:p>
                  </a:txBody>
                  <a:tcPr/>
                </a:tc>
                <a:tc>
                  <a:txBody>
                    <a:bodyPr/>
                    <a:lstStyle/>
                    <a:p>
                      <a:r>
                        <a:rPr lang="en-GB" sz="1400" b="0" dirty="0"/>
                        <a:t>0.2247</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0.3349</a:t>
                      </a:r>
                    </a:p>
                  </a:txBody>
                  <a:tcPr/>
                </a:tc>
                <a:tc>
                  <a:txBody>
                    <a:bodyPr/>
                    <a:lstStyle/>
                    <a:p>
                      <a:r>
                        <a:rPr lang="en-GB" sz="1200" dirty="0"/>
                        <a:t>0.4144</a:t>
                      </a:r>
                    </a:p>
                  </a:txBody>
                  <a:tcPr/>
                </a:tc>
                <a:tc>
                  <a:txBody>
                    <a:bodyPr/>
                    <a:lstStyle/>
                    <a:p>
                      <a:r>
                        <a:rPr lang="en-GB" sz="1200" dirty="0"/>
                        <a:t>0.4781</a:t>
                      </a:r>
                    </a:p>
                  </a:txBody>
                  <a:tcPr/>
                </a:tc>
                <a:tc>
                  <a:txBody>
                    <a:bodyPr/>
                    <a:lstStyle/>
                    <a:p>
                      <a:r>
                        <a:rPr lang="en-GB" sz="1400" b="0" dirty="0"/>
                        <a:t>0.4636</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E7B0B5DE-C415-DE40-A4D9-C02221F2440C}"/>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5010E79-7DD5-C144-B2BC-C6CAF6CC3E31}"/>
              </a:ext>
            </a:extLst>
          </p:cNvPr>
          <p:cNvCxnSpPr/>
          <p:nvPr/>
        </p:nvCxnSpPr>
        <p:spPr>
          <a:xfrm>
            <a:off x="399287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0D0E5C-E642-204F-9394-AF2B712F2997}"/>
              </a:ext>
            </a:extLst>
          </p:cNvPr>
          <p:cNvCxnSpPr/>
          <p:nvPr/>
        </p:nvCxnSpPr>
        <p:spPr>
          <a:xfrm>
            <a:off x="5680354"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769BB12-D997-E54D-B159-C766BF98C64D}"/>
              </a:ext>
            </a:extLst>
          </p:cNvPr>
          <p:cNvCxnSpPr/>
          <p:nvPr/>
        </p:nvCxnSpPr>
        <p:spPr>
          <a:xfrm>
            <a:off x="906152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866318B-96CB-0944-8651-8B18831A6C59}"/>
              </a:ext>
            </a:extLst>
          </p:cNvPr>
          <p:cNvSpPr/>
          <p:nvPr/>
        </p:nvSpPr>
        <p:spPr>
          <a:xfrm>
            <a:off x="1124421" y="6291929"/>
            <a:ext cx="2040687" cy="369332"/>
          </a:xfrm>
          <a:prstGeom prst="rect">
            <a:avLst/>
          </a:prstGeom>
        </p:spPr>
        <p:txBody>
          <a:bodyPr wrap="none">
            <a:spAutoFit/>
          </a:bodyPr>
          <a:lstStyle/>
          <a:p>
            <a:r>
              <a:rPr lang="en-US" dirty="0"/>
              <a:t>Length 100 padding</a:t>
            </a:r>
          </a:p>
        </p:txBody>
      </p:sp>
      <p:sp>
        <p:nvSpPr>
          <p:cNvPr id="15" name="TextBox 14">
            <a:extLst>
              <a:ext uri="{FF2B5EF4-FFF2-40B4-BE49-F238E27FC236}">
                <a16:creationId xmlns:a16="http://schemas.microsoft.com/office/drawing/2014/main" id="{4DD75EC2-03DF-ED42-A01D-49F4669C586F}"/>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539263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 - Repeated Positives </a:t>
            </a:r>
          </a:p>
        </p:txBody>
      </p:sp>
      <p:cxnSp>
        <p:nvCxnSpPr>
          <p:cNvPr id="10" name="Straight Connector 9">
            <a:extLst>
              <a:ext uri="{FF2B5EF4-FFF2-40B4-BE49-F238E27FC236}">
                <a16:creationId xmlns:a16="http://schemas.microsoft.com/office/drawing/2014/main" id="{1049D3FB-3353-FF49-8BEF-587EC2838EDB}"/>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a:extLst>
              <a:ext uri="{FF2B5EF4-FFF2-40B4-BE49-F238E27FC236}">
                <a16:creationId xmlns:a16="http://schemas.microsoft.com/office/drawing/2014/main" id="{59C240D7-8483-8D46-9A86-F563F6E4430D}"/>
              </a:ext>
            </a:extLst>
          </p:cNvPr>
          <p:cNvGraphicFramePr>
            <a:graphicFrameLocks/>
          </p:cNvGraphicFramePr>
          <p:nvPr>
            <p:extLst>
              <p:ext uri="{D42A27DB-BD31-4B8C-83A1-F6EECF244321}">
                <p14:modId xmlns:p14="http://schemas.microsoft.com/office/powerpoint/2010/main" val="3479657934"/>
              </p:ext>
            </p:extLst>
          </p:nvPr>
        </p:nvGraphicFramePr>
        <p:xfrm>
          <a:off x="654704" y="1262002"/>
          <a:ext cx="10049152" cy="4903038"/>
        </p:xfrm>
        <a:graphic>
          <a:graphicData uri="http://schemas.openxmlformats.org/drawingml/2006/table">
            <a:tbl>
              <a:tblPr firstRow="1" bandRow="1">
                <a:tableStyleId>{5C22544A-7EE6-4342-B048-85BDC9FD1C3A}</a:tableStyleId>
              </a:tblPr>
              <a:tblGrid>
                <a:gridCol w="3345386">
                  <a:extLst>
                    <a:ext uri="{9D8B030D-6E8A-4147-A177-3AD203B41FA5}">
                      <a16:colId xmlns:a16="http://schemas.microsoft.com/office/drawing/2014/main" val="3581206579"/>
                    </a:ext>
                  </a:extLst>
                </a:gridCol>
                <a:gridCol w="1698528">
                  <a:extLst>
                    <a:ext uri="{9D8B030D-6E8A-4147-A177-3AD203B41FA5}">
                      <a16:colId xmlns:a16="http://schemas.microsoft.com/office/drawing/2014/main" val="2736018972"/>
                    </a:ext>
                  </a:extLst>
                </a:gridCol>
                <a:gridCol w="1644320">
                  <a:extLst>
                    <a:ext uri="{9D8B030D-6E8A-4147-A177-3AD203B41FA5}">
                      <a16:colId xmlns:a16="http://schemas.microsoft.com/office/drawing/2014/main" val="1184486491"/>
                    </a:ext>
                  </a:extLst>
                </a:gridCol>
                <a:gridCol w="1716598">
                  <a:extLst>
                    <a:ext uri="{9D8B030D-6E8A-4147-A177-3AD203B41FA5}">
                      <a16:colId xmlns:a16="http://schemas.microsoft.com/office/drawing/2014/main" val="1674715050"/>
                    </a:ext>
                  </a:extLst>
                </a:gridCol>
                <a:gridCol w="1644320">
                  <a:extLst>
                    <a:ext uri="{9D8B030D-6E8A-4147-A177-3AD203B41FA5}">
                      <a16:colId xmlns:a16="http://schemas.microsoft.com/office/drawing/2014/main" val="2872751444"/>
                    </a:ext>
                  </a:extLst>
                </a:gridCol>
              </a:tblGrid>
              <a:tr h="330311">
                <a:tc>
                  <a:txBody>
                    <a:bodyPr/>
                    <a:lstStyle/>
                    <a:p>
                      <a:r>
                        <a:rPr lang="en-GB" sz="1200" dirty="0"/>
                        <a:t>Model (17576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0.1961</a:t>
                      </a:r>
                    </a:p>
                  </a:txBody>
                  <a:tcPr/>
                </a:tc>
                <a:tc>
                  <a:txBody>
                    <a:bodyPr/>
                    <a:lstStyle/>
                    <a:p>
                      <a:r>
                        <a:rPr lang="en-US" sz="1200" dirty="0"/>
                        <a:t>0.4132</a:t>
                      </a:r>
                    </a:p>
                  </a:txBody>
                  <a:tcPr/>
                </a:tc>
                <a:tc>
                  <a:txBody>
                    <a:bodyPr/>
                    <a:lstStyle/>
                    <a:p>
                      <a:r>
                        <a:rPr lang="en-US" sz="1200" dirty="0"/>
                        <a:t>0.4273</a:t>
                      </a:r>
                    </a:p>
                  </a:txBody>
                  <a:tcPr/>
                </a:tc>
                <a:tc>
                  <a:txBody>
                    <a:bodyPr/>
                    <a:lstStyle/>
                    <a:p>
                      <a:r>
                        <a:rPr lang="en-US" sz="1400" b="0" dirty="0"/>
                        <a:t>0.4585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0.1816</a:t>
                      </a:r>
                    </a:p>
                  </a:txBody>
                  <a:tcPr/>
                </a:tc>
                <a:tc>
                  <a:txBody>
                    <a:bodyPr/>
                    <a:lstStyle/>
                    <a:p>
                      <a:r>
                        <a:rPr lang="en-GB" sz="1200" dirty="0"/>
                        <a:t>0.1566</a:t>
                      </a:r>
                    </a:p>
                  </a:txBody>
                  <a:tcPr/>
                </a:tc>
                <a:tc>
                  <a:txBody>
                    <a:bodyPr/>
                    <a:lstStyle/>
                    <a:p>
                      <a:r>
                        <a:rPr lang="en-GB" sz="1200" dirty="0"/>
                        <a:t>0.1283</a:t>
                      </a:r>
                    </a:p>
                  </a:txBody>
                  <a:tcPr/>
                </a:tc>
                <a:tc>
                  <a:txBody>
                    <a:bodyPr/>
                    <a:lstStyle/>
                    <a:p>
                      <a:r>
                        <a:rPr lang="en-GB" sz="1400" b="0" dirty="0"/>
                        <a:t>0.1295</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0.4135</a:t>
                      </a:r>
                    </a:p>
                  </a:txBody>
                  <a:tcPr/>
                </a:tc>
                <a:tc>
                  <a:txBody>
                    <a:bodyPr/>
                    <a:lstStyle/>
                    <a:p>
                      <a:r>
                        <a:rPr lang="en-GB" sz="1200" dirty="0"/>
                        <a:t>0.4205</a:t>
                      </a:r>
                    </a:p>
                  </a:txBody>
                  <a:tcPr/>
                </a:tc>
                <a:tc>
                  <a:txBody>
                    <a:bodyPr/>
                    <a:lstStyle/>
                    <a:p>
                      <a:r>
                        <a:rPr lang="en-GB" sz="1200" dirty="0"/>
                        <a:t>0.3506</a:t>
                      </a:r>
                    </a:p>
                  </a:txBody>
                  <a:tcPr/>
                </a:tc>
                <a:tc>
                  <a:txBody>
                    <a:bodyPr/>
                    <a:lstStyle/>
                    <a:p>
                      <a:r>
                        <a:rPr lang="en-GB" sz="1400" b="0" dirty="0"/>
                        <a:t>0.3842</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0.4851</a:t>
                      </a:r>
                    </a:p>
                  </a:txBody>
                  <a:tcPr/>
                </a:tc>
                <a:tc>
                  <a:txBody>
                    <a:bodyPr/>
                    <a:lstStyle/>
                    <a:p>
                      <a:r>
                        <a:rPr lang="en-GB" sz="1200" dirty="0">
                          <a:solidFill>
                            <a:schemeClr val="tx1"/>
                          </a:solidFill>
                        </a:rPr>
                        <a:t>0.5259</a:t>
                      </a:r>
                    </a:p>
                  </a:txBody>
                  <a:tcPr/>
                </a:tc>
                <a:tc>
                  <a:txBody>
                    <a:bodyPr/>
                    <a:lstStyle/>
                    <a:p>
                      <a:r>
                        <a:rPr lang="en-GB" sz="1200" dirty="0"/>
                        <a:t>0.4369</a:t>
                      </a:r>
                    </a:p>
                  </a:txBody>
                  <a:tcPr/>
                </a:tc>
                <a:tc>
                  <a:txBody>
                    <a:bodyPr/>
                    <a:lstStyle/>
                    <a:p>
                      <a:r>
                        <a:rPr lang="en-GB" sz="1400" b="0" dirty="0"/>
                        <a:t>0.4744</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0.3380</a:t>
                      </a:r>
                    </a:p>
                  </a:txBody>
                  <a:tcPr/>
                </a:tc>
                <a:tc>
                  <a:txBody>
                    <a:bodyPr/>
                    <a:lstStyle/>
                    <a:p>
                      <a:r>
                        <a:rPr lang="en-GB" sz="1200" dirty="0"/>
                        <a:t>0.4955</a:t>
                      </a:r>
                    </a:p>
                  </a:txBody>
                  <a:tcPr/>
                </a:tc>
                <a:tc>
                  <a:txBody>
                    <a:bodyPr/>
                    <a:lstStyle/>
                    <a:p>
                      <a:r>
                        <a:rPr lang="en-GB" sz="1200" dirty="0"/>
                        <a:t>0.4514</a:t>
                      </a:r>
                    </a:p>
                  </a:txBody>
                  <a:tcPr/>
                </a:tc>
                <a:tc>
                  <a:txBody>
                    <a:bodyPr/>
                    <a:lstStyle/>
                    <a:p>
                      <a:r>
                        <a:rPr lang="en-GB" sz="1400" b="0" dirty="0"/>
                        <a:t>0.5056</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0.3236</a:t>
                      </a:r>
                    </a:p>
                  </a:txBody>
                  <a:tcPr/>
                </a:tc>
                <a:tc>
                  <a:txBody>
                    <a:bodyPr/>
                    <a:lstStyle/>
                    <a:p>
                      <a:r>
                        <a:rPr lang="en-GB" sz="1200" dirty="0"/>
                        <a:t>0.4395</a:t>
                      </a:r>
                    </a:p>
                  </a:txBody>
                  <a:tcPr/>
                </a:tc>
                <a:tc>
                  <a:txBody>
                    <a:bodyPr/>
                    <a:lstStyle/>
                    <a:p>
                      <a:r>
                        <a:rPr lang="en-GB" sz="1200" dirty="0"/>
                        <a:t>0.3373</a:t>
                      </a:r>
                    </a:p>
                  </a:txBody>
                  <a:tcPr/>
                </a:tc>
                <a:tc>
                  <a:txBody>
                    <a:bodyPr/>
                    <a:lstStyle/>
                    <a:p>
                      <a:r>
                        <a:rPr lang="en-GB" sz="1400" b="0" dirty="0"/>
                        <a:t>0.4046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0.0000</a:t>
                      </a:r>
                    </a:p>
                  </a:txBody>
                  <a:tcPr/>
                </a:tc>
                <a:tc>
                  <a:txBody>
                    <a:bodyPr/>
                    <a:lstStyle/>
                    <a:p>
                      <a:r>
                        <a:rPr lang="en-GB" sz="1400" b="0" dirty="0"/>
                        <a:t>0.0732</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0.4198</a:t>
                      </a:r>
                    </a:p>
                  </a:txBody>
                  <a:tcPr/>
                </a:tc>
                <a:tc>
                  <a:txBody>
                    <a:bodyPr/>
                    <a:lstStyle/>
                    <a:p>
                      <a:r>
                        <a:rPr lang="en-GB" sz="1200" dirty="0"/>
                        <a:t>0.4677</a:t>
                      </a:r>
                    </a:p>
                  </a:txBody>
                  <a:tcPr/>
                </a:tc>
                <a:tc>
                  <a:txBody>
                    <a:bodyPr/>
                    <a:lstStyle/>
                    <a:p>
                      <a:r>
                        <a:rPr lang="en-GB" sz="1200" dirty="0"/>
                        <a:t>0.3938</a:t>
                      </a:r>
                    </a:p>
                  </a:txBody>
                  <a:tcPr/>
                </a:tc>
                <a:tc>
                  <a:txBody>
                    <a:bodyPr/>
                    <a:lstStyle/>
                    <a:p>
                      <a:r>
                        <a:rPr lang="en-GB" sz="1400" b="0" dirty="0"/>
                        <a:t>0.4444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0.1872</a:t>
                      </a:r>
                    </a:p>
                  </a:txBody>
                  <a:tcPr/>
                </a:tc>
                <a:tc>
                  <a:txBody>
                    <a:bodyPr/>
                    <a:lstStyle/>
                    <a:p>
                      <a:r>
                        <a:rPr lang="en-GB" sz="1200" dirty="0"/>
                        <a:t>0.2436</a:t>
                      </a:r>
                    </a:p>
                  </a:txBody>
                  <a:tcPr/>
                </a:tc>
                <a:tc>
                  <a:txBody>
                    <a:bodyPr/>
                    <a:lstStyle/>
                    <a:p>
                      <a:r>
                        <a:rPr lang="en-GB" sz="1200" dirty="0"/>
                        <a:t>0.2071</a:t>
                      </a:r>
                    </a:p>
                  </a:txBody>
                  <a:tcPr/>
                </a:tc>
                <a:tc>
                  <a:txBody>
                    <a:bodyPr/>
                    <a:lstStyle/>
                    <a:p>
                      <a:r>
                        <a:rPr lang="en-GB" sz="1400" b="0" dirty="0"/>
                        <a:t>0.2779</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0.3750</a:t>
                      </a:r>
                    </a:p>
                  </a:txBody>
                  <a:tcPr/>
                </a:tc>
                <a:tc>
                  <a:txBody>
                    <a:bodyPr/>
                    <a:lstStyle/>
                    <a:p>
                      <a:r>
                        <a:rPr lang="en-GB" sz="1200" dirty="0"/>
                        <a:t>0.4474</a:t>
                      </a:r>
                    </a:p>
                  </a:txBody>
                  <a:tcPr/>
                </a:tc>
                <a:tc>
                  <a:txBody>
                    <a:bodyPr/>
                    <a:lstStyle/>
                    <a:p>
                      <a:r>
                        <a:rPr lang="en-GB" sz="1200" dirty="0"/>
                        <a:t>0.4342</a:t>
                      </a:r>
                    </a:p>
                  </a:txBody>
                  <a:tcPr/>
                </a:tc>
                <a:tc>
                  <a:txBody>
                    <a:bodyPr/>
                    <a:lstStyle/>
                    <a:p>
                      <a:r>
                        <a:rPr lang="en-GB" sz="1400" b="0" dirty="0"/>
                        <a:t>0.5329</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069BE1CD-45E0-E740-89F5-44D16ADE40A0}"/>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DC10410-1410-A646-935D-E1CE4BD50B63}"/>
              </a:ext>
            </a:extLst>
          </p:cNvPr>
          <p:cNvCxnSpPr/>
          <p:nvPr/>
        </p:nvCxnSpPr>
        <p:spPr>
          <a:xfrm>
            <a:off x="399287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C785013-577A-E840-8665-6B295FE54950}"/>
              </a:ext>
            </a:extLst>
          </p:cNvPr>
          <p:cNvCxnSpPr/>
          <p:nvPr/>
        </p:nvCxnSpPr>
        <p:spPr>
          <a:xfrm>
            <a:off x="5680354"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6A1E5E8-E178-AF4A-B935-CCD2A8DF7F9B}"/>
              </a:ext>
            </a:extLst>
          </p:cNvPr>
          <p:cNvCxnSpPr/>
          <p:nvPr/>
        </p:nvCxnSpPr>
        <p:spPr>
          <a:xfrm>
            <a:off x="906152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698CE24-50A9-9C49-B21D-42851B9990FF}"/>
              </a:ext>
            </a:extLst>
          </p:cNvPr>
          <p:cNvSpPr/>
          <p:nvPr/>
        </p:nvSpPr>
        <p:spPr>
          <a:xfrm>
            <a:off x="1124421" y="6291929"/>
            <a:ext cx="2040687" cy="369332"/>
          </a:xfrm>
          <a:prstGeom prst="rect">
            <a:avLst/>
          </a:prstGeom>
        </p:spPr>
        <p:txBody>
          <a:bodyPr wrap="none">
            <a:spAutoFit/>
          </a:bodyPr>
          <a:lstStyle/>
          <a:p>
            <a:r>
              <a:rPr lang="en-US" dirty="0"/>
              <a:t>Length 100 padding</a:t>
            </a:r>
          </a:p>
        </p:txBody>
      </p:sp>
      <p:sp>
        <p:nvSpPr>
          <p:cNvPr id="15" name="TextBox 14">
            <a:extLst>
              <a:ext uri="{FF2B5EF4-FFF2-40B4-BE49-F238E27FC236}">
                <a16:creationId xmlns:a16="http://schemas.microsoft.com/office/drawing/2014/main" id="{8980AA98-09E4-AB4E-B2BA-682197E34181}"/>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72813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26B-C7F0-F947-B1FF-851A7AEFFDB9}"/>
              </a:ext>
            </a:extLst>
          </p:cNvPr>
          <p:cNvSpPr>
            <a:spLocks noGrp="1"/>
          </p:cNvSpPr>
          <p:nvPr>
            <p:ph type="ctrTitle"/>
          </p:nvPr>
        </p:nvSpPr>
        <p:spPr/>
        <p:txBody>
          <a:bodyPr/>
          <a:lstStyle/>
          <a:p>
            <a:r>
              <a:rPr lang="en-GB" dirty="0"/>
              <a:t>The Dixon Dataset - ML</a:t>
            </a:r>
          </a:p>
        </p:txBody>
      </p:sp>
      <p:sp>
        <p:nvSpPr>
          <p:cNvPr id="3" name="Subtitle 2">
            <a:extLst>
              <a:ext uri="{FF2B5EF4-FFF2-40B4-BE49-F238E27FC236}">
                <a16:creationId xmlns:a16="http://schemas.microsoft.com/office/drawing/2014/main" id="{346674EC-EA58-8740-B515-5DAB2DF69359}"/>
              </a:ext>
            </a:extLst>
          </p:cNvPr>
          <p:cNvSpPr>
            <a:spLocks noGrp="1"/>
          </p:cNvSpPr>
          <p:nvPr>
            <p:ph type="subTitle" idx="1"/>
          </p:nvPr>
        </p:nvSpPr>
        <p:spPr/>
        <p:txBody>
          <a:bodyPr/>
          <a:lstStyle/>
          <a:p>
            <a:r>
              <a:rPr lang="en-GB" dirty="0"/>
              <a:t>(69523 examples)</a:t>
            </a:r>
          </a:p>
        </p:txBody>
      </p:sp>
    </p:spTree>
    <p:extLst>
      <p:ext uri="{BB962C8B-B14F-4D97-AF65-F5344CB8AC3E}">
        <p14:creationId xmlns:p14="http://schemas.microsoft.com/office/powerpoint/2010/main" val="211478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endParaRPr lang="en-US" sz="4000"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103284917"/>
              </p:ext>
            </p:extLst>
          </p:nvPr>
        </p:nvGraphicFramePr>
        <p:xfrm>
          <a:off x="2316864" y="1262001"/>
          <a:ext cx="6201364" cy="4470039"/>
        </p:xfrm>
        <a:graphic>
          <a:graphicData uri="http://schemas.openxmlformats.org/drawingml/2006/table">
            <a:tbl>
              <a:tblPr firstRow="1" bandRow="1">
                <a:tableStyleId>{5C22544A-7EE6-4342-B048-85BDC9FD1C3A}</a:tableStyleId>
              </a:tblPr>
              <a:tblGrid>
                <a:gridCol w="3101859">
                  <a:extLst>
                    <a:ext uri="{9D8B030D-6E8A-4147-A177-3AD203B41FA5}">
                      <a16:colId xmlns:a16="http://schemas.microsoft.com/office/drawing/2014/main" val="3581206579"/>
                    </a:ext>
                  </a:extLst>
                </a:gridCol>
                <a:gridCol w="1574883">
                  <a:extLst>
                    <a:ext uri="{9D8B030D-6E8A-4147-A177-3AD203B41FA5}">
                      <a16:colId xmlns:a16="http://schemas.microsoft.com/office/drawing/2014/main" val="2736018972"/>
                    </a:ext>
                  </a:extLst>
                </a:gridCol>
                <a:gridCol w="1524622">
                  <a:extLst>
                    <a:ext uri="{9D8B030D-6E8A-4147-A177-3AD203B41FA5}">
                      <a16:colId xmlns:a16="http://schemas.microsoft.com/office/drawing/2014/main" val="2872751444"/>
                    </a:ext>
                  </a:extLst>
                </a:gridCol>
              </a:tblGrid>
              <a:tr h="330311">
                <a:tc>
                  <a:txBody>
                    <a:bodyPr/>
                    <a:lstStyle/>
                    <a:p>
                      <a:r>
                        <a:rPr lang="en-GB" sz="1200" dirty="0"/>
                        <a:t>Model (2500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0.5307</a:t>
                      </a:r>
                    </a:p>
                  </a:txBody>
                  <a:tcPr/>
                </a:tc>
                <a:tc>
                  <a:txBody>
                    <a:bodyPr/>
                    <a:lstStyle/>
                    <a:p>
                      <a:r>
                        <a:rPr lang="en-GB" sz="1400" b="1" dirty="0"/>
                        <a:t>0.5278</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0.5375</a:t>
                      </a:r>
                    </a:p>
                  </a:txBody>
                  <a:tcPr/>
                </a:tc>
                <a:tc>
                  <a:txBody>
                    <a:bodyPr/>
                    <a:lstStyle/>
                    <a:p>
                      <a:r>
                        <a:rPr lang="en-GB" sz="1400" b="1" dirty="0"/>
                        <a:t>0.5195</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0.6937</a:t>
                      </a:r>
                    </a:p>
                  </a:txBody>
                  <a:tcPr/>
                </a:tc>
                <a:tc>
                  <a:txBody>
                    <a:bodyPr/>
                    <a:lstStyle/>
                    <a:p>
                      <a:r>
                        <a:rPr lang="en-GB" sz="1400" b="1" dirty="0"/>
                        <a:t>0.6833</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0.6982</a:t>
                      </a:r>
                    </a:p>
                  </a:txBody>
                  <a:tcPr/>
                </a:tc>
                <a:tc>
                  <a:txBody>
                    <a:bodyPr/>
                    <a:lstStyle/>
                    <a:p>
                      <a:r>
                        <a:rPr lang="en-GB" sz="1400" b="1" dirty="0"/>
                        <a:t>0.6850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0.5725</a:t>
                      </a:r>
                    </a:p>
                  </a:txBody>
                  <a:tcPr/>
                </a:tc>
                <a:tc>
                  <a:txBody>
                    <a:bodyPr/>
                    <a:lstStyle/>
                    <a:p>
                      <a:r>
                        <a:rPr lang="en-GB" sz="1400" b="1" dirty="0"/>
                        <a:t>0.5690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0.6553</a:t>
                      </a:r>
                    </a:p>
                  </a:txBody>
                  <a:tcPr/>
                </a:tc>
                <a:tc>
                  <a:txBody>
                    <a:bodyPr/>
                    <a:lstStyle/>
                    <a:p>
                      <a:r>
                        <a:rPr lang="en-GB" sz="1400" b="1" dirty="0"/>
                        <a:t>0.6490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0.6508</a:t>
                      </a:r>
                    </a:p>
                  </a:txBody>
                  <a:tcPr/>
                </a:tc>
                <a:tc>
                  <a:txBody>
                    <a:bodyPr/>
                    <a:lstStyle/>
                    <a:p>
                      <a:r>
                        <a:rPr lang="en-GB" sz="1400" b="1" dirty="0"/>
                        <a:t>0.6340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0.5753</a:t>
                      </a:r>
                    </a:p>
                  </a:txBody>
                  <a:tcPr/>
                </a:tc>
                <a:tc>
                  <a:txBody>
                    <a:bodyPr/>
                    <a:lstStyle/>
                    <a:p>
                      <a:r>
                        <a:rPr lang="en-GB" sz="1400" b="1" dirty="0"/>
                        <a:t>0.5668</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(200)</a:t>
                      </a:r>
                    </a:p>
                  </a:txBody>
                  <a:tcPr/>
                </a:tc>
                <a:tc>
                  <a:txBody>
                    <a:bodyPr/>
                    <a:lstStyle/>
                    <a:p>
                      <a:r>
                        <a:rPr lang="en-GB" sz="1200" dirty="0"/>
                        <a:t>0.6844</a:t>
                      </a:r>
                    </a:p>
                  </a:txBody>
                  <a:tcPr/>
                </a:tc>
                <a:tc>
                  <a:txBody>
                    <a:bodyPr/>
                    <a:lstStyle/>
                    <a:p>
                      <a:r>
                        <a:rPr lang="en-GB" sz="1400" b="1" dirty="0"/>
                        <a:t>0.6684</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645824" cy="369332"/>
          </a:xfrm>
          <a:prstGeom prst="rect">
            <a:avLst/>
          </a:prstGeom>
          <a:noFill/>
        </p:spPr>
        <p:txBody>
          <a:bodyPr wrap="none" rtlCol="0">
            <a:spAutoFit/>
          </a:bodyPr>
          <a:lstStyle/>
          <a:p>
            <a:r>
              <a:rPr lang="en-US" dirty="0"/>
              <a:t>Length 50 padding, 50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17546" y="1262001"/>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100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11308976"/>
              </p:ext>
            </p:extLst>
          </p:nvPr>
        </p:nvGraphicFramePr>
        <p:xfrm>
          <a:off x="2365170" y="1262002"/>
          <a:ext cx="6208530" cy="4470039"/>
        </p:xfrm>
        <a:graphic>
          <a:graphicData uri="http://schemas.openxmlformats.org/drawingml/2006/table">
            <a:tbl>
              <a:tblPr firstRow="1" bandRow="1">
                <a:tableStyleId>{5C22544A-7EE6-4342-B048-85BDC9FD1C3A}</a:tableStyleId>
              </a:tblPr>
              <a:tblGrid>
                <a:gridCol w="3105443">
                  <a:extLst>
                    <a:ext uri="{9D8B030D-6E8A-4147-A177-3AD203B41FA5}">
                      <a16:colId xmlns:a16="http://schemas.microsoft.com/office/drawing/2014/main" val="3581206579"/>
                    </a:ext>
                  </a:extLst>
                </a:gridCol>
                <a:gridCol w="1576703">
                  <a:extLst>
                    <a:ext uri="{9D8B030D-6E8A-4147-A177-3AD203B41FA5}">
                      <a16:colId xmlns:a16="http://schemas.microsoft.com/office/drawing/2014/main" val="2736018972"/>
                    </a:ext>
                  </a:extLst>
                </a:gridCol>
                <a:gridCol w="1526384">
                  <a:extLst>
                    <a:ext uri="{9D8B030D-6E8A-4147-A177-3AD203B41FA5}">
                      <a16:colId xmlns:a16="http://schemas.microsoft.com/office/drawing/2014/main" val="2872751444"/>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0.6608</a:t>
                      </a:r>
                    </a:p>
                  </a:txBody>
                  <a:tcPr/>
                </a:tc>
                <a:tc>
                  <a:txBody>
                    <a:bodyPr/>
                    <a:lstStyle/>
                    <a:p>
                      <a:r>
                        <a:rPr lang="en-GB" sz="1400" b="1" dirty="0"/>
                        <a:t>0.6643</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0.6328</a:t>
                      </a:r>
                    </a:p>
                  </a:txBody>
                  <a:tcPr/>
                </a:tc>
                <a:tc>
                  <a:txBody>
                    <a:bodyPr/>
                    <a:lstStyle/>
                    <a:p>
                      <a:r>
                        <a:rPr lang="en-GB" sz="1400" b="1" dirty="0"/>
                        <a:t>0.6826</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0.7305</a:t>
                      </a:r>
                    </a:p>
                  </a:txBody>
                  <a:tcPr/>
                </a:tc>
                <a:tc>
                  <a:txBody>
                    <a:bodyPr/>
                    <a:lstStyle/>
                    <a:p>
                      <a:r>
                        <a:rPr lang="en-GB" sz="1400" b="1" dirty="0"/>
                        <a:t>0.7216</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0.7302</a:t>
                      </a:r>
                    </a:p>
                  </a:txBody>
                  <a:tcPr/>
                </a:tc>
                <a:tc>
                  <a:txBody>
                    <a:bodyPr/>
                    <a:lstStyle/>
                    <a:p>
                      <a:r>
                        <a:rPr lang="en-GB" sz="1400" b="1" dirty="0"/>
                        <a:t>0.7147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0.6130</a:t>
                      </a:r>
                    </a:p>
                  </a:txBody>
                  <a:tcPr/>
                </a:tc>
                <a:tc>
                  <a:txBody>
                    <a:bodyPr/>
                    <a:lstStyle/>
                    <a:p>
                      <a:r>
                        <a:rPr lang="en-GB" sz="1400" b="1" dirty="0"/>
                        <a:t>0.6186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0.6887</a:t>
                      </a:r>
                    </a:p>
                  </a:txBody>
                  <a:tcPr/>
                </a:tc>
                <a:tc>
                  <a:txBody>
                    <a:bodyPr/>
                    <a:lstStyle/>
                    <a:p>
                      <a:r>
                        <a:rPr lang="en-GB" sz="1400" b="1" dirty="0"/>
                        <a:t>0.6854</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0.7058</a:t>
                      </a:r>
                    </a:p>
                  </a:txBody>
                  <a:tcPr/>
                </a:tc>
                <a:tc>
                  <a:txBody>
                    <a:bodyPr/>
                    <a:lstStyle/>
                    <a:p>
                      <a:r>
                        <a:rPr lang="en-GB" sz="1400" b="1" dirty="0"/>
                        <a:t>0.7054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0.6554</a:t>
                      </a:r>
                    </a:p>
                  </a:txBody>
                  <a:tcPr/>
                </a:tc>
                <a:tc>
                  <a:txBody>
                    <a:bodyPr/>
                    <a:lstStyle/>
                    <a:p>
                      <a:r>
                        <a:rPr lang="en-GB" sz="1400" b="1" dirty="0"/>
                        <a:t>0.6925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0.7301</a:t>
                      </a:r>
                    </a:p>
                  </a:txBody>
                  <a:tcPr/>
                </a:tc>
                <a:tc>
                  <a:txBody>
                    <a:bodyPr/>
                    <a:lstStyle/>
                    <a:p>
                      <a:r>
                        <a:rPr lang="en-GB" sz="1400" b="1" dirty="0"/>
                        <a:t>0.7224</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60470"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01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817629132"/>
              </p:ext>
            </p:extLst>
          </p:nvPr>
        </p:nvGraphicFramePr>
        <p:xfrm>
          <a:off x="2352645" y="1262002"/>
          <a:ext cx="6136933" cy="4903038"/>
        </p:xfrm>
        <a:graphic>
          <a:graphicData uri="http://schemas.openxmlformats.org/drawingml/2006/table">
            <a:tbl>
              <a:tblPr firstRow="1" bandRow="1">
                <a:tableStyleId>{5C22544A-7EE6-4342-B048-85BDC9FD1C3A}</a:tableStyleId>
              </a:tblPr>
              <a:tblGrid>
                <a:gridCol w="3069631">
                  <a:extLst>
                    <a:ext uri="{9D8B030D-6E8A-4147-A177-3AD203B41FA5}">
                      <a16:colId xmlns:a16="http://schemas.microsoft.com/office/drawing/2014/main" val="3581206579"/>
                    </a:ext>
                  </a:extLst>
                </a:gridCol>
                <a:gridCol w="1558521">
                  <a:extLst>
                    <a:ext uri="{9D8B030D-6E8A-4147-A177-3AD203B41FA5}">
                      <a16:colId xmlns:a16="http://schemas.microsoft.com/office/drawing/2014/main" val="2736018972"/>
                    </a:ext>
                  </a:extLst>
                </a:gridCol>
                <a:gridCol w="1508781">
                  <a:extLst>
                    <a:ext uri="{9D8B030D-6E8A-4147-A177-3AD203B41FA5}">
                      <a16:colId xmlns:a16="http://schemas.microsoft.com/office/drawing/2014/main" val="2872751444"/>
                    </a:ext>
                  </a:extLst>
                </a:gridCol>
              </a:tblGrid>
              <a:tr h="330311">
                <a:tc>
                  <a:txBody>
                    <a:bodyPr/>
                    <a:lstStyle/>
                    <a:p>
                      <a:r>
                        <a:rPr lang="en-GB" sz="1200" dirty="0"/>
                        <a:t>Model (X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0.6945</a:t>
                      </a:r>
                    </a:p>
                  </a:txBody>
                  <a:tcPr/>
                </a:tc>
                <a:tc>
                  <a:txBody>
                    <a:bodyPr/>
                    <a:lstStyle/>
                    <a:p>
                      <a:r>
                        <a:rPr lang="en-US" sz="1400" b="1" dirty="0"/>
                        <a:t>0.6563</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0.6631</a:t>
                      </a:r>
                    </a:p>
                  </a:txBody>
                  <a:tcPr/>
                </a:tc>
                <a:tc>
                  <a:txBody>
                    <a:bodyPr/>
                    <a:lstStyle/>
                    <a:p>
                      <a:r>
                        <a:rPr lang="en-GB" sz="1400" b="1" dirty="0"/>
                        <a:t>0.5568</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0.7349</a:t>
                      </a:r>
                    </a:p>
                  </a:txBody>
                  <a:tcPr/>
                </a:tc>
                <a:tc>
                  <a:txBody>
                    <a:bodyPr/>
                    <a:lstStyle/>
                    <a:p>
                      <a:r>
                        <a:rPr lang="en-GB" sz="1400" b="1" dirty="0"/>
                        <a:t>0.7288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0.7310</a:t>
                      </a:r>
                    </a:p>
                  </a:txBody>
                  <a:tcPr/>
                </a:tc>
                <a:tc>
                  <a:txBody>
                    <a:bodyPr/>
                    <a:lstStyle/>
                    <a:p>
                      <a:r>
                        <a:rPr lang="en-GB" sz="1400" b="1" dirty="0"/>
                        <a:t>0.7106</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0.7387</a:t>
                      </a:r>
                    </a:p>
                  </a:txBody>
                  <a:tcPr/>
                </a:tc>
                <a:tc>
                  <a:txBody>
                    <a:bodyPr/>
                    <a:lstStyle/>
                    <a:p>
                      <a:r>
                        <a:rPr lang="en-GB" sz="1400" b="1" dirty="0"/>
                        <a:t>0.7102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0.6330</a:t>
                      </a:r>
                    </a:p>
                  </a:txBody>
                  <a:tcPr/>
                </a:tc>
                <a:tc>
                  <a:txBody>
                    <a:bodyPr/>
                    <a:lstStyle/>
                    <a:p>
                      <a:r>
                        <a:rPr lang="en-GB" sz="1400" b="1" dirty="0"/>
                        <a:t>0.6292</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0.6785</a:t>
                      </a:r>
                    </a:p>
                  </a:txBody>
                  <a:tcPr/>
                </a:tc>
                <a:tc>
                  <a:txBody>
                    <a:bodyPr/>
                    <a:lstStyle/>
                    <a:p>
                      <a:r>
                        <a:rPr lang="en-GB" sz="1400" b="1" dirty="0"/>
                        <a:t>0.6382</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0.6934</a:t>
                      </a:r>
                    </a:p>
                  </a:txBody>
                  <a:tcPr/>
                </a:tc>
                <a:tc>
                  <a:txBody>
                    <a:bodyPr/>
                    <a:lstStyle/>
                    <a:p>
                      <a:r>
                        <a:rPr lang="en-GB" sz="1400" b="1" dirty="0"/>
                        <a:t>0.6684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0.6184</a:t>
                      </a:r>
                    </a:p>
                  </a:txBody>
                  <a:tcPr/>
                </a:tc>
                <a:tc>
                  <a:txBody>
                    <a:bodyPr/>
                    <a:lstStyle/>
                    <a:p>
                      <a:r>
                        <a:rPr lang="en-GB" sz="1400" b="1" dirty="0"/>
                        <a:t>0.5877</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0.7004</a:t>
                      </a:r>
                    </a:p>
                  </a:txBody>
                  <a:tcPr/>
                </a:tc>
                <a:tc>
                  <a:txBody>
                    <a:bodyPr/>
                    <a:lstStyle/>
                    <a:p>
                      <a:r>
                        <a:rPr lang="en-GB" sz="1400" b="1" dirty="0"/>
                        <a:t>0.6773</a:t>
                      </a:r>
                    </a:p>
                  </a:txBody>
                  <a:tcPr/>
                </a:tc>
                <a:extLst>
                  <a:ext uri="{0D108BD9-81ED-4DB2-BD59-A6C34878D82A}">
                    <a16:rowId xmlns:a16="http://schemas.microsoft.com/office/drawing/2014/main" val="2523988882"/>
                  </a:ext>
                </a:extLst>
              </a:tr>
            </a:tbl>
          </a:graphicData>
        </a:graphic>
      </p:graphicFrame>
      <p:cxnSp>
        <p:nvCxnSpPr>
          <p:cNvPr id="12" name="Straight Connector 11">
            <a:extLst>
              <a:ext uri="{FF2B5EF4-FFF2-40B4-BE49-F238E27FC236}">
                <a16:creationId xmlns:a16="http://schemas.microsoft.com/office/drawing/2014/main" id="{DF302AD7-EC00-2243-AC72-831BEA5DF245}"/>
              </a:ext>
            </a:extLst>
          </p:cNvPr>
          <p:cNvCxnSpPr/>
          <p:nvPr/>
        </p:nvCxnSpPr>
        <p:spPr>
          <a:xfrm>
            <a:off x="54211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79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894567315"/>
              </p:ext>
            </p:extLst>
          </p:nvPr>
        </p:nvGraphicFramePr>
        <p:xfrm>
          <a:off x="2228377" y="1262002"/>
          <a:ext cx="6179269" cy="4903038"/>
        </p:xfrm>
        <a:graphic>
          <a:graphicData uri="http://schemas.openxmlformats.org/drawingml/2006/table">
            <a:tbl>
              <a:tblPr firstRow="1" bandRow="1">
                <a:tableStyleId>{5C22544A-7EE6-4342-B048-85BDC9FD1C3A}</a:tableStyleId>
              </a:tblPr>
              <a:tblGrid>
                <a:gridCol w="3090807">
                  <a:extLst>
                    <a:ext uri="{9D8B030D-6E8A-4147-A177-3AD203B41FA5}">
                      <a16:colId xmlns:a16="http://schemas.microsoft.com/office/drawing/2014/main" val="3581206579"/>
                    </a:ext>
                  </a:extLst>
                </a:gridCol>
                <a:gridCol w="1569273">
                  <a:extLst>
                    <a:ext uri="{9D8B030D-6E8A-4147-A177-3AD203B41FA5}">
                      <a16:colId xmlns:a16="http://schemas.microsoft.com/office/drawing/2014/main" val="2736018972"/>
                    </a:ext>
                  </a:extLst>
                </a:gridCol>
                <a:gridCol w="1519189">
                  <a:extLst>
                    <a:ext uri="{9D8B030D-6E8A-4147-A177-3AD203B41FA5}">
                      <a16:colId xmlns:a16="http://schemas.microsoft.com/office/drawing/2014/main" val="2872751444"/>
                    </a:ext>
                  </a:extLst>
                </a:gridCol>
              </a:tblGrid>
              <a:tr h="330311">
                <a:tc>
                  <a:txBody>
                    <a:bodyPr/>
                    <a:lstStyle/>
                    <a:p>
                      <a:r>
                        <a:rPr lang="en-GB" sz="1200" dirty="0"/>
                        <a:t>Model (X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0.6891</a:t>
                      </a:r>
                    </a:p>
                  </a:txBody>
                  <a:tcPr/>
                </a:tc>
                <a:tc>
                  <a:txBody>
                    <a:bodyPr/>
                    <a:lstStyle/>
                    <a:p>
                      <a:r>
                        <a:rPr lang="en-GB" sz="1400" b="1" dirty="0"/>
                        <a:t>0.6484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0.7012</a:t>
                      </a:r>
                    </a:p>
                  </a:txBody>
                  <a:tcPr/>
                </a:tc>
                <a:tc>
                  <a:txBody>
                    <a:bodyPr/>
                    <a:lstStyle/>
                    <a:p>
                      <a:r>
                        <a:rPr lang="en-GB" sz="1400" b="1" dirty="0"/>
                        <a:t>0.6946</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0.7351</a:t>
                      </a:r>
                    </a:p>
                  </a:txBody>
                  <a:tcPr/>
                </a:tc>
                <a:tc>
                  <a:txBody>
                    <a:bodyPr/>
                    <a:lstStyle/>
                    <a:p>
                      <a:r>
                        <a:rPr lang="en-GB" sz="1400" b="1" dirty="0"/>
                        <a:t>0.7254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0.7463</a:t>
                      </a:r>
                    </a:p>
                  </a:txBody>
                  <a:tcPr/>
                </a:tc>
                <a:tc>
                  <a:txBody>
                    <a:bodyPr/>
                    <a:lstStyle/>
                    <a:p>
                      <a:r>
                        <a:rPr lang="en-GB" sz="1400" b="1" dirty="0"/>
                        <a:t>0.7332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0.6984</a:t>
                      </a:r>
                    </a:p>
                  </a:txBody>
                  <a:tcPr/>
                </a:tc>
                <a:tc>
                  <a:txBody>
                    <a:bodyPr/>
                    <a:lstStyle/>
                    <a:p>
                      <a:r>
                        <a:rPr lang="en-GB" sz="1400" b="1" dirty="0"/>
                        <a:t>0.6624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0.6315</a:t>
                      </a:r>
                    </a:p>
                  </a:txBody>
                  <a:tcPr/>
                </a:tc>
                <a:tc>
                  <a:txBody>
                    <a:bodyPr/>
                    <a:lstStyle/>
                    <a:p>
                      <a:r>
                        <a:rPr lang="en-GB" sz="1400" b="1" dirty="0"/>
                        <a:t>0.6273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0.6839</a:t>
                      </a:r>
                    </a:p>
                  </a:txBody>
                  <a:tcPr/>
                </a:tc>
                <a:tc>
                  <a:txBody>
                    <a:bodyPr/>
                    <a:lstStyle/>
                    <a:p>
                      <a:r>
                        <a:rPr lang="en-GB" sz="1400" b="1" dirty="0"/>
                        <a:t>0.6405</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0.6978</a:t>
                      </a:r>
                    </a:p>
                  </a:txBody>
                  <a:tcPr/>
                </a:tc>
                <a:tc>
                  <a:txBody>
                    <a:bodyPr/>
                    <a:lstStyle/>
                    <a:p>
                      <a:r>
                        <a:rPr lang="en-GB" sz="1400" b="1" dirty="0"/>
                        <a:t>0.6704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0.6074</a:t>
                      </a:r>
                    </a:p>
                  </a:txBody>
                  <a:tcPr/>
                </a:tc>
                <a:tc>
                  <a:txBody>
                    <a:bodyPr/>
                    <a:lstStyle/>
                    <a:p>
                      <a:r>
                        <a:rPr lang="en-GB" sz="1400" b="1" dirty="0"/>
                        <a:t>0.6196</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0.7026</a:t>
                      </a:r>
                    </a:p>
                  </a:txBody>
                  <a:tcPr/>
                </a:tc>
                <a:tc>
                  <a:txBody>
                    <a:bodyPr/>
                    <a:lstStyle/>
                    <a:p>
                      <a:r>
                        <a:rPr lang="en-GB" sz="1400" b="1" dirty="0"/>
                        <a:t>0.6761</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840764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53180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904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506150015"/>
              </p:ext>
            </p:extLst>
          </p:nvPr>
        </p:nvGraphicFramePr>
        <p:xfrm>
          <a:off x="2214491" y="1262002"/>
          <a:ext cx="6079654" cy="4903038"/>
        </p:xfrm>
        <a:graphic>
          <a:graphicData uri="http://schemas.openxmlformats.org/drawingml/2006/table">
            <a:tbl>
              <a:tblPr firstRow="1" bandRow="1">
                <a:tableStyleId>{5C22544A-7EE6-4342-B048-85BDC9FD1C3A}</a:tableStyleId>
              </a:tblPr>
              <a:tblGrid>
                <a:gridCol w="3040981">
                  <a:extLst>
                    <a:ext uri="{9D8B030D-6E8A-4147-A177-3AD203B41FA5}">
                      <a16:colId xmlns:a16="http://schemas.microsoft.com/office/drawing/2014/main" val="3581206579"/>
                    </a:ext>
                  </a:extLst>
                </a:gridCol>
                <a:gridCol w="1543974">
                  <a:extLst>
                    <a:ext uri="{9D8B030D-6E8A-4147-A177-3AD203B41FA5}">
                      <a16:colId xmlns:a16="http://schemas.microsoft.com/office/drawing/2014/main" val="2736018972"/>
                    </a:ext>
                  </a:extLst>
                </a:gridCol>
                <a:gridCol w="1494699">
                  <a:extLst>
                    <a:ext uri="{9D8B030D-6E8A-4147-A177-3AD203B41FA5}">
                      <a16:colId xmlns:a16="http://schemas.microsoft.com/office/drawing/2014/main" val="2872751444"/>
                    </a:ext>
                  </a:extLst>
                </a:gridCol>
              </a:tblGrid>
              <a:tr h="330311">
                <a:tc>
                  <a:txBody>
                    <a:bodyPr/>
                    <a:lstStyle/>
                    <a:p>
                      <a:r>
                        <a:rPr lang="en-GB" sz="1200" dirty="0"/>
                        <a:t>Model (X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0.7004</a:t>
                      </a:r>
                    </a:p>
                  </a:txBody>
                  <a:tcPr/>
                </a:tc>
                <a:tc>
                  <a:txBody>
                    <a:bodyPr/>
                    <a:lstStyle/>
                    <a:p>
                      <a:r>
                        <a:rPr lang="en-GB" sz="1400" b="1" dirty="0"/>
                        <a:t>0.6571</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0.7086</a:t>
                      </a:r>
                    </a:p>
                  </a:txBody>
                  <a:tcPr/>
                </a:tc>
                <a:tc>
                  <a:txBody>
                    <a:bodyPr/>
                    <a:lstStyle/>
                    <a:p>
                      <a:r>
                        <a:rPr lang="en-GB" sz="1400" b="1" dirty="0"/>
                        <a:t>0.6897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0.7415</a:t>
                      </a:r>
                    </a:p>
                  </a:txBody>
                  <a:tcPr/>
                </a:tc>
                <a:tc>
                  <a:txBody>
                    <a:bodyPr/>
                    <a:lstStyle/>
                    <a:p>
                      <a:r>
                        <a:rPr lang="en-GB" sz="1400" b="1" dirty="0"/>
                        <a:t>0.7318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0.7590</a:t>
                      </a:r>
                    </a:p>
                  </a:txBody>
                  <a:tcPr/>
                </a:tc>
                <a:tc>
                  <a:txBody>
                    <a:bodyPr/>
                    <a:lstStyle/>
                    <a:p>
                      <a:r>
                        <a:rPr lang="en-GB" sz="1400" b="1" dirty="0"/>
                        <a:t>0.7447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0.7243</a:t>
                      </a:r>
                    </a:p>
                  </a:txBody>
                  <a:tcPr/>
                </a:tc>
                <a:tc>
                  <a:txBody>
                    <a:bodyPr/>
                    <a:lstStyle/>
                    <a:p>
                      <a:r>
                        <a:rPr lang="en-GB" sz="1400" b="1" dirty="0"/>
                        <a:t>0.6806</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0.6384</a:t>
                      </a:r>
                    </a:p>
                  </a:txBody>
                  <a:tcPr/>
                </a:tc>
                <a:tc>
                  <a:txBody>
                    <a:bodyPr/>
                    <a:lstStyle/>
                    <a:p>
                      <a:r>
                        <a:rPr lang="en-GB" sz="1400" b="1" dirty="0"/>
                        <a:t>0.6370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0.6958</a:t>
                      </a:r>
                    </a:p>
                  </a:txBody>
                  <a:tcPr/>
                </a:tc>
                <a:tc>
                  <a:txBody>
                    <a:bodyPr/>
                    <a:lstStyle/>
                    <a:p>
                      <a:r>
                        <a:rPr lang="en-GB" sz="1400" b="1" dirty="0"/>
                        <a:t>0.6597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0.6970</a:t>
                      </a:r>
                    </a:p>
                  </a:txBody>
                  <a:tcPr/>
                </a:tc>
                <a:tc>
                  <a:txBody>
                    <a:bodyPr/>
                    <a:lstStyle/>
                    <a:p>
                      <a:r>
                        <a:rPr lang="en-GB" sz="1400" b="1" dirty="0"/>
                        <a:t>0.6658</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0.5588</a:t>
                      </a:r>
                    </a:p>
                  </a:txBody>
                  <a:tcPr/>
                </a:tc>
                <a:tc>
                  <a:txBody>
                    <a:bodyPr/>
                    <a:lstStyle/>
                    <a:p>
                      <a:r>
                        <a:rPr lang="en-GB" sz="1400" b="1" dirty="0"/>
                        <a:t>0.4525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0.7027</a:t>
                      </a:r>
                    </a:p>
                  </a:txBody>
                  <a:tcPr/>
                </a:tc>
                <a:tc>
                  <a:txBody>
                    <a:bodyPr/>
                    <a:lstStyle/>
                    <a:p>
                      <a:r>
                        <a:rPr lang="en-GB" sz="1400" b="1" dirty="0"/>
                        <a:t>0.6743</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829414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523459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108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C2E04-5189-7149-B043-0C7E6F93B138}"/>
              </a:ext>
            </a:extLst>
          </p:cNvPr>
          <p:cNvSpPr>
            <a:spLocks noGrp="1"/>
          </p:cNvSpPr>
          <p:nvPr>
            <p:ph type="title"/>
          </p:nvPr>
        </p:nvSpPr>
        <p:spPr/>
        <p:txBody>
          <a:bodyPr/>
          <a:lstStyle/>
          <a:p>
            <a:r>
              <a:rPr lang="en-GB" dirty="0"/>
              <a:t>Text messages dataset</a:t>
            </a:r>
          </a:p>
        </p:txBody>
      </p:sp>
      <p:sp>
        <p:nvSpPr>
          <p:cNvPr id="3" name="Content Placeholder 2">
            <a:extLst>
              <a:ext uri="{FF2B5EF4-FFF2-40B4-BE49-F238E27FC236}">
                <a16:creationId xmlns:a16="http://schemas.microsoft.com/office/drawing/2014/main" id="{3DCC5D92-9664-D941-8F05-56DEF9AFD965}"/>
              </a:ext>
            </a:extLst>
          </p:cNvPr>
          <p:cNvSpPr>
            <a:spLocks noGrp="1"/>
          </p:cNvSpPr>
          <p:nvPr>
            <p:ph idx="1"/>
          </p:nvPr>
        </p:nvSpPr>
        <p:spPr/>
        <p:txBody>
          <a:bodyPr>
            <a:normAutofit/>
          </a:bodyPr>
          <a:lstStyle/>
          <a:p>
            <a:r>
              <a:rPr lang="en-GB" dirty="0"/>
              <a:t>8817 text messages, 2505 of which are positive for cyberbullying (28.4%) </a:t>
            </a:r>
          </a:p>
          <a:p>
            <a:r>
              <a:rPr lang="en-GB" dirty="0"/>
              <a:t>8306 contain some punctuation, 1156 contain numbers</a:t>
            </a:r>
          </a:p>
          <a:p>
            <a:r>
              <a:rPr lang="en-GB" dirty="0"/>
              <a:t>The substring ‘&amp;#XXXX’ shows up 64 times across 43 tweets. Represents rare Unicode characters, such as French symbols.</a:t>
            </a:r>
          </a:p>
          <a:p>
            <a:r>
              <a:rPr lang="en-GB" dirty="0"/>
              <a:t>26 tweets just say ‘#NAME?’, which (I think) represents texts that originally had personal information in them. I removed these texts.</a:t>
            </a:r>
          </a:p>
          <a:p>
            <a:r>
              <a:rPr lang="en-GB" dirty="0"/>
              <a:t>171 of the tweets contain a URL in them. Wang believes this is a spam indicator.</a:t>
            </a:r>
          </a:p>
        </p:txBody>
      </p:sp>
      <p:sp>
        <p:nvSpPr>
          <p:cNvPr id="4" name="TextBox 3">
            <a:extLst>
              <a:ext uri="{FF2B5EF4-FFF2-40B4-BE49-F238E27FC236}">
                <a16:creationId xmlns:a16="http://schemas.microsoft.com/office/drawing/2014/main" id="{5D8EEA6F-A75C-1544-9C94-AB3D6D36918B}"/>
              </a:ext>
            </a:extLst>
          </p:cNvPr>
          <p:cNvSpPr txBox="1"/>
          <p:nvPr/>
        </p:nvSpPr>
        <p:spPr>
          <a:xfrm>
            <a:off x="11201400" y="311705"/>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40542046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071882783"/>
              </p:ext>
            </p:extLst>
          </p:nvPr>
        </p:nvGraphicFramePr>
        <p:xfrm>
          <a:off x="2257845" y="1262002"/>
          <a:ext cx="6272968" cy="4903038"/>
        </p:xfrm>
        <a:graphic>
          <a:graphicData uri="http://schemas.openxmlformats.org/drawingml/2006/table">
            <a:tbl>
              <a:tblPr firstRow="1" bandRow="1">
                <a:tableStyleId>{5C22544A-7EE6-4342-B048-85BDC9FD1C3A}</a:tableStyleId>
              </a:tblPr>
              <a:tblGrid>
                <a:gridCol w="3137674">
                  <a:extLst>
                    <a:ext uri="{9D8B030D-6E8A-4147-A177-3AD203B41FA5}">
                      <a16:colId xmlns:a16="http://schemas.microsoft.com/office/drawing/2014/main" val="3581206579"/>
                    </a:ext>
                  </a:extLst>
                </a:gridCol>
                <a:gridCol w="1593068">
                  <a:extLst>
                    <a:ext uri="{9D8B030D-6E8A-4147-A177-3AD203B41FA5}">
                      <a16:colId xmlns:a16="http://schemas.microsoft.com/office/drawing/2014/main" val="2736018972"/>
                    </a:ext>
                  </a:extLst>
                </a:gridCol>
                <a:gridCol w="1542226">
                  <a:extLst>
                    <a:ext uri="{9D8B030D-6E8A-4147-A177-3AD203B41FA5}">
                      <a16:colId xmlns:a16="http://schemas.microsoft.com/office/drawing/2014/main" val="2872751444"/>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0.5721</a:t>
                      </a:r>
                    </a:p>
                  </a:txBody>
                  <a:tcPr/>
                </a:tc>
                <a:tc>
                  <a:txBody>
                    <a:bodyPr/>
                    <a:lstStyle/>
                    <a:p>
                      <a:r>
                        <a:rPr lang="en-GB" sz="1400" b="1" dirty="0"/>
                        <a:t>0.5327</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0.5165</a:t>
                      </a:r>
                    </a:p>
                  </a:txBody>
                  <a:tcPr/>
                </a:tc>
                <a:tc>
                  <a:txBody>
                    <a:bodyPr/>
                    <a:lstStyle/>
                    <a:p>
                      <a:r>
                        <a:rPr lang="en-GB" sz="1400" b="1" dirty="0"/>
                        <a:t>0.1447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0.6631</a:t>
                      </a:r>
                    </a:p>
                  </a:txBody>
                  <a:tcPr/>
                </a:tc>
                <a:tc>
                  <a:txBody>
                    <a:bodyPr/>
                    <a:lstStyle/>
                    <a:p>
                      <a:r>
                        <a:rPr lang="en-GB" sz="1400" b="1" dirty="0"/>
                        <a:t>0.6448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0.6962</a:t>
                      </a:r>
                    </a:p>
                  </a:txBody>
                  <a:tcPr/>
                </a:tc>
                <a:tc>
                  <a:txBody>
                    <a:bodyPr/>
                    <a:lstStyle/>
                    <a:p>
                      <a:r>
                        <a:rPr lang="en-GB" sz="1400" b="1" dirty="0"/>
                        <a:t>0.6719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0.7016</a:t>
                      </a:r>
                    </a:p>
                  </a:txBody>
                  <a:tcPr/>
                </a:tc>
                <a:tc>
                  <a:txBody>
                    <a:bodyPr/>
                    <a:lstStyle/>
                    <a:p>
                      <a:r>
                        <a:rPr lang="en-GB" sz="1400" b="1" dirty="0"/>
                        <a:t>0.6871</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0.5955</a:t>
                      </a:r>
                    </a:p>
                  </a:txBody>
                  <a:tcPr/>
                </a:tc>
                <a:tc>
                  <a:txBody>
                    <a:bodyPr/>
                    <a:lstStyle/>
                    <a:p>
                      <a:r>
                        <a:rPr lang="en-GB" sz="1400" b="1" dirty="0"/>
                        <a:t>0.5971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0.6536</a:t>
                      </a:r>
                    </a:p>
                  </a:txBody>
                  <a:tcPr/>
                </a:tc>
                <a:tc>
                  <a:txBody>
                    <a:bodyPr/>
                    <a:lstStyle/>
                    <a:p>
                      <a:r>
                        <a:rPr lang="en-GB" sz="1400" b="1" dirty="0"/>
                        <a:t>0.6385</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0.6814</a:t>
                      </a:r>
                    </a:p>
                  </a:txBody>
                  <a:tcPr/>
                </a:tc>
                <a:tc>
                  <a:txBody>
                    <a:bodyPr/>
                    <a:lstStyle/>
                    <a:p>
                      <a:r>
                        <a:rPr lang="en-GB" sz="1400" b="1" dirty="0"/>
                        <a:t>0.6715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0.6226</a:t>
                      </a:r>
                    </a:p>
                  </a:txBody>
                  <a:tcPr/>
                </a:tc>
                <a:tc>
                  <a:txBody>
                    <a:bodyPr/>
                    <a:lstStyle/>
                    <a:p>
                      <a:r>
                        <a:rPr lang="en-GB" sz="1400" b="1" dirty="0"/>
                        <a:t>0.5995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0.6862</a:t>
                      </a:r>
                    </a:p>
                  </a:txBody>
                  <a:tcPr/>
                </a:tc>
                <a:tc>
                  <a:txBody>
                    <a:bodyPr/>
                    <a:lstStyle/>
                    <a:p>
                      <a:r>
                        <a:rPr lang="en-GB" sz="1400" b="1" dirty="0"/>
                        <a:t>0.6722</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853081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5394329" y="1147036"/>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7045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94978695"/>
              </p:ext>
            </p:extLst>
          </p:nvPr>
        </p:nvGraphicFramePr>
        <p:xfrm>
          <a:off x="2034479" y="1262002"/>
          <a:ext cx="6451962" cy="4894764"/>
        </p:xfrm>
        <a:graphic>
          <a:graphicData uri="http://schemas.openxmlformats.org/drawingml/2006/table">
            <a:tbl>
              <a:tblPr firstRow="1" bandRow="1">
                <a:tableStyleId>{5C22544A-7EE6-4342-B048-85BDC9FD1C3A}</a:tableStyleId>
              </a:tblPr>
              <a:tblGrid>
                <a:gridCol w="3227205">
                  <a:extLst>
                    <a:ext uri="{9D8B030D-6E8A-4147-A177-3AD203B41FA5}">
                      <a16:colId xmlns:a16="http://schemas.microsoft.com/office/drawing/2014/main" val="3581206579"/>
                    </a:ext>
                  </a:extLst>
                </a:gridCol>
                <a:gridCol w="1638525">
                  <a:extLst>
                    <a:ext uri="{9D8B030D-6E8A-4147-A177-3AD203B41FA5}">
                      <a16:colId xmlns:a16="http://schemas.microsoft.com/office/drawing/2014/main" val="2736018972"/>
                    </a:ext>
                  </a:extLst>
                </a:gridCol>
                <a:gridCol w="1586232">
                  <a:extLst>
                    <a:ext uri="{9D8B030D-6E8A-4147-A177-3AD203B41FA5}">
                      <a16:colId xmlns:a16="http://schemas.microsoft.com/office/drawing/2014/main" val="2872751444"/>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0.6145</a:t>
                      </a:r>
                    </a:p>
                  </a:txBody>
                  <a:tcPr/>
                </a:tc>
                <a:tc>
                  <a:txBody>
                    <a:bodyPr/>
                    <a:lstStyle/>
                    <a:p>
                      <a:r>
                        <a:rPr lang="en-GB" sz="1400" b="1" dirty="0"/>
                        <a:t>0.5525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0.5420</a:t>
                      </a:r>
                    </a:p>
                  </a:txBody>
                  <a:tcPr/>
                </a:tc>
                <a:tc>
                  <a:txBody>
                    <a:bodyPr/>
                    <a:lstStyle/>
                    <a:p>
                      <a:r>
                        <a:rPr lang="en-GB" sz="1400" b="1" dirty="0"/>
                        <a:t>0.3930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0.7048</a:t>
                      </a:r>
                    </a:p>
                  </a:txBody>
                  <a:tcPr/>
                </a:tc>
                <a:tc>
                  <a:txBody>
                    <a:bodyPr/>
                    <a:lstStyle/>
                    <a:p>
                      <a:r>
                        <a:rPr lang="en-GB" sz="1400" b="1" dirty="0"/>
                        <a:t>0.6835</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0.6988</a:t>
                      </a:r>
                    </a:p>
                  </a:txBody>
                  <a:tcPr/>
                </a:tc>
                <a:tc>
                  <a:txBody>
                    <a:bodyPr/>
                    <a:lstStyle/>
                    <a:p>
                      <a:r>
                        <a:rPr lang="en-GB" sz="1400" b="1" dirty="0"/>
                        <a:t>0.6969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0.7093</a:t>
                      </a:r>
                    </a:p>
                  </a:txBody>
                  <a:tcPr/>
                </a:tc>
                <a:tc>
                  <a:txBody>
                    <a:bodyPr/>
                    <a:lstStyle/>
                    <a:p>
                      <a:r>
                        <a:rPr lang="en-GB" sz="1400" b="1" dirty="0"/>
                        <a:t>0.6939</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0.6328</a:t>
                      </a:r>
                    </a:p>
                  </a:txBody>
                  <a:tcPr/>
                </a:tc>
                <a:tc>
                  <a:txBody>
                    <a:bodyPr/>
                    <a:lstStyle/>
                    <a:p>
                      <a:r>
                        <a:rPr lang="en-GB" sz="1400" b="1" dirty="0"/>
                        <a:t>0.6347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0.6405</a:t>
                      </a:r>
                    </a:p>
                  </a:txBody>
                  <a:tcPr/>
                </a:tc>
                <a:tc>
                  <a:txBody>
                    <a:bodyPr/>
                    <a:lstStyle/>
                    <a:p>
                      <a:r>
                        <a:rPr lang="en-GB" sz="1400" b="1" dirty="0"/>
                        <a:t>0.5718</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0.6812</a:t>
                      </a:r>
                    </a:p>
                  </a:txBody>
                  <a:tcPr/>
                </a:tc>
                <a:tc>
                  <a:txBody>
                    <a:bodyPr/>
                    <a:lstStyle/>
                    <a:p>
                      <a:r>
                        <a:rPr lang="en-GB" sz="1400" b="1" dirty="0"/>
                        <a:t>0.6686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0.6325</a:t>
                      </a:r>
                    </a:p>
                  </a:txBody>
                  <a:tcPr/>
                </a:tc>
                <a:tc>
                  <a:txBody>
                    <a:bodyPr/>
                    <a:lstStyle/>
                    <a:p>
                      <a:r>
                        <a:rPr lang="en-GB" sz="1400" b="1" dirty="0"/>
                        <a:t>0.5885</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(200)</a:t>
                      </a:r>
                    </a:p>
                  </a:txBody>
                  <a:tcPr/>
                </a:tc>
                <a:tc>
                  <a:txBody>
                    <a:bodyPr/>
                    <a:lstStyle/>
                    <a:p>
                      <a:r>
                        <a:rPr lang="en-GB" sz="1200" dirty="0"/>
                        <a:t>0.6878</a:t>
                      </a:r>
                    </a:p>
                  </a:txBody>
                  <a:tcPr/>
                </a:tc>
                <a:tc>
                  <a:txBody>
                    <a:bodyPr/>
                    <a:lstStyle/>
                    <a:p>
                      <a:r>
                        <a:rPr lang="en-GB" sz="1400" b="1" dirty="0"/>
                        <a:t>0.6665</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877823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5260460"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D310240-D92E-D342-8F95-364697877822}"/>
              </a:ext>
            </a:extLst>
          </p:cNvPr>
          <p:cNvSpPr txBox="1"/>
          <p:nvPr/>
        </p:nvSpPr>
        <p:spPr>
          <a:xfrm>
            <a:off x="675250" y="6391038"/>
            <a:ext cx="5808963" cy="369332"/>
          </a:xfrm>
          <a:prstGeom prst="rect">
            <a:avLst/>
          </a:prstGeom>
          <a:noFill/>
        </p:spPr>
        <p:txBody>
          <a:bodyPr wrap="none" rtlCol="0">
            <a:spAutoFit/>
          </a:bodyPr>
          <a:lstStyle/>
          <a:p>
            <a:r>
              <a:rPr lang="en-GB" dirty="0"/>
              <a:t>Trained on only 20000 examples, due to memory limitations</a:t>
            </a:r>
          </a:p>
        </p:txBody>
      </p:sp>
    </p:spTree>
    <p:extLst>
      <p:ext uri="{BB962C8B-B14F-4D97-AF65-F5344CB8AC3E}">
        <p14:creationId xmlns:p14="http://schemas.microsoft.com/office/powerpoint/2010/main" val="29423499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EBA3-0193-5249-905E-044DEBEA07E7}"/>
              </a:ext>
            </a:extLst>
          </p:cNvPr>
          <p:cNvSpPr>
            <a:spLocks noGrp="1"/>
          </p:cNvSpPr>
          <p:nvPr>
            <p:ph type="title"/>
          </p:nvPr>
        </p:nvSpPr>
        <p:spPr/>
        <p:txBody>
          <a:bodyPr/>
          <a:lstStyle/>
          <a:p>
            <a:r>
              <a:rPr lang="en-GB" dirty="0"/>
              <a:t>ML Results (8) – Confusion Matrix</a:t>
            </a:r>
          </a:p>
        </p:txBody>
      </p:sp>
      <p:sp>
        <p:nvSpPr>
          <p:cNvPr id="3" name="Content Placeholder 2">
            <a:extLst>
              <a:ext uri="{FF2B5EF4-FFF2-40B4-BE49-F238E27FC236}">
                <a16:creationId xmlns:a16="http://schemas.microsoft.com/office/drawing/2014/main" id="{11697F29-C6EB-864C-A3E9-647BAFCB8C97}"/>
              </a:ext>
            </a:extLst>
          </p:cNvPr>
          <p:cNvSpPr>
            <a:spLocks noGrp="1"/>
          </p:cNvSpPr>
          <p:nvPr>
            <p:ph idx="1"/>
          </p:nvPr>
        </p:nvSpPr>
        <p:spPr/>
        <p:txBody>
          <a:bodyPr/>
          <a:lstStyle/>
          <a:p>
            <a:r>
              <a:rPr lang="en-GB" dirty="0"/>
              <a:t>Log. Reg. on TF-IDF </a:t>
            </a:r>
          </a:p>
          <a:p>
            <a:pPr lvl="1"/>
            <a:r>
              <a:rPr lang="en-GB" dirty="0"/>
              <a:t>Accuracy		0.7564</a:t>
            </a:r>
          </a:p>
          <a:p>
            <a:pPr lvl="1"/>
            <a:r>
              <a:rPr lang="en-GB" dirty="0"/>
              <a:t>F1 score		0.7450</a:t>
            </a:r>
          </a:p>
        </p:txBody>
      </p:sp>
      <p:pic>
        <p:nvPicPr>
          <p:cNvPr id="5" name="Picture 4">
            <a:extLst>
              <a:ext uri="{FF2B5EF4-FFF2-40B4-BE49-F238E27FC236}">
                <a16:creationId xmlns:a16="http://schemas.microsoft.com/office/drawing/2014/main" id="{0FCD624A-FEB8-9646-AA39-93D7E71E3588}"/>
              </a:ext>
            </a:extLst>
          </p:cNvPr>
          <p:cNvPicPr>
            <a:picLocks noChangeAspect="1"/>
          </p:cNvPicPr>
          <p:nvPr/>
        </p:nvPicPr>
        <p:blipFill rotWithShape="1">
          <a:blip r:embed="rId2"/>
          <a:srcRect t="2859"/>
          <a:stretch/>
        </p:blipFill>
        <p:spPr>
          <a:xfrm>
            <a:off x="6213895" y="1825625"/>
            <a:ext cx="3469931" cy="1325563"/>
          </a:xfrm>
          <a:prstGeom prst="rect">
            <a:avLst/>
          </a:prstGeom>
        </p:spPr>
      </p:pic>
    </p:spTree>
    <p:extLst>
      <p:ext uri="{BB962C8B-B14F-4D97-AF65-F5344CB8AC3E}">
        <p14:creationId xmlns:p14="http://schemas.microsoft.com/office/powerpoint/2010/main" val="3145102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26B-C7F0-F947-B1FF-851A7AEFFDB9}"/>
              </a:ext>
            </a:extLst>
          </p:cNvPr>
          <p:cNvSpPr>
            <a:spLocks noGrp="1"/>
          </p:cNvSpPr>
          <p:nvPr>
            <p:ph type="ctrTitle"/>
          </p:nvPr>
        </p:nvSpPr>
        <p:spPr/>
        <p:txBody>
          <a:bodyPr/>
          <a:lstStyle/>
          <a:p>
            <a:r>
              <a:rPr lang="en-GB" dirty="0"/>
              <a:t>The Twitter 16K Dataset - ML</a:t>
            </a:r>
          </a:p>
        </p:txBody>
      </p:sp>
      <p:sp>
        <p:nvSpPr>
          <p:cNvPr id="3" name="Subtitle 2">
            <a:extLst>
              <a:ext uri="{FF2B5EF4-FFF2-40B4-BE49-F238E27FC236}">
                <a16:creationId xmlns:a16="http://schemas.microsoft.com/office/drawing/2014/main" id="{346674EC-EA58-8740-B515-5DAB2DF69359}"/>
              </a:ext>
            </a:extLst>
          </p:cNvPr>
          <p:cNvSpPr>
            <a:spLocks noGrp="1"/>
          </p:cNvSpPr>
          <p:nvPr>
            <p:ph type="subTitle" idx="1"/>
          </p:nvPr>
        </p:nvSpPr>
        <p:spPr/>
        <p:txBody>
          <a:bodyPr/>
          <a:lstStyle/>
          <a:p>
            <a:r>
              <a:rPr lang="en-GB" dirty="0"/>
              <a:t>(16000 examples – 2 classes)</a:t>
            </a:r>
          </a:p>
        </p:txBody>
      </p:sp>
    </p:spTree>
    <p:extLst>
      <p:ext uri="{BB962C8B-B14F-4D97-AF65-F5344CB8AC3E}">
        <p14:creationId xmlns:p14="http://schemas.microsoft.com/office/powerpoint/2010/main" val="15496669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endParaRPr lang="en-US" sz="4000"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77842755"/>
              </p:ext>
            </p:extLst>
          </p:nvPr>
        </p:nvGraphicFramePr>
        <p:xfrm>
          <a:off x="2316864" y="1262001"/>
          <a:ext cx="6201364" cy="4470039"/>
        </p:xfrm>
        <a:graphic>
          <a:graphicData uri="http://schemas.openxmlformats.org/drawingml/2006/table">
            <a:tbl>
              <a:tblPr firstRow="1" bandRow="1">
                <a:tableStyleId>{5C22544A-7EE6-4342-B048-85BDC9FD1C3A}</a:tableStyleId>
              </a:tblPr>
              <a:tblGrid>
                <a:gridCol w="3101859">
                  <a:extLst>
                    <a:ext uri="{9D8B030D-6E8A-4147-A177-3AD203B41FA5}">
                      <a16:colId xmlns:a16="http://schemas.microsoft.com/office/drawing/2014/main" val="3581206579"/>
                    </a:ext>
                  </a:extLst>
                </a:gridCol>
                <a:gridCol w="1574883">
                  <a:extLst>
                    <a:ext uri="{9D8B030D-6E8A-4147-A177-3AD203B41FA5}">
                      <a16:colId xmlns:a16="http://schemas.microsoft.com/office/drawing/2014/main" val="2736018972"/>
                    </a:ext>
                  </a:extLst>
                </a:gridCol>
                <a:gridCol w="1524622">
                  <a:extLst>
                    <a:ext uri="{9D8B030D-6E8A-4147-A177-3AD203B41FA5}">
                      <a16:colId xmlns:a16="http://schemas.microsoft.com/office/drawing/2014/main" val="2872751444"/>
                    </a:ext>
                  </a:extLst>
                </a:gridCol>
              </a:tblGrid>
              <a:tr h="330311">
                <a:tc>
                  <a:txBody>
                    <a:bodyPr/>
                    <a:lstStyle/>
                    <a:p>
                      <a:r>
                        <a:rPr lang="en-GB" sz="1200" dirty="0"/>
                        <a:t>Model (9600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0.5805</a:t>
                      </a:r>
                    </a:p>
                  </a:txBody>
                  <a:tcPr/>
                </a:tc>
                <a:tc>
                  <a:txBody>
                    <a:bodyPr/>
                    <a:lstStyle/>
                    <a:p>
                      <a:r>
                        <a:rPr lang="en-GB" sz="1400" dirty="0"/>
                        <a:t>0.4706</a:t>
                      </a:r>
                      <a:endParaRPr lang="en-GB" sz="1400" b="1" dirty="0"/>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0.3209</a:t>
                      </a:r>
                    </a:p>
                  </a:txBody>
                  <a:tcPr/>
                </a:tc>
                <a:tc>
                  <a:txBody>
                    <a:bodyPr/>
                    <a:lstStyle/>
                    <a:p>
                      <a:r>
                        <a:rPr lang="en-GB" sz="1400" b="1" dirty="0"/>
                        <a:t>0.4853</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0.7001</a:t>
                      </a:r>
                    </a:p>
                  </a:txBody>
                  <a:tcPr/>
                </a:tc>
                <a:tc>
                  <a:txBody>
                    <a:bodyPr/>
                    <a:lstStyle/>
                    <a:p>
                      <a:r>
                        <a:rPr lang="en-GB" sz="1400" b="1" dirty="0"/>
                        <a:t>0.5068</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0.7429</a:t>
                      </a:r>
                    </a:p>
                  </a:txBody>
                  <a:tcPr/>
                </a:tc>
                <a:tc>
                  <a:txBody>
                    <a:bodyPr/>
                    <a:lstStyle/>
                    <a:p>
                      <a:r>
                        <a:rPr lang="en-GB" sz="1400" b="1" dirty="0"/>
                        <a:t>0.5331</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0.6471</a:t>
                      </a:r>
                    </a:p>
                  </a:txBody>
                  <a:tcPr/>
                </a:tc>
                <a:tc>
                  <a:txBody>
                    <a:bodyPr/>
                    <a:lstStyle/>
                    <a:p>
                      <a:r>
                        <a:rPr lang="en-GB" sz="1400" b="1" dirty="0"/>
                        <a:t>0.4482</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0.6874</a:t>
                      </a:r>
                    </a:p>
                  </a:txBody>
                  <a:tcPr/>
                </a:tc>
                <a:tc>
                  <a:txBody>
                    <a:bodyPr/>
                    <a:lstStyle/>
                    <a:p>
                      <a:r>
                        <a:rPr lang="en-GB" sz="1400" b="1" dirty="0"/>
                        <a:t>0.0537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0.7029</a:t>
                      </a:r>
                    </a:p>
                  </a:txBody>
                  <a:tcPr/>
                </a:tc>
                <a:tc>
                  <a:txBody>
                    <a:bodyPr/>
                    <a:lstStyle/>
                    <a:p>
                      <a:r>
                        <a:rPr lang="en-GB" sz="1400" b="1" dirty="0"/>
                        <a:t>0.4051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0.6855</a:t>
                      </a:r>
                    </a:p>
                  </a:txBody>
                  <a:tcPr/>
                </a:tc>
                <a:tc>
                  <a:txBody>
                    <a:bodyPr/>
                    <a:lstStyle/>
                    <a:p>
                      <a:r>
                        <a:rPr lang="en-GB" sz="1400" b="1" dirty="0"/>
                        <a:t>0.3422</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(200)</a:t>
                      </a:r>
                    </a:p>
                  </a:txBody>
                  <a:tcPr/>
                </a:tc>
                <a:tc>
                  <a:txBody>
                    <a:bodyPr/>
                    <a:lstStyle/>
                    <a:p>
                      <a:r>
                        <a:rPr lang="en-GB" sz="1200" dirty="0"/>
                        <a:t>0.7422</a:t>
                      </a:r>
                    </a:p>
                  </a:txBody>
                  <a:tcPr/>
                </a:tc>
                <a:tc>
                  <a:txBody>
                    <a:bodyPr/>
                    <a:lstStyle/>
                    <a:p>
                      <a:r>
                        <a:rPr lang="en-GB" sz="1400" b="1" dirty="0"/>
                        <a:t>0.4451</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32 padding, 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17546" y="1262001"/>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5623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61089116"/>
              </p:ext>
            </p:extLst>
          </p:nvPr>
        </p:nvGraphicFramePr>
        <p:xfrm>
          <a:off x="2365170" y="1262002"/>
          <a:ext cx="6208530" cy="4470039"/>
        </p:xfrm>
        <a:graphic>
          <a:graphicData uri="http://schemas.openxmlformats.org/drawingml/2006/table">
            <a:tbl>
              <a:tblPr firstRow="1" bandRow="1">
                <a:tableStyleId>{5C22544A-7EE6-4342-B048-85BDC9FD1C3A}</a:tableStyleId>
              </a:tblPr>
              <a:tblGrid>
                <a:gridCol w="3105443">
                  <a:extLst>
                    <a:ext uri="{9D8B030D-6E8A-4147-A177-3AD203B41FA5}">
                      <a16:colId xmlns:a16="http://schemas.microsoft.com/office/drawing/2014/main" val="3581206579"/>
                    </a:ext>
                  </a:extLst>
                </a:gridCol>
                <a:gridCol w="1576703">
                  <a:extLst>
                    <a:ext uri="{9D8B030D-6E8A-4147-A177-3AD203B41FA5}">
                      <a16:colId xmlns:a16="http://schemas.microsoft.com/office/drawing/2014/main" val="2736018972"/>
                    </a:ext>
                  </a:extLst>
                </a:gridCol>
                <a:gridCol w="1526384">
                  <a:extLst>
                    <a:ext uri="{9D8B030D-6E8A-4147-A177-3AD203B41FA5}">
                      <a16:colId xmlns:a16="http://schemas.microsoft.com/office/drawing/2014/main" val="2872751444"/>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0.6607</a:t>
                      </a:r>
                    </a:p>
                  </a:txBody>
                  <a:tcPr/>
                </a:tc>
                <a:tc>
                  <a:txBody>
                    <a:bodyPr/>
                    <a:lstStyle/>
                    <a:p>
                      <a:r>
                        <a:rPr lang="en-GB" sz="1400" b="1" dirty="0"/>
                        <a:t>0.5484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0.5167</a:t>
                      </a:r>
                    </a:p>
                  </a:txBody>
                  <a:tcPr/>
                </a:tc>
                <a:tc>
                  <a:txBody>
                    <a:bodyPr/>
                    <a:lstStyle/>
                    <a:p>
                      <a:r>
                        <a:rPr lang="en-GB" sz="1400" b="1" dirty="0"/>
                        <a:t>0.5295</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0.7323</a:t>
                      </a:r>
                    </a:p>
                  </a:txBody>
                  <a:tcPr/>
                </a:tc>
                <a:tc>
                  <a:txBody>
                    <a:bodyPr/>
                    <a:lstStyle/>
                    <a:p>
                      <a:r>
                        <a:rPr lang="en-GB" sz="1400" b="1" dirty="0"/>
                        <a:t>0.4984</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0.7223</a:t>
                      </a:r>
                    </a:p>
                  </a:txBody>
                  <a:tcPr/>
                </a:tc>
                <a:tc>
                  <a:txBody>
                    <a:bodyPr/>
                    <a:lstStyle/>
                    <a:p>
                      <a:r>
                        <a:rPr lang="en-GB" sz="1400" b="1" dirty="0"/>
                        <a:t>0.3797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0.6457</a:t>
                      </a:r>
                    </a:p>
                  </a:txBody>
                  <a:tcPr/>
                </a:tc>
                <a:tc>
                  <a:txBody>
                    <a:bodyPr/>
                    <a:lstStyle/>
                    <a:p>
                      <a:r>
                        <a:rPr lang="en-GB" sz="1400" b="1" dirty="0"/>
                        <a:t>0.4693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0.6753</a:t>
                      </a:r>
                    </a:p>
                  </a:txBody>
                  <a:tcPr/>
                </a:tc>
                <a:tc>
                  <a:txBody>
                    <a:bodyPr/>
                    <a:lstStyle/>
                    <a:p>
                      <a:r>
                        <a:rPr lang="en-GB" sz="1400" b="1" dirty="0"/>
                        <a:t>0.0617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0.7237</a:t>
                      </a:r>
                    </a:p>
                  </a:txBody>
                  <a:tcPr/>
                </a:tc>
                <a:tc>
                  <a:txBody>
                    <a:bodyPr/>
                    <a:lstStyle/>
                    <a:p>
                      <a:r>
                        <a:rPr lang="en-GB" sz="1400" b="1" dirty="0"/>
                        <a:t>0.4979</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0.7270</a:t>
                      </a:r>
                    </a:p>
                  </a:txBody>
                  <a:tcPr/>
                </a:tc>
                <a:tc>
                  <a:txBody>
                    <a:bodyPr/>
                    <a:lstStyle/>
                    <a:p>
                      <a:r>
                        <a:rPr lang="en-GB" sz="1400" b="1" dirty="0"/>
                        <a:t>0.5710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0.7550</a:t>
                      </a:r>
                    </a:p>
                  </a:txBody>
                  <a:tcPr/>
                </a:tc>
                <a:tc>
                  <a:txBody>
                    <a:bodyPr/>
                    <a:lstStyle/>
                    <a:p>
                      <a:r>
                        <a:rPr lang="en-GB" sz="1400" b="1" dirty="0"/>
                        <a:t>0.5415</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60470"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7080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544307193"/>
              </p:ext>
            </p:extLst>
          </p:nvPr>
        </p:nvGraphicFramePr>
        <p:xfrm>
          <a:off x="2352645" y="1262002"/>
          <a:ext cx="6136933" cy="4903038"/>
        </p:xfrm>
        <a:graphic>
          <a:graphicData uri="http://schemas.openxmlformats.org/drawingml/2006/table">
            <a:tbl>
              <a:tblPr firstRow="1" bandRow="1">
                <a:tableStyleId>{5C22544A-7EE6-4342-B048-85BDC9FD1C3A}</a:tableStyleId>
              </a:tblPr>
              <a:tblGrid>
                <a:gridCol w="3069631">
                  <a:extLst>
                    <a:ext uri="{9D8B030D-6E8A-4147-A177-3AD203B41FA5}">
                      <a16:colId xmlns:a16="http://schemas.microsoft.com/office/drawing/2014/main" val="3581206579"/>
                    </a:ext>
                  </a:extLst>
                </a:gridCol>
                <a:gridCol w="1558521">
                  <a:extLst>
                    <a:ext uri="{9D8B030D-6E8A-4147-A177-3AD203B41FA5}">
                      <a16:colId xmlns:a16="http://schemas.microsoft.com/office/drawing/2014/main" val="2736018972"/>
                    </a:ext>
                  </a:extLst>
                </a:gridCol>
                <a:gridCol w="1508781">
                  <a:extLst>
                    <a:ext uri="{9D8B030D-6E8A-4147-A177-3AD203B41FA5}">
                      <a16:colId xmlns:a16="http://schemas.microsoft.com/office/drawing/2014/main" val="2872751444"/>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0.8307</a:t>
                      </a:r>
                    </a:p>
                  </a:txBody>
                  <a:tcPr/>
                </a:tc>
                <a:tc>
                  <a:txBody>
                    <a:bodyPr/>
                    <a:lstStyle/>
                    <a:p>
                      <a:r>
                        <a:rPr lang="en-US" sz="1400" b="1" dirty="0"/>
                        <a:t>0.7095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0.6728</a:t>
                      </a:r>
                    </a:p>
                  </a:txBody>
                  <a:tcPr/>
                </a:tc>
                <a:tc>
                  <a:txBody>
                    <a:bodyPr/>
                    <a:lstStyle/>
                    <a:p>
                      <a:r>
                        <a:rPr lang="en-GB" sz="1400" b="1" dirty="0"/>
                        <a:t>0.5969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0.8361</a:t>
                      </a:r>
                    </a:p>
                  </a:txBody>
                  <a:tcPr/>
                </a:tc>
                <a:tc>
                  <a:txBody>
                    <a:bodyPr/>
                    <a:lstStyle/>
                    <a:p>
                      <a:r>
                        <a:rPr lang="en-GB" sz="1400" b="1" dirty="0"/>
                        <a:t>0.7421</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0.8513</a:t>
                      </a:r>
                    </a:p>
                  </a:txBody>
                  <a:tcPr/>
                </a:tc>
                <a:tc>
                  <a:txBody>
                    <a:bodyPr/>
                    <a:lstStyle/>
                    <a:p>
                      <a:r>
                        <a:rPr lang="en-GB" sz="1400" b="1" dirty="0"/>
                        <a:t>0.7405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0.8110</a:t>
                      </a:r>
                    </a:p>
                  </a:txBody>
                  <a:tcPr/>
                </a:tc>
                <a:tc>
                  <a:txBody>
                    <a:bodyPr/>
                    <a:lstStyle/>
                    <a:p>
                      <a:r>
                        <a:rPr lang="en-GB" sz="1400" b="1" dirty="0"/>
                        <a:t>0.6228</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0.8266</a:t>
                      </a:r>
                    </a:p>
                  </a:txBody>
                  <a:tcPr/>
                </a:tc>
                <a:tc>
                  <a:txBody>
                    <a:bodyPr/>
                    <a:lstStyle/>
                    <a:p>
                      <a:r>
                        <a:rPr lang="en-GB" sz="1400" b="1" dirty="0"/>
                        <a:t>0.7113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0.6883</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0.8152</a:t>
                      </a:r>
                    </a:p>
                  </a:txBody>
                  <a:tcPr/>
                </a:tc>
                <a:tc>
                  <a:txBody>
                    <a:bodyPr/>
                    <a:lstStyle/>
                    <a:p>
                      <a:r>
                        <a:rPr lang="en-GB" sz="1400" b="1" dirty="0"/>
                        <a:t>0.6544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0.7451</a:t>
                      </a:r>
                    </a:p>
                  </a:txBody>
                  <a:tcPr/>
                </a:tc>
                <a:tc>
                  <a:txBody>
                    <a:bodyPr/>
                    <a:lstStyle/>
                    <a:p>
                      <a:r>
                        <a:rPr lang="en-GB" sz="1400" b="1" dirty="0"/>
                        <a:t>0.3863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0.8193</a:t>
                      </a:r>
                    </a:p>
                  </a:txBody>
                  <a:tcPr/>
                </a:tc>
                <a:tc>
                  <a:txBody>
                    <a:bodyPr/>
                    <a:lstStyle/>
                    <a:p>
                      <a:r>
                        <a:rPr lang="en-GB" sz="1400" b="1" dirty="0"/>
                        <a:t>0.6442</a:t>
                      </a:r>
                    </a:p>
                  </a:txBody>
                  <a:tcPr/>
                </a:tc>
                <a:extLst>
                  <a:ext uri="{0D108BD9-81ED-4DB2-BD59-A6C34878D82A}">
                    <a16:rowId xmlns:a16="http://schemas.microsoft.com/office/drawing/2014/main" val="2523988882"/>
                  </a:ext>
                </a:extLst>
              </a:tr>
            </a:tbl>
          </a:graphicData>
        </a:graphic>
      </p:graphicFrame>
      <p:cxnSp>
        <p:nvCxnSpPr>
          <p:cNvPr id="12" name="Straight Connector 11">
            <a:extLst>
              <a:ext uri="{FF2B5EF4-FFF2-40B4-BE49-F238E27FC236}">
                <a16:creationId xmlns:a16="http://schemas.microsoft.com/office/drawing/2014/main" id="{DF302AD7-EC00-2243-AC72-831BEA5DF245}"/>
              </a:ext>
            </a:extLst>
          </p:cNvPr>
          <p:cNvCxnSpPr/>
          <p:nvPr/>
        </p:nvCxnSpPr>
        <p:spPr>
          <a:xfrm>
            <a:off x="54211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3388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297081673"/>
              </p:ext>
            </p:extLst>
          </p:nvPr>
        </p:nvGraphicFramePr>
        <p:xfrm>
          <a:off x="2228377" y="1262002"/>
          <a:ext cx="6179269" cy="4903038"/>
        </p:xfrm>
        <a:graphic>
          <a:graphicData uri="http://schemas.openxmlformats.org/drawingml/2006/table">
            <a:tbl>
              <a:tblPr firstRow="1" bandRow="1">
                <a:tableStyleId>{5C22544A-7EE6-4342-B048-85BDC9FD1C3A}</a:tableStyleId>
              </a:tblPr>
              <a:tblGrid>
                <a:gridCol w="3090807">
                  <a:extLst>
                    <a:ext uri="{9D8B030D-6E8A-4147-A177-3AD203B41FA5}">
                      <a16:colId xmlns:a16="http://schemas.microsoft.com/office/drawing/2014/main" val="3581206579"/>
                    </a:ext>
                  </a:extLst>
                </a:gridCol>
                <a:gridCol w="1569273">
                  <a:extLst>
                    <a:ext uri="{9D8B030D-6E8A-4147-A177-3AD203B41FA5}">
                      <a16:colId xmlns:a16="http://schemas.microsoft.com/office/drawing/2014/main" val="2736018972"/>
                    </a:ext>
                  </a:extLst>
                </a:gridCol>
                <a:gridCol w="1519189">
                  <a:extLst>
                    <a:ext uri="{9D8B030D-6E8A-4147-A177-3AD203B41FA5}">
                      <a16:colId xmlns:a16="http://schemas.microsoft.com/office/drawing/2014/main" val="2872751444"/>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0.8431</a:t>
                      </a:r>
                    </a:p>
                  </a:txBody>
                  <a:tcPr/>
                </a:tc>
                <a:tc>
                  <a:txBody>
                    <a:bodyPr/>
                    <a:lstStyle/>
                    <a:p>
                      <a:r>
                        <a:rPr lang="en-GB" sz="1400" b="1" dirty="0"/>
                        <a:t>0.7504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0.6604</a:t>
                      </a:r>
                    </a:p>
                  </a:txBody>
                  <a:tcPr/>
                </a:tc>
                <a:tc>
                  <a:txBody>
                    <a:bodyPr/>
                    <a:lstStyle/>
                    <a:p>
                      <a:r>
                        <a:rPr lang="en-GB" sz="1400" b="1" dirty="0"/>
                        <a:t>0.5920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0.7974</a:t>
                      </a:r>
                    </a:p>
                  </a:txBody>
                  <a:tcPr/>
                </a:tc>
                <a:tc>
                  <a:txBody>
                    <a:bodyPr/>
                    <a:lstStyle/>
                    <a:p>
                      <a:r>
                        <a:rPr lang="en-GB" sz="1400" b="1" dirty="0"/>
                        <a:t>0.5726</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0.8326</a:t>
                      </a:r>
                    </a:p>
                  </a:txBody>
                  <a:tcPr/>
                </a:tc>
                <a:tc>
                  <a:txBody>
                    <a:bodyPr/>
                    <a:lstStyle/>
                    <a:p>
                      <a:r>
                        <a:rPr lang="en-GB" sz="1400" b="1" dirty="0"/>
                        <a:t>0.6919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0.7384</a:t>
                      </a:r>
                    </a:p>
                  </a:txBody>
                  <a:tcPr/>
                </a:tc>
                <a:tc>
                  <a:txBody>
                    <a:bodyPr/>
                    <a:lstStyle/>
                    <a:p>
                      <a:r>
                        <a:rPr lang="en-GB" sz="1400" b="1" dirty="0"/>
                        <a:t>0.3014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0.8212</a:t>
                      </a:r>
                    </a:p>
                  </a:txBody>
                  <a:tcPr/>
                </a:tc>
                <a:tc>
                  <a:txBody>
                    <a:bodyPr/>
                    <a:lstStyle/>
                    <a:p>
                      <a:r>
                        <a:rPr lang="en-GB" sz="1400" b="1" dirty="0"/>
                        <a:t>0.7081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0.6842</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0.8316</a:t>
                      </a:r>
                    </a:p>
                  </a:txBody>
                  <a:tcPr/>
                </a:tc>
                <a:tc>
                  <a:txBody>
                    <a:bodyPr/>
                    <a:lstStyle/>
                    <a:p>
                      <a:r>
                        <a:rPr lang="en-GB" sz="1400" b="1" dirty="0"/>
                        <a:t>0.6954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0.7283</a:t>
                      </a:r>
                    </a:p>
                  </a:txBody>
                  <a:tcPr/>
                </a:tc>
                <a:tc>
                  <a:txBody>
                    <a:bodyPr/>
                    <a:lstStyle/>
                    <a:p>
                      <a:r>
                        <a:rPr lang="en-GB" sz="1400" b="1" dirty="0"/>
                        <a:t>0.3094</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0.8247</a:t>
                      </a:r>
                    </a:p>
                  </a:txBody>
                  <a:tcPr/>
                </a:tc>
                <a:tc>
                  <a:txBody>
                    <a:bodyPr/>
                    <a:lstStyle/>
                    <a:p>
                      <a:r>
                        <a:rPr lang="en-GB" sz="1400" b="1" dirty="0"/>
                        <a:t>0.6655</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840764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53180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8611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116028750"/>
              </p:ext>
            </p:extLst>
          </p:nvPr>
        </p:nvGraphicFramePr>
        <p:xfrm>
          <a:off x="2214491" y="1262002"/>
          <a:ext cx="6079654" cy="4903038"/>
        </p:xfrm>
        <a:graphic>
          <a:graphicData uri="http://schemas.openxmlformats.org/drawingml/2006/table">
            <a:tbl>
              <a:tblPr firstRow="1" bandRow="1">
                <a:tableStyleId>{5C22544A-7EE6-4342-B048-85BDC9FD1C3A}</a:tableStyleId>
              </a:tblPr>
              <a:tblGrid>
                <a:gridCol w="3040981">
                  <a:extLst>
                    <a:ext uri="{9D8B030D-6E8A-4147-A177-3AD203B41FA5}">
                      <a16:colId xmlns:a16="http://schemas.microsoft.com/office/drawing/2014/main" val="3581206579"/>
                    </a:ext>
                  </a:extLst>
                </a:gridCol>
                <a:gridCol w="1543974">
                  <a:extLst>
                    <a:ext uri="{9D8B030D-6E8A-4147-A177-3AD203B41FA5}">
                      <a16:colId xmlns:a16="http://schemas.microsoft.com/office/drawing/2014/main" val="2736018972"/>
                    </a:ext>
                  </a:extLst>
                </a:gridCol>
                <a:gridCol w="1494699">
                  <a:extLst>
                    <a:ext uri="{9D8B030D-6E8A-4147-A177-3AD203B41FA5}">
                      <a16:colId xmlns:a16="http://schemas.microsoft.com/office/drawing/2014/main" val="2872751444"/>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0.8367</a:t>
                      </a:r>
                    </a:p>
                  </a:txBody>
                  <a:tcPr/>
                </a:tc>
                <a:tc>
                  <a:txBody>
                    <a:bodyPr/>
                    <a:lstStyle/>
                    <a:p>
                      <a:r>
                        <a:rPr lang="en-GB" sz="1400" b="1" dirty="0"/>
                        <a:t>0.7424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0.6484</a:t>
                      </a:r>
                    </a:p>
                  </a:txBody>
                  <a:tcPr/>
                </a:tc>
                <a:tc>
                  <a:txBody>
                    <a:bodyPr/>
                    <a:lstStyle/>
                    <a:p>
                      <a:r>
                        <a:rPr lang="en-GB" sz="1400" b="1" dirty="0"/>
                        <a:t>0.5670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0.8139</a:t>
                      </a:r>
                    </a:p>
                  </a:txBody>
                  <a:tcPr/>
                </a:tc>
                <a:tc>
                  <a:txBody>
                    <a:bodyPr/>
                    <a:lstStyle/>
                    <a:p>
                      <a:r>
                        <a:rPr lang="en-GB" sz="1400" b="1" dirty="0"/>
                        <a:t>0.6449</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0.8364</a:t>
                      </a:r>
                    </a:p>
                  </a:txBody>
                  <a:tcPr/>
                </a:tc>
                <a:tc>
                  <a:txBody>
                    <a:bodyPr/>
                    <a:lstStyle/>
                    <a:p>
                      <a:r>
                        <a:rPr lang="en-GB" sz="1400" b="1" dirty="0"/>
                        <a:t>0.7045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0.6966</a:t>
                      </a:r>
                    </a:p>
                  </a:txBody>
                  <a:tcPr/>
                </a:tc>
                <a:tc>
                  <a:txBody>
                    <a:bodyPr/>
                    <a:lstStyle/>
                    <a:p>
                      <a:r>
                        <a:rPr lang="en-GB" sz="1400" b="1" dirty="0"/>
                        <a:t>0.1212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0.7999</a:t>
                      </a:r>
                    </a:p>
                  </a:txBody>
                  <a:tcPr/>
                </a:tc>
                <a:tc>
                  <a:txBody>
                    <a:bodyPr/>
                    <a:lstStyle/>
                    <a:p>
                      <a:r>
                        <a:rPr lang="en-GB" sz="1400" b="1" dirty="0"/>
                        <a:t>0.6789</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0.6766</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0.8263</a:t>
                      </a:r>
                    </a:p>
                  </a:txBody>
                  <a:tcPr/>
                </a:tc>
                <a:tc>
                  <a:txBody>
                    <a:bodyPr/>
                    <a:lstStyle/>
                    <a:p>
                      <a:r>
                        <a:rPr lang="en-GB" sz="1400" b="1" dirty="0"/>
                        <a:t>0.6865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0.6931</a:t>
                      </a:r>
                    </a:p>
                  </a:txBody>
                  <a:tcPr/>
                </a:tc>
                <a:tc>
                  <a:txBody>
                    <a:bodyPr/>
                    <a:lstStyle/>
                    <a:p>
                      <a:r>
                        <a:rPr lang="en-GB" sz="1400" b="1" dirty="0"/>
                        <a:t>0.1168</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0.8304</a:t>
                      </a:r>
                    </a:p>
                  </a:txBody>
                  <a:tcPr/>
                </a:tc>
                <a:tc>
                  <a:txBody>
                    <a:bodyPr/>
                    <a:lstStyle/>
                    <a:p>
                      <a:r>
                        <a:rPr lang="en-GB" sz="1400" b="1" dirty="0"/>
                        <a:t>0.6855</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829414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523459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010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851084375"/>
              </p:ext>
            </p:extLst>
          </p:nvPr>
        </p:nvGraphicFramePr>
        <p:xfrm>
          <a:off x="2257845" y="1262002"/>
          <a:ext cx="6272968" cy="4903038"/>
        </p:xfrm>
        <a:graphic>
          <a:graphicData uri="http://schemas.openxmlformats.org/drawingml/2006/table">
            <a:tbl>
              <a:tblPr firstRow="1" bandRow="1">
                <a:tableStyleId>{5C22544A-7EE6-4342-B048-85BDC9FD1C3A}</a:tableStyleId>
              </a:tblPr>
              <a:tblGrid>
                <a:gridCol w="3137674">
                  <a:extLst>
                    <a:ext uri="{9D8B030D-6E8A-4147-A177-3AD203B41FA5}">
                      <a16:colId xmlns:a16="http://schemas.microsoft.com/office/drawing/2014/main" val="3581206579"/>
                    </a:ext>
                  </a:extLst>
                </a:gridCol>
                <a:gridCol w="1593068">
                  <a:extLst>
                    <a:ext uri="{9D8B030D-6E8A-4147-A177-3AD203B41FA5}">
                      <a16:colId xmlns:a16="http://schemas.microsoft.com/office/drawing/2014/main" val="2736018972"/>
                    </a:ext>
                  </a:extLst>
                </a:gridCol>
                <a:gridCol w="1542226">
                  <a:extLst>
                    <a:ext uri="{9D8B030D-6E8A-4147-A177-3AD203B41FA5}">
                      <a16:colId xmlns:a16="http://schemas.microsoft.com/office/drawing/2014/main" val="2872751444"/>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0.7048</a:t>
                      </a:r>
                    </a:p>
                  </a:txBody>
                  <a:tcPr/>
                </a:tc>
                <a:tc>
                  <a:txBody>
                    <a:bodyPr/>
                    <a:lstStyle/>
                    <a:p>
                      <a:r>
                        <a:rPr lang="en-GB" sz="1400" b="1" dirty="0"/>
                        <a:t>0.5943</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0.3912</a:t>
                      </a:r>
                    </a:p>
                  </a:txBody>
                  <a:tcPr/>
                </a:tc>
                <a:tc>
                  <a:txBody>
                    <a:bodyPr/>
                    <a:lstStyle/>
                    <a:p>
                      <a:r>
                        <a:rPr lang="en-GB" sz="1400" b="1" dirty="0"/>
                        <a:t>0.5082</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0.7559</a:t>
                      </a:r>
                    </a:p>
                  </a:txBody>
                  <a:tcPr/>
                </a:tc>
                <a:tc>
                  <a:txBody>
                    <a:bodyPr/>
                    <a:lstStyle/>
                    <a:p>
                      <a:r>
                        <a:rPr lang="en-GB" sz="1400" b="1" dirty="0"/>
                        <a:t>0.6091</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0.7892</a:t>
                      </a:r>
                    </a:p>
                  </a:txBody>
                  <a:tcPr/>
                </a:tc>
                <a:tc>
                  <a:txBody>
                    <a:bodyPr/>
                    <a:lstStyle/>
                    <a:p>
                      <a:r>
                        <a:rPr lang="en-GB" sz="1400" b="1" dirty="0"/>
                        <a:t>0.6312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0.7911</a:t>
                      </a:r>
                    </a:p>
                  </a:txBody>
                  <a:tcPr/>
                </a:tc>
                <a:tc>
                  <a:txBody>
                    <a:bodyPr/>
                    <a:lstStyle/>
                    <a:p>
                      <a:r>
                        <a:rPr lang="en-GB" sz="1400" b="1" dirty="0"/>
                        <a:t>0.6117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0.7188</a:t>
                      </a:r>
                    </a:p>
                  </a:txBody>
                  <a:tcPr/>
                </a:tc>
                <a:tc>
                  <a:txBody>
                    <a:bodyPr/>
                    <a:lstStyle/>
                    <a:p>
                      <a:r>
                        <a:rPr lang="en-GB" sz="1400" b="1" dirty="0"/>
                        <a:t>0.5758</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0.7235</a:t>
                      </a:r>
                    </a:p>
                  </a:txBody>
                  <a:tcPr/>
                </a:tc>
                <a:tc>
                  <a:txBody>
                    <a:bodyPr/>
                    <a:lstStyle/>
                    <a:p>
                      <a:r>
                        <a:rPr lang="en-GB" sz="1400" b="1" dirty="0"/>
                        <a:t>0.3134</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0.7765</a:t>
                      </a:r>
                    </a:p>
                  </a:txBody>
                  <a:tcPr/>
                </a:tc>
                <a:tc>
                  <a:txBody>
                    <a:bodyPr/>
                    <a:lstStyle/>
                    <a:p>
                      <a:r>
                        <a:rPr lang="en-GB" sz="1400" b="1" dirty="0"/>
                        <a:t>0.6015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0.7467</a:t>
                      </a:r>
                    </a:p>
                  </a:txBody>
                  <a:tcPr/>
                </a:tc>
                <a:tc>
                  <a:txBody>
                    <a:bodyPr/>
                    <a:lstStyle/>
                    <a:p>
                      <a:r>
                        <a:rPr lang="en-GB" sz="1400" b="1" dirty="0"/>
                        <a:t>0.5101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0.7879</a:t>
                      </a:r>
                    </a:p>
                  </a:txBody>
                  <a:tcPr/>
                </a:tc>
                <a:tc>
                  <a:txBody>
                    <a:bodyPr/>
                    <a:lstStyle/>
                    <a:p>
                      <a:r>
                        <a:rPr lang="en-GB" sz="1400" b="1" dirty="0"/>
                        <a:t>0.6117</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853081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5394329" y="1147036"/>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72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3912A-5BDE-2245-847C-8D584CD56082}"/>
              </a:ext>
            </a:extLst>
          </p:cNvPr>
          <p:cNvSpPr>
            <a:spLocks noGrp="1"/>
          </p:cNvSpPr>
          <p:nvPr>
            <p:ph type="title"/>
          </p:nvPr>
        </p:nvSpPr>
        <p:spPr/>
        <p:txBody>
          <a:bodyPr/>
          <a:lstStyle/>
          <a:p>
            <a:r>
              <a:rPr lang="en-GB" dirty="0"/>
              <a:t>Text messages dataset</a:t>
            </a:r>
          </a:p>
        </p:txBody>
      </p:sp>
      <p:sp>
        <p:nvSpPr>
          <p:cNvPr id="3" name="Content Placeholder 2">
            <a:extLst>
              <a:ext uri="{FF2B5EF4-FFF2-40B4-BE49-F238E27FC236}">
                <a16:creationId xmlns:a16="http://schemas.microsoft.com/office/drawing/2014/main" id="{F5CDBFB3-E2DE-9442-B46A-24365965CAA3}"/>
              </a:ext>
            </a:extLst>
          </p:cNvPr>
          <p:cNvSpPr>
            <a:spLocks noGrp="1"/>
          </p:cNvSpPr>
          <p:nvPr>
            <p:ph idx="1"/>
          </p:nvPr>
        </p:nvSpPr>
        <p:spPr/>
        <p:txBody>
          <a:bodyPr/>
          <a:lstStyle/>
          <a:p>
            <a:r>
              <a:rPr lang="en-GB" dirty="0"/>
              <a:t>The average length of each text is 15.3 words.</a:t>
            </a:r>
          </a:p>
          <a:p>
            <a:r>
              <a:rPr lang="en-GB" dirty="0"/>
              <a:t>The average number of words in the glove dictionary in each text is 10.2 words.</a:t>
            </a:r>
          </a:p>
          <a:p>
            <a:r>
              <a:rPr lang="en-GB" dirty="0"/>
              <a:t>After cleaning the text – 14.1 words.</a:t>
            </a:r>
          </a:p>
        </p:txBody>
      </p:sp>
      <p:sp>
        <p:nvSpPr>
          <p:cNvPr id="4" name="TextBox 3">
            <a:extLst>
              <a:ext uri="{FF2B5EF4-FFF2-40B4-BE49-F238E27FC236}">
                <a16:creationId xmlns:a16="http://schemas.microsoft.com/office/drawing/2014/main" id="{FE18B8B5-1DBD-FF48-9CC6-DF31F943704F}"/>
              </a:ext>
            </a:extLst>
          </p:cNvPr>
          <p:cNvSpPr txBox="1"/>
          <p:nvPr/>
        </p:nvSpPr>
        <p:spPr>
          <a:xfrm>
            <a:off x="11201400" y="311705"/>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702189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398500059"/>
              </p:ext>
            </p:extLst>
          </p:nvPr>
        </p:nvGraphicFramePr>
        <p:xfrm>
          <a:off x="1843979" y="1262002"/>
          <a:ext cx="6451962" cy="4894764"/>
        </p:xfrm>
        <a:graphic>
          <a:graphicData uri="http://schemas.openxmlformats.org/drawingml/2006/table">
            <a:tbl>
              <a:tblPr firstRow="1" bandRow="1">
                <a:tableStyleId>{5C22544A-7EE6-4342-B048-85BDC9FD1C3A}</a:tableStyleId>
              </a:tblPr>
              <a:tblGrid>
                <a:gridCol w="3227205">
                  <a:extLst>
                    <a:ext uri="{9D8B030D-6E8A-4147-A177-3AD203B41FA5}">
                      <a16:colId xmlns:a16="http://schemas.microsoft.com/office/drawing/2014/main" val="3581206579"/>
                    </a:ext>
                  </a:extLst>
                </a:gridCol>
                <a:gridCol w="1638525">
                  <a:extLst>
                    <a:ext uri="{9D8B030D-6E8A-4147-A177-3AD203B41FA5}">
                      <a16:colId xmlns:a16="http://schemas.microsoft.com/office/drawing/2014/main" val="2736018972"/>
                    </a:ext>
                  </a:extLst>
                </a:gridCol>
                <a:gridCol w="1586232">
                  <a:extLst>
                    <a:ext uri="{9D8B030D-6E8A-4147-A177-3AD203B41FA5}">
                      <a16:colId xmlns:a16="http://schemas.microsoft.com/office/drawing/2014/main" val="2872751444"/>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0.8101</a:t>
                      </a:r>
                    </a:p>
                  </a:txBody>
                  <a:tcPr/>
                </a:tc>
                <a:tc>
                  <a:txBody>
                    <a:bodyPr/>
                    <a:lstStyle/>
                    <a:p>
                      <a:r>
                        <a:rPr lang="en-GB" sz="1400" b="1" dirty="0"/>
                        <a:t>0.6725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0.4575</a:t>
                      </a:r>
                    </a:p>
                  </a:txBody>
                  <a:tcPr/>
                </a:tc>
                <a:tc>
                  <a:txBody>
                    <a:bodyPr/>
                    <a:lstStyle/>
                    <a:p>
                      <a:r>
                        <a:rPr lang="en-GB" sz="1400" b="1" dirty="0"/>
                        <a:t>0.5013</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0.8075</a:t>
                      </a:r>
                    </a:p>
                  </a:txBody>
                  <a:tcPr/>
                </a:tc>
                <a:tc>
                  <a:txBody>
                    <a:bodyPr/>
                    <a:lstStyle/>
                    <a:p>
                      <a:r>
                        <a:rPr lang="en-GB" sz="1400" b="1" dirty="0"/>
                        <a:t>0.6724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0.8164</a:t>
                      </a:r>
                    </a:p>
                  </a:txBody>
                  <a:tcPr/>
                </a:tc>
                <a:tc>
                  <a:txBody>
                    <a:bodyPr/>
                    <a:lstStyle/>
                    <a:p>
                      <a:r>
                        <a:rPr lang="en-GB" sz="1400" b="1" dirty="0"/>
                        <a:t>0.6875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0.8320</a:t>
                      </a:r>
                    </a:p>
                  </a:txBody>
                  <a:tcPr/>
                </a:tc>
                <a:tc>
                  <a:txBody>
                    <a:bodyPr/>
                    <a:lstStyle/>
                    <a:p>
                      <a:r>
                        <a:rPr lang="en-GB" sz="1400" b="1" dirty="0"/>
                        <a:t>0.6904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0.7866</a:t>
                      </a:r>
                    </a:p>
                  </a:txBody>
                  <a:tcPr/>
                </a:tc>
                <a:tc>
                  <a:txBody>
                    <a:bodyPr/>
                    <a:lstStyle/>
                    <a:p>
                      <a:r>
                        <a:rPr lang="en-GB" sz="1400" b="1" dirty="0"/>
                        <a:t>0.6437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0.6874</a:t>
                      </a:r>
                    </a:p>
                  </a:txBody>
                  <a:tcPr/>
                </a:tc>
                <a:tc>
                  <a:txBody>
                    <a:bodyPr/>
                    <a:lstStyle/>
                    <a:p>
                      <a:r>
                        <a:rPr lang="en-GB" sz="1400" b="1" dirty="0"/>
                        <a:t>0.0020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0.8120</a:t>
                      </a:r>
                    </a:p>
                  </a:txBody>
                  <a:tcPr/>
                </a:tc>
                <a:tc>
                  <a:txBody>
                    <a:bodyPr/>
                    <a:lstStyle/>
                    <a:p>
                      <a:r>
                        <a:rPr lang="en-GB" sz="1400" b="1" dirty="0"/>
                        <a:t>0.6526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0.7204</a:t>
                      </a:r>
                    </a:p>
                  </a:txBody>
                  <a:tcPr/>
                </a:tc>
                <a:tc>
                  <a:txBody>
                    <a:bodyPr/>
                    <a:lstStyle/>
                    <a:p>
                      <a:r>
                        <a:rPr lang="en-GB" sz="1400" b="1" dirty="0"/>
                        <a:t>0.4065</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(200)</a:t>
                      </a:r>
                    </a:p>
                  </a:txBody>
                  <a:tcPr/>
                </a:tc>
                <a:tc>
                  <a:txBody>
                    <a:bodyPr/>
                    <a:lstStyle/>
                    <a:p>
                      <a:r>
                        <a:rPr lang="en-GB" sz="1200" dirty="0"/>
                        <a:t>0.8335</a:t>
                      </a:r>
                    </a:p>
                  </a:txBody>
                  <a:tcPr/>
                </a:tc>
                <a:tc>
                  <a:txBody>
                    <a:bodyPr/>
                    <a:lstStyle/>
                    <a:p>
                      <a:r>
                        <a:rPr lang="en-GB" sz="1400" b="1" dirty="0"/>
                        <a:t>0.6903</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877823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5069960"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5802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0865-DA16-3D44-81FA-ECE0FB84DCDB}"/>
              </a:ext>
            </a:extLst>
          </p:cNvPr>
          <p:cNvSpPr>
            <a:spLocks noGrp="1"/>
          </p:cNvSpPr>
          <p:nvPr>
            <p:ph type="title"/>
          </p:nvPr>
        </p:nvSpPr>
        <p:spPr/>
        <p:txBody>
          <a:bodyPr/>
          <a:lstStyle/>
          <a:p>
            <a:r>
              <a:rPr lang="en-GB" dirty="0"/>
              <a:t>ML Results (8) – Confusion Matrix</a:t>
            </a:r>
          </a:p>
        </p:txBody>
      </p:sp>
      <p:sp>
        <p:nvSpPr>
          <p:cNvPr id="3" name="Content Placeholder 2">
            <a:extLst>
              <a:ext uri="{FF2B5EF4-FFF2-40B4-BE49-F238E27FC236}">
                <a16:creationId xmlns:a16="http://schemas.microsoft.com/office/drawing/2014/main" id="{98239506-FC1B-D54A-A043-B8DD862D54B0}"/>
              </a:ext>
            </a:extLst>
          </p:cNvPr>
          <p:cNvSpPr>
            <a:spLocks noGrp="1"/>
          </p:cNvSpPr>
          <p:nvPr>
            <p:ph idx="1"/>
          </p:nvPr>
        </p:nvSpPr>
        <p:spPr/>
        <p:txBody>
          <a:bodyPr/>
          <a:lstStyle/>
          <a:p>
            <a:r>
              <a:rPr lang="en-GB" dirty="0"/>
              <a:t>NB Bernoulli on TF</a:t>
            </a:r>
          </a:p>
          <a:p>
            <a:pPr lvl="1"/>
            <a:r>
              <a:rPr lang="en-GB" dirty="0"/>
              <a:t>Accuracy		0.8443</a:t>
            </a:r>
          </a:p>
          <a:p>
            <a:pPr lvl="1"/>
            <a:r>
              <a:rPr lang="en-GB" dirty="0"/>
              <a:t>F1 score		0.7551</a:t>
            </a:r>
          </a:p>
        </p:txBody>
      </p:sp>
      <p:pic>
        <p:nvPicPr>
          <p:cNvPr id="5" name="Picture 4">
            <a:extLst>
              <a:ext uri="{FF2B5EF4-FFF2-40B4-BE49-F238E27FC236}">
                <a16:creationId xmlns:a16="http://schemas.microsoft.com/office/drawing/2014/main" id="{06BF7BB3-11BE-0C4A-A07B-4AA7FD9E2772}"/>
              </a:ext>
            </a:extLst>
          </p:cNvPr>
          <p:cNvPicPr>
            <a:picLocks noChangeAspect="1"/>
          </p:cNvPicPr>
          <p:nvPr/>
        </p:nvPicPr>
        <p:blipFill>
          <a:blip r:embed="rId2"/>
          <a:stretch>
            <a:fillRect/>
          </a:stretch>
        </p:blipFill>
        <p:spPr>
          <a:xfrm>
            <a:off x="6888255" y="2103118"/>
            <a:ext cx="2180441" cy="902251"/>
          </a:xfrm>
          <a:prstGeom prst="rect">
            <a:avLst/>
          </a:prstGeom>
        </p:spPr>
      </p:pic>
    </p:spTree>
    <p:extLst>
      <p:ext uri="{BB962C8B-B14F-4D97-AF65-F5344CB8AC3E}">
        <p14:creationId xmlns:p14="http://schemas.microsoft.com/office/powerpoint/2010/main" val="2158763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AD10-31EE-174B-BECD-D5D2E98E9887}"/>
              </a:ext>
            </a:extLst>
          </p:cNvPr>
          <p:cNvSpPr>
            <a:spLocks noGrp="1"/>
          </p:cNvSpPr>
          <p:nvPr>
            <p:ph type="title"/>
          </p:nvPr>
        </p:nvSpPr>
        <p:spPr/>
        <p:txBody>
          <a:bodyPr/>
          <a:lstStyle/>
          <a:p>
            <a:r>
              <a:rPr lang="en-GB" dirty="0"/>
              <a:t>ML Results (9) - Ensemble</a:t>
            </a:r>
          </a:p>
        </p:txBody>
      </p:sp>
      <p:sp>
        <p:nvSpPr>
          <p:cNvPr id="3" name="Content Placeholder 2">
            <a:extLst>
              <a:ext uri="{FF2B5EF4-FFF2-40B4-BE49-F238E27FC236}">
                <a16:creationId xmlns:a16="http://schemas.microsoft.com/office/drawing/2014/main" id="{78FAB49B-B4A4-E546-96C0-F181FE4FCBA9}"/>
              </a:ext>
            </a:extLst>
          </p:cNvPr>
          <p:cNvSpPr>
            <a:spLocks noGrp="1"/>
          </p:cNvSpPr>
          <p:nvPr>
            <p:ph idx="1"/>
          </p:nvPr>
        </p:nvSpPr>
        <p:spPr/>
        <p:txBody>
          <a:bodyPr/>
          <a:lstStyle/>
          <a:p>
            <a:r>
              <a:rPr lang="en-GB" dirty="0"/>
              <a:t>Accuracy		0.5913</a:t>
            </a:r>
          </a:p>
          <a:p>
            <a:r>
              <a:rPr lang="en-GB" dirty="0"/>
              <a:t>F1 (weighted)	0.3036</a:t>
            </a:r>
          </a:p>
          <a:p>
            <a:r>
              <a:rPr lang="en-GB" dirty="0"/>
              <a:t>F1 (micro)		0.3036</a:t>
            </a:r>
          </a:p>
          <a:p>
            <a:endParaRPr lang="en-GB" dirty="0"/>
          </a:p>
          <a:p>
            <a:r>
              <a:rPr lang="en-GB" dirty="0"/>
              <a:t>Poor results. I think that perhaps we are predicting too many 0s, should give more weight to 1 predictions.</a:t>
            </a:r>
          </a:p>
        </p:txBody>
      </p:sp>
      <p:pic>
        <p:nvPicPr>
          <p:cNvPr id="4" name="Picture 3">
            <a:extLst>
              <a:ext uri="{FF2B5EF4-FFF2-40B4-BE49-F238E27FC236}">
                <a16:creationId xmlns:a16="http://schemas.microsoft.com/office/drawing/2014/main" id="{5A8BC134-DD4C-2043-8853-4523EF020D8C}"/>
              </a:ext>
            </a:extLst>
          </p:cNvPr>
          <p:cNvPicPr>
            <a:picLocks noChangeAspect="1"/>
          </p:cNvPicPr>
          <p:nvPr/>
        </p:nvPicPr>
        <p:blipFill>
          <a:blip r:embed="rId2"/>
          <a:stretch>
            <a:fillRect/>
          </a:stretch>
        </p:blipFill>
        <p:spPr>
          <a:xfrm>
            <a:off x="6318398" y="2039620"/>
            <a:ext cx="3259747" cy="1144644"/>
          </a:xfrm>
          <a:prstGeom prst="rect">
            <a:avLst/>
          </a:prstGeom>
        </p:spPr>
      </p:pic>
    </p:spTree>
    <p:extLst>
      <p:ext uri="{BB962C8B-B14F-4D97-AF65-F5344CB8AC3E}">
        <p14:creationId xmlns:p14="http://schemas.microsoft.com/office/powerpoint/2010/main" val="1042126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26B-C7F0-F947-B1FF-851A7AEFFDB9}"/>
              </a:ext>
            </a:extLst>
          </p:cNvPr>
          <p:cNvSpPr>
            <a:spLocks noGrp="1"/>
          </p:cNvSpPr>
          <p:nvPr>
            <p:ph type="ctrTitle"/>
          </p:nvPr>
        </p:nvSpPr>
        <p:spPr/>
        <p:txBody>
          <a:bodyPr/>
          <a:lstStyle/>
          <a:p>
            <a:r>
              <a:rPr lang="en-GB" dirty="0"/>
              <a:t>The Twitter 16K Dataset - ML</a:t>
            </a:r>
          </a:p>
        </p:txBody>
      </p:sp>
      <p:sp>
        <p:nvSpPr>
          <p:cNvPr id="3" name="Subtitle 2">
            <a:extLst>
              <a:ext uri="{FF2B5EF4-FFF2-40B4-BE49-F238E27FC236}">
                <a16:creationId xmlns:a16="http://schemas.microsoft.com/office/drawing/2014/main" id="{346674EC-EA58-8740-B515-5DAB2DF69359}"/>
              </a:ext>
            </a:extLst>
          </p:cNvPr>
          <p:cNvSpPr>
            <a:spLocks noGrp="1"/>
          </p:cNvSpPr>
          <p:nvPr>
            <p:ph type="subTitle" idx="1"/>
          </p:nvPr>
        </p:nvSpPr>
        <p:spPr/>
        <p:txBody>
          <a:bodyPr/>
          <a:lstStyle/>
          <a:p>
            <a:r>
              <a:rPr lang="en-GB" dirty="0"/>
              <a:t>(16000 examples – 3 classes)</a:t>
            </a:r>
          </a:p>
        </p:txBody>
      </p:sp>
    </p:spTree>
    <p:extLst>
      <p:ext uri="{BB962C8B-B14F-4D97-AF65-F5344CB8AC3E}">
        <p14:creationId xmlns:p14="http://schemas.microsoft.com/office/powerpoint/2010/main" val="24459507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endParaRPr lang="en-US" sz="4000"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57611219"/>
              </p:ext>
            </p:extLst>
          </p:nvPr>
        </p:nvGraphicFramePr>
        <p:xfrm>
          <a:off x="2316864" y="1262001"/>
          <a:ext cx="6201364" cy="4470039"/>
        </p:xfrm>
        <a:graphic>
          <a:graphicData uri="http://schemas.openxmlformats.org/drawingml/2006/table">
            <a:tbl>
              <a:tblPr firstRow="1" bandRow="1">
                <a:tableStyleId>{5C22544A-7EE6-4342-B048-85BDC9FD1C3A}</a:tableStyleId>
              </a:tblPr>
              <a:tblGrid>
                <a:gridCol w="2489748">
                  <a:extLst>
                    <a:ext uri="{9D8B030D-6E8A-4147-A177-3AD203B41FA5}">
                      <a16:colId xmlns:a16="http://schemas.microsoft.com/office/drawing/2014/main" val="3581206579"/>
                    </a:ext>
                  </a:extLst>
                </a:gridCol>
                <a:gridCol w="1264100">
                  <a:extLst>
                    <a:ext uri="{9D8B030D-6E8A-4147-A177-3AD203B41FA5}">
                      <a16:colId xmlns:a16="http://schemas.microsoft.com/office/drawing/2014/main" val="2736018972"/>
                    </a:ext>
                  </a:extLst>
                </a:gridCol>
                <a:gridCol w="1223758">
                  <a:extLst>
                    <a:ext uri="{9D8B030D-6E8A-4147-A177-3AD203B41FA5}">
                      <a16:colId xmlns:a16="http://schemas.microsoft.com/office/drawing/2014/main" val="2872751444"/>
                    </a:ext>
                  </a:extLst>
                </a:gridCol>
                <a:gridCol w="1223758">
                  <a:extLst>
                    <a:ext uri="{9D8B030D-6E8A-4147-A177-3AD203B41FA5}">
                      <a16:colId xmlns:a16="http://schemas.microsoft.com/office/drawing/2014/main" val="1684232696"/>
                    </a:ext>
                  </a:extLst>
                </a:gridCol>
              </a:tblGrid>
              <a:tr h="330311">
                <a:tc>
                  <a:txBody>
                    <a:bodyPr/>
                    <a:lstStyle/>
                    <a:p>
                      <a:r>
                        <a:rPr lang="en-GB" sz="1200" dirty="0"/>
                        <a:t>Model (9600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0.4838</a:t>
                      </a:r>
                    </a:p>
                  </a:txBody>
                  <a:tcPr/>
                </a:tc>
                <a:tc>
                  <a:txBody>
                    <a:bodyPr/>
                    <a:lstStyle/>
                    <a:p>
                      <a:r>
                        <a:rPr lang="en-GB" sz="1400" b="1" dirty="0"/>
                        <a:t>0.5081</a:t>
                      </a:r>
                    </a:p>
                  </a:txBody>
                  <a:tcPr/>
                </a:tc>
                <a:tc>
                  <a:txBody>
                    <a:bodyPr/>
                    <a:lstStyle/>
                    <a:p>
                      <a:r>
                        <a:rPr lang="en-GB" sz="1400" b="1" dirty="0"/>
                        <a:t>0.4838</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0.1290</a:t>
                      </a:r>
                    </a:p>
                  </a:txBody>
                  <a:tcPr/>
                </a:tc>
                <a:tc>
                  <a:txBody>
                    <a:bodyPr/>
                    <a:lstStyle/>
                    <a:p>
                      <a:r>
                        <a:rPr lang="en-GB" sz="1400" b="1" dirty="0"/>
                        <a:t>0.0445</a:t>
                      </a:r>
                    </a:p>
                  </a:txBody>
                  <a:tcPr/>
                </a:tc>
                <a:tc>
                  <a:txBody>
                    <a:bodyPr/>
                    <a:lstStyle/>
                    <a:p>
                      <a:r>
                        <a:rPr lang="en-GB" sz="1400" b="1" dirty="0"/>
                        <a:t>0.1290</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0.6855</a:t>
                      </a:r>
                    </a:p>
                  </a:txBody>
                  <a:tcPr/>
                </a:tc>
                <a:tc>
                  <a:txBody>
                    <a:bodyPr/>
                    <a:lstStyle/>
                    <a:p>
                      <a:r>
                        <a:rPr lang="en-GB" sz="1400" b="1" dirty="0"/>
                        <a:t>0.6855</a:t>
                      </a:r>
                    </a:p>
                  </a:txBody>
                  <a:tcPr/>
                </a:tc>
                <a:tc>
                  <a:txBody>
                    <a:bodyPr/>
                    <a:lstStyle/>
                    <a:p>
                      <a:r>
                        <a:rPr lang="en-GB" sz="1400" b="1" dirty="0"/>
                        <a:t>0.6925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0.7476</a:t>
                      </a:r>
                    </a:p>
                  </a:txBody>
                  <a:tcPr/>
                </a:tc>
                <a:tc>
                  <a:txBody>
                    <a:bodyPr/>
                    <a:lstStyle/>
                    <a:p>
                      <a:r>
                        <a:rPr lang="en-GB" sz="1400" b="1" dirty="0"/>
                        <a:t>0.7265</a:t>
                      </a:r>
                    </a:p>
                  </a:txBody>
                  <a:tcPr/>
                </a:tc>
                <a:tc>
                  <a:txBody>
                    <a:bodyPr/>
                    <a:lstStyle/>
                    <a:p>
                      <a:r>
                        <a:rPr lang="en-GB" sz="1400" b="1" dirty="0"/>
                        <a:t>0.7476</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0.6030</a:t>
                      </a:r>
                    </a:p>
                  </a:txBody>
                  <a:tcPr/>
                </a:tc>
                <a:tc>
                  <a:txBody>
                    <a:bodyPr/>
                    <a:lstStyle/>
                    <a:p>
                      <a:r>
                        <a:rPr lang="en-GB" sz="1400" b="1" dirty="0"/>
                        <a:t>0.6022</a:t>
                      </a:r>
                    </a:p>
                  </a:txBody>
                  <a:tcPr/>
                </a:tc>
                <a:tc>
                  <a:txBody>
                    <a:bodyPr/>
                    <a:lstStyle/>
                    <a:p>
                      <a:r>
                        <a:rPr lang="en-GB" sz="1400" b="1" dirty="0"/>
                        <a:t>0.6030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0.6871</a:t>
                      </a:r>
                    </a:p>
                  </a:txBody>
                  <a:tcPr/>
                </a:tc>
                <a:tc>
                  <a:txBody>
                    <a:bodyPr/>
                    <a:lstStyle/>
                    <a:p>
                      <a:r>
                        <a:rPr lang="en-GB" sz="1400" b="1" dirty="0"/>
                        <a:t>0.5631</a:t>
                      </a:r>
                    </a:p>
                  </a:txBody>
                  <a:tcPr/>
                </a:tc>
                <a:tc>
                  <a:txBody>
                    <a:bodyPr/>
                    <a:lstStyle/>
                    <a:p>
                      <a:r>
                        <a:rPr lang="en-GB" sz="1400" b="1" dirty="0"/>
                        <a:t>0.6871</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0.6880</a:t>
                      </a:r>
                    </a:p>
                  </a:txBody>
                  <a:tcPr/>
                </a:tc>
                <a:tc>
                  <a:txBody>
                    <a:bodyPr/>
                    <a:lstStyle/>
                    <a:p>
                      <a:r>
                        <a:rPr lang="en-GB" sz="1400" b="1" dirty="0"/>
                        <a:t>0.6328</a:t>
                      </a:r>
                    </a:p>
                  </a:txBody>
                  <a:tcPr/>
                </a:tc>
                <a:tc>
                  <a:txBody>
                    <a:bodyPr/>
                    <a:lstStyle/>
                    <a:p>
                      <a:r>
                        <a:rPr lang="en-GB" sz="1400" b="1" dirty="0"/>
                        <a:t>0.6880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0.6795</a:t>
                      </a:r>
                    </a:p>
                  </a:txBody>
                  <a:tcPr/>
                </a:tc>
                <a:tc>
                  <a:txBody>
                    <a:bodyPr/>
                    <a:lstStyle/>
                    <a:p>
                      <a:r>
                        <a:rPr lang="en-GB" sz="1400" b="1" dirty="0"/>
                        <a:t>0.6215</a:t>
                      </a:r>
                    </a:p>
                  </a:txBody>
                  <a:tcPr/>
                </a:tc>
                <a:tc>
                  <a:txBody>
                    <a:bodyPr/>
                    <a:lstStyle/>
                    <a:p>
                      <a:r>
                        <a:rPr lang="en-GB" sz="1400" b="1" dirty="0"/>
                        <a:t>0.6795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(200)</a:t>
                      </a:r>
                    </a:p>
                  </a:txBody>
                  <a:tcPr/>
                </a:tc>
                <a:tc>
                  <a:txBody>
                    <a:bodyPr/>
                    <a:lstStyle/>
                    <a:p>
                      <a:r>
                        <a:rPr lang="en-GB" sz="1200" dirty="0"/>
                        <a:t>0.7403</a:t>
                      </a:r>
                    </a:p>
                  </a:txBody>
                  <a:tcPr/>
                </a:tc>
                <a:tc>
                  <a:txBody>
                    <a:bodyPr/>
                    <a:lstStyle/>
                    <a:p>
                      <a:r>
                        <a:rPr lang="en-GB" sz="1400" b="1" dirty="0"/>
                        <a:t>0.6923</a:t>
                      </a:r>
                    </a:p>
                  </a:txBody>
                  <a:tcPr/>
                </a:tc>
                <a:tc>
                  <a:txBody>
                    <a:bodyPr/>
                    <a:lstStyle/>
                    <a:p>
                      <a:r>
                        <a:rPr lang="en-GB" sz="1400" b="1" dirty="0"/>
                        <a:t>0.7403</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32 padding, 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4804228" y="113511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6373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38062661"/>
              </p:ext>
            </p:extLst>
          </p:nvPr>
        </p:nvGraphicFramePr>
        <p:xfrm>
          <a:off x="2365170" y="1262002"/>
          <a:ext cx="6208529" cy="4470039"/>
        </p:xfrm>
        <a:graphic>
          <a:graphicData uri="http://schemas.openxmlformats.org/drawingml/2006/table">
            <a:tbl>
              <a:tblPr firstRow="1" bandRow="1">
                <a:tableStyleId>{5C22544A-7EE6-4342-B048-85BDC9FD1C3A}</a:tableStyleId>
              </a:tblPr>
              <a:tblGrid>
                <a:gridCol w="2492624">
                  <a:extLst>
                    <a:ext uri="{9D8B030D-6E8A-4147-A177-3AD203B41FA5}">
                      <a16:colId xmlns:a16="http://schemas.microsoft.com/office/drawing/2014/main" val="3581206579"/>
                    </a:ext>
                  </a:extLst>
                </a:gridCol>
                <a:gridCol w="1265561">
                  <a:extLst>
                    <a:ext uri="{9D8B030D-6E8A-4147-A177-3AD203B41FA5}">
                      <a16:colId xmlns:a16="http://schemas.microsoft.com/office/drawing/2014/main" val="2736018972"/>
                    </a:ext>
                  </a:extLst>
                </a:gridCol>
                <a:gridCol w="1225172">
                  <a:extLst>
                    <a:ext uri="{9D8B030D-6E8A-4147-A177-3AD203B41FA5}">
                      <a16:colId xmlns:a16="http://schemas.microsoft.com/office/drawing/2014/main" val="2872751444"/>
                    </a:ext>
                  </a:extLst>
                </a:gridCol>
                <a:gridCol w="1225172">
                  <a:extLst>
                    <a:ext uri="{9D8B030D-6E8A-4147-A177-3AD203B41FA5}">
                      <a16:colId xmlns:a16="http://schemas.microsoft.com/office/drawing/2014/main" val="3771407428"/>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0.5737</a:t>
                      </a:r>
                    </a:p>
                  </a:txBody>
                  <a:tcPr/>
                </a:tc>
                <a:tc>
                  <a:txBody>
                    <a:bodyPr/>
                    <a:lstStyle/>
                    <a:p>
                      <a:r>
                        <a:rPr lang="en-GB" sz="1400" b="1" dirty="0"/>
                        <a:t>0.5937</a:t>
                      </a:r>
                    </a:p>
                  </a:txBody>
                  <a:tcPr/>
                </a:tc>
                <a:tc>
                  <a:txBody>
                    <a:bodyPr/>
                    <a:lstStyle/>
                    <a:p>
                      <a:r>
                        <a:rPr lang="en-GB" sz="1400" b="1" dirty="0"/>
                        <a:t>0.5737</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0.4143</a:t>
                      </a:r>
                    </a:p>
                  </a:txBody>
                  <a:tcPr/>
                </a:tc>
                <a:tc>
                  <a:txBody>
                    <a:bodyPr/>
                    <a:lstStyle/>
                    <a:p>
                      <a:r>
                        <a:rPr lang="en-GB" sz="1400" b="1" dirty="0"/>
                        <a:t>0.4377</a:t>
                      </a:r>
                    </a:p>
                  </a:txBody>
                  <a:tcPr/>
                </a:tc>
                <a:tc>
                  <a:txBody>
                    <a:bodyPr/>
                    <a:lstStyle/>
                    <a:p>
                      <a:r>
                        <a:rPr lang="en-GB" sz="1400" b="1" dirty="0"/>
                        <a:t>0.4143</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0.7283</a:t>
                      </a:r>
                    </a:p>
                  </a:txBody>
                  <a:tcPr/>
                </a:tc>
                <a:tc>
                  <a:txBody>
                    <a:bodyPr/>
                    <a:lstStyle/>
                    <a:p>
                      <a:r>
                        <a:rPr lang="en-GB" sz="1400" b="1" dirty="0"/>
                        <a:t>0.6956</a:t>
                      </a:r>
                    </a:p>
                  </a:txBody>
                  <a:tcPr/>
                </a:tc>
                <a:tc>
                  <a:txBody>
                    <a:bodyPr/>
                    <a:lstStyle/>
                    <a:p>
                      <a:r>
                        <a:rPr lang="en-GB" sz="1400" b="1" dirty="0"/>
                        <a:t>0.7283</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0.6993</a:t>
                      </a:r>
                    </a:p>
                  </a:txBody>
                  <a:tcPr/>
                </a:tc>
                <a:tc>
                  <a:txBody>
                    <a:bodyPr/>
                    <a:lstStyle/>
                    <a:p>
                      <a:r>
                        <a:rPr lang="en-GB" sz="1400" b="1" dirty="0"/>
                        <a:t>0.6119</a:t>
                      </a:r>
                    </a:p>
                  </a:txBody>
                  <a:tcPr/>
                </a:tc>
                <a:tc>
                  <a:txBody>
                    <a:bodyPr/>
                    <a:lstStyle/>
                    <a:p>
                      <a:r>
                        <a:rPr lang="en-GB" sz="1400" b="1" dirty="0"/>
                        <a:t>0.6993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0.5873</a:t>
                      </a:r>
                    </a:p>
                  </a:txBody>
                  <a:tcPr/>
                </a:tc>
                <a:tc>
                  <a:txBody>
                    <a:bodyPr/>
                    <a:lstStyle/>
                    <a:p>
                      <a:r>
                        <a:rPr lang="en-GB" sz="1400" b="1" dirty="0"/>
                        <a:t>0.5894</a:t>
                      </a:r>
                    </a:p>
                  </a:txBody>
                  <a:tcPr/>
                </a:tc>
                <a:tc>
                  <a:txBody>
                    <a:bodyPr/>
                    <a:lstStyle/>
                    <a:p>
                      <a:r>
                        <a:rPr lang="en-GB" sz="1400" b="1" dirty="0"/>
                        <a:t>0.5873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0.6677</a:t>
                      </a:r>
                    </a:p>
                  </a:txBody>
                  <a:tcPr/>
                </a:tc>
                <a:tc>
                  <a:txBody>
                    <a:bodyPr/>
                    <a:lstStyle/>
                    <a:p>
                      <a:r>
                        <a:rPr lang="en-GB" sz="1400" b="1" dirty="0"/>
                        <a:t>0.5401</a:t>
                      </a:r>
                    </a:p>
                  </a:txBody>
                  <a:tcPr/>
                </a:tc>
                <a:tc>
                  <a:txBody>
                    <a:bodyPr/>
                    <a:lstStyle/>
                    <a:p>
                      <a:r>
                        <a:rPr lang="en-GB" sz="1400" b="1" dirty="0"/>
                        <a:t>0.6677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0.7143</a:t>
                      </a:r>
                    </a:p>
                  </a:txBody>
                  <a:tcPr/>
                </a:tc>
                <a:tc>
                  <a:txBody>
                    <a:bodyPr/>
                    <a:lstStyle/>
                    <a:p>
                      <a:r>
                        <a:rPr lang="en-GB" sz="1400" b="1" dirty="0"/>
                        <a:t>0.6876</a:t>
                      </a:r>
                    </a:p>
                  </a:txBody>
                  <a:tcPr/>
                </a:tc>
                <a:tc>
                  <a:txBody>
                    <a:bodyPr/>
                    <a:lstStyle/>
                    <a:p>
                      <a:r>
                        <a:rPr lang="en-GB" sz="1400" b="1" dirty="0"/>
                        <a:t>0.7143</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0.7183</a:t>
                      </a:r>
                    </a:p>
                  </a:txBody>
                  <a:tcPr/>
                </a:tc>
                <a:tc>
                  <a:txBody>
                    <a:bodyPr/>
                    <a:lstStyle/>
                    <a:p>
                      <a:r>
                        <a:rPr lang="en-GB" sz="1400" b="1" dirty="0"/>
                        <a:t>0.7024</a:t>
                      </a:r>
                    </a:p>
                  </a:txBody>
                  <a:tcPr/>
                </a:tc>
                <a:tc>
                  <a:txBody>
                    <a:bodyPr/>
                    <a:lstStyle/>
                    <a:p>
                      <a:r>
                        <a:rPr lang="en-GB" sz="1400" b="1" dirty="0"/>
                        <a:t>0.7183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0.7437</a:t>
                      </a:r>
                    </a:p>
                  </a:txBody>
                  <a:tcPr/>
                </a:tc>
                <a:tc>
                  <a:txBody>
                    <a:bodyPr/>
                    <a:lstStyle/>
                    <a:p>
                      <a:r>
                        <a:rPr lang="en-GB" sz="1400" b="1" dirty="0"/>
                        <a:t>0.7164</a:t>
                      </a:r>
                    </a:p>
                  </a:txBody>
                  <a:tcPr/>
                </a:tc>
                <a:tc>
                  <a:txBody>
                    <a:bodyPr/>
                    <a:lstStyle/>
                    <a:p>
                      <a:r>
                        <a:rPr lang="en-GB" sz="1400" b="1" dirty="0"/>
                        <a:t>0.7437</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4835437"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575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571115040"/>
              </p:ext>
            </p:extLst>
          </p:nvPr>
        </p:nvGraphicFramePr>
        <p:xfrm>
          <a:off x="2352645" y="1262002"/>
          <a:ext cx="6136933" cy="4903038"/>
        </p:xfrm>
        <a:graphic>
          <a:graphicData uri="http://schemas.openxmlformats.org/drawingml/2006/table">
            <a:tbl>
              <a:tblPr firstRow="1" bandRow="1">
                <a:tableStyleId>{5C22544A-7EE6-4342-B048-85BDC9FD1C3A}</a:tableStyleId>
              </a:tblPr>
              <a:tblGrid>
                <a:gridCol w="2463880">
                  <a:extLst>
                    <a:ext uri="{9D8B030D-6E8A-4147-A177-3AD203B41FA5}">
                      <a16:colId xmlns:a16="http://schemas.microsoft.com/office/drawing/2014/main" val="3581206579"/>
                    </a:ext>
                  </a:extLst>
                </a:gridCol>
                <a:gridCol w="1250967">
                  <a:extLst>
                    <a:ext uri="{9D8B030D-6E8A-4147-A177-3AD203B41FA5}">
                      <a16:colId xmlns:a16="http://schemas.microsoft.com/office/drawing/2014/main" val="2736018972"/>
                    </a:ext>
                  </a:extLst>
                </a:gridCol>
                <a:gridCol w="1211043">
                  <a:extLst>
                    <a:ext uri="{9D8B030D-6E8A-4147-A177-3AD203B41FA5}">
                      <a16:colId xmlns:a16="http://schemas.microsoft.com/office/drawing/2014/main" val="2872751444"/>
                    </a:ext>
                  </a:extLst>
                </a:gridCol>
                <a:gridCol w="1211043">
                  <a:extLst>
                    <a:ext uri="{9D8B030D-6E8A-4147-A177-3AD203B41FA5}">
                      <a16:colId xmlns:a16="http://schemas.microsoft.com/office/drawing/2014/main" val="3927129480"/>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0.8145</a:t>
                      </a:r>
                    </a:p>
                  </a:txBody>
                  <a:tcPr/>
                </a:tc>
                <a:tc>
                  <a:txBody>
                    <a:bodyPr/>
                    <a:lstStyle/>
                    <a:p>
                      <a:r>
                        <a:rPr lang="en-US" sz="1400" b="1" dirty="0"/>
                        <a:t>0.8001</a:t>
                      </a:r>
                    </a:p>
                  </a:txBody>
                  <a:tcPr/>
                </a:tc>
                <a:tc>
                  <a:txBody>
                    <a:bodyPr/>
                    <a:lstStyle/>
                    <a:p>
                      <a:r>
                        <a:rPr lang="en-US" sz="1400" b="1" dirty="0"/>
                        <a:t>0.8145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0.6658</a:t>
                      </a:r>
                    </a:p>
                  </a:txBody>
                  <a:tcPr/>
                </a:tc>
                <a:tc>
                  <a:txBody>
                    <a:bodyPr/>
                    <a:lstStyle/>
                    <a:p>
                      <a:r>
                        <a:rPr lang="en-GB" sz="1400" b="1" dirty="0"/>
                        <a:t>0.6764</a:t>
                      </a:r>
                    </a:p>
                  </a:txBody>
                  <a:tcPr/>
                </a:tc>
                <a:tc>
                  <a:txBody>
                    <a:bodyPr/>
                    <a:lstStyle/>
                    <a:p>
                      <a:r>
                        <a:rPr lang="en-GB" sz="1400" b="1" dirty="0"/>
                        <a:t>0.6658</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0.8244</a:t>
                      </a:r>
                    </a:p>
                  </a:txBody>
                  <a:tcPr/>
                </a:tc>
                <a:tc>
                  <a:txBody>
                    <a:bodyPr/>
                    <a:lstStyle/>
                    <a:p>
                      <a:r>
                        <a:rPr lang="en-GB" sz="1400" b="1" dirty="0"/>
                        <a:t>0.8241</a:t>
                      </a:r>
                    </a:p>
                  </a:txBody>
                  <a:tcPr/>
                </a:tc>
                <a:tc>
                  <a:txBody>
                    <a:bodyPr/>
                    <a:lstStyle/>
                    <a:p>
                      <a:r>
                        <a:rPr lang="en-GB" sz="1400" b="1" dirty="0"/>
                        <a:t>0.8244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0.8434</a:t>
                      </a:r>
                    </a:p>
                  </a:txBody>
                  <a:tcPr/>
                </a:tc>
                <a:tc>
                  <a:txBody>
                    <a:bodyPr/>
                    <a:lstStyle/>
                    <a:p>
                      <a:r>
                        <a:rPr lang="en-GB" sz="1400" b="1" dirty="0"/>
                        <a:t>0.8384</a:t>
                      </a:r>
                    </a:p>
                  </a:txBody>
                  <a:tcPr/>
                </a:tc>
                <a:tc>
                  <a:txBody>
                    <a:bodyPr/>
                    <a:lstStyle/>
                    <a:p>
                      <a:r>
                        <a:rPr lang="en-GB" sz="1400" b="1" dirty="0"/>
                        <a:t>0.8434</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0.8050</a:t>
                      </a:r>
                    </a:p>
                  </a:txBody>
                  <a:tcPr/>
                </a:tc>
                <a:tc>
                  <a:txBody>
                    <a:bodyPr/>
                    <a:lstStyle/>
                    <a:p>
                      <a:r>
                        <a:rPr lang="en-GB" sz="1400" b="1" dirty="0"/>
                        <a:t>0.7874</a:t>
                      </a:r>
                    </a:p>
                  </a:txBody>
                  <a:tcPr/>
                </a:tc>
                <a:tc>
                  <a:txBody>
                    <a:bodyPr/>
                    <a:lstStyle/>
                    <a:p>
                      <a:r>
                        <a:rPr lang="en-GB" sz="1400" b="1" dirty="0"/>
                        <a:t>0.8050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0.8310</a:t>
                      </a:r>
                    </a:p>
                  </a:txBody>
                  <a:tcPr/>
                </a:tc>
                <a:tc>
                  <a:txBody>
                    <a:bodyPr/>
                    <a:lstStyle/>
                    <a:p>
                      <a:r>
                        <a:rPr lang="en-GB" sz="1400" b="1" dirty="0"/>
                        <a:t>0.8293</a:t>
                      </a:r>
                    </a:p>
                  </a:txBody>
                  <a:tcPr/>
                </a:tc>
                <a:tc>
                  <a:txBody>
                    <a:bodyPr/>
                    <a:lstStyle/>
                    <a:p>
                      <a:r>
                        <a:rPr lang="en-GB" sz="1400" b="1" dirty="0"/>
                        <a:t>0.8310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0.6687</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0.8075</a:t>
                      </a:r>
                    </a:p>
                  </a:txBody>
                  <a:tcPr/>
                </a:tc>
                <a:tc>
                  <a:txBody>
                    <a:bodyPr/>
                    <a:lstStyle/>
                    <a:p>
                      <a:r>
                        <a:rPr lang="en-GB" sz="1400" b="1" dirty="0"/>
                        <a:t>0.7948</a:t>
                      </a:r>
                    </a:p>
                  </a:txBody>
                  <a:tcPr/>
                </a:tc>
                <a:tc>
                  <a:txBody>
                    <a:bodyPr/>
                    <a:lstStyle/>
                    <a:p>
                      <a:r>
                        <a:rPr lang="en-GB" sz="1400" b="1" dirty="0"/>
                        <a:t>0.8075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0.7270</a:t>
                      </a:r>
                    </a:p>
                  </a:txBody>
                  <a:tcPr/>
                </a:tc>
                <a:tc>
                  <a:txBody>
                    <a:bodyPr/>
                    <a:lstStyle/>
                    <a:p>
                      <a:r>
                        <a:rPr lang="en-GB" sz="1400" b="1" dirty="0"/>
                        <a:t>0.6708</a:t>
                      </a:r>
                    </a:p>
                  </a:txBody>
                  <a:tcPr/>
                </a:tc>
                <a:tc>
                  <a:txBody>
                    <a:bodyPr/>
                    <a:lstStyle/>
                    <a:p>
                      <a:r>
                        <a:rPr lang="en-GB" sz="1400" b="1" dirty="0"/>
                        <a:t>0.7270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0.8278</a:t>
                      </a:r>
                    </a:p>
                  </a:txBody>
                  <a:tcPr/>
                </a:tc>
                <a:tc>
                  <a:txBody>
                    <a:bodyPr/>
                    <a:lstStyle/>
                    <a:p>
                      <a:r>
                        <a:rPr lang="en-GB" sz="1400" b="1" dirty="0"/>
                        <a:t>0.8176</a:t>
                      </a:r>
                    </a:p>
                  </a:txBody>
                  <a:tcPr/>
                </a:tc>
                <a:tc>
                  <a:txBody>
                    <a:bodyPr/>
                    <a:lstStyle/>
                    <a:p>
                      <a:r>
                        <a:rPr lang="en-GB" sz="1400" b="1" dirty="0"/>
                        <a:t>0.8278</a:t>
                      </a:r>
                    </a:p>
                  </a:txBody>
                  <a:tcPr/>
                </a:tc>
                <a:extLst>
                  <a:ext uri="{0D108BD9-81ED-4DB2-BD59-A6C34878D82A}">
                    <a16:rowId xmlns:a16="http://schemas.microsoft.com/office/drawing/2014/main" val="2523988882"/>
                  </a:ext>
                </a:extLst>
              </a:tr>
            </a:tbl>
          </a:graphicData>
        </a:graphic>
      </p:graphicFrame>
      <p:cxnSp>
        <p:nvCxnSpPr>
          <p:cNvPr id="12" name="Straight Connector 11">
            <a:extLst>
              <a:ext uri="{FF2B5EF4-FFF2-40B4-BE49-F238E27FC236}">
                <a16:creationId xmlns:a16="http://schemas.microsoft.com/office/drawing/2014/main" id="{DF302AD7-EC00-2243-AC72-831BEA5DF245}"/>
              </a:ext>
            </a:extLst>
          </p:cNvPr>
          <p:cNvCxnSpPr/>
          <p:nvPr/>
        </p:nvCxnSpPr>
        <p:spPr>
          <a:xfrm>
            <a:off x="483080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3572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746538305"/>
              </p:ext>
            </p:extLst>
          </p:nvPr>
        </p:nvGraphicFramePr>
        <p:xfrm>
          <a:off x="2228377" y="1262002"/>
          <a:ext cx="6179269" cy="4903038"/>
        </p:xfrm>
        <a:graphic>
          <a:graphicData uri="http://schemas.openxmlformats.org/drawingml/2006/table">
            <a:tbl>
              <a:tblPr firstRow="1" bandRow="1">
                <a:tableStyleId>{5C22544A-7EE6-4342-B048-85BDC9FD1C3A}</a:tableStyleId>
              </a:tblPr>
              <a:tblGrid>
                <a:gridCol w="2480877">
                  <a:extLst>
                    <a:ext uri="{9D8B030D-6E8A-4147-A177-3AD203B41FA5}">
                      <a16:colId xmlns:a16="http://schemas.microsoft.com/office/drawing/2014/main" val="3581206579"/>
                    </a:ext>
                  </a:extLst>
                </a:gridCol>
                <a:gridCol w="1259598">
                  <a:extLst>
                    <a:ext uri="{9D8B030D-6E8A-4147-A177-3AD203B41FA5}">
                      <a16:colId xmlns:a16="http://schemas.microsoft.com/office/drawing/2014/main" val="2736018972"/>
                    </a:ext>
                  </a:extLst>
                </a:gridCol>
                <a:gridCol w="1219397">
                  <a:extLst>
                    <a:ext uri="{9D8B030D-6E8A-4147-A177-3AD203B41FA5}">
                      <a16:colId xmlns:a16="http://schemas.microsoft.com/office/drawing/2014/main" val="2872751444"/>
                    </a:ext>
                  </a:extLst>
                </a:gridCol>
                <a:gridCol w="1219397">
                  <a:extLst>
                    <a:ext uri="{9D8B030D-6E8A-4147-A177-3AD203B41FA5}">
                      <a16:colId xmlns:a16="http://schemas.microsoft.com/office/drawing/2014/main" val="3485679816"/>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0.8408</a:t>
                      </a:r>
                    </a:p>
                  </a:txBody>
                  <a:tcPr/>
                </a:tc>
                <a:tc>
                  <a:txBody>
                    <a:bodyPr/>
                    <a:lstStyle/>
                    <a:p>
                      <a:r>
                        <a:rPr lang="en-GB" sz="1400" b="1" dirty="0"/>
                        <a:t>0.8401</a:t>
                      </a:r>
                    </a:p>
                  </a:txBody>
                  <a:tcPr/>
                </a:tc>
                <a:tc>
                  <a:txBody>
                    <a:bodyPr/>
                    <a:lstStyle/>
                    <a:p>
                      <a:r>
                        <a:rPr lang="en-GB" sz="1400" b="1" dirty="0"/>
                        <a:t>0.8408</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0.6630</a:t>
                      </a:r>
                    </a:p>
                  </a:txBody>
                  <a:tcPr/>
                </a:tc>
                <a:tc>
                  <a:txBody>
                    <a:bodyPr/>
                    <a:lstStyle/>
                    <a:p>
                      <a:r>
                        <a:rPr lang="en-GB" sz="1400" b="1" dirty="0"/>
                        <a:t>0.6753</a:t>
                      </a:r>
                    </a:p>
                  </a:txBody>
                  <a:tcPr/>
                </a:tc>
                <a:tc>
                  <a:txBody>
                    <a:bodyPr/>
                    <a:lstStyle/>
                    <a:p>
                      <a:r>
                        <a:rPr lang="en-GB" sz="1400" b="1" dirty="0"/>
                        <a:t>0.6630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0.7517</a:t>
                      </a:r>
                    </a:p>
                  </a:txBody>
                  <a:tcPr/>
                </a:tc>
                <a:tc>
                  <a:txBody>
                    <a:bodyPr/>
                    <a:lstStyle/>
                    <a:p>
                      <a:r>
                        <a:rPr lang="en-GB" sz="1400" b="1" dirty="0"/>
                        <a:t>0.6936</a:t>
                      </a:r>
                    </a:p>
                  </a:txBody>
                  <a:tcPr/>
                </a:tc>
                <a:tc>
                  <a:txBody>
                    <a:bodyPr/>
                    <a:lstStyle/>
                    <a:p>
                      <a:r>
                        <a:rPr lang="en-GB" sz="1400" b="1" dirty="0"/>
                        <a:t>0.7517</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0.8399</a:t>
                      </a:r>
                    </a:p>
                  </a:txBody>
                  <a:tcPr/>
                </a:tc>
                <a:tc>
                  <a:txBody>
                    <a:bodyPr/>
                    <a:lstStyle/>
                    <a:p>
                      <a:r>
                        <a:rPr lang="en-GB" sz="1400" b="1" dirty="0"/>
                        <a:t>0.8287</a:t>
                      </a:r>
                    </a:p>
                  </a:txBody>
                  <a:tcPr/>
                </a:tc>
                <a:tc>
                  <a:txBody>
                    <a:bodyPr/>
                    <a:lstStyle/>
                    <a:p>
                      <a:r>
                        <a:rPr lang="en-GB" sz="1400" b="1" dirty="0"/>
                        <a:t>0.8399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0.7334</a:t>
                      </a:r>
                    </a:p>
                  </a:txBody>
                  <a:tcPr/>
                </a:tc>
                <a:tc>
                  <a:txBody>
                    <a:bodyPr/>
                    <a:lstStyle/>
                    <a:p>
                      <a:r>
                        <a:rPr lang="en-GB" sz="1400" b="1" dirty="0"/>
                        <a:t>0.6518</a:t>
                      </a:r>
                    </a:p>
                  </a:txBody>
                  <a:tcPr/>
                </a:tc>
                <a:tc>
                  <a:txBody>
                    <a:bodyPr/>
                    <a:lstStyle/>
                    <a:p>
                      <a:r>
                        <a:rPr lang="en-GB" sz="1400" b="1" dirty="0"/>
                        <a:t>0.7334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0.8110</a:t>
                      </a:r>
                    </a:p>
                  </a:txBody>
                  <a:tcPr/>
                </a:tc>
                <a:tc>
                  <a:txBody>
                    <a:bodyPr/>
                    <a:lstStyle/>
                    <a:p>
                      <a:r>
                        <a:rPr lang="en-GB" sz="1400" b="1" dirty="0"/>
                        <a:t>0.8109</a:t>
                      </a:r>
                    </a:p>
                  </a:txBody>
                  <a:tcPr/>
                </a:tc>
                <a:tc>
                  <a:txBody>
                    <a:bodyPr/>
                    <a:lstStyle/>
                    <a:p>
                      <a:r>
                        <a:rPr lang="en-GB" sz="1400" b="1" dirty="0"/>
                        <a:t>0.8110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0.6858</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0.8199</a:t>
                      </a:r>
                    </a:p>
                  </a:txBody>
                  <a:tcPr/>
                </a:tc>
                <a:tc>
                  <a:txBody>
                    <a:bodyPr/>
                    <a:lstStyle/>
                    <a:p>
                      <a:r>
                        <a:rPr lang="en-GB" sz="1400" b="1" dirty="0"/>
                        <a:t>0.8083</a:t>
                      </a:r>
                    </a:p>
                  </a:txBody>
                  <a:tcPr/>
                </a:tc>
                <a:tc>
                  <a:txBody>
                    <a:bodyPr/>
                    <a:lstStyle/>
                    <a:p>
                      <a:r>
                        <a:rPr lang="en-GB" sz="1400" b="1" dirty="0"/>
                        <a:t>0.8199</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0.7261</a:t>
                      </a:r>
                    </a:p>
                  </a:txBody>
                  <a:tcPr/>
                </a:tc>
                <a:tc>
                  <a:txBody>
                    <a:bodyPr/>
                    <a:lstStyle/>
                    <a:p>
                      <a:r>
                        <a:rPr lang="en-GB" sz="1400" b="1" dirty="0"/>
                        <a:t>0.6585</a:t>
                      </a:r>
                    </a:p>
                  </a:txBody>
                  <a:tcPr/>
                </a:tc>
                <a:tc>
                  <a:txBody>
                    <a:bodyPr/>
                    <a:lstStyle/>
                    <a:p>
                      <a:r>
                        <a:rPr lang="en-GB" sz="1400" b="1" dirty="0"/>
                        <a:t>0.7261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0.8402</a:t>
                      </a:r>
                    </a:p>
                  </a:txBody>
                  <a:tcPr/>
                </a:tc>
                <a:tc>
                  <a:txBody>
                    <a:bodyPr/>
                    <a:lstStyle/>
                    <a:p>
                      <a:r>
                        <a:rPr lang="en-GB" sz="1400" b="1" dirty="0"/>
                        <a:t>0.8293</a:t>
                      </a:r>
                    </a:p>
                  </a:txBody>
                  <a:tcPr/>
                </a:tc>
                <a:tc>
                  <a:txBody>
                    <a:bodyPr/>
                    <a:lstStyle/>
                    <a:p>
                      <a:r>
                        <a:rPr lang="en-GB" sz="1400" b="1" dirty="0"/>
                        <a:t>0.8402</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840764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470455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6291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622498850"/>
              </p:ext>
            </p:extLst>
          </p:nvPr>
        </p:nvGraphicFramePr>
        <p:xfrm>
          <a:off x="2214491" y="1262002"/>
          <a:ext cx="6079654" cy="4903038"/>
        </p:xfrm>
        <a:graphic>
          <a:graphicData uri="http://schemas.openxmlformats.org/drawingml/2006/table">
            <a:tbl>
              <a:tblPr firstRow="1" bandRow="1">
                <a:tableStyleId>{5C22544A-7EE6-4342-B048-85BDC9FD1C3A}</a:tableStyleId>
              </a:tblPr>
              <a:tblGrid>
                <a:gridCol w="2440883">
                  <a:extLst>
                    <a:ext uri="{9D8B030D-6E8A-4147-A177-3AD203B41FA5}">
                      <a16:colId xmlns:a16="http://schemas.microsoft.com/office/drawing/2014/main" val="3581206579"/>
                    </a:ext>
                  </a:extLst>
                </a:gridCol>
                <a:gridCol w="1239291">
                  <a:extLst>
                    <a:ext uri="{9D8B030D-6E8A-4147-A177-3AD203B41FA5}">
                      <a16:colId xmlns:a16="http://schemas.microsoft.com/office/drawing/2014/main" val="2736018972"/>
                    </a:ext>
                  </a:extLst>
                </a:gridCol>
                <a:gridCol w="1199740">
                  <a:extLst>
                    <a:ext uri="{9D8B030D-6E8A-4147-A177-3AD203B41FA5}">
                      <a16:colId xmlns:a16="http://schemas.microsoft.com/office/drawing/2014/main" val="2872751444"/>
                    </a:ext>
                  </a:extLst>
                </a:gridCol>
                <a:gridCol w="1199740">
                  <a:extLst>
                    <a:ext uri="{9D8B030D-6E8A-4147-A177-3AD203B41FA5}">
                      <a16:colId xmlns:a16="http://schemas.microsoft.com/office/drawing/2014/main" val="2552957475"/>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0.8316</a:t>
                      </a:r>
                    </a:p>
                  </a:txBody>
                  <a:tcPr/>
                </a:tc>
                <a:tc>
                  <a:txBody>
                    <a:bodyPr/>
                    <a:lstStyle/>
                    <a:p>
                      <a:r>
                        <a:rPr lang="en-GB" sz="1400" b="1" dirty="0"/>
                        <a:t>0.8297</a:t>
                      </a:r>
                    </a:p>
                  </a:txBody>
                  <a:tcPr/>
                </a:tc>
                <a:tc>
                  <a:txBody>
                    <a:bodyPr/>
                    <a:lstStyle/>
                    <a:p>
                      <a:r>
                        <a:rPr lang="en-GB" sz="1400" b="1" dirty="0"/>
                        <a:t>0.8316</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0.6509</a:t>
                      </a:r>
                    </a:p>
                  </a:txBody>
                  <a:tcPr/>
                </a:tc>
                <a:tc>
                  <a:txBody>
                    <a:bodyPr/>
                    <a:lstStyle/>
                    <a:p>
                      <a:r>
                        <a:rPr lang="en-GB" sz="1400" b="1" dirty="0"/>
                        <a:t>0.6619</a:t>
                      </a:r>
                    </a:p>
                  </a:txBody>
                  <a:tcPr/>
                </a:tc>
                <a:tc>
                  <a:txBody>
                    <a:bodyPr/>
                    <a:lstStyle/>
                    <a:p>
                      <a:r>
                        <a:rPr lang="en-GB" sz="1400" b="1" dirty="0"/>
                        <a:t>0.6509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0.7781</a:t>
                      </a:r>
                    </a:p>
                  </a:txBody>
                  <a:tcPr/>
                </a:tc>
                <a:tc>
                  <a:txBody>
                    <a:bodyPr/>
                    <a:lstStyle/>
                    <a:p>
                      <a:r>
                        <a:rPr lang="en-GB" sz="1400" b="1" dirty="0"/>
                        <a:t>0.7428</a:t>
                      </a:r>
                    </a:p>
                  </a:txBody>
                  <a:tcPr/>
                </a:tc>
                <a:tc>
                  <a:txBody>
                    <a:bodyPr/>
                    <a:lstStyle/>
                    <a:p>
                      <a:r>
                        <a:rPr lang="en-GB" sz="1400" b="1" dirty="0"/>
                        <a:t>0.7781</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0.8301</a:t>
                      </a:r>
                    </a:p>
                  </a:txBody>
                  <a:tcPr/>
                </a:tc>
                <a:tc>
                  <a:txBody>
                    <a:bodyPr/>
                    <a:lstStyle/>
                    <a:p>
                      <a:r>
                        <a:rPr lang="en-GB" sz="1400" b="1" dirty="0"/>
                        <a:t>0.8171</a:t>
                      </a:r>
                    </a:p>
                  </a:txBody>
                  <a:tcPr/>
                </a:tc>
                <a:tc>
                  <a:txBody>
                    <a:bodyPr/>
                    <a:lstStyle/>
                    <a:p>
                      <a:r>
                        <a:rPr lang="en-GB" sz="1400" b="1" dirty="0"/>
                        <a:t>0.8301</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0.6915</a:t>
                      </a:r>
                    </a:p>
                  </a:txBody>
                  <a:tcPr/>
                </a:tc>
                <a:tc>
                  <a:txBody>
                    <a:bodyPr/>
                    <a:lstStyle/>
                    <a:p>
                      <a:r>
                        <a:rPr lang="en-GB" sz="1400" b="1" dirty="0"/>
                        <a:t>0.5762</a:t>
                      </a:r>
                    </a:p>
                  </a:txBody>
                  <a:tcPr/>
                </a:tc>
                <a:tc>
                  <a:txBody>
                    <a:bodyPr/>
                    <a:lstStyle/>
                    <a:p>
                      <a:r>
                        <a:rPr lang="en-GB" sz="1400" b="1" dirty="0"/>
                        <a:t>0.6915</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0.8085</a:t>
                      </a:r>
                    </a:p>
                  </a:txBody>
                  <a:tcPr/>
                </a:tc>
                <a:tc>
                  <a:txBody>
                    <a:bodyPr/>
                    <a:lstStyle/>
                    <a:p>
                      <a:r>
                        <a:rPr lang="en-GB" sz="1400" b="1" dirty="0"/>
                        <a:t>0.8075</a:t>
                      </a:r>
                    </a:p>
                  </a:txBody>
                  <a:tcPr/>
                </a:tc>
                <a:tc>
                  <a:txBody>
                    <a:bodyPr/>
                    <a:lstStyle/>
                    <a:p>
                      <a:r>
                        <a:rPr lang="en-GB" sz="1400" b="1" dirty="0"/>
                        <a:t>0.8085</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0.6798</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0.8123</a:t>
                      </a:r>
                    </a:p>
                  </a:txBody>
                  <a:tcPr/>
                </a:tc>
                <a:tc>
                  <a:txBody>
                    <a:bodyPr/>
                    <a:lstStyle/>
                    <a:p>
                      <a:r>
                        <a:rPr lang="en-GB" sz="1400" b="1" dirty="0"/>
                        <a:t>0.8006</a:t>
                      </a:r>
                    </a:p>
                  </a:txBody>
                  <a:tcPr/>
                </a:tc>
                <a:tc>
                  <a:txBody>
                    <a:bodyPr/>
                    <a:lstStyle/>
                    <a:p>
                      <a:r>
                        <a:rPr lang="en-GB" sz="1400" b="1" dirty="0"/>
                        <a:t>0.8123</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0.6940</a:t>
                      </a:r>
                    </a:p>
                  </a:txBody>
                  <a:tcPr/>
                </a:tc>
                <a:tc>
                  <a:txBody>
                    <a:bodyPr/>
                    <a:lstStyle/>
                    <a:p>
                      <a:r>
                        <a:rPr lang="en-GB" sz="1400" b="1" dirty="0"/>
                        <a:t>0.5871</a:t>
                      </a:r>
                    </a:p>
                  </a:txBody>
                  <a:tcPr/>
                </a:tc>
                <a:tc>
                  <a:txBody>
                    <a:bodyPr/>
                    <a:lstStyle/>
                    <a:p>
                      <a:r>
                        <a:rPr lang="en-GB" sz="1400" b="1" dirty="0"/>
                        <a:t>0.6940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0.8332</a:t>
                      </a:r>
                    </a:p>
                  </a:txBody>
                  <a:tcPr/>
                </a:tc>
                <a:tc>
                  <a:txBody>
                    <a:bodyPr/>
                    <a:lstStyle/>
                    <a:p>
                      <a:r>
                        <a:rPr lang="en-GB" sz="1400" b="1" dirty="0"/>
                        <a:t>0.8230</a:t>
                      </a:r>
                    </a:p>
                  </a:txBody>
                  <a:tcPr/>
                </a:tc>
                <a:tc>
                  <a:txBody>
                    <a:bodyPr/>
                    <a:lstStyle/>
                    <a:p>
                      <a:r>
                        <a:rPr lang="en-GB" sz="1400" b="1" dirty="0"/>
                        <a:t>0.8332</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829414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464428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6378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45641168"/>
              </p:ext>
            </p:extLst>
          </p:nvPr>
        </p:nvGraphicFramePr>
        <p:xfrm>
          <a:off x="2257845" y="1262002"/>
          <a:ext cx="6272968" cy="4903038"/>
        </p:xfrm>
        <a:graphic>
          <a:graphicData uri="http://schemas.openxmlformats.org/drawingml/2006/table">
            <a:tbl>
              <a:tblPr firstRow="1" bandRow="1">
                <a:tableStyleId>{5C22544A-7EE6-4342-B048-85BDC9FD1C3A}</a:tableStyleId>
              </a:tblPr>
              <a:tblGrid>
                <a:gridCol w="2518495">
                  <a:extLst>
                    <a:ext uri="{9D8B030D-6E8A-4147-A177-3AD203B41FA5}">
                      <a16:colId xmlns:a16="http://schemas.microsoft.com/office/drawing/2014/main" val="3581206579"/>
                    </a:ext>
                  </a:extLst>
                </a:gridCol>
                <a:gridCol w="1278697">
                  <a:extLst>
                    <a:ext uri="{9D8B030D-6E8A-4147-A177-3AD203B41FA5}">
                      <a16:colId xmlns:a16="http://schemas.microsoft.com/office/drawing/2014/main" val="2736018972"/>
                    </a:ext>
                  </a:extLst>
                </a:gridCol>
                <a:gridCol w="1237888">
                  <a:extLst>
                    <a:ext uri="{9D8B030D-6E8A-4147-A177-3AD203B41FA5}">
                      <a16:colId xmlns:a16="http://schemas.microsoft.com/office/drawing/2014/main" val="2872751444"/>
                    </a:ext>
                  </a:extLst>
                </a:gridCol>
                <a:gridCol w="1237888">
                  <a:extLst>
                    <a:ext uri="{9D8B030D-6E8A-4147-A177-3AD203B41FA5}">
                      <a16:colId xmlns:a16="http://schemas.microsoft.com/office/drawing/2014/main" val="3766541922"/>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0.7112</a:t>
                      </a:r>
                    </a:p>
                  </a:txBody>
                  <a:tcPr/>
                </a:tc>
                <a:tc>
                  <a:txBody>
                    <a:bodyPr/>
                    <a:lstStyle/>
                    <a:p>
                      <a:r>
                        <a:rPr lang="en-GB" sz="1400" b="1" dirty="0"/>
                        <a:t>0.7163</a:t>
                      </a:r>
                    </a:p>
                  </a:txBody>
                  <a:tcPr/>
                </a:tc>
                <a:tc>
                  <a:txBody>
                    <a:bodyPr/>
                    <a:lstStyle/>
                    <a:p>
                      <a:r>
                        <a:rPr lang="en-GB" sz="1400" b="1" dirty="0"/>
                        <a:t>0.7112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0.2727</a:t>
                      </a:r>
                    </a:p>
                  </a:txBody>
                  <a:tcPr/>
                </a:tc>
                <a:tc>
                  <a:txBody>
                    <a:bodyPr/>
                    <a:lstStyle/>
                    <a:p>
                      <a:r>
                        <a:rPr lang="en-GB" sz="1400" b="1" dirty="0"/>
                        <a:t>0.1835</a:t>
                      </a:r>
                    </a:p>
                  </a:txBody>
                  <a:tcPr/>
                </a:tc>
                <a:tc>
                  <a:txBody>
                    <a:bodyPr/>
                    <a:lstStyle/>
                    <a:p>
                      <a:r>
                        <a:rPr lang="en-GB" sz="1400" b="1" dirty="0"/>
                        <a:t>0.2727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0.7559</a:t>
                      </a:r>
                    </a:p>
                  </a:txBody>
                  <a:tcPr/>
                </a:tc>
                <a:tc>
                  <a:txBody>
                    <a:bodyPr/>
                    <a:lstStyle/>
                    <a:p>
                      <a:r>
                        <a:rPr lang="en-GB" sz="1400" b="1" dirty="0"/>
                        <a:t>0.7524</a:t>
                      </a:r>
                    </a:p>
                  </a:txBody>
                  <a:tcPr/>
                </a:tc>
                <a:tc>
                  <a:txBody>
                    <a:bodyPr/>
                    <a:lstStyle/>
                    <a:p>
                      <a:r>
                        <a:rPr lang="en-GB" sz="1400" b="1" dirty="0"/>
                        <a:t>0.7559</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0.7987</a:t>
                      </a:r>
                    </a:p>
                  </a:txBody>
                  <a:tcPr/>
                </a:tc>
                <a:tc>
                  <a:txBody>
                    <a:bodyPr/>
                    <a:lstStyle/>
                    <a:p>
                      <a:r>
                        <a:rPr lang="en-GB" sz="1400" b="1" dirty="0"/>
                        <a:t>0.7839</a:t>
                      </a:r>
                    </a:p>
                  </a:txBody>
                  <a:tcPr/>
                </a:tc>
                <a:tc>
                  <a:txBody>
                    <a:bodyPr/>
                    <a:lstStyle/>
                    <a:p>
                      <a:r>
                        <a:rPr lang="en-GB" sz="1400" b="1" dirty="0"/>
                        <a:t>0.7987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0.7949</a:t>
                      </a:r>
                    </a:p>
                  </a:txBody>
                  <a:tcPr/>
                </a:tc>
                <a:tc>
                  <a:txBody>
                    <a:bodyPr/>
                    <a:lstStyle/>
                    <a:p>
                      <a:r>
                        <a:rPr lang="en-GB" sz="1400" b="1" dirty="0"/>
                        <a:t>0.7733</a:t>
                      </a:r>
                    </a:p>
                  </a:txBody>
                  <a:tcPr/>
                </a:tc>
                <a:tc>
                  <a:txBody>
                    <a:bodyPr/>
                    <a:lstStyle/>
                    <a:p>
                      <a:r>
                        <a:rPr lang="en-GB" sz="1400" b="1" dirty="0"/>
                        <a:t>0.7949</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0.7146</a:t>
                      </a:r>
                    </a:p>
                  </a:txBody>
                  <a:tcPr/>
                </a:tc>
                <a:tc>
                  <a:txBody>
                    <a:bodyPr/>
                    <a:lstStyle/>
                    <a:p>
                      <a:r>
                        <a:rPr lang="en-GB" sz="1400" b="1" dirty="0"/>
                        <a:t>0.7138</a:t>
                      </a:r>
                    </a:p>
                  </a:txBody>
                  <a:tcPr/>
                </a:tc>
                <a:tc>
                  <a:txBody>
                    <a:bodyPr/>
                    <a:lstStyle/>
                    <a:p>
                      <a:r>
                        <a:rPr lang="en-GB" sz="1400" b="1" dirty="0"/>
                        <a:t>0.7146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0.7127</a:t>
                      </a:r>
                    </a:p>
                  </a:txBody>
                  <a:tcPr/>
                </a:tc>
                <a:tc>
                  <a:txBody>
                    <a:bodyPr/>
                    <a:lstStyle/>
                    <a:p>
                      <a:r>
                        <a:rPr lang="en-GB" sz="1400" b="1" dirty="0"/>
                        <a:t>0.6149</a:t>
                      </a:r>
                    </a:p>
                  </a:txBody>
                  <a:tcPr/>
                </a:tc>
                <a:tc>
                  <a:txBody>
                    <a:bodyPr/>
                    <a:lstStyle/>
                    <a:p>
                      <a:r>
                        <a:rPr lang="en-GB" sz="1400" b="1" dirty="0"/>
                        <a:t>0.7127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0.7692</a:t>
                      </a:r>
                    </a:p>
                  </a:txBody>
                  <a:tcPr/>
                </a:tc>
                <a:tc>
                  <a:txBody>
                    <a:bodyPr/>
                    <a:lstStyle/>
                    <a:p>
                      <a:r>
                        <a:rPr lang="en-GB" sz="1400" b="1" dirty="0"/>
                        <a:t>0.7497</a:t>
                      </a:r>
                    </a:p>
                  </a:txBody>
                  <a:tcPr/>
                </a:tc>
                <a:tc>
                  <a:txBody>
                    <a:bodyPr/>
                    <a:lstStyle/>
                    <a:p>
                      <a:r>
                        <a:rPr lang="en-GB" sz="1400" b="1" dirty="0"/>
                        <a:t>0.7692</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0.7641</a:t>
                      </a:r>
                    </a:p>
                  </a:txBody>
                  <a:tcPr/>
                </a:tc>
                <a:tc>
                  <a:txBody>
                    <a:bodyPr/>
                    <a:lstStyle/>
                    <a:p>
                      <a:r>
                        <a:rPr lang="en-GB" sz="1400" b="1" dirty="0"/>
                        <a:t>0.7377</a:t>
                      </a:r>
                    </a:p>
                  </a:txBody>
                  <a:tcPr/>
                </a:tc>
                <a:tc>
                  <a:txBody>
                    <a:bodyPr/>
                    <a:lstStyle/>
                    <a:p>
                      <a:r>
                        <a:rPr lang="en-GB" sz="1400" b="1" dirty="0"/>
                        <a:t>0.7641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0.8104</a:t>
                      </a:r>
                    </a:p>
                  </a:txBody>
                  <a:tcPr/>
                </a:tc>
                <a:tc>
                  <a:txBody>
                    <a:bodyPr/>
                    <a:lstStyle/>
                    <a:p>
                      <a:r>
                        <a:rPr lang="en-GB" sz="1400" b="1" dirty="0"/>
                        <a:t>0.7935</a:t>
                      </a:r>
                    </a:p>
                  </a:txBody>
                  <a:tcPr/>
                </a:tc>
                <a:tc>
                  <a:txBody>
                    <a:bodyPr/>
                    <a:lstStyle/>
                    <a:p>
                      <a:r>
                        <a:rPr lang="en-GB" sz="1400" b="1" dirty="0"/>
                        <a:t>0.8104</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853081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4769296" y="1135113"/>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44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0042-4498-8649-BCD2-31E7B727F8EA}"/>
              </a:ext>
            </a:extLst>
          </p:cNvPr>
          <p:cNvSpPr>
            <a:spLocks noGrp="1"/>
          </p:cNvSpPr>
          <p:nvPr>
            <p:ph type="title"/>
          </p:nvPr>
        </p:nvSpPr>
        <p:spPr/>
        <p:txBody>
          <a:bodyPr/>
          <a:lstStyle/>
          <a:p>
            <a:r>
              <a:rPr lang="en-US" dirty="0"/>
              <a:t>Small Twitter Dataset (Twitter 1K)</a:t>
            </a:r>
          </a:p>
        </p:txBody>
      </p:sp>
      <p:sp>
        <p:nvSpPr>
          <p:cNvPr id="3" name="Content Placeholder 2">
            <a:extLst>
              <a:ext uri="{FF2B5EF4-FFF2-40B4-BE49-F238E27FC236}">
                <a16:creationId xmlns:a16="http://schemas.microsoft.com/office/drawing/2014/main" id="{BDD1E0C8-98A0-F54B-BEFE-02A3BA7165E4}"/>
              </a:ext>
            </a:extLst>
          </p:cNvPr>
          <p:cNvSpPr>
            <a:spLocks noGrp="1"/>
          </p:cNvSpPr>
          <p:nvPr>
            <p:ph idx="1"/>
          </p:nvPr>
        </p:nvSpPr>
        <p:spPr/>
        <p:txBody>
          <a:bodyPr/>
          <a:lstStyle/>
          <a:p>
            <a:r>
              <a:rPr lang="en-US" dirty="0"/>
              <a:t>1066 tweet examples</a:t>
            </a:r>
          </a:p>
          <a:p>
            <a:r>
              <a:rPr lang="en-US" dirty="0"/>
              <a:t>427 of these (40%) are positive examples of cyberbullying</a:t>
            </a:r>
          </a:p>
          <a:p>
            <a:r>
              <a:rPr lang="en-US" dirty="0"/>
              <a:t>Average tweet is 24.0 words long</a:t>
            </a:r>
          </a:p>
          <a:p>
            <a:r>
              <a:rPr lang="en-US" dirty="0"/>
              <a:t>Hand-tagged, labelled 1/0 for cyberbullying or not</a:t>
            </a:r>
          </a:p>
          <a:p>
            <a:r>
              <a:rPr lang="en-US" dirty="0"/>
              <a:t>The dataset was provided on GitHub, and already cleaned (a little) for public use. Makes it a good dataset to work with.</a:t>
            </a:r>
          </a:p>
          <a:p>
            <a:r>
              <a:rPr lang="en-US" dirty="0"/>
              <a:t>But is it a large enough sample size?</a:t>
            </a:r>
          </a:p>
        </p:txBody>
      </p:sp>
    </p:spTree>
    <p:extLst>
      <p:ext uri="{BB962C8B-B14F-4D97-AF65-F5344CB8AC3E}">
        <p14:creationId xmlns:p14="http://schemas.microsoft.com/office/powerpoint/2010/main" val="3779253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131002171"/>
              </p:ext>
            </p:extLst>
          </p:nvPr>
        </p:nvGraphicFramePr>
        <p:xfrm>
          <a:off x="1843979" y="1262002"/>
          <a:ext cx="6451962" cy="4894764"/>
        </p:xfrm>
        <a:graphic>
          <a:graphicData uri="http://schemas.openxmlformats.org/drawingml/2006/table">
            <a:tbl>
              <a:tblPr firstRow="1" bandRow="1">
                <a:tableStyleId>{5C22544A-7EE6-4342-B048-85BDC9FD1C3A}</a:tableStyleId>
              </a:tblPr>
              <a:tblGrid>
                <a:gridCol w="2590358">
                  <a:extLst>
                    <a:ext uri="{9D8B030D-6E8A-4147-A177-3AD203B41FA5}">
                      <a16:colId xmlns:a16="http://schemas.microsoft.com/office/drawing/2014/main" val="3581206579"/>
                    </a:ext>
                  </a:extLst>
                </a:gridCol>
                <a:gridCol w="1315184">
                  <a:extLst>
                    <a:ext uri="{9D8B030D-6E8A-4147-A177-3AD203B41FA5}">
                      <a16:colId xmlns:a16="http://schemas.microsoft.com/office/drawing/2014/main" val="2736018972"/>
                    </a:ext>
                  </a:extLst>
                </a:gridCol>
                <a:gridCol w="1273210">
                  <a:extLst>
                    <a:ext uri="{9D8B030D-6E8A-4147-A177-3AD203B41FA5}">
                      <a16:colId xmlns:a16="http://schemas.microsoft.com/office/drawing/2014/main" val="2872751444"/>
                    </a:ext>
                  </a:extLst>
                </a:gridCol>
                <a:gridCol w="1273210">
                  <a:extLst>
                    <a:ext uri="{9D8B030D-6E8A-4147-A177-3AD203B41FA5}">
                      <a16:colId xmlns:a16="http://schemas.microsoft.com/office/drawing/2014/main" val="2718851284"/>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0.8155</a:t>
                      </a:r>
                    </a:p>
                  </a:txBody>
                  <a:tcPr/>
                </a:tc>
                <a:tc>
                  <a:txBody>
                    <a:bodyPr/>
                    <a:lstStyle/>
                    <a:p>
                      <a:r>
                        <a:rPr lang="en-GB" sz="1400" b="1" dirty="0"/>
                        <a:t>0.8068</a:t>
                      </a:r>
                    </a:p>
                  </a:txBody>
                  <a:tcPr/>
                </a:tc>
                <a:tc>
                  <a:txBody>
                    <a:bodyPr/>
                    <a:lstStyle/>
                    <a:p>
                      <a:r>
                        <a:rPr lang="en-GB" sz="1400" b="1" dirty="0"/>
                        <a:t>0.8155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0.4115</a:t>
                      </a:r>
                    </a:p>
                  </a:txBody>
                  <a:tcPr/>
                </a:tc>
                <a:tc>
                  <a:txBody>
                    <a:bodyPr/>
                    <a:lstStyle/>
                    <a:p>
                      <a:r>
                        <a:rPr lang="en-GB" sz="1400" b="1" dirty="0"/>
                        <a:t>0.4289</a:t>
                      </a:r>
                    </a:p>
                  </a:txBody>
                  <a:tcPr/>
                </a:tc>
                <a:tc>
                  <a:txBody>
                    <a:bodyPr/>
                    <a:lstStyle/>
                    <a:p>
                      <a:r>
                        <a:rPr lang="en-GB" sz="1400" b="1" dirty="0"/>
                        <a:t>0.4115</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0.8142</a:t>
                      </a:r>
                    </a:p>
                  </a:txBody>
                  <a:tcPr/>
                </a:tc>
                <a:tc>
                  <a:txBody>
                    <a:bodyPr/>
                    <a:lstStyle/>
                    <a:p>
                      <a:r>
                        <a:rPr lang="en-GB" sz="1400" b="1" dirty="0"/>
                        <a:t>0.8084</a:t>
                      </a:r>
                    </a:p>
                  </a:txBody>
                  <a:tcPr/>
                </a:tc>
                <a:tc>
                  <a:txBody>
                    <a:bodyPr/>
                    <a:lstStyle/>
                    <a:p>
                      <a:r>
                        <a:rPr lang="en-GB" sz="1400" b="1" dirty="0"/>
                        <a:t>0.8142</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0.8269</a:t>
                      </a:r>
                    </a:p>
                  </a:txBody>
                  <a:tcPr/>
                </a:tc>
                <a:tc>
                  <a:txBody>
                    <a:bodyPr/>
                    <a:lstStyle/>
                    <a:p>
                      <a:r>
                        <a:rPr lang="en-GB" sz="1400" b="1" dirty="0"/>
                        <a:t>0.8218</a:t>
                      </a:r>
                    </a:p>
                  </a:txBody>
                  <a:tcPr/>
                </a:tc>
                <a:tc>
                  <a:txBody>
                    <a:bodyPr/>
                    <a:lstStyle/>
                    <a:p>
                      <a:r>
                        <a:rPr lang="en-GB" sz="1400" b="1" dirty="0"/>
                        <a:t>0.8269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0.8342</a:t>
                      </a:r>
                    </a:p>
                  </a:txBody>
                  <a:tcPr/>
                </a:tc>
                <a:tc>
                  <a:txBody>
                    <a:bodyPr/>
                    <a:lstStyle/>
                    <a:p>
                      <a:r>
                        <a:rPr lang="en-GB" sz="1400" b="1" dirty="0"/>
                        <a:t>0.8234</a:t>
                      </a:r>
                    </a:p>
                  </a:txBody>
                  <a:tcPr/>
                </a:tc>
                <a:tc>
                  <a:txBody>
                    <a:bodyPr/>
                    <a:lstStyle/>
                    <a:p>
                      <a:r>
                        <a:rPr lang="en-GB" sz="1400" b="1" dirty="0"/>
                        <a:t>0.8342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0.7838</a:t>
                      </a:r>
                    </a:p>
                  </a:txBody>
                  <a:tcPr/>
                </a:tc>
                <a:tc>
                  <a:txBody>
                    <a:bodyPr/>
                    <a:lstStyle/>
                    <a:p>
                      <a:r>
                        <a:rPr lang="en-GB" sz="1400" b="1" dirty="0"/>
                        <a:t>0.7824</a:t>
                      </a:r>
                    </a:p>
                  </a:txBody>
                  <a:tcPr/>
                </a:tc>
                <a:tc>
                  <a:txBody>
                    <a:bodyPr/>
                    <a:lstStyle/>
                    <a:p>
                      <a:r>
                        <a:rPr lang="en-GB" sz="1400" b="1" dirty="0"/>
                        <a:t>0.7838</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0.6855</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0.7971</a:t>
                      </a:r>
                    </a:p>
                  </a:txBody>
                  <a:tcPr/>
                </a:tc>
                <a:tc>
                  <a:txBody>
                    <a:bodyPr/>
                    <a:lstStyle/>
                    <a:p>
                      <a:r>
                        <a:rPr lang="en-GB" sz="1400" b="1" dirty="0"/>
                        <a:t>0.7866</a:t>
                      </a:r>
                    </a:p>
                  </a:txBody>
                  <a:tcPr/>
                </a:tc>
                <a:tc>
                  <a:txBody>
                    <a:bodyPr/>
                    <a:lstStyle/>
                    <a:p>
                      <a:r>
                        <a:rPr lang="en-GB" sz="1400" b="1" dirty="0"/>
                        <a:t>0.7971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0.7295</a:t>
                      </a:r>
                    </a:p>
                  </a:txBody>
                  <a:tcPr/>
                </a:tc>
                <a:tc>
                  <a:txBody>
                    <a:bodyPr/>
                    <a:lstStyle/>
                    <a:p>
                      <a:r>
                        <a:rPr lang="en-GB" sz="1400" b="1" dirty="0"/>
                        <a:t>0.6810</a:t>
                      </a:r>
                    </a:p>
                  </a:txBody>
                  <a:tcPr/>
                </a:tc>
                <a:tc>
                  <a:txBody>
                    <a:bodyPr/>
                    <a:lstStyle/>
                    <a:p>
                      <a:r>
                        <a:rPr lang="en-GB" sz="1400" b="1" dirty="0"/>
                        <a:t>0.7295</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(200)</a:t>
                      </a:r>
                    </a:p>
                  </a:txBody>
                  <a:tcPr/>
                </a:tc>
                <a:tc>
                  <a:txBody>
                    <a:bodyPr/>
                    <a:lstStyle/>
                    <a:p>
                      <a:r>
                        <a:rPr lang="en-GB" sz="1200" dirty="0"/>
                        <a:t>0.8377</a:t>
                      </a:r>
                    </a:p>
                  </a:txBody>
                  <a:tcPr/>
                </a:tc>
                <a:tc>
                  <a:txBody>
                    <a:bodyPr/>
                    <a:lstStyle/>
                    <a:p>
                      <a:r>
                        <a:rPr lang="en-GB" sz="1400" b="1" dirty="0"/>
                        <a:t>0.8279</a:t>
                      </a:r>
                    </a:p>
                  </a:txBody>
                  <a:tcPr/>
                </a:tc>
                <a:tc>
                  <a:txBody>
                    <a:bodyPr/>
                    <a:lstStyle/>
                    <a:p>
                      <a:r>
                        <a:rPr lang="en-GB" sz="1400" b="1" dirty="0"/>
                        <a:t>0.8377</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877823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443335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0809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9393-AB02-C042-9C9C-B13D80618B53}"/>
              </a:ext>
            </a:extLst>
          </p:cNvPr>
          <p:cNvSpPr>
            <a:spLocks noGrp="1"/>
          </p:cNvSpPr>
          <p:nvPr>
            <p:ph type="title"/>
          </p:nvPr>
        </p:nvSpPr>
        <p:spPr/>
        <p:txBody>
          <a:bodyPr/>
          <a:lstStyle/>
          <a:p>
            <a:r>
              <a:rPr lang="en-GB" dirty="0"/>
              <a:t>ML Results (8) - Confusion Matrix</a:t>
            </a:r>
          </a:p>
        </p:txBody>
      </p:sp>
      <p:sp>
        <p:nvSpPr>
          <p:cNvPr id="3" name="Content Placeholder 2">
            <a:extLst>
              <a:ext uri="{FF2B5EF4-FFF2-40B4-BE49-F238E27FC236}">
                <a16:creationId xmlns:a16="http://schemas.microsoft.com/office/drawing/2014/main" id="{1241E2A9-8FA8-2347-A500-8136A53313CC}"/>
              </a:ext>
            </a:extLst>
          </p:cNvPr>
          <p:cNvSpPr>
            <a:spLocks noGrp="1"/>
          </p:cNvSpPr>
          <p:nvPr>
            <p:ph idx="1"/>
          </p:nvPr>
        </p:nvSpPr>
        <p:spPr/>
        <p:txBody>
          <a:bodyPr/>
          <a:lstStyle/>
          <a:p>
            <a:r>
              <a:rPr lang="en-GB" dirty="0" err="1"/>
              <a:t>Log_reg</a:t>
            </a:r>
            <a:r>
              <a:rPr lang="en-GB" dirty="0"/>
              <a:t> on Term Counts</a:t>
            </a:r>
          </a:p>
          <a:p>
            <a:pPr lvl="1"/>
            <a:r>
              <a:rPr lang="en-GB" dirty="0"/>
              <a:t>Accuracy			0.8465</a:t>
            </a:r>
          </a:p>
          <a:p>
            <a:pPr lvl="1"/>
            <a:r>
              <a:rPr lang="en-GB" dirty="0"/>
              <a:t>F1 score weighted	0.8412</a:t>
            </a:r>
          </a:p>
          <a:p>
            <a:pPr lvl="1"/>
            <a:r>
              <a:rPr lang="en-GB" dirty="0"/>
              <a:t>F1 score micro		0.8465</a:t>
            </a:r>
          </a:p>
        </p:txBody>
      </p:sp>
      <p:pic>
        <p:nvPicPr>
          <p:cNvPr id="5" name="Picture 4">
            <a:extLst>
              <a:ext uri="{FF2B5EF4-FFF2-40B4-BE49-F238E27FC236}">
                <a16:creationId xmlns:a16="http://schemas.microsoft.com/office/drawing/2014/main" id="{C09BED9D-A8AA-A34B-9AF1-FCC9D5BF0CC6}"/>
              </a:ext>
            </a:extLst>
          </p:cNvPr>
          <p:cNvPicPr>
            <a:picLocks noChangeAspect="1"/>
          </p:cNvPicPr>
          <p:nvPr/>
        </p:nvPicPr>
        <p:blipFill>
          <a:blip r:embed="rId2"/>
          <a:stretch>
            <a:fillRect/>
          </a:stretch>
        </p:blipFill>
        <p:spPr>
          <a:xfrm>
            <a:off x="7208818" y="2197116"/>
            <a:ext cx="2914128" cy="1115565"/>
          </a:xfrm>
          <a:prstGeom prst="rect">
            <a:avLst/>
          </a:prstGeom>
        </p:spPr>
      </p:pic>
    </p:spTree>
    <p:extLst>
      <p:ext uri="{BB962C8B-B14F-4D97-AF65-F5344CB8AC3E}">
        <p14:creationId xmlns:p14="http://schemas.microsoft.com/office/powerpoint/2010/main" val="41912130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5357-5A75-204A-AC32-E7E9A982D20A}"/>
              </a:ext>
            </a:extLst>
          </p:cNvPr>
          <p:cNvSpPr>
            <a:spLocks noGrp="1"/>
          </p:cNvSpPr>
          <p:nvPr>
            <p:ph type="title"/>
          </p:nvPr>
        </p:nvSpPr>
        <p:spPr/>
        <p:txBody>
          <a:bodyPr/>
          <a:lstStyle/>
          <a:p>
            <a:r>
              <a:rPr lang="en-GB" dirty="0"/>
              <a:t>ML Results (9) - Ensemble</a:t>
            </a:r>
          </a:p>
        </p:txBody>
      </p:sp>
      <p:sp>
        <p:nvSpPr>
          <p:cNvPr id="3" name="Content Placeholder 2">
            <a:extLst>
              <a:ext uri="{FF2B5EF4-FFF2-40B4-BE49-F238E27FC236}">
                <a16:creationId xmlns:a16="http://schemas.microsoft.com/office/drawing/2014/main" id="{367A9355-5B03-5740-A80A-769BC80A1C6F}"/>
              </a:ext>
            </a:extLst>
          </p:cNvPr>
          <p:cNvSpPr>
            <a:spLocks noGrp="1"/>
          </p:cNvSpPr>
          <p:nvPr>
            <p:ph idx="1"/>
          </p:nvPr>
        </p:nvSpPr>
        <p:spPr/>
        <p:txBody>
          <a:bodyPr/>
          <a:lstStyle/>
          <a:p>
            <a:r>
              <a:rPr lang="en-GB" dirty="0"/>
              <a:t>Accuracy		0.5663</a:t>
            </a:r>
          </a:p>
          <a:p>
            <a:r>
              <a:rPr lang="en-GB" dirty="0"/>
              <a:t>F1 (weighted)	0.5393</a:t>
            </a:r>
          </a:p>
          <a:p>
            <a:r>
              <a:rPr lang="en-GB" dirty="0"/>
              <a:t>F1 (micro)		0.5663</a:t>
            </a:r>
          </a:p>
        </p:txBody>
      </p:sp>
      <p:pic>
        <p:nvPicPr>
          <p:cNvPr id="5" name="Picture 4">
            <a:extLst>
              <a:ext uri="{FF2B5EF4-FFF2-40B4-BE49-F238E27FC236}">
                <a16:creationId xmlns:a16="http://schemas.microsoft.com/office/drawing/2014/main" id="{45B64722-6958-974B-8335-424267F4A4B2}"/>
              </a:ext>
            </a:extLst>
          </p:cNvPr>
          <p:cNvPicPr>
            <a:picLocks noChangeAspect="1"/>
          </p:cNvPicPr>
          <p:nvPr/>
        </p:nvPicPr>
        <p:blipFill rotWithShape="1">
          <a:blip r:embed="rId2"/>
          <a:srcRect b="3193"/>
          <a:stretch/>
        </p:blipFill>
        <p:spPr>
          <a:xfrm>
            <a:off x="6387626" y="1825624"/>
            <a:ext cx="3542575" cy="1603376"/>
          </a:xfrm>
          <a:prstGeom prst="rect">
            <a:avLst/>
          </a:prstGeom>
        </p:spPr>
      </p:pic>
    </p:spTree>
    <p:extLst>
      <p:ext uri="{BB962C8B-B14F-4D97-AF65-F5344CB8AC3E}">
        <p14:creationId xmlns:p14="http://schemas.microsoft.com/office/powerpoint/2010/main" val="37177694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B4A340-59A4-234B-B3B4-79D484C5DA50}"/>
              </a:ext>
            </a:extLst>
          </p:cNvPr>
          <p:cNvSpPr>
            <a:spLocks noGrp="1"/>
          </p:cNvSpPr>
          <p:nvPr>
            <p:ph type="ctrTitle"/>
          </p:nvPr>
        </p:nvSpPr>
        <p:spPr>
          <a:xfrm>
            <a:off x="1524000" y="672068"/>
            <a:ext cx="9144000" cy="2387600"/>
          </a:xfrm>
        </p:spPr>
        <p:txBody>
          <a:bodyPr/>
          <a:lstStyle/>
          <a:p>
            <a:r>
              <a:rPr lang="en-US" dirty="0"/>
              <a:t>Deep Learning</a:t>
            </a:r>
          </a:p>
        </p:txBody>
      </p:sp>
      <p:sp>
        <p:nvSpPr>
          <p:cNvPr id="2" name="TextBox 1">
            <a:extLst>
              <a:ext uri="{FF2B5EF4-FFF2-40B4-BE49-F238E27FC236}">
                <a16:creationId xmlns:a16="http://schemas.microsoft.com/office/drawing/2014/main" id="{43B1127D-2422-4247-BD69-07E294E8CF3E}"/>
              </a:ext>
            </a:extLst>
          </p:cNvPr>
          <p:cNvSpPr txBox="1"/>
          <p:nvPr/>
        </p:nvSpPr>
        <p:spPr>
          <a:xfrm>
            <a:off x="5419610" y="3059668"/>
            <a:ext cx="1590499" cy="369332"/>
          </a:xfrm>
          <a:prstGeom prst="rect">
            <a:avLst/>
          </a:prstGeom>
          <a:noFill/>
        </p:spPr>
        <p:txBody>
          <a:bodyPr wrap="none" rtlCol="0">
            <a:spAutoFit/>
          </a:bodyPr>
          <a:lstStyle/>
          <a:p>
            <a:pPr algn="ctr"/>
            <a:r>
              <a:rPr lang="en-US" dirty="0"/>
              <a:t>ML benchmark</a:t>
            </a:r>
          </a:p>
        </p:txBody>
      </p:sp>
      <p:graphicFrame>
        <p:nvGraphicFramePr>
          <p:cNvPr id="3" name="Table 2">
            <a:extLst>
              <a:ext uri="{FF2B5EF4-FFF2-40B4-BE49-F238E27FC236}">
                <a16:creationId xmlns:a16="http://schemas.microsoft.com/office/drawing/2014/main" id="{F1A8F877-FC0C-0540-9BB6-6B75ED5E8963}"/>
              </a:ext>
            </a:extLst>
          </p:cNvPr>
          <p:cNvGraphicFramePr>
            <a:graphicFrameLocks noGrp="1"/>
          </p:cNvGraphicFramePr>
          <p:nvPr>
            <p:extLst>
              <p:ext uri="{D42A27DB-BD31-4B8C-83A1-F6EECF244321}">
                <p14:modId xmlns:p14="http://schemas.microsoft.com/office/powerpoint/2010/main" val="2810173081"/>
              </p:ext>
            </p:extLst>
          </p:nvPr>
        </p:nvGraphicFramePr>
        <p:xfrm>
          <a:off x="3463919" y="3429000"/>
          <a:ext cx="6246351" cy="2225040"/>
        </p:xfrm>
        <a:graphic>
          <a:graphicData uri="http://schemas.openxmlformats.org/drawingml/2006/table">
            <a:tbl>
              <a:tblPr firstRow="1" bandRow="1">
                <a:tableStyleId>{5C22544A-7EE6-4342-B048-85BDC9FD1C3A}</a:tableStyleId>
              </a:tblPr>
              <a:tblGrid>
                <a:gridCol w="2180992">
                  <a:extLst>
                    <a:ext uri="{9D8B030D-6E8A-4147-A177-3AD203B41FA5}">
                      <a16:colId xmlns:a16="http://schemas.microsoft.com/office/drawing/2014/main" val="4060563047"/>
                    </a:ext>
                  </a:extLst>
                </a:gridCol>
                <a:gridCol w="4065359">
                  <a:extLst>
                    <a:ext uri="{9D8B030D-6E8A-4147-A177-3AD203B41FA5}">
                      <a16:colId xmlns:a16="http://schemas.microsoft.com/office/drawing/2014/main" val="38138500"/>
                    </a:ext>
                  </a:extLst>
                </a:gridCol>
              </a:tblGrid>
              <a:tr h="370840">
                <a:tc>
                  <a:txBody>
                    <a:bodyPr/>
                    <a:lstStyle/>
                    <a:p>
                      <a:r>
                        <a:rPr lang="en-US" b="0" dirty="0">
                          <a:solidFill>
                            <a:sysClr val="windowText" lastClr="000000"/>
                          </a:solidFill>
                        </a:rPr>
                        <a:t>Text Messages</a:t>
                      </a:r>
                    </a:p>
                  </a:txBody>
                  <a:tcPr>
                    <a:noFill/>
                  </a:tcPr>
                </a:tc>
                <a:tc>
                  <a:txBody>
                    <a:bodyPr/>
                    <a:lstStyle/>
                    <a:p>
                      <a:r>
                        <a:rPr lang="en-US" b="0" dirty="0">
                          <a:solidFill>
                            <a:sysClr val="windowText" lastClr="000000"/>
                          </a:solidFill>
                        </a:rPr>
                        <a:t>F1=0.4562 with KNN-3 on Trigrams</a:t>
                      </a:r>
                    </a:p>
                  </a:txBody>
                  <a:tcPr>
                    <a:noFill/>
                  </a:tcPr>
                </a:tc>
                <a:extLst>
                  <a:ext uri="{0D108BD9-81ED-4DB2-BD59-A6C34878D82A}">
                    <a16:rowId xmlns:a16="http://schemas.microsoft.com/office/drawing/2014/main" val="2739305365"/>
                  </a:ext>
                </a:extLst>
              </a:tr>
              <a:tr h="370840">
                <a:tc>
                  <a:txBody>
                    <a:bodyPr/>
                    <a:lstStyle/>
                    <a:p>
                      <a:r>
                        <a:rPr lang="en-US" b="0" dirty="0">
                          <a:solidFill>
                            <a:sysClr val="windowText" lastClr="000000"/>
                          </a:solidFill>
                        </a:rPr>
                        <a:t>Twitter 1K</a:t>
                      </a:r>
                    </a:p>
                  </a:txBody>
                  <a:tcPr>
                    <a:noFill/>
                  </a:tcPr>
                </a:tc>
                <a:tc>
                  <a:txBody>
                    <a:bodyPr/>
                    <a:lstStyle/>
                    <a:p>
                      <a:r>
                        <a:rPr lang="en-US" b="0" dirty="0">
                          <a:solidFill>
                            <a:sysClr val="windowText" lastClr="000000"/>
                          </a:solidFill>
                        </a:rPr>
                        <a:t>F1=0.</a:t>
                      </a:r>
                      <a:r>
                        <a:rPr lang="en-GB" dirty="0"/>
                        <a:t>7978</a:t>
                      </a:r>
                      <a:r>
                        <a:rPr lang="en-US" b="0" dirty="0">
                          <a:solidFill>
                            <a:sysClr val="windowText" lastClr="000000"/>
                          </a:solidFill>
                        </a:rPr>
                        <a:t> with GBC on TF with x2</a:t>
                      </a:r>
                    </a:p>
                  </a:txBody>
                  <a:tcPr>
                    <a:noFill/>
                  </a:tcPr>
                </a:tc>
                <a:extLst>
                  <a:ext uri="{0D108BD9-81ED-4DB2-BD59-A6C34878D82A}">
                    <a16:rowId xmlns:a16="http://schemas.microsoft.com/office/drawing/2014/main" val="2439781659"/>
                  </a:ext>
                </a:extLst>
              </a:tr>
              <a:tr h="370840">
                <a:tc>
                  <a:txBody>
                    <a:bodyPr/>
                    <a:lstStyle/>
                    <a:p>
                      <a:r>
                        <a:rPr lang="en-US" b="0" dirty="0">
                          <a:solidFill>
                            <a:sysClr val="windowText" lastClr="000000"/>
                          </a:solidFill>
                        </a:rPr>
                        <a:t>Formspring</a:t>
                      </a:r>
                    </a:p>
                  </a:txBody>
                  <a:tcPr>
                    <a:noFill/>
                  </a:tcPr>
                </a:tc>
                <a:tc>
                  <a:txBody>
                    <a:bodyPr/>
                    <a:lstStyle/>
                    <a:p>
                      <a:r>
                        <a:rPr lang="en-US" b="0" dirty="0">
                          <a:solidFill>
                            <a:sysClr val="windowText" lastClr="000000"/>
                          </a:solidFill>
                        </a:rPr>
                        <a:t>F1=0.5333, Log. Reg. on TF-IDF</a:t>
                      </a:r>
                    </a:p>
                  </a:txBody>
                  <a:tcPr>
                    <a:noFill/>
                  </a:tcPr>
                </a:tc>
                <a:extLst>
                  <a:ext uri="{0D108BD9-81ED-4DB2-BD59-A6C34878D82A}">
                    <a16:rowId xmlns:a16="http://schemas.microsoft.com/office/drawing/2014/main" val="1325882957"/>
                  </a:ext>
                </a:extLst>
              </a:tr>
              <a:tr h="370840">
                <a:tc>
                  <a:txBody>
                    <a:bodyPr/>
                    <a:lstStyle/>
                    <a:p>
                      <a:r>
                        <a:rPr lang="en-US" b="0" dirty="0">
                          <a:solidFill>
                            <a:sysClr val="windowText" lastClr="000000"/>
                          </a:solidFill>
                        </a:rPr>
                        <a:t>Dixon</a:t>
                      </a:r>
                    </a:p>
                  </a:txBody>
                  <a:tcPr>
                    <a:noFill/>
                  </a:tcPr>
                </a:tc>
                <a:tc>
                  <a:txBody>
                    <a:bodyPr/>
                    <a:lstStyle/>
                    <a:p>
                      <a:r>
                        <a:rPr lang="en-US" b="0" dirty="0">
                          <a:solidFill>
                            <a:sysClr val="windowText" lastClr="000000"/>
                          </a:solidFill>
                        </a:rPr>
                        <a:t>F1=0.7447, Log. Reg. on TF-IDF</a:t>
                      </a:r>
                    </a:p>
                  </a:txBody>
                  <a:tcPr>
                    <a:noFill/>
                  </a:tcPr>
                </a:tc>
                <a:extLst>
                  <a:ext uri="{0D108BD9-81ED-4DB2-BD59-A6C34878D82A}">
                    <a16:rowId xmlns:a16="http://schemas.microsoft.com/office/drawing/2014/main" val="3094775297"/>
                  </a:ext>
                </a:extLst>
              </a:tr>
              <a:tr h="370840">
                <a:tc>
                  <a:txBody>
                    <a:bodyPr/>
                    <a:lstStyle/>
                    <a:p>
                      <a:r>
                        <a:rPr lang="en-US" b="0" dirty="0">
                          <a:solidFill>
                            <a:sysClr val="windowText" lastClr="000000"/>
                          </a:solidFill>
                        </a:rPr>
                        <a:t>Twitter 16K 2_class</a:t>
                      </a:r>
                    </a:p>
                  </a:txBody>
                  <a:tcPr>
                    <a:noFill/>
                  </a:tcPr>
                </a:tc>
                <a:tc>
                  <a:txBody>
                    <a:bodyPr/>
                    <a:lstStyle/>
                    <a:p>
                      <a:r>
                        <a:rPr lang="en-US" b="0" dirty="0">
                          <a:solidFill>
                            <a:sysClr val="windowText" lastClr="000000"/>
                          </a:solidFill>
                        </a:rPr>
                        <a:t>F1=0.7504, NB Bernoulli on TF</a:t>
                      </a:r>
                    </a:p>
                  </a:txBody>
                  <a:tcPr>
                    <a:noFill/>
                  </a:tcPr>
                </a:tc>
                <a:extLst>
                  <a:ext uri="{0D108BD9-81ED-4DB2-BD59-A6C34878D82A}">
                    <a16:rowId xmlns:a16="http://schemas.microsoft.com/office/drawing/2014/main" val="1023025364"/>
                  </a:ext>
                </a:extLst>
              </a:tr>
              <a:tr h="370840">
                <a:tc>
                  <a:txBody>
                    <a:bodyPr/>
                    <a:lstStyle/>
                    <a:p>
                      <a:r>
                        <a:rPr lang="en-US" b="0" dirty="0">
                          <a:solidFill>
                            <a:sysClr val="windowText" lastClr="000000"/>
                          </a:solidFill>
                        </a:rPr>
                        <a:t>Twitter 16K 3_class</a:t>
                      </a:r>
                    </a:p>
                  </a:txBody>
                  <a:tcPr>
                    <a:noFill/>
                  </a:tcPr>
                </a:tc>
                <a:tc>
                  <a:txBody>
                    <a:bodyPr/>
                    <a:lstStyle/>
                    <a:p>
                      <a:r>
                        <a:rPr lang="en-US" b="0" dirty="0">
                          <a:solidFill>
                            <a:sysClr val="windowText" lastClr="000000"/>
                          </a:solidFill>
                        </a:rPr>
                        <a:t>F1=0.8434, Log. Reg. on Term Counts</a:t>
                      </a:r>
                    </a:p>
                  </a:txBody>
                  <a:tcPr>
                    <a:noFill/>
                  </a:tcPr>
                </a:tc>
                <a:extLst>
                  <a:ext uri="{0D108BD9-81ED-4DB2-BD59-A6C34878D82A}">
                    <a16:rowId xmlns:a16="http://schemas.microsoft.com/office/drawing/2014/main" val="741161420"/>
                  </a:ext>
                </a:extLst>
              </a:tr>
            </a:tbl>
          </a:graphicData>
        </a:graphic>
      </p:graphicFrame>
    </p:spTree>
    <p:extLst>
      <p:ext uri="{BB962C8B-B14F-4D97-AF65-F5344CB8AC3E}">
        <p14:creationId xmlns:p14="http://schemas.microsoft.com/office/powerpoint/2010/main" val="21459918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D39C-D764-ED4F-8BAC-B79E64F193AA}"/>
              </a:ext>
            </a:extLst>
          </p:cNvPr>
          <p:cNvSpPr>
            <a:spLocks noGrp="1"/>
          </p:cNvSpPr>
          <p:nvPr>
            <p:ph type="title"/>
          </p:nvPr>
        </p:nvSpPr>
        <p:spPr/>
        <p:txBody>
          <a:bodyPr/>
          <a:lstStyle/>
          <a:p>
            <a:r>
              <a:rPr lang="en-US" dirty="0"/>
              <a:t>Deep Learning Models</a:t>
            </a:r>
          </a:p>
        </p:txBody>
      </p:sp>
      <p:sp>
        <p:nvSpPr>
          <p:cNvPr id="3" name="Content Placeholder 2">
            <a:extLst>
              <a:ext uri="{FF2B5EF4-FFF2-40B4-BE49-F238E27FC236}">
                <a16:creationId xmlns:a16="http://schemas.microsoft.com/office/drawing/2014/main" id="{97AB2336-AE41-794D-86EF-E20A88CC6CCF}"/>
              </a:ext>
            </a:extLst>
          </p:cNvPr>
          <p:cNvSpPr>
            <a:spLocks noGrp="1"/>
          </p:cNvSpPr>
          <p:nvPr>
            <p:ph idx="1"/>
          </p:nvPr>
        </p:nvSpPr>
        <p:spPr/>
        <p:txBody>
          <a:bodyPr>
            <a:normAutofit fontScale="92500" lnSpcReduction="10000"/>
          </a:bodyPr>
          <a:lstStyle/>
          <a:p>
            <a:r>
              <a:rPr lang="en-US" dirty="0"/>
              <a:t>1: </a:t>
            </a:r>
          </a:p>
          <a:p>
            <a:pPr lvl="1"/>
            <a:r>
              <a:rPr lang="en-US" dirty="0"/>
              <a:t>Glove Embeddings</a:t>
            </a:r>
          </a:p>
          <a:p>
            <a:pPr lvl="1"/>
            <a:r>
              <a:rPr lang="en-US" dirty="0"/>
              <a:t>Run through LSTM with dropout and recurrent dropout</a:t>
            </a:r>
          </a:p>
          <a:p>
            <a:pPr lvl="1"/>
            <a:r>
              <a:rPr lang="en-US" dirty="0"/>
              <a:t>Classify the LSTM output</a:t>
            </a:r>
          </a:p>
          <a:p>
            <a:r>
              <a:rPr lang="en-US" dirty="0"/>
              <a:t>2:</a:t>
            </a:r>
          </a:p>
          <a:p>
            <a:pPr lvl="1"/>
            <a:r>
              <a:rPr lang="en-US" dirty="0"/>
              <a:t>Glove Embeddings</a:t>
            </a:r>
          </a:p>
          <a:p>
            <a:pPr lvl="1"/>
            <a:r>
              <a:rPr lang="en-US" i="1" dirty="0"/>
              <a:t>*optional Conv1D and </a:t>
            </a:r>
            <a:r>
              <a:rPr lang="en-US" i="1" dirty="0" err="1"/>
              <a:t>MaxPool</a:t>
            </a:r>
            <a:r>
              <a:rPr lang="en-US" i="1" dirty="0"/>
              <a:t> layer*</a:t>
            </a:r>
          </a:p>
          <a:p>
            <a:pPr lvl="1"/>
            <a:r>
              <a:rPr lang="en-US" dirty="0"/>
              <a:t>Run through LSTM with dropout and recurrent dropout</a:t>
            </a:r>
          </a:p>
          <a:p>
            <a:pPr lvl="1"/>
            <a:r>
              <a:rPr lang="en-US" dirty="0"/>
              <a:t>Classify the LSTM output</a:t>
            </a:r>
          </a:p>
          <a:p>
            <a:r>
              <a:rPr lang="en-US" dirty="0"/>
              <a:t>3:</a:t>
            </a:r>
          </a:p>
          <a:p>
            <a:pPr lvl="1"/>
            <a:r>
              <a:rPr lang="en-US" dirty="0"/>
              <a:t>Learn own embeddings</a:t>
            </a:r>
          </a:p>
          <a:p>
            <a:pPr lvl="1"/>
            <a:r>
              <a:rPr lang="en-US" dirty="0"/>
              <a:t>All of the above but with own embeddings</a:t>
            </a:r>
          </a:p>
          <a:p>
            <a:pPr lvl="1"/>
            <a:endParaRPr lang="en-US" dirty="0"/>
          </a:p>
          <a:p>
            <a:pPr lvl="1"/>
            <a:endParaRPr lang="en-US" dirty="0"/>
          </a:p>
        </p:txBody>
      </p:sp>
    </p:spTree>
    <p:extLst>
      <p:ext uri="{BB962C8B-B14F-4D97-AF65-F5344CB8AC3E}">
        <p14:creationId xmlns:p14="http://schemas.microsoft.com/office/powerpoint/2010/main" val="42076833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Text messages (8000)</a:t>
            </a:r>
          </a:p>
          <a:p>
            <a:r>
              <a:rPr lang="en-US" dirty="0"/>
              <a:t>Baseline F1=0.4562</a:t>
            </a:r>
          </a:p>
        </p:txBody>
      </p:sp>
    </p:spTree>
    <p:extLst>
      <p:ext uri="{BB962C8B-B14F-4D97-AF65-F5344CB8AC3E}">
        <p14:creationId xmlns:p14="http://schemas.microsoft.com/office/powerpoint/2010/main" val="3451369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4962-14FE-AC44-8827-69A1D9087DC0}"/>
              </a:ext>
            </a:extLst>
          </p:cNvPr>
          <p:cNvSpPr>
            <a:spLocks noGrp="1"/>
          </p:cNvSpPr>
          <p:nvPr>
            <p:ph type="title"/>
          </p:nvPr>
        </p:nvSpPr>
        <p:spPr/>
        <p:txBody>
          <a:bodyPr/>
          <a:lstStyle/>
          <a:p>
            <a:r>
              <a:rPr lang="en-US" dirty="0"/>
              <a:t>DL results (1) – first runs</a:t>
            </a:r>
          </a:p>
        </p:txBody>
      </p:sp>
      <p:graphicFrame>
        <p:nvGraphicFramePr>
          <p:cNvPr id="4" name="Content Placeholder 3">
            <a:extLst>
              <a:ext uri="{FF2B5EF4-FFF2-40B4-BE49-F238E27FC236}">
                <a16:creationId xmlns:a16="http://schemas.microsoft.com/office/drawing/2014/main" id="{A62DECF1-B8EE-4549-9A78-780CA02002D2}"/>
              </a:ext>
            </a:extLst>
          </p:cNvPr>
          <p:cNvGraphicFramePr>
            <a:graphicFrameLocks noGrp="1"/>
          </p:cNvGraphicFramePr>
          <p:nvPr>
            <p:ph idx="1"/>
            <p:extLst>
              <p:ext uri="{D42A27DB-BD31-4B8C-83A1-F6EECF244321}">
                <p14:modId xmlns:p14="http://schemas.microsoft.com/office/powerpoint/2010/main" val="4069621946"/>
              </p:ext>
            </p:extLst>
          </p:nvPr>
        </p:nvGraphicFramePr>
        <p:xfrm>
          <a:off x="430304" y="1417955"/>
          <a:ext cx="10469988" cy="4947920"/>
        </p:xfrm>
        <a:graphic>
          <a:graphicData uri="http://schemas.openxmlformats.org/drawingml/2006/table">
            <a:tbl>
              <a:tblPr firstRow="1" bandRow="1">
                <a:tableStyleId>{5C22544A-7EE6-4342-B048-85BDC9FD1C3A}</a:tableStyleId>
              </a:tblPr>
              <a:tblGrid>
                <a:gridCol w="673509">
                  <a:extLst>
                    <a:ext uri="{9D8B030D-6E8A-4147-A177-3AD203B41FA5}">
                      <a16:colId xmlns:a16="http://schemas.microsoft.com/office/drawing/2014/main" val="3811603763"/>
                    </a:ext>
                  </a:extLst>
                </a:gridCol>
                <a:gridCol w="705031">
                  <a:extLst>
                    <a:ext uri="{9D8B030D-6E8A-4147-A177-3AD203B41FA5}">
                      <a16:colId xmlns:a16="http://schemas.microsoft.com/office/drawing/2014/main" val="1107442"/>
                    </a:ext>
                  </a:extLst>
                </a:gridCol>
                <a:gridCol w="2522482">
                  <a:extLst>
                    <a:ext uri="{9D8B030D-6E8A-4147-A177-3AD203B41FA5}">
                      <a16:colId xmlns:a16="http://schemas.microsoft.com/office/drawing/2014/main" val="670948779"/>
                    </a:ext>
                  </a:extLst>
                </a:gridCol>
                <a:gridCol w="832449">
                  <a:extLst>
                    <a:ext uri="{9D8B030D-6E8A-4147-A177-3AD203B41FA5}">
                      <a16:colId xmlns:a16="http://schemas.microsoft.com/office/drawing/2014/main" val="3489981971"/>
                    </a:ext>
                  </a:extLst>
                </a:gridCol>
                <a:gridCol w="779088">
                  <a:extLst>
                    <a:ext uri="{9D8B030D-6E8A-4147-A177-3AD203B41FA5}">
                      <a16:colId xmlns:a16="http://schemas.microsoft.com/office/drawing/2014/main" val="172467556"/>
                    </a:ext>
                  </a:extLst>
                </a:gridCol>
                <a:gridCol w="836522">
                  <a:extLst>
                    <a:ext uri="{9D8B030D-6E8A-4147-A177-3AD203B41FA5}">
                      <a16:colId xmlns:a16="http://schemas.microsoft.com/office/drawing/2014/main" val="4110747183"/>
                    </a:ext>
                  </a:extLst>
                </a:gridCol>
                <a:gridCol w="851503">
                  <a:extLst>
                    <a:ext uri="{9D8B030D-6E8A-4147-A177-3AD203B41FA5}">
                      <a16:colId xmlns:a16="http://schemas.microsoft.com/office/drawing/2014/main" val="3695989315"/>
                    </a:ext>
                  </a:extLst>
                </a:gridCol>
                <a:gridCol w="873524">
                  <a:extLst>
                    <a:ext uri="{9D8B030D-6E8A-4147-A177-3AD203B41FA5}">
                      <a16:colId xmlns:a16="http://schemas.microsoft.com/office/drawing/2014/main" val="472487311"/>
                    </a:ext>
                  </a:extLst>
                </a:gridCol>
                <a:gridCol w="766776">
                  <a:extLst>
                    <a:ext uri="{9D8B030D-6E8A-4147-A177-3AD203B41FA5}">
                      <a16:colId xmlns:a16="http://schemas.microsoft.com/office/drawing/2014/main" val="2595072691"/>
                    </a:ext>
                  </a:extLst>
                </a:gridCol>
                <a:gridCol w="746235">
                  <a:extLst>
                    <a:ext uri="{9D8B030D-6E8A-4147-A177-3AD203B41FA5}">
                      <a16:colId xmlns:a16="http://schemas.microsoft.com/office/drawing/2014/main" val="1649366525"/>
                    </a:ext>
                  </a:extLst>
                </a:gridCol>
                <a:gridCol w="882869">
                  <a:extLst>
                    <a:ext uri="{9D8B030D-6E8A-4147-A177-3AD203B41FA5}">
                      <a16:colId xmlns:a16="http://schemas.microsoft.com/office/drawing/2014/main" val="4103352880"/>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Dropout</a:t>
                      </a:r>
                    </a:p>
                  </a:txBody>
                  <a:tcPr/>
                </a:tc>
                <a:tc>
                  <a:txBody>
                    <a:bodyPr/>
                    <a:lstStyle/>
                    <a:p>
                      <a:r>
                        <a:rPr lang="en-US" sz="1100" dirty="0"/>
                        <a:t>Batch size</a:t>
                      </a:r>
                    </a:p>
                  </a:txBody>
                  <a:tcPr/>
                </a:tc>
                <a:tc>
                  <a:txBody>
                    <a:bodyPr/>
                    <a:lstStyle/>
                    <a:p>
                      <a:r>
                        <a:rPr lang="en-US" sz="1200" dirty="0" err="1"/>
                        <a:t>Val_acc</a:t>
                      </a:r>
                      <a:endParaRPr lang="en-US" sz="1200" dirty="0"/>
                    </a:p>
                  </a:txBody>
                  <a:tcPr/>
                </a:tc>
                <a:tc>
                  <a:txBody>
                    <a:bodyPr/>
                    <a:lstStyle/>
                    <a:p>
                      <a:r>
                        <a:rPr lang="en-US" sz="1200" dirty="0"/>
                        <a:t>Precision</a:t>
                      </a:r>
                    </a:p>
                  </a:txBody>
                  <a:tcPr/>
                </a:tc>
                <a:tc>
                  <a:txBody>
                    <a:bodyPr/>
                    <a:lstStyle/>
                    <a:p>
                      <a:r>
                        <a:rPr lang="en-US" sz="1200" dirty="0"/>
                        <a:t>Recall</a:t>
                      </a:r>
                    </a:p>
                  </a:txBody>
                  <a:tcPr/>
                </a:tc>
                <a:tc>
                  <a:txBody>
                    <a:bodyPr/>
                    <a:lstStyle/>
                    <a:p>
                      <a:r>
                        <a:rPr lang="en-US" sz="1200" dirty="0"/>
                        <a:t>F1</a:t>
                      </a:r>
                    </a:p>
                  </a:txBody>
                  <a:tcPr/>
                </a:tc>
                <a:tc>
                  <a:txBody>
                    <a:bodyPr/>
                    <a:lstStyle/>
                    <a:p>
                      <a:r>
                        <a:rPr lang="en-US" sz="1200" dirty="0" err="1"/>
                        <a:t>Test_acc</a:t>
                      </a:r>
                      <a:endParaRPr lang="en-US" sz="1200" dirty="0"/>
                    </a:p>
                  </a:txBody>
                  <a:tcPr/>
                </a:tc>
                <a:extLst>
                  <a:ext uri="{0D108BD9-81ED-4DB2-BD59-A6C34878D82A}">
                    <a16:rowId xmlns:a16="http://schemas.microsoft.com/office/drawing/2014/main" val="1296780008"/>
                  </a:ext>
                </a:extLst>
              </a:tr>
              <a:tr h="370840">
                <a:tc>
                  <a:txBody>
                    <a:bodyPr/>
                    <a:lstStyle/>
                    <a:p>
                      <a:r>
                        <a:rPr lang="en-US" sz="1400" dirty="0"/>
                        <a:t>x1</a:t>
                      </a:r>
                    </a:p>
                  </a:txBody>
                  <a:tcPr/>
                </a:tc>
                <a:tc>
                  <a:txBody>
                    <a:bodyPr/>
                    <a:lstStyle/>
                    <a:p>
                      <a:r>
                        <a:rPr lang="en-US" sz="1400" dirty="0"/>
                        <a:t>4845</a:t>
                      </a:r>
                    </a:p>
                  </a:txBody>
                  <a:tcPr/>
                </a:tc>
                <a:tc>
                  <a:txBody>
                    <a:bodyPr/>
                    <a:lstStyle/>
                    <a:p>
                      <a:r>
                        <a:rPr lang="en-US" sz="1400" dirty="0"/>
                        <a:t>LSTM (500)</a:t>
                      </a:r>
                    </a:p>
                  </a:txBody>
                  <a:tcPr/>
                </a:tc>
                <a:tc>
                  <a:txBody>
                    <a:bodyPr/>
                    <a:lstStyle/>
                    <a:p>
                      <a:r>
                        <a:rPr lang="en-US" sz="1400" dirty="0"/>
                        <a:t>300</a:t>
                      </a:r>
                    </a:p>
                  </a:txBody>
                  <a:tcPr/>
                </a:tc>
                <a:tc>
                  <a:txBody>
                    <a:bodyPr/>
                    <a:lstStyle/>
                    <a:p>
                      <a:r>
                        <a:rPr lang="en-US" sz="1400" dirty="0"/>
                        <a:t>0.5</a:t>
                      </a:r>
                    </a:p>
                  </a:txBody>
                  <a:tcPr/>
                </a:tc>
                <a:tc>
                  <a:txBody>
                    <a:bodyPr/>
                    <a:lstStyle/>
                    <a:p>
                      <a:r>
                        <a:rPr lang="en-US" sz="1400" dirty="0"/>
                        <a:t>128</a:t>
                      </a:r>
                    </a:p>
                  </a:txBody>
                  <a:tcPr/>
                </a:tc>
                <a:tc>
                  <a:txBody>
                    <a:bodyPr/>
                    <a:lstStyle/>
                    <a:p>
                      <a:r>
                        <a:rPr lang="en-US" sz="1400" dirty="0"/>
                        <a:t>0.7067</a:t>
                      </a:r>
                    </a:p>
                  </a:txBody>
                  <a:tcPr/>
                </a:tc>
                <a:tc>
                  <a:txBody>
                    <a:bodyPr/>
                    <a:lstStyle/>
                    <a:p>
                      <a:r>
                        <a:rPr lang="en-US" sz="1400" dirty="0"/>
                        <a:t>0.4686</a:t>
                      </a:r>
                    </a:p>
                  </a:txBody>
                  <a:tcPr/>
                </a:tc>
                <a:tc>
                  <a:txBody>
                    <a:bodyPr/>
                    <a:lstStyle/>
                    <a:p>
                      <a:r>
                        <a:rPr lang="en-US" sz="1400" dirty="0"/>
                        <a:t>0.2857</a:t>
                      </a:r>
                    </a:p>
                  </a:txBody>
                  <a:tcPr/>
                </a:tc>
                <a:tc>
                  <a:txBody>
                    <a:bodyPr/>
                    <a:lstStyle/>
                    <a:p>
                      <a:r>
                        <a:rPr lang="en-US" sz="1400" dirty="0"/>
                        <a:t>0.3550</a:t>
                      </a:r>
                    </a:p>
                  </a:txBody>
                  <a:tcPr/>
                </a:tc>
                <a:tc>
                  <a:txBody>
                    <a:bodyPr/>
                    <a:lstStyle/>
                    <a:p>
                      <a:r>
                        <a:rPr lang="en-US" sz="1400" dirty="0"/>
                        <a:t>0.6985</a:t>
                      </a:r>
                    </a:p>
                  </a:txBody>
                  <a:tcPr/>
                </a:tc>
                <a:extLst>
                  <a:ext uri="{0D108BD9-81ED-4DB2-BD59-A6C34878D82A}">
                    <a16:rowId xmlns:a16="http://schemas.microsoft.com/office/drawing/2014/main" val="1298918882"/>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4855</a:t>
                      </a:r>
                    </a:p>
                  </a:txBody>
                  <a:tcPr/>
                </a:tc>
                <a:tc>
                  <a:txBody>
                    <a:bodyPr/>
                    <a:lstStyle/>
                    <a:p>
                      <a:r>
                        <a:rPr lang="en-US" sz="1400" dirty="0">
                          <a:solidFill>
                            <a:schemeClr val="tx1"/>
                          </a:solidFill>
                        </a:rPr>
                        <a:t>LSTM (500)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0.7322</a:t>
                      </a:r>
                    </a:p>
                  </a:txBody>
                  <a:tcPr/>
                </a:tc>
                <a:tc>
                  <a:txBody>
                    <a:bodyPr/>
                    <a:lstStyle/>
                    <a:p>
                      <a:r>
                        <a:rPr lang="en-US" sz="1400" dirty="0"/>
                        <a:t>0.5137</a:t>
                      </a:r>
                    </a:p>
                  </a:txBody>
                  <a:tcPr/>
                </a:tc>
                <a:tc>
                  <a:txBody>
                    <a:bodyPr/>
                    <a:lstStyle/>
                    <a:p>
                      <a:r>
                        <a:rPr lang="en-US" sz="1400" dirty="0"/>
                        <a:t>0.2741</a:t>
                      </a:r>
                    </a:p>
                  </a:txBody>
                  <a:tcPr/>
                </a:tc>
                <a:tc>
                  <a:txBody>
                    <a:bodyPr/>
                    <a:lstStyle/>
                    <a:p>
                      <a:r>
                        <a:rPr lang="en-US" sz="1400" dirty="0"/>
                        <a:t>0.3574</a:t>
                      </a:r>
                    </a:p>
                  </a:txBody>
                  <a:tcPr/>
                </a:tc>
                <a:tc>
                  <a:txBody>
                    <a:bodyPr/>
                    <a:lstStyle/>
                    <a:p>
                      <a:r>
                        <a:rPr lang="en-US" sz="1400" dirty="0"/>
                        <a:t>0.6997</a:t>
                      </a:r>
                    </a:p>
                  </a:txBody>
                  <a:tcPr/>
                </a:tc>
                <a:extLst>
                  <a:ext uri="{0D108BD9-81ED-4DB2-BD59-A6C34878D82A}">
                    <a16:rowId xmlns:a16="http://schemas.microsoft.com/office/drawing/2014/main" val="2145420290"/>
                  </a:ext>
                </a:extLst>
              </a:tr>
              <a:tr h="370840">
                <a:tc>
                  <a:txBody>
                    <a:bodyPr/>
                    <a:lstStyle/>
                    <a:p>
                      <a:r>
                        <a:rPr lang="en-US" sz="1400" dirty="0"/>
                        <a:t>x1</a:t>
                      </a:r>
                    </a:p>
                  </a:txBody>
                  <a:tcPr/>
                </a:tc>
                <a:tc>
                  <a:txBody>
                    <a:bodyPr/>
                    <a:lstStyle/>
                    <a:p>
                      <a:r>
                        <a:rPr lang="en-US" sz="1400" dirty="0"/>
                        <a:t>4848</a:t>
                      </a:r>
                    </a:p>
                  </a:txBody>
                  <a:tcPr/>
                </a:tc>
                <a:tc>
                  <a:txBody>
                    <a:bodyPr/>
                    <a:lstStyle/>
                    <a:p>
                      <a:r>
                        <a:rPr lang="en-US" sz="1400" dirty="0"/>
                        <a:t>LSTM (500) with BN</a:t>
                      </a:r>
                    </a:p>
                  </a:txBody>
                  <a:tcPr/>
                </a:tc>
                <a:tc>
                  <a:txBody>
                    <a:bodyPr/>
                    <a:lstStyle/>
                    <a:p>
                      <a:r>
                        <a:rPr lang="en-US" sz="1400" dirty="0"/>
                        <a:t>300</a:t>
                      </a:r>
                    </a:p>
                  </a:txBody>
                  <a:tcPr/>
                </a:tc>
                <a:tc>
                  <a:txBody>
                    <a:bodyPr/>
                    <a:lstStyle/>
                    <a:p>
                      <a:r>
                        <a:rPr lang="en-US" sz="14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128</a:t>
                      </a:r>
                    </a:p>
                  </a:txBody>
                  <a:tcPr/>
                </a:tc>
                <a:tc>
                  <a:txBody>
                    <a:bodyPr/>
                    <a:lstStyle/>
                    <a:p>
                      <a:r>
                        <a:rPr lang="en-US" sz="1400" dirty="0"/>
                        <a:t>0.6953</a:t>
                      </a:r>
                    </a:p>
                  </a:txBody>
                  <a:tcPr/>
                </a:tc>
                <a:tc>
                  <a:txBody>
                    <a:bodyPr/>
                    <a:lstStyle/>
                    <a:p>
                      <a:r>
                        <a:rPr lang="en-US" sz="1400" dirty="0"/>
                        <a:t>0.4220</a:t>
                      </a:r>
                    </a:p>
                  </a:txBody>
                  <a:tcPr/>
                </a:tc>
                <a:tc>
                  <a:txBody>
                    <a:bodyPr/>
                    <a:lstStyle/>
                    <a:p>
                      <a:r>
                        <a:rPr lang="en-US" sz="1400" dirty="0"/>
                        <a:t>0.3243</a:t>
                      </a:r>
                    </a:p>
                  </a:txBody>
                  <a:tcPr/>
                </a:tc>
                <a:tc>
                  <a:txBody>
                    <a:bodyPr/>
                    <a:lstStyle/>
                    <a:p>
                      <a:r>
                        <a:rPr lang="en-US" sz="1400" dirty="0"/>
                        <a:t>0.3664</a:t>
                      </a:r>
                    </a:p>
                  </a:txBody>
                  <a:tcPr/>
                </a:tc>
                <a:tc>
                  <a:txBody>
                    <a:bodyPr/>
                    <a:lstStyle/>
                    <a:p>
                      <a:r>
                        <a:rPr lang="en-US" sz="1400" dirty="0"/>
                        <a:t>0.6610</a:t>
                      </a:r>
                    </a:p>
                  </a:txBody>
                  <a:tcPr/>
                </a:tc>
                <a:extLst>
                  <a:ext uri="{0D108BD9-81ED-4DB2-BD59-A6C34878D82A}">
                    <a16:rowId xmlns:a16="http://schemas.microsoft.com/office/drawing/2014/main" val="3687996971"/>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4856</a:t>
                      </a:r>
                    </a:p>
                  </a:txBody>
                  <a:tcPr/>
                </a:tc>
                <a:tc>
                  <a:txBody>
                    <a:bodyPr/>
                    <a:lstStyle/>
                    <a:p>
                      <a:r>
                        <a:rPr lang="en-US" sz="1400" dirty="0">
                          <a:solidFill>
                            <a:schemeClr val="tx1"/>
                          </a:solidFill>
                        </a:rPr>
                        <a:t>LSTM (500) with BN</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0.6788</a:t>
                      </a:r>
                    </a:p>
                  </a:txBody>
                  <a:tcPr/>
                </a:tc>
                <a:tc>
                  <a:txBody>
                    <a:bodyPr/>
                    <a:lstStyle/>
                    <a:p>
                      <a:r>
                        <a:rPr lang="en-US" sz="1400" dirty="0"/>
                        <a:t>0.4107</a:t>
                      </a:r>
                    </a:p>
                  </a:txBody>
                  <a:tcPr/>
                </a:tc>
                <a:tc>
                  <a:txBody>
                    <a:bodyPr/>
                    <a:lstStyle/>
                    <a:p>
                      <a:r>
                        <a:rPr lang="en-US" sz="1400" dirty="0"/>
                        <a:t>0.3627</a:t>
                      </a:r>
                    </a:p>
                  </a:txBody>
                  <a:tcPr/>
                </a:tc>
                <a:tc>
                  <a:txBody>
                    <a:bodyPr/>
                    <a:lstStyle/>
                    <a:p>
                      <a:r>
                        <a:rPr lang="en-US" sz="1400" dirty="0"/>
                        <a:t>0.3852</a:t>
                      </a:r>
                    </a:p>
                  </a:txBody>
                  <a:tcPr/>
                </a:tc>
                <a:tc>
                  <a:txBody>
                    <a:bodyPr/>
                    <a:lstStyle/>
                    <a:p>
                      <a:r>
                        <a:rPr lang="en-US" sz="1400" dirty="0"/>
                        <a:t>0.6735</a:t>
                      </a:r>
                    </a:p>
                  </a:txBody>
                  <a:tcPr/>
                </a:tc>
                <a:extLst>
                  <a:ext uri="{0D108BD9-81ED-4DB2-BD59-A6C34878D82A}">
                    <a16:rowId xmlns:a16="http://schemas.microsoft.com/office/drawing/2014/main" val="3635134574"/>
                  </a:ext>
                </a:extLst>
              </a:tr>
              <a:tr h="370840">
                <a:tc>
                  <a:txBody>
                    <a:bodyPr/>
                    <a:lstStyle/>
                    <a:p>
                      <a:r>
                        <a:rPr lang="en-US" sz="1400" dirty="0"/>
                        <a:t>x1</a:t>
                      </a:r>
                    </a:p>
                  </a:txBody>
                  <a:tcPr/>
                </a:tc>
                <a:tc>
                  <a:txBody>
                    <a:bodyPr/>
                    <a:lstStyle/>
                    <a:p>
                      <a:r>
                        <a:rPr lang="en-US" sz="1400" dirty="0"/>
                        <a:t>4843</a:t>
                      </a:r>
                    </a:p>
                  </a:txBody>
                  <a:tcPr/>
                </a:tc>
                <a:tc>
                  <a:txBody>
                    <a:bodyPr/>
                    <a:lstStyle/>
                    <a:p>
                      <a:r>
                        <a:rPr lang="en-US" sz="1400" dirty="0"/>
                        <a:t>Train WEs (output_dim=100)</a:t>
                      </a:r>
                    </a:p>
                    <a:p>
                      <a:r>
                        <a:rPr lang="en-US" sz="1400" dirty="0"/>
                        <a:t>LSTM (500)</a:t>
                      </a:r>
                    </a:p>
                  </a:txBody>
                  <a:tcPr/>
                </a:tc>
                <a:tc>
                  <a:txBody>
                    <a:bodyPr/>
                    <a:lstStyle/>
                    <a:p>
                      <a:r>
                        <a:rPr lang="en-US" sz="1400" dirty="0"/>
                        <a:t>300</a:t>
                      </a:r>
                    </a:p>
                  </a:txBody>
                  <a:tcPr/>
                </a:tc>
                <a:tc>
                  <a:txBody>
                    <a:bodyPr/>
                    <a:lstStyle/>
                    <a:p>
                      <a:r>
                        <a:rPr lang="en-US" sz="14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128</a:t>
                      </a:r>
                    </a:p>
                  </a:txBody>
                  <a:tcPr/>
                </a:tc>
                <a:tc>
                  <a:txBody>
                    <a:bodyPr/>
                    <a:lstStyle/>
                    <a:p>
                      <a:r>
                        <a:rPr lang="en-US" sz="1400" dirty="0"/>
                        <a:t>0.6509</a:t>
                      </a:r>
                    </a:p>
                  </a:txBody>
                  <a:tcPr/>
                </a:tc>
                <a:tc>
                  <a:txBody>
                    <a:bodyPr/>
                    <a:lstStyle/>
                    <a:p>
                      <a:r>
                        <a:rPr lang="en-US" sz="1400" dirty="0"/>
                        <a:t>0.3492</a:t>
                      </a:r>
                    </a:p>
                  </a:txBody>
                  <a:tcPr/>
                </a:tc>
                <a:tc>
                  <a:txBody>
                    <a:bodyPr/>
                    <a:lstStyle/>
                    <a:p>
                      <a:r>
                        <a:rPr lang="en-US" sz="1400" dirty="0"/>
                        <a:t>0.3202</a:t>
                      </a:r>
                    </a:p>
                  </a:txBody>
                  <a:tcPr/>
                </a:tc>
                <a:tc>
                  <a:txBody>
                    <a:bodyPr/>
                    <a:lstStyle/>
                    <a:p>
                      <a:r>
                        <a:rPr lang="en-US" sz="1400" dirty="0"/>
                        <a:t>0.3341</a:t>
                      </a:r>
                    </a:p>
                  </a:txBody>
                  <a:tcPr/>
                </a:tc>
                <a:tc>
                  <a:txBody>
                    <a:bodyPr/>
                    <a:lstStyle/>
                    <a:p>
                      <a:r>
                        <a:rPr lang="en-US" sz="1400" dirty="0"/>
                        <a:t>0.6132</a:t>
                      </a:r>
                    </a:p>
                  </a:txBody>
                  <a:tcPr/>
                </a:tc>
                <a:extLst>
                  <a:ext uri="{0D108BD9-81ED-4DB2-BD59-A6C34878D82A}">
                    <a16:rowId xmlns:a16="http://schemas.microsoft.com/office/drawing/2014/main" val="515906393"/>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4861</a:t>
                      </a:r>
                    </a:p>
                  </a:txBody>
                  <a:tcPr/>
                </a:tc>
                <a:tc>
                  <a:txBody>
                    <a:bodyPr/>
                    <a:lstStyle/>
                    <a:p>
                      <a:r>
                        <a:rPr lang="en-US" sz="1400" dirty="0">
                          <a:solidFill>
                            <a:schemeClr val="tx1"/>
                          </a:solidFill>
                        </a:rPr>
                        <a:t>“”</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0.6271</a:t>
                      </a:r>
                    </a:p>
                  </a:txBody>
                  <a:tcPr/>
                </a:tc>
                <a:tc>
                  <a:txBody>
                    <a:bodyPr/>
                    <a:lstStyle/>
                    <a:p>
                      <a:r>
                        <a:rPr lang="en-US" sz="1400" dirty="0"/>
                        <a:t>0.3333</a:t>
                      </a:r>
                    </a:p>
                  </a:txBody>
                  <a:tcPr/>
                </a:tc>
                <a:tc>
                  <a:txBody>
                    <a:bodyPr/>
                    <a:lstStyle/>
                    <a:p>
                      <a:r>
                        <a:rPr lang="en-US" sz="1400" dirty="0"/>
                        <a:t>0.3333</a:t>
                      </a:r>
                    </a:p>
                  </a:txBody>
                  <a:tcPr/>
                </a:tc>
                <a:tc>
                  <a:txBody>
                    <a:bodyPr/>
                    <a:lstStyle/>
                    <a:p>
                      <a:r>
                        <a:rPr lang="en-US" sz="1400" dirty="0"/>
                        <a:t>0.3333</a:t>
                      </a:r>
                    </a:p>
                  </a:txBody>
                  <a:tcPr/>
                </a:tc>
                <a:tc>
                  <a:txBody>
                    <a:bodyPr/>
                    <a:lstStyle/>
                    <a:p>
                      <a:r>
                        <a:rPr lang="en-US" sz="1400" dirty="0"/>
                        <a:t>0.6382</a:t>
                      </a:r>
                    </a:p>
                  </a:txBody>
                  <a:tcPr/>
                </a:tc>
                <a:extLst>
                  <a:ext uri="{0D108BD9-81ED-4DB2-BD59-A6C34878D82A}">
                    <a16:rowId xmlns:a16="http://schemas.microsoft.com/office/drawing/2014/main" val="3742528454"/>
                  </a:ext>
                </a:extLst>
              </a:tr>
              <a:tr h="370840">
                <a:tc>
                  <a:txBody>
                    <a:bodyPr/>
                    <a:lstStyle/>
                    <a:p>
                      <a:r>
                        <a:rPr lang="en-US" sz="1400" dirty="0"/>
                        <a:t>x1</a:t>
                      </a:r>
                    </a:p>
                  </a:txBody>
                  <a:tcPr/>
                </a:tc>
                <a:tc>
                  <a:txBody>
                    <a:bodyPr/>
                    <a:lstStyle/>
                    <a:p>
                      <a:r>
                        <a:rPr lang="en-US" sz="1400" dirty="0"/>
                        <a:t>4850</a:t>
                      </a:r>
                    </a:p>
                  </a:txBody>
                  <a:tcPr/>
                </a:tc>
                <a:tc>
                  <a:txBody>
                    <a:bodyPr/>
                    <a:lstStyle/>
                    <a:p>
                      <a:r>
                        <a:rPr lang="en-US" sz="1400" dirty="0"/>
                        <a:t>CNN (30,3,2), Pool (2), </a:t>
                      </a:r>
                    </a:p>
                    <a:p>
                      <a:r>
                        <a:rPr lang="en-US" sz="1400" dirty="0"/>
                        <a:t>LSTM (300)</a:t>
                      </a:r>
                    </a:p>
                  </a:txBody>
                  <a:tcPr/>
                </a:tc>
                <a:tc>
                  <a:txBody>
                    <a:bodyPr/>
                    <a:lstStyle/>
                    <a:p>
                      <a:r>
                        <a:rPr lang="en-US" sz="1400" dirty="0"/>
                        <a:t>300</a:t>
                      </a:r>
                    </a:p>
                  </a:txBody>
                  <a:tcPr/>
                </a:tc>
                <a:tc>
                  <a:txBody>
                    <a:bodyPr/>
                    <a:lstStyle/>
                    <a:p>
                      <a:r>
                        <a:rPr lang="en-US" sz="14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128</a:t>
                      </a:r>
                    </a:p>
                  </a:txBody>
                  <a:tcPr/>
                </a:tc>
                <a:tc>
                  <a:txBody>
                    <a:bodyPr/>
                    <a:lstStyle/>
                    <a:p>
                      <a:r>
                        <a:rPr lang="en-US" sz="1400" dirty="0"/>
                        <a:t>0.6595</a:t>
                      </a:r>
                    </a:p>
                  </a:txBody>
                  <a:tcPr/>
                </a:tc>
                <a:tc>
                  <a:txBody>
                    <a:bodyPr/>
                    <a:lstStyle/>
                    <a:p>
                      <a:r>
                        <a:rPr lang="en-US" sz="1400" dirty="0"/>
                        <a:t>0.3890</a:t>
                      </a:r>
                    </a:p>
                  </a:txBody>
                  <a:tcPr/>
                </a:tc>
                <a:tc>
                  <a:txBody>
                    <a:bodyPr/>
                    <a:lstStyle/>
                    <a:p>
                      <a:r>
                        <a:rPr lang="en-US" sz="1400" dirty="0"/>
                        <a:t>0.3059</a:t>
                      </a:r>
                    </a:p>
                  </a:txBody>
                  <a:tcPr/>
                </a:tc>
                <a:tc>
                  <a:txBody>
                    <a:bodyPr/>
                    <a:lstStyle/>
                    <a:p>
                      <a:r>
                        <a:rPr lang="en-US" sz="1400" dirty="0"/>
                        <a:t>0.3425</a:t>
                      </a:r>
                    </a:p>
                  </a:txBody>
                  <a:tcPr/>
                </a:tc>
                <a:tc>
                  <a:txBody>
                    <a:bodyPr/>
                    <a:lstStyle/>
                    <a:p>
                      <a:r>
                        <a:rPr lang="en-US" sz="1400" dirty="0"/>
                        <a:t>0.6758</a:t>
                      </a:r>
                    </a:p>
                  </a:txBody>
                  <a:tcPr/>
                </a:tc>
                <a:extLst>
                  <a:ext uri="{0D108BD9-81ED-4DB2-BD59-A6C34878D82A}">
                    <a16:rowId xmlns:a16="http://schemas.microsoft.com/office/drawing/2014/main" val="1094670732"/>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4858</a:t>
                      </a:r>
                    </a:p>
                  </a:txBody>
                  <a:tcPr/>
                </a:tc>
                <a:tc>
                  <a:txBody>
                    <a:bodyPr/>
                    <a:lstStyle/>
                    <a:p>
                      <a:r>
                        <a:rPr lang="en-US" sz="1400" dirty="0">
                          <a:solidFill>
                            <a:schemeClr val="tx1"/>
                          </a:solidFill>
                        </a:rPr>
                        <a:t>“”</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0.6305</a:t>
                      </a:r>
                    </a:p>
                  </a:txBody>
                  <a:tcPr/>
                </a:tc>
                <a:tc>
                  <a:txBody>
                    <a:bodyPr/>
                    <a:lstStyle/>
                    <a:p>
                      <a:r>
                        <a:rPr lang="en-US" sz="1400" dirty="0"/>
                        <a:t>0.3538</a:t>
                      </a:r>
                    </a:p>
                  </a:txBody>
                  <a:tcPr/>
                </a:tc>
                <a:tc>
                  <a:txBody>
                    <a:bodyPr/>
                    <a:lstStyle/>
                    <a:p>
                      <a:r>
                        <a:rPr lang="en-US" sz="1400" dirty="0"/>
                        <a:t>0.3566</a:t>
                      </a:r>
                    </a:p>
                  </a:txBody>
                  <a:tcPr/>
                </a:tc>
                <a:tc>
                  <a:txBody>
                    <a:bodyPr/>
                    <a:lstStyle/>
                    <a:p>
                      <a:r>
                        <a:rPr lang="en-US" sz="1400" dirty="0"/>
                        <a:t>0.3552</a:t>
                      </a:r>
                    </a:p>
                  </a:txBody>
                  <a:tcPr/>
                </a:tc>
                <a:tc>
                  <a:txBody>
                    <a:bodyPr/>
                    <a:lstStyle/>
                    <a:p>
                      <a:r>
                        <a:rPr lang="en-US" sz="1400" dirty="0"/>
                        <a:t>0.6894</a:t>
                      </a:r>
                    </a:p>
                  </a:txBody>
                  <a:tcPr/>
                </a:tc>
                <a:extLst>
                  <a:ext uri="{0D108BD9-81ED-4DB2-BD59-A6C34878D82A}">
                    <a16:rowId xmlns:a16="http://schemas.microsoft.com/office/drawing/2014/main" val="2229212599"/>
                  </a:ext>
                </a:extLst>
              </a:tr>
              <a:tr h="370840">
                <a:tc>
                  <a:txBody>
                    <a:bodyPr/>
                    <a:lstStyle/>
                    <a:p>
                      <a:r>
                        <a:rPr lang="en-US" sz="1400" dirty="0"/>
                        <a:t>x1</a:t>
                      </a:r>
                    </a:p>
                  </a:txBody>
                  <a:tcPr/>
                </a:tc>
                <a:tc>
                  <a:txBody>
                    <a:bodyPr/>
                    <a:lstStyle/>
                    <a:p>
                      <a:r>
                        <a:rPr lang="en-US" sz="1400" dirty="0"/>
                        <a:t>4849</a:t>
                      </a:r>
                    </a:p>
                  </a:txBody>
                  <a:tcPr/>
                </a:tc>
                <a:tc>
                  <a:txBody>
                    <a:bodyPr/>
                    <a:lstStyle/>
                    <a:p>
                      <a:r>
                        <a:rPr lang="en-US" sz="1400" dirty="0"/>
                        <a:t>CNN (40,5,2), Pool (2),</a:t>
                      </a:r>
                    </a:p>
                    <a:p>
                      <a:r>
                        <a:rPr lang="en-US" sz="1400" dirty="0"/>
                        <a:t>CNN (20,3,2), Pool (2),</a:t>
                      </a:r>
                    </a:p>
                    <a:p>
                      <a:r>
                        <a:rPr lang="en-US" sz="1400" dirty="0"/>
                        <a:t>CNN (10,3,1), Pool (2),</a:t>
                      </a:r>
                    </a:p>
                    <a:p>
                      <a:r>
                        <a:rPr lang="en-US" sz="1400" dirty="0"/>
                        <a:t>LSTM (200)</a:t>
                      </a:r>
                    </a:p>
                  </a:txBody>
                  <a:tcPr/>
                </a:tc>
                <a:tc>
                  <a:txBody>
                    <a:bodyPr/>
                    <a:lstStyle/>
                    <a:p>
                      <a:r>
                        <a:rPr lang="en-US" sz="1400" dirty="0"/>
                        <a:t>300</a:t>
                      </a:r>
                    </a:p>
                  </a:txBody>
                  <a:tcPr/>
                </a:tc>
                <a:tc>
                  <a:txBody>
                    <a:bodyPr/>
                    <a:lstStyle/>
                    <a:p>
                      <a:r>
                        <a:rPr lang="en-US" sz="14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128</a:t>
                      </a:r>
                    </a:p>
                  </a:txBody>
                  <a:tcPr/>
                </a:tc>
                <a:tc>
                  <a:txBody>
                    <a:bodyPr/>
                    <a:lstStyle/>
                    <a:p>
                      <a:r>
                        <a:rPr lang="en-US" sz="1400" dirty="0"/>
                        <a:t>0.6492</a:t>
                      </a:r>
                    </a:p>
                  </a:txBody>
                  <a:tcPr/>
                </a:tc>
                <a:tc>
                  <a:txBody>
                    <a:bodyPr/>
                    <a:lstStyle/>
                    <a:p>
                      <a:r>
                        <a:rPr lang="en-US" sz="1400" dirty="0"/>
                        <a:t>0.3896</a:t>
                      </a:r>
                    </a:p>
                  </a:txBody>
                  <a:tcPr/>
                </a:tc>
                <a:tc>
                  <a:txBody>
                    <a:bodyPr/>
                    <a:lstStyle/>
                    <a:p>
                      <a:r>
                        <a:rPr lang="en-US" sz="1400" dirty="0"/>
                        <a:t>0.3495</a:t>
                      </a:r>
                    </a:p>
                  </a:txBody>
                  <a:tcPr/>
                </a:tc>
                <a:tc>
                  <a:txBody>
                    <a:bodyPr/>
                    <a:lstStyle/>
                    <a:p>
                      <a:r>
                        <a:rPr lang="en-US" sz="1400" dirty="0"/>
                        <a:t>0.3685</a:t>
                      </a:r>
                    </a:p>
                  </a:txBody>
                  <a:tcPr/>
                </a:tc>
                <a:tc>
                  <a:txBody>
                    <a:bodyPr/>
                    <a:lstStyle/>
                    <a:p>
                      <a:r>
                        <a:rPr lang="en-US" sz="1400" dirty="0"/>
                        <a:t>0.6257</a:t>
                      </a:r>
                    </a:p>
                  </a:txBody>
                  <a:tcPr/>
                </a:tc>
                <a:extLst>
                  <a:ext uri="{0D108BD9-81ED-4DB2-BD59-A6C34878D82A}">
                    <a16:rowId xmlns:a16="http://schemas.microsoft.com/office/drawing/2014/main" val="2786164516"/>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4859</a:t>
                      </a:r>
                    </a:p>
                  </a:txBody>
                  <a:tcPr/>
                </a:tc>
                <a:tc>
                  <a:txBody>
                    <a:bodyPr/>
                    <a:lstStyle/>
                    <a:p>
                      <a:r>
                        <a:rPr lang="en-US" sz="1400" dirty="0">
                          <a:solidFill>
                            <a:schemeClr val="tx1"/>
                          </a:solidFill>
                        </a:rPr>
                        <a:t>“”</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0.6902</a:t>
                      </a:r>
                    </a:p>
                  </a:txBody>
                  <a:tcPr/>
                </a:tc>
                <a:tc>
                  <a:txBody>
                    <a:bodyPr/>
                    <a:lstStyle/>
                    <a:p>
                      <a:r>
                        <a:rPr lang="en-US" sz="1400" dirty="0">
                          <a:solidFill>
                            <a:schemeClr val="tx1"/>
                          </a:solidFill>
                        </a:rPr>
                        <a:t>0.4378</a:t>
                      </a:r>
                    </a:p>
                  </a:txBody>
                  <a:tcPr/>
                </a:tc>
                <a:tc>
                  <a:txBody>
                    <a:bodyPr/>
                    <a:lstStyle/>
                    <a:p>
                      <a:r>
                        <a:rPr lang="en-US" sz="1400" dirty="0">
                          <a:solidFill>
                            <a:schemeClr val="tx1"/>
                          </a:solidFill>
                        </a:rPr>
                        <a:t>0.3246</a:t>
                      </a:r>
                    </a:p>
                  </a:txBody>
                  <a:tcPr/>
                </a:tc>
                <a:tc>
                  <a:txBody>
                    <a:bodyPr/>
                    <a:lstStyle/>
                    <a:p>
                      <a:r>
                        <a:rPr lang="en-US" sz="1400" dirty="0">
                          <a:solidFill>
                            <a:schemeClr val="tx1"/>
                          </a:solidFill>
                        </a:rPr>
                        <a:t>0.3728</a:t>
                      </a:r>
                    </a:p>
                  </a:txBody>
                  <a:tcPr/>
                </a:tc>
                <a:tc>
                  <a:txBody>
                    <a:bodyPr/>
                    <a:lstStyle/>
                    <a:p>
                      <a:r>
                        <a:rPr lang="en-US" sz="1400" dirty="0">
                          <a:solidFill>
                            <a:schemeClr val="tx1"/>
                          </a:solidFill>
                        </a:rPr>
                        <a:t>0.6633</a:t>
                      </a:r>
                    </a:p>
                  </a:txBody>
                  <a:tcPr/>
                </a:tc>
                <a:extLst>
                  <a:ext uri="{0D108BD9-81ED-4DB2-BD59-A6C34878D82A}">
                    <a16:rowId xmlns:a16="http://schemas.microsoft.com/office/drawing/2014/main" val="4044483176"/>
                  </a:ext>
                </a:extLst>
              </a:tr>
            </a:tbl>
          </a:graphicData>
        </a:graphic>
      </p:graphicFrame>
      <p:cxnSp>
        <p:nvCxnSpPr>
          <p:cNvPr id="6" name="Straight Connector 5">
            <a:extLst>
              <a:ext uri="{FF2B5EF4-FFF2-40B4-BE49-F238E27FC236}">
                <a16:creationId xmlns:a16="http://schemas.microsoft.com/office/drawing/2014/main" id="{C3FE0C74-9F03-8C48-9080-EC17E63524CE}"/>
              </a:ext>
            </a:extLst>
          </p:cNvPr>
          <p:cNvCxnSpPr>
            <a:cxnSpLocks/>
          </p:cNvCxnSpPr>
          <p:nvPr/>
        </p:nvCxnSpPr>
        <p:spPr>
          <a:xfrm>
            <a:off x="6782987" y="1417955"/>
            <a:ext cx="0" cy="5074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1A52BD9-113A-4F47-B557-71C8978223C1}"/>
              </a:ext>
            </a:extLst>
          </p:cNvPr>
          <p:cNvSpPr txBox="1"/>
          <p:nvPr/>
        </p:nvSpPr>
        <p:spPr>
          <a:xfrm>
            <a:off x="10871776" y="2134223"/>
            <a:ext cx="1174903" cy="276999"/>
          </a:xfrm>
          <a:prstGeom prst="rect">
            <a:avLst/>
          </a:prstGeom>
          <a:noFill/>
        </p:spPr>
        <p:txBody>
          <a:bodyPr wrap="square" rtlCol="0">
            <a:spAutoFit/>
          </a:bodyPr>
          <a:lstStyle/>
          <a:p>
            <a:r>
              <a:rPr lang="en-GB" sz="1200" dirty="0"/>
              <a:t>F1 maxed at 0.5</a:t>
            </a:r>
          </a:p>
        </p:txBody>
      </p:sp>
      <p:sp>
        <p:nvSpPr>
          <p:cNvPr id="7" name="TextBox 6">
            <a:extLst>
              <a:ext uri="{FF2B5EF4-FFF2-40B4-BE49-F238E27FC236}">
                <a16:creationId xmlns:a16="http://schemas.microsoft.com/office/drawing/2014/main" id="{A4266029-23ED-3941-979D-D923C7201C77}"/>
              </a:ext>
            </a:extLst>
          </p:cNvPr>
          <p:cNvSpPr txBox="1"/>
          <p:nvPr/>
        </p:nvSpPr>
        <p:spPr>
          <a:xfrm>
            <a:off x="10882392" y="2917659"/>
            <a:ext cx="1320221" cy="276999"/>
          </a:xfrm>
          <a:prstGeom prst="rect">
            <a:avLst/>
          </a:prstGeom>
          <a:noFill/>
        </p:spPr>
        <p:txBody>
          <a:bodyPr wrap="square" rtlCol="0">
            <a:spAutoFit/>
          </a:bodyPr>
          <a:lstStyle/>
          <a:p>
            <a:r>
              <a:rPr lang="en-GB" sz="1200" dirty="0"/>
              <a:t>F1 maxed at 0.47</a:t>
            </a:r>
          </a:p>
        </p:txBody>
      </p:sp>
      <p:sp>
        <p:nvSpPr>
          <p:cNvPr id="8" name="TextBox 7">
            <a:extLst>
              <a:ext uri="{FF2B5EF4-FFF2-40B4-BE49-F238E27FC236}">
                <a16:creationId xmlns:a16="http://schemas.microsoft.com/office/drawing/2014/main" id="{AE495B99-C323-BD49-9F46-EB3ABA25003A}"/>
              </a:ext>
            </a:extLst>
          </p:cNvPr>
          <p:cNvSpPr txBox="1"/>
          <p:nvPr/>
        </p:nvSpPr>
        <p:spPr>
          <a:xfrm>
            <a:off x="8530099" y="620320"/>
            <a:ext cx="2697854" cy="307777"/>
          </a:xfrm>
          <a:prstGeom prst="rect">
            <a:avLst/>
          </a:prstGeom>
          <a:noFill/>
        </p:spPr>
        <p:txBody>
          <a:bodyPr wrap="none" rtlCol="0">
            <a:spAutoFit/>
          </a:bodyPr>
          <a:lstStyle/>
          <a:p>
            <a:r>
              <a:rPr lang="en-GB" sz="1400" dirty="0"/>
              <a:t>Note: F1 gets ~0.5, then decreases</a:t>
            </a:r>
          </a:p>
        </p:txBody>
      </p:sp>
      <p:sp>
        <p:nvSpPr>
          <p:cNvPr id="9" name="TextBox 8">
            <a:extLst>
              <a:ext uri="{FF2B5EF4-FFF2-40B4-BE49-F238E27FC236}">
                <a16:creationId xmlns:a16="http://schemas.microsoft.com/office/drawing/2014/main" id="{EA02CEBD-1A1D-714E-8BC5-5A26C70850ED}"/>
              </a:ext>
            </a:extLst>
          </p:cNvPr>
          <p:cNvSpPr txBox="1"/>
          <p:nvPr/>
        </p:nvSpPr>
        <p:spPr>
          <a:xfrm>
            <a:off x="8530099" y="843547"/>
            <a:ext cx="1231299" cy="307777"/>
          </a:xfrm>
          <a:prstGeom prst="rect">
            <a:avLst/>
          </a:prstGeom>
          <a:noFill/>
        </p:spPr>
        <p:txBody>
          <a:bodyPr wrap="none" rtlCol="0">
            <a:spAutoFit/>
          </a:bodyPr>
          <a:lstStyle/>
          <a:p>
            <a:r>
              <a:rPr lang="en-GB" sz="1400" dirty="0"/>
              <a:t>Pad length=40</a:t>
            </a:r>
          </a:p>
        </p:txBody>
      </p:sp>
      <p:sp>
        <p:nvSpPr>
          <p:cNvPr id="10" name="TextBox 9">
            <a:extLst>
              <a:ext uri="{FF2B5EF4-FFF2-40B4-BE49-F238E27FC236}">
                <a16:creationId xmlns:a16="http://schemas.microsoft.com/office/drawing/2014/main" id="{BA385679-7A3D-614B-8DD9-03BC1AC9D67A}"/>
              </a:ext>
            </a:extLst>
          </p:cNvPr>
          <p:cNvSpPr txBox="1"/>
          <p:nvPr/>
        </p:nvSpPr>
        <p:spPr>
          <a:xfrm>
            <a:off x="10871776" y="2512529"/>
            <a:ext cx="1174893" cy="276999"/>
          </a:xfrm>
          <a:prstGeom prst="rect">
            <a:avLst/>
          </a:prstGeom>
          <a:noFill/>
        </p:spPr>
        <p:txBody>
          <a:bodyPr wrap="square" rtlCol="0">
            <a:spAutoFit/>
          </a:bodyPr>
          <a:lstStyle/>
          <a:p>
            <a:r>
              <a:rPr lang="en-GB" sz="1200" dirty="0"/>
              <a:t>F1 maxed at 0.5</a:t>
            </a:r>
          </a:p>
        </p:txBody>
      </p:sp>
      <p:sp>
        <p:nvSpPr>
          <p:cNvPr id="11" name="TextBox 10">
            <a:extLst>
              <a:ext uri="{FF2B5EF4-FFF2-40B4-BE49-F238E27FC236}">
                <a16:creationId xmlns:a16="http://schemas.microsoft.com/office/drawing/2014/main" id="{80EE8A2B-8C76-E844-877B-04688B367B5B}"/>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1160517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839A-E8E4-4346-8571-1421956C41C3}"/>
              </a:ext>
            </a:extLst>
          </p:cNvPr>
          <p:cNvSpPr>
            <a:spLocks noGrp="1"/>
          </p:cNvSpPr>
          <p:nvPr>
            <p:ph type="title"/>
          </p:nvPr>
        </p:nvSpPr>
        <p:spPr/>
        <p:txBody>
          <a:bodyPr/>
          <a:lstStyle/>
          <a:p>
            <a:r>
              <a:rPr lang="en-GB" dirty="0"/>
              <a:t>DL results (2) - capacity</a:t>
            </a:r>
          </a:p>
        </p:txBody>
      </p:sp>
      <p:graphicFrame>
        <p:nvGraphicFramePr>
          <p:cNvPr id="5" name="Table 4">
            <a:extLst>
              <a:ext uri="{FF2B5EF4-FFF2-40B4-BE49-F238E27FC236}">
                <a16:creationId xmlns:a16="http://schemas.microsoft.com/office/drawing/2014/main" id="{F93768BE-51B8-1A46-9A73-B132989AF226}"/>
              </a:ext>
            </a:extLst>
          </p:cNvPr>
          <p:cNvGraphicFramePr>
            <a:graphicFrameLocks noGrp="1"/>
          </p:cNvGraphicFramePr>
          <p:nvPr>
            <p:extLst>
              <p:ext uri="{D42A27DB-BD31-4B8C-83A1-F6EECF244321}">
                <p14:modId xmlns:p14="http://schemas.microsoft.com/office/powerpoint/2010/main" val="2794819939"/>
              </p:ext>
            </p:extLst>
          </p:nvPr>
        </p:nvGraphicFramePr>
        <p:xfrm>
          <a:off x="762896" y="1507565"/>
          <a:ext cx="10469988" cy="1854200"/>
        </p:xfrm>
        <a:graphic>
          <a:graphicData uri="http://schemas.openxmlformats.org/drawingml/2006/table">
            <a:tbl>
              <a:tblPr firstRow="1" bandRow="1">
                <a:tableStyleId>{5C22544A-7EE6-4342-B048-85BDC9FD1C3A}</a:tableStyleId>
              </a:tblPr>
              <a:tblGrid>
                <a:gridCol w="673509">
                  <a:extLst>
                    <a:ext uri="{9D8B030D-6E8A-4147-A177-3AD203B41FA5}">
                      <a16:colId xmlns:a16="http://schemas.microsoft.com/office/drawing/2014/main" val="486611373"/>
                    </a:ext>
                  </a:extLst>
                </a:gridCol>
                <a:gridCol w="705031">
                  <a:extLst>
                    <a:ext uri="{9D8B030D-6E8A-4147-A177-3AD203B41FA5}">
                      <a16:colId xmlns:a16="http://schemas.microsoft.com/office/drawing/2014/main" val="1062805279"/>
                    </a:ext>
                  </a:extLst>
                </a:gridCol>
                <a:gridCol w="2522482">
                  <a:extLst>
                    <a:ext uri="{9D8B030D-6E8A-4147-A177-3AD203B41FA5}">
                      <a16:colId xmlns:a16="http://schemas.microsoft.com/office/drawing/2014/main" val="2193865645"/>
                    </a:ext>
                  </a:extLst>
                </a:gridCol>
                <a:gridCol w="832449">
                  <a:extLst>
                    <a:ext uri="{9D8B030D-6E8A-4147-A177-3AD203B41FA5}">
                      <a16:colId xmlns:a16="http://schemas.microsoft.com/office/drawing/2014/main" val="1993327821"/>
                    </a:ext>
                  </a:extLst>
                </a:gridCol>
                <a:gridCol w="779088">
                  <a:extLst>
                    <a:ext uri="{9D8B030D-6E8A-4147-A177-3AD203B41FA5}">
                      <a16:colId xmlns:a16="http://schemas.microsoft.com/office/drawing/2014/main" val="2931857391"/>
                    </a:ext>
                  </a:extLst>
                </a:gridCol>
                <a:gridCol w="836522">
                  <a:extLst>
                    <a:ext uri="{9D8B030D-6E8A-4147-A177-3AD203B41FA5}">
                      <a16:colId xmlns:a16="http://schemas.microsoft.com/office/drawing/2014/main" val="1147748382"/>
                    </a:ext>
                  </a:extLst>
                </a:gridCol>
                <a:gridCol w="851503">
                  <a:extLst>
                    <a:ext uri="{9D8B030D-6E8A-4147-A177-3AD203B41FA5}">
                      <a16:colId xmlns:a16="http://schemas.microsoft.com/office/drawing/2014/main" val="1153527085"/>
                    </a:ext>
                  </a:extLst>
                </a:gridCol>
                <a:gridCol w="873524">
                  <a:extLst>
                    <a:ext uri="{9D8B030D-6E8A-4147-A177-3AD203B41FA5}">
                      <a16:colId xmlns:a16="http://schemas.microsoft.com/office/drawing/2014/main" val="1902899010"/>
                    </a:ext>
                  </a:extLst>
                </a:gridCol>
                <a:gridCol w="766776">
                  <a:extLst>
                    <a:ext uri="{9D8B030D-6E8A-4147-A177-3AD203B41FA5}">
                      <a16:colId xmlns:a16="http://schemas.microsoft.com/office/drawing/2014/main" val="1976118463"/>
                    </a:ext>
                  </a:extLst>
                </a:gridCol>
                <a:gridCol w="746235">
                  <a:extLst>
                    <a:ext uri="{9D8B030D-6E8A-4147-A177-3AD203B41FA5}">
                      <a16:colId xmlns:a16="http://schemas.microsoft.com/office/drawing/2014/main" val="2622079156"/>
                    </a:ext>
                  </a:extLst>
                </a:gridCol>
                <a:gridCol w="882869">
                  <a:extLst>
                    <a:ext uri="{9D8B030D-6E8A-4147-A177-3AD203B41FA5}">
                      <a16:colId xmlns:a16="http://schemas.microsoft.com/office/drawing/2014/main" val="2040618308"/>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Dropout</a:t>
                      </a:r>
                    </a:p>
                  </a:txBody>
                  <a:tcPr/>
                </a:tc>
                <a:tc>
                  <a:txBody>
                    <a:bodyPr/>
                    <a:lstStyle/>
                    <a:p>
                      <a:r>
                        <a:rPr lang="en-US" sz="1100" dirty="0"/>
                        <a:t>Batch size</a:t>
                      </a:r>
                    </a:p>
                  </a:txBody>
                  <a:tcPr/>
                </a:tc>
                <a:tc>
                  <a:txBody>
                    <a:bodyPr/>
                    <a:lstStyle/>
                    <a:p>
                      <a:r>
                        <a:rPr lang="en-US" sz="1200" dirty="0" err="1"/>
                        <a:t>Val_acc</a:t>
                      </a:r>
                      <a:endParaRPr lang="en-US" sz="1200" dirty="0"/>
                    </a:p>
                  </a:txBody>
                  <a:tcPr/>
                </a:tc>
                <a:tc>
                  <a:txBody>
                    <a:bodyPr/>
                    <a:lstStyle/>
                    <a:p>
                      <a:r>
                        <a:rPr lang="en-US" sz="1200" dirty="0"/>
                        <a:t>Precision</a:t>
                      </a:r>
                    </a:p>
                  </a:txBody>
                  <a:tcPr/>
                </a:tc>
                <a:tc>
                  <a:txBody>
                    <a:bodyPr/>
                    <a:lstStyle/>
                    <a:p>
                      <a:r>
                        <a:rPr lang="en-US" sz="1200" dirty="0"/>
                        <a:t>Recall</a:t>
                      </a:r>
                    </a:p>
                  </a:txBody>
                  <a:tcPr/>
                </a:tc>
                <a:tc>
                  <a:txBody>
                    <a:bodyPr/>
                    <a:lstStyle/>
                    <a:p>
                      <a:r>
                        <a:rPr lang="en-US" sz="1200" dirty="0"/>
                        <a:t>F1</a:t>
                      </a:r>
                    </a:p>
                  </a:txBody>
                  <a:tcPr/>
                </a:tc>
                <a:tc>
                  <a:txBody>
                    <a:bodyPr/>
                    <a:lstStyle/>
                    <a:p>
                      <a:r>
                        <a:rPr lang="en-US" sz="1200" dirty="0" err="1"/>
                        <a:t>Test_acc</a:t>
                      </a:r>
                      <a:endParaRPr lang="en-US" sz="1200" dirty="0"/>
                    </a:p>
                  </a:txBody>
                  <a:tcPr/>
                </a:tc>
                <a:extLst>
                  <a:ext uri="{0D108BD9-81ED-4DB2-BD59-A6C34878D82A}">
                    <a16:rowId xmlns:a16="http://schemas.microsoft.com/office/drawing/2014/main" val="225589957"/>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4855</a:t>
                      </a:r>
                    </a:p>
                  </a:txBody>
                  <a:tcPr/>
                </a:tc>
                <a:tc>
                  <a:txBody>
                    <a:bodyPr/>
                    <a:lstStyle/>
                    <a:p>
                      <a:r>
                        <a:rPr lang="en-US" sz="1400" dirty="0">
                          <a:solidFill>
                            <a:schemeClr val="tx1"/>
                          </a:solidFill>
                        </a:rPr>
                        <a:t>LSTM (500)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0.7322</a:t>
                      </a:r>
                    </a:p>
                  </a:txBody>
                  <a:tcPr/>
                </a:tc>
                <a:tc>
                  <a:txBody>
                    <a:bodyPr/>
                    <a:lstStyle/>
                    <a:p>
                      <a:r>
                        <a:rPr lang="en-US" sz="1400" dirty="0"/>
                        <a:t>0.5137</a:t>
                      </a:r>
                    </a:p>
                  </a:txBody>
                  <a:tcPr/>
                </a:tc>
                <a:tc>
                  <a:txBody>
                    <a:bodyPr/>
                    <a:lstStyle/>
                    <a:p>
                      <a:r>
                        <a:rPr lang="en-US" sz="1400" dirty="0"/>
                        <a:t>0.2741</a:t>
                      </a:r>
                    </a:p>
                  </a:txBody>
                  <a:tcPr/>
                </a:tc>
                <a:tc>
                  <a:txBody>
                    <a:bodyPr/>
                    <a:lstStyle/>
                    <a:p>
                      <a:r>
                        <a:rPr lang="en-US" sz="1400" dirty="0"/>
                        <a:t>0.3574</a:t>
                      </a:r>
                    </a:p>
                  </a:txBody>
                  <a:tcPr/>
                </a:tc>
                <a:tc>
                  <a:txBody>
                    <a:bodyPr/>
                    <a:lstStyle/>
                    <a:p>
                      <a:r>
                        <a:rPr lang="en-US" sz="1400" dirty="0"/>
                        <a:t>0.6997</a:t>
                      </a:r>
                    </a:p>
                  </a:txBody>
                  <a:tcPr/>
                </a:tc>
                <a:extLst>
                  <a:ext uri="{0D108BD9-81ED-4DB2-BD59-A6C34878D82A}">
                    <a16:rowId xmlns:a16="http://schemas.microsoft.com/office/drawing/2014/main" val="1469994205"/>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4905</a:t>
                      </a:r>
                    </a:p>
                  </a:txBody>
                  <a:tcPr/>
                </a:tc>
                <a:tc>
                  <a:txBody>
                    <a:bodyPr/>
                    <a:lstStyle/>
                    <a:p>
                      <a:r>
                        <a:rPr lang="en-US" sz="1400" dirty="0">
                          <a:solidFill>
                            <a:schemeClr val="tx1"/>
                          </a:solidFill>
                        </a:rPr>
                        <a:t>LSTM (100)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0.6822</a:t>
                      </a:r>
                    </a:p>
                  </a:txBody>
                  <a:tcPr/>
                </a:tc>
                <a:tc>
                  <a:txBody>
                    <a:bodyPr/>
                    <a:lstStyle/>
                    <a:p>
                      <a:r>
                        <a:rPr lang="en-US" sz="1400" dirty="0"/>
                        <a:t>0.4604</a:t>
                      </a:r>
                    </a:p>
                  </a:txBody>
                  <a:tcPr/>
                </a:tc>
                <a:tc>
                  <a:txBody>
                    <a:bodyPr/>
                    <a:lstStyle/>
                    <a:p>
                      <a:r>
                        <a:rPr lang="en-US" sz="1400" dirty="0"/>
                        <a:t>0.3996</a:t>
                      </a:r>
                    </a:p>
                  </a:txBody>
                  <a:tcPr/>
                </a:tc>
                <a:tc>
                  <a:txBody>
                    <a:bodyPr/>
                    <a:lstStyle/>
                    <a:p>
                      <a:r>
                        <a:rPr lang="en-US" sz="1400" dirty="0"/>
                        <a:t>0.4278</a:t>
                      </a:r>
                    </a:p>
                  </a:txBody>
                  <a:tcPr/>
                </a:tc>
                <a:tc>
                  <a:txBody>
                    <a:bodyPr/>
                    <a:lstStyle/>
                    <a:p>
                      <a:r>
                        <a:rPr lang="en-US" sz="1400" dirty="0"/>
                        <a:t>0.6462</a:t>
                      </a:r>
                    </a:p>
                  </a:txBody>
                  <a:tcPr/>
                </a:tc>
                <a:extLst>
                  <a:ext uri="{0D108BD9-81ED-4DB2-BD59-A6C34878D82A}">
                    <a16:rowId xmlns:a16="http://schemas.microsoft.com/office/drawing/2014/main" val="308612472"/>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5061</a:t>
                      </a:r>
                    </a:p>
                  </a:txBody>
                  <a:tcPr/>
                </a:tc>
                <a:tc>
                  <a:txBody>
                    <a:bodyPr/>
                    <a:lstStyle/>
                    <a:p>
                      <a:r>
                        <a:rPr lang="en-US" sz="1400" b="0" dirty="0">
                          <a:solidFill>
                            <a:schemeClr val="tx1"/>
                          </a:solidFill>
                        </a:rPr>
                        <a:t>LSTM (64)</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0.6646</a:t>
                      </a:r>
                    </a:p>
                  </a:txBody>
                  <a:tcPr/>
                </a:tc>
                <a:tc>
                  <a:txBody>
                    <a:bodyPr/>
                    <a:lstStyle/>
                    <a:p>
                      <a:r>
                        <a:rPr lang="en-US" sz="1400" dirty="0"/>
                        <a:t>0.4454</a:t>
                      </a:r>
                    </a:p>
                  </a:txBody>
                  <a:tcPr/>
                </a:tc>
                <a:tc>
                  <a:txBody>
                    <a:bodyPr/>
                    <a:lstStyle/>
                    <a:p>
                      <a:r>
                        <a:rPr lang="en-US" sz="1400" dirty="0"/>
                        <a:t>0.3941</a:t>
                      </a:r>
                    </a:p>
                  </a:txBody>
                  <a:tcPr/>
                </a:tc>
                <a:tc>
                  <a:txBody>
                    <a:bodyPr/>
                    <a:lstStyle/>
                    <a:p>
                      <a:r>
                        <a:rPr lang="en-US" sz="1400" dirty="0"/>
                        <a:t>0.4181</a:t>
                      </a:r>
                    </a:p>
                  </a:txBody>
                  <a:tcPr/>
                </a:tc>
                <a:tc>
                  <a:txBody>
                    <a:bodyPr/>
                    <a:lstStyle/>
                    <a:p>
                      <a:r>
                        <a:rPr lang="en-US" sz="1400" dirty="0"/>
                        <a:t>0.6587</a:t>
                      </a:r>
                    </a:p>
                  </a:txBody>
                  <a:tcPr/>
                </a:tc>
                <a:extLst>
                  <a:ext uri="{0D108BD9-81ED-4DB2-BD59-A6C34878D82A}">
                    <a16:rowId xmlns:a16="http://schemas.microsoft.com/office/drawing/2014/main" val="2841612430"/>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5062</a:t>
                      </a:r>
                    </a:p>
                  </a:txBody>
                  <a:tcPr/>
                </a:tc>
                <a:tc>
                  <a:txBody>
                    <a:bodyPr/>
                    <a:lstStyle/>
                    <a:p>
                      <a:r>
                        <a:rPr lang="en-US" sz="1400" b="0" dirty="0">
                          <a:solidFill>
                            <a:schemeClr val="tx1"/>
                          </a:solidFill>
                        </a:rPr>
                        <a:t>LSTM (32)</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0.6737</a:t>
                      </a:r>
                    </a:p>
                  </a:txBody>
                  <a:tcPr/>
                </a:tc>
                <a:tc>
                  <a:txBody>
                    <a:bodyPr/>
                    <a:lstStyle/>
                    <a:p>
                      <a:r>
                        <a:rPr lang="en-US" sz="1400" dirty="0"/>
                        <a:t>0.3996</a:t>
                      </a:r>
                    </a:p>
                  </a:txBody>
                  <a:tcPr/>
                </a:tc>
                <a:tc>
                  <a:txBody>
                    <a:bodyPr/>
                    <a:lstStyle/>
                    <a:p>
                      <a:r>
                        <a:rPr lang="en-US" sz="1400" dirty="0"/>
                        <a:t>0.4614</a:t>
                      </a:r>
                    </a:p>
                  </a:txBody>
                  <a:tcPr/>
                </a:tc>
                <a:tc>
                  <a:txBody>
                    <a:bodyPr/>
                    <a:lstStyle/>
                    <a:p>
                      <a:r>
                        <a:rPr lang="en-US" sz="1400" dirty="0"/>
                        <a:t>0.4283</a:t>
                      </a:r>
                    </a:p>
                  </a:txBody>
                  <a:tcPr/>
                </a:tc>
                <a:tc>
                  <a:txBody>
                    <a:bodyPr/>
                    <a:lstStyle/>
                    <a:p>
                      <a:r>
                        <a:rPr lang="en-US" sz="1400" dirty="0"/>
                        <a:t>0.6394</a:t>
                      </a:r>
                    </a:p>
                  </a:txBody>
                  <a:tcPr/>
                </a:tc>
                <a:extLst>
                  <a:ext uri="{0D108BD9-81ED-4DB2-BD59-A6C34878D82A}">
                    <a16:rowId xmlns:a16="http://schemas.microsoft.com/office/drawing/2014/main" val="2476879118"/>
                  </a:ext>
                </a:extLst>
              </a:tr>
            </a:tbl>
          </a:graphicData>
        </a:graphic>
      </p:graphicFrame>
      <p:sp>
        <p:nvSpPr>
          <p:cNvPr id="4" name="TextBox 3">
            <a:extLst>
              <a:ext uri="{FF2B5EF4-FFF2-40B4-BE49-F238E27FC236}">
                <a16:creationId xmlns:a16="http://schemas.microsoft.com/office/drawing/2014/main" id="{B0F8C59E-86E5-3F45-81F0-E515A0C34FB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4028368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54A5-BD56-8B48-9139-1BC20A421976}"/>
              </a:ext>
            </a:extLst>
          </p:cNvPr>
          <p:cNvSpPr>
            <a:spLocks noGrp="1"/>
          </p:cNvSpPr>
          <p:nvPr>
            <p:ph type="title"/>
          </p:nvPr>
        </p:nvSpPr>
        <p:spPr/>
        <p:txBody>
          <a:bodyPr/>
          <a:lstStyle/>
          <a:p>
            <a:r>
              <a:rPr lang="en-GB" dirty="0"/>
              <a:t>DL results (3) – Dense</a:t>
            </a:r>
          </a:p>
        </p:txBody>
      </p:sp>
      <p:graphicFrame>
        <p:nvGraphicFramePr>
          <p:cNvPr id="5" name="Table 4">
            <a:extLst>
              <a:ext uri="{FF2B5EF4-FFF2-40B4-BE49-F238E27FC236}">
                <a16:creationId xmlns:a16="http://schemas.microsoft.com/office/drawing/2014/main" id="{46018CAF-85A0-8043-B0C8-4A414E75DCC0}"/>
              </a:ext>
            </a:extLst>
          </p:cNvPr>
          <p:cNvGraphicFramePr>
            <a:graphicFrameLocks noGrp="1"/>
          </p:cNvGraphicFramePr>
          <p:nvPr>
            <p:extLst>
              <p:ext uri="{D42A27DB-BD31-4B8C-83A1-F6EECF244321}">
                <p14:modId xmlns:p14="http://schemas.microsoft.com/office/powerpoint/2010/main" val="1275208911"/>
              </p:ext>
            </p:extLst>
          </p:nvPr>
        </p:nvGraphicFramePr>
        <p:xfrm>
          <a:off x="762895" y="1507565"/>
          <a:ext cx="8843683" cy="3601720"/>
        </p:xfrm>
        <a:graphic>
          <a:graphicData uri="http://schemas.openxmlformats.org/drawingml/2006/table">
            <a:tbl>
              <a:tblPr firstRow="1" bandRow="1">
                <a:tableStyleId>{5C22544A-7EE6-4342-B048-85BDC9FD1C3A}</a:tableStyleId>
              </a:tblPr>
              <a:tblGrid>
                <a:gridCol w="943015">
                  <a:extLst>
                    <a:ext uri="{9D8B030D-6E8A-4147-A177-3AD203B41FA5}">
                      <a16:colId xmlns:a16="http://schemas.microsoft.com/office/drawing/2014/main" val="486611373"/>
                    </a:ext>
                  </a:extLst>
                </a:gridCol>
                <a:gridCol w="987151">
                  <a:extLst>
                    <a:ext uri="{9D8B030D-6E8A-4147-A177-3AD203B41FA5}">
                      <a16:colId xmlns:a16="http://schemas.microsoft.com/office/drawing/2014/main" val="1062805279"/>
                    </a:ext>
                  </a:extLst>
                </a:gridCol>
                <a:gridCol w="3531860">
                  <a:extLst>
                    <a:ext uri="{9D8B030D-6E8A-4147-A177-3AD203B41FA5}">
                      <a16:colId xmlns:a16="http://schemas.microsoft.com/office/drawing/2014/main" val="2193865645"/>
                    </a:ext>
                  </a:extLst>
                </a:gridCol>
                <a:gridCol w="1165556">
                  <a:extLst>
                    <a:ext uri="{9D8B030D-6E8A-4147-A177-3AD203B41FA5}">
                      <a16:colId xmlns:a16="http://schemas.microsoft.com/office/drawing/2014/main" val="1993327821"/>
                    </a:ext>
                  </a:extLst>
                </a:gridCol>
                <a:gridCol w="1171258">
                  <a:extLst>
                    <a:ext uri="{9D8B030D-6E8A-4147-A177-3AD203B41FA5}">
                      <a16:colId xmlns:a16="http://schemas.microsoft.com/office/drawing/2014/main" val="1147748382"/>
                    </a:ext>
                  </a:extLst>
                </a:gridCol>
                <a:gridCol w="1044843">
                  <a:extLst>
                    <a:ext uri="{9D8B030D-6E8A-4147-A177-3AD203B41FA5}">
                      <a16:colId xmlns:a16="http://schemas.microsoft.com/office/drawing/2014/main" val="2622079156"/>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Batch size</a:t>
                      </a:r>
                    </a:p>
                  </a:txBody>
                  <a:tcPr/>
                </a:tc>
                <a:tc>
                  <a:txBody>
                    <a:bodyPr/>
                    <a:lstStyle/>
                    <a:p>
                      <a:r>
                        <a:rPr lang="en-US" sz="1200" dirty="0"/>
                        <a:t>F1</a:t>
                      </a:r>
                    </a:p>
                  </a:txBody>
                  <a:tcPr/>
                </a:tc>
                <a:extLst>
                  <a:ext uri="{0D108BD9-81ED-4DB2-BD59-A6C34878D82A}">
                    <a16:rowId xmlns:a16="http://schemas.microsoft.com/office/drawing/2014/main" val="225589957"/>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6522</a:t>
                      </a:r>
                    </a:p>
                  </a:txBody>
                  <a:tcPr/>
                </a:tc>
                <a:tc>
                  <a:txBody>
                    <a:bodyPr/>
                    <a:lstStyle/>
                    <a:p>
                      <a:r>
                        <a:rPr lang="en-US" sz="1400" dirty="0">
                          <a:solidFill>
                            <a:schemeClr val="tx1"/>
                          </a:solidFill>
                        </a:rPr>
                        <a:t>Dense (20, </a:t>
                      </a:r>
                      <a:r>
                        <a:rPr lang="en-US" sz="1400" dirty="0" err="1">
                          <a:solidFill>
                            <a:schemeClr val="tx1"/>
                          </a:solidFill>
                        </a:rPr>
                        <a:t>relu</a:t>
                      </a:r>
                      <a:r>
                        <a:rPr lang="en-US" sz="1400" dirty="0">
                          <a:solidFill>
                            <a:schemeClr val="tx1"/>
                          </a:solidFill>
                        </a:rPr>
                        <a:t>)</a:t>
                      </a:r>
                    </a:p>
                    <a:p>
                      <a:r>
                        <a:rPr lang="en-US" sz="1400" dirty="0">
                          <a:solidFill>
                            <a:schemeClr val="tx1"/>
                          </a:solidFill>
                        </a:rPr>
                        <a:t>Dropout (0.4)</a:t>
                      </a:r>
                    </a:p>
                    <a:p>
                      <a:r>
                        <a:rPr lang="en-US" sz="1400" dirty="0">
                          <a:solidFill>
                            <a:schemeClr val="tx1"/>
                          </a:solidFill>
                        </a:rPr>
                        <a:t>BatchNorm</a:t>
                      </a:r>
                    </a:p>
                  </a:txBody>
                  <a:tcPr/>
                </a:tc>
                <a:tc>
                  <a:txBody>
                    <a:bodyPr/>
                    <a:lstStyle/>
                    <a:p>
                      <a:r>
                        <a:rPr lang="en-US" sz="1400" dirty="0">
                          <a:solidFill>
                            <a:schemeClr val="tx1"/>
                          </a:solidFill>
                        </a:rPr>
                        <a:t>300</a:t>
                      </a:r>
                    </a:p>
                  </a:txBody>
                  <a:tcPr/>
                </a:tc>
                <a:tc>
                  <a:txBody>
                    <a:bodyPr/>
                    <a:lstStyle/>
                    <a:p>
                      <a:r>
                        <a:rPr lang="en-US" sz="1400" dirty="0">
                          <a:solidFill>
                            <a:schemeClr val="tx1"/>
                          </a:solidFill>
                        </a:rPr>
                        <a:t>64</a:t>
                      </a:r>
                    </a:p>
                  </a:txBody>
                  <a:tcPr/>
                </a:tc>
                <a:tc>
                  <a:txBody>
                    <a:bodyPr/>
                    <a:lstStyle/>
                    <a:p>
                      <a:r>
                        <a:rPr lang="en-US" sz="1400" dirty="0"/>
                        <a:t>~0.35</a:t>
                      </a:r>
                    </a:p>
                  </a:txBody>
                  <a:tcPr/>
                </a:tc>
                <a:extLst>
                  <a:ext uri="{0D108BD9-81ED-4DB2-BD59-A6C34878D82A}">
                    <a16:rowId xmlns:a16="http://schemas.microsoft.com/office/drawing/2014/main" val="1469994205"/>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6524</a:t>
                      </a:r>
                    </a:p>
                  </a:txBody>
                  <a:tcPr/>
                </a:tc>
                <a:tc>
                  <a:txBody>
                    <a:bodyPr/>
                    <a:lstStyle/>
                    <a:p>
                      <a:r>
                        <a:rPr lang="en-US" sz="1400" dirty="0">
                          <a:solidFill>
                            <a:schemeClr val="tx1"/>
                          </a:solidFill>
                        </a:rPr>
                        <a:t>Dense (20, none)</a:t>
                      </a:r>
                    </a:p>
                    <a:p>
                      <a:r>
                        <a:rPr lang="en-US" sz="1400" dirty="0">
                          <a:solidFill>
                            <a:schemeClr val="tx1"/>
                          </a:solidFill>
                        </a:rPr>
                        <a:t>BatchNorm</a:t>
                      </a:r>
                    </a:p>
                    <a:p>
                      <a:r>
                        <a:rPr lang="en-US" sz="1400" dirty="0">
                          <a:solidFill>
                            <a:schemeClr val="tx1"/>
                          </a:solidFill>
                        </a:rPr>
                        <a:t>Relu</a:t>
                      </a:r>
                    </a:p>
                    <a:p>
                      <a:r>
                        <a:rPr lang="en-US" sz="1400" dirty="0">
                          <a:solidFill>
                            <a:schemeClr val="tx1"/>
                          </a:solidFill>
                        </a:rPr>
                        <a:t>Dropout (0.4)</a:t>
                      </a:r>
                    </a:p>
                  </a:txBody>
                  <a:tcPr/>
                </a:tc>
                <a:tc>
                  <a:txBody>
                    <a:bodyPr/>
                    <a:lstStyle/>
                    <a:p>
                      <a:r>
                        <a:rPr lang="en-US" sz="1400" dirty="0">
                          <a:solidFill>
                            <a:schemeClr val="tx1"/>
                          </a:solidFill>
                        </a:rPr>
                        <a:t>300</a:t>
                      </a:r>
                    </a:p>
                  </a:txBody>
                  <a:tcPr/>
                </a:tc>
                <a:tc>
                  <a:txBody>
                    <a:bodyPr/>
                    <a:lstStyle/>
                    <a:p>
                      <a:r>
                        <a:rPr lang="en-US" sz="1400" dirty="0">
                          <a:solidFill>
                            <a:schemeClr val="tx1"/>
                          </a:solidFill>
                        </a:rPr>
                        <a:t>64</a:t>
                      </a:r>
                    </a:p>
                  </a:txBody>
                  <a:tcPr/>
                </a:tc>
                <a:tc>
                  <a:txBody>
                    <a:bodyPr/>
                    <a:lstStyle/>
                    <a:p>
                      <a:r>
                        <a:rPr lang="en-US" sz="1400" dirty="0"/>
                        <a:t>~0.35</a:t>
                      </a:r>
                    </a:p>
                  </a:txBody>
                  <a:tcPr/>
                </a:tc>
                <a:extLst>
                  <a:ext uri="{0D108BD9-81ED-4DB2-BD59-A6C34878D82A}">
                    <a16:rowId xmlns:a16="http://schemas.microsoft.com/office/drawing/2014/main" val="308612472"/>
                  </a:ext>
                </a:extLst>
              </a:tr>
              <a:tr h="370840">
                <a:tc>
                  <a:txBody>
                    <a:bodyPr/>
                    <a:lstStyle/>
                    <a:p>
                      <a:r>
                        <a:rPr lang="en-US" sz="1400" b="0" dirty="0">
                          <a:solidFill>
                            <a:schemeClr val="tx1"/>
                          </a:solidFill>
                        </a:rPr>
                        <a:t>x1</a:t>
                      </a:r>
                    </a:p>
                  </a:txBody>
                  <a:tcPr/>
                </a:tc>
                <a:tc>
                  <a:txBody>
                    <a:bodyPr/>
                    <a:lstStyle/>
                    <a:p>
                      <a:r>
                        <a:rPr lang="en-US" sz="1400" b="0" dirty="0">
                          <a:solidFill>
                            <a:schemeClr val="tx1"/>
                          </a:solidFill>
                        </a:rPr>
                        <a:t>L1</a:t>
                      </a:r>
                    </a:p>
                  </a:txBody>
                  <a:tcPr/>
                </a:tc>
                <a:tc>
                  <a:txBody>
                    <a:bodyPr/>
                    <a:lstStyle/>
                    <a:p>
                      <a:r>
                        <a:rPr lang="en-US" sz="1400" b="0" dirty="0">
                          <a:solidFill>
                            <a:schemeClr val="tx1"/>
                          </a:solidFill>
                        </a:rPr>
                        <a:t>””</a:t>
                      </a:r>
                    </a:p>
                    <a:p>
                      <a:r>
                        <a:rPr lang="en-US" sz="1400" b="0" dirty="0">
                          <a:solidFill>
                            <a:schemeClr val="tx1"/>
                          </a:solidFill>
                        </a:rPr>
                        <a:t>Decay (0.1, 0.01, 0.9, 0.999)</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64</a:t>
                      </a:r>
                    </a:p>
                  </a:txBody>
                  <a:tcPr/>
                </a:tc>
                <a:tc>
                  <a:txBody>
                    <a:bodyPr/>
                    <a:lstStyle/>
                    <a:p>
                      <a:r>
                        <a:rPr lang="en-US" sz="1400" dirty="0"/>
                        <a:t>~0.30</a:t>
                      </a:r>
                    </a:p>
                  </a:txBody>
                  <a:tcPr/>
                </a:tc>
                <a:extLst>
                  <a:ext uri="{0D108BD9-81ED-4DB2-BD59-A6C34878D82A}">
                    <a16:rowId xmlns:a16="http://schemas.microsoft.com/office/drawing/2014/main" val="2841612430"/>
                  </a:ext>
                </a:extLst>
              </a:tr>
              <a:tr h="370840">
                <a:tc>
                  <a:txBody>
                    <a:bodyPr/>
                    <a:lstStyle/>
                    <a:p>
                      <a:r>
                        <a:rPr lang="en-US" sz="1400" b="0" dirty="0">
                          <a:solidFill>
                            <a:schemeClr val="tx1"/>
                          </a:solidFill>
                        </a:rPr>
                        <a:t>x1</a:t>
                      </a:r>
                    </a:p>
                  </a:txBody>
                  <a:tcPr/>
                </a:tc>
                <a:tc>
                  <a:txBody>
                    <a:bodyPr/>
                    <a:lstStyle/>
                    <a:p>
                      <a:r>
                        <a:rPr lang="en-US" sz="1400" b="0" dirty="0">
                          <a:solidFill>
                            <a:schemeClr val="tx1"/>
                          </a:solidFill>
                        </a:rPr>
                        <a:t>L2</a:t>
                      </a:r>
                    </a:p>
                  </a:txBody>
                  <a:tcPr/>
                </a:tc>
                <a:tc>
                  <a:txBody>
                    <a:bodyPr/>
                    <a:lstStyle/>
                    <a:p>
                      <a:r>
                        <a:rPr lang="en-US" sz="1400" b="0" dirty="0">
                          <a:solidFill>
                            <a:schemeClr val="tx1"/>
                          </a:solidFill>
                        </a:rPr>
                        <a:t>“”</a:t>
                      </a:r>
                    </a:p>
                    <a:p>
                      <a:r>
                        <a:rPr lang="en-US" sz="1400" b="0" dirty="0">
                          <a:solidFill>
                            <a:schemeClr val="tx1"/>
                          </a:solidFill>
                        </a:rPr>
                        <a:t>Decay (0.2, 0.01, 0.95, 0.9999)</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64</a:t>
                      </a:r>
                    </a:p>
                  </a:txBody>
                  <a:tcPr/>
                </a:tc>
                <a:tc>
                  <a:txBody>
                    <a:bodyPr/>
                    <a:lstStyle/>
                    <a:p>
                      <a:r>
                        <a:rPr lang="en-US" sz="1400" dirty="0"/>
                        <a:t>~0.30</a:t>
                      </a:r>
                    </a:p>
                  </a:txBody>
                  <a:tcPr/>
                </a:tc>
                <a:extLst>
                  <a:ext uri="{0D108BD9-81ED-4DB2-BD59-A6C34878D82A}">
                    <a16:rowId xmlns:a16="http://schemas.microsoft.com/office/drawing/2014/main" val="2476879118"/>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L3</a:t>
                      </a:r>
                    </a:p>
                  </a:txBody>
                  <a:tcPr/>
                </a:tc>
                <a:tc>
                  <a:txBody>
                    <a:bodyPr/>
                    <a:lstStyle/>
                    <a:p>
                      <a:r>
                        <a:rPr lang="en-US" sz="1400" b="0" dirty="0">
                          <a:solidFill>
                            <a:schemeClr val="tx1"/>
                          </a:solidFill>
                        </a:rPr>
                        <a:t>“”</a:t>
                      </a:r>
                    </a:p>
                    <a:p>
                      <a:r>
                        <a:rPr lang="en-US" sz="1400" b="0" dirty="0">
                          <a:solidFill>
                            <a:schemeClr val="tx1"/>
                          </a:solidFill>
                        </a:rPr>
                        <a:t>Decay (0.2, 0.01, 0.92, 0.9992)</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64</a:t>
                      </a:r>
                    </a:p>
                  </a:txBody>
                  <a:tcPr/>
                </a:tc>
                <a:tc>
                  <a:txBody>
                    <a:bodyPr/>
                    <a:lstStyle/>
                    <a:p>
                      <a:r>
                        <a:rPr lang="en-US" sz="1400" dirty="0"/>
                        <a:t>~0.38</a:t>
                      </a:r>
                    </a:p>
                  </a:txBody>
                  <a:tcPr/>
                </a:tc>
                <a:extLst>
                  <a:ext uri="{0D108BD9-81ED-4DB2-BD59-A6C34878D82A}">
                    <a16:rowId xmlns:a16="http://schemas.microsoft.com/office/drawing/2014/main" val="3400348988"/>
                  </a:ext>
                </a:extLst>
              </a:tr>
            </a:tbl>
          </a:graphicData>
        </a:graphic>
      </p:graphicFrame>
      <p:sp>
        <p:nvSpPr>
          <p:cNvPr id="4" name="TextBox 3">
            <a:extLst>
              <a:ext uri="{FF2B5EF4-FFF2-40B4-BE49-F238E27FC236}">
                <a16:creationId xmlns:a16="http://schemas.microsoft.com/office/drawing/2014/main" id="{EFAB7AAE-5724-A745-935F-2058C1D621E0}"/>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886180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CD67-4C46-524F-BF04-EDC083869BD3}"/>
              </a:ext>
            </a:extLst>
          </p:cNvPr>
          <p:cNvSpPr>
            <a:spLocks noGrp="1"/>
          </p:cNvSpPr>
          <p:nvPr>
            <p:ph type="title"/>
          </p:nvPr>
        </p:nvSpPr>
        <p:spPr/>
        <p:txBody>
          <a:bodyPr/>
          <a:lstStyle/>
          <a:p>
            <a:r>
              <a:rPr lang="en-GB" dirty="0"/>
              <a:t>DL results (4) - CNN</a:t>
            </a:r>
          </a:p>
        </p:txBody>
      </p:sp>
      <p:graphicFrame>
        <p:nvGraphicFramePr>
          <p:cNvPr id="4" name="Table 3">
            <a:extLst>
              <a:ext uri="{FF2B5EF4-FFF2-40B4-BE49-F238E27FC236}">
                <a16:creationId xmlns:a16="http://schemas.microsoft.com/office/drawing/2014/main" id="{6D0A9AEE-4BE3-584F-9EDB-35127EBF06F0}"/>
              </a:ext>
            </a:extLst>
          </p:cNvPr>
          <p:cNvGraphicFramePr>
            <a:graphicFrameLocks noGrp="1"/>
          </p:cNvGraphicFramePr>
          <p:nvPr>
            <p:extLst>
              <p:ext uri="{D42A27DB-BD31-4B8C-83A1-F6EECF244321}">
                <p14:modId xmlns:p14="http://schemas.microsoft.com/office/powerpoint/2010/main" val="508776737"/>
              </p:ext>
            </p:extLst>
          </p:nvPr>
        </p:nvGraphicFramePr>
        <p:xfrm>
          <a:off x="762895" y="1507565"/>
          <a:ext cx="10188389" cy="3037840"/>
        </p:xfrm>
        <a:graphic>
          <a:graphicData uri="http://schemas.openxmlformats.org/drawingml/2006/table">
            <a:tbl>
              <a:tblPr firstRow="1" bandRow="1">
                <a:tableStyleId>{5C22544A-7EE6-4342-B048-85BDC9FD1C3A}</a:tableStyleId>
              </a:tblPr>
              <a:tblGrid>
                <a:gridCol w="935741">
                  <a:extLst>
                    <a:ext uri="{9D8B030D-6E8A-4147-A177-3AD203B41FA5}">
                      <a16:colId xmlns:a16="http://schemas.microsoft.com/office/drawing/2014/main" val="486611373"/>
                    </a:ext>
                  </a:extLst>
                </a:gridCol>
                <a:gridCol w="1736929">
                  <a:extLst>
                    <a:ext uri="{9D8B030D-6E8A-4147-A177-3AD203B41FA5}">
                      <a16:colId xmlns:a16="http://schemas.microsoft.com/office/drawing/2014/main" val="1062805279"/>
                    </a:ext>
                  </a:extLst>
                </a:gridCol>
                <a:gridCol w="3165511">
                  <a:extLst>
                    <a:ext uri="{9D8B030D-6E8A-4147-A177-3AD203B41FA5}">
                      <a16:colId xmlns:a16="http://schemas.microsoft.com/office/drawing/2014/main" val="2193865645"/>
                    </a:ext>
                  </a:extLst>
                </a:gridCol>
                <a:gridCol w="1034581">
                  <a:extLst>
                    <a:ext uri="{9D8B030D-6E8A-4147-A177-3AD203B41FA5}">
                      <a16:colId xmlns:a16="http://schemas.microsoft.com/office/drawing/2014/main" val="1993327821"/>
                    </a:ext>
                  </a:extLst>
                </a:gridCol>
                <a:gridCol w="1127230">
                  <a:extLst>
                    <a:ext uri="{9D8B030D-6E8A-4147-A177-3AD203B41FA5}">
                      <a16:colId xmlns:a16="http://schemas.microsoft.com/office/drawing/2014/main" val="1147748382"/>
                    </a:ext>
                  </a:extLst>
                </a:gridCol>
                <a:gridCol w="1036784">
                  <a:extLst>
                    <a:ext uri="{9D8B030D-6E8A-4147-A177-3AD203B41FA5}">
                      <a16:colId xmlns:a16="http://schemas.microsoft.com/office/drawing/2014/main" val="2622079156"/>
                    </a:ext>
                  </a:extLst>
                </a:gridCol>
                <a:gridCol w="1151613">
                  <a:extLst>
                    <a:ext uri="{9D8B030D-6E8A-4147-A177-3AD203B41FA5}">
                      <a16:colId xmlns:a16="http://schemas.microsoft.com/office/drawing/2014/main" val="2491572790"/>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Batch size</a:t>
                      </a:r>
                    </a:p>
                  </a:txBody>
                  <a:tcPr/>
                </a:tc>
                <a:tc>
                  <a:txBody>
                    <a:bodyPr/>
                    <a:lstStyle/>
                    <a:p>
                      <a:r>
                        <a:rPr lang="en-US" sz="1200" dirty="0"/>
                        <a:t>Max F1</a:t>
                      </a:r>
                    </a:p>
                  </a:txBody>
                  <a:tcPr/>
                </a:tc>
                <a:tc>
                  <a:txBody>
                    <a:bodyPr/>
                    <a:lstStyle/>
                    <a:p>
                      <a:r>
                        <a:rPr lang="en-US" sz="1200" dirty="0"/>
                        <a:t>at epoch</a:t>
                      </a:r>
                    </a:p>
                  </a:txBody>
                  <a:tcPr/>
                </a:tc>
                <a:extLst>
                  <a:ext uri="{0D108BD9-81ED-4DB2-BD59-A6C34878D82A}">
                    <a16:rowId xmlns:a16="http://schemas.microsoft.com/office/drawing/2014/main" val="225589957"/>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CNNE-1</a:t>
                      </a:r>
                    </a:p>
                  </a:txBody>
                  <a:tcPr/>
                </a:tc>
                <a:tc>
                  <a:txBody>
                    <a:bodyPr/>
                    <a:lstStyle/>
                    <a:p>
                      <a:r>
                        <a:rPr lang="en-US" sz="1400" dirty="0">
                          <a:solidFill>
                            <a:schemeClr val="tx1"/>
                          </a:solidFill>
                        </a:rPr>
                        <a:t>Multi-level CNN (1,2,3)</a:t>
                      </a:r>
                    </a:p>
                    <a:p>
                      <a:r>
                        <a:rPr lang="en-US" sz="1400" dirty="0">
                          <a:solidFill>
                            <a:schemeClr val="tx1"/>
                          </a:solidFill>
                        </a:rPr>
                        <a:t>One hot inputs</a:t>
                      </a:r>
                    </a:p>
                  </a:txBody>
                  <a:tcPr/>
                </a:tc>
                <a:tc>
                  <a:txBody>
                    <a:bodyPr/>
                    <a:lstStyle/>
                    <a:p>
                      <a:r>
                        <a:rPr lang="en-US" sz="1400" dirty="0">
                          <a:solidFill>
                            <a:schemeClr val="tx1"/>
                          </a:solidFill>
                        </a:rPr>
                        <a:t>30</a:t>
                      </a:r>
                    </a:p>
                  </a:txBody>
                  <a:tcPr/>
                </a:tc>
                <a:tc>
                  <a:txBody>
                    <a:bodyPr/>
                    <a:lstStyle/>
                    <a:p>
                      <a:r>
                        <a:rPr lang="en-US" sz="1400" dirty="0">
                          <a:solidFill>
                            <a:schemeClr val="tx1"/>
                          </a:solidFill>
                        </a:rPr>
                        <a:t>32</a:t>
                      </a:r>
                    </a:p>
                  </a:txBody>
                  <a:tcPr/>
                </a:tc>
                <a:tc>
                  <a:txBody>
                    <a:bodyPr/>
                    <a:lstStyle/>
                    <a:p>
                      <a:r>
                        <a:rPr lang="en-US" sz="1400" dirty="0"/>
                        <a:t>~0.37</a:t>
                      </a:r>
                    </a:p>
                  </a:txBody>
                  <a:tcPr/>
                </a:tc>
                <a:tc>
                  <a:txBody>
                    <a:bodyPr/>
                    <a:lstStyle/>
                    <a:p>
                      <a:r>
                        <a:rPr lang="en-US" sz="1400" dirty="0"/>
                        <a:t>/</a:t>
                      </a:r>
                    </a:p>
                  </a:txBody>
                  <a:tcPr/>
                </a:tc>
                <a:extLst>
                  <a:ext uri="{0D108BD9-81ED-4DB2-BD59-A6C34878D82A}">
                    <a16:rowId xmlns:a16="http://schemas.microsoft.com/office/drawing/2014/main" val="1469994205"/>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CNNE-2</a:t>
                      </a:r>
                    </a:p>
                  </a:txBody>
                  <a:tcPr/>
                </a:tc>
                <a:tc>
                  <a:txBody>
                    <a:bodyPr/>
                    <a:lstStyle/>
                    <a:p>
                      <a:r>
                        <a:rPr lang="en-US" sz="1400" dirty="0">
                          <a:solidFill>
                            <a:schemeClr val="tx1"/>
                          </a:solidFill>
                        </a:rPr>
                        <a:t>Multi-level CNN (1,2,3) </a:t>
                      </a:r>
                    </a:p>
                    <a:p>
                      <a:r>
                        <a:rPr lang="en-US" sz="1400" dirty="0">
                          <a:solidFill>
                            <a:schemeClr val="tx1"/>
                          </a:solidFill>
                        </a:rPr>
                        <a:t>One hot inputs</a:t>
                      </a:r>
                    </a:p>
                  </a:txBody>
                  <a:tcPr/>
                </a:tc>
                <a:tc>
                  <a:txBody>
                    <a:bodyPr/>
                    <a:lstStyle/>
                    <a:p>
                      <a:r>
                        <a:rPr lang="en-US" sz="1400" dirty="0">
                          <a:solidFill>
                            <a:schemeClr val="tx1"/>
                          </a:solidFill>
                        </a:rPr>
                        <a:t>30</a:t>
                      </a:r>
                    </a:p>
                  </a:txBody>
                  <a:tcPr/>
                </a:tc>
                <a:tc>
                  <a:txBody>
                    <a:bodyPr/>
                    <a:lstStyle/>
                    <a:p>
                      <a:r>
                        <a:rPr lang="en-US" sz="1400" dirty="0">
                          <a:solidFill>
                            <a:schemeClr val="tx1"/>
                          </a:solidFill>
                        </a:rPr>
                        <a:t>32</a:t>
                      </a:r>
                    </a:p>
                  </a:txBody>
                  <a:tcPr/>
                </a:tc>
                <a:tc>
                  <a:txBody>
                    <a:bodyPr/>
                    <a:lstStyle/>
                    <a:p>
                      <a:r>
                        <a:rPr lang="en-US" sz="1400" dirty="0"/>
                        <a:t>~0.40</a:t>
                      </a:r>
                    </a:p>
                  </a:txBody>
                  <a:tcPr/>
                </a:tc>
                <a:tc>
                  <a:txBody>
                    <a:bodyPr/>
                    <a:lstStyle/>
                    <a:p>
                      <a:r>
                        <a:rPr lang="en-US" sz="1400" dirty="0"/>
                        <a:t>/</a:t>
                      </a:r>
                    </a:p>
                  </a:txBody>
                  <a:tcPr/>
                </a:tc>
                <a:extLst>
                  <a:ext uri="{0D108BD9-81ED-4DB2-BD59-A6C34878D82A}">
                    <a16:rowId xmlns:a16="http://schemas.microsoft.com/office/drawing/2014/main" val="895160879"/>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CNNE-3</a:t>
                      </a:r>
                    </a:p>
                  </a:txBody>
                  <a:tcPr/>
                </a:tc>
                <a:tc>
                  <a:txBody>
                    <a:bodyPr/>
                    <a:lstStyle/>
                    <a:p>
                      <a:r>
                        <a:rPr lang="en-US" sz="1400" dirty="0">
                          <a:solidFill>
                            <a:schemeClr val="tx1"/>
                          </a:solidFill>
                        </a:rPr>
                        <a:t>Multi-level CNN (2,4,8)</a:t>
                      </a:r>
                      <a:br>
                        <a:rPr lang="en-US" sz="1400" dirty="0">
                          <a:solidFill>
                            <a:schemeClr val="tx1"/>
                          </a:solidFill>
                        </a:rPr>
                      </a:br>
                      <a:r>
                        <a:rPr lang="en-US" sz="1400" dirty="0">
                          <a:solidFill>
                            <a:schemeClr val="tx1"/>
                          </a:solidFill>
                        </a:rPr>
                        <a:t>One hot inputs</a:t>
                      </a:r>
                    </a:p>
                  </a:txBody>
                  <a:tcPr/>
                </a:tc>
                <a:tc>
                  <a:txBody>
                    <a:bodyPr/>
                    <a:lstStyle/>
                    <a:p>
                      <a:r>
                        <a:rPr lang="en-US" sz="1400" dirty="0">
                          <a:solidFill>
                            <a:schemeClr val="tx1"/>
                          </a:solidFill>
                        </a:rPr>
                        <a:t>30</a:t>
                      </a:r>
                    </a:p>
                  </a:txBody>
                  <a:tcPr/>
                </a:tc>
                <a:tc>
                  <a:txBody>
                    <a:bodyPr/>
                    <a:lstStyle/>
                    <a:p>
                      <a:r>
                        <a:rPr lang="en-US" sz="1400" dirty="0">
                          <a:solidFill>
                            <a:schemeClr val="tx1"/>
                          </a:solidFill>
                        </a:rPr>
                        <a:t>32</a:t>
                      </a:r>
                    </a:p>
                  </a:txBody>
                  <a:tcPr/>
                </a:tc>
                <a:tc>
                  <a:txBody>
                    <a:bodyPr/>
                    <a:lstStyle/>
                    <a:p>
                      <a:r>
                        <a:rPr lang="en-US" sz="1400" dirty="0"/>
                        <a:t>~0.37</a:t>
                      </a:r>
                    </a:p>
                  </a:txBody>
                  <a:tcPr/>
                </a:tc>
                <a:tc>
                  <a:txBody>
                    <a:bodyPr/>
                    <a:lstStyle/>
                    <a:p>
                      <a:r>
                        <a:rPr lang="en-US" sz="1400" dirty="0"/>
                        <a:t>/</a:t>
                      </a:r>
                    </a:p>
                  </a:txBody>
                  <a:tcPr/>
                </a:tc>
                <a:extLst>
                  <a:ext uri="{0D108BD9-81ED-4DB2-BD59-A6C34878D82A}">
                    <a16:rowId xmlns:a16="http://schemas.microsoft.com/office/drawing/2014/main" val="3717746821"/>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CNN</a:t>
                      </a:r>
                    </a:p>
                  </a:txBody>
                  <a:tcPr/>
                </a:tc>
                <a:tc>
                  <a:txBody>
                    <a:bodyPr/>
                    <a:lstStyle/>
                    <a:p>
                      <a:r>
                        <a:rPr lang="en-US" sz="1400" dirty="0">
                          <a:solidFill>
                            <a:schemeClr val="tx1"/>
                          </a:solidFill>
                        </a:rPr>
                        <a:t>CNN no decay</a:t>
                      </a:r>
                    </a:p>
                  </a:txBody>
                  <a:tcPr/>
                </a:tc>
                <a:tc>
                  <a:txBody>
                    <a:bodyPr/>
                    <a:lstStyle/>
                    <a:p>
                      <a:r>
                        <a:rPr lang="en-US" sz="1400" dirty="0">
                          <a:solidFill>
                            <a:schemeClr val="tx1"/>
                          </a:solidFill>
                        </a:rPr>
                        <a:t>300</a:t>
                      </a:r>
                    </a:p>
                  </a:txBody>
                  <a:tcPr/>
                </a:tc>
                <a:tc>
                  <a:txBody>
                    <a:bodyPr/>
                    <a:lstStyle/>
                    <a:p>
                      <a:r>
                        <a:rPr lang="en-US" sz="1400" dirty="0">
                          <a:solidFill>
                            <a:schemeClr val="tx1"/>
                          </a:solidFill>
                        </a:rPr>
                        <a:t>64</a:t>
                      </a:r>
                    </a:p>
                  </a:txBody>
                  <a:tcPr/>
                </a:tc>
                <a:tc>
                  <a:txBody>
                    <a:bodyPr/>
                    <a:lstStyle/>
                    <a:p>
                      <a:r>
                        <a:rPr lang="en-US" sz="1400" dirty="0"/>
                        <a:t>0.423</a:t>
                      </a:r>
                    </a:p>
                  </a:txBody>
                  <a:tcPr/>
                </a:tc>
                <a:tc>
                  <a:txBody>
                    <a:bodyPr/>
                    <a:lstStyle/>
                    <a:p>
                      <a:r>
                        <a:rPr lang="en-US" sz="1400" dirty="0"/>
                        <a:t>2</a:t>
                      </a:r>
                    </a:p>
                  </a:txBody>
                  <a:tcPr/>
                </a:tc>
                <a:extLst>
                  <a:ext uri="{0D108BD9-81ED-4DB2-BD59-A6C34878D82A}">
                    <a16:rowId xmlns:a16="http://schemas.microsoft.com/office/drawing/2014/main" val="308612472"/>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CNN-decay</a:t>
                      </a:r>
                    </a:p>
                  </a:txBody>
                  <a:tcPr/>
                </a:tc>
                <a:tc>
                  <a:txBody>
                    <a:bodyPr/>
                    <a:lstStyle/>
                    <a:p>
                      <a:r>
                        <a:rPr lang="en-US" sz="1400" b="0" dirty="0">
                          <a:solidFill>
                            <a:schemeClr val="tx1"/>
                          </a:solidFill>
                        </a:rPr>
                        <a:t>CNN decay (0.0005, 0.01)</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64</a:t>
                      </a:r>
                    </a:p>
                  </a:txBody>
                  <a:tcPr/>
                </a:tc>
                <a:tc>
                  <a:txBody>
                    <a:bodyPr/>
                    <a:lstStyle/>
                    <a:p>
                      <a:r>
                        <a:rPr lang="en-US" sz="1400" dirty="0"/>
                        <a:t>0.441</a:t>
                      </a:r>
                    </a:p>
                  </a:txBody>
                  <a:tcPr/>
                </a:tc>
                <a:tc>
                  <a:txBody>
                    <a:bodyPr/>
                    <a:lstStyle/>
                    <a:p>
                      <a:r>
                        <a:rPr lang="en-US" sz="1400" dirty="0"/>
                        <a:t>84</a:t>
                      </a:r>
                    </a:p>
                  </a:txBody>
                  <a:tcPr/>
                </a:tc>
                <a:extLst>
                  <a:ext uri="{0D108BD9-81ED-4DB2-BD59-A6C34878D82A}">
                    <a16:rowId xmlns:a16="http://schemas.microsoft.com/office/drawing/2014/main" val="2841612430"/>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CNN-decay-2</a:t>
                      </a:r>
                    </a:p>
                  </a:txBody>
                  <a:tcPr/>
                </a:tc>
                <a:tc>
                  <a:txBody>
                    <a:bodyPr/>
                    <a:lstStyle/>
                    <a:p>
                      <a:r>
                        <a:rPr lang="en-US" sz="1400" b="0" dirty="0">
                          <a:solidFill>
                            <a:schemeClr val="tx1"/>
                          </a:solidFill>
                        </a:rPr>
                        <a:t>CNN decay (0.0005, 0.01)</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64</a:t>
                      </a:r>
                    </a:p>
                  </a:txBody>
                  <a:tcPr/>
                </a:tc>
                <a:tc>
                  <a:txBody>
                    <a:bodyPr/>
                    <a:lstStyle/>
                    <a:p>
                      <a:r>
                        <a:rPr lang="en-US" sz="1400" dirty="0"/>
                        <a:t>0.406</a:t>
                      </a:r>
                    </a:p>
                  </a:txBody>
                  <a:tcPr/>
                </a:tc>
                <a:tc>
                  <a:txBody>
                    <a:bodyPr/>
                    <a:lstStyle/>
                    <a:p>
                      <a:r>
                        <a:rPr lang="en-US" sz="1400" dirty="0"/>
                        <a:t>250</a:t>
                      </a:r>
                    </a:p>
                  </a:txBody>
                  <a:tcPr/>
                </a:tc>
                <a:extLst>
                  <a:ext uri="{0D108BD9-81ED-4DB2-BD59-A6C34878D82A}">
                    <a16:rowId xmlns:a16="http://schemas.microsoft.com/office/drawing/2014/main" val="2476879118"/>
                  </a:ext>
                </a:extLst>
              </a:tr>
            </a:tbl>
          </a:graphicData>
        </a:graphic>
      </p:graphicFrame>
      <p:sp>
        <p:nvSpPr>
          <p:cNvPr id="5" name="TextBox 4">
            <a:extLst>
              <a:ext uri="{FF2B5EF4-FFF2-40B4-BE49-F238E27FC236}">
                <a16:creationId xmlns:a16="http://schemas.microsoft.com/office/drawing/2014/main" id="{417D6EF8-2DF4-D948-BA11-7FB6D6561F5F}"/>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69885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AA0C3-ED16-884A-B03A-0297A083C988}"/>
              </a:ext>
            </a:extLst>
          </p:cNvPr>
          <p:cNvSpPr>
            <a:spLocks noGrp="1"/>
          </p:cNvSpPr>
          <p:nvPr>
            <p:ph type="title"/>
          </p:nvPr>
        </p:nvSpPr>
        <p:spPr/>
        <p:txBody>
          <a:bodyPr/>
          <a:lstStyle/>
          <a:p>
            <a:r>
              <a:rPr lang="en-GB" dirty="0" err="1"/>
              <a:t>Formspring</a:t>
            </a:r>
            <a:r>
              <a:rPr lang="en-GB" dirty="0"/>
              <a:t> dataset</a:t>
            </a:r>
          </a:p>
        </p:txBody>
      </p:sp>
      <p:sp>
        <p:nvSpPr>
          <p:cNvPr id="3" name="Content Placeholder 2">
            <a:extLst>
              <a:ext uri="{FF2B5EF4-FFF2-40B4-BE49-F238E27FC236}">
                <a16:creationId xmlns:a16="http://schemas.microsoft.com/office/drawing/2014/main" id="{1F4609ED-F7FE-3B48-9B8B-BA1FEEE78976}"/>
              </a:ext>
            </a:extLst>
          </p:cNvPr>
          <p:cNvSpPr>
            <a:spLocks noGrp="1"/>
          </p:cNvSpPr>
          <p:nvPr>
            <p:ph idx="1"/>
          </p:nvPr>
        </p:nvSpPr>
        <p:spPr/>
        <p:txBody>
          <a:bodyPr>
            <a:normAutofit fontScale="92500" lnSpcReduction="10000"/>
          </a:bodyPr>
          <a:lstStyle/>
          <a:p>
            <a:r>
              <a:rPr lang="en-GB" dirty="0"/>
              <a:t>Each example is a question-answer pair from 2 users. </a:t>
            </a:r>
          </a:p>
          <a:p>
            <a:r>
              <a:rPr lang="en-GB" dirty="0"/>
              <a:t>First problem – unclear where the cyberbullying takes place. Q or A?</a:t>
            </a:r>
          </a:p>
          <a:p>
            <a:r>
              <a:rPr lang="en-GB" dirty="0"/>
              <a:t>The average length of a post is 25.4 words.</a:t>
            </a:r>
          </a:p>
          <a:p>
            <a:r>
              <a:rPr lang="en-GB" dirty="0"/>
              <a:t>Post severity marked out of 10 by 3 labellers.</a:t>
            </a:r>
          </a:p>
          <a:p>
            <a:r>
              <a:rPr lang="en-GB" dirty="0"/>
              <a:t>There are 12744 examples, 1936 (15%) have at least one person classing them as positive, 776 (6%) have at least two people classifying as positive.</a:t>
            </a:r>
          </a:p>
          <a:p>
            <a:r>
              <a:rPr lang="en-GB" dirty="0"/>
              <a:t>Dirty dataset, column for ‘where’ the cyberbullying takes place in negative examples contains ‘n/a’, ‘N/A’, ‘none’, ‘None’, ‘ ‘, etc.</a:t>
            </a:r>
          </a:p>
          <a:p>
            <a:r>
              <a:rPr lang="en-GB" dirty="0"/>
              <a:t>Also, lots of Unicode codes, URLs, hashtags, misspellings, slang, mentions etc. Spell-correction would be great.</a:t>
            </a:r>
          </a:p>
        </p:txBody>
      </p:sp>
      <p:sp>
        <p:nvSpPr>
          <p:cNvPr id="4" name="TextBox 3">
            <a:extLst>
              <a:ext uri="{FF2B5EF4-FFF2-40B4-BE49-F238E27FC236}">
                <a16:creationId xmlns:a16="http://schemas.microsoft.com/office/drawing/2014/main" id="{2DEEDF55-0239-B343-84C2-0FB3219712A4}"/>
              </a:ext>
            </a:extLst>
          </p:cNvPr>
          <p:cNvSpPr txBox="1"/>
          <p:nvPr/>
        </p:nvSpPr>
        <p:spPr>
          <a:xfrm>
            <a:off x="11201400" y="311705"/>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639526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903B-DA28-0545-A18D-420B155DEA3C}"/>
              </a:ext>
            </a:extLst>
          </p:cNvPr>
          <p:cNvSpPr>
            <a:spLocks noGrp="1"/>
          </p:cNvSpPr>
          <p:nvPr>
            <p:ph type="title"/>
          </p:nvPr>
        </p:nvSpPr>
        <p:spPr/>
        <p:txBody>
          <a:bodyPr/>
          <a:lstStyle/>
          <a:p>
            <a:r>
              <a:rPr lang="en-GB" dirty="0"/>
              <a:t>DL results (5) – best so far</a:t>
            </a:r>
          </a:p>
        </p:txBody>
      </p:sp>
      <p:graphicFrame>
        <p:nvGraphicFramePr>
          <p:cNvPr id="4" name="Table 3">
            <a:extLst>
              <a:ext uri="{FF2B5EF4-FFF2-40B4-BE49-F238E27FC236}">
                <a16:creationId xmlns:a16="http://schemas.microsoft.com/office/drawing/2014/main" id="{FC56D65F-2176-7842-BAEA-2BF96B9C1C34}"/>
              </a:ext>
            </a:extLst>
          </p:cNvPr>
          <p:cNvGraphicFramePr>
            <a:graphicFrameLocks noGrp="1"/>
          </p:cNvGraphicFramePr>
          <p:nvPr>
            <p:extLst>
              <p:ext uri="{D42A27DB-BD31-4B8C-83A1-F6EECF244321}">
                <p14:modId xmlns:p14="http://schemas.microsoft.com/office/powerpoint/2010/main" val="1922247191"/>
              </p:ext>
            </p:extLst>
          </p:nvPr>
        </p:nvGraphicFramePr>
        <p:xfrm>
          <a:off x="762896" y="1507565"/>
          <a:ext cx="10274450" cy="1854200"/>
        </p:xfrm>
        <a:graphic>
          <a:graphicData uri="http://schemas.openxmlformats.org/drawingml/2006/table">
            <a:tbl>
              <a:tblPr firstRow="1" bandRow="1">
                <a:tableStyleId>{5C22544A-7EE6-4342-B048-85BDC9FD1C3A}</a:tableStyleId>
              </a:tblPr>
              <a:tblGrid>
                <a:gridCol w="651903">
                  <a:extLst>
                    <a:ext uri="{9D8B030D-6E8A-4147-A177-3AD203B41FA5}">
                      <a16:colId xmlns:a16="http://schemas.microsoft.com/office/drawing/2014/main" val="486611373"/>
                    </a:ext>
                  </a:extLst>
                </a:gridCol>
                <a:gridCol w="1027187">
                  <a:extLst>
                    <a:ext uri="{9D8B030D-6E8A-4147-A177-3AD203B41FA5}">
                      <a16:colId xmlns:a16="http://schemas.microsoft.com/office/drawing/2014/main" val="1062805279"/>
                    </a:ext>
                  </a:extLst>
                </a:gridCol>
                <a:gridCol w="2054710">
                  <a:extLst>
                    <a:ext uri="{9D8B030D-6E8A-4147-A177-3AD203B41FA5}">
                      <a16:colId xmlns:a16="http://schemas.microsoft.com/office/drawing/2014/main" val="2193865645"/>
                    </a:ext>
                  </a:extLst>
                </a:gridCol>
                <a:gridCol w="710005">
                  <a:extLst>
                    <a:ext uri="{9D8B030D-6E8A-4147-A177-3AD203B41FA5}">
                      <a16:colId xmlns:a16="http://schemas.microsoft.com/office/drawing/2014/main" val="1993327821"/>
                    </a:ext>
                  </a:extLst>
                </a:gridCol>
                <a:gridCol w="774551">
                  <a:extLst>
                    <a:ext uri="{9D8B030D-6E8A-4147-A177-3AD203B41FA5}">
                      <a16:colId xmlns:a16="http://schemas.microsoft.com/office/drawing/2014/main" val="1147748382"/>
                    </a:ext>
                  </a:extLst>
                </a:gridCol>
                <a:gridCol w="720762">
                  <a:extLst>
                    <a:ext uri="{9D8B030D-6E8A-4147-A177-3AD203B41FA5}">
                      <a16:colId xmlns:a16="http://schemas.microsoft.com/office/drawing/2014/main" val="1153527085"/>
                    </a:ext>
                  </a:extLst>
                </a:gridCol>
                <a:gridCol w="817581">
                  <a:extLst>
                    <a:ext uri="{9D8B030D-6E8A-4147-A177-3AD203B41FA5}">
                      <a16:colId xmlns:a16="http://schemas.microsoft.com/office/drawing/2014/main" val="1902899010"/>
                    </a:ext>
                  </a:extLst>
                </a:gridCol>
                <a:gridCol w="763793">
                  <a:extLst>
                    <a:ext uri="{9D8B030D-6E8A-4147-A177-3AD203B41FA5}">
                      <a16:colId xmlns:a16="http://schemas.microsoft.com/office/drawing/2014/main" val="1976118463"/>
                    </a:ext>
                  </a:extLst>
                </a:gridCol>
                <a:gridCol w="946673">
                  <a:extLst>
                    <a:ext uri="{9D8B030D-6E8A-4147-A177-3AD203B41FA5}">
                      <a16:colId xmlns:a16="http://schemas.microsoft.com/office/drawing/2014/main" val="2622079156"/>
                    </a:ext>
                  </a:extLst>
                </a:gridCol>
                <a:gridCol w="860612">
                  <a:extLst>
                    <a:ext uri="{9D8B030D-6E8A-4147-A177-3AD203B41FA5}">
                      <a16:colId xmlns:a16="http://schemas.microsoft.com/office/drawing/2014/main" val="2491572790"/>
                    </a:ext>
                  </a:extLst>
                </a:gridCol>
                <a:gridCol w="946673">
                  <a:extLst>
                    <a:ext uri="{9D8B030D-6E8A-4147-A177-3AD203B41FA5}">
                      <a16:colId xmlns:a16="http://schemas.microsoft.com/office/drawing/2014/main" val="2040618308"/>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Batch size</a:t>
                      </a:r>
                    </a:p>
                  </a:txBody>
                  <a:tcPr/>
                </a:tc>
                <a:tc>
                  <a:txBody>
                    <a:bodyPr/>
                    <a:lstStyle/>
                    <a:p>
                      <a:r>
                        <a:rPr lang="en-US" sz="1200" dirty="0" err="1"/>
                        <a:t>Val_acc</a:t>
                      </a:r>
                      <a:endParaRPr lang="en-US" sz="1200" dirty="0"/>
                    </a:p>
                  </a:txBody>
                  <a:tcPr/>
                </a:tc>
                <a:tc>
                  <a:txBody>
                    <a:bodyPr/>
                    <a:lstStyle/>
                    <a:p>
                      <a:r>
                        <a:rPr lang="en-US" sz="1200" dirty="0"/>
                        <a:t>Precision</a:t>
                      </a:r>
                    </a:p>
                  </a:txBody>
                  <a:tcPr/>
                </a:tc>
                <a:tc>
                  <a:txBody>
                    <a:bodyPr/>
                    <a:lstStyle/>
                    <a:p>
                      <a:r>
                        <a:rPr lang="en-US" sz="1200" dirty="0"/>
                        <a:t>Recall</a:t>
                      </a:r>
                    </a:p>
                  </a:txBody>
                  <a:tcPr/>
                </a:tc>
                <a:tc>
                  <a:txBody>
                    <a:bodyPr/>
                    <a:lstStyle/>
                    <a:p>
                      <a:r>
                        <a:rPr lang="en-US" sz="1200" dirty="0"/>
                        <a:t>Max F1</a:t>
                      </a:r>
                    </a:p>
                  </a:txBody>
                  <a:tcPr/>
                </a:tc>
                <a:tc>
                  <a:txBody>
                    <a:bodyPr/>
                    <a:lstStyle/>
                    <a:p>
                      <a:r>
                        <a:rPr lang="en-US" sz="1200" dirty="0"/>
                        <a:t>at epoch</a:t>
                      </a:r>
                    </a:p>
                  </a:txBody>
                  <a:tcPr/>
                </a:tc>
                <a:tc>
                  <a:txBody>
                    <a:bodyPr/>
                    <a:lstStyle/>
                    <a:p>
                      <a:r>
                        <a:rPr lang="en-US" sz="1200" dirty="0" err="1"/>
                        <a:t>Test_acc</a:t>
                      </a:r>
                      <a:endParaRPr lang="en-US" sz="1200" dirty="0"/>
                    </a:p>
                  </a:txBody>
                  <a:tcPr/>
                </a:tc>
                <a:extLst>
                  <a:ext uri="{0D108BD9-81ED-4DB2-BD59-A6C34878D82A}">
                    <a16:rowId xmlns:a16="http://schemas.microsoft.com/office/drawing/2014/main" val="225589957"/>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4855</a:t>
                      </a:r>
                    </a:p>
                  </a:txBody>
                  <a:tcPr/>
                </a:tc>
                <a:tc>
                  <a:txBody>
                    <a:bodyPr/>
                    <a:lstStyle/>
                    <a:p>
                      <a:r>
                        <a:rPr lang="en-US" sz="1400" dirty="0">
                          <a:solidFill>
                            <a:schemeClr val="tx1"/>
                          </a:solidFill>
                        </a:rPr>
                        <a:t>LSTM (500), dropout=0.5</a:t>
                      </a:r>
                    </a:p>
                  </a:txBody>
                  <a:tcPr/>
                </a:tc>
                <a:tc>
                  <a:txBody>
                    <a:bodyPr/>
                    <a:lstStyle/>
                    <a:p>
                      <a:r>
                        <a:rPr lang="en-US" sz="1400" dirty="0">
                          <a:solidFill>
                            <a:schemeClr val="tx1"/>
                          </a:solidFill>
                        </a:rPr>
                        <a:t>300</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0.7322</a:t>
                      </a:r>
                    </a:p>
                  </a:txBody>
                  <a:tcPr/>
                </a:tc>
                <a:tc>
                  <a:txBody>
                    <a:bodyPr/>
                    <a:lstStyle/>
                    <a:p>
                      <a:r>
                        <a:rPr lang="en-US" sz="1400" dirty="0"/>
                        <a:t>0.5137</a:t>
                      </a:r>
                    </a:p>
                  </a:txBody>
                  <a:tcPr/>
                </a:tc>
                <a:tc>
                  <a:txBody>
                    <a:bodyPr/>
                    <a:lstStyle/>
                    <a:p>
                      <a:r>
                        <a:rPr lang="en-US" sz="1400" dirty="0"/>
                        <a:t>0.2741</a:t>
                      </a:r>
                    </a:p>
                  </a:txBody>
                  <a:tcPr/>
                </a:tc>
                <a:tc>
                  <a:txBody>
                    <a:bodyPr/>
                    <a:lstStyle/>
                    <a:p>
                      <a:r>
                        <a:rPr lang="en-US" sz="1400" dirty="0"/>
                        <a:t>0.3574</a:t>
                      </a:r>
                    </a:p>
                  </a:txBody>
                  <a:tcPr/>
                </a:tc>
                <a:tc>
                  <a:txBody>
                    <a:bodyPr/>
                    <a:lstStyle/>
                    <a:p>
                      <a:r>
                        <a:rPr lang="en-GB" sz="1400" dirty="0"/>
                        <a:t>/</a:t>
                      </a:r>
                    </a:p>
                  </a:txBody>
                  <a:tcPr/>
                </a:tc>
                <a:tc>
                  <a:txBody>
                    <a:bodyPr/>
                    <a:lstStyle/>
                    <a:p>
                      <a:r>
                        <a:rPr lang="en-US" sz="1400" dirty="0"/>
                        <a:t>0.6997</a:t>
                      </a:r>
                    </a:p>
                  </a:txBody>
                  <a:tcPr/>
                </a:tc>
                <a:extLst>
                  <a:ext uri="{0D108BD9-81ED-4DB2-BD59-A6C34878D82A}">
                    <a16:rowId xmlns:a16="http://schemas.microsoft.com/office/drawing/2014/main" val="1469994205"/>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4905 rerun</a:t>
                      </a:r>
                    </a:p>
                  </a:txBody>
                  <a:tcPr/>
                </a:tc>
                <a:tc>
                  <a:txBody>
                    <a:bodyPr/>
                    <a:lstStyle/>
                    <a:p>
                      <a:r>
                        <a:rPr lang="en-US" sz="1400" dirty="0">
                          <a:solidFill>
                            <a:schemeClr val="tx1"/>
                          </a:solidFill>
                        </a:rPr>
                        <a:t>LSTM (100), dropout=0.5</a:t>
                      </a:r>
                    </a:p>
                  </a:txBody>
                  <a:tcPr/>
                </a:tc>
                <a:tc>
                  <a:txBody>
                    <a:bodyPr/>
                    <a:lstStyle/>
                    <a:p>
                      <a:r>
                        <a:rPr lang="en-US" sz="1400" dirty="0">
                          <a:solidFill>
                            <a:schemeClr val="tx1"/>
                          </a:solidFill>
                        </a:rPr>
                        <a:t>100</a:t>
                      </a:r>
                    </a:p>
                  </a:txBody>
                  <a:tcPr/>
                </a:tc>
                <a:tc>
                  <a:txBody>
                    <a:bodyPr/>
                    <a:lstStyle/>
                    <a:p>
                      <a:r>
                        <a:rPr lang="en-US" sz="1400" dirty="0">
                          <a:solidFill>
                            <a:schemeClr val="tx1"/>
                          </a:solidFill>
                        </a:rPr>
                        <a:t>128</a:t>
                      </a:r>
                    </a:p>
                  </a:txBody>
                  <a:tcPr/>
                </a:tc>
                <a:tc>
                  <a:txBody>
                    <a:bodyPr/>
                    <a:lstStyle/>
                    <a:p>
                      <a:r>
                        <a:rPr lang="en-US" sz="1400" dirty="0">
                          <a:solidFill>
                            <a:schemeClr val="tx1"/>
                          </a:solidFill>
                        </a:rPr>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0.4460</a:t>
                      </a:r>
                    </a:p>
                  </a:txBody>
                  <a:tcPr/>
                </a:tc>
                <a:tc>
                  <a:txBody>
                    <a:bodyPr/>
                    <a:lstStyle/>
                    <a:p>
                      <a:r>
                        <a:rPr lang="en-GB" sz="1400" dirty="0"/>
                        <a:t>52</a:t>
                      </a:r>
                    </a:p>
                  </a:txBody>
                  <a:tcPr/>
                </a:tc>
                <a:tc>
                  <a:txBody>
                    <a:bodyPr/>
                    <a:lstStyle/>
                    <a:p>
                      <a:r>
                        <a:rPr lang="en-US" sz="1400" dirty="0"/>
                        <a:t>/</a:t>
                      </a:r>
                    </a:p>
                  </a:txBody>
                  <a:tcPr/>
                </a:tc>
                <a:extLst>
                  <a:ext uri="{0D108BD9-81ED-4DB2-BD59-A6C34878D82A}">
                    <a16:rowId xmlns:a16="http://schemas.microsoft.com/office/drawing/2014/main" val="895160879"/>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CNN-decay</a:t>
                      </a:r>
                    </a:p>
                  </a:txBody>
                  <a:tcPr/>
                </a:tc>
                <a:tc>
                  <a:txBody>
                    <a:bodyPr/>
                    <a:lstStyle/>
                    <a:p>
                      <a:r>
                        <a:rPr lang="en-US" sz="1400" b="0" dirty="0">
                          <a:solidFill>
                            <a:schemeClr val="tx1"/>
                          </a:solidFill>
                        </a:rPr>
                        <a:t>CNN decay (0.0005, 0.01)</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64</a:t>
                      </a:r>
                    </a:p>
                  </a:txBody>
                  <a:tcPr/>
                </a:tc>
                <a:tc>
                  <a:txBody>
                    <a:bodyPr/>
                    <a:lstStyle/>
                    <a:p>
                      <a:r>
                        <a:rPr lang="en-US" sz="1400" dirty="0">
                          <a:solidFill>
                            <a:schemeClr val="tx1"/>
                          </a:solidFill>
                        </a:rPr>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0.4410</a:t>
                      </a:r>
                    </a:p>
                  </a:txBody>
                  <a:tcPr/>
                </a:tc>
                <a:tc>
                  <a:txBody>
                    <a:bodyPr/>
                    <a:lstStyle/>
                    <a:p>
                      <a:r>
                        <a:rPr lang="en-US" sz="1400" dirty="0"/>
                        <a:t>84</a:t>
                      </a:r>
                    </a:p>
                  </a:txBody>
                  <a:tcPr/>
                </a:tc>
                <a:tc>
                  <a:txBody>
                    <a:bodyPr/>
                    <a:lstStyle/>
                    <a:p>
                      <a:r>
                        <a:rPr lang="en-US" sz="1400" dirty="0"/>
                        <a:t>/</a:t>
                      </a:r>
                    </a:p>
                  </a:txBody>
                  <a:tcPr/>
                </a:tc>
                <a:extLst>
                  <a:ext uri="{0D108BD9-81ED-4DB2-BD59-A6C34878D82A}">
                    <a16:rowId xmlns:a16="http://schemas.microsoft.com/office/drawing/2014/main" val="308612472"/>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CNNE-4</a:t>
                      </a:r>
                    </a:p>
                  </a:txBody>
                  <a:tcPr/>
                </a:tc>
                <a:tc>
                  <a:txBody>
                    <a:bodyPr/>
                    <a:lstStyle/>
                    <a:p>
                      <a:r>
                        <a:rPr lang="en-US" sz="1400" dirty="0">
                          <a:solidFill>
                            <a:schemeClr val="tx1"/>
                          </a:solidFill>
                        </a:rPr>
                        <a:t>Multi-level CNN (1,2,3) </a:t>
                      </a:r>
                    </a:p>
                  </a:txBody>
                  <a:tcPr/>
                </a:tc>
                <a:tc>
                  <a:txBody>
                    <a:bodyPr/>
                    <a:lstStyle/>
                    <a:p>
                      <a:r>
                        <a:rPr lang="en-US" sz="1400" dirty="0">
                          <a:solidFill>
                            <a:schemeClr val="tx1"/>
                          </a:solidFill>
                        </a:rPr>
                        <a:t>50</a:t>
                      </a:r>
                    </a:p>
                  </a:txBody>
                  <a:tcPr/>
                </a:tc>
                <a:tc>
                  <a:txBody>
                    <a:bodyPr/>
                    <a:lstStyle/>
                    <a:p>
                      <a:r>
                        <a:rPr lang="en-US" sz="1400" dirty="0">
                          <a:solidFill>
                            <a:schemeClr val="tx1"/>
                          </a:solidFill>
                        </a:rPr>
                        <a:t>64</a:t>
                      </a:r>
                    </a:p>
                  </a:txBody>
                  <a:tcPr/>
                </a:tc>
                <a:tc>
                  <a:txBody>
                    <a:bodyPr/>
                    <a:lstStyle/>
                    <a:p>
                      <a:r>
                        <a:rPr lang="en-US" sz="1400" dirty="0">
                          <a:solidFill>
                            <a:schemeClr val="tx1"/>
                          </a:solidFill>
                        </a:rPr>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0.3910</a:t>
                      </a:r>
                    </a:p>
                  </a:txBody>
                  <a:tcPr/>
                </a:tc>
                <a:tc>
                  <a:txBody>
                    <a:bodyPr/>
                    <a:lstStyle/>
                    <a:p>
                      <a:r>
                        <a:rPr lang="en-US" sz="1400" dirty="0"/>
                        <a:t>21</a:t>
                      </a:r>
                    </a:p>
                  </a:txBody>
                  <a:tcPr/>
                </a:tc>
                <a:tc>
                  <a:txBody>
                    <a:bodyPr/>
                    <a:lstStyle/>
                    <a:p>
                      <a:r>
                        <a:rPr lang="en-US" sz="1400" dirty="0"/>
                        <a:t>/</a:t>
                      </a:r>
                    </a:p>
                  </a:txBody>
                  <a:tcPr/>
                </a:tc>
                <a:extLst>
                  <a:ext uri="{0D108BD9-81ED-4DB2-BD59-A6C34878D82A}">
                    <a16:rowId xmlns:a16="http://schemas.microsoft.com/office/drawing/2014/main" val="2476879118"/>
                  </a:ext>
                </a:extLst>
              </a:tr>
            </a:tbl>
          </a:graphicData>
        </a:graphic>
      </p:graphicFrame>
      <p:sp>
        <p:nvSpPr>
          <p:cNvPr id="5" name="TextBox 4">
            <a:extLst>
              <a:ext uri="{FF2B5EF4-FFF2-40B4-BE49-F238E27FC236}">
                <a16:creationId xmlns:a16="http://schemas.microsoft.com/office/drawing/2014/main" id="{2A318284-47C8-D04A-9885-D2D12D79F984}"/>
              </a:ext>
            </a:extLst>
          </p:cNvPr>
          <p:cNvSpPr txBox="1"/>
          <p:nvPr/>
        </p:nvSpPr>
        <p:spPr>
          <a:xfrm>
            <a:off x="11037346" y="1904104"/>
            <a:ext cx="862737" cy="261610"/>
          </a:xfrm>
          <a:prstGeom prst="rect">
            <a:avLst/>
          </a:prstGeom>
          <a:noFill/>
        </p:spPr>
        <p:txBody>
          <a:bodyPr wrap="none" rtlCol="0">
            <a:spAutoFit/>
          </a:bodyPr>
          <a:lstStyle/>
          <a:p>
            <a:r>
              <a:rPr lang="en-GB" sz="1100" dirty="0"/>
              <a:t>Max f1 =0.5</a:t>
            </a:r>
          </a:p>
        </p:txBody>
      </p:sp>
      <p:pic>
        <p:nvPicPr>
          <p:cNvPr id="9" name="Picture 8" descr="A screenshot of a social media post&#13;&#10;&#13;&#10;Description automatically generated">
            <a:extLst>
              <a:ext uri="{FF2B5EF4-FFF2-40B4-BE49-F238E27FC236}">
                <a16:creationId xmlns:a16="http://schemas.microsoft.com/office/drawing/2014/main" id="{935897FF-26BC-574E-9170-47964BCC16F8}"/>
              </a:ext>
            </a:extLst>
          </p:cNvPr>
          <p:cNvPicPr>
            <a:picLocks noChangeAspect="1"/>
          </p:cNvPicPr>
          <p:nvPr/>
        </p:nvPicPr>
        <p:blipFill>
          <a:blip r:embed="rId2"/>
          <a:stretch>
            <a:fillRect/>
          </a:stretch>
        </p:blipFill>
        <p:spPr>
          <a:xfrm>
            <a:off x="1" y="4034118"/>
            <a:ext cx="3046504" cy="2284878"/>
          </a:xfrm>
          <a:prstGeom prst="rect">
            <a:avLst/>
          </a:prstGeom>
        </p:spPr>
      </p:pic>
      <p:pic>
        <p:nvPicPr>
          <p:cNvPr id="13" name="Picture 12" descr="A screenshot of a map&#13;&#10;&#13;&#10;Description automatically generated">
            <a:extLst>
              <a:ext uri="{FF2B5EF4-FFF2-40B4-BE49-F238E27FC236}">
                <a16:creationId xmlns:a16="http://schemas.microsoft.com/office/drawing/2014/main" id="{CF5126A2-B19A-9C43-BDF4-E9D16F0BC2B3}"/>
              </a:ext>
            </a:extLst>
          </p:cNvPr>
          <p:cNvPicPr>
            <a:picLocks noChangeAspect="1"/>
          </p:cNvPicPr>
          <p:nvPr/>
        </p:nvPicPr>
        <p:blipFill>
          <a:blip r:embed="rId3"/>
          <a:stretch>
            <a:fillRect/>
          </a:stretch>
        </p:blipFill>
        <p:spPr>
          <a:xfrm>
            <a:off x="8646833" y="4034113"/>
            <a:ext cx="3046508" cy="2284881"/>
          </a:xfrm>
          <a:prstGeom prst="rect">
            <a:avLst/>
          </a:prstGeom>
        </p:spPr>
      </p:pic>
      <p:pic>
        <p:nvPicPr>
          <p:cNvPr id="15" name="Picture 14" descr="A close up of a map&#13;&#10;&#13;&#10;Description automatically generated">
            <a:extLst>
              <a:ext uri="{FF2B5EF4-FFF2-40B4-BE49-F238E27FC236}">
                <a16:creationId xmlns:a16="http://schemas.microsoft.com/office/drawing/2014/main" id="{7152202E-0873-654D-9BAF-3B7A3FAF2014}"/>
              </a:ext>
            </a:extLst>
          </p:cNvPr>
          <p:cNvPicPr>
            <a:picLocks noChangeAspect="1"/>
          </p:cNvPicPr>
          <p:nvPr/>
        </p:nvPicPr>
        <p:blipFill>
          <a:blip r:embed="rId4"/>
          <a:stretch>
            <a:fillRect/>
          </a:stretch>
        </p:blipFill>
        <p:spPr>
          <a:xfrm>
            <a:off x="5678622" y="4041942"/>
            <a:ext cx="3046506" cy="2284879"/>
          </a:xfrm>
          <a:prstGeom prst="rect">
            <a:avLst/>
          </a:prstGeom>
        </p:spPr>
      </p:pic>
      <p:sp>
        <p:nvSpPr>
          <p:cNvPr id="16" name="TextBox 15">
            <a:extLst>
              <a:ext uri="{FF2B5EF4-FFF2-40B4-BE49-F238E27FC236}">
                <a16:creationId xmlns:a16="http://schemas.microsoft.com/office/drawing/2014/main" id="{978BB93C-0C04-9A44-A438-78C419A7EA10}"/>
              </a:ext>
            </a:extLst>
          </p:cNvPr>
          <p:cNvSpPr txBox="1"/>
          <p:nvPr/>
        </p:nvSpPr>
        <p:spPr>
          <a:xfrm>
            <a:off x="1117355" y="6318994"/>
            <a:ext cx="652743" cy="369332"/>
          </a:xfrm>
          <a:prstGeom prst="rect">
            <a:avLst/>
          </a:prstGeom>
          <a:noFill/>
        </p:spPr>
        <p:txBody>
          <a:bodyPr wrap="none" rtlCol="0">
            <a:spAutoFit/>
          </a:bodyPr>
          <a:lstStyle/>
          <a:p>
            <a:r>
              <a:rPr lang="en-GB" dirty="0"/>
              <a:t>4855</a:t>
            </a:r>
          </a:p>
        </p:txBody>
      </p:sp>
      <p:sp>
        <p:nvSpPr>
          <p:cNvPr id="17" name="TextBox 16">
            <a:extLst>
              <a:ext uri="{FF2B5EF4-FFF2-40B4-BE49-F238E27FC236}">
                <a16:creationId xmlns:a16="http://schemas.microsoft.com/office/drawing/2014/main" id="{2FAE74F4-D489-2946-A76F-909387FE3FD1}"/>
              </a:ext>
            </a:extLst>
          </p:cNvPr>
          <p:cNvSpPr txBox="1"/>
          <p:nvPr/>
        </p:nvSpPr>
        <p:spPr>
          <a:xfrm>
            <a:off x="4026141" y="6326821"/>
            <a:ext cx="1222001" cy="369332"/>
          </a:xfrm>
          <a:prstGeom prst="rect">
            <a:avLst/>
          </a:prstGeom>
          <a:noFill/>
        </p:spPr>
        <p:txBody>
          <a:bodyPr wrap="none" rtlCol="0">
            <a:spAutoFit/>
          </a:bodyPr>
          <a:lstStyle/>
          <a:p>
            <a:r>
              <a:rPr lang="en-GB" dirty="0"/>
              <a:t>4905 rerun</a:t>
            </a:r>
          </a:p>
        </p:txBody>
      </p:sp>
      <p:sp>
        <p:nvSpPr>
          <p:cNvPr id="18" name="TextBox 17">
            <a:extLst>
              <a:ext uri="{FF2B5EF4-FFF2-40B4-BE49-F238E27FC236}">
                <a16:creationId xmlns:a16="http://schemas.microsoft.com/office/drawing/2014/main" id="{579C5863-4C7E-2244-BCCD-756860D11FC9}"/>
              </a:ext>
            </a:extLst>
          </p:cNvPr>
          <p:cNvSpPr txBox="1"/>
          <p:nvPr/>
        </p:nvSpPr>
        <p:spPr>
          <a:xfrm>
            <a:off x="6513379" y="6318994"/>
            <a:ext cx="1220399" cy="369332"/>
          </a:xfrm>
          <a:prstGeom prst="rect">
            <a:avLst/>
          </a:prstGeom>
          <a:noFill/>
        </p:spPr>
        <p:txBody>
          <a:bodyPr wrap="none" rtlCol="0">
            <a:spAutoFit/>
          </a:bodyPr>
          <a:lstStyle/>
          <a:p>
            <a:r>
              <a:rPr lang="en-GB" dirty="0"/>
              <a:t>CNN-decay</a:t>
            </a:r>
          </a:p>
        </p:txBody>
      </p:sp>
      <p:sp>
        <p:nvSpPr>
          <p:cNvPr id="19" name="TextBox 18">
            <a:extLst>
              <a:ext uri="{FF2B5EF4-FFF2-40B4-BE49-F238E27FC236}">
                <a16:creationId xmlns:a16="http://schemas.microsoft.com/office/drawing/2014/main" id="{88F212B7-C66F-4644-A5CC-A08F66B3AE0E}"/>
              </a:ext>
            </a:extLst>
          </p:cNvPr>
          <p:cNvSpPr txBox="1"/>
          <p:nvPr/>
        </p:nvSpPr>
        <p:spPr>
          <a:xfrm>
            <a:off x="9718585" y="6326821"/>
            <a:ext cx="903004" cy="369332"/>
          </a:xfrm>
          <a:prstGeom prst="rect">
            <a:avLst/>
          </a:prstGeom>
          <a:noFill/>
        </p:spPr>
        <p:txBody>
          <a:bodyPr wrap="none" rtlCol="0">
            <a:spAutoFit/>
          </a:bodyPr>
          <a:lstStyle/>
          <a:p>
            <a:r>
              <a:rPr lang="en-GB" dirty="0"/>
              <a:t>CNNE-4</a:t>
            </a:r>
          </a:p>
        </p:txBody>
      </p:sp>
      <p:pic>
        <p:nvPicPr>
          <p:cNvPr id="6" name="Picture 5" descr="A screenshot of a cell phone&#13;&#10;&#13;&#10;Description automatically generated">
            <a:extLst>
              <a:ext uri="{FF2B5EF4-FFF2-40B4-BE49-F238E27FC236}">
                <a16:creationId xmlns:a16="http://schemas.microsoft.com/office/drawing/2014/main" id="{908F85CF-DBED-C34C-9A6C-44100BCEF910}"/>
              </a:ext>
            </a:extLst>
          </p:cNvPr>
          <p:cNvPicPr>
            <a:picLocks noChangeAspect="1"/>
          </p:cNvPicPr>
          <p:nvPr/>
        </p:nvPicPr>
        <p:blipFill>
          <a:blip r:embed="rId5"/>
          <a:stretch>
            <a:fillRect/>
          </a:stretch>
        </p:blipFill>
        <p:spPr>
          <a:xfrm>
            <a:off x="2749686" y="4034113"/>
            <a:ext cx="3056944" cy="2292708"/>
          </a:xfrm>
          <a:prstGeom prst="rect">
            <a:avLst/>
          </a:prstGeom>
        </p:spPr>
      </p:pic>
      <p:sp>
        <p:nvSpPr>
          <p:cNvPr id="14" name="TextBox 13">
            <a:extLst>
              <a:ext uri="{FF2B5EF4-FFF2-40B4-BE49-F238E27FC236}">
                <a16:creationId xmlns:a16="http://schemas.microsoft.com/office/drawing/2014/main" id="{C7BA4A48-7BBF-304A-B3AE-44DE03A69A5B}"/>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41570231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3293-82A5-D444-8B36-C1620496988C}"/>
              </a:ext>
            </a:extLst>
          </p:cNvPr>
          <p:cNvSpPr>
            <a:spLocks noGrp="1"/>
          </p:cNvSpPr>
          <p:nvPr>
            <p:ph type="title"/>
          </p:nvPr>
        </p:nvSpPr>
        <p:spPr/>
        <p:txBody>
          <a:bodyPr/>
          <a:lstStyle/>
          <a:p>
            <a:r>
              <a:rPr lang="en-GB" dirty="0"/>
              <a:t>DL results (6) – F1 loss function</a:t>
            </a:r>
          </a:p>
        </p:txBody>
      </p:sp>
      <p:graphicFrame>
        <p:nvGraphicFramePr>
          <p:cNvPr id="4" name="Table 3">
            <a:extLst>
              <a:ext uri="{FF2B5EF4-FFF2-40B4-BE49-F238E27FC236}">
                <a16:creationId xmlns:a16="http://schemas.microsoft.com/office/drawing/2014/main" id="{2D010230-C1B8-574B-B148-622966B8A2E6}"/>
              </a:ext>
            </a:extLst>
          </p:cNvPr>
          <p:cNvGraphicFramePr>
            <a:graphicFrameLocks noGrp="1"/>
          </p:cNvGraphicFramePr>
          <p:nvPr>
            <p:extLst>
              <p:ext uri="{D42A27DB-BD31-4B8C-83A1-F6EECF244321}">
                <p14:modId xmlns:p14="http://schemas.microsoft.com/office/powerpoint/2010/main" val="3727407615"/>
              </p:ext>
            </p:extLst>
          </p:nvPr>
        </p:nvGraphicFramePr>
        <p:xfrm>
          <a:off x="779329" y="1556626"/>
          <a:ext cx="6971852" cy="1483360"/>
        </p:xfrm>
        <a:graphic>
          <a:graphicData uri="http://schemas.openxmlformats.org/drawingml/2006/table">
            <a:tbl>
              <a:tblPr firstRow="1" bandRow="1">
                <a:tableStyleId>{5C22544A-7EE6-4342-B048-85BDC9FD1C3A}</a:tableStyleId>
              </a:tblPr>
              <a:tblGrid>
                <a:gridCol w="646912">
                  <a:extLst>
                    <a:ext uri="{9D8B030D-6E8A-4147-A177-3AD203B41FA5}">
                      <a16:colId xmlns:a16="http://schemas.microsoft.com/office/drawing/2014/main" val="486611373"/>
                    </a:ext>
                  </a:extLst>
                </a:gridCol>
                <a:gridCol w="1019323">
                  <a:extLst>
                    <a:ext uri="{9D8B030D-6E8A-4147-A177-3AD203B41FA5}">
                      <a16:colId xmlns:a16="http://schemas.microsoft.com/office/drawing/2014/main" val="1062805279"/>
                    </a:ext>
                  </a:extLst>
                </a:gridCol>
                <a:gridCol w="2038978">
                  <a:extLst>
                    <a:ext uri="{9D8B030D-6E8A-4147-A177-3AD203B41FA5}">
                      <a16:colId xmlns:a16="http://schemas.microsoft.com/office/drawing/2014/main" val="2193865645"/>
                    </a:ext>
                  </a:extLst>
                </a:gridCol>
                <a:gridCol w="704569">
                  <a:extLst>
                    <a:ext uri="{9D8B030D-6E8A-4147-A177-3AD203B41FA5}">
                      <a16:colId xmlns:a16="http://schemas.microsoft.com/office/drawing/2014/main" val="1993327821"/>
                    </a:ext>
                  </a:extLst>
                </a:gridCol>
                <a:gridCol w="768621">
                  <a:extLst>
                    <a:ext uri="{9D8B030D-6E8A-4147-A177-3AD203B41FA5}">
                      <a16:colId xmlns:a16="http://schemas.microsoft.com/office/drawing/2014/main" val="1147748382"/>
                    </a:ext>
                  </a:extLst>
                </a:gridCol>
                <a:gridCol w="939426">
                  <a:extLst>
                    <a:ext uri="{9D8B030D-6E8A-4147-A177-3AD203B41FA5}">
                      <a16:colId xmlns:a16="http://schemas.microsoft.com/office/drawing/2014/main" val="2622079156"/>
                    </a:ext>
                  </a:extLst>
                </a:gridCol>
                <a:gridCol w="854023">
                  <a:extLst>
                    <a:ext uri="{9D8B030D-6E8A-4147-A177-3AD203B41FA5}">
                      <a16:colId xmlns:a16="http://schemas.microsoft.com/office/drawing/2014/main" val="2491572790"/>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Batch size</a:t>
                      </a:r>
                    </a:p>
                  </a:txBody>
                  <a:tcPr/>
                </a:tc>
                <a:tc>
                  <a:txBody>
                    <a:bodyPr/>
                    <a:lstStyle/>
                    <a:p>
                      <a:r>
                        <a:rPr lang="en-US" sz="1200" dirty="0"/>
                        <a:t>Max F1</a:t>
                      </a:r>
                    </a:p>
                  </a:txBody>
                  <a:tcPr/>
                </a:tc>
                <a:tc>
                  <a:txBody>
                    <a:bodyPr/>
                    <a:lstStyle/>
                    <a:p>
                      <a:r>
                        <a:rPr lang="en-US" sz="1200" dirty="0"/>
                        <a:t>at epoch</a:t>
                      </a:r>
                    </a:p>
                  </a:txBody>
                  <a:tcPr/>
                </a:tc>
                <a:extLst>
                  <a:ext uri="{0D108BD9-81ED-4DB2-BD59-A6C34878D82A}">
                    <a16:rowId xmlns:a16="http://schemas.microsoft.com/office/drawing/2014/main" val="225589957"/>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Dense-1</a:t>
                      </a:r>
                    </a:p>
                  </a:txBody>
                  <a:tcPr/>
                </a:tc>
                <a:tc>
                  <a:txBody>
                    <a:bodyPr/>
                    <a:lstStyle/>
                    <a:p>
                      <a:r>
                        <a:rPr lang="en-US" sz="1400" dirty="0">
                          <a:solidFill>
                            <a:schemeClr val="tx1"/>
                          </a:solidFill>
                        </a:rPr>
                        <a:t>Dense (20)</a:t>
                      </a:r>
                    </a:p>
                  </a:txBody>
                  <a:tcPr/>
                </a:tc>
                <a:tc>
                  <a:txBody>
                    <a:bodyPr/>
                    <a:lstStyle/>
                    <a:p>
                      <a:r>
                        <a:rPr lang="en-US" sz="1400" dirty="0">
                          <a:solidFill>
                            <a:schemeClr val="tx1"/>
                          </a:solidFill>
                        </a:rPr>
                        <a:t>100</a:t>
                      </a:r>
                    </a:p>
                  </a:txBody>
                  <a:tcPr/>
                </a:tc>
                <a:tc>
                  <a:txBody>
                    <a:bodyPr/>
                    <a:lstStyle/>
                    <a:p>
                      <a:r>
                        <a:rPr lang="en-US" sz="1400" dirty="0">
                          <a:solidFill>
                            <a:schemeClr val="tx1"/>
                          </a:solidFill>
                        </a:rPr>
                        <a:t>128</a:t>
                      </a:r>
                    </a:p>
                  </a:txBody>
                  <a:tcPr/>
                </a:tc>
                <a:tc>
                  <a:txBody>
                    <a:bodyPr/>
                    <a:lstStyle/>
                    <a:p>
                      <a:r>
                        <a:rPr lang="en-US" sz="1400" dirty="0"/>
                        <a:t>0.4430</a:t>
                      </a:r>
                    </a:p>
                  </a:txBody>
                  <a:tcPr/>
                </a:tc>
                <a:tc>
                  <a:txBody>
                    <a:bodyPr/>
                    <a:lstStyle/>
                    <a:p>
                      <a:r>
                        <a:rPr lang="en-GB" sz="1400" dirty="0"/>
                        <a:t>1</a:t>
                      </a:r>
                    </a:p>
                  </a:txBody>
                  <a:tcPr/>
                </a:tc>
                <a:extLst>
                  <a:ext uri="{0D108BD9-81ED-4DB2-BD59-A6C34878D82A}">
                    <a16:rowId xmlns:a16="http://schemas.microsoft.com/office/drawing/2014/main" val="895160879"/>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Dense-2</a:t>
                      </a:r>
                    </a:p>
                  </a:txBody>
                  <a:tcPr/>
                </a:tc>
                <a:tc>
                  <a:txBody>
                    <a:bodyPr/>
                    <a:lstStyle/>
                    <a:p>
                      <a:r>
                        <a:rPr lang="en-US" sz="1400" dirty="0">
                          <a:solidFill>
                            <a:schemeClr val="tx1"/>
                          </a:solidFill>
                        </a:rPr>
                        <a:t>Dense (200)</a:t>
                      </a:r>
                    </a:p>
                  </a:txBody>
                  <a:tcPr/>
                </a:tc>
                <a:tc>
                  <a:txBody>
                    <a:bodyPr/>
                    <a:lstStyle/>
                    <a:p>
                      <a:r>
                        <a:rPr lang="en-US" sz="1400" dirty="0">
                          <a:solidFill>
                            <a:schemeClr val="tx1"/>
                          </a:solidFill>
                        </a:rPr>
                        <a:t>50</a:t>
                      </a:r>
                    </a:p>
                  </a:txBody>
                  <a:tcPr/>
                </a:tc>
                <a:tc>
                  <a:txBody>
                    <a:bodyPr/>
                    <a:lstStyle/>
                    <a:p>
                      <a:r>
                        <a:rPr lang="en-US" sz="1400" dirty="0">
                          <a:solidFill>
                            <a:schemeClr val="tx1"/>
                          </a:solidFill>
                        </a:rPr>
                        <a:t>128</a:t>
                      </a:r>
                    </a:p>
                  </a:txBody>
                  <a:tcPr/>
                </a:tc>
                <a:tc>
                  <a:txBody>
                    <a:bodyPr/>
                    <a:lstStyle/>
                    <a:p>
                      <a:r>
                        <a:rPr lang="en-US" sz="1400" dirty="0"/>
                        <a:t>0.4630</a:t>
                      </a:r>
                    </a:p>
                  </a:txBody>
                  <a:tcPr/>
                </a:tc>
                <a:tc>
                  <a:txBody>
                    <a:bodyPr/>
                    <a:lstStyle/>
                    <a:p>
                      <a:r>
                        <a:rPr lang="en-GB" sz="1400" dirty="0"/>
                        <a:t>1</a:t>
                      </a:r>
                    </a:p>
                  </a:txBody>
                  <a:tcPr/>
                </a:tc>
                <a:extLst>
                  <a:ext uri="{0D108BD9-81ED-4DB2-BD59-A6C34878D82A}">
                    <a16:rowId xmlns:a16="http://schemas.microsoft.com/office/drawing/2014/main" val="308612472"/>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Dense-3</a:t>
                      </a:r>
                    </a:p>
                  </a:txBody>
                  <a:tcPr/>
                </a:tc>
                <a:tc>
                  <a:txBody>
                    <a:bodyPr/>
                    <a:lstStyle/>
                    <a:p>
                      <a:r>
                        <a:rPr lang="en-US" sz="1400" dirty="0">
                          <a:solidFill>
                            <a:schemeClr val="tx1"/>
                          </a:solidFill>
                        </a:rPr>
                        <a:t>Dense (1000)</a:t>
                      </a:r>
                    </a:p>
                  </a:txBody>
                  <a:tcPr/>
                </a:tc>
                <a:tc>
                  <a:txBody>
                    <a:bodyPr/>
                    <a:lstStyle/>
                    <a:p>
                      <a:r>
                        <a:rPr lang="en-US" sz="1400" dirty="0">
                          <a:solidFill>
                            <a:schemeClr val="tx1"/>
                          </a:solidFill>
                        </a:rPr>
                        <a:t>30</a:t>
                      </a:r>
                    </a:p>
                  </a:txBody>
                  <a:tcPr/>
                </a:tc>
                <a:tc>
                  <a:txBody>
                    <a:bodyPr/>
                    <a:lstStyle/>
                    <a:p>
                      <a:r>
                        <a:rPr lang="en-US" sz="1400" dirty="0">
                          <a:solidFill>
                            <a:schemeClr val="tx1"/>
                          </a:solidFill>
                        </a:rPr>
                        <a:t>128</a:t>
                      </a:r>
                    </a:p>
                  </a:txBody>
                  <a:tcPr/>
                </a:tc>
                <a:tc>
                  <a:txBody>
                    <a:bodyPr/>
                    <a:lstStyle/>
                    <a:p>
                      <a:r>
                        <a:rPr lang="en-US" sz="1400" dirty="0"/>
                        <a:t>0.4655</a:t>
                      </a:r>
                    </a:p>
                  </a:txBody>
                  <a:tcPr/>
                </a:tc>
                <a:tc>
                  <a:txBody>
                    <a:bodyPr/>
                    <a:lstStyle/>
                    <a:p>
                      <a:r>
                        <a:rPr lang="en-US" sz="1400" dirty="0"/>
                        <a:t>1</a:t>
                      </a:r>
                    </a:p>
                  </a:txBody>
                  <a:tcPr/>
                </a:tc>
                <a:extLst>
                  <a:ext uri="{0D108BD9-81ED-4DB2-BD59-A6C34878D82A}">
                    <a16:rowId xmlns:a16="http://schemas.microsoft.com/office/drawing/2014/main" val="2476879118"/>
                  </a:ext>
                </a:extLst>
              </a:tr>
            </a:tbl>
          </a:graphicData>
        </a:graphic>
      </p:graphicFrame>
      <p:pic>
        <p:nvPicPr>
          <p:cNvPr id="6" name="Picture 5" descr="A screenshot of a cell phone&#13;&#10;&#13;&#10;Description automatically generated">
            <a:extLst>
              <a:ext uri="{FF2B5EF4-FFF2-40B4-BE49-F238E27FC236}">
                <a16:creationId xmlns:a16="http://schemas.microsoft.com/office/drawing/2014/main" id="{FBE7B1A9-0563-774B-8D68-A9A040AB1DEE}"/>
              </a:ext>
            </a:extLst>
          </p:cNvPr>
          <p:cNvPicPr>
            <a:picLocks noChangeAspect="1"/>
          </p:cNvPicPr>
          <p:nvPr/>
        </p:nvPicPr>
        <p:blipFill>
          <a:blip r:embed="rId2"/>
          <a:stretch>
            <a:fillRect/>
          </a:stretch>
        </p:blipFill>
        <p:spPr>
          <a:xfrm>
            <a:off x="8312074" y="548638"/>
            <a:ext cx="3319033" cy="2489275"/>
          </a:xfrm>
          <a:prstGeom prst="rect">
            <a:avLst/>
          </a:prstGeom>
        </p:spPr>
      </p:pic>
      <p:sp>
        <p:nvSpPr>
          <p:cNvPr id="7" name="TextBox 6">
            <a:extLst>
              <a:ext uri="{FF2B5EF4-FFF2-40B4-BE49-F238E27FC236}">
                <a16:creationId xmlns:a16="http://schemas.microsoft.com/office/drawing/2014/main" id="{C0554B06-2F5D-A241-82C4-998006AFA688}"/>
              </a:ext>
            </a:extLst>
          </p:cNvPr>
          <p:cNvSpPr txBox="1"/>
          <p:nvPr/>
        </p:nvSpPr>
        <p:spPr>
          <a:xfrm>
            <a:off x="11234687" y="1475871"/>
            <a:ext cx="957313" cy="369332"/>
          </a:xfrm>
          <a:prstGeom prst="rect">
            <a:avLst/>
          </a:prstGeom>
          <a:noFill/>
        </p:spPr>
        <p:txBody>
          <a:bodyPr wrap="none" rtlCol="0">
            <a:spAutoFit/>
          </a:bodyPr>
          <a:lstStyle/>
          <a:p>
            <a:r>
              <a:rPr lang="en-GB" dirty="0"/>
              <a:t>Dense-2</a:t>
            </a:r>
          </a:p>
        </p:txBody>
      </p:sp>
      <p:sp>
        <p:nvSpPr>
          <p:cNvPr id="8" name="TextBox 7">
            <a:extLst>
              <a:ext uri="{FF2B5EF4-FFF2-40B4-BE49-F238E27FC236}">
                <a16:creationId xmlns:a16="http://schemas.microsoft.com/office/drawing/2014/main" id="{FF5A2AAD-C0EA-2740-A07A-B499657D1823}"/>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7815541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Tweets (1000)</a:t>
            </a:r>
          </a:p>
          <a:p>
            <a:r>
              <a:rPr lang="en-US" dirty="0"/>
              <a:t>Baseline F1=0.7978</a:t>
            </a:r>
          </a:p>
        </p:txBody>
      </p:sp>
    </p:spTree>
    <p:extLst>
      <p:ext uri="{BB962C8B-B14F-4D97-AF65-F5344CB8AC3E}">
        <p14:creationId xmlns:p14="http://schemas.microsoft.com/office/powerpoint/2010/main" val="20753390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4962-14FE-AC44-8827-69A1D9087DC0}"/>
              </a:ext>
            </a:extLst>
          </p:cNvPr>
          <p:cNvSpPr>
            <a:spLocks noGrp="1"/>
          </p:cNvSpPr>
          <p:nvPr>
            <p:ph type="title"/>
          </p:nvPr>
        </p:nvSpPr>
        <p:spPr/>
        <p:txBody>
          <a:bodyPr/>
          <a:lstStyle/>
          <a:p>
            <a:r>
              <a:rPr lang="en-US" dirty="0"/>
              <a:t>DL results (1) – first runs</a:t>
            </a:r>
          </a:p>
        </p:txBody>
      </p:sp>
      <p:graphicFrame>
        <p:nvGraphicFramePr>
          <p:cNvPr id="4" name="Content Placeholder 3">
            <a:extLst>
              <a:ext uri="{FF2B5EF4-FFF2-40B4-BE49-F238E27FC236}">
                <a16:creationId xmlns:a16="http://schemas.microsoft.com/office/drawing/2014/main" id="{A62DECF1-B8EE-4549-9A78-780CA02002D2}"/>
              </a:ext>
            </a:extLst>
          </p:cNvPr>
          <p:cNvGraphicFramePr>
            <a:graphicFrameLocks noGrp="1"/>
          </p:cNvGraphicFramePr>
          <p:nvPr>
            <p:ph idx="1"/>
            <p:extLst>
              <p:ext uri="{D42A27DB-BD31-4B8C-83A1-F6EECF244321}">
                <p14:modId xmlns:p14="http://schemas.microsoft.com/office/powerpoint/2010/main" val="2321731335"/>
              </p:ext>
            </p:extLst>
          </p:nvPr>
        </p:nvGraphicFramePr>
        <p:xfrm>
          <a:off x="1197760" y="1531770"/>
          <a:ext cx="9420036" cy="3093720"/>
        </p:xfrm>
        <a:graphic>
          <a:graphicData uri="http://schemas.openxmlformats.org/drawingml/2006/table">
            <a:tbl>
              <a:tblPr firstRow="1" bandRow="1">
                <a:tableStyleId>{5C22544A-7EE6-4342-B048-85BDC9FD1C3A}</a:tableStyleId>
              </a:tblPr>
              <a:tblGrid>
                <a:gridCol w="1448621">
                  <a:extLst>
                    <a:ext uri="{9D8B030D-6E8A-4147-A177-3AD203B41FA5}">
                      <a16:colId xmlns:a16="http://schemas.microsoft.com/office/drawing/2014/main" val="3228868133"/>
                    </a:ext>
                  </a:extLst>
                </a:gridCol>
                <a:gridCol w="903643">
                  <a:extLst>
                    <a:ext uri="{9D8B030D-6E8A-4147-A177-3AD203B41FA5}">
                      <a16:colId xmlns:a16="http://schemas.microsoft.com/office/drawing/2014/main" val="1107442"/>
                    </a:ext>
                  </a:extLst>
                </a:gridCol>
                <a:gridCol w="2463501">
                  <a:extLst>
                    <a:ext uri="{9D8B030D-6E8A-4147-A177-3AD203B41FA5}">
                      <a16:colId xmlns:a16="http://schemas.microsoft.com/office/drawing/2014/main" val="670948779"/>
                    </a:ext>
                  </a:extLst>
                </a:gridCol>
                <a:gridCol w="800768">
                  <a:extLst>
                    <a:ext uri="{9D8B030D-6E8A-4147-A177-3AD203B41FA5}">
                      <a16:colId xmlns:a16="http://schemas.microsoft.com/office/drawing/2014/main" val="3489981971"/>
                    </a:ext>
                  </a:extLst>
                </a:gridCol>
                <a:gridCol w="1003672">
                  <a:extLst>
                    <a:ext uri="{9D8B030D-6E8A-4147-A177-3AD203B41FA5}">
                      <a16:colId xmlns:a16="http://schemas.microsoft.com/office/drawing/2014/main" val="3695989315"/>
                    </a:ext>
                  </a:extLst>
                </a:gridCol>
                <a:gridCol w="879593">
                  <a:extLst>
                    <a:ext uri="{9D8B030D-6E8A-4147-A177-3AD203B41FA5}">
                      <a16:colId xmlns:a16="http://schemas.microsoft.com/office/drawing/2014/main" val="1649366525"/>
                    </a:ext>
                  </a:extLst>
                </a:gridCol>
                <a:gridCol w="879593">
                  <a:extLst>
                    <a:ext uri="{9D8B030D-6E8A-4147-A177-3AD203B41FA5}">
                      <a16:colId xmlns:a16="http://schemas.microsoft.com/office/drawing/2014/main" val="1004629617"/>
                    </a:ext>
                  </a:extLst>
                </a:gridCol>
                <a:gridCol w="1040645">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300</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298918882"/>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r>
                        <a:rPr lang="en-US" sz="1400" b="0" dirty="0">
                          <a:solidFill>
                            <a:schemeClr val="tx1"/>
                          </a:solidFill>
                        </a:rPr>
                        <a:t>LSTM (100) with BN</a:t>
                      </a:r>
                    </a:p>
                  </a:txBody>
                  <a:tcPr/>
                </a:tc>
                <a:tc>
                  <a:txBody>
                    <a:bodyPr/>
                    <a:lstStyle/>
                    <a:p>
                      <a:r>
                        <a:rPr lang="en-US" sz="1400" b="0" dirty="0">
                          <a:solidFill>
                            <a:schemeClr val="tx1"/>
                          </a:solidFill>
                        </a:rPr>
                        <a:t>300</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687996971"/>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r>
                        <a:rPr lang="en-US" sz="1400" b="0" dirty="0">
                          <a:solidFill>
                            <a:schemeClr val="tx1"/>
                          </a:solidFill>
                        </a:rPr>
                        <a:t>Train WEs (output_dim=100)</a:t>
                      </a:r>
                    </a:p>
                    <a:p>
                      <a:r>
                        <a:rPr lang="en-US" sz="1400" b="0" dirty="0">
                          <a:solidFill>
                            <a:schemeClr val="tx1"/>
                          </a:solidFill>
                        </a:rPr>
                        <a:t>LSTM (100) with 0.5 dropout</a:t>
                      </a:r>
                    </a:p>
                  </a:txBody>
                  <a:tcPr/>
                </a:tc>
                <a:tc>
                  <a:txBody>
                    <a:bodyPr/>
                    <a:lstStyle/>
                    <a:p>
                      <a:r>
                        <a:rPr lang="en-US" sz="1400" b="0" dirty="0">
                          <a:solidFill>
                            <a:schemeClr val="tx1"/>
                          </a:solidFill>
                        </a:rPr>
                        <a:t>300</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15906393"/>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r>
                        <a:rPr lang="en-US" sz="1400" b="0" dirty="0">
                          <a:solidFill>
                            <a:schemeClr val="tx1"/>
                          </a:solidFill>
                        </a:rPr>
                        <a:t>CNN (30,3,2), Pool (2), </a:t>
                      </a:r>
                    </a:p>
                    <a:p>
                      <a:r>
                        <a:rPr lang="en-US" sz="1400" b="0" dirty="0">
                          <a:solidFill>
                            <a:schemeClr val="tx1"/>
                          </a:solidFill>
                        </a:rPr>
                        <a:t>LSTM (64) with 0.5 dropout</a:t>
                      </a:r>
                    </a:p>
                  </a:txBody>
                  <a:tcPr/>
                </a:tc>
                <a:tc>
                  <a:txBody>
                    <a:bodyPr/>
                    <a:lstStyle/>
                    <a:p>
                      <a:r>
                        <a:rPr lang="en-US" sz="1400" b="0" dirty="0">
                          <a:solidFill>
                            <a:schemeClr val="tx1"/>
                          </a:solidFill>
                        </a:rPr>
                        <a:t>300</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94670732"/>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r>
                        <a:rPr lang="en-US" sz="1400" b="0" dirty="0">
                          <a:solidFill>
                            <a:schemeClr val="tx1"/>
                          </a:solidFill>
                        </a:rPr>
                        <a:t>CNN (40,3,2), Pool (2),</a:t>
                      </a:r>
                    </a:p>
                    <a:p>
                      <a:r>
                        <a:rPr lang="en-US" sz="1400" b="0" dirty="0">
                          <a:solidFill>
                            <a:schemeClr val="tx1"/>
                          </a:solidFill>
                        </a:rPr>
                        <a:t>CNN (20,3,2), Pool (2),</a:t>
                      </a:r>
                    </a:p>
                    <a:p>
                      <a:r>
                        <a:rPr lang="en-US" sz="1400" b="0" dirty="0">
                          <a:solidFill>
                            <a:schemeClr val="tx1"/>
                          </a:solidFill>
                        </a:rPr>
                        <a:t>CNN (10,3,1), Pool (2),</a:t>
                      </a:r>
                    </a:p>
                    <a:p>
                      <a:r>
                        <a:rPr lang="en-US" sz="1400" b="0" dirty="0">
                          <a:solidFill>
                            <a:schemeClr val="tx1"/>
                          </a:solidFill>
                        </a:rPr>
                        <a:t>LSTM (32) with 0.5 dropout</a:t>
                      </a:r>
                    </a:p>
                  </a:txBody>
                  <a:tcPr/>
                </a:tc>
                <a:tc>
                  <a:txBody>
                    <a:bodyPr/>
                    <a:lstStyle/>
                    <a:p>
                      <a:r>
                        <a:rPr lang="en-US" sz="1400" b="0" dirty="0">
                          <a:solidFill>
                            <a:schemeClr val="tx1"/>
                          </a:solidFill>
                        </a:rPr>
                        <a:t>300</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86164516"/>
                  </a:ext>
                </a:extLst>
              </a:tr>
            </a:tbl>
          </a:graphicData>
        </a:graphic>
      </p:graphicFrame>
      <p:sp>
        <p:nvSpPr>
          <p:cNvPr id="5" name="TextBox 4">
            <a:extLst>
              <a:ext uri="{FF2B5EF4-FFF2-40B4-BE49-F238E27FC236}">
                <a16:creationId xmlns:a16="http://schemas.microsoft.com/office/drawing/2014/main" id="{0044BBCE-B60B-404F-8C79-EA0F9359F6C0}"/>
              </a:ext>
            </a:extLst>
          </p:cNvPr>
          <p:cNvSpPr txBox="1"/>
          <p:nvPr/>
        </p:nvSpPr>
        <p:spPr>
          <a:xfrm>
            <a:off x="8530099" y="843547"/>
            <a:ext cx="1231299" cy="307777"/>
          </a:xfrm>
          <a:prstGeom prst="rect">
            <a:avLst/>
          </a:prstGeom>
          <a:noFill/>
        </p:spPr>
        <p:txBody>
          <a:bodyPr wrap="none" rtlCol="0">
            <a:spAutoFit/>
          </a:bodyPr>
          <a:lstStyle/>
          <a:p>
            <a:r>
              <a:rPr lang="en-GB" sz="1400" dirty="0"/>
              <a:t>Pad length=30</a:t>
            </a:r>
          </a:p>
        </p:txBody>
      </p:sp>
    </p:spTree>
    <p:extLst>
      <p:ext uri="{BB962C8B-B14F-4D97-AF65-F5344CB8AC3E}">
        <p14:creationId xmlns:p14="http://schemas.microsoft.com/office/powerpoint/2010/main" val="39044923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8E7C-0360-7249-BA81-3E473AFF2EE5}"/>
              </a:ext>
            </a:extLst>
          </p:cNvPr>
          <p:cNvSpPr>
            <a:spLocks noGrp="1"/>
          </p:cNvSpPr>
          <p:nvPr>
            <p:ph type="title"/>
          </p:nvPr>
        </p:nvSpPr>
        <p:spPr/>
        <p:txBody>
          <a:bodyPr/>
          <a:lstStyle/>
          <a:p>
            <a:r>
              <a:rPr lang="en-GB" dirty="0"/>
              <a:t>DL results (2) – LSTM</a:t>
            </a:r>
          </a:p>
        </p:txBody>
      </p:sp>
      <p:graphicFrame>
        <p:nvGraphicFramePr>
          <p:cNvPr id="4" name="Content Placeholder 3">
            <a:extLst>
              <a:ext uri="{FF2B5EF4-FFF2-40B4-BE49-F238E27FC236}">
                <a16:creationId xmlns:a16="http://schemas.microsoft.com/office/drawing/2014/main" id="{E79FF6C4-F7AB-6A4C-BB01-97C300D2EC76}"/>
              </a:ext>
            </a:extLst>
          </p:cNvPr>
          <p:cNvGraphicFramePr>
            <a:graphicFrameLocks noGrp="1"/>
          </p:cNvGraphicFramePr>
          <p:nvPr>
            <p:ph idx="1"/>
            <p:extLst>
              <p:ext uri="{D42A27DB-BD31-4B8C-83A1-F6EECF244321}">
                <p14:modId xmlns:p14="http://schemas.microsoft.com/office/powerpoint/2010/main" val="1284440220"/>
              </p:ext>
            </p:extLst>
          </p:nvPr>
        </p:nvGraphicFramePr>
        <p:xfrm>
          <a:off x="1197760" y="1531770"/>
          <a:ext cx="9420036" cy="2225040"/>
        </p:xfrm>
        <a:graphic>
          <a:graphicData uri="http://schemas.openxmlformats.org/drawingml/2006/table">
            <a:tbl>
              <a:tblPr firstRow="1" bandRow="1">
                <a:tableStyleId>{5C22544A-7EE6-4342-B048-85BDC9FD1C3A}</a:tableStyleId>
              </a:tblPr>
              <a:tblGrid>
                <a:gridCol w="1448621">
                  <a:extLst>
                    <a:ext uri="{9D8B030D-6E8A-4147-A177-3AD203B41FA5}">
                      <a16:colId xmlns:a16="http://schemas.microsoft.com/office/drawing/2014/main" val="3228868133"/>
                    </a:ext>
                  </a:extLst>
                </a:gridCol>
                <a:gridCol w="903643">
                  <a:extLst>
                    <a:ext uri="{9D8B030D-6E8A-4147-A177-3AD203B41FA5}">
                      <a16:colId xmlns:a16="http://schemas.microsoft.com/office/drawing/2014/main" val="1107442"/>
                    </a:ext>
                  </a:extLst>
                </a:gridCol>
                <a:gridCol w="2463501">
                  <a:extLst>
                    <a:ext uri="{9D8B030D-6E8A-4147-A177-3AD203B41FA5}">
                      <a16:colId xmlns:a16="http://schemas.microsoft.com/office/drawing/2014/main" val="670948779"/>
                    </a:ext>
                  </a:extLst>
                </a:gridCol>
                <a:gridCol w="800768">
                  <a:extLst>
                    <a:ext uri="{9D8B030D-6E8A-4147-A177-3AD203B41FA5}">
                      <a16:colId xmlns:a16="http://schemas.microsoft.com/office/drawing/2014/main" val="3489981971"/>
                    </a:ext>
                  </a:extLst>
                </a:gridCol>
                <a:gridCol w="1003672">
                  <a:extLst>
                    <a:ext uri="{9D8B030D-6E8A-4147-A177-3AD203B41FA5}">
                      <a16:colId xmlns:a16="http://schemas.microsoft.com/office/drawing/2014/main" val="3695989315"/>
                    </a:ext>
                  </a:extLst>
                </a:gridCol>
                <a:gridCol w="879593">
                  <a:extLst>
                    <a:ext uri="{9D8B030D-6E8A-4147-A177-3AD203B41FA5}">
                      <a16:colId xmlns:a16="http://schemas.microsoft.com/office/drawing/2014/main" val="1649366525"/>
                    </a:ext>
                  </a:extLst>
                </a:gridCol>
                <a:gridCol w="879593">
                  <a:extLst>
                    <a:ext uri="{9D8B030D-6E8A-4147-A177-3AD203B41FA5}">
                      <a16:colId xmlns:a16="http://schemas.microsoft.com/office/drawing/2014/main" val="1004629617"/>
                    </a:ext>
                  </a:extLst>
                </a:gridCol>
                <a:gridCol w="1040645">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r>
                        <a:rPr lang="en-US" sz="1400" b="0" dirty="0">
                          <a:solidFill>
                            <a:schemeClr val="tx1"/>
                          </a:solidFill>
                        </a:rPr>
                        <a:t>LSTM (200)</a:t>
                      </a:r>
                    </a:p>
                  </a:txBody>
                  <a:tcPr/>
                </a:tc>
                <a:tc>
                  <a:txBody>
                    <a:bodyPr/>
                    <a:lstStyle/>
                    <a:p>
                      <a:r>
                        <a:rPr lang="en-US" sz="1400" b="0" dirty="0">
                          <a:solidFill>
                            <a:schemeClr val="tx1"/>
                          </a:solidFill>
                        </a:rPr>
                        <a:t>300</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298918882"/>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r>
                        <a:rPr lang="en-US" sz="1400" b="0" dirty="0">
                          <a:solidFill>
                            <a:schemeClr val="tx1"/>
                          </a:solidFill>
                        </a:rPr>
                        <a:t>LSTM (150)</a:t>
                      </a:r>
                    </a:p>
                  </a:txBody>
                  <a:tcPr/>
                </a:tc>
                <a:tc>
                  <a:txBody>
                    <a:bodyPr/>
                    <a:lstStyle/>
                    <a:p>
                      <a:r>
                        <a:rPr lang="en-US" sz="1400" b="0" dirty="0">
                          <a:solidFill>
                            <a:schemeClr val="tx1"/>
                          </a:solidFill>
                        </a:rPr>
                        <a:t>300</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687996971"/>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r>
                        <a:rPr lang="en-US" sz="1400" b="0" dirty="0">
                          <a:solidFill>
                            <a:schemeClr val="tx1"/>
                          </a:solidFill>
                        </a:rPr>
                        <a:t>LSTM (100)</a:t>
                      </a:r>
                    </a:p>
                  </a:txBody>
                  <a:tcPr/>
                </a:tc>
                <a:tc>
                  <a:txBody>
                    <a:bodyPr/>
                    <a:lstStyle/>
                    <a:p>
                      <a:r>
                        <a:rPr lang="en-US" sz="1400" b="0" dirty="0">
                          <a:solidFill>
                            <a:schemeClr val="tx1"/>
                          </a:solidFill>
                        </a:rPr>
                        <a:t>300</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15906393"/>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r>
                        <a:rPr lang="en-US" sz="1400" b="0" dirty="0">
                          <a:solidFill>
                            <a:schemeClr val="tx1"/>
                          </a:solidFill>
                        </a:rPr>
                        <a:t>LSTM (64)</a:t>
                      </a:r>
                    </a:p>
                  </a:txBody>
                  <a:tcPr/>
                </a:tc>
                <a:tc>
                  <a:txBody>
                    <a:bodyPr/>
                    <a:lstStyle/>
                    <a:p>
                      <a:r>
                        <a:rPr lang="en-US" sz="1400" b="0" dirty="0">
                          <a:solidFill>
                            <a:schemeClr val="tx1"/>
                          </a:solidFill>
                        </a:rPr>
                        <a:t>300</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94670732"/>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r>
                        <a:rPr lang="en-US" sz="1400" b="0" dirty="0">
                          <a:solidFill>
                            <a:schemeClr val="tx1"/>
                          </a:solidFill>
                        </a:rPr>
                        <a:t>LSTM (32)</a:t>
                      </a:r>
                    </a:p>
                  </a:txBody>
                  <a:tcPr/>
                </a:tc>
                <a:tc>
                  <a:txBody>
                    <a:bodyPr/>
                    <a:lstStyle/>
                    <a:p>
                      <a:r>
                        <a:rPr lang="en-US" sz="1400" b="0" dirty="0">
                          <a:solidFill>
                            <a:schemeClr val="tx1"/>
                          </a:solidFill>
                        </a:rPr>
                        <a:t>300</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8231251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DDA2-B7EA-3346-BE94-40B98D41A6BD}"/>
              </a:ext>
            </a:extLst>
          </p:cNvPr>
          <p:cNvSpPr>
            <a:spLocks noGrp="1"/>
          </p:cNvSpPr>
          <p:nvPr>
            <p:ph type="title"/>
          </p:nvPr>
        </p:nvSpPr>
        <p:spPr/>
        <p:txBody>
          <a:bodyPr/>
          <a:lstStyle/>
          <a:p>
            <a:r>
              <a:rPr lang="en-GB" dirty="0"/>
              <a:t>DL results (3) – </a:t>
            </a:r>
            <a:r>
              <a:rPr lang="en-GB" dirty="0" err="1"/>
              <a:t>ELMo</a:t>
            </a:r>
            <a:endParaRPr lang="en-GB" dirty="0"/>
          </a:p>
        </p:txBody>
      </p:sp>
      <p:graphicFrame>
        <p:nvGraphicFramePr>
          <p:cNvPr id="4" name="Content Placeholder 3">
            <a:extLst>
              <a:ext uri="{FF2B5EF4-FFF2-40B4-BE49-F238E27FC236}">
                <a16:creationId xmlns:a16="http://schemas.microsoft.com/office/drawing/2014/main" id="{9C6FEE05-E6C0-1A48-8FFA-A0834F4F7E1D}"/>
              </a:ext>
            </a:extLst>
          </p:cNvPr>
          <p:cNvGraphicFramePr>
            <a:graphicFrameLocks noGrp="1"/>
          </p:cNvGraphicFramePr>
          <p:nvPr>
            <p:ph idx="1"/>
            <p:extLst>
              <p:ext uri="{D42A27DB-BD31-4B8C-83A1-F6EECF244321}">
                <p14:modId xmlns:p14="http://schemas.microsoft.com/office/powerpoint/2010/main" val="1488002084"/>
              </p:ext>
            </p:extLst>
          </p:nvPr>
        </p:nvGraphicFramePr>
        <p:xfrm>
          <a:off x="971849" y="1623732"/>
          <a:ext cx="9839586" cy="3779520"/>
        </p:xfrm>
        <a:graphic>
          <a:graphicData uri="http://schemas.openxmlformats.org/drawingml/2006/table">
            <a:tbl>
              <a:tblPr firstRow="1" bandRow="1">
                <a:tableStyleId>{5C22544A-7EE6-4342-B048-85BDC9FD1C3A}</a:tableStyleId>
              </a:tblPr>
              <a:tblGrid>
                <a:gridCol w="1459379">
                  <a:extLst>
                    <a:ext uri="{9D8B030D-6E8A-4147-A177-3AD203B41FA5}">
                      <a16:colId xmlns:a16="http://schemas.microsoft.com/office/drawing/2014/main" val="3396627359"/>
                    </a:ext>
                  </a:extLst>
                </a:gridCol>
                <a:gridCol w="957431">
                  <a:extLst>
                    <a:ext uri="{9D8B030D-6E8A-4147-A177-3AD203B41FA5}">
                      <a16:colId xmlns:a16="http://schemas.microsoft.com/office/drawing/2014/main" val="1107442"/>
                    </a:ext>
                  </a:extLst>
                </a:gridCol>
                <a:gridCol w="2764715">
                  <a:extLst>
                    <a:ext uri="{9D8B030D-6E8A-4147-A177-3AD203B41FA5}">
                      <a16:colId xmlns:a16="http://schemas.microsoft.com/office/drawing/2014/main" val="670948779"/>
                    </a:ext>
                  </a:extLst>
                </a:gridCol>
                <a:gridCol w="839097">
                  <a:extLst>
                    <a:ext uri="{9D8B030D-6E8A-4147-A177-3AD203B41FA5}">
                      <a16:colId xmlns:a16="http://schemas.microsoft.com/office/drawing/2014/main" val="3489981971"/>
                    </a:ext>
                  </a:extLst>
                </a:gridCol>
                <a:gridCol w="1043491">
                  <a:extLst>
                    <a:ext uri="{9D8B030D-6E8A-4147-A177-3AD203B41FA5}">
                      <a16:colId xmlns:a16="http://schemas.microsoft.com/office/drawing/2014/main" val="3695989315"/>
                    </a:ext>
                  </a:extLst>
                </a:gridCol>
                <a:gridCol w="978946">
                  <a:extLst>
                    <a:ext uri="{9D8B030D-6E8A-4147-A177-3AD203B41FA5}">
                      <a16:colId xmlns:a16="http://schemas.microsoft.com/office/drawing/2014/main" val="1649366525"/>
                    </a:ext>
                  </a:extLst>
                </a:gridCol>
                <a:gridCol w="871370">
                  <a:extLst>
                    <a:ext uri="{9D8B030D-6E8A-4147-A177-3AD203B41FA5}">
                      <a16:colId xmlns:a16="http://schemas.microsoft.com/office/drawing/2014/main" val="3468781419"/>
                    </a:ext>
                  </a:extLst>
                </a:gridCol>
                <a:gridCol w="925157">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1K-Elmo-BI-512</a:t>
                      </a:r>
                    </a:p>
                  </a:txBody>
                  <a:tcPr/>
                </a:tc>
                <a:tc>
                  <a:txBody>
                    <a:bodyPr/>
                    <a:lstStyle/>
                    <a:p>
                      <a:r>
                        <a:rPr lang="en-US" sz="1400" b="0" dirty="0">
                          <a:solidFill>
                            <a:schemeClr val="tx1"/>
                          </a:solidFill>
                        </a:rPr>
                        <a:t>8722</a:t>
                      </a:r>
                    </a:p>
                  </a:txBody>
                  <a:tcPr/>
                </a:tc>
                <a:tc>
                  <a:txBody>
                    <a:bodyPr/>
                    <a:lstStyle/>
                    <a:p>
                      <a:r>
                        <a:rPr lang="en-US" sz="1400" b="0" dirty="0">
                          <a:solidFill>
                            <a:schemeClr val="tx1"/>
                          </a:solidFill>
                        </a:rPr>
                        <a:t>Bidirectional LSTM (512) </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0.9297</a:t>
                      </a:r>
                    </a:p>
                  </a:txBody>
                  <a:tcPr/>
                </a:tc>
                <a:tc>
                  <a:txBody>
                    <a:bodyPr/>
                    <a:lstStyle/>
                    <a:p>
                      <a:r>
                        <a:rPr lang="en-US" sz="1400" dirty="0"/>
                        <a:t>0.7273</a:t>
                      </a:r>
                    </a:p>
                  </a:txBody>
                  <a:tcPr/>
                </a:tc>
                <a:tc>
                  <a:txBody>
                    <a:bodyPr/>
                    <a:lstStyle/>
                    <a:p>
                      <a:r>
                        <a:rPr lang="en-US" sz="1400" dirty="0"/>
                        <a:t>1</a:t>
                      </a:r>
                    </a:p>
                  </a:txBody>
                  <a:tcPr/>
                </a:tc>
                <a:tc>
                  <a:txBody>
                    <a:bodyPr/>
                    <a:lstStyle/>
                    <a:p>
                      <a:r>
                        <a:rPr lang="en-US" sz="1400" dirty="0"/>
                        <a:t>0.7656</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1K-Elmo-BI-256</a:t>
                      </a:r>
                    </a:p>
                  </a:txBody>
                  <a:tcPr/>
                </a:tc>
                <a:tc>
                  <a:txBody>
                    <a:bodyPr/>
                    <a:lstStyle/>
                    <a:p>
                      <a:r>
                        <a:rPr lang="en-US" sz="1400" b="0" dirty="0">
                          <a:solidFill>
                            <a:schemeClr val="tx1"/>
                          </a:solidFill>
                        </a:rPr>
                        <a:t>8738</a:t>
                      </a:r>
                    </a:p>
                  </a:txBody>
                  <a:tcPr/>
                </a:tc>
                <a:tc>
                  <a:txBody>
                    <a:bodyPr/>
                    <a:lstStyle/>
                    <a:p>
                      <a:r>
                        <a:rPr lang="en-US" sz="1400" b="0" dirty="0">
                          <a:solidFill>
                            <a:schemeClr val="tx1"/>
                          </a:solidFill>
                        </a:rPr>
                        <a:t>Bidirectional LSTM (256) </a:t>
                      </a:r>
                    </a:p>
                    <a:p>
                      <a:r>
                        <a:rPr lang="en-US" sz="1400" b="0" dirty="0">
                          <a:solidFill>
                            <a:schemeClr val="tx1"/>
                          </a:solidFill>
                        </a:rPr>
                        <a:t>with 0.5 dropout</a:t>
                      </a:r>
                    </a:p>
                  </a:txBody>
                  <a:tcPr/>
                </a:tc>
                <a:tc>
                  <a:txBody>
                    <a:bodyPr/>
                    <a:lstStyle/>
                    <a:p>
                      <a:r>
                        <a:rPr lang="en-US" sz="1400" b="0" dirty="0">
                          <a:solidFill>
                            <a:schemeClr val="tx1"/>
                          </a:solidFill>
                        </a:rPr>
                        <a:t>20</a:t>
                      </a:r>
                    </a:p>
                  </a:txBody>
                  <a:tcPr/>
                </a:tc>
                <a:tc>
                  <a:txBody>
                    <a:bodyPr/>
                    <a:lstStyle/>
                    <a:p>
                      <a:r>
                        <a:rPr lang="en-US" sz="1400" dirty="0"/>
                        <a:t>0.9805</a:t>
                      </a:r>
                    </a:p>
                  </a:txBody>
                  <a:tcPr/>
                </a:tc>
                <a:tc>
                  <a:txBody>
                    <a:bodyPr/>
                    <a:lstStyle/>
                    <a:p>
                      <a:r>
                        <a:rPr lang="en-US" sz="1400" dirty="0"/>
                        <a:t>0.7045</a:t>
                      </a:r>
                    </a:p>
                  </a:txBody>
                  <a:tcPr/>
                </a:tc>
                <a:tc>
                  <a:txBody>
                    <a:bodyPr/>
                    <a:lstStyle/>
                    <a:p>
                      <a:r>
                        <a:rPr lang="en-US" sz="1400" dirty="0"/>
                        <a:t>9</a:t>
                      </a:r>
                    </a:p>
                  </a:txBody>
                  <a:tcPr/>
                </a:tc>
                <a:tc>
                  <a:txBody>
                    <a:bodyPr/>
                    <a:lstStyle/>
                    <a:p>
                      <a:r>
                        <a:rPr lang="en-US" sz="1400" dirty="0"/>
                        <a:t>0.7240</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1K-Elmo-BI-128</a:t>
                      </a:r>
                    </a:p>
                  </a:txBody>
                  <a:tcPr/>
                </a:tc>
                <a:tc>
                  <a:txBody>
                    <a:bodyPr/>
                    <a:lstStyle/>
                    <a:p>
                      <a:r>
                        <a:rPr lang="en-US" sz="1400" b="0" dirty="0">
                          <a:solidFill>
                            <a:schemeClr val="tx1"/>
                          </a:solidFill>
                        </a:rPr>
                        <a:t>8739</a:t>
                      </a:r>
                    </a:p>
                  </a:txBody>
                  <a:tcPr/>
                </a:tc>
                <a:tc>
                  <a:txBody>
                    <a:bodyPr/>
                    <a:lstStyle/>
                    <a:p>
                      <a:r>
                        <a:rPr lang="en-US" sz="1400" b="0" dirty="0">
                          <a:solidFill>
                            <a:schemeClr val="tx1"/>
                          </a:solidFill>
                        </a:rPr>
                        <a:t>Bidirectional LSTM (128) </a:t>
                      </a:r>
                    </a:p>
                    <a:p>
                      <a:r>
                        <a:rPr lang="en-US" sz="1400" b="0" dirty="0">
                          <a:solidFill>
                            <a:schemeClr val="tx1"/>
                          </a:solidFill>
                        </a:rPr>
                        <a:t>with 0.5 dropout</a:t>
                      </a:r>
                    </a:p>
                  </a:txBody>
                  <a:tcPr/>
                </a:tc>
                <a:tc>
                  <a:txBody>
                    <a:bodyPr/>
                    <a:lstStyle/>
                    <a:p>
                      <a:r>
                        <a:rPr lang="en-US" sz="1400" b="0" dirty="0">
                          <a:solidFill>
                            <a:schemeClr val="tx1"/>
                          </a:solidFill>
                        </a:rPr>
                        <a:t>20</a:t>
                      </a:r>
                    </a:p>
                  </a:txBody>
                  <a:tcPr/>
                </a:tc>
                <a:tc>
                  <a:txBody>
                    <a:bodyPr/>
                    <a:lstStyle/>
                    <a:p>
                      <a:r>
                        <a:rPr lang="en-US" sz="1400" dirty="0"/>
                        <a:t>0.9701</a:t>
                      </a:r>
                    </a:p>
                  </a:txBody>
                  <a:tcPr/>
                </a:tc>
                <a:tc>
                  <a:txBody>
                    <a:bodyPr/>
                    <a:lstStyle/>
                    <a:p>
                      <a:r>
                        <a:rPr lang="en-US" sz="1400" dirty="0"/>
                        <a:t>0.7186</a:t>
                      </a:r>
                    </a:p>
                  </a:txBody>
                  <a:tcPr/>
                </a:tc>
                <a:tc>
                  <a:txBody>
                    <a:bodyPr/>
                    <a:lstStyle/>
                    <a:p>
                      <a:r>
                        <a:rPr lang="en-US" sz="1400" dirty="0"/>
                        <a:t>16</a:t>
                      </a:r>
                    </a:p>
                  </a:txBody>
                  <a:tcPr/>
                </a:tc>
                <a:tc>
                  <a:txBody>
                    <a:bodyPr/>
                    <a:lstStyle/>
                    <a:p>
                      <a:r>
                        <a:rPr lang="en-US" sz="1400" dirty="0"/>
                        <a:t>0.7240</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1K-Elmo512</a:t>
                      </a:r>
                    </a:p>
                  </a:txBody>
                  <a:tcPr/>
                </a:tc>
                <a:tc>
                  <a:txBody>
                    <a:bodyPr/>
                    <a:lstStyle/>
                    <a:p>
                      <a:r>
                        <a:rPr lang="en-US" sz="1400" b="0" dirty="0">
                          <a:solidFill>
                            <a:schemeClr val="tx1"/>
                          </a:solidFill>
                        </a:rPr>
                        <a:t>8821</a:t>
                      </a:r>
                    </a:p>
                  </a:txBody>
                  <a:tcPr/>
                </a:tc>
                <a:tc>
                  <a:txBody>
                    <a:bodyPr/>
                    <a:lstStyle/>
                    <a:p>
                      <a:r>
                        <a:rPr lang="en-US" sz="1400" b="0" dirty="0">
                          <a:solidFill>
                            <a:schemeClr val="tx1"/>
                          </a:solidFill>
                        </a:rPr>
                        <a:t>LSTM (512) with 0.5 dropout</a:t>
                      </a:r>
                    </a:p>
                  </a:txBody>
                  <a:tcPr/>
                </a:tc>
                <a:tc>
                  <a:txBody>
                    <a:bodyPr/>
                    <a:lstStyle/>
                    <a:p>
                      <a:r>
                        <a:rPr lang="en-US" sz="1400" b="0" dirty="0">
                          <a:solidFill>
                            <a:schemeClr val="tx1"/>
                          </a:solidFill>
                        </a:rPr>
                        <a:t>20</a:t>
                      </a:r>
                    </a:p>
                  </a:txBody>
                  <a:tcPr/>
                </a:tc>
                <a:tc>
                  <a:txBody>
                    <a:bodyPr/>
                    <a:lstStyle/>
                    <a:p>
                      <a:r>
                        <a:rPr lang="en-US" sz="1400" dirty="0"/>
                        <a:t>RUNNING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692872751"/>
                  </a:ext>
                </a:extLst>
              </a:tr>
              <a:tr h="370840">
                <a:tc>
                  <a:txBody>
                    <a:bodyPr/>
                    <a:lstStyle/>
                    <a:p>
                      <a:r>
                        <a:rPr lang="en-US" sz="1400" b="0" dirty="0">
                          <a:solidFill>
                            <a:schemeClr val="tx1"/>
                          </a:solidFill>
                        </a:rPr>
                        <a:t>1K-Elmo256</a:t>
                      </a:r>
                    </a:p>
                  </a:txBody>
                  <a:tcPr/>
                </a:tc>
                <a:tc>
                  <a:txBody>
                    <a:bodyPr/>
                    <a:lstStyle/>
                    <a:p>
                      <a:r>
                        <a:rPr lang="en-US" sz="1400" b="0" dirty="0">
                          <a:solidFill>
                            <a:schemeClr val="tx1"/>
                          </a:solidFill>
                        </a:rPr>
                        <a:t>8758</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20</a:t>
                      </a:r>
                    </a:p>
                  </a:txBody>
                  <a:tcPr/>
                </a:tc>
                <a:tc>
                  <a:txBody>
                    <a:bodyPr/>
                    <a:lstStyle/>
                    <a:p>
                      <a:r>
                        <a:rPr lang="en-US" sz="1400" dirty="0"/>
                        <a:t>0.8984</a:t>
                      </a:r>
                    </a:p>
                  </a:txBody>
                  <a:tcPr/>
                </a:tc>
                <a:tc>
                  <a:txBody>
                    <a:bodyPr/>
                    <a:lstStyle/>
                    <a:p>
                      <a:r>
                        <a:rPr lang="en-US" sz="1400" dirty="0"/>
                        <a:t>0.7784</a:t>
                      </a:r>
                    </a:p>
                  </a:txBody>
                  <a:tcPr/>
                </a:tc>
                <a:tc>
                  <a:txBody>
                    <a:bodyPr/>
                    <a:lstStyle/>
                    <a:p>
                      <a:r>
                        <a:rPr lang="en-US" sz="1400" dirty="0"/>
                        <a:t>17</a:t>
                      </a:r>
                    </a:p>
                  </a:txBody>
                  <a:tcPr/>
                </a:tc>
                <a:tc>
                  <a:txBody>
                    <a:bodyPr/>
                    <a:lstStyle/>
                    <a:p>
                      <a:r>
                        <a:rPr lang="en-US" sz="1400" dirty="0"/>
                        <a:t>0.7552</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1K-Elmo128</a:t>
                      </a:r>
                    </a:p>
                  </a:txBody>
                  <a:tcPr/>
                </a:tc>
                <a:tc>
                  <a:txBody>
                    <a:bodyPr/>
                    <a:lstStyle/>
                    <a:p>
                      <a:r>
                        <a:rPr lang="en-US" sz="1400" b="0" dirty="0">
                          <a:solidFill>
                            <a:schemeClr val="tx1"/>
                          </a:solidFill>
                        </a:rPr>
                        <a:t>8759</a:t>
                      </a:r>
                    </a:p>
                  </a:txBody>
                  <a:tcPr/>
                </a:tc>
                <a:tc>
                  <a:txBody>
                    <a:bodyPr/>
                    <a:lstStyle/>
                    <a:p>
                      <a:r>
                        <a:rPr lang="en-US" sz="1400" b="0" dirty="0">
                          <a:solidFill>
                            <a:schemeClr val="tx1"/>
                          </a:solidFill>
                        </a:rPr>
                        <a:t>LSTM (128) with 0.5 dropout</a:t>
                      </a:r>
                    </a:p>
                  </a:txBody>
                  <a:tcPr/>
                </a:tc>
                <a:tc>
                  <a:txBody>
                    <a:bodyPr/>
                    <a:lstStyle/>
                    <a:p>
                      <a:r>
                        <a:rPr lang="en-US" sz="1400" b="0" dirty="0">
                          <a:solidFill>
                            <a:schemeClr val="tx1"/>
                          </a:solidFill>
                        </a:rPr>
                        <a:t>20</a:t>
                      </a:r>
                    </a:p>
                  </a:txBody>
                  <a:tcPr/>
                </a:tc>
                <a:tc>
                  <a:txBody>
                    <a:bodyPr/>
                    <a:lstStyle/>
                    <a:p>
                      <a:r>
                        <a:rPr lang="en-US" sz="1400" dirty="0"/>
                        <a:t>0.8958</a:t>
                      </a:r>
                    </a:p>
                  </a:txBody>
                  <a:tcPr/>
                </a:tc>
                <a:tc>
                  <a:txBody>
                    <a:bodyPr/>
                    <a:lstStyle/>
                    <a:p>
                      <a:r>
                        <a:rPr lang="en-US" sz="1400" dirty="0"/>
                        <a:t>0.7451</a:t>
                      </a:r>
                    </a:p>
                  </a:txBody>
                  <a:tcPr/>
                </a:tc>
                <a:tc>
                  <a:txBody>
                    <a:bodyPr/>
                    <a:lstStyle/>
                    <a:p>
                      <a:r>
                        <a:rPr lang="en-US" sz="1400" dirty="0"/>
                        <a:t>13</a:t>
                      </a:r>
                    </a:p>
                  </a:txBody>
                  <a:tcPr/>
                </a:tc>
                <a:tc>
                  <a:txBody>
                    <a:bodyPr/>
                    <a:lstStyle/>
                    <a:p>
                      <a:r>
                        <a:rPr lang="en-US" sz="1400" dirty="0"/>
                        <a:t>0.7708</a:t>
                      </a:r>
                    </a:p>
                  </a:txBody>
                  <a:tcPr/>
                </a:tc>
                <a:extLst>
                  <a:ext uri="{0D108BD9-81ED-4DB2-BD59-A6C34878D82A}">
                    <a16:rowId xmlns:a16="http://schemas.microsoft.com/office/drawing/2014/main" val="2786164516"/>
                  </a:ext>
                </a:extLst>
              </a:tr>
              <a:tr h="370840">
                <a:tc>
                  <a:txBody>
                    <a:bodyPr/>
                    <a:lstStyle/>
                    <a:p>
                      <a:r>
                        <a:rPr lang="en-US" sz="1400" b="0" dirty="0">
                          <a:solidFill>
                            <a:schemeClr val="tx1"/>
                          </a:solidFill>
                        </a:rPr>
                        <a:t>1K-Elmo64</a:t>
                      </a:r>
                    </a:p>
                  </a:txBody>
                  <a:tcPr/>
                </a:tc>
                <a:tc>
                  <a:txBody>
                    <a:bodyPr/>
                    <a:lstStyle/>
                    <a:p>
                      <a:r>
                        <a:rPr lang="en-US" sz="1400" b="0" dirty="0">
                          <a:solidFill>
                            <a:schemeClr val="tx1"/>
                          </a:solidFill>
                        </a:rPr>
                        <a:t>8760</a:t>
                      </a:r>
                    </a:p>
                  </a:txBody>
                  <a:tcPr/>
                </a:tc>
                <a:tc>
                  <a:txBody>
                    <a:bodyPr/>
                    <a:lstStyle/>
                    <a:p>
                      <a:r>
                        <a:rPr lang="en-US" sz="1400" b="0" dirty="0">
                          <a:solidFill>
                            <a:schemeClr val="tx1"/>
                          </a:solidFill>
                        </a:rPr>
                        <a:t>LSTM (64) with 0.5 dropout</a:t>
                      </a:r>
                    </a:p>
                  </a:txBody>
                  <a:tcPr/>
                </a:tc>
                <a:tc>
                  <a:txBody>
                    <a:bodyPr/>
                    <a:lstStyle/>
                    <a:p>
                      <a:r>
                        <a:rPr lang="en-US" sz="1400" b="0" dirty="0">
                          <a:solidFill>
                            <a:schemeClr val="tx1"/>
                          </a:solidFill>
                        </a:rPr>
                        <a:t>20</a:t>
                      </a:r>
                    </a:p>
                  </a:txBody>
                  <a:tcPr/>
                </a:tc>
                <a:tc>
                  <a:txBody>
                    <a:bodyPr/>
                    <a:lstStyle/>
                    <a:p>
                      <a:r>
                        <a:rPr lang="en-US" sz="1400" dirty="0"/>
                        <a:t>0.8711</a:t>
                      </a:r>
                    </a:p>
                  </a:txBody>
                  <a:tcPr/>
                </a:tc>
                <a:tc>
                  <a:txBody>
                    <a:bodyPr/>
                    <a:lstStyle/>
                    <a:p>
                      <a:r>
                        <a:rPr lang="en-US" sz="1400" dirty="0"/>
                        <a:t>0.7322</a:t>
                      </a:r>
                    </a:p>
                  </a:txBody>
                  <a:tcPr/>
                </a:tc>
                <a:tc>
                  <a:txBody>
                    <a:bodyPr/>
                    <a:lstStyle/>
                    <a:p>
                      <a:r>
                        <a:rPr lang="en-US" sz="1400" dirty="0"/>
                        <a:t>18</a:t>
                      </a:r>
                    </a:p>
                  </a:txBody>
                  <a:tcPr/>
                </a:tc>
                <a:tc>
                  <a:txBody>
                    <a:bodyPr/>
                    <a:lstStyle/>
                    <a:p>
                      <a:r>
                        <a:rPr lang="en-US" sz="1400" dirty="0"/>
                        <a:t>0.7969</a:t>
                      </a:r>
                    </a:p>
                  </a:txBody>
                  <a:tcPr/>
                </a:tc>
                <a:extLst>
                  <a:ext uri="{0D108BD9-81ED-4DB2-BD59-A6C34878D82A}">
                    <a16:rowId xmlns:a16="http://schemas.microsoft.com/office/drawing/2014/main" val="172104152"/>
                  </a:ext>
                </a:extLst>
              </a:tr>
              <a:tr h="370840">
                <a:tc>
                  <a:txBody>
                    <a:bodyPr/>
                    <a:lstStyle/>
                    <a:p>
                      <a:r>
                        <a:rPr lang="en-US" sz="1400" b="0" dirty="0">
                          <a:solidFill>
                            <a:schemeClr val="tx1"/>
                          </a:solidFill>
                        </a:rPr>
                        <a:t>1K-Elmo64</a:t>
                      </a:r>
                    </a:p>
                  </a:txBody>
                  <a:tcPr/>
                </a:tc>
                <a:tc>
                  <a:txBody>
                    <a:bodyPr/>
                    <a:lstStyle/>
                    <a:p>
                      <a:r>
                        <a:rPr lang="en-US" sz="1400" b="0" dirty="0">
                          <a:solidFill>
                            <a:schemeClr val="tx1"/>
                          </a:solidFill>
                        </a:rPr>
                        <a:t>8822</a:t>
                      </a:r>
                    </a:p>
                  </a:txBody>
                  <a:tcPr/>
                </a:tc>
                <a:tc>
                  <a:txBody>
                    <a:bodyPr/>
                    <a:lstStyle/>
                    <a:p>
                      <a:r>
                        <a:rPr lang="en-US" sz="1400" b="0" dirty="0">
                          <a:solidFill>
                            <a:schemeClr val="tx1"/>
                          </a:solidFill>
                        </a:rPr>
                        <a:t>LSTM (64) with 0.5 dropout</a:t>
                      </a:r>
                    </a:p>
                  </a:txBody>
                  <a:tcPr/>
                </a:tc>
                <a:tc>
                  <a:txBody>
                    <a:bodyPr/>
                    <a:lstStyle/>
                    <a:p>
                      <a:r>
                        <a:rPr lang="en-US" sz="1400" b="0" dirty="0">
                          <a:solidFill>
                            <a:schemeClr val="tx1"/>
                          </a:solidFill>
                        </a:rPr>
                        <a:t>40</a:t>
                      </a:r>
                    </a:p>
                  </a:txBody>
                  <a:tcPr/>
                </a:tc>
                <a:tc>
                  <a:txBody>
                    <a:bodyPr/>
                    <a:lstStyle/>
                    <a:p>
                      <a:r>
                        <a:rPr lang="en-US" sz="1400" dirty="0"/>
                        <a:t>RUNNING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218236013"/>
                  </a:ext>
                </a:extLst>
              </a:tr>
            </a:tbl>
          </a:graphicData>
        </a:graphic>
      </p:graphicFrame>
      <p:sp>
        <p:nvSpPr>
          <p:cNvPr id="5" name="TextBox 4">
            <a:extLst>
              <a:ext uri="{FF2B5EF4-FFF2-40B4-BE49-F238E27FC236}">
                <a16:creationId xmlns:a16="http://schemas.microsoft.com/office/drawing/2014/main" id="{EC6C31CB-5522-7543-89D5-3182427817EE}"/>
              </a:ext>
            </a:extLst>
          </p:cNvPr>
          <p:cNvSpPr txBox="1"/>
          <p:nvPr/>
        </p:nvSpPr>
        <p:spPr>
          <a:xfrm>
            <a:off x="11350015" y="-141303"/>
            <a:ext cx="798617" cy="1569660"/>
          </a:xfrm>
          <a:prstGeom prst="rect">
            <a:avLst/>
          </a:prstGeom>
          <a:noFill/>
        </p:spPr>
        <p:txBody>
          <a:bodyPr wrap="none" rtlCol="0">
            <a:spAutoFit/>
          </a:bodyPr>
          <a:lstStyle/>
          <a:p>
            <a:r>
              <a:rPr lang="en-GB" sz="9600" dirty="0"/>
              <a:t>*</a:t>
            </a:r>
          </a:p>
        </p:txBody>
      </p:sp>
    </p:spTree>
    <p:extLst>
      <p:ext uri="{BB962C8B-B14F-4D97-AF65-F5344CB8AC3E}">
        <p14:creationId xmlns:p14="http://schemas.microsoft.com/office/powerpoint/2010/main" val="41248699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Formspring</a:t>
            </a:r>
          </a:p>
          <a:p>
            <a:r>
              <a:rPr lang="en-US" dirty="0"/>
              <a:t>Baseline F1=0.5333</a:t>
            </a:r>
          </a:p>
        </p:txBody>
      </p:sp>
      <p:sp>
        <p:nvSpPr>
          <p:cNvPr id="6" name="TextBox 5">
            <a:extLst>
              <a:ext uri="{FF2B5EF4-FFF2-40B4-BE49-F238E27FC236}">
                <a16:creationId xmlns:a16="http://schemas.microsoft.com/office/drawing/2014/main" id="{46DE7E9D-F162-3B4C-B675-D9ED923E2908}"/>
              </a:ext>
            </a:extLst>
          </p:cNvPr>
          <p:cNvSpPr txBox="1"/>
          <p:nvPr/>
        </p:nvSpPr>
        <p:spPr>
          <a:xfrm>
            <a:off x="11303000" y="1778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8578437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4962-14FE-AC44-8827-69A1D9087DC0}"/>
              </a:ext>
            </a:extLst>
          </p:cNvPr>
          <p:cNvSpPr>
            <a:spLocks noGrp="1"/>
          </p:cNvSpPr>
          <p:nvPr>
            <p:ph type="title"/>
          </p:nvPr>
        </p:nvSpPr>
        <p:spPr/>
        <p:txBody>
          <a:bodyPr/>
          <a:lstStyle/>
          <a:p>
            <a:r>
              <a:rPr lang="en-US" dirty="0"/>
              <a:t>DL results  (1) – first runs</a:t>
            </a:r>
          </a:p>
        </p:txBody>
      </p:sp>
      <p:sp>
        <p:nvSpPr>
          <p:cNvPr id="6" name="Content Placeholder 5">
            <a:extLst>
              <a:ext uri="{FF2B5EF4-FFF2-40B4-BE49-F238E27FC236}">
                <a16:creationId xmlns:a16="http://schemas.microsoft.com/office/drawing/2014/main" id="{AAFA9198-005A-0143-9810-810EF082F128}"/>
              </a:ext>
            </a:extLst>
          </p:cNvPr>
          <p:cNvSpPr>
            <a:spLocks noGrp="1"/>
          </p:cNvSpPr>
          <p:nvPr>
            <p:ph idx="1"/>
          </p:nvPr>
        </p:nvSpPr>
        <p:spPr/>
        <p:txBody>
          <a:bodyPr/>
          <a:lstStyle/>
          <a:p>
            <a:endParaRPr lang="en-US"/>
          </a:p>
        </p:txBody>
      </p:sp>
      <p:graphicFrame>
        <p:nvGraphicFramePr>
          <p:cNvPr id="7" name="Content Placeholder 3">
            <a:extLst>
              <a:ext uri="{FF2B5EF4-FFF2-40B4-BE49-F238E27FC236}">
                <a16:creationId xmlns:a16="http://schemas.microsoft.com/office/drawing/2014/main" id="{21E6E2FD-7ACF-084E-93DE-EC056C345DA7}"/>
              </a:ext>
            </a:extLst>
          </p:cNvPr>
          <p:cNvGraphicFramePr>
            <a:graphicFrameLocks/>
          </p:cNvGraphicFramePr>
          <p:nvPr>
            <p:extLst>
              <p:ext uri="{D42A27DB-BD31-4B8C-83A1-F6EECF244321}">
                <p14:modId xmlns:p14="http://schemas.microsoft.com/office/powerpoint/2010/main" val="1692117585"/>
              </p:ext>
            </p:extLst>
          </p:nvPr>
        </p:nvGraphicFramePr>
        <p:xfrm>
          <a:off x="717133" y="1397635"/>
          <a:ext cx="11116904" cy="4947920"/>
        </p:xfrm>
        <a:graphic>
          <a:graphicData uri="http://schemas.openxmlformats.org/drawingml/2006/table">
            <a:tbl>
              <a:tblPr firstRow="1" bandRow="1">
                <a:tableStyleId>{5C22544A-7EE6-4342-B048-85BDC9FD1C3A}</a:tableStyleId>
              </a:tblPr>
              <a:tblGrid>
                <a:gridCol w="670006">
                  <a:extLst>
                    <a:ext uri="{9D8B030D-6E8A-4147-A177-3AD203B41FA5}">
                      <a16:colId xmlns:a16="http://schemas.microsoft.com/office/drawing/2014/main" val="3811603763"/>
                    </a:ext>
                  </a:extLst>
                </a:gridCol>
                <a:gridCol w="701365">
                  <a:extLst>
                    <a:ext uri="{9D8B030D-6E8A-4147-A177-3AD203B41FA5}">
                      <a16:colId xmlns:a16="http://schemas.microsoft.com/office/drawing/2014/main" val="2893889597"/>
                    </a:ext>
                  </a:extLst>
                </a:gridCol>
                <a:gridCol w="701365">
                  <a:extLst>
                    <a:ext uri="{9D8B030D-6E8A-4147-A177-3AD203B41FA5}">
                      <a16:colId xmlns:a16="http://schemas.microsoft.com/office/drawing/2014/main" val="1107442"/>
                    </a:ext>
                  </a:extLst>
                </a:gridCol>
                <a:gridCol w="2509364">
                  <a:extLst>
                    <a:ext uri="{9D8B030D-6E8A-4147-A177-3AD203B41FA5}">
                      <a16:colId xmlns:a16="http://schemas.microsoft.com/office/drawing/2014/main" val="670948779"/>
                    </a:ext>
                  </a:extLst>
                </a:gridCol>
                <a:gridCol w="828120">
                  <a:extLst>
                    <a:ext uri="{9D8B030D-6E8A-4147-A177-3AD203B41FA5}">
                      <a16:colId xmlns:a16="http://schemas.microsoft.com/office/drawing/2014/main" val="3489981971"/>
                    </a:ext>
                  </a:extLst>
                </a:gridCol>
                <a:gridCol w="775036">
                  <a:extLst>
                    <a:ext uri="{9D8B030D-6E8A-4147-A177-3AD203B41FA5}">
                      <a16:colId xmlns:a16="http://schemas.microsoft.com/office/drawing/2014/main" val="172467556"/>
                    </a:ext>
                  </a:extLst>
                </a:gridCol>
                <a:gridCol w="832172">
                  <a:extLst>
                    <a:ext uri="{9D8B030D-6E8A-4147-A177-3AD203B41FA5}">
                      <a16:colId xmlns:a16="http://schemas.microsoft.com/office/drawing/2014/main" val="4110747183"/>
                    </a:ext>
                  </a:extLst>
                </a:gridCol>
                <a:gridCol w="847075">
                  <a:extLst>
                    <a:ext uri="{9D8B030D-6E8A-4147-A177-3AD203B41FA5}">
                      <a16:colId xmlns:a16="http://schemas.microsoft.com/office/drawing/2014/main" val="3695989315"/>
                    </a:ext>
                  </a:extLst>
                </a:gridCol>
                <a:gridCol w="868981">
                  <a:extLst>
                    <a:ext uri="{9D8B030D-6E8A-4147-A177-3AD203B41FA5}">
                      <a16:colId xmlns:a16="http://schemas.microsoft.com/office/drawing/2014/main" val="472487311"/>
                    </a:ext>
                  </a:extLst>
                </a:gridCol>
                <a:gridCol w="762788">
                  <a:extLst>
                    <a:ext uri="{9D8B030D-6E8A-4147-A177-3AD203B41FA5}">
                      <a16:colId xmlns:a16="http://schemas.microsoft.com/office/drawing/2014/main" val="2595072691"/>
                    </a:ext>
                  </a:extLst>
                </a:gridCol>
                <a:gridCol w="742354">
                  <a:extLst>
                    <a:ext uri="{9D8B030D-6E8A-4147-A177-3AD203B41FA5}">
                      <a16:colId xmlns:a16="http://schemas.microsoft.com/office/drawing/2014/main" val="1649366525"/>
                    </a:ext>
                  </a:extLst>
                </a:gridCol>
                <a:gridCol w="878278">
                  <a:extLst>
                    <a:ext uri="{9D8B030D-6E8A-4147-A177-3AD203B41FA5}">
                      <a16:colId xmlns:a16="http://schemas.microsoft.com/office/drawing/2014/main" val="4103352880"/>
                    </a:ext>
                  </a:extLst>
                </a:gridCol>
              </a:tblGrid>
              <a:tr h="370840">
                <a:tc>
                  <a:txBody>
                    <a:bodyPr/>
                    <a:lstStyle/>
                    <a:p>
                      <a:r>
                        <a:rPr lang="en-US" sz="1400" dirty="0"/>
                        <a:t>+</a:t>
                      </a:r>
                      <a:r>
                        <a:rPr lang="en-US" sz="1400" dirty="0" err="1"/>
                        <a:t>ve’s</a:t>
                      </a:r>
                      <a:endParaRPr lang="en-US" sz="1400" dirty="0"/>
                    </a:p>
                  </a:txBody>
                  <a:tcPr/>
                </a:tc>
                <a:tc>
                  <a:txBody>
                    <a:bodyPr/>
                    <a:lstStyle/>
                    <a:p>
                      <a:r>
                        <a:rPr lang="en-US" sz="1400" dirty="0"/>
                        <a:t>Pad</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200" dirty="0"/>
                        <a:t>Dropout</a:t>
                      </a:r>
                    </a:p>
                  </a:txBody>
                  <a:tcPr/>
                </a:tc>
                <a:tc>
                  <a:txBody>
                    <a:bodyPr/>
                    <a:lstStyle/>
                    <a:p>
                      <a:r>
                        <a:rPr lang="en-US" sz="1200" dirty="0"/>
                        <a:t>Batch size</a:t>
                      </a:r>
                    </a:p>
                  </a:txBody>
                  <a:tcPr/>
                </a:tc>
                <a:tc>
                  <a:txBody>
                    <a:bodyPr/>
                    <a:lstStyle/>
                    <a:p>
                      <a:r>
                        <a:rPr lang="en-US" sz="1400" dirty="0" err="1"/>
                        <a:t>Val_acc</a:t>
                      </a:r>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100</a:t>
                      </a:r>
                    </a:p>
                  </a:txBody>
                  <a:tcPr/>
                </a:tc>
                <a:tc>
                  <a:txBody>
                    <a:bodyPr/>
                    <a:lstStyle/>
                    <a:p>
                      <a:r>
                        <a:rPr lang="en-US" sz="1400" dirty="0">
                          <a:solidFill>
                            <a:schemeClr val="tx1"/>
                          </a:solidFill>
                        </a:rPr>
                        <a:t>4906</a:t>
                      </a:r>
                    </a:p>
                  </a:txBody>
                  <a:tcPr/>
                </a:tc>
                <a:tc>
                  <a:txBody>
                    <a:bodyPr/>
                    <a:lstStyle/>
                    <a:p>
                      <a:r>
                        <a:rPr lang="en-US" sz="1400" dirty="0">
                          <a:solidFill>
                            <a:schemeClr val="tx1"/>
                          </a:solidFill>
                        </a:rPr>
                        <a:t>LSTM (500)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0.9460</a:t>
                      </a:r>
                    </a:p>
                  </a:txBody>
                  <a:tcPr/>
                </a:tc>
                <a:tc>
                  <a:txBody>
                    <a:bodyPr/>
                    <a:lstStyle/>
                    <a:p>
                      <a:r>
                        <a:rPr lang="en-US" sz="1400" dirty="0">
                          <a:solidFill>
                            <a:schemeClr val="tx1"/>
                          </a:solidFill>
                        </a:rPr>
                        <a:t>0.5200</a:t>
                      </a:r>
                    </a:p>
                  </a:txBody>
                  <a:tcPr/>
                </a:tc>
                <a:tc>
                  <a:txBody>
                    <a:bodyPr/>
                    <a:lstStyle/>
                    <a:p>
                      <a:r>
                        <a:rPr lang="en-US" sz="1400" dirty="0">
                          <a:solidFill>
                            <a:schemeClr val="tx1"/>
                          </a:solidFill>
                        </a:rPr>
                        <a:t>0.3662</a:t>
                      </a:r>
                    </a:p>
                  </a:txBody>
                  <a:tcPr/>
                </a:tc>
                <a:tc>
                  <a:txBody>
                    <a:bodyPr/>
                    <a:lstStyle/>
                    <a:p>
                      <a:r>
                        <a:rPr lang="en-US" sz="1400" dirty="0">
                          <a:solidFill>
                            <a:schemeClr val="tx1"/>
                          </a:solidFill>
                        </a:rPr>
                        <a:t>0.4298</a:t>
                      </a:r>
                    </a:p>
                  </a:txBody>
                  <a:tcPr/>
                </a:tc>
                <a:tc>
                  <a:txBody>
                    <a:bodyPr/>
                    <a:lstStyle/>
                    <a:p>
                      <a:r>
                        <a:rPr lang="en-US" sz="1400" dirty="0">
                          <a:solidFill>
                            <a:schemeClr val="tx1"/>
                          </a:solidFill>
                        </a:rPr>
                        <a:t>0.9491</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4922</a:t>
                      </a:r>
                    </a:p>
                  </a:txBody>
                  <a:tcPr/>
                </a:tc>
                <a:tc>
                  <a:txBody>
                    <a:bodyPr/>
                    <a:lstStyle/>
                    <a:p>
                      <a:r>
                        <a:rPr lang="en-US" sz="1400" b="0" dirty="0">
                          <a:solidFill>
                            <a:schemeClr val="tx1"/>
                          </a:solidFill>
                        </a:rPr>
                        <a:t>LSTM (500)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b="0" dirty="0">
                          <a:solidFill>
                            <a:schemeClr val="tx1"/>
                          </a:solidFill>
                        </a:rPr>
                        <a:t>0.9429</a:t>
                      </a:r>
                    </a:p>
                  </a:txBody>
                  <a:tcPr/>
                </a:tc>
                <a:tc>
                  <a:txBody>
                    <a:bodyPr/>
                    <a:lstStyle/>
                    <a:p>
                      <a:r>
                        <a:rPr lang="en-US" sz="1400" b="0" dirty="0">
                          <a:solidFill>
                            <a:schemeClr val="tx1"/>
                          </a:solidFill>
                        </a:rPr>
                        <a:t>0.5660</a:t>
                      </a:r>
                    </a:p>
                  </a:txBody>
                  <a:tcPr/>
                </a:tc>
                <a:tc>
                  <a:txBody>
                    <a:bodyPr/>
                    <a:lstStyle/>
                    <a:p>
                      <a:r>
                        <a:rPr lang="en-US" sz="1400" b="0" dirty="0">
                          <a:solidFill>
                            <a:schemeClr val="tx1"/>
                          </a:solidFill>
                        </a:rPr>
                        <a:t>0.3750</a:t>
                      </a:r>
                    </a:p>
                  </a:txBody>
                  <a:tcPr/>
                </a:tc>
                <a:tc>
                  <a:txBody>
                    <a:bodyPr/>
                    <a:lstStyle/>
                    <a:p>
                      <a:r>
                        <a:rPr lang="en-US" sz="1400" b="0" dirty="0">
                          <a:solidFill>
                            <a:schemeClr val="tx1"/>
                          </a:solidFill>
                        </a:rPr>
                        <a:t>0.4511</a:t>
                      </a:r>
                    </a:p>
                  </a:txBody>
                  <a:tcPr/>
                </a:tc>
                <a:tc>
                  <a:txBody>
                    <a:bodyPr/>
                    <a:lstStyle/>
                    <a:p>
                      <a:r>
                        <a:rPr lang="en-US" sz="1400" b="0" dirty="0">
                          <a:solidFill>
                            <a:schemeClr val="tx1"/>
                          </a:solidFill>
                        </a:rPr>
                        <a:t>0.9484</a:t>
                      </a:r>
                    </a:p>
                  </a:txBody>
                  <a:tcPr/>
                </a:tc>
                <a:extLst>
                  <a:ext uri="{0D108BD9-81ED-4DB2-BD59-A6C34878D82A}">
                    <a16:rowId xmlns:a16="http://schemas.microsoft.com/office/drawing/2014/main" val="2145420290"/>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100</a:t>
                      </a:r>
                    </a:p>
                  </a:txBody>
                  <a:tcPr/>
                </a:tc>
                <a:tc>
                  <a:txBody>
                    <a:bodyPr/>
                    <a:lstStyle/>
                    <a:p>
                      <a:r>
                        <a:rPr lang="en-US" sz="1400" dirty="0">
                          <a:solidFill>
                            <a:schemeClr val="tx1"/>
                          </a:solidFill>
                        </a:rPr>
                        <a:t>4907</a:t>
                      </a:r>
                    </a:p>
                  </a:txBody>
                  <a:tcPr/>
                </a:tc>
                <a:tc>
                  <a:txBody>
                    <a:bodyPr/>
                    <a:lstStyle/>
                    <a:p>
                      <a:r>
                        <a:rPr lang="en-US" sz="1400" dirty="0">
                          <a:solidFill>
                            <a:schemeClr val="tx1"/>
                          </a:solidFill>
                        </a:rPr>
                        <a:t>LSTM (500) with BN</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128</a:t>
                      </a:r>
                    </a:p>
                  </a:txBody>
                  <a:tcPr/>
                </a:tc>
                <a:tc>
                  <a:txBody>
                    <a:bodyPr/>
                    <a:lstStyle/>
                    <a:p>
                      <a:r>
                        <a:rPr lang="en-US" sz="1400" dirty="0">
                          <a:solidFill>
                            <a:schemeClr val="tx1"/>
                          </a:solidFill>
                        </a:rPr>
                        <a:t>0.9393</a:t>
                      </a:r>
                    </a:p>
                  </a:txBody>
                  <a:tcPr/>
                </a:tc>
                <a:tc>
                  <a:txBody>
                    <a:bodyPr/>
                    <a:lstStyle/>
                    <a:p>
                      <a:r>
                        <a:rPr lang="en-US" sz="1400" dirty="0">
                          <a:solidFill>
                            <a:schemeClr val="tx1"/>
                          </a:solidFill>
                        </a:rPr>
                        <a:t>0.5051</a:t>
                      </a:r>
                    </a:p>
                  </a:txBody>
                  <a:tcPr/>
                </a:tc>
                <a:tc>
                  <a:txBody>
                    <a:bodyPr/>
                    <a:lstStyle/>
                    <a:p>
                      <a:r>
                        <a:rPr lang="en-US" sz="1400" dirty="0">
                          <a:solidFill>
                            <a:schemeClr val="tx1"/>
                          </a:solidFill>
                        </a:rPr>
                        <a:t>0.3205</a:t>
                      </a:r>
                    </a:p>
                  </a:txBody>
                  <a:tcPr/>
                </a:tc>
                <a:tc>
                  <a:txBody>
                    <a:bodyPr/>
                    <a:lstStyle/>
                    <a:p>
                      <a:r>
                        <a:rPr lang="en-US" sz="1400" dirty="0">
                          <a:solidFill>
                            <a:schemeClr val="tx1"/>
                          </a:solidFill>
                        </a:rPr>
                        <a:t>0.3922</a:t>
                      </a:r>
                    </a:p>
                  </a:txBody>
                  <a:tcPr/>
                </a:tc>
                <a:tc>
                  <a:txBody>
                    <a:bodyPr/>
                    <a:lstStyle/>
                    <a:p>
                      <a:r>
                        <a:rPr lang="en-US" sz="1400" dirty="0">
                          <a:solidFill>
                            <a:schemeClr val="tx1"/>
                          </a:solidFill>
                        </a:rPr>
                        <a:t>0.9257</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4923</a:t>
                      </a:r>
                    </a:p>
                  </a:txBody>
                  <a:tcPr/>
                </a:tc>
                <a:tc>
                  <a:txBody>
                    <a:bodyPr/>
                    <a:lstStyle/>
                    <a:p>
                      <a:r>
                        <a:rPr lang="en-US" sz="1400" b="0" dirty="0">
                          <a:solidFill>
                            <a:schemeClr val="tx1"/>
                          </a:solidFill>
                        </a:rPr>
                        <a:t>LSTM (500) with BN</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0.9378</a:t>
                      </a:r>
                    </a:p>
                  </a:txBody>
                  <a:tcPr/>
                </a:tc>
                <a:tc>
                  <a:txBody>
                    <a:bodyPr/>
                    <a:lstStyle/>
                    <a:p>
                      <a:r>
                        <a:rPr lang="en-US" sz="1400" dirty="0">
                          <a:solidFill>
                            <a:schemeClr val="tx1"/>
                          </a:solidFill>
                        </a:rPr>
                        <a:t>0.5391</a:t>
                      </a:r>
                    </a:p>
                  </a:txBody>
                  <a:tcPr/>
                </a:tc>
                <a:tc>
                  <a:txBody>
                    <a:bodyPr/>
                    <a:lstStyle/>
                    <a:p>
                      <a:r>
                        <a:rPr lang="en-US" sz="1400" dirty="0">
                          <a:solidFill>
                            <a:schemeClr val="tx1"/>
                          </a:solidFill>
                        </a:rPr>
                        <a:t>0.4083</a:t>
                      </a:r>
                    </a:p>
                  </a:txBody>
                  <a:tcPr/>
                </a:tc>
                <a:tc>
                  <a:txBody>
                    <a:bodyPr/>
                    <a:lstStyle/>
                    <a:p>
                      <a:r>
                        <a:rPr lang="en-US" sz="1400" dirty="0">
                          <a:solidFill>
                            <a:schemeClr val="tx1"/>
                          </a:solidFill>
                        </a:rPr>
                        <a:t>0.4646</a:t>
                      </a:r>
                    </a:p>
                  </a:txBody>
                  <a:tcPr/>
                </a:tc>
                <a:tc>
                  <a:txBody>
                    <a:bodyPr/>
                    <a:lstStyle/>
                    <a:p>
                      <a:r>
                        <a:rPr lang="en-US" sz="1400" dirty="0">
                          <a:solidFill>
                            <a:schemeClr val="tx1"/>
                          </a:solidFill>
                        </a:rPr>
                        <a:t>0.9429</a:t>
                      </a:r>
                    </a:p>
                  </a:txBody>
                  <a:tcPr/>
                </a:tc>
                <a:extLst>
                  <a:ext uri="{0D108BD9-81ED-4DB2-BD59-A6C34878D82A}">
                    <a16:rowId xmlns:a16="http://schemas.microsoft.com/office/drawing/2014/main" val="3635134574"/>
                  </a:ext>
                </a:extLst>
              </a:tr>
              <a:tr h="370840">
                <a:tc>
                  <a:txBody>
                    <a:bodyPr/>
                    <a:lstStyle/>
                    <a:p>
                      <a:r>
                        <a:rPr lang="en-US" sz="1400" b="0" dirty="0">
                          <a:solidFill>
                            <a:schemeClr val="tx1"/>
                          </a:solidFill>
                        </a:rPr>
                        <a:t>x1</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4910</a:t>
                      </a:r>
                    </a:p>
                  </a:txBody>
                  <a:tcPr/>
                </a:tc>
                <a:tc>
                  <a:txBody>
                    <a:bodyPr/>
                    <a:lstStyle/>
                    <a:p>
                      <a:r>
                        <a:rPr lang="en-US" sz="1400" b="0" dirty="0">
                          <a:solidFill>
                            <a:schemeClr val="tx1"/>
                          </a:solidFill>
                        </a:rPr>
                        <a:t>Train WEs (output_dim=100)</a:t>
                      </a:r>
                    </a:p>
                    <a:p>
                      <a:r>
                        <a:rPr lang="en-US" sz="1400" b="0" dirty="0">
                          <a:solidFill>
                            <a:schemeClr val="tx1"/>
                          </a:solidFill>
                        </a:rPr>
                        <a:t>LSTM (500)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128</a:t>
                      </a:r>
                    </a:p>
                  </a:txBody>
                  <a:tcPr/>
                </a:tc>
                <a:tc>
                  <a:txBody>
                    <a:bodyPr/>
                    <a:lstStyle/>
                    <a:p>
                      <a:r>
                        <a:rPr lang="en-US" sz="1400" b="0" dirty="0">
                          <a:solidFill>
                            <a:schemeClr val="tx1"/>
                          </a:solidFill>
                        </a:rPr>
                        <a:t>0.9303</a:t>
                      </a:r>
                    </a:p>
                  </a:txBody>
                  <a:tcPr/>
                </a:tc>
                <a:tc>
                  <a:txBody>
                    <a:bodyPr/>
                    <a:lstStyle/>
                    <a:p>
                      <a:r>
                        <a:rPr lang="en-US" sz="1400" dirty="0">
                          <a:solidFill>
                            <a:schemeClr val="tx1"/>
                          </a:solidFill>
                        </a:rPr>
                        <a:t>0.4315</a:t>
                      </a:r>
                    </a:p>
                  </a:txBody>
                  <a:tcPr/>
                </a:tc>
                <a:tc>
                  <a:txBody>
                    <a:bodyPr/>
                    <a:lstStyle/>
                    <a:p>
                      <a:r>
                        <a:rPr lang="en-US" sz="1400" dirty="0">
                          <a:solidFill>
                            <a:schemeClr val="tx1"/>
                          </a:solidFill>
                        </a:rPr>
                        <a:t>0.3987</a:t>
                      </a:r>
                    </a:p>
                  </a:txBody>
                  <a:tcPr/>
                </a:tc>
                <a:tc>
                  <a:txBody>
                    <a:bodyPr/>
                    <a:lstStyle/>
                    <a:p>
                      <a:r>
                        <a:rPr lang="en-US" sz="1400" dirty="0">
                          <a:solidFill>
                            <a:schemeClr val="tx1"/>
                          </a:solidFill>
                        </a:rPr>
                        <a:t>0.4145</a:t>
                      </a:r>
                    </a:p>
                  </a:txBody>
                  <a:tcPr/>
                </a:tc>
                <a:tc>
                  <a:txBody>
                    <a:bodyPr/>
                    <a:lstStyle/>
                    <a:p>
                      <a:r>
                        <a:rPr lang="en-US" sz="1400" dirty="0">
                          <a:solidFill>
                            <a:schemeClr val="tx1"/>
                          </a:solidFill>
                        </a:rPr>
                        <a:t>0.9374</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4924</a:t>
                      </a:r>
                    </a:p>
                  </a:txBody>
                  <a:tcPr/>
                </a:tc>
                <a:tc>
                  <a:txBody>
                    <a:bodyPr/>
                    <a:lstStyle/>
                    <a:p>
                      <a:r>
                        <a:rPr lang="en-US" sz="1400" b="0" dirty="0">
                          <a:solidFill>
                            <a:schemeClr val="tx1"/>
                          </a:solidFill>
                        </a:rPr>
                        <a:t>“”</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0.9335</a:t>
                      </a:r>
                    </a:p>
                  </a:txBody>
                  <a:tcPr/>
                </a:tc>
                <a:tc>
                  <a:txBody>
                    <a:bodyPr/>
                    <a:lstStyle/>
                    <a:p>
                      <a:r>
                        <a:rPr lang="en-US" sz="1400" dirty="0">
                          <a:solidFill>
                            <a:schemeClr val="tx1"/>
                          </a:solidFill>
                        </a:rPr>
                        <a:t>0.3824</a:t>
                      </a:r>
                    </a:p>
                  </a:txBody>
                  <a:tcPr/>
                </a:tc>
                <a:tc>
                  <a:txBody>
                    <a:bodyPr/>
                    <a:lstStyle/>
                    <a:p>
                      <a:r>
                        <a:rPr lang="en-US" sz="1400" dirty="0">
                          <a:solidFill>
                            <a:schemeClr val="tx1"/>
                          </a:solidFill>
                        </a:rPr>
                        <a:t>0.2671</a:t>
                      </a:r>
                    </a:p>
                  </a:txBody>
                  <a:tcPr/>
                </a:tc>
                <a:tc>
                  <a:txBody>
                    <a:bodyPr/>
                    <a:lstStyle/>
                    <a:p>
                      <a:r>
                        <a:rPr lang="en-US" sz="1400" dirty="0">
                          <a:solidFill>
                            <a:schemeClr val="tx1"/>
                          </a:solidFill>
                        </a:rPr>
                        <a:t>0.3145</a:t>
                      </a:r>
                    </a:p>
                  </a:txBody>
                  <a:tcPr/>
                </a:tc>
                <a:tc>
                  <a:txBody>
                    <a:bodyPr/>
                    <a:lstStyle/>
                    <a:p>
                      <a:r>
                        <a:rPr lang="en-US" sz="1400" dirty="0">
                          <a:solidFill>
                            <a:schemeClr val="tx1"/>
                          </a:solidFill>
                        </a:rPr>
                        <a:t>0.9264</a:t>
                      </a:r>
                    </a:p>
                  </a:txBody>
                  <a:tcPr/>
                </a:tc>
                <a:extLst>
                  <a:ext uri="{0D108BD9-81ED-4DB2-BD59-A6C34878D82A}">
                    <a16:rowId xmlns:a16="http://schemas.microsoft.com/office/drawing/2014/main" val="3742528454"/>
                  </a:ext>
                </a:extLst>
              </a:tr>
              <a:tr h="369906">
                <a:tc>
                  <a:txBody>
                    <a:bodyPr/>
                    <a:lstStyle/>
                    <a:p>
                      <a:r>
                        <a:rPr lang="en-US" sz="1400" dirty="0">
                          <a:solidFill>
                            <a:schemeClr val="tx1"/>
                          </a:solidFill>
                        </a:rPr>
                        <a:t>x1</a:t>
                      </a:r>
                    </a:p>
                  </a:txBody>
                  <a:tcPr/>
                </a:tc>
                <a:tc>
                  <a:txBody>
                    <a:bodyPr/>
                    <a:lstStyle/>
                    <a:p>
                      <a:r>
                        <a:rPr lang="en-US" sz="1400" dirty="0">
                          <a:solidFill>
                            <a:schemeClr val="tx1"/>
                          </a:solidFill>
                        </a:rPr>
                        <a:t>100</a:t>
                      </a:r>
                    </a:p>
                  </a:txBody>
                  <a:tcPr/>
                </a:tc>
                <a:tc>
                  <a:txBody>
                    <a:bodyPr/>
                    <a:lstStyle/>
                    <a:p>
                      <a:r>
                        <a:rPr lang="en-US" sz="1400" dirty="0">
                          <a:solidFill>
                            <a:schemeClr val="tx1"/>
                          </a:solidFill>
                        </a:rPr>
                        <a:t>4908</a:t>
                      </a:r>
                    </a:p>
                  </a:txBody>
                  <a:tcPr/>
                </a:tc>
                <a:tc>
                  <a:txBody>
                    <a:bodyPr/>
                    <a:lstStyle/>
                    <a:p>
                      <a:r>
                        <a:rPr lang="en-US" sz="1400" dirty="0">
                          <a:solidFill>
                            <a:schemeClr val="tx1"/>
                          </a:solidFill>
                        </a:rPr>
                        <a:t>CNN (30,3,2), Pool (2), </a:t>
                      </a:r>
                    </a:p>
                    <a:p>
                      <a:r>
                        <a:rPr lang="en-US" sz="1400" dirty="0">
                          <a:solidFill>
                            <a:schemeClr val="tx1"/>
                          </a:solidFill>
                        </a:rPr>
                        <a:t>LSTM (300)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128</a:t>
                      </a:r>
                    </a:p>
                  </a:txBody>
                  <a:tcPr/>
                </a:tc>
                <a:tc>
                  <a:txBody>
                    <a:bodyPr/>
                    <a:lstStyle/>
                    <a:p>
                      <a:r>
                        <a:rPr lang="en-US" sz="1400" dirty="0">
                          <a:solidFill>
                            <a:schemeClr val="tx1"/>
                          </a:solidFill>
                        </a:rPr>
                        <a:t>0.9323</a:t>
                      </a:r>
                    </a:p>
                  </a:txBody>
                  <a:tcPr/>
                </a:tc>
                <a:tc>
                  <a:txBody>
                    <a:bodyPr/>
                    <a:lstStyle/>
                    <a:p>
                      <a:r>
                        <a:rPr lang="en-US" sz="1400" dirty="0">
                          <a:solidFill>
                            <a:schemeClr val="tx1"/>
                          </a:solidFill>
                        </a:rPr>
                        <a:t>0.4138</a:t>
                      </a:r>
                    </a:p>
                  </a:txBody>
                  <a:tcPr/>
                </a:tc>
                <a:tc>
                  <a:txBody>
                    <a:bodyPr/>
                    <a:lstStyle/>
                    <a:p>
                      <a:r>
                        <a:rPr lang="en-US" sz="1400" dirty="0">
                          <a:solidFill>
                            <a:schemeClr val="tx1"/>
                          </a:solidFill>
                        </a:rPr>
                        <a:t>0.3137</a:t>
                      </a:r>
                    </a:p>
                  </a:txBody>
                  <a:tcPr/>
                </a:tc>
                <a:tc>
                  <a:txBody>
                    <a:bodyPr/>
                    <a:lstStyle/>
                    <a:p>
                      <a:r>
                        <a:rPr lang="en-US" sz="1400" dirty="0">
                          <a:solidFill>
                            <a:schemeClr val="tx1"/>
                          </a:solidFill>
                        </a:rPr>
                        <a:t>0.3569</a:t>
                      </a:r>
                    </a:p>
                  </a:txBody>
                  <a:tcPr/>
                </a:tc>
                <a:tc>
                  <a:txBody>
                    <a:bodyPr/>
                    <a:lstStyle/>
                    <a:p>
                      <a:r>
                        <a:rPr lang="en-US" sz="1400" dirty="0">
                          <a:solidFill>
                            <a:schemeClr val="tx1"/>
                          </a:solidFill>
                        </a:rPr>
                        <a:t>0.9249</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4921</a:t>
                      </a:r>
                    </a:p>
                  </a:txBody>
                  <a:tcPr/>
                </a:tc>
                <a:tc>
                  <a:txBody>
                    <a:bodyPr/>
                    <a:lstStyle/>
                    <a:p>
                      <a:r>
                        <a:rPr lang="en-US" sz="1400" b="0" dirty="0">
                          <a:solidFill>
                            <a:schemeClr val="tx1"/>
                          </a:solidFill>
                        </a:rPr>
                        <a:t>“”</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0.9335</a:t>
                      </a:r>
                    </a:p>
                  </a:txBody>
                  <a:tcPr/>
                </a:tc>
                <a:tc>
                  <a:txBody>
                    <a:bodyPr/>
                    <a:lstStyle/>
                    <a:p>
                      <a:r>
                        <a:rPr lang="en-US" sz="1400" dirty="0">
                          <a:solidFill>
                            <a:schemeClr val="tx1"/>
                          </a:solidFill>
                        </a:rPr>
                        <a:t>0.4505</a:t>
                      </a:r>
                    </a:p>
                  </a:txBody>
                  <a:tcPr/>
                </a:tc>
                <a:tc>
                  <a:txBody>
                    <a:bodyPr/>
                    <a:lstStyle/>
                    <a:p>
                      <a:r>
                        <a:rPr lang="en-US" sz="1400" dirty="0">
                          <a:solidFill>
                            <a:schemeClr val="tx1"/>
                          </a:solidFill>
                        </a:rPr>
                        <a:t>0.3145</a:t>
                      </a:r>
                    </a:p>
                  </a:txBody>
                  <a:tcPr/>
                </a:tc>
                <a:tc>
                  <a:txBody>
                    <a:bodyPr/>
                    <a:lstStyle/>
                    <a:p>
                      <a:r>
                        <a:rPr lang="en-US" sz="1400" dirty="0">
                          <a:solidFill>
                            <a:schemeClr val="tx1"/>
                          </a:solidFill>
                        </a:rPr>
                        <a:t>0.3704</a:t>
                      </a:r>
                    </a:p>
                  </a:txBody>
                  <a:tcPr/>
                </a:tc>
                <a:tc>
                  <a:txBody>
                    <a:bodyPr/>
                    <a:lstStyle/>
                    <a:p>
                      <a:r>
                        <a:rPr lang="en-US" sz="1400" dirty="0">
                          <a:solidFill>
                            <a:schemeClr val="tx1"/>
                          </a:solidFill>
                        </a:rPr>
                        <a:t>0.9343</a:t>
                      </a:r>
                    </a:p>
                  </a:txBody>
                  <a:tcPr/>
                </a:tc>
                <a:extLst>
                  <a:ext uri="{0D108BD9-81ED-4DB2-BD59-A6C34878D82A}">
                    <a16:rowId xmlns:a16="http://schemas.microsoft.com/office/drawing/2014/main" val="2229212599"/>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100</a:t>
                      </a:r>
                    </a:p>
                  </a:txBody>
                  <a:tcPr/>
                </a:tc>
                <a:tc>
                  <a:txBody>
                    <a:bodyPr/>
                    <a:lstStyle/>
                    <a:p>
                      <a:r>
                        <a:rPr lang="en-US" sz="1400" dirty="0">
                          <a:solidFill>
                            <a:schemeClr val="tx1"/>
                          </a:solidFill>
                        </a:rPr>
                        <a:t>4909</a:t>
                      </a:r>
                    </a:p>
                  </a:txBody>
                  <a:tcPr/>
                </a:tc>
                <a:tc>
                  <a:txBody>
                    <a:bodyPr/>
                    <a:lstStyle/>
                    <a:p>
                      <a:r>
                        <a:rPr lang="en-US" sz="1400" dirty="0">
                          <a:solidFill>
                            <a:schemeClr val="tx1"/>
                          </a:solidFill>
                        </a:rPr>
                        <a:t>CNN (40,5,2), Pool (2),</a:t>
                      </a:r>
                    </a:p>
                    <a:p>
                      <a:r>
                        <a:rPr lang="en-US" sz="1400" dirty="0">
                          <a:solidFill>
                            <a:schemeClr val="tx1"/>
                          </a:solidFill>
                        </a:rPr>
                        <a:t>CNN (20,3,2), Pool (2),</a:t>
                      </a:r>
                    </a:p>
                    <a:p>
                      <a:r>
                        <a:rPr lang="en-US" sz="1400" dirty="0">
                          <a:solidFill>
                            <a:schemeClr val="tx1"/>
                          </a:solidFill>
                        </a:rPr>
                        <a:t>CNN (10,3,1), Pool (2),</a:t>
                      </a:r>
                    </a:p>
                    <a:p>
                      <a:r>
                        <a:rPr lang="en-US" sz="1400" dirty="0">
                          <a:solidFill>
                            <a:schemeClr val="tx1"/>
                          </a:solidFill>
                        </a:rPr>
                        <a:t>LSTM (200)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128</a:t>
                      </a:r>
                    </a:p>
                  </a:txBody>
                  <a:tcPr/>
                </a:tc>
                <a:tc>
                  <a:txBody>
                    <a:bodyPr/>
                    <a:lstStyle/>
                    <a:p>
                      <a:r>
                        <a:rPr lang="en-US" sz="1400" dirty="0">
                          <a:solidFill>
                            <a:schemeClr val="tx1"/>
                          </a:solidFill>
                        </a:rPr>
                        <a:t>0.9284</a:t>
                      </a:r>
                    </a:p>
                  </a:txBody>
                  <a:tcPr/>
                </a:tc>
                <a:tc>
                  <a:txBody>
                    <a:bodyPr/>
                    <a:lstStyle/>
                    <a:p>
                      <a:r>
                        <a:rPr lang="en-US" sz="1400" dirty="0">
                          <a:solidFill>
                            <a:schemeClr val="tx1"/>
                          </a:solidFill>
                        </a:rPr>
                        <a:t>0.3458</a:t>
                      </a:r>
                    </a:p>
                  </a:txBody>
                  <a:tcPr/>
                </a:tc>
                <a:tc>
                  <a:txBody>
                    <a:bodyPr/>
                    <a:lstStyle/>
                    <a:p>
                      <a:r>
                        <a:rPr lang="en-US" sz="1400" dirty="0">
                          <a:solidFill>
                            <a:schemeClr val="tx1"/>
                          </a:solidFill>
                        </a:rPr>
                        <a:t>0.2467</a:t>
                      </a:r>
                    </a:p>
                  </a:txBody>
                  <a:tcPr/>
                </a:tc>
                <a:tc>
                  <a:txBody>
                    <a:bodyPr/>
                    <a:lstStyle/>
                    <a:p>
                      <a:r>
                        <a:rPr lang="en-US" sz="1400" dirty="0">
                          <a:solidFill>
                            <a:schemeClr val="tx1"/>
                          </a:solidFill>
                        </a:rPr>
                        <a:t>0.2879</a:t>
                      </a:r>
                    </a:p>
                  </a:txBody>
                  <a:tcPr/>
                </a:tc>
                <a:tc>
                  <a:txBody>
                    <a:bodyPr/>
                    <a:lstStyle/>
                    <a:p>
                      <a:r>
                        <a:rPr lang="en-US" sz="1400" dirty="0">
                          <a:solidFill>
                            <a:schemeClr val="tx1"/>
                          </a:solidFill>
                        </a:rPr>
                        <a:t>0.9296</a:t>
                      </a:r>
                    </a:p>
                  </a:txBody>
                  <a:tcPr/>
                </a:tc>
                <a:extLst>
                  <a:ext uri="{0D108BD9-81ED-4DB2-BD59-A6C34878D82A}">
                    <a16:rowId xmlns:a16="http://schemas.microsoft.com/office/drawing/2014/main" val="2786164516"/>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4920</a:t>
                      </a:r>
                    </a:p>
                  </a:txBody>
                  <a:tcPr/>
                </a:tc>
                <a:tc>
                  <a:txBody>
                    <a:bodyPr/>
                    <a:lstStyle/>
                    <a:p>
                      <a:r>
                        <a:rPr lang="en-US" sz="1400" b="0" dirty="0">
                          <a:solidFill>
                            <a:schemeClr val="tx1"/>
                          </a:solidFill>
                        </a:rPr>
                        <a:t>“”</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0.9358</a:t>
                      </a:r>
                    </a:p>
                  </a:txBody>
                  <a:tcPr/>
                </a:tc>
                <a:tc>
                  <a:txBody>
                    <a:bodyPr/>
                    <a:lstStyle/>
                    <a:p>
                      <a:r>
                        <a:rPr lang="en-US" sz="1400" dirty="0">
                          <a:solidFill>
                            <a:schemeClr val="tx1"/>
                          </a:solidFill>
                        </a:rPr>
                        <a:t>0.4316</a:t>
                      </a:r>
                    </a:p>
                  </a:txBody>
                  <a:tcPr/>
                </a:tc>
                <a:tc>
                  <a:txBody>
                    <a:bodyPr/>
                    <a:lstStyle/>
                    <a:p>
                      <a:r>
                        <a:rPr lang="en-US" sz="1400" dirty="0">
                          <a:solidFill>
                            <a:schemeClr val="tx1"/>
                          </a:solidFill>
                        </a:rPr>
                        <a:t>0.2715</a:t>
                      </a:r>
                    </a:p>
                  </a:txBody>
                  <a:tcPr/>
                </a:tc>
                <a:tc>
                  <a:txBody>
                    <a:bodyPr/>
                    <a:lstStyle/>
                    <a:p>
                      <a:r>
                        <a:rPr lang="en-US" sz="1400" dirty="0">
                          <a:solidFill>
                            <a:schemeClr val="tx1"/>
                          </a:solidFill>
                        </a:rPr>
                        <a:t>0.3333</a:t>
                      </a:r>
                    </a:p>
                  </a:txBody>
                  <a:tcPr/>
                </a:tc>
                <a:tc>
                  <a:txBody>
                    <a:bodyPr/>
                    <a:lstStyle/>
                    <a:p>
                      <a:r>
                        <a:rPr lang="en-US" sz="1400" dirty="0">
                          <a:solidFill>
                            <a:schemeClr val="tx1"/>
                          </a:solidFill>
                        </a:rPr>
                        <a:t>0.9171</a:t>
                      </a:r>
                    </a:p>
                  </a:txBody>
                  <a:tcPr/>
                </a:tc>
                <a:extLst>
                  <a:ext uri="{0D108BD9-81ED-4DB2-BD59-A6C34878D82A}">
                    <a16:rowId xmlns:a16="http://schemas.microsoft.com/office/drawing/2014/main" val="4044483176"/>
                  </a:ext>
                </a:extLst>
              </a:tr>
            </a:tbl>
          </a:graphicData>
        </a:graphic>
      </p:graphicFrame>
      <p:sp>
        <p:nvSpPr>
          <p:cNvPr id="8" name="TextBox 7">
            <a:extLst>
              <a:ext uri="{FF2B5EF4-FFF2-40B4-BE49-F238E27FC236}">
                <a16:creationId xmlns:a16="http://schemas.microsoft.com/office/drawing/2014/main" id="{A867CC3F-D426-C94B-A278-D68F6895ADE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7923068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3DAC-1EAA-3045-978A-C63A409146BB}"/>
              </a:ext>
            </a:extLst>
          </p:cNvPr>
          <p:cNvSpPr>
            <a:spLocks noGrp="1"/>
          </p:cNvSpPr>
          <p:nvPr>
            <p:ph type="title"/>
          </p:nvPr>
        </p:nvSpPr>
        <p:spPr/>
        <p:txBody>
          <a:bodyPr/>
          <a:lstStyle/>
          <a:p>
            <a:r>
              <a:rPr lang="en-GB" dirty="0"/>
              <a:t>DL results (2) – Pad length and Capacity</a:t>
            </a:r>
          </a:p>
        </p:txBody>
      </p:sp>
      <p:graphicFrame>
        <p:nvGraphicFramePr>
          <p:cNvPr id="4" name="Content Placeholder 3">
            <a:extLst>
              <a:ext uri="{FF2B5EF4-FFF2-40B4-BE49-F238E27FC236}">
                <a16:creationId xmlns:a16="http://schemas.microsoft.com/office/drawing/2014/main" id="{B8546AD2-46BB-7546-801B-9211B382CBA2}"/>
              </a:ext>
            </a:extLst>
          </p:cNvPr>
          <p:cNvGraphicFramePr>
            <a:graphicFrameLocks/>
          </p:cNvGraphicFramePr>
          <p:nvPr>
            <p:extLst>
              <p:ext uri="{D42A27DB-BD31-4B8C-83A1-F6EECF244321}">
                <p14:modId xmlns:p14="http://schemas.microsoft.com/office/powerpoint/2010/main" val="530397200"/>
              </p:ext>
            </p:extLst>
          </p:nvPr>
        </p:nvGraphicFramePr>
        <p:xfrm>
          <a:off x="717133" y="1397635"/>
          <a:ext cx="11116904" cy="2595880"/>
        </p:xfrm>
        <a:graphic>
          <a:graphicData uri="http://schemas.openxmlformats.org/drawingml/2006/table">
            <a:tbl>
              <a:tblPr firstRow="1" bandRow="1">
                <a:tableStyleId>{5C22544A-7EE6-4342-B048-85BDC9FD1C3A}</a:tableStyleId>
              </a:tblPr>
              <a:tblGrid>
                <a:gridCol w="670006">
                  <a:extLst>
                    <a:ext uri="{9D8B030D-6E8A-4147-A177-3AD203B41FA5}">
                      <a16:colId xmlns:a16="http://schemas.microsoft.com/office/drawing/2014/main" val="3811603763"/>
                    </a:ext>
                  </a:extLst>
                </a:gridCol>
                <a:gridCol w="701365">
                  <a:extLst>
                    <a:ext uri="{9D8B030D-6E8A-4147-A177-3AD203B41FA5}">
                      <a16:colId xmlns:a16="http://schemas.microsoft.com/office/drawing/2014/main" val="2893889597"/>
                    </a:ext>
                  </a:extLst>
                </a:gridCol>
                <a:gridCol w="701365">
                  <a:extLst>
                    <a:ext uri="{9D8B030D-6E8A-4147-A177-3AD203B41FA5}">
                      <a16:colId xmlns:a16="http://schemas.microsoft.com/office/drawing/2014/main" val="1107442"/>
                    </a:ext>
                  </a:extLst>
                </a:gridCol>
                <a:gridCol w="2509364">
                  <a:extLst>
                    <a:ext uri="{9D8B030D-6E8A-4147-A177-3AD203B41FA5}">
                      <a16:colId xmlns:a16="http://schemas.microsoft.com/office/drawing/2014/main" val="670948779"/>
                    </a:ext>
                  </a:extLst>
                </a:gridCol>
                <a:gridCol w="828120">
                  <a:extLst>
                    <a:ext uri="{9D8B030D-6E8A-4147-A177-3AD203B41FA5}">
                      <a16:colId xmlns:a16="http://schemas.microsoft.com/office/drawing/2014/main" val="3489981971"/>
                    </a:ext>
                  </a:extLst>
                </a:gridCol>
                <a:gridCol w="775036">
                  <a:extLst>
                    <a:ext uri="{9D8B030D-6E8A-4147-A177-3AD203B41FA5}">
                      <a16:colId xmlns:a16="http://schemas.microsoft.com/office/drawing/2014/main" val="172467556"/>
                    </a:ext>
                  </a:extLst>
                </a:gridCol>
                <a:gridCol w="832172">
                  <a:extLst>
                    <a:ext uri="{9D8B030D-6E8A-4147-A177-3AD203B41FA5}">
                      <a16:colId xmlns:a16="http://schemas.microsoft.com/office/drawing/2014/main" val="4110747183"/>
                    </a:ext>
                  </a:extLst>
                </a:gridCol>
                <a:gridCol w="847075">
                  <a:extLst>
                    <a:ext uri="{9D8B030D-6E8A-4147-A177-3AD203B41FA5}">
                      <a16:colId xmlns:a16="http://schemas.microsoft.com/office/drawing/2014/main" val="3695989315"/>
                    </a:ext>
                  </a:extLst>
                </a:gridCol>
                <a:gridCol w="868981">
                  <a:extLst>
                    <a:ext uri="{9D8B030D-6E8A-4147-A177-3AD203B41FA5}">
                      <a16:colId xmlns:a16="http://schemas.microsoft.com/office/drawing/2014/main" val="472487311"/>
                    </a:ext>
                  </a:extLst>
                </a:gridCol>
                <a:gridCol w="762788">
                  <a:extLst>
                    <a:ext uri="{9D8B030D-6E8A-4147-A177-3AD203B41FA5}">
                      <a16:colId xmlns:a16="http://schemas.microsoft.com/office/drawing/2014/main" val="2595072691"/>
                    </a:ext>
                  </a:extLst>
                </a:gridCol>
                <a:gridCol w="742354">
                  <a:extLst>
                    <a:ext uri="{9D8B030D-6E8A-4147-A177-3AD203B41FA5}">
                      <a16:colId xmlns:a16="http://schemas.microsoft.com/office/drawing/2014/main" val="1649366525"/>
                    </a:ext>
                  </a:extLst>
                </a:gridCol>
                <a:gridCol w="878278">
                  <a:extLst>
                    <a:ext uri="{9D8B030D-6E8A-4147-A177-3AD203B41FA5}">
                      <a16:colId xmlns:a16="http://schemas.microsoft.com/office/drawing/2014/main" val="4103352880"/>
                    </a:ext>
                  </a:extLst>
                </a:gridCol>
              </a:tblGrid>
              <a:tr h="370840">
                <a:tc>
                  <a:txBody>
                    <a:bodyPr/>
                    <a:lstStyle/>
                    <a:p>
                      <a:r>
                        <a:rPr lang="en-US" sz="1400" dirty="0"/>
                        <a:t>+</a:t>
                      </a:r>
                      <a:r>
                        <a:rPr lang="en-US" sz="1400" dirty="0" err="1"/>
                        <a:t>ve’s</a:t>
                      </a:r>
                      <a:endParaRPr lang="en-US" sz="1400" dirty="0"/>
                    </a:p>
                  </a:txBody>
                  <a:tcPr/>
                </a:tc>
                <a:tc>
                  <a:txBody>
                    <a:bodyPr/>
                    <a:lstStyle/>
                    <a:p>
                      <a:r>
                        <a:rPr lang="en-US" sz="1400" dirty="0"/>
                        <a:t>Pad</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200" dirty="0"/>
                        <a:t>Dropout</a:t>
                      </a:r>
                    </a:p>
                  </a:txBody>
                  <a:tcPr/>
                </a:tc>
                <a:tc>
                  <a:txBody>
                    <a:bodyPr/>
                    <a:lstStyle/>
                    <a:p>
                      <a:r>
                        <a:rPr lang="en-US" sz="1200" dirty="0"/>
                        <a:t>Batch size</a:t>
                      </a:r>
                    </a:p>
                  </a:txBody>
                  <a:tcPr/>
                </a:tc>
                <a:tc>
                  <a:txBody>
                    <a:bodyPr/>
                    <a:lstStyle/>
                    <a:p>
                      <a:r>
                        <a:rPr lang="en-US" sz="1400" dirty="0" err="1"/>
                        <a:t>Val_acc</a:t>
                      </a:r>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5060</a:t>
                      </a:r>
                    </a:p>
                  </a:txBody>
                  <a:tcPr/>
                </a:tc>
                <a:tc>
                  <a:txBody>
                    <a:bodyPr/>
                    <a:lstStyle/>
                    <a:p>
                      <a:r>
                        <a:rPr lang="en-US" sz="1400" b="0" dirty="0">
                          <a:solidFill>
                            <a:schemeClr val="tx1"/>
                          </a:solidFill>
                        </a:rPr>
                        <a:t>LSTM (100)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0.9346</a:t>
                      </a:r>
                    </a:p>
                  </a:txBody>
                  <a:tcPr/>
                </a:tc>
                <a:tc>
                  <a:txBody>
                    <a:bodyPr/>
                    <a:lstStyle/>
                    <a:p>
                      <a:r>
                        <a:rPr lang="en-US" sz="1400" dirty="0">
                          <a:solidFill>
                            <a:schemeClr val="tx1"/>
                          </a:solidFill>
                        </a:rPr>
                        <a:t>0.4575</a:t>
                      </a:r>
                    </a:p>
                  </a:txBody>
                  <a:tcPr/>
                </a:tc>
                <a:tc>
                  <a:txBody>
                    <a:bodyPr/>
                    <a:lstStyle/>
                    <a:p>
                      <a:r>
                        <a:rPr lang="en-US" sz="1400" dirty="0">
                          <a:solidFill>
                            <a:schemeClr val="tx1"/>
                          </a:solidFill>
                        </a:rPr>
                        <a:t>0.4545</a:t>
                      </a:r>
                    </a:p>
                  </a:txBody>
                  <a:tcPr/>
                </a:tc>
                <a:tc>
                  <a:txBody>
                    <a:bodyPr/>
                    <a:lstStyle/>
                    <a:p>
                      <a:r>
                        <a:rPr lang="en-US" sz="1400" dirty="0">
                          <a:solidFill>
                            <a:schemeClr val="tx1"/>
                          </a:solidFill>
                        </a:rPr>
                        <a:t>0.4560</a:t>
                      </a:r>
                    </a:p>
                  </a:txBody>
                  <a:tcPr/>
                </a:tc>
                <a:tc>
                  <a:txBody>
                    <a:bodyPr/>
                    <a:lstStyle/>
                    <a:p>
                      <a:r>
                        <a:rPr lang="en-US" sz="1400" dirty="0">
                          <a:solidFill>
                            <a:schemeClr val="tx1"/>
                          </a:solidFill>
                        </a:rPr>
                        <a:t>0.9452</a:t>
                      </a:r>
                    </a:p>
                  </a:txBody>
                  <a:tcPr/>
                </a:tc>
                <a:extLst>
                  <a:ext uri="{0D108BD9-81ED-4DB2-BD59-A6C34878D82A}">
                    <a16:rowId xmlns:a16="http://schemas.microsoft.com/office/drawing/2014/main" val="3122570633"/>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5059</a:t>
                      </a:r>
                    </a:p>
                  </a:txBody>
                  <a:tcPr/>
                </a:tc>
                <a:tc>
                  <a:txBody>
                    <a:bodyPr/>
                    <a:lstStyle/>
                    <a:p>
                      <a:r>
                        <a:rPr lang="en-US" sz="1400" b="0" dirty="0">
                          <a:solidFill>
                            <a:schemeClr val="tx1"/>
                          </a:solidFill>
                        </a:rPr>
                        <a:t>LSTM (500)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0.9452</a:t>
                      </a:r>
                    </a:p>
                  </a:txBody>
                  <a:tcPr/>
                </a:tc>
                <a:tc>
                  <a:txBody>
                    <a:bodyPr/>
                    <a:lstStyle/>
                    <a:p>
                      <a:r>
                        <a:rPr lang="en-US" sz="1400" dirty="0">
                          <a:solidFill>
                            <a:schemeClr val="tx1"/>
                          </a:solidFill>
                        </a:rPr>
                        <a:t>0.4628</a:t>
                      </a:r>
                    </a:p>
                  </a:txBody>
                  <a:tcPr/>
                </a:tc>
                <a:tc>
                  <a:txBody>
                    <a:bodyPr/>
                    <a:lstStyle/>
                    <a:p>
                      <a:r>
                        <a:rPr lang="en-US" sz="1400" dirty="0">
                          <a:solidFill>
                            <a:schemeClr val="tx1"/>
                          </a:solidFill>
                        </a:rPr>
                        <a:t>0.4275</a:t>
                      </a:r>
                    </a:p>
                  </a:txBody>
                  <a:tcPr/>
                </a:tc>
                <a:tc>
                  <a:txBody>
                    <a:bodyPr/>
                    <a:lstStyle/>
                    <a:p>
                      <a:r>
                        <a:rPr lang="en-US" sz="1400" dirty="0">
                          <a:solidFill>
                            <a:schemeClr val="tx1"/>
                          </a:solidFill>
                        </a:rPr>
                        <a:t>0.4444</a:t>
                      </a:r>
                    </a:p>
                  </a:txBody>
                  <a:tcPr/>
                </a:tc>
                <a:tc>
                  <a:txBody>
                    <a:bodyPr/>
                    <a:lstStyle/>
                    <a:p>
                      <a:r>
                        <a:rPr lang="en-US" sz="1400" dirty="0">
                          <a:solidFill>
                            <a:schemeClr val="tx1"/>
                          </a:solidFill>
                        </a:rPr>
                        <a:t>0.9264</a:t>
                      </a:r>
                    </a:p>
                  </a:txBody>
                  <a:tcPr/>
                </a:tc>
                <a:extLst>
                  <a:ext uri="{0D108BD9-81ED-4DB2-BD59-A6C34878D82A}">
                    <a16:rowId xmlns:a16="http://schemas.microsoft.com/office/drawing/2014/main" val="2245535972"/>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5058</a:t>
                      </a:r>
                    </a:p>
                  </a:txBody>
                  <a:tcPr/>
                </a:tc>
                <a:tc>
                  <a:txBody>
                    <a:bodyPr/>
                    <a:lstStyle/>
                    <a:p>
                      <a:r>
                        <a:rPr lang="en-US" sz="1400" b="0" dirty="0">
                          <a:solidFill>
                            <a:schemeClr val="tx1"/>
                          </a:solidFill>
                        </a:rPr>
                        <a:t>LSTM (100)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0.9405</a:t>
                      </a:r>
                    </a:p>
                  </a:txBody>
                  <a:tcPr/>
                </a:tc>
                <a:tc>
                  <a:txBody>
                    <a:bodyPr/>
                    <a:lstStyle/>
                    <a:p>
                      <a:r>
                        <a:rPr lang="en-US" sz="1400" dirty="0">
                          <a:solidFill>
                            <a:schemeClr val="tx1"/>
                          </a:solidFill>
                        </a:rPr>
                        <a:t>0.5040</a:t>
                      </a:r>
                    </a:p>
                  </a:txBody>
                  <a:tcPr/>
                </a:tc>
                <a:tc>
                  <a:txBody>
                    <a:bodyPr/>
                    <a:lstStyle/>
                    <a:p>
                      <a:r>
                        <a:rPr lang="en-US" sz="1400" dirty="0">
                          <a:solidFill>
                            <a:schemeClr val="tx1"/>
                          </a:solidFill>
                        </a:rPr>
                        <a:t>0.4118</a:t>
                      </a:r>
                    </a:p>
                  </a:txBody>
                  <a:tcPr/>
                </a:tc>
                <a:tc>
                  <a:txBody>
                    <a:bodyPr/>
                    <a:lstStyle/>
                    <a:p>
                      <a:r>
                        <a:rPr lang="en-US" sz="1400" dirty="0">
                          <a:solidFill>
                            <a:schemeClr val="tx1"/>
                          </a:solidFill>
                        </a:rPr>
                        <a:t>0.4532</a:t>
                      </a:r>
                    </a:p>
                  </a:txBody>
                  <a:tcPr/>
                </a:tc>
                <a:tc>
                  <a:txBody>
                    <a:bodyPr/>
                    <a:lstStyle/>
                    <a:p>
                      <a:r>
                        <a:rPr lang="en-US" sz="1400" dirty="0">
                          <a:solidFill>
                            <a:schemeClr val="tx1"/>
                          </a:solidFill>
                        </a:rPr>
                        <a:t>0.9437</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4922</a:t>
                      </a:r>
                    </a:p>
                  </a:txBody>
                  <a:tcPr/>
                </a:tc>
                <a:tc>
                  <a:txBody>
                    <a:bodyPr/>
                    <a:lstStyle/>
                    <a:p>
                      <a:r>
                        <a:rPr lang="en-US" sz="1400" b="0" dirty="0">
                          <a:solidFill>
                            <a:schemeClr val="tx1"/>
                          </a:solidFill>
                        </a:rPr>
                        <a:t>LSTM (500)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b="0" dirty="0">
                          <a:solidFill>
                            <a:schemeClr val="tx1"/>
                          </a:solidFill>
                        </a:rPr>
                        <a:t>0.9429</a:t>
                      </a:r>
                    </a:p>
                  </a:txBody>
                  <a:tcPr/>
                </a:tc>
                <a:tc>
                  <a:txBody>
                    <a:bodyPr/>
                    <a:lstStyle/>
                    <a:p>
                      <a:r>
                        <a:rPr lang="en-US" sz="1400" b="0" dirty="0">
                          <a:solidFill>
                            <a:schemeClr val="tx1"/>
                          </a:solidFill>
                        </a:rPr>
                        <a:t>0.5660</a:t>
                      </a:r>
                    </a:p>
                  </a:txBody>
                  <a:tcPr/>
                </a:tc>
                <a:tc>
                  <a:txBody>
                    <a:bodyPr/>
                    <a:lstStyle/>
                    <a:p>
                      <a:r>
                        <a:rPr lang="en-US" sz="1400" b="0" dirty="0">
                          <a:solidFill>
                            <a:schemeClr val="tx1"/>
                          </a:solidFill>
                        </a:rPr>
                        <a:t>0.3750</a:t>
                      </a:r>
                    </a:p>
                  </a:txBody>
                  <a:tcPr/>
                </a:tc>
                <a:tc>
                  <a:txBody>
                    <a:bodyPr/>
                    <a:lstStyle/>
                    <a:p>
                      <a:r>
                        <a:rPr lang="en-US" sz="1400" b="0" dirty="0">
                          <a:solidFill>
                            <a:schemeClr val="tx1"/>
                          </a:solidFill>
                        </a:rPr>
                        <a:t>0.4511</a:t>
                      </a:r>
                    </a:p>
                  </a:txBody>
                  <a:tcPr/>
                </a:tc>
                <a:tc>
                  <a:txBody>
                    <a:bodyPr/>
                    <a:lstStyle/>
                    <a:p>
                      <a:r>
                        <a:rPr lang="en-US" sz="1400" b="0" dirty="0">
                          <a:solidFill>
                            <a:schemeClr val="tx1"/>
                          </a:solidFill>
                        </a:rPr>
                        <a:t>0.9484</a:t>
                      </a:r>
                    </a:p>
                  </a:txBody>
                  <a:tcPr/>
                </a:tc>
                <a:extLst>
                  <a:ext uri="{0D108BD9-81ED-4DB2-BD59-A6C34878D82A}">
                    <a16:rowId xmlns:a16="http://schemas.microsoft.com/office/drawing/2014/main" val="1924254406"/>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500</a:t>
                      </a:r>
                    </a:p>
                  </a:txBody>
                  <a:tcPr/>
                </a:tc>
                <a:tc>
                  <a:txBody>
                    <a:bodyPr/>
                    <a:lstStyle/>
                    <a:p>
                      <a:r>
                        <a:rPr lang="en-US" sz="1400" b="0" dirty="0">
                          <a:solidFill>
                            <a:schemeClr val="tx1"/>
                          </a:solidFill>
                        </a:rPr>
                        <a:t>5055</a:t>
                      </a:r>
                    </a:p>
                  </a:txBody>
                  <a:tcPr/>
                </a:tc>
                <a:tc>
                  <a:txBody>
                    <a:bodyPr/>
                    <a:lstStyle/>
                    <a:p>
                      <a:r>
                        <a:rPr lang="en-US" sz="1400" b="0" dirty="0">
                          <a:solidFill>
                            <a:schemeClr val="tx1"/>
                          </a:solidFill>
                        </a:rPr>
                        <a:t>LSTM (500)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0.9358</a:t>
                      </a:r>
                    </a:p>
                  </a:txBody>
                  <a:tcPr/>
                </a:tc>
                <a:tc>
                  <a:txBody>
                    <a:bodyPr/>
                    <a:lstStyle/>
                    <a:p>
                      <a:r>
                        <a:rPr lang="en-US" sz="1400" dirty="0">
                          <a:solidFill>
                            <a:schemeClr val="tx1"/>
                          </a:solidFill>
                        </a:rPr>
                        <a:t>0.0</a:t>
                      </a:r>
                    </a:p>
                  </a:txBody>
                  <a:tcPr/>
                </a:tc>
                <a:tc>
                  <a:txBody>
                    <a:bodyPr/>
                    <a:lstStyle/>
                    <a:p>
                      <a:r>
                        <a:rPr lang="en-US" sz="1400" dirty="0">
                          <a:solidFill>
                            <a:schemeClr val="tx1"/>
                          </a:solidFill>
                        </a:rPr>
                        <a:t>0.0</a:t>
                      </a:r>
                    </a:p>
                  </a:txBody>
                  <a:tcPr/>
                </a:tc>
                <a:tc>
                  <a:txBody>
                    <a:bodyPr/>
                    <a:lstStyle/>
                    <a:p>
                      <a:r>
                        <a:rPr lang="en-US" sz="1400" dirty="0">
                          <a:solidFill>
                            <a:schemeClr val="tx1"/>
                          </a:solidFill>
                        </a:rPr>
                        <a:t>0.0</a:t>
                      </a:r>
                    </a:p>
                  </a:txBody>
                  <a:tcPr/>
                </a:tc>
                <a:tc>
                  <a:txBody>
                    <a:bodyPr/>
                    <a:lstStyle/>
                    <a:p>
                      <a:r>
                        <a:rPr lang="en-US" sz="1400" dirty="0">
                          <a:solidFill>
                            <a:schemeClr val="tx1"/>
                          </a:solidFill>
                        </a:rPr>
                        <a:t>0.9476</a:t>
                      </a:r>
                    </a:p>
                  </a:txBody>
                  <a:tcPr/>
                </a:tc>
                <a:extLst>
                  <a:ext uri="{0D108BD9-81ED-4DB2-BD59-A6C34878D82A}">
                    <a16:rowId xmlns:a16="http://schemas.microsoft.com/office/drawing/2014/main" val="117572405"/>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1000</a:t>
                      </a:r>
                    </a:p>
                  </a:txBody>
                  <a:tcPr/>
                </a:tc>
                <a:tc>
                  <a:txBody>
                    <a:bodyPr/>
                    <a:lstStyle/>
                    <a:p>
                      <a:r>
                        <a:rPr lang="en-US" sz="1400" b="0" dirty="0">
                          <a:solidFill>
                            <a:schemeClr val="tx1"/>
                          </a:solidFill>
                        </a:rPr>
                        <a:t>4954</a:t>
                      </a:r>
                    </a:p>
                  </a:txBody>
                  <a:tcPr/>
                </a:tc>
                <a:tc>
                  <a:txBody>
                    <a:bodyPr/>
                    <a:lstStyle/>
                    <a:p>
                      <a:r>
                        <a:rPr lang="en-US" sz="1400" b="0" dirty="0">
                          <a:solidFill>
                            <a:schemeClr val="tx1"/>
                          </a:solidFill>
                        </a:rPr>
                        <a:t>LSTM (500)</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0.9409</a:t>
                      </a:r>
                    </a:p>
                  </a:txBody>
                  <a:tcPr/>
                </a:tc>
                <a:tc>
                  <a:txBody>
                    <a:bodyPr/>
                    <a:lstStyle/>
                    <a:p>
                      <a:r>
                        <a:rPr lang="en-US" sz="1400" dirty="0">
                          <a:solidFill>
                            <a:schemeClr val="tx1"/>
                          </a:solidFill>
                        </a:rPr>
                        <a:t>0.0</a:t>
                      </a:r>
                    </a:p>
                  </a:txBody>
                  <a:tcPr/>
                </a:tc>
                <a:tc>
                  <a:txBody>
                    <a:bodyPr/>
                    <a:lstStyle/>
                    <a:p>
                      <a:r>
                        <a:rPr lang="en-US" sz="1400" dirty="0">
                          <a:solidFill>
                            <a:schemeClr val="tx1"/>
                          </a:solidFill>
                        </a:rPr>
                        <a:t>0.0</a:t>
                      </a:r>
                    </a:p>
                  </a:txBody>
                  <a:tcPr/>
                </a:tc>
                <a:tc>
                  <a:txBody>
                    <a:bodyPr/>
                    <a:lstStyle/>
                    <a:p>
                      <a:r>
                        <a:rPr lang="en-US" sz="1400" dirty="0">
                          <a:solidFill>
                            <a:schemeClr val="tx1"/>
                          </a:solidFill>
                        </a:rPr>
                        <a:t>0.0</a:t>
                      </a:r>
                    </a:p>
                  </a:txBody>
                  <a:tcPr/>
                </a:tc>
                <a:tc>
                  <a:txBody>
                    <a:bodyPr/>
                    <a:lstStyle/>
                    <a:p>
                      <a:r>
                        <a:rPr lang="en-US" sz="1400" dirty="0">
                          <a:solidFill>
                            <a:schemeClr val="tx1"/>
                          </a:solidFill>
                        </a:rPr>
                        <a:t>0.9413</a:t>
                      </a:r>
                    </a:p>
                  </a:txBody>
                  <a:tcPr/>
                </a:tc>
                <a:extLst>
                  <a:ext uri="{0D108BD9-81ED-4DB2-BD59-A6C34878D82A}">
                    <a16:rowId xmlns:a16="http://schemas.microsoft.com/office/drawing/2014/main" val="1144064382"/>
                  </a:ext>
                </a:extLst>
              </a:tr>
            </a:tbl>
          </a:graphicData>
        </a:graphic>
      </p:graphicFrame>
      <p:sp>
        <p:nvSpPr>
          <p:cNvPr id="3" name="TextBox 2">
            <a:extLst>
              <a:ext uri="{FF2B5EF4-FFF2-40B4-BE49-F238E27FC236}">
                <a16:creationId xmlns:a16="http://schemas.microsoft.com/office/drawing/2014/main" id="{D2E30F78-CE8E-8646-82F2-6A3904BC931F}"/>
              </a:ext>
            </a:extLst>
          </p:cNvPr>
          <p:cNvSpPr txBox="1"/>
          <p:nvPr/>
        </p:nvSpPr>
        <p:spPr>
          <a:xfrm>
            <a:off x="286827" y="3648126"/>
            <a:ext cx="430306" cy="369332"/>
          </a:xfrm>
          <a:prstGeom prst="rect">
            <a:avLst/>
          </a:prstGeom>
          <a:noFill/>
        </p:spPr>
        <p:txBody>
          <a:bodyPr wrap="square" rtlCol="0">
            <a:spAutoFit/>
          </a:bodyPr>
          <a:lstStyle/>
          <a:p>
            <a:r>
              <a:rPr lang="en-GB" dirty="0"/>
              <a:t>*</a:t>
            </a:r>
          </a:p>
        </p:txBody>
      </p:sp>
      <p:sp>
        <p:nvSpPr>
          <p:cNvPr id="5" name="TextBox 4">
            <a:extLst>
              <a:ext uri="{FF2B5EF4-FFF2-40B4-BE49-F238E27FC236}">
                <a16:creationId xmlns:a16="http://schemas.microsoft.com/office/drawing/2014/main" id="{3483801A-E0D5-5241-8149-9B4E83569ABB}"/>
              </a:ext>
            </a:extLst>
          </p:cNvPr>
          <p:cNvSpPr txBox="1"/>
          <p:nvPr/>
        </p:nvSpPr>
        <p:spPr>
          <a:xfrm>
            <a:off x="107576" y="6308209"/>
            <a:ext cx="3157531" cy="369332"/>
          </a:xfrm>
          <a:prstGeom prst="rect">
            <a:avLst/>
          </a:prstGeom>
          <a:noFill/>
        </p:spPr>
        <p:txBody>
          <a:bodyPr wrap="none" rtlCol="0">
            <a:spAutoFit/>
          </a:bodyPr>
          <a:lstStyle/>
          <a:p>
            <a:r>
              <a:rPr lang="en-GB" dirty="0"/>
              <a:t>* </a:t>
            </a:r>
            <a:r>
              <a:rPr lang="en-GB" dirty="0" err="1"/>
              <a:t>val_acc</a:t>
            </a:r>
            <a:r>
              <a:rPr lang="en-GB" dirty="0"/>
              <a:t> and F1 never changed</a:t>
            </a:r>
          </a:p>
        </p:txBody>
      </p:sp>
      <p:sp>
        <p:nvSpPr>
          <p:cNvPr id="6" name="TextBox 5">
            <a:extLst>
              <a:ext uri="{FF2B5EF4-FFF2-40B4-BE49-F238E27FC236}">
                <a16:creationId xmlns:a16="http://schemas.microsoft.com/office/drawing/2014/main" id="{83320CBC-3006-8147-8EF8-B1817D9F96B7}"/>
              </a:ext>
            </a:extLst>
          </p:cNvPr>
          <p:cNvSpPr txBox="1"/>
          <p:nvPr/>
        </p:nvSpPr>
        <p:spPr>
          <a:xfrm>
            <a:off x="286827" y="3244334"/>
            <a:ext cx="430306" cy="369332"/>
          </a:xfrm>
          <a:prstGeom prst="rect">
            <a:avLst/>
          </a:prstGeom>
          <a:noFill/>
        </p:spPr>
        <p:txBody>
          <a:bodyPr wrap="square" rtlCol="0">
            <a:spAutoFit/>
          </a:bodyPr>
          <a:lstStyle/>
          <a:p>
            <a:r>
              <a:rPr lang="en-GB" dirty="0"/>
              <a:t>*</a:t>
            </a:r>
          </a:p>
        </p:txBody>
      </p:sp>
      <p:sp>
        <p:nvSpPr>
          <p:cNvPr id="7" name="TextBox 6">
            <a:extLst>
              <a:ext uri="{FF2B5EF4-FFF2-40B4-BE49-F238E27FC236}">
                <a16:creationId xmlns:a16="http://schemas.microsoft.com/office/drawing/2014/main" id="{3D89822E-445D-2B42-9739-BE6E842ADD3A}"/>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3483000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Dixon</a:t>
            </a:r>
          </a:p>
          <a:p>
            <a:r>
              <a:rPr lang="en-US" dirty="0"/>
              <a:t>Baseline F1=????</a:t>
            </a:r>
          </a:p>
        </p:txBody>
      </p:sp>
    </p:spTree>
    <p:extLst>
      <p:ext uri="{BB962C8B-B14F-4D97-AF65-F5344CB8AC3E}">
        <p14:creationId xmlns:p14="http://schemas.microsoft.com/office/powerpoint/2010/main" val="346999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5A7A-4825-6040-AA55-984531F0F3F0}"/>
              </a:ext>
            </a:extLst>
          </p:cNvPr>
          <p:cNvSpPr>
            <a:spLocks noGrp="1"/>
          </p:cNvSpPr>
          <p:nvPr>
            <p:ph type="title"/>
          </p:nvPr>
        </p:nvSpPr>
        <p:spPr/>
        <p:txBody>
          <a:bodyPr/>
          <a:lstStyle/>
          <a:p>
            <a:r>
              <a:rPr lang="en-US" dirty="0"/>
              <a:t>Dixon dataset</a:t>
            </a:r>
          </a:p>
        </p:txBody>
      </p:sp>
      <p:sp>
        <p:nvSpPr>
          <p:cNvPr id="3" name="Content Placeholder 2">
            <a:extLst>
              <a:ext uri="{FF2B5EF4-FFF2-40B4-BE49-F238E27FC236}">
                <a16:creationId xmlns:a16="http://schemas.microsoft.com/office/drawing/2014/main" id="{25EA0780-2139-9B4E-BF45-4DBDD860AFF7}"/>
              </a:ext>
            </a:extLst>
          </p:cNvPr>
          <p:cNvSpPr>
            <a:spLocks noGrp="1"/>
          </p:cNvSpPr>
          <p:nvPr>
            <p:ph idx="1"/>
          </p:nvPr>
        </p:nvSpPr>
        <p:spPr>
          <a:xfrm>
            <a:off x="838199" y="1825625"/>
            <a:ext cx="10597179" cy="4351338"/>
          </a:xfrm>
        </p:spPr>
        <p:txBody>
          <a:bodyPr>
            <a:normAutofit/>
          </a:bodyPr>
          <a:lstStyle/>
          <a:p>
            <a:r>
              <a:rPr lang="en-GB" dirty="0"/>
              <a:t>Contains 69527 comments</a:t>
            </a:r>
          </a:p>
          <a:p>
            <a:r>
              <a:rPr lang="en-GB" dirty="0"/>
              <a:t>Has a real number (‘attack’) between 0 and 1 </a:t>
            </a:r>
          </a:p>
          <a:p>
            <a:r>
              <a:rPr lang="en-GB" dirty="0"/>
              <a:t>0/1 determined by the density of swear words in the corresponding comment.  This makes it a poor quality dataset. Not used.</a:t>
            </a:r>
          </a:p>
          <a:p>
            <a:r>
              <a:rPr lang="en-GB" dirty="0"/>
              <a:t>39756 cases where attack &gt; 0</a:t>
            </a:r>
          </a:p>
          <a:p>
            <a:r>
              <a:rPr lang="en-GB" dirty="0"/>
              <a:t>The work that uses this dataset uses attack=0.4 as a threshold, 10201 examples are positive in this case, but no evidence for why 0.4 is used.</a:t>
            </a:r>
          </a:p>
          <a:p>
            <a:r>
              <a:rPr lang="en-GB" dirty="0"/>
              <a:t>Average comment length is 593 words</a:t>
            </a:r>
          </a:p>
        </p:txBody>
      </p:sp>
    </p:spTree>
    <p:extLst>
      <p:ext uri="{BB962C8B-B14F-4D97-AF65-F5344CB8AC3E}">
        <p14:creationId xmlns:p14="http://schemas.microsoft.com/office/powerpoint/2010/main" val="41319328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BA9E-C8E9-834F-91B3-9901718597BB}"/>
              </a:ext>
            </a:extLst>
          </p:cNvPr>
          <p:cNvSpPr>
            <a:spLocks noGrp="1"/>
          </p:cNvSpPr>
          <p:nvPr>
            <p:ph type="title"/>
          </p:nvPr>
        </p:nvSpPr>
        <p:spPr/>
        <p:txBody>
          <a:bodyPr/>
          <a:lstStyle/>
          <a:p>
            <a:r>
              <a:rPr lang="en-GB" dirty="0"/>
              <a:t>DL Results (1) – First runs</a:t>
            </a:r>
          </a:p>
        </p:txBody>
      </p:sp>
      <p:graphicFrame>
        <p:nvGraphicFramePr>
          <p:cNvPr id="4" name="Content Placeholder 3">
            <a:extLst>
              <a:ext uri="{FF2B5EF4-FFF2-40B4-BE49-F238E27FC236}">
                <a16:creationId xmlns:a16="http://schemas.microsoft.com/office/drawing/2014/main" id="{282480C1-D114-2E4E-9DDE-47C9B09CE1B6}"/>
              </a:ext>
            </a:extLst>
          </p:cNvPr>
          <p:cNvGraphicFramePr>
            <a:graphicFrameLocks noGrp="1"/>
          </p:cNvGraphicFramePr>
          <p:nvPr>
            <p:ph idx="1"/>
            <p:extLst>
              <p:ext uri="{D42A27DB-BD31-4B8C-83A1-F6EECF244321}">
                <p14:modId xmlns:p14="http://schemas.microsoft.com/office/powerpoint/2010/main" val="2764373825"/>
              </p:ext>
            </p:extLst>
          </p:nvPr>
        </p:nvGraphicFramePr>
        <p:xfrm>
          <a:off x="536154" y="1690688"/>
          <a:ext cx="10817646" cy="309372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1068636">
                  <a:extLst>
                    <a:ext uri="{9D8B030D-6E8A-4147-A177-3AD203B41FA5}">
                      <a16:colId xmlns:a16="http://schemas.microsoft.com/office/drawing/2014/main" val="1107442"/>
                    </a:ext>
                  </a:extLst>
                </a:gridCol>
                <a:gridCol w="2765234">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r>
                        <a:rPr lang="en-US" sz="1400" b="0" dirty="0">
                          <a:solidFill>
                            <a:schemeClr val="tx1"/>
                          </a:solidFill>
                        </a:rPr>
                        <a:t>LSTM (500) with 0.5 dropout</a:t>
                      </a:r>
                    </a:p>
                  </a:txBody>
                  <a:tcPr/>
                </a:tc>
                <a:tc>
                  <a:txBody>
                    <a:bodyPr/>
                    <a:lstStyle/>
                    <a:p>
                      <a:r>
                        <a:rPr lang="en-US" sz="1400" b="0" dirty="0">
                          <a:solidFill>
                            <a:schemeClr val="tx1"/>
                          </a:solidFill>
                        </a:rPr>
                        <a:t>20</a:t>
                      </a: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907809945"/>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r>
                        <a:rPr lang="en-US" sz="1400" b="0" dirty="0">
                          <a:solidFill>
                            <a:schemeClr val="tx1"/>
                          </a:solidFill>
                        </a:rPr>
                        <a:t>LSTM (500) with BN</a:t>
                      </a:r>
                    </a:p>
                  </a:txBody>
                  <a:tcPr/>
                </a:tc>
                <a:tc>
                  <a:txBody>
                    <a:bodyPr/>
                    <a:lstStyle/>
                    <a:p>
                      <a:r>
                        <a:rPr lang="en-US" sz="1400" b="0" dirty="0">
                          <a:solidFill>
                            <a:schemeClr val="tx1"/>
                          </a:solidFill>
                        </a:rPr>
                        <a:t>20</a:t>
                      </a: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687996971"/>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r>
                        <a:rPr lang="en-US" sz="1400" b="0" dirty="0">
                          <a:solidFill>
                            <a:schemeClr val="tx1"/>
                          </a:solidFill>
                        </a:rPr>
                        <a:t>Train WEs (output_dim=300)</a:t>
                      </a:r>
                    </a:p>
                    <a:p>
                      <a:r>
                        <a:rPr lang="en-US" sz="1400" b="0" dirty="0">
                          <a:solidFill>
                            <a:schemeClr val="tx1"/>
                          </a:solidFill>
                        </a:rPr>
                        <a:t>LSTM (500)</a:t>
                      </a:r>
                    </a:p>
                  </a:txBody>
                  <a:tcPr/>
                </a:tc>
                <a:tc>
                  <a:txBody>
                    <a:bodyPr/>
                    <a:lstStyle/>
                    <a:p>
                      <a:r>
                        <a:rPr lang="en-US" sz="1400" b="0" dirty="0">
                          <a:solidFill>
                            <a:schemeClr val="tx1"/>
                          </a:solidFill>
                        </a:rPr>
                        <a:t>20</a:t>
                      </a: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15906393"/>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r>
                        <a:rPr lang="en-US" sz="1400" b="0" dirty="0">
                          <a:solidFill>
                            <a:schemeClr val="tx1"/>
                          </a:solidFill>
                        </a:rPr>
                        <a:t>CNN (64,4,2), Pool (2), </a:t>
                      </a:r>
                    </a:p>
                    <a:p>
                      <a:r>
                        <a:rPr lang="en-US" sz="1400" b="0" dirty="0">
                          <a:solidFill>
                            <a:schemeClr val="tx1"/>
                          </a:solidFill>
                        </a:rPr>
                        <a:t>LSTM (300)</a:t>
                      </a:r>
                    </a:p>
                  </a:txBody>
                  <a:tcPr/>
                </a:tc>
                <a:tc>
                  <a:txBody>
                    <a:bodyPr/>
                    <a:lstStyle/>
                    <a:p>
                      <a:r>
                        <a:rPr lang="en-US" sz="1400" b="0" dirty="0">
                          <a:solidFill>
                            <a:schemeClr val="tx1"/>
                          </a:solidFill>
                        </a:rPr>
                        <a:t>20</a:t>
                      </a: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94670732"/>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r>
                        <a:rPr lang="en-US" sz="1400" b="0" dirty="0">
                          <a:solidFill>
                            <a:schemeClr val="tx1"/>
                          </a:solidFill>
                        </a:rPr>
                        <a:t>CNN (64,4,2), Pool (2), </a:t>
                      </a:r>
                    </a:p>
                    <a:p>
                      <a:r>
                        <a:rPr lang="en-US" sz="1400" b="0" dirty="0">
                          <a:solidFill>
                            <a:schemeClr val="tx1"/>
                          </a:solidFill>
                        </a:rPr>
                        <a:t>CNN (128,4,2), Pool (2),</a:t>
                      </a:r>
                    </a:p>
                    <a:p>
                      <a:r>
                        <a:rPr lang="en-US" sz="1400" b="0" dirty="0">
                          <a:solidFill>
                            <a:schemeClr val="tx1"/>
                          </a:solidFill>
                        </a:rPr>
                        <a:t>CNN (64,4,2), Pool (2),</a:t>
                      </a:r>
                    </a:p>
                    <a:p>
                      <a:r>
                        <a:rPr lang="en-US" sz="1400" b="0" dirty="0">
                          <a:solidFill>
                            <a:schemeClr val="tx1"/>
                          </a:solidFill>
                        </a:rPr>
                        <a:t>Dense Layer</a:t>
                      </a:r>
                    </a:p>
                  </a:txBody>
                  <a:tcPr/>
                </a:tc>
                <a:tc>
                  <a:txBody>
                    <a:bodyPr/>
                    <a:lstStyle/>
                    <a:p>
                      <a:r>
                        <a:rPr lang="en-US" sz="1400" b="0" dirty="0">
                          <a:solidFill>
                            <a:schemeClr val="tx1"/>
                          </a:solidFill>
                        </a:rPr>
                        <a:t>20</a:t>
                      </a: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42934080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DDA2-B7EA-3346-BE94-40B98D41A6BD}"/>
              </a:ext>
            </a:extLst>
          </p:cNvPr>
          <p:cNvSpPr>
            <a:spLocks noGrp="1"/>
          </p:cNvSpPr>
          <p:nvPr>
            <p:ph type="title"/>
          </p:nvPr>
        </p:nvSpPr>
        <p:spPr/>
        <p:txBody>
          <a:bodyPr/>
          <a:lstStyle/>
          <a:p>
            <a:r>
              <a:rPr lang="en-GB" dirty="0"/>
              <a:t>DL results (2) – </a:t>
            </a:r>
            <a:r>
              <a:rPr lang="en-GB" dirty="0" err="1"/>
              <a:t>ELMo</a:t>
            </a:r>
            <a:endParaRPr lang="en-GB" dirty="0"/>
          </a:p>
        </p:txBody>
      </p:sp>
      <p:graphicFrame>
        <p:nvGraphicFramePr>
          <p:cNvPr id="4" name="Content Placeholder 3">
            <a:extLst>
              <a:ext uri="{FF2B5EF4-FFF2-40B4-BE49-F238E27FC236}">
                <a16:creationId xmlns:a16="http://schemas.microsoft.com/office/drawing/2014/main" id="{9C6FEE05-E6C0-1A48-8FFA-A0834F4F7E1D}"/>
              </a:ext>
            </a:extLst>
          </p:cNvPr>
          <p:cNvGraphicFramePr>
            <a:graphicFrameLocks noGrp="1"/>
          </p:cNvGraphicFramePr>
          <p:nvPr>
            <p:ph idx="1"/>
            <p:extLst>
              <p:ext uri="{D42A27DB-BD31-4B8C-83A1-F6EECF244321}">
                <p14:modId xmlns:p14="http://schemas.microsoft.com/office/powerpoint/2010/main" val="760359719"/>
              </p:ext>
            </p:extLst>
          </p:nvPr>
        </p:nvGraphicFramePr>
        <p:xfrm>
          <a:off x="754828" y="1521012"/>
          <a:ext cx="10682344" cy="2946400"/>
        </p:xfrm>
        <a:graphic>
          <a:graphicData uri="http://schemas.openxmlformats.org/drawingml/2006/table">
            <a:tbl>
              <a:tblPr firstRow="1" bandRow="1">
                <a:tableStyleId>{5C22544A-7EE6-4342-B048-85BDC9FD1C3A}</a:tableStyleId>
              </a:tblPr>
              <a:tblGrid>
                <a:gridCol w="1904104">
                  <a:extLst>
                    <a:ext uri="{9D8B030D-6E8A-4147-A177-3AD203B41FA5}">
                      <a16:colId xmlns:a16="http://schemas.microsoft.com/office/drawing/2014/main" val="2026006230"/>
                    </a:ext>
                  </a:extLst>
                </a:gridCol>
                <a:gridCol w="925158">
                  <a:extLst>
                    <a:ext uri="{9D8B030D-6E8A-4147-A177-3AD203B41FA5}">
                      <a16:colId xmlns:a16="http://schemas.microsoft.com/office/drawing/2014/main" val="1107442"/>
                    </a:ext>
                  </a:extLst>
                </a:gridCol>
                <a:gridCol w="3324112">
                  <a:extLst>
                    <a:ext uri="{9D8B030D-6E8A-4147-A177-3AD203B41FA5}">
                      <a16:colId xmlns:a16="http://schemas.microsoft.com/office/drawing/2014/main" val="670948779"/>
                    </a:ext>
                  </a:extLst>
                </a:gridCol>
                <a:gridCol w="860612">
                  <a:extLst>
                    <a:ext uri="{9D8B030D-6E8A-4147-A177-3AD203B41FA5}">
                      <a16:colId xmlns:a16="http://schemas.microsoft.com/office/drawing/2014/main" val="3489981971"/>
                    </a:ext>
                  </a:extLst>
                </a:gridCol>
                <a:gridCol w="957431">
                  <a:extLst>
                    <a:ext uri="{9D8B030D-6E8A-4147-A177-3AD203B41FA5}">
                      <a16:colId xmlns:a16="http://schemas.microsoft.com/office/drawing/2014/main" val="3695989315"/>
                    </a:ext>
                  </a:extLst>
                </a:gridCol>
                <a:gridCol w="946673">
                  <a:extLst>
                    <a:ext uri="{9D8B030D-6E8A-4147-A177-3AD203B41FA5}">
                      <a16:colId xmlns:a16="http://schemas.microsoft.com/office/drawing/2014/main" val="1649366525"/>
                    </a:ext>
                  </a:extLst>
                </a:gridCol>
                <a:gridCol w="871369">
                  <a:extLst>
                    <a:ext uri="{9D8B030D-6E8A-4147-A177-3AD203B41FA5}">
                      <a16:colId xmlns:a16="http://schemas.microsoft.com/office/drawing/2014/main" val="3468781419"/>
                    </a:ext>
                  </a:extLst>
                </a:gridCol>
                <a:gridCol w="892885">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Val_acc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Dixon-BI-LSTM512</a:t>
                      </a:r>
                    </a:p>
                  </a:txBody>
                  <a:tcPr/>
                </a:tc>
                <a:tc>
                  <a:txBody>
                    <a:bodyPr/>
                    <a:lstStyle/>
                    <a:p>
                      <a:r>
                        <a:rPr lang="en-US" sz="1400" b="0" dirty="0">
                          <a:solidFill>
                            <a:schemeClr val="tx1"/>
                          </a:solidFill>
                        </a:rPr>
                        <a:t>8726</a:t>
                      </a:r>
                    </a:p>
                  </a:txBody>
                  <a:tcPr/>
                </a:tc>
                <a:tc>
                  <a:txBody>
                    <a:bodyPr/>
                    <a:lstStyle/>
                    <a:p>
                      <a:r>
                        <a:rPr lang="en-US" sz="1400" b="0" dirty="0">
                          <a:solidFill>
                            <a:schemeClr val="tx1"/>
                          </a:solidFill>
                        </a:rPr>
                        <a:t>Bidirectional LSTM (512) with 0.5 dropout</a:t>
                      </a:r>
                    </a:p>
                    <a:p>
                      <a:r>
                        <a:rPr lang="en-US" sz="1400" b="0" dirty="0">
                          <a:solidFill>
                            <a:schemeClr val="tx1"/>
                          </a:solidFill>
                        </a:rPr>
                        <a:t>Pad length 32</a:t>
                      </a:r>
                    </a:p>
                    <a:p>
                      <a:r>
                        <a:rPr lang="en-US" sz="1400" b="0" dirty="0">
                          <a:solidFill>
                            <a:schemeClr val="tx1"/>
                          </a:solidFill>
                        </a:rPr>
                        <a:t>16000 examples</a:t>
                      </a:r>
                    </a:p>
                  </a:txBody>
                  <a:tcPr/>
                </a:tc>
                <a:tc>
                  <a:txBody>
                    <a:bodyPr/>
                    <a:lstStyle/>
                    <a:p>
                      <a:r>
                        <a:rPr lang="en-US" sz="1400" b="0" dirty="0">
                          <a:solidFill>
                            <a:schemeClr val="tx1"/>
                          </a:solidFill>
                        </a:rPr>
                        <a:t>10</a:t>
                      </a:r>
                    </a:p>
                  </a:txBody>
                  <a:tcPr/>
                </a:tc>
                <a:tc>
                  <a:txBody>
                    <a:bodyPr/>
                    <a:lstStyle/>
                    <a:p>
                      <a:r>
                        <a:rPr lang="en-US" sz="1400" dirty="0"/>
                        <a:t>0.9035</a:t>
                      </a:r>
                    </a:p>
                  </a:txBody>
                  <a:tcPr/>
                </a:tc>
                <a:tc>
                  <a:txBody>
                    <a:bodyPr/>
                    <a:lstStyle/>
                    <a:p>
                      <a:r>
                        <a:rPr lang="en-US" sz="1400" dirty="0"/>
                        <a:t>0.7381</a:t>
                      </a:r>
                    </a:p>
                  </a:txBody>
                  <a:tcPr/>
                </a:tc>
                <a:tc>
                  <a:txBody>
                    <a:bodyPr/>
                    <a:lstStyle/>
                    <a:p>
                      <a:r>
                        <a:rPr lang="en-US" sz="1400" dirty="0"/>
                        <a:t>5</a:t>
                      </a:r>
                    </a:p>
                  </a:txBody>
                  <a:tcPr/>
                </a:tc>
                <a:tc>
                  <a:txBody>
                    <a:bodyPr/>
                    <a:lstStyle/>
                    <a:p>
                      <a:r>
                        <a:rPr lang="en-US" sz="1400" dirty="0"/>
                        <a:t>0.6971</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Dixon-LSTM300</a:t>
                      </a:r>
                    </a:p>
                  </a:txBody>
                  <a:tcPr/>
                </a:tc>
                <a:tc>
                  <a:txBody>
                    <a:bodyPr/>
                    <a:lstStyle/>
                    <a:p>
                      <a:r>
                        <a:rPr lang="en-US" sz="1400" b="0" dirty="0">
                          <a:solidFill>
                            <a:schemeClr val="tx1"/>
                          </a:solidFill>
                        </a:rPr>
                        <a:t>8762</a:t>
                      </a:r>
                    </a:p>
                  </a:txBody>
                  <a:tcPr/>
                </a:tc>
                <a:tc>
                  <a:txBody>
                    <a:bodyPr/>
                    <a:lstStyle/>
                    <a:p>
                      <a:r>
                        <a:rPr lang="en-US" sz="1400" b="0" dirty="0">
                          <a:solidFill>
                            <a:schemeClr val="tx1"/>
                          </a:solidFill>
                        </a:rPr>
                        <a:t>LSTM (300) with 0.5 dropout</a:t>
                      </a:r>
                    </a:p>
                    <a:p>
                      <a:r>
                        <a:rPr lang="en-US" sz="1400" b="0" dirty="0">
                          <a:solidFill>
                            <a:schemeClr val="tx1"/>
                          </a:solidFill>
                        </a:rPr>
                        <a:t>Pad length 100</a:t>
                      </a:r>
                    </a:p>
                    <a:p>
                      <a:r>
                        <a:rPr lang="en-US" sz="1400" b="0" dirty="0">
                          <a:solidFill>
                            <a:schemeClr val="tx1"/>
                          </a:solidFill>
                        </a:rPr>
                        <a:t>16000 examples</a:t>
                      </a:r>
                    </a:p>
                  </a:txBody>
                  <a:tcPr/>
                </a:tc>
                <a:tc>
                  <a:txBody>
                    <a:bodyPr/>
                    <a:lstStyle/>
                    <a:p>
                      <a:r>
                        <a:rPr lang="en-US" sz="1400" b="0" dirty="0">
                          <a:solidFill>
                            <a:schemeClr val="tx1"/>
                          </a:solidFill>
                        </a:rPr>
                        <a:t>20</a:t>
                      </a:r>
                    </a:p>
                  </a:txBody>
                  <a:tcPr/>
                </a:tc>
                <a:tc>
                  <a:txBody>
                    <a:bodyPr/>
                    <a:lstStyle/>
                    <a:p>
                      <a:r>
                        <a:rPr lang="en-US" sz="1400" dirty="0"/>
                        <a:t>RUNNING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687996971"/>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15906393"/>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94670732"/>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86164516"/>
                  </a:ext>
                </a:extLst>
              </a:tr>
            </a:tbl>
          </a:graphicData>
        </a:graphic>
      </p:graphicFrame>
      <p:sp>
        <p:nvSpPr>
          <p:cNvPr id="5" name="TextBox 4">
            <a:extLst>
              <a:ext uri="{FF2B5EF4-FFF2-40B4-BE49-F238E27FC236}">
                <a16:creationId xmlns:a16="http://schemas.microsoft.com/office/drawing/2014/main" id="{9E09481C-8CC3-9C42-BDAF-70ACB6D04582}"/>
              </a:ext>
            </a:extLst>
          </p:cNvPr>
          <p:cNvSpPr txBox="1"/>
          <p:nvPr/>
        </p:nvSpPr>
        <p:spPr>
          <a:xfrm>
            <a:off x="11350015" y="-141303"/>
            <a:ext cx="798617" cy="1569660"/>
          </a:xfrm>
          <a:prstGeom prst="rect">
            <a:avLst/>
          </a:prstGeom>
          <a:noFill/>
        </p:spPr>
        <p:txBody>
          <a:bodyPr wrap="none" rtlCol="0">
            <a:spAutoFit/>
          </a:bodyPr>
          <a:lstStyle/>
          <a:p>
            <a:r>
              <a:rPr lang="en-GB" sz="9600" dirty="0"/>
              <a:t>*</a:t>
            </a:r>
          </a:p>
        </p:txBody>
      </p:sp>
    </p:spTree>
    <p:extLst>
      <p:ext uri="{BB962C8B-B14F-4D97-AF65-F5344CB8AC3E}">
        <p14:creationId xmlns:p14="http://schemas.microsoft.com/office/powerpoint/2010/main" val="8885608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Tweets_16K – 2 classes</a:t>
            </a:r>
          </a:p>
          <a:p>
            <a:r>
              <a:rPr lang="en-US" dirty="0"/>
              <a:t>Baseline F1=0.7504</a:t>
            </a:r>
          </a:p>
        </p:txBody>
      </p:sp>
    </p:spTree>
    <p:extLst>
      <p:ext uri="{BB962C8B-B14F-4D97-AF65-F5344CB8AC3E}">
        <p14:creationId xmlns:p14="http://schemas.microsoft.com/office/powerpoint/2010/main" val="31666253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0107-3F7A-9045-AEA2-342814207E2B}"/>
              </a:ext>
            </a:extLst>
          </p:cNvPr>
          <p:cNvSpPr>
            <a:spLocks noGrp="1"/>
          </p:cNvSpPr>
          <p:nvPr>
            <p:ph type="title"/>
          </p:nvPr>
        </p:nvSpPr>
        <p:spPr/>
        <p:txBody>
          <a:bodyPr/>
          <a:lstStyle/>
          <a:p>
            <a:r>
              <a:rPr lang="en-GB" dirty="0"/>
              <a:t>DL Results (1) - First runs (no cleaning)</a:t>
            </a:r>
          </a:p>
        </p:txBody>
      </p:sp>
      <p:graphicFrame>
        <p:nvGraphicFramePr>
          <p:cNvPr id="4" name="Content Placeholder 3">
            <a:extLst>
              <a:ext uri="{FF2B5EF4-FFF2-40B4-BE49-F238E27FC236}">
                <a16:creationId xmlns:a16="http://schemas.microsoft.com/office/drawing/2014/main" id="{0406F675-1EC7-0243-9F85-7AED8399E969}"/>
              </a:ext>
            </a:extLst>
          </p:cNvPr>
          <p:cNvGraphicFramePr>
            <a:graphicFrameLocks noGrp="1"/>
          </p:cNvGraphicFramePr>
          <p:nvPr>
            <p:ph idx="1"/>
            <p:extLst>
              <p:ext uri="{D42A27DB-BD31-4B8C-83A1-F6EECF244321}">
                <p14:modId xmlns:p14="http://schemas.microsoft.com/office/powerpoint/2010/main" val="2021374417"/>
              </p:ext>
            </p:extLst>
          </p:nvPr>
        </p:nvGraphicFramePr>
        <p:xfrm>
          <a:off x="787137" y="1445709"/>
          <a:ext cx="9864762" cy="3982720"/>
        </p:xfrm>
        <a:graphic>
          <a:graphicData uri="http://schemas.openxmlformats.org/drawingml/2006/table">
            <a:tbl>
              <a:tblPr firstRow="1" bandRow="1">
                <a:tableStyleId>{5C22544A-7EE6-4342-B048-85BDC9FD1C3A}</a:tableStyleId>
              </a:tblPr>
              <a:tblGrid>
                <a:gridCol w="1447231">
                  <a:extLst>
                    <a:ext uri="{9D8B030D-6E8A-4147-A177-3AD203B41FA5}">
                      <a16:colId xmlns:a16="http://schemas.microsoft.com/office/drawing/2014/main" val="1107442"/>
                    </a:ext>
                  </a:extLst>
                </a:gridCol>
                <a:gridCol w="3067993">
                  <a:extLst>
                    <a:ext uri="{9D8B030D-6E8A-4147-A177-3AD203B41FA5}">
                      <a16:colId xmlns:a16="http://schemas.microsoft.com/office/drawing/2014/main" val="670948779"/>
                    </a:ext>
                  </a:extLst>
                </a:gridCol>
                <a:gridCol w="1097043">
                  <a:extLst>
                    <a:ext uri="{9D8B030D-6E8A-4147-A177-3AD203B41FA5}">
                      <a16:colId xmlns:a16="http://schemas.microsoft.com/office/drawing/2014/main" val="3489981971"/>
                    </a:ext>
                  </a:extLst>
                </a:gridCol>
                <a:gridCol w="1122153">
                  <a:extLst>
                    <a:ext uri="{9D8B030D-6E8A-4147-A177-3AD203B41FA5}">
                      <a16:colId xmlns:a16="http://schemas.microsoft.com/office/drawing/2014/main" val="3695989315"/>
                    </a:ext>
                  </a:extLst>
                </a:gridCol>
                <a:gridCol w="983426">
                  <a:extLst>
                    <a:ext uri="{9D8B030D-6E8A-4147-A177-3AD203B41FA5}">
                      <a16:colId xmlns:a16="http://schemas.microsoft.com/office/drawing/2014/main" val="1649366525"/>
                    </a:ext>
                  </a:extLst>
                </a:gridCol>
                <a:gridCol w="983426">
                  <a:extLst>
                    <a:ext uri="{9D8B030D-6E8A-4147-A177-3AD203B41FA5}">
                      <a16:colId xmlns:a16="http://schemas.microsoft.com/office/drawing/2014/main" val="474788282"/>
                    </a:ext>
                  </a:extLst>
                </a:gridCol>
                <a:gridCol w="1163490">
                  <a:extLst>
                    <a:ext uri="{9D8B030D-6E8A-4147-A177-3AD203B41FA5}">
                      <a16:colId xmlns:a16="http://schemas.microsoft.com/office/drawing/2014/main" val="4103352880"/>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LSTM100 dirty</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50</a:t>
                      </a:r>
                    </a:p>
                  </a:txBody>
                  <a:tcPr/>
                </a:tc>
                <a:tc>
                  <a:txBody>
                    <a:bodyPr/>
                    <a:lstStyle/>
                    <a:p>
                      <a:r>
                        <a:rPr lang="en-US" sz="1400" dirty="0"/>
                        <a:t>0.8651</a:t>
                      </a:r>
                    </a:p>
                  </a:txBody>
                  <a:tcPr/>
                </a:tc>
                <a:tc>
                  <a:txBody>
                    <a:bodyPr/>
                    <a:lstStyle/>
                    <a:p>
                      <a:r>
                        <a:rPr lang="en-US" sz="1400" dirty="0"/>
                        <a:t>0.7570</a:t>
                      </a:r>
                    </a:p>
                  </a:txBody>
                  <a:tcPr/>
                </a:tc>
                <a:tc>
                  <a:txBody>
                    <a:bodyPr/>
                    <a:lstStyle/>
                    <a:p>
                      <a:r>
                        <a:rPr lang="en-US" sz="1400" dirty="0"/>
                        <a:t>46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0.8411</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LSTM100-2 dirty</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150</a:t>
                      </a:r>
                    </a:p>
                  </a:txBody>
                  <a:tcPr/>
                </a:tc>
                <a:tc>
                  <a:txBody>
                    <a:bodyPr/>
                    <a:lstStyle/>
                    <a:p>
                      <a:r>
                        <a:rPr lang="en-US" sz="1400" dirty="0"/>
                        <a:t>0.8987</a:t>
                      </a:r>
                    </a:p>
                  </a:txBody>
                  <a:tcPr/>
                </a:tc>
                <a:tc>
                  <a:txBody>
                    <a:bodyPr/>
                    <a:lstStyle/>
                    <a:p>
                      <a:r>
                        <a:rPr lang="en-US" sz="1400" dirty="0"/>
                        <a:t>0.7390</a:t>
                      </a:r>
                    </a:p>
                  </a:txBody>
                  <a:tcPr/>
                </a:tc>
                <a:tc>
                  <a:txBody>
                    <a:bodyPr/>
                    <a:lstStyle/>
                    <a:p>
                      <a:r>
                        <a:rPr lang="en-US" sz="1400" dirty="0"/>
                        <a:t>53</a:t>
                      </a:r>
                    </a:p>
                  </a:txBody>
                  <a:tcPr/>
                </a:tc>
                <a:tc>
                  <a:txBody>
                    <a:bodyPr/>
                    <a:lstStyle/>
                    <a:p>
                      <a:r>
                        <a:rPr lang="en-US" sz="1400" dirty="0"/>
                        <a:t>0.8280</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LSTM-BN dirty</a:t>
                      </a:r>
                    </a:p>
                  </a:txBody>
                  <a:tcPr/>
                </a:tc>
                <a:tc>
                  <a:txBody>
                    <a:bodyPr/>
                    <a:lstStyle/>
                    <a:p>
                      <a:r>
                        <a:rPr lang="en-US" sz="1400" b="0" dirty="0">
                          <a:solidFill>
                            <a:schemeClr val="tx1"/>
                          </a:solidFill>
                        </a:rPr>
                        <a:t>LSTM (100) with BN</a:t>
                      </a:r>
                    </a:p>
                  </a:txBody>
                  <a:tcPr/>
                </a:tc>
                <a:tc>
                  <a:txBody>
                    <a:bodyPr/>
                    <a:lstStyle/>
                    <a:p>
                      <a:r>
                        <a:rPr lang="en-US" sz="1400" b="0" dirty="0">
                          <a:solidFill>
                            <a:schemeClr val="tx1"/>
                          </a:solidFill>
                        </a:rPr>
                        <a:t>150</a:t>
                      </a:r>
                    </a:p>
                  </a:txBody>
                  <a:tcPr/>
                </a:tc>
                <a:tc>
                  <a:txBody>
                    <a:bodyPr/>
                    <a:lstStyle/>
                    <a:p>
                      <a:r>
                        <a:rPr lang="en-US" sz="1400" dirty="0"/>
                        <a:t>0.9234</a:t>
                      </a:r>
                    </a:p>
                  </a:txBody>
                  <a:tcPr/>
                </a:tc>
                <a:tc>
                  <a:txBody>
                    <a:bodyPr/>
                    <a:lstStyle/>
                    <a:p>
                      <a:r>
                        <a:rPr lang="en-US" sz="1400" dirty="0"/>
                        <a:t>0.7580</a:t>
                      </a:r>
                    </a:p>
                  </a:txBody>
                  <a:tcPr/>
                </a:tc>
                <a:tc>
                  <a:txBody>
                    <a:bodyPr/>
                    <a:lstStyle/>
                    <a:p>
                      <a:r>
                        <a:rPr lang="en-US" sz="1400" dirty="0"/>
                        <a:t>65</a:t>
                      </a:r>
                    </a:p>
                  </a:txBody>
                  <a:tcPr/>
                </a:tc>
                <a:tc>
                  <a:txBody>
                    <a:bodyPr/>
                    <a:lstStyle/>
                    <a:p>
                      <a:r>
                        <a:rPr lang="en-US" sz="1400" dirty="0"/>
                        <a:t>0.8293</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WE dirty</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150</a:t>
                      </a:r>
                    </a:p>
                  </a:txBody>
                  <a:tcPr/>
                </a:tc>
                <a:tc>
                  <a:txBody>
                    <a:bodyPr/>
                    <a:lstStyle/>
                    <a:p>
                      <a:r>
                        <a:rPr lang="en-US" sz="1400" dirty="0"/>
                        <a:t>0.9994</a:t>
                      </a:r>
                    </a:p>
                  </a:txBody>
                  <a:tcPr/>
                </a:tc>
                <a:tc>
                  <a:txBody>
                    <a:bodyPr/>
                    <a:lstStyle/>
                    <a:p>
                      <a:r>
                        <a:rPr lang="en-US" sz="1400" dirty="0"/>
                        <a:t>0.7645</a:t>
                      </a:r>
                    </a:p>
                  </a:txBody>
                  <a:tcPr/>
                </a:tc>
                <a:tc>
                  <a:txBody>
                    <a:bodyPr/>
                    <a:lstStyle/>
                    <a:p>
                      <a:r>
                        <a:rPr lang="en-US" sz="1400" dirty="0"/>
                        <a:t>3</a:t>
                      </a:r>
                    </a:p>
                  </a:txBody>
                  <a:tcPr/>
                </a:tc>
                <a:tc>
                  <a:txBody>
                    <a:bodyPr/>
                    <a:lstStyle/>
                    <a:p>
                      <a:r>
                        <a:rPr lang="en-US" sz="1400" dirty="0"/>
                        <a:t>0.8028</a:t>
                      </a:r>
                    </a:p>
                  </a:txBody>
                  <a:tcPr/>
                </a:tc>
                <a:extLst>
                  <a:ext uri="{0D108BD9-81ED-4DB2-BD59-A6C34878D82A}">
                    <a16:rowId xmlns:a16="http://schemas.microsoft.com/office/drawing/2014/main" val="515906393"/>
                  </a:ext>
                </a:extLst>
              </a:tr>
              <a:tr h="439569">
                <a:tc>
                  <a:txBody>
                    <a:bodyPr/>
                    <a:lstStyle/>
                    <a:p>
                      <a:r>
                        <a:rPr lang="en-US" sz="1400" b="0" dirty="0">
                          <a:solidFill>
                            <a:schemeClr val="tx1"/>
                          </a:solidFill>
                        </a:rPr>
                        <a:t>COMBO dirty 64</a:t>
                      </a:r>
                    </a:p>
                  </a:txBody>
                  <a:tcPr/>
                </a:tc>
                <a:tc>
                  <a:txBody>
                    <a:bodyPr/>
                    <a:lstStyle/>
                    <a:p>
                      <a:r>
                        <a:rPr lang="en-US" sz="1400" b="0" dirty="0">
                          <a:solidFill>
                            <a:schemeClr val="tx1"/>
                          </a:solidFill>
                        </a:rPr>
                        <a:t>CNN (64,4,2), Pool (2), </a:t>
                      </a:r>
                    </a:p>
                    <a:p>
                      <a:r>
                        <a:rPr lang="en-US" sz="1400" b="0" dirty="0">
                          <a:solidFill>
                            <a:schemeClr val="tx1"/>
                          </a:solidFill>
                        </a:rPr>
                        <a:t>LSTM (64)</a:t>
                      </a:r>
                    </a:p>
                  </a:txBody>
                  <a:tcPr/>
                </a:tc>
                <a:tc>
                  <a:txBody>
                    <a:bodyPr/>
                    <a:lstStyle/>
                    <a:p>
                      <a:r>
                        <a:rPr lang="en-US" sz="1400" b="0" dirty="0">
                          <a:solidFill>
                            <a:schemeClr val="tx1"/>
                          </a:solidFill>
                        </a:rPr>
                        <a:t>150</a:t>
                      </a:r>
                    </a:p>
                  </a:txBody>
                  <a:tcPr/>
                </a:tc>
                <a:tc>
                  <a:txBody>
                    <a:bodyPr/>
                    <a:lstStyle/>
                    <a:p>
                      <a:r>
                        <a:rPr lang="en-US" sz="1400" dirty="0"/>
                        <a:t>0.9550</a:t>
                      </a:r>
                    </a:p>
                  </a:txBody>
                  <a:tcPr/>
                </a:tc>
                <a:tc>
                  <a:txBody>
                    <a:bodyPr/>
                    <a:lstStyle/>
                    <a:p>
                      <a:r>
                        <a:rPr lang="en-US" sz="1400" dirty="0"/>
                        <a:t>0.7099</a:t>
                      </a:r>
                    </a:p>
                  </a:txBody>
                  <a:tcPr/>
                </a:tc>
                <a:tc>
                  <a:txBody>
                    <a:bodyPr/>
                    <a:lstStyle/>
                    <a:p>
                      <a:r>
                        <a:rPr lang="en-US" sz="1400" dirty="0"/>
                        <a:t>105</a:t>
                      </a:r>
                    </a:p>
                  </a:txBody>
                  <a:tcPr/>
                </a:tc>
                <a:tc>
                  <a:txBody>
                    <a:bodyPr/>
                    <a:lstStyle/>
                    <a:p>
                      <a:r>
                        <a:rPr lang="en-US" sz="1400" dirty="0"/>
                        <a:t>0.8123</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COMBO dirty 100</a:t>
                      </a:r>
                    </a:p>
                  </a:txBody>
                  <a:tcPr/>
                </a:tc>
                <a:tc>
                  <a:txBody>
                    <a:bodyPr/>
                    <a:lstStyle/>
                    <a:p>
                      <a:r>
                        <a:rPr lang="en-US" sz="1400" b="0" dirty="0">
                          <a:solidFill>
                            <a:schemeClr val="tx1"/>
                          </a:solidFill>
                        </a:rPr>
                        <a:t>CNN (64,4,2), Pool (2),</a:t>
                      </a:r>
                    </a:p>
                    <a:p>
                      <a:r>
                        <a:rPr lang="en-US" sz="1400" b="0" dirty="0">
                          <a:solidFill>
                            <a:schemeClr val="tx1"/>
                          </a:solidFill>
                        </a:rPr>
                        <a:t>LSTM (100)</a:t>
                      </a:r>
                    </a:p>
                  </a:txBody>
                  <a:tcPr/>
                </a:tc>
                <a:tc>
                  <a:txBody>
                    <a:bodyPr/>
                    <a:lstStyle/>
                    <a:p>
                      <a:r>
                        <a:rPr lang="en-US" sz="1400" b="0" dirty="0">
                          <a:solidFill>
                            <a:schemeClr val="tx1"/>
                          </a:solidFill>
                        </a:rPr>
                        <a:t>150</a:t>
                      </a:r>
                    </a:p>
                  </a:txBody>
                  <a:tcPr/>
                </a:tc>
                <a:tc>
                  <a:txBody>
                    <a:bodyPr/>
                    <a:lstStyle/>
                    <a:p>
                      <a:r>
                        <a:rPr lang="en-US" sz="1400" dirty="0"/>
                        <a:t>0.9783</a:t>
                      </a:r>
                    </a:p>
                  </a:txBody>
                  <a:tcPr/>
                </a:tc>
                <a:tc>
                  <a:txBody>
                    <a:bodyPr/>
                    <a:lstStyle/>
                    <a:p>
                      <a:r>
                        <a:rPr lang="en-US" sz="1400" dirty="0"/>
                        <a:t>0.6895</a:t>
                      </a:r>
                    </a:p>
                  </a:txBody>
                  <a:tcPr/>
                </a:tc>
                <a:tc>
                  <a:txBody>
                    <a:bodyPr/>
                    <a:lstStyle/>
                    <a:p>
                      <a:r>
                        <a:rPr lang="en-US" sz="1400" dirty="0"/>
                        <a:t>55</a:t>
                      </a:r>
                    </a:p>
                  </a:txBody>
                  <a:tcPr/>
                </a:tc>
                <a:tc>
                  <a:txBody>
                    <a:bodyPr/>
                    <a:lstStyle/>
                    <a:p>
                      <a:r>
                        <a:rPr lang="en-US" sz="1400" dirty="0"/>
                        <a:t>0.7838</a:t>
                      </a:r>
                    </a:p>
                  </a:txBody>
                  <a:tcPr/>
                </a:tc>
                <a:extLst>
                  <a:ext uri="{0D108BD9-81ED-4DB2-BD59-A6C34878D82A}">
                    <a16:rowId xmlns:a16="http://schemas.microsoft.com/office/drawing/2014/main" val="3908518154"/>
                  </a:ext>
                </a:extLst>
              </a:tr>
              <a:tr h="370840">
                <a:tc>
                  <a:txBody>
                    <a:bodyPr/>
                    <a:lstStyle/>
                    <a:p>
                      <a:r>
                        <a:rPr lang="en-US" sz="1400" b="0" dirty="0">
                          <a:solidFill>
                            <a:schemeClr val="tx1"/>
                          </a:solidFill>
                        </a:rPr>
                        <a:t>CNN dirty</a:t>
                      </a:r>
                    </a:p>
                  </a:txBody>
                  <a:tcPr/>
                </a:tc>
                <a:tc>
                  <a:txBody>
                    <a:bodyPr/>
                    <a:lstStyle/>
                    <a:p>
                      <a:r>
                        <a:rPr lang="en-US" sz="1400" b="0" dirty="0">
                          <a:solidFill>
                            <a:schemeClr val="tx1"/>
                          </a:solidFill>
                        </a:rPr>
                        <a:t>CNN (32,3,2), Pool (2), </a:t>
                      </a:r>
                    </a:p>
                    <a:p>
                      <a:r>
                        <a:rPr lang="en-US" sz="1400" b="0" dirty="0">
                          <a:solidFill>
                            <a:schemeClr val="tx1"/>
                          </a:solidFill>
                        </a:rPr>
                        <a:t>CNN (48,3,2), Pool (2),</a:t>
                      </a:r>
                    </a:p>
                    <a:p>
                      <a:r>
                        <a:rPr lang="en-US" sz="1400" b="0" dirty="0">
                          <a:solidFill>
                            <a:schemeClr val="tx1"/>
                          </a:solidFill>
                        </a:rPr>
                        <a:t>CNN (32,3,2), Pool (2),</a:t>
                      </a:r>
                    </a:p>
                    <a:p>
                      <a:r>
                        <a:rPr lang="en-US" sz="1400" b="0" dirty="0">
                          <a:solidFill>
                            <a:schemeClr val="tx1"/>
                          </a:solidFill>
                        </a:rPr>
                        <a:t>Dense Layer</a:t>
                      </a:r>
                    </a:p>
                  </a:txBody>
                  <a:tcPr/>
                </a:tc>
                <a:tc>
                  <a:txBody>
                    <a:bodyPr/>
                    <a:lstStyle/>
                    <a:p>
                      <a:r>
                        <a:rPr lang="en-US" sz="1400" b="0" dirty="0">
                          <a:solidFill>
                            <a:schemeClr val="tx1"/>
                          </a:solidFill>
                        </a:rPr>
                        <a:t>150</a:t>
                      </a:r>
                    </a:p>
                  </a:txBody>
                  <a:tcPr/>
                </a:tc>
                <a:tc>
                  <a:txBody>
                    <a:bodyPr/>
                    <a:lstStyle/>
                    <a:p>
                      <a:r>
                        <a:rPr lang="en-US" sz="1400" dirty="0"/>
                        <a:t>0.9786</a:t>
                      </a:r>
                    </a:p>
                  </a:txBody>
                  <a:tcPr/>
                </a:tc>
                <a:tc>
                  <a:txBody>
                    <a:bodyPr/>
                    <a:lstStyle/>
                    <a:p>
                      <a:r>
                        <a:rPr lang="en-US" sz="1400" dirty="0"/>
                        <a:t>0.6860</a:t>
                      </a:r>
                    </a:p>
                  </a:txBody>
                  <a:tcPr/>
                </a:tc>
                <a:tc>
                  <a:txBody>
                    <a:bodyPr/>
                    <a:lstStyle/>
                    <a:p>
                      <a:r>
                        <a:rPr lang="en-US" sz="1400" dirty="0"/>
                        <a:t>62</a:t>
                      </a:r>
                    </a:p>
                  </a:txBody>
                  <a:tcPr/>
                </a:tc>
                <a:tc>
                  <a:txBody>
                    <a:bodyPr/>
                    <a:lstStyle/>
                    <a:p>
                      <a:r>
                        <a:rPr lang="en-US" sz="1400" dirty="0"/>
                        <a:t>0.7639</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5700172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585D-09B9-1347-A6BE-D350A4F36E2E}"/>
              </a:ext>
            </a:extLst>
          </p:cNvPr>
          <p:cNvSpPr>
            <a:spLocks noGrp="1"/>
          </p:cNvSpPr>
          <p:nvPr>
            <p:ph type="title"/>
          </p:nvPr>
        </p:nvSpPr>
        <p:spPr/>
        <p:txBody>
          <a:bodyPr/>
          <a:lstStyle/>
          <a:p>
            <a:r>
              <a:rPr lang="en-GB" dirty="0"/>
              <a:t>DL Results (2) – First runs </a:t>
            </a:r>
          </a:p>
        </p:txBody>
      </p:sp>
      <p:graphicFrame>
        <p:nvGraphicFramePr>
          <p:cNvPr id="4" name="Content Placeholder 3">
            <a:extLst>
              <a:ext uri="{FF2B5EF4-FFF2-40B4-BE49-F238E27FC236}">
                <a16:creationId xmlns:a16="http://schemas.microsoft.com/office/drawing/2014/main" id="{8AF88719-7E06-0442-BC92-8BE01C629E3D}"/>
              </a:ext>
            </a:extLst>
          </p:cNvPr>
          <p:cNvGraphicFramePr>
            <a:graphicFrameLocks/>
          </p:cNvGraphicFramePr>
          <p:nvPr>
            <p:extLst>
              <p:ext uri="{D42A27DB-BD31-4B8C-83A1-F6EECF244321}">
                <p14:modId xmlns:p14="http://schemas.microsoft.com/office/powerpoint/2010/main" val="3463016509"/>
              </p:ext>
            </p:extLst>
          </p:nvPr>
        </p:nvGraphicFramePr>
        <p:xfrm>
          <a:off x="838200" y="1555115"/>
          <a:ext cx="9392321" cy="3825240"/>
        </p:xfrm>
        <a:graphic>
          <a:graphicData uri="http://schemas.openxmlformats.org/drawingml/2006/table">
            <a:tbl>
              <a:tblPr firstRow="1" bandRow="1">
                <a:tableStyleId>{5C22544A-7EE6-4342-B048-85BDC9FD1C3A}</a:tableStyleId>
              </a:tblPr>
              <a:tblGrid>
                <a:gridCol w="1344179">
                  <a:extLst>
                    <a:ext uri="{9D8B030D-6E8A-4147-A177-3AD203B41FA5}">
                      <a16:colId xmlns:a16="http://schemas.microsoft.com/office/drawing/2014/main" val="1107442"/>
                    </a:ext>
                  </a:extLst>
                </a:gridCol>
                <a:gridCol w="2815922">
                  <a:extLst>
                    <a:ext uri="{9D8B030D-6E8A-4147-A177-3AD203B41FA5}">
                      <a16:colId xmlns:a16="http://schemas.microsoft.com/office/drawing/2014/main" val="670948779"/>
                    </a:ext>
                  </a:extLst>
                </a:gridCol>
                <a:gridCol w="1072985">
                  <a:extLst>
                    <a:ext uri="{9D8B030D-6E8A-4147-A177-3AD203B41FA5}">
                      <a16:colId xmlns:a16="http://schemas.microsoft.com/office/drawing/2014/main" val="3489981971"/>
                    </a:ext>
                  </a:extLst>
                </a:gridCol>
                <a:gridCol w="1097543">
                  <a:extLst>
                    <a:ext uri="{9D8B030D-6E8A-4147-A177-3AD203B41FA5}">
                      <a16:colId xmlns:a16="http://schemas.microsoft.com/office/drawing/2014/main" val="3695989315"/>
                    </a:ext>
                  </a:extLst>
                </a:gridCol>
                <a:gridCol w="961859">
                  <a:extLst>
                    <a:ext uri="{9D8B030D-6E8A-4147-A177-3AD203B41FA5}">
                      <a16:colId xmlns:a16="http://schemas.microsoft.com/office/drawing/2014/main" val="1649366525"/>
                    </a:ext>
                  </a:extLst>
                </a:gridCol>
                <a:gridCol w="961859">
                  <a:extLst>
                    <a:ext uri="{9D8B030D-6E8A-4147-A177-3AD203B41FA5}">
                      <a16:colId xmlns:a16="http://schemas.microsoft.com/office/drawing/2014/main" val="4015837949"/>
                    </a:ext>
                  </a:extLst>
                </a:gridCol>
                <a:gridCol w="1137974">
                  <a:extLst>
                    <a:ext uri="{9D8B030D-6E8A-4147-A177-3AD203B41FA5}">
                      <a16:colId xmlns:a16="http://schemas.microsoft.com/office/drawing/2014/main" val="4103352880"/>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LSTM50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150</a:t>
                      </a:r>
                    </a:p>
                  </a:txBody>
                  <a:tcPr/>
                </a:tc>
                <a:tc>
                  <a:txBody>
                    <a:bodyPr/>
                    <a:lstStyle/>
                    <a:p>
                      <a:r>
                        <a:rPr lang="en-US" sz="1400" dirty="0"/>
                        <a:t>0.8781</a:t>
                      </a:r>
                    </a:p>
                  </a:txBody>
                  <a:tcPr/>
                </a:tc>
                <a:tc>
                  <a:txBody>
                    <a:bodyPr/>
                    <a:lstStyle/>
                    <a:p>
                      <a:r>
                        <a:rPr lang="en-US" sz="1400" dirty="0"/>
                        <a:t>0.7580</a:t>
                      </a:r>
                    </a:p>
                  </a:txBody>
                  <a:tcPr/>
                </a:tc>
                <a:tc>
                  <a:txBody>
                    <a:bodyPr/>
                    <a:lstStyle/>
                    <a:p>
                      <a:r>
                        <a:rPr lang="en-US" sz="1400" dirty="0"/>
                        <a:t>129</a:t>
                      </a:r>
                    </a:p>
                  </a:txBody>
                  <a:tcPr/>
                </a:tc>
                <a:tc>
                  <a:txBody>
                    <a:bodyPr/>
                    <a:lstStyle/>
                    <a:p>
                      <a:r>
                        <a:rPr lang="en-US" sz="1400" dirty="0"/>
                        <a:t>0.8339</a:t>
                      </a:r>
                    </a:p>
                  </a:txBody>
                  <a:tcPr/>
                </a:tc>
                <a:extLst>
                  <a:ext uri="{0D108BD9-81ED-4DB2-BD59-A6C34878D82A}">
                    <a16:rowId xmlns:a16="http://schemas.microsoft.com/office/drawing/2014/main" val="2608243437"/>
                  </a:ext>
                </a:extLst>
              </a:tr>
              <a:tr h="370840">
                <a:tc>
                  <a:txBody>
                    <a:bodyPr/>
                    <a:lstStyle/>
                    <a:p>
                      <a:r>
                        <a:rPr lang="en-US" sz="1400" b="0" dirty="0">
                          <a:solidFill>
                            <a:schemeClr val="tx1"/>
                          </a:solidFill>
                        </a:rPr>
                        <a:t>LSTM-BN</a:t>
                      </a:r>
                    </a:p>
                  </a:txBody>
                  <a:tcPr/>
                </a:tc>
                <a:tc>
                  <a:txBody>
                    <a:bodyPr/>
                    <a:lstStyle/>
                    <a:p>
                      <a:r>
                        <a:rPr lang="en-US" sz="1400" b="0" dirty="0">
                          <a:solidFill>
                            <a:schemeClr val="tx1"/>
                          </a:solidFill>
                        </a:rPr>
                        <a:t>LSTM (100) with dropout and BN</a:t>
                      </a:r>
                    </a:p>
                  </a:txBody>
                  <a:tcPr/>
                </a:tc>
                <a:tc>
                  <a:txBody>
                    <a:bodyPr/>
                    <a:lstStyle/>
                    <a:p>
                      <a:r>
                        <a:rPr lang="en-US" sz="1400" b="0" dirty="0">
                          <a:solidFill>
                            <a:schemeClr val="tx1"/>
                          </a:solidFill>
                        </a:rPr>
                        <a:t>150</a:t>
                      </a:r>
                    </a:p>
                  </a:txBody>
                  <a:tcPr/>
                </a:tc>
                <a:tc>
                  <a:txBody>
                    <a:bodyPr/>
                    <a:lstStyle/>
                    <a:p>
                      <a:r>
                        <a:rPr lang="en-US" sz="1400" dirty="0"/>
                        <a:t>0.9157</a:t>
                      </a:r>
                    </a:p>
                  </a:txBody>
                  <a:tcPr/>
                </a:tc>
                <a:tc>
                  <a:txBody>
                    <a:bodyPr/>
                    <a:lstStyle/>
                    <a:p>
                      <a:r>
                        <a:rPr lang="en-US" sz="1400" dirty="0"/>
                        <a:t>0.7209</a:t>
                      </a:r>
                    </a:p>
                  </a:txBody>
                  <a:tcPr/>
                </a:tc>
                <a:tc>
                  <a:txBody>
                    <a:bodyPr/>
                    <a:lstStyle/>
                    <a:p>
                      <a:r>
                        <a:rPr lang="en-US" sz="1400" dirty="0"/>
                        <a:t>119</a:t>
                      </a:r>
                    </a:p>
                  </a:txBody>
                  <a:tcPr/>
                </a:tc>
                <a:tc>
                  <a:txBody>
                    <a:bodyPr/>
                    <a:lstStyle/>
                    <a:p>
                      <a:r>
                        <a:rPr lang="en-US" sz="1400" dirty="0"/>
                        <a:t>0.8060</a:t>
                      </a:r>
                    </a:p>
                  </a:txBody>
                  <a:tcPr/>
                </a:tc>
                <a:extLst>
                  <a:ext uri="{0D108BD9-81ED-4DB2-BD59-A6C34878D82A}">
                    <a16:rowId xmlns:a16="http://schemas.microsoft.com/office/drawing/2014/main" val="3687996971"/>
                  </a:ext>
                </a:extLst>
              </a:tr>
              <a:tr h="448888">
                <a:tc>
                  <a:txBody>
                    <a:bodyPr/>
                    <a:lstStyle/>
                    <a:p>
                      <a:r>
                        <a:rPr lang="en-US" sz="1400" b="0" dirty="0">
                          <a:solidFill>
                            <a:schemeClr val="tx1"/>
                          </a:solidFill>
                        </a:rPr>
                        <a:t>WE</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150</a:t>
                      </a:r>
                    </a:p>
                  </a:txBody>
                  <a:tcPr/>
                </a:tc>
                <a:tc>
                  <a:txBody>
                    <a:bodyPr/>
                    <a:lstStyle/>
                    <a:p>
                      <a:r>
                        <a:rPr lang="en-US" sz="1400" dirty="0"/>
                        <a:t>0.9942</a:t>
                      </a:r>
                    </a:p>
                  </a:txBody>
                  <a:tcPr/>
                </a:tc>
                <a:tc>
                  <a:txBody>
                    <a:bodyPr/>
                    <a:lstStyle/>
                    <a:p>
                      <a:r>
                        <a:rPr lang="en-US" sz="1400" dirty="0"/>
                        <a:t>0.7367</a:t>
                      </a:r>
                    </a:p>
                  </a:txBody>
                  <a:tcPr/>
                </a:tc>
                <a:tc>
                  <a:txBody>
                    <a:bodyPr/>
                    <a:lstStyle/>
                    <a:p>
                      <a:r>
                        <a:rPr lang="en-US" sz="1400" dirty="0"/>
                        <a:t>6</a:t>
                      </a:r>
                    </a:p>
                  </a:txBody>
                  <a:tcPr/>
                </a:tc>
                <a:tc>
                  <a:txBody>
                    <a:bodyPr/>
                    <a:lstStyle/>
                    <a:p>
                      <a:r>
                        <a:rPr lang="en-US" sz="1400" dirty="0"/>
                        <a:t>0.7781</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WE decay</a:t>
                      </a:r>
                    </a:p>
                  </a:txBody>
                  <a:tcPr/>
                </a:tc>
                <a:tc>
                  <a:txBody>
                    <a:bodyPr/>
                    <a:lstStyle/>
                    <a:p>
                      <a:r>
                        <a:rPr lang="en-US" sz="1400" b="0" dirty="0">
                          <a:solidFill>
                            <a:schemeClr val="tx1"/>
                          </a:solidFill>
                        </a:rPr>
                        <a:t>Train WEs (output_dim=300)</a:t>
                      </a:r>
                    </a:p>
                    <a:p>
                      <a:r>
                        <a:rPr lang="en-US" sz="1400" b="0" dirty="0">
                          <a:solidFill>
                            <a:schemeClr val="tx1"/>
                          </a:solidFill>
                        </a:rPr>
                        <a:t>LSTM (50)</a:t>
                      </a:r>
                    </a:p>
                    <a:p>
                      <a:r>
                        <a:rPr lang="en-US" sz="1400" b="0" dirty="0">
                          <a:solidFill>
                            <a:schemeClr val="tx1"/>
                          </a:solidFill>
                        </a:rPr>
                        <a:t>Decay learning rate</a:t>
                      </a:r>
                    </a:p>
                  </a:txBody>
                  <a:tcPr/>
                </a:tc>
                <a:tc>
                  <a:txBody>
                    <a:bodyPr/>
                    <a:lstStyle/>
                    <a:p>
                      <a:r>
                        <a:rPr lang="en-US" sz="1400" b="0" dirty="0">
                          <a:solidFill>
                            <a:schemeClr val="tx1"/>
                          </a:solidFill>
                        </a:rPr>
                        <a:t>150</a:t>
                      </a:r>
                    </a:p>
                  </a:txBody>
                  <a:tcPr/>
                </a:tc>
                <a:tc>
                  <a:txBody>
                    <a:bodyPr/>
                    <a:lstStyle/>
                    <a:p>
                      <a:r>
                        <a:rPr lang="en-US" sz="1400" dirty="0"/>
                        <a:t>0.9180</a:t>
                      </a:r>
                    </a:p>
                  </a:txBody>
                  <a:tcPr/>
                </a:tc>
                <a:tc>
                  <a:txBody>
                    <a:bodyPr/>
                    <a:lstStyle/>
                    <a:p>
                      <a:r>
                        <a:rPr lang="en-US" sz="1400" dirty="0"/>
                        <a:t>0.7107</a:t>
                      </a:r>
                    </a:p>
                  </a:txBody>
                  <a:tcPr/>
                </a:tc>
                <a:tc>
                  <a:txBody>
                    <a:bodyPr/>
                    <a:lstStyle/>
                    <a:p>
                      <a:r>
                        <a:rPr lang="en-US" sz="1400" dirty="0"/>
                        <a:t>28</a:t>
                      </a:r>
                    </a:p>
                  </a:txBody>
                  <a:tcPr/>
                </a:tc>
                <a:tc>
                  <a:txBody>
                    <a:bodyPr/>
                    <a:lstStyle/>
                    <a:p>
                      <a:r>
                        <a:rPr lang="en-US" sz="1400" dirty="0"/>
                        <a:t>0.8224</a:t>
                      </a:r>
                    </a:p>
                  </a:txBody>
                  <a:tcPr/>
                </a:tc>
                <a:extLst>
                  <a:ext uri="{0D108BD9-81ED-4DB2-BD59-A6C34878D82A}">
                    <a16:rowId xmlns:a16="http://schemas.microsoft.com/office/drawing/2014/main" val="89514908"/>
                  </a:ext>
                </a:extLst>
              </a:tr>
              <a:tr h="370840">
                <a:tc>
                  <a:txBody>
                    <a:bodyPr/>
                    <a:lstStyle/>
                    <a:p>
                      <a:r>
                        <a:rPr lang="en-US" sz="1400" b="0" dirty="0">
                          <a:solidFill>
                            <a:schemeClr val="tx1"/>
                          </a:solidFill>
                        </a:rPr>
                        <a:t>COMBO</a:t>
                      </a:r>
                    </a:p>
                  </a:txBody>
                  <a:tcPr/>
                </a:tc>
                <a:tc>
                  <a:txBody>
                    <a:bodyPr/>
                    <a:lstStyle/>
                    <a:p>
                      <a:r>
                        <a:rPr lang="en-US" sz="1400" b="0" dirty="0">
                          <a:solidFill>
                            <a:schemeClr val="tx1"/>
                          </a:solidFill>
                        </a:rPr>
                        <a:t>CNN (64,4,2), Pool (2), </a:t>
                      </a:r>
                    </a:p>
                    <a:p>
                      <a:r>
                        <a:rPr lang="en-US" sz="1400" b="0" dirty="0">
                          <a:solidFill>
                            <a:schemeClr val="tx1"/>
                          </a:solidFill>
                        </a:rPr>
                        <a:t>LSTM (64)</a:t>
                      </a:r>
                    </a:p>
                  </a:txBody>
                  <a:tcPr/>
                </a:tc>
                <a:tc>
                  <a:txBody>
                    <a:bodyPr/>
                    <a:lstStyle/>
                    <a:p>
                      <a:r>
                        <a:rPr lang="en-US" sz="1400" b="0" dirty="0">
                          <a:solidFill>
                            <a:schemeClr val="tx1"/>
                          </a:solidFill>
                        </a:rPr>
                        <a:t>150</a:t>
                      </a:r>
                    </a:p>
                  </a:txBody>
                  <a:tcPr/>
                </a:tc>
                <a:tc>
                  <a:txBody>
                    <a:bodyPr/>
                    <a:lstStyle/>
                    <a:p>
                      <a:r>
                        <a:rPr lang="en-US" sz="1400" dirty="0"/>
                        <a:t>0.9832</a:t>
                      </a:r>
                    </a:p>
                  </a:txBody>
                  <a:tcPr/>
                </a:tc>
                <a:tc>
                  <a:txBody>
                    <a:bodyPr/>
                    <a:lstStyle/>
                    <a:p>
                      <a:r>
                        <a:rPr lang="en-US" sz="1400" dirty="0"/>
                        <a:t>0.7166</a:t>
                      </a:r>
                    </a:p>
                  </a:txBody>
                  <a:tcPr/>
                </a:tc>
                <a:tc>
                  <a:txBody>
                    <a:bodyPr/>
                    <a:lstStyle/>
                    <a:p>
                      <a:r>
                        <a:rPr lang="en-US" sz="1400" dirty="0"/>
                        <a:t>15</a:t>
                      </a:r>
                    </a:p>
                  </a:txBody>
                  <a:tcPr/>
                </a:tc>
                <a:tc>
                  <a:txBody>
                    <a:bodyPr/>
                    <a:lstStyle/>
                    <a:p>
                      <a:r>
                        <a:rPr lang="en-US" sz="1400" dirty="0"/>
                        <a:t>0.7914</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CNN</a:t>
                      </a:r>
                    </a:p>
                  </a:txBody>
                  <a:tcPr/>
                </a:tc>
                <a:tc>
                  <a:txBody>
                    <a:bodyPr/>
                    <a:lstStyle/>
                    <a:p>
                      <a:r>
                        <a:rPr lang="en-US" sz="1400" b="0" dirty="0">
                          <a:solidFill>
                            <a:schemeClr val="tx1"/>
                          </a:solidFill>
                        </a:rPr>
                        <a:t>CNN (32,3,1), Pool (2), </a:t>
                      </a:r>
                    </a:p>
                    <a:p>
                      <a:r>
                        <a:rPr lang="en-US" sz="1400" b="0" dirty="0">
                          <a:solidFill>
                            <a:schemeClr val="tx1"/>
                          </a:solidFill>
                        </a:rPr>
                        <a:t>CNN (48,3,1), Pool (2),</a:t>
                      </a:r>
                    </a:p>
                    <a:p>
                      <a:r>
                        <a:rPr lang="en-US" sz="1400" b="0" dirty="0">
                          <a:solidFill>
                            <a:schemeClr val="tx1"/>
                          </a:solidFill>
                        </a:rPr>
                        <a:t>CNN (64,3,1), Pool (2),</a:t>
                      </a:r>
                    </a:p>
                    <a:p>
                      <a:r>
                        <a:rPr lang="en-US" sz="1400" b="0" dirty="0">
                          <a:solidFill>
                            <a:schemeClr val="tx1"/>
                          </a:solidFill>
                        </a:rPr>
                        <a:t>Dense Layer</a:t>
                      </a:r>
                    </a:p>
                  </a:txBody>
                  <a:tcPr/>
                </a:tc>
                <a:tc>
                  <a:txBody>
                    <a:bodyPr/>
                    <a:lstStyle/>
                    <a:p>
                      <a:r>
                        <a:rPr lang="en-US" sz="1400" b="0" dirty="0">
                          <a:solidFill>
                            <a:schemeClr val="tx1"/>
                          </a:solidFill>
                        </a:rPr>
                        <a:t>150</a:t>
                      </a:r>
                    </a:p>
                  </a:txBody>
                  <a:tcPr/>
                </a:tc>
                <a:tc>
                  <a:txBody>
                    <a:bodyPr/>
                    <a:lstStyle/>
                    <a:p>
                      <a:r>
                        <a:rPr lang="en-US" sz="1400" dirty="0"/>
                        <a:t>0.9417</a:t>
                      </a:r>
                    </a:p>
                  </a:txBody>
                  <a:tcPr/>
                </a:tc>
                <a:tc>
                  <a:txBody>
                    <a:bodyPr/>
                    <a:lstStyle/>
                    <a:p>
                      <a:r>
                        <a:rPr lang="en-US" sz="1400" dirty="0"/>
                        <a:t>0.7076</a:t>
                      </a:r>
                    </a:p>
                  </a:txBody>
                  <a:tcPr/>
                </a:tc>
                <a:tc>
                  <a:txBody>
                    <a:bodyPr/>
                    <a:lstStyle/>
                    <a:p>
                      <a:r>
                        <a:rPr lang="en-US" sz="1400" dirty="0"/>
                        <a:t>26</a:t>
                      </a:r>
                    </a:p>
                  </a:txBody>
                  <a:tcPr/>
                </a:tc>
                <a:tc>
                  <a:txBody>
                    <a:bodyPr/>
                    <a:lstStyle/>
                    <a:p>
                      <a:r>
                        <a:rPr lang="en-US" sz="1400" dirty="0"/>
                        <a:t>0.7984</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4096618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B9D6-512E-C448-A432-D1E6CDFE22AF}"/>
              </a:ext>
            </a:extLst>
          </p:cNvPr>
          <p:cNvSpPr>
            <a:spLocks noGrp="1"/>
          </p:cNvSpPr>
          <p:nvPr>
            <p:ph type="title"/>
          </p:nvPr>
        </p:nvSpPr>
        <p:spPr/>
        <p:txBody>
          <a:bodyPr/>
          <a:lstStyle/>
          <a:p>
            <a:r>
              <a:rPr lang="en-GB" dirty="0"/>
              <a:t>DL Results (3) – LSTM </a:t>
            </a:r>
          </a:p>
        </p:txBody>
      </p:sp>
      <p:graphicFrame>
        <p:nvGraphicFramePr>
          <p:cNvPr id="4" name="Table 3">
            <a:extLst>
              <a:ext uri="{FF2B5EF4-FFF2-40B4-BE49-F238E27FC236}">
                <a16:creationId xmlns:a16="http://schemas.microsoft.com/office/drawing/2014/main" id="{0C644754-F87E-4C49-92F8-85050A17B8EC}"/>
              </a:ext>
            </a:extLst>
          </p:cNvPr>
          <p:cNvGraphicFramePr>
            <a:graphicFrameLocks noGrp="1"/>
          </p:cNvGraphicFramePr>
          <p:nvPr>
            <p:extLst>
              <p:ext uri="{D42A27DB-BD31-4B8C-83A1-F6EECF244321}">
                <p14:modId xmlns:p14="http://schemas.microsoft.com/office/powerpoint/2010/main" val="1229502963"/>
              </p:ext>
            </p:extLst>
          </p:nvPr>
        </p:nvGraphicFramePr>
        <p:xfrm>
          <a:off x="838200" y="1690688"/>
          <a:ext cx="9392321" cy="2743200"/>
        </p:xfrm>
        <a:graphic>
          <a:graphicData uri="http://schemas.openxmlformats.org/drawingml/2006/table">
            <a:tbl>
              <a:tblPr firstRow="1" bandRow="1">
                <a:tableStyleId>{5C22544A-7EE6-4342-B048-85BDC9FD1C3A}</a:tableStyleId>
              </a:tblPr>
              <a:tblGrid>
                <a:gridCol w="1344179">
                  <a:extLst>
                    <a:ext uri="{9D8B030D-6E8A-4147-A177-3AD203B41FA5}">
                      <a16:colId xmlns:a16="http://schemas.microsoft.com/office/drawing/2014/main" val="1093517784"/>
                    </a:ext>
                  </a:extLst>
                </a:gridCol>
                <a:gridCol w="2815922">
                  <a:extLst>
                    <a:ext uri="{9D8B030D-6E8A-4147-A177-3AD203B41FA5}">
                      <a16:colId xmlns:a16="http://schemas.microsoft.com/office/drawing/2014/main" val="3639611985"/>
                    </a:ext>
                  </a:extLst>
                </a:gridCol>
                <a:gridCol w="1072985">
                  <a:extLst>
                    <a:ext uri="{9D8B030D-6E8A-4147-A177-3AD203B41FA5}">
                      <a16:colId xmlns:a16="http://schemas.microsoft.com/office/drawing/2014/main" val="1087087543"/>
                    </a:ext>
                  </a:extLst>
                </a:gridCol>
                <a:gridCol w="1097543">
                  <a:extLst>
                    <a:ext uri="{9D8B030D-6E8A-4147-A177-3AD203B41FA5}">
                      <a16:colId xmlns:a16="http://schemas.microsoft.com/office/drawing/2014/main" val="3726386367"/>
                    </a:ext>
                  </a:extLst>
                </a:gridCol>
                <a:gridCol w="961859">
                  <a:extLst>
                    <a:ext uri="{9D8B030D-6E8A-4147-A177-3AD203B41FA5}">
                      <a16:colId xmlns:a16="http://schemas.microsoft.com/office/drawing/2014/main" val="482520614"/>
                    </a:ext>
                  </a:extLst>
                </a:gridCol>
                <a:gridCol w="961859">
                  <a:extLst>
                    <a:ext uri="{9D8B030D-6E8A-4147-A177-3AD203B41FA5}">
                      <a16:colId xmlns:a16="http://schemas.microsoft.com/office/drawing/2014/main" val="2248295865"/>
                    </a:ext>
                  </a:extLst>
                </a:gridCol>
                <a:gridCol w="1137974">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LSTM50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150</a:t>
                      </a:r>
                    </a:p>
                  </a:txBody>
                  <a:tcPr/>
                </a:tc>
                <a:tc>
                  <a:txBody>
                    <a:bodyPr/>
                    <a:lstStyle/>
                    <a:p>
                      <a:r>
                        <a:rPr lang="en-US" sz="1400" dirty="0"/>
                        <a:t>0.8781</a:t>
                      </a:r>
                    </a:p>
                  </a:txBody>
                  <a:tcPr/>
                </a:tc>
                <a:tc>
                  <a:txBody>
                    <a:bodyPr/>
                    <a:lstStyle/>
                    <a:p>
                      <a:r>
                        <a:rPr lang="en-US" sz="1400" dirty="0"/>
                        <a:t>0.7580</a:t>
                      </a:r>
                    </a:p>
                  </a:txBody>
                  <a:tcPr/>
                </a:tc>
                <a:tc>
                  <a:txBody>
                    <a:bodyPr/>
                    <a:lstStyle/>
                    <a:p>
                      <a:r>
                        <a:rPr lang="en-US" sz="1400" dirty="0"/>
                        <a:t>129</a:t>
                      </a:r>
                    </a:p>
                  </a:txBody>
                  <a:tcPr/>
                </a:tc>
                <a:tc>
                  <a:txBody>
                    <a:bodyPr/>
                    <a:lstStyle/>
                    <a:p>
                      <a:r>
                        <a:rPr lang="en-US" sz="1400" dirty="0"/>
                        <a:t>0.8339</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LSTM50x300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300</a:t>
                      </a:r>
                    </a:p>
                  </a:txBody>
                  <a:tcPr/>
                </a:tc>
                <a:tc>
                  <a:txBody>
                    <a:bodyPr/>
                    <a:lstStyle/>
                    <a:p>
                      <a:r>
                        <a:rPr lang="en-US" sz="1400" dirty="0"/>
                        <a:t>0.9028</a:t>
                      </a:r>
                    </a:p>
                  </a:txBody>
                  <a:tcPr/>
                </a:tc>
                <a:tc>
                  <a:txBody>
                    <a:bodyPr/>
                    <a:lstStyle/>
                    <a:p>
                      <a:r>
                        <a:rPr lang="en-US" sz="1400" dirty="0"/>
                        <a:t>0.7716</a:t>
                      </a:r>
                    </a:p>
                  </a:txBody>
                  <a:tcPr/>
                </a:tc>
                <a:tc>
                  <a:txBody>
                    <a:bodyPr/>
                    <a:lstStyle/>
                    <a:p>
                      <a:r>
                        <a:rPr lang="en-US" sz="1400" dirty="0"/>
                        <a:t>255</a:t>
                      </a:r>
                    </a:p>
                  </a:txBody>
                  <a:tcPr/>
                </a:tc>
                <a:tc>
                  <a:txBody>
                    <a:bodyPr/>
                    <a:lstStyle/>
                    <a:p>
                      <a:r>
                        <a:rPr lang="en-US" sz="1400" dirty="0"/>
                        <a:t>0.8301</a:t>
                      </a:r>
                    </a:p>
                  </a:txBody>
                  <a:tcPr/>
                </a:tc>
                <a:extLst>
                  <a:ext uri="{0D108BD9-81ED-4DB2-BD59-A6C34878D82A}">
                    <a16:rowId xmlns:a16="http://schemas.microsoft.com/office/drawing/2014/main" val="2023385936"/>
                  </a:ext>
                </a:extLst>
              </a:tr>
              <a:tr h="370840">
                <a:tc>
                  <a:txBody>
                    <a:bodyPr/>
                    <a:lstStyle/>
                    <a:p>
                      <a:r>
                        <a:rPr lang="en-US" sz="1400" b="0" dirty="0">
                          <a:solidFill>
                            <a:schemeClr val="tx1"/>
                          </a:solidFill>
                        </a:rPr>
                        <a:t>LSTM50-decay</a:t>
                      </a:r>
                    </a:p>
                  </a:txBody>
                  <a:tcPr/>
                </a:tc>
                <a:tc>
                  <a:txBody>
                    <a:bodyPr/>
                    <a:lstStyle/>
                    <a:p>
                      <a:r>
                        <a:rPr lang="en-US" sz="1400" b="0" dirty="0">
                          <a:solidFill>
                            <a:schemeClr val="tx1"/>
                          </a:solidFill>
                        </a:rPr>
                        <a:t>LSTM (50) with 0.5 dropout and decay</a:t>
                      </a:r>
                    </a:p>
                  </a:txBody>
                  <a:tcPr/>
                </a:tc>
                <a:tc>
                  <a:txBody>
                    <a:bodyPr/>
                    <a:lstStyle/>
                    <a:p>
                      <a:r>
                        <a:rPr lang="en-US" sz="1400" b="0" dirty="0">
                          <a:solidFill>
                            <a:schemeClr val="tx1"/>
                          </a:solidFill>
                        </a:rPr>
                        <a:t>300</a:t>
                      </a:r>
                    </a:p>
                  </a:txBody>
                  <a:tcPr/>
                </a:tc>
                <a:tc>
                  <a:txBody>
                    <a:bodyPr/>
                    <a:lstStyle/>
                    <a:p>
                      <a:r>
                        <a:rPr lang="en-US" sz="1400" dirty="0"/>
                        <a:t>0.8791</a:t>
                      </a:r>
                    </a:p>
                  </a:txBody>
                  <a:tcPr/>
                </a:tc>
                <a:tc>
                  <a:txBody>
                    <a:bodyPr/>
                    <a:lstStyle/>
                    <a:p>
                      <a:r>
                        <a:rPr lang="en-US" sz="1400" dirty="0"/>
                        <a:t>0.7396</a:t>
                      </a:r>
                    </a:p>
                  </a:txBody>
                  <a:tcPr/>
                </a:tc>
                <a:tc>
                  <a:txBody>
                    <a:bodyPr/>
                    <a:lstStyle/>
                    <a:p>
                      <a:r>
                        <a:rPr lang="en-US" sz="1400" dirty="0"/>
                        <a:t>300</a:t>
                      </a:r>
                    </a:p>
                  </a:txBody>
                  <a:tcPr/>
                </a:tc>
                <a:tc>
                  <a:txBody>
                    <a:bodyPr/>
                    <a:lstStyle/>
                    <a:p>
                      <a:r>
                        <a:rPr lang="en-US" sz="1400" dirty="0"/>
                        <a:t>0.8294</a:t>
                      </a:r>
                    </a:p>
                  </a:txBody>
                  <a:tcPr/>
                </a:tc>
                <a:extLst>
                  <a:ext uri="{0D108BD9-81ED-4DB2-BD59-A6C34878D82A}">
                    <a16:rowId xmlns:a16="http://schemas.microsoft.com/office/drawing/2014/main" val="377151652"/>
                  </a:ext>
                </a:extLst>
              </a:tr>
              <a:tr h="370840">
                <a:tc>
                  <a:txBody>
                    <a:bodyPr/>
                    <a:lstStyle/>
                    <a:p>
                      <a:r>
                        <a:rPr lang="en-US" sz="1400" b="0" dirty="0">
                          <a:solidFill>
                            <a:schemeClr val="tx1"/>
                          </a:solidFill>
                        </a:rPr>
                        <a:t>LSTM100</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150</a:t>
                      </a:r>
                    </a:p>
                  </a:txBody>
                  <a:tcPr/>
                </a:tc>
                <a:tc>
                  <a:txBody>
                    <a:bodyPr/>
                    <a:lstStyle/>
                    <a:p>
                      <a:r>
                        <a:rPr lang="en-US" sz="1400" dirty="0"/>
                        <a:t>0.8910</a:t>
                      </a:r>
                    </a:p>
                  </a:txBody>
                  <a:tcPr/>
                </a:tc>
                <a:tc>
                  <a:txBody>
                    <a:bodyPr/>
                    <a:lstStyle/>
                    <a:p>
                      <a:r>
                        <a:rPr lang="en-US" sz="1400" dirty="0"/>
                        <a:t>0.7596</a:t>
                      </a:r>
                    </a:p>
                  </a:txBody>
                  <a:tcPr/>
                </a:tc>
                <a:tc>
                  <a:txBody>
                    <a:bodyPr/>
                    <a:lstStyle/>
                    <a:p>
                      <a:r>
                        <a:rPr lang="en-US" sz="1400" dirty="0"/>
                        <a:t>66</a:t>
                      </a:r>
                    </a:p>
                  </a:txBody>
                  <a:tcPr/>
                </a:tc>
                <a:tc>
                  <a:txBody>
                    <a:bodyPr/>
                    <a:lstStyle/>
                    <a:p>
                      <a:r>
                        <a:rPr lang="en-US" sz="1400" dirty="0"/>
                        <a:t>0.8364</a:t>
                      </a:r>
                    </a:p>
                  </a:txBody>
                  <a:tcPr/>
                </a:tc>
                <a:extLst>
                  <a:ext uri="{0D108BD9-81ED-4DB2-BD59-A6C34878D82A}">
                    <a16:rowId xmlns:a16="http://schemas.microsoft.com/office/drawing/2014/main" val="1234033397"/>
                  </a:ext>
                </a:extLst>
              </a:tr>
              <a:tr h="370840">
                <a:tc>
                  <a:txBody>
                    <a:bodyPr/>
                    <a:lstStyle/>
                    <a:p>
                      <a:r>
                        <a:rPr lang="en-US" sz="1400" b="0" dirty="0">
                          <a:solidFill>
                            <a:schemeClr val="tx1"/>
                          </a:solidFill>
                        </a:rPr>
                        <a:t>LSTM150</a:t>
                      </a:r>
                    </a:p>
                  </a:txBody>
                  <a:tcPr/>
                </a:tc>
                <a:tc>
                  <a:txBody>
                    <a:bodyPr/>
                    <a:lstStyle/>
                    <a:p>
                      <a:r>
                        <a:rPr lang="en-US" sz="1400" b="0" dirty="0">
                          <a:solidFill>
                            <a:schemeClr val="tx1"/>
                          </a:solidFill>
                        </a:rPr>
                        <a:t>LSTM (150) with 0.5 dropout</a:t>
                      </a:r>
                    </a:p>
                  </a:txBody>
                  <a:tcPr/>
                </a:tc>
                <a:tc>
                  <a:txBody>
                    <a:bodyPr/>
                    <a:lstStyle/>
                    <a:p>
                      <a:r>
                        <a:rPr lang="en-US" sz="1400" b="0" dirty="0">
                          <a:solidFill>
                            <a:schemeClr val="tx1"/>
                          </a:solidFill>
                        </a:rPr>
                        <a:t>150</a:t>
                      </a:r>
                    </a:p>
                  </a:txBody>
                  <a:tcPr/>
                </a:tc>
                <a:tc>
                  <a:txBody>
                    <a:bodyPr/>
                    <a:lstStyle/>
                    <a:p>
                      <a:r>
                        <a:rPr lang="en-US" sz="1400" dirty="0"/>
                        <a:t>0.8821</a:t>
                      </a:r>
                    </a:p>
                  </a:txBody>
                  <a:tcPr/>
                </a:tc>
                <a:tc>
                  <a:txBody>
                    <a:bodyPr/>
                    <a:lstStyle/>
                    <a:p>
                      <a:r>
                        <a:rPr lang="en-US" sz="1400" dirty="0"/>
                        <a:t>0.7645</a:t>
                      </a:r>
                    </a:p>
                  </a:txBody>
                  <a:tcPr/>
                </a:tc>
                <a:tc>
                  <a:txBody>
                    <a:bodyPr/>
                    <a:lstStyle/>
                    <a:p>
                      <a:r>
                        <a:rPr lang="en-US" sz="1400" dirty="0"/>
                        <a:t>138</a:t>
                      </a:r>
                    </a:p>
                  </a:txBody>
                  <a:tcPr/>
                </a:tc>
                <a:tc>
                  <a:txBody>
                    <a:bodyPr/>
                    <a:lstStyle/>
                    <a:p>
                      <a:r>
                        <a:rPr lang="en-US" sz="1400" dirty="0"/>
                        <a:t>0.8351</a:t>
                      </a:r>
                    </a:p>
                  </a:txBody>
                  <a:tcPr/>
                </a:tc>
                <a:extLst>
                  <a:ext uri="{0D108BD9-81ED-4DB2-BD59-A6C34878D82A}">
                    <a16:rowId xmlns:a16="http://schemas.microsoft.com/office/drawing/2014/main" val="1676747822"/>
                  </a:ext>
                </a:extLst>
              </a:tr>
              <a:tr h="370840">
                <a:tc>
                  <a:txBody>
                    <a:bodyPr/>
                    <a:lstStyle/>
                    <a:p>
                      <a:r>
                        <a:rPr lang="en-US" sz="1400" b="0" dirty="0">
                          <a:solidFill>
                            <a:schemeClr val="tx1"/>
                          </a:solidFill>
                        </a:rPr>
                        <a:t>LSTM250</a:t>
                      </a:r>
                    </a:p>
                  </a:txBody>
                  <a:tcPr/>
                </a:tc>
                <a:tc>
                  <a:txBody>
                    <a:bodyPr/>
                    <a:lstStyle/>
                    <a:p>
                      <a:r>
                        <a:rPr lang="en-US" sz="1400" b="0" dirty="0">
                          <a:solidFill>
                            <a:schemeClr val="tx1"/>
                          </a:solidFill>
                        </a:rPr>
                        <a:t>LSTM (250) with 0.5 dropout</a:t>
                      </a:r>
                    </a:p>
                  </a:txBody>
                  <a:tcPr/>
                </a:tc>
                <a:tc>
                  <a:txBody>
                    <a:bodyPr/>
                    <a:lstStyle/>
                    <a:p>
                      <a:r>
                        <a:rPr lang="en-US" sz="1400" b="0" dirty="0">
                          <a:solidFill>
                            <a:schemeClr val="tx1"/>
                          </a:solidFill>
                        </a:rPr>
                        <a:t>150</a:t>
                      </a:r>
                    </a:p>
                  </a:txBody>
                  <a:tcPr/>
                </a:tc>
                <a:tc>
                  <a:txBody>
                    <a:bodyPr/>
                    <a:lstStyle/>
                    <a:p>
                      <a:r>
                        <a:rPr lang="en-US" sz="1400" dirty="0"/>
                        <a:t>0.9631</a:t>
                      </a:r>
                    </a:p>
                  </a:txBody>
                  <a:tcPr/>
                </a:tc>
                <a:tc>
                  <a:txBody>
                    <a:bodyPr/>
                    <a:lstStyle/>
                    <a:p>
                      <a:r>
                        <a:rPr lang="en-US" sz="1400" dirty="0"/>
                        <a:t>0.7296</a:t>
                      </a:r>
                    </a:p>
                  </a:txBody>
                  <a:tcPr/>
                </a:tc>
                <a:tc>
                  <a:txBody>
                    <a:bodyPr/>
                    <a:lstStyle/>
                    <a:p>
                      <a:r>
                        <a:rPr lang="en-US" sz="1400" dirty="0"/>
                        <a:t>53</a:t>
                      </a:r>
                    </a:p>
                  </a:txBody>
                  <a:tcPr/>
                </a:tc>
                <a:tc>
                  <a:txBody>
                    <a:bodyPr/>
                    <a:lstStyle/>
                    <a:p>
                      <a:r>
                        <a:rPr lang="en-US" sz="1400" dirty="0"/>
                        <a:t>0.8256</a:t>
                      </a:r>
                    </a:p>
                  </a:txBody>
                  <a:tcPr/>
                </a:tc>
                <a:extLst>
                  <a:ext uri="{0D108BD9-81ED-4DB2-BD59-A6C34878D82A}">
                    <a16:rowId xmlns:a16="http://schemas.microsoft.com/office/drawing/2014/main" val="3493911351"/>
                  </a:ext>
                </a:extLst>
              </a:tr>
            </a:tbl>
          </a:graphicData>
        </a:graphic>
      </p:graphicFrame>
      <p:sp>
        <p:nvSpPr>
          <p:cNvPr id="3" name="TextBox 2">
            <a:extLst>
              <a:ext uri="{FF2B5EF4-FFF2-40B4-BE49-F238E27FC236}">
                <a16:creationId xmlns:a16="http://schemas.microsoft.com/office/drawing/2014/main" id="{FDE3E109-1A9C-1441-B089-00E63955FD8B}"/>
              </a:ext>
            </a:extLst>
          </p:cNvPr>
          <p:cNvSpPr txBox="1"/>
          <p:nvPr/>
        </p:nvSpPr>
        <p:spPr>
          <a:xfrm>
            <a:off x="2420471" y="5658522"/>
            <a:ext cx="7722755" cy="646331"/>
          </a:xfrm>
          <a:prstGeom prst="rect">
            <a:avLst/>
          </a:prstGeom>
          <a:noFill/>
        </p:spPr>
        <p:txBody>
          <a:bodyPr wrap="none" rtlCol="0">
            <a:spAutoFit/>
          </a:bodyPr>
          <a:lstStyle/>
          <a:p>
            <a:pPr marL="285750" indent="-285750">
              <a:buFont typeface="Arial" panose="020B0604020202020204" pitchFamily="34" charset="0"/>
              <a:buChar char="•"/>
            </a:pPr>
            <a:r>
              <a:rPr lang="en-GB" dirty="0"/>
              <a:t>Tried decay and 0.2 dropout, over-fitting is worse, results worse</a:t>
            </a:r>
          </a:p>
          <a:p>
            <a:pPr marL="285750" indent="-285750">
              <a:buFont typeface="Arial" panose="020B0604020202020204" pitchFamily="34" charset="0"/>
              <a:buChar char="•"/>
            </a:pPr>
            <a:r>
              <a:rPr lang="en-GB" dirty="0"/>
              <a:t>Tried dropout after embedding and as a separate layer after LSTM, no change</a:t>
            </a:r>
          </a:p>
        </p:txBody>
      </p:sp>
    </p:spTree>
    <p:extLst>
      <p:ext uri="{BB962C8B-B14F-4D97-AF65-F5344CB8AC3E}">
        <p14:creationId xmlns:p14="http://schemas.microsoft.com/office/powerpoint/2010/main" val="10197045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690B-EC00-FE48-9F2A-E9A64BDF9C41}"/>
              </a:ext>
            </a:extLst>
          </p:cNvPr>
          <p:cNvSpPr>
            <a:spLocks noGrp="1"/>
          </p:cNvSpPr>
          <p:nvPr>
            <p:ph type="title"/>
          </p:nvPr>
        </p:nvSpPr>
        <p:spPr/>
        <p:txBody>
          <a:bodyPr/>
          <a:lstStyle/>
          <a:p>
            <a:r>
              <a:rPr lang="en-GB" dirty="0"/>
              <a:t>DL Results (4) – New architectures</a:t>
            </a:r>
          </a:p>
        </p:txBody>
      </p:sp>
      <p:graphicFrame>
        <p:nvGraphicFramePr>
          <p:cNvPr id="4" name="Table 3">
            <a:extLst>
              <a:ext uri="{FF2B5EF4-FFF2-40B4-BE49-F238E27FC236}">
                <a16:creationId xmlns:a16="http://schemas.microsoft.com/office/drawing/2014/main" id="{692943A5-2756-8045-BB44-7B2C4E4596CA}"/>
              </a:ext>
            </a:extLst>
          </p:cNvPr>
          <p:cNvGraphicFramePr>
            <a:graphicFrameLocks noGrp="1"/>
          </p:cNvGraphicFramePr>
          <p:nvPr>
            <p:extLst>
              <p:ext uri="{D42A27DB-BD31-4B8C-83A1-F6EECF244321}">
                <p14:modId xmlns:p14="http://schemas.microsoft.com/office/powerpoint/2010/main" val="3020985367"/>
              </p:ext>
            </p:extLst>
          </p:nvPr>
        </p:nvGraphicFramePr>
        <p:xfrm>
          <a:off x="838200" y="1690688"/>
          <a:ext cx="9392321" cy="2443480"/>
        </p:xfrm>
        <a:graphic>
          <a:graphicData uri="http://schemas.openxmlformats.org/drawingml/2006/table">
            <a:tbl>
              <a:tblPr firstRow="1" bandRow="1">
                <a:tableStyleId>{5C22544A-7EE6-4342-B048-85BDC9FD1C3A}</a:tableStyleId>
              </a:tblPr>
              <a:tblGrid>
                <a:gridCol w="1344179">
                  <a:extLst>
                    <a:ext uri="{9D8B030D-6E8A-4147-A177-3AD203B41FA5}">
                      <a16:colId xmlns:a16="http://schemas.microsoft.com/office/drawing/2014/main" val="1093517784"/>
                    </a:ext>
                  </a:extLst>
                </a:gridCol>
                <a:gridCol w="2815922">
                  <a:extLst>
                    <a:ext uri="{9D8B030D-6E8A-4147-A177-3AD203B41FA5}">
                      <a16:colId xmlns:a16="http://schemas.microsoft.com/office/drawing/2014/main" val="3639611985"/>
                    </a:ext>
                  </a:extLst>
                </a:gridCol>
                <a:gridCol w="1072985">
                  <a:extLst>
                    <a:ext uri="{9D8B030D-6E8A-4147-A177-3AD203B41FA5}">
                      <a16:colId xmlns:a16="http://schemas.microsoft.com/office/drawing/2014/main" val="1087087543"/>
                    </a:ext>
                  </a:extLst>
                </a:gridCol>
                <a:gridCol w="1097543">
                  <a:extLst>
                    <a:ext uri="{9D8B030D-6E8A-4147-A177-3AD203B41FA5}">
                      <a16:colId xmlns:a16="http://schemas.microsoft.com/office/drawing/2014/main" val="3726386367"/>
                    </a:ext>
                  </a:extLst>
                </a:gridCol>
                <a:gridCol w="961859">
                  <a:extLst>
                    <a:ext uri="{9D8B030D-6E8A-4147-A177-3AD203B41FA5}">
                      <a16:colId xmlns:a16="http://schemas.microsoft.com/office/drawing/2014/main" val="482520614"/>
                    </a:ext>
                  </a:extLst>
                </a:gridCol>
                <a:gridCol w="961859">
                  <a:extLst>
                    <a:ext uri="{9D8B030D-6E8A-4147-A177-3AD203B41FA5}">
                      <a16:colId xmlns:a16="http://schemas.microsoft.com/office/drawing/2014/main" val="2248295865"/>
                    </a:ext>
                  </a:extLst>
                </a:gridCol>
                <a:gridCol w="1137974">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BI-LSTM</a:t>
                      </a:r>
                    </a:p>
                  </a:txBody>
                  <a:tcPr/>
                </a:tc>
                <a:tc>
                  <a:txBody>
                    <a:bodyPr/>
                    <a:lstStyle/>
                    <a:p>
                      <a:r>
                        <a:rPr lang="en-US" sz="1400" b="0" dirty="0">
                          <a:solidFill>
                            <a:schemeClr val="tx1"/>
                          </a:solidFill>
                        </a:rPr>
                        <a:t>Bidirectional LSTM (50)</a:t>
                      </a:r>
                    </a:p>
                    <a:p>
                      <a:r>
                        <a:rPr lang="en-US" sz="1400" b="0" dirty="0">
                          <a:solidFill>
                            <a:schemeClr val="tx1"/>
                          </a:solidFill>
                        </a:rPr>
                        <a:t>Dropout (0.5)</a:t>
                      </a:r>
                    </a:p>
                  </a:txBody>
                  <a:tcPr/>
                </a:tc>
                <a:tc>
                  <a:txBody>
                    <a:bodyPr/>
                    <a:lstStyle/>
                    <a:p>
                      <a:r>
                        <a:rPr lang="en-US" sz="1400" b="0" dirty="0">
                          <a:solidFill>
                            <a:schemeClr val="tx1"/>
                          </a:solidFill>
                        </a:rPr>
                        <a:t>100</a:t>
                      </a:r>
                    </a:p>
                  </a:txBody>
                  <a:tcPr/>
                </a:tc>
                <a:tc>
                  <a:txBody>
                    <a:bodyPr/>
                    <a:lstStyle/>
                    <a:p>
                      <a:r>
                        <a:rPr lang="en-US" sz="1400" dirty="0"/>
                        <a:t>0.9116</a:t>
                      </a:r>
                    </a:p>
                  </a:txBody>
                  <a:tcPr/>
                </a:tc>
                <a:tc>
                  <a:txBody>
                    <a:bodyPr/>
                    <a:lstStyle/>
                    <a:p>
                      <a:r>
                        <a:rPr lang="en-US" sz="1400" dirty="0"/>
                        <a:t>0.7342</a:t>
                      </a:r>
                    </a:p>
                  </a:txBody>
                  <a:tcPr/>
                </a:tc>
                <a:tc>
                  <a:txBody>
                    <a:bodyPr/>
                    <a:lstStyle/>
                    <a:p>
                      <a:r>
                        <a:rPr lang="en-US" sz="1400" dirty="0"/>
                        <a:t>36</a:t>
                      </a:r>
                    </a:p>
                  </a:txBody>
                  <a:tcPr/>
                </a:tc>
                <a:tc>
                  <a:txBody>
                    <a:bodyPr/>
                    <a:lstStyle/>
                    <a:p>
                      <a:r>
                        <a:rPr lang="en-US" sz="1400" dirty="0"/>
                        <a:t>0.8339</a:t>
                      </a:r>
                    </a:p>
                  </a:txBody>
                  <a:tcPr/>
                </a:tc>
                <a:extLst>
                  <a:ext uri="{0D108BD9-81ED-4DB2-BD59-A6C34878D82A}">
                    <a16:rowId xmlns:a16="http://schemas.microsoft.com/office/drawing/2014/main" val="820049494"/>
                  </a:ext>
                </a:extLst>
              </a:tr>
              <a:tr h="370840">
                <a:tc>
                  <a:txBody>
                    <a:bodyPr/>
                    <a:lstStyle/>
                    <a:p>
                      <a:r>
                        <a:rPr lang="en-US" sz="1400" b="0" dirty="0" err="1">
                          <a:solidFill>
                            <a:schemeClr val="tx1"/>
                          </a:solidFill>
                        </a:rPr>
                        <a:t>MultiCNN</a:t>
                      </a:r>
                      <a:endParaRPr lang="en-US" sz="1400" b="0" dirty="0">
                        <a:solidFill>
                          <a:schemeClr val="tx1"/>
                        </a:solidFill>
                      </a:endParaRPr>
                    </a:p>
                  </a:txBody>
                  <a:tcPr/>
                </a:tc>
                <a:tc>
                  <a:txBody>
                    <a:bodyPr/>
                    <a:lstStyle/>
                    <a:p>
                      <a:r>
                        <a:rPr lang="en-US" sz="1400" b="0" dirty="0">
                          <a:solidFill>
                            <a:schemeClr val="tx1"/>
                          </a:solidFill>
                        </a:rPr>
                        <a:t>Multi-channel Convolutions</a:t>
                      </a:r>
                    </a:p>
                    <a:p>
                      <a:r>
                        <a:rPr lang="en-US" sz="1400" b="0" dirty="0">
                          <a:solidFill>
                            <a:schemeClr val="tx1"/>
                          </a:solidFill>
                        </a:rPr>
                        <a:t>One hot encoded inputs</a:t>
                      </a:r>
                    </a:p>
                  </a:txBody>
                  <a:tcPr/>
                </a:tc>
                <a:tc>
                  <a:txBody>
                    <a:bodyPr/>
                    <a:lstStyle/>
                    <a:p>
                      <a:r>
                        <a:rPr lang="en-US" sz="1400" b="0" dirty="0">
                          <a:solidFill>
                            <a:schemeClr val="tx1"/>
                          </a:solidFill>
                        </a:rPr>
                        <a:t>30</a:t>
                      </a:r>
                    </a:p>
                  </a:txBody>
                  <a:tcPr/>
                </a:tc>
                <a:tc>
                  <a:txBody>
                    <a:bodyPr/>
                    <a:lstStyle/>
                    <a:p>
                      <a:r>
                        <a:rPr lang="en-US" sz="1400" dirty="0"/>
                        <a:t>0.9716</a:t>
                      </a:r>
                    </a:p>
                  </a:txBody>
                  <a:tcPr/>
                </a:tc>
                <a:tc>
                  <a:txBody>
                    <a:bodyPr/>
                    <a:lstStyle/>
                    <a:p>
                      <a:r>
                        <a:rPr lang="en-US" sz="1400" dirty="0"/>
                        <a:t>0.7430</a:t>
                      </a:r>
                    </a:p>
                  </a:txBody>
                  <a:tcPr/>
                </a:tc>
                <a:tc>
                  <a:txBody>
                    <a:bodyPr/>
                    <a:lstStyle/>
                    <a:p>
                      <a:r>
                        <a:rPr lang="en-US" sz="1400" dirty="0"/>
                        <a:t>2</a:t>
                      </a:r>
                    </a:p>
                  </a:txBody>
                  <a:tcPr/>
                </a:tc>
                <a:tc>
                  <a:txBody>
                    <a:bodyPr/>
                    <a:lstStyle/>
                    <a:p>
                      <a:r>
                        <a:rPr lang="en-US" sz="1400" dirty="0"/>
                        <a:t>0.8079</a:t>
                      </a:r>
                    </a:p>
                  </a:txBody>
                  <a:tcPr/>
                </a:tc>
                <a:extLst>
                  <a:ext uri="{0D108BD9-81ED-4DB2-BD59-A6C34878D82A}">
                    <a16:rowId xmlns:a16="http://schemas.microsoft.com/office/drawing/2014/main" val="1234033397"/>
                  </a:ext>
                </a:extLst>
              </a:tr>
              <a:tr h="370840">
                <a:tc>
                  <a:txBody>
                    <a:bodyPr/>
                    <a:lstStyle/>
                    <a:p>
                      <a:r>
                        <a:rPr lang="en-US" sz="1400" b="0" dirty="0" err="1">
                          <a:solidFill>
                            <a:schemeClr val="tx1"/>
                          </a:solidFill>
                        </a:rPr>
                        <a:t>MultiCNN</a:t>
                      </a:r>
                      <a:r>
                        <a:rPr lang="en-US" sz="1400" b="0" dirty="0">
                          <a:solidFill>
                            <a:schemeClr val="tx1"/>
                          </a:solidFill>
                        </a:rPr>
                        <a:t>-Glove</a:t>
                      </a:r>
                    </a:p>
                  </a:txBody>
                  <a:tcPr/>
                </a:tc>
                <a:tc>
                  <a:txBody>
                    <a:bodyPr/>
                    <a:lstStyle/>
                    <a:p>
                      <a:r>
                        <a:rPr lang="en-US" sz="1400" b="0" dirty="0">
                          <a:solidFill>
                            <a:schemeClr val="tx1"/>
                          </a:solidFill>
                        </a:rPr>
                        <a:t>Multi-channel Convolutions</a:t>
                      </a:r>
                    </a:p>
                    <a:p>
                      <a:r>
                        <a:rPr lang="en-US" sz="1400" b="0" dirty="0">
                          <a:solidFill>
                            <a:schemeClr val="tx1"/>
                          </a:solidFill>
                        </a:rPr>
                        <a:t>Glove inputs</a:t>
                      </a:r>
                    </a:p>
                  </a:txBody>
                  <a:tcPr/>
                </a:tc>
                <a:tc>
                  <a:txBody>
                    <a:bodyPr/>
                    <a:lstStyle/>
                    <a:p>
                      <a:r>
                        <a:rPr lang="en-US" sz="1400" b="0" dirty="0">
                          <a:solidFill>
                            <a:schemeClr val="tx1"/>
                          </a:solidFill>
                        </a:rPr>
                        <a:t>50</a:t>
                      </a:r>
                    </a:p>
                  </a:txBody>
                  <a:tcPr/>
                </a:tc>
                <a:tc>
                  <a:txBody>
                    <a:bodyPr/>
                    <a:lstStyle/>
                    <a:p>
                      <a:r>
                        <a:rPr lang="en-US" sz="1400" dirty="0"/>
                        <a:t>0.9724</a:t>
                      </a:r>
                    </a:p>
                  </a:txBody>
                  <a:tcPr/>
                </a:tc>
                <a:tc>
                  <a:txBody>
                    <a:bodyPr/>
                    <a:lstStyle/>
                    <a:p>
                      <a:r>
                        <a:rPr lang="en-US" sz="1400" dirty="0"/>
                        <a:t>0.7070</a:t>
                      </a:r>
                    </a:p>
                  </a:txBody>
                  <a:tcPr/>
                </a:tc>
                <a:tc>
                  <a:txBody>
                    <a:bodyPr/>
                    <a:lstStyle/>
                    <a:p>
                      <a:r>
                        <a:rPr lang="en-US" sz="1400" dirty="0"/>
                        <a:t>5</a:t>
                      </a:r>
                    </a:p>
                  </a:txBody>
                  <a:tcPr/>
                </a:tc>
                <a:tc>
                  <a:txBody>
                    <a:bodyPr/>
                    <a:lstStyle/>
                    <a:p>
                      <a:r>
                        <a:rPr lang="en-US" sz="1400" dirty="0"/>
                        <a:t>0.8022</a:t>
                      </a:r>
                    </a:p>
                  </a:txBody>
                  <a:tcPr/>
                </a:tc>
                <a:extLst>
                  <a:ext uri="{0D108BD9-81ED-4DB2-BD59-A6C34878D82A}">
                    <a16:rowId xmlns:a16="http://schemas.microsoft.com/office/drawing/2014/main" val="1909316437"/>
                  </a:ext>
                </a:extLst>
              </a:tr>
              <a:tr h="370840">
                <a:tc>
                  <a:txBody>
                    <a:bodyPr/>
                    <a:lstStyle/>
                    <a:p>
                      <a:r>
                        <a:rPr lang="en-US" sz="1400" b="0" dirty="0" err="1">
                          <a:solidFill>
                            <a:schemeClr val="tx1"/>
                          </a:solidFill>
                        </a:rPr>
                        <a:t>GloVeTune</a:t>
                      </a:r>
                      <a:endParaRPr lang="en-US" sz="1400" b="0" dirty="0">
                        <a:solidFill>
                          <a:schemeClr val="tx1"/>
                        </a:solidFill>
                      </a:endParaRPr>
                    </a:p>
                  </a:txBody>
                  <a:tcPr/>
                </a:tc>
                <a:tc>
                  <a:txBody>
                    <a:bodyPr/>
                    <a:lstStyle/>
                    <a:p>
                      <a:r>
                        <a:rPr lang="en-US" sz="1400" b="0" dirty="0">
                          <a:solidFill>
                            <a:schemeClr val="tx1"/>
                          </a:solidFill>
                        </a:rPr>
                        <a:t>Glove + LSTM (100)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50</a:t>
                      </a:r>
                    </a:p>
                  </a:txBody>
                  <a:tcPr/>
                </a:tc>
                <a:tc>
                  <a:txBody>
                    <a:bodyPr/>
                    <a:lstStyle/>
                    <a:p>
                      <a:r>
                        <a:rPr lang="en-US" sz="1400" dirty="0"/>
                        <a:t>0.9951</a:t>
                      </a:r>
                    </a:p>
                  </a:txBody>
                  <a:tcPr/>
                </a:tc>
                <a:tc>
                  <a:txBody>
                    <a:bodyPr/>
                    <a:lstStyle/>
                    <a:p>
                      <a:r>
                        <a:rPr lang="en-US" sz="1400" dirty="0"/>
                        <a:t>0.7515</a:t>
                      </a:r>
                    </a:p>
                  </a:txBody>
                  <a:tcPr/>
                </a:tc>
                <a:tc>
                  <a:txBody>
                    <a:bodyPr/>
                    <a:lstStyle/>
                    <a:p>
                      <a:r>
                        <a:rPr lang="en-US" sz="1400" dirty="0"/>
                        <a:t>5</a:t>
                      </a:r>
                    </a:p>
                  </a:txBody>
                  <a:tcPr/>
                </a:tc>
                <a:tc>
                  <a:txBody>
                    <a:bodyPr/>
                    <a:lstStyle/>
                    <a:p>
                      <a:r>
                        <a:rPr lang="en-US" sz="1400" dirty="0"/>
                        <a:t>0.8193</a:t>
                      </a:r>
                    </a:p>
                  </a:txBody>
                  <a:tcPr/>
                </a:tc>
                <a:extLst>
                  <a:ext uri="{0D108BD9-81ED-4DB2-BD59-A6C34878D82A}">
                    <a16:rowId xmlns:a16="http://schemas.microsoft.com/office/drawing/2014/main" val="1759859756"/>
                  </a:ext>
                </a:extLst>
              </a:tr>
            </a:tbl>
          </a:graphicData>
        </a:graphic>
      </p:graphicFrame>
    </p:spTree>
    <p:extLst>
      <p:ext uri="{BB962C8B-B14F-4D97-AF65-F5344CB8AC3E}">
        <p14:creationId xmlns:p14="http://schemas.microsoft.com/office/powerpoint/2010/main" val="24722172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201F-FFF2-A34E-A200-561BA31B6D8C}"/>
              </a:ext>
            </a:extLst>
          </p:cNvPr>
          <p:cNvSpPr>
            <a:spLocks noGrp="1"/>
          </p:cNvSpPr>
          <p:nvPr>
            <p:ph type="title"/>
          </p:nvPr>
        </p:nvSpPr>
        <p:spPr/>
        <p:txBody>
          <a:bodyPr/>
          <a:lstStyle/>
          <a:p>
            <a:r>
              <a:rPr lang="en-GB" dirty="0"/>
              <a:t>DL Results (5) – </a:t>
            </a:r>
            <a:r>
              <a:rPr lang="en-GB" dirty="0" err="1"/>
              <a:t>ELMo</a:t>
            </a:r>
            <a:r>
              <a:rPr lang="en-GB" dirty="0"/>
              <a:t> Inputs</a:t>
            </a:r>
          </a:p>
        </p:txBody>
      </p:sp>
      <p:graphicFrame>
        <p:nvGraphicFramePr>
          <p:cNvPr id="4" name="Table 3">
            <a:extLst>
              <a:ext uri="{FF2B5EF4-FFF2-40B4-BE49-F238E27FC236}">
                <a16:creationId xmlns:a16="http://schemas.microsoft.com/office/drawing/2014/main" id="{E459AD9B-BB48-164C-8EDA-2E1A9531E8CC}"/>
              </a:ext>
            </a:extLst>
          </p:cNvPr>
          <p:cNvGraphicFramePr>
            <a:graphicFrameLocks noGrp="1"/>
          </p:cNvGraphicFramePr>
          <p:nvPr>
            <p:extLst>
              <p:ext uri="{D42A27DB-BD31-4B8C-83A1-F6EECF244321}">
                <p14:modId xmlns:p14="http://schemas.microsoft.com/office/powerpoint/2010/main" val="2533111311"/>
              </p:ext>
            </p:extLst>
          </p:nvPr>
        </p:nvGraphicFramePr>
        <p:xfrm>
          <a:off x="644562" y="1690688"/>
          <a:ext cx="10123842" cy="2890520"/>
        </p:xfrm>
        <a:graphic>
          <a:graphicData uri="http://schemas.openxmlformats.org/drawingml/2006/table">
            <a:tbl>
              <a:tblPr firstRow="1" bandRow="1">
                <a:tableStyleId>{5C22544A-7EE6-4342-B048-85BDC9FD1C3A}</a:tableStyleId>
              </a:tblPr>
              <a:tblGrid>
                <a:gridCol w="2034092">
                  <a:extLst>
                    <a:ext uri="{9D8B030D-6E8A-4147-A177-3AD203B41FA5}">
                      <a16:colId xmlns:a16="http://schemas.microsoft.com/office/drawing/2014/main" val="1093517784"/>
                    </a:ext>
                  </a:extLst>
                </a:gridCol>
                <a:gridCol w="817581">
                  <a:extLst>
                    <a:ext uri="{9D8B030D-6E8A-4147-A177-3AD203B41FA5}">
                      <a16:colId xmlns:a16="http://schemas.microsoft.com/office/drawing/2014/main" val="3295928468"/>
                    </a:ext>
                  </a:extLst>
                </a:gridCol>
                <a:gridCol w="2409713">
                  <a:extLst>
                    <a:ext uri="{9D8B030D-6E8A-4147-A177-3AD203B41FA5}">
                      <a16:colId xmlns:a16="http://schemas.microsoft.com/office/drawing/2014/main" val="3639611985"/>
                    </a:ext>
                  </a:extLst>
                </a:gridCol>
                <a:gridCol w="940560">
                  <a:extLst>
                    <a:ext uri="{9D8B030D-6E8A-4147-A177-3AD203B41FA5}">
                      <a16:colId xmlns:a16="http://schemas.microsoft.com/office/drawing/2014/main" val="1087087543"/>
                    </a:ext>
                  </a:extLst>
                </a:gridCol>
                <a:gridCol w="877482">
                  <a:extLst>
                    <a:ext uri="{9D8B030D-6E8A-4147-A177-3AD203B41FA5}">
                      <a16:colId xmlns:a16="http://schemas.microsoft.com/office/drawing/2014/main" val="3726386367"/>
                    </a:ext>
                  </a:extLst>
                </a:gridCol>
                <a:gridCol w="860612">
                  <a:extLst>
                    <a:ext uri="{9D8B030D-6E8A-4147-A177-3AD203B41FA5}">
                      <a16:colId xmlns:a16="http://schemas.microsoft.com/office/drawing/2014/main" val="482520614"/>
                    </a:ext>
                  </a:extLst>
                </a:gridCol>
                <a:gridCol w="1110764">
                  <a:extLst>
                    <a:ext uri="{9D8B030D-6E8A-4147-A177-3AD203B41FA5}">
                      <a16:colId xmlns:a16="http://schemas.microsoft.com/office/drawing/2014/main" val="2248295865"/>
                    </a:ext>
                  </a:extLst>
                </a:gridCol>
                <a:gridCol w="1073038">
                  <a:extLst>
                    <a:ext uri="{9D8B030D-6E8A-4147-A177-3AD203B41FA5}">
                      <a16:colId xmlns:a16="http://schemas.microsoft.com/office/drawing/2014/main" val="3972906169"/>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Elmo-Dense</a:t>
                      </a:r>
                    </a:p>
                  </a:txBody>
                  <a:tcPr/>
                </a:tc>
                <a:tc>
                  <a:txBody>
                    <a:bodyPr/>
                    <a:lstStyle/>
                    <a:p>
                      <a:r>
                        <a:rPr lang="en-US" sz="1400" b="0" dirty="0">
                          <a:solidFill>
                            <a:schemeClr val="tx1"/>
                          </a:solidFill>
                        </a:rPr>
                        <a:t>8412</a:t>
                      </a:r>
                    </a:p>
                  </a:txBody>
                  <a:tcPr/>
                </a:tc>
                <a:tc>
                  <a:txBody>
                    <a:bodyPr/>
                    <a:lstStyle/>
                    <a:p>
                      <a:r>
                        <a:rPr lang="en-US" sz="1400" b="0" dirty="0">
                          <a:solidFill>
                            <a:schemeClr val="tx1"/>
                          </a:solidFill>
                        </a:rPr>
                        <a:t>Dense (256)</a:t>
                      </a:r>
                    </a:p>
                  </a:txBody>
                  <a:tcPr/>
                </a:tc>
                <a:tc>
                  <a:txBody>
                    <a:bodyPr/>
                    <a:lstStyle/>
                    <a:p>
                      <a:r>
                        <a:rPr lang="en-US" sz="1400" b="0" dirty="0">
                          <a:solidFill>
                            <a:schemeClr val="tx1"/>
                          </a:solidFill>
                        </a:rPr>
                        <a:t>10</a:t>
                      </a:r>
                    </a:p>
                  </a:txBody>
                  <a:tcPr/>
                </a:tc>
                <a:tc>
                  <a:txBody>
                    <a:bodyPr/>
                    <a:lstStyle/>
                    <a:p>
                      <a:r>
                        <a:rPr lang="en-US" sz="1400" dirty="0"/>
                        <a:t>0.9127</a:t>
                      </a:r>
                    </a:p>
                  </a:txBody>
                  <a:tcPr/>
                </a:tc>
                <a:tc>
                  <a:txBody>
                    <a:bodyPr/>
                    <a:lstStyle/>
                    <a:p>
                      <a:r>
                        <a:rPr lang="en-US" sz="1400" dirty="0"/>
                        <a:t>0.6992</a:t>
                      </a:r>
                    </a:p>
                  </a:txBody>
                  <a:tcPr/>
                </a:tc>
                <a:tc>
                  <a:txBody>
                    <a:bodyPr/>
                    <a:lstStyle/>
                    <a:p>
                      <a:r>
                        <a:rPr lang="en-US" sz="1400" dirty="0"/>
                        <a:t>5</a:t>
                      </a:r>
                    </a:p>
                  </a:txBody>
                  <a:tcPr/>
                </a:tc>
                <a:tc>
                  <a:txBody>
                    <a:bodyPr/>
                    <a:lstStyle/>
                    <a:p>
                      <a:r>
                        <a:rPr lang="en-US" sz="1400" dirty="0"/>
                        <a:t>0.8029</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Elmo-LSTM256</a:t>
                      </a:r>
                    </a:p>
                  </a:txBody>
                  <a:tcPr/>
                </a:tc>
                <a:tc>
                  <a:txBody>
                    <a:bodyPr/>
                    <a:lstStyle/>
                    <a:p>
                      <a:r>
                        <a:rPr lang="en-US" sz="1400" b="0" dirty="0">
                          <a:solidFill>
                            <a:schemeClr val="tx1"/>
                          </a:solidFill>
                        </a:rPr>
                        <a:t>8456</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2</a:t>
                      </a:r>
                    </a:p>
                  </a:txBody>
                  <a:tcPr/>
                </a:tc>
                <a:tc>
                  <a:txBody>
                    <a:bodyPr/>
                    <a:lstStyle/>
                    <a:p>
                      <a:r>
                        <a:rPr lang="en-US" sz="1400" dirty="0"/>
                        <a:t>0.7971</a:t>
                      </a:r>
                    </a:p>
                  </a:txBody>
                  <a:tcPr/>
                </a:tc>
                <a:tc>
                  <a:txBody>
                    <a:bodyPr/>
                    <a:lstStyle/>
                    <a:p>
                      <a:r>
                        <a:rPr lang="en-US" sz="1400" dirty="0"/>
                        <a:t>0.6910</a:t>
                      </a:r>
                    </a:p>
                  </a:txBody>
                  <a:tcPr/>
                </a:tc>
                <a:tc>
                  <a:txBody>
                    <a:bodyPr/>
                    <a:lstStyle/>
                    <a:p>
                      <a:r>
                        <a:rPr lang="en-US" sz="1400" dirty="0"/>
                        <a:t>2</a:t>
                      </a:r>
                    </a:p>
                  </a:txBody>
                  <a:tcPr/>
                </a:tc>
                <a:tc>
                  <a:txBody>
                    <a:bodyPr/>
                    <a:lstStyle/>
                    <a:p>
                      <a:r>
                        <a:rPr lang="en-US" sz="1400" dirty="0"/>
                        <a:t>0.7953</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Elmo-LSTM256</a:t>
                      </a:r>
                    </a:p>
                  </a:txBody>
                  <a:tcPr/>
                </a:tc>
                <a:tc>
                  <a:txBody>
                    <a:bodyPr/>
                    <a:lstStyle/>
                    <a:p>
                      <a:r>
                        <a:rPr lang="en-US" sz="1400" b="0" dirty="0">
                          <a:solidFill>
                            <a:schemeClr val="tx1"/>
                          </a:solidFill>
                        </a:rPr>
                        <a:t>8543</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10</a:t>
                      </a:r>
                    </a:p>
                  </a:txBody>
                  <a:tcPr/>
                </a:tc>
                <a:tc>
                  <a:txBody>
                    <a:bodyPr/>
                    <a:lstStyle/>
                    <a:p>
                      <a:r>
                        <a:rPr lang="en-US" sz="1400" dirty="0"/>
                        <a:t>0.8668</a:t>
                      </a:r>
                    </a:p>
                  </a:txBody>
                  <a:tcPr/>
                </a:tc>
                <a:tc>
                  <a:txBody>
                    <a:bodyPr/>
                    <a:lstStyle/>
                    <a:p>
                      <a:r>
                        <a:rPr lang="en-US" sz="1400" dirty="0"/>
                        <a:t>0.7151</a:t>
                      </a:r>
                    </a:p>
                  </a:txBody>
                  <a:tcPr/>
                </a:tc>
                <a:tc>
                  <a:txBody>
                    <a:bodyPr/>
                    <a:lstStyle/>
                    <a:p>
                      <a:r>
                        <a:rPr lang="en-US" sz="1400" dirty="0"/>
                        <a:t>10</a:t>
                      </a:r>
                    </a:p>
                  </a:txBody>
                  <a:tcPr/>
                </a:tc>
                <a:tc>
                  <a:txBody>
                    <a:bodyPr/>
                    <a:lstStyle/>
                    <a:p>
                      <a:r>
                        <a:rPr lang="en-US" sz="1400"/>
                        <a:t>0.8249</a:t>
                      </a:r>
                      <a:endParaRPr lang="en-US" sz="1400" dirty="0"/>
                    </a:p>
                  </a:txBody>
                  <a:tcPr/>
                </a:tc>
                <a:extLst>
                  <a:ext uri="{0D108BD9-81ED-4DB2-BD59-A6C34878D82A}">
                    <a16:rowId xmlns:a16="http://schemas.microsoft.com/office/drawing/2014/main" val="334777043"/>
                  </a:ext>
                </a:extLst>
              </a:tr>
              <a:tr h="370840">
                <a:tc>
                  <a:txBody>
                    <a:bodyPr/>
                    <a:lstStyle/>
                    <a:p>
                      <a:r>
                        <a:rPr lang="en-US" sz="1400" b="0" dirty="0">
                          <a:solidFill>
                            <a:schemeClr val="tx1"/>
                          </a:solidFill>
                        </a:rPr>
                        <a:t>Elmo-LSTM512</a:t>
                      </a:r>
                    </a:p>
                  </a:txBody>
                  <a:tcPr/>
                </a:tc>
                <a:tc>
                  <a:txBody>
                    <a:bodyPr/>
                    <a:lstStyle/>
                    <a:p>
                      <a:r>
                        <a:rPr lang="en-US" sz="1400" b="0">
                          <a:solidFill>
                            <a:schemeClr val="tx1"/>
                          </a:solidFill>
                        </a:rPr>
                        <a:t>8544</a:t>
                      </a:r>
                      <a:endParaRPr lang="en-US" sz="1400" b="0" dirty="0">
                        <a:solidFill>
                          <a:schemeClr val="tx1"/>
                        </a:solidFill>
                      </a:endParaRPr>
                    </a:p>
                  </a:txBody>
                  <a:tcPr/>
                </a:tc>
                <a:tc>
                  <a:txBody>
                    <a:bodyPr/>
                    <a:lstStyle/>
                    <a:p>
                      <a:r>
                        <a:rPr lang="en-US" sz="1400" b="0" dirty="0">
                          <a:solidFill>
                            <a:schemeClr val="tx1"/>
                          </a:solidFill>
                        </a:rPr>
                        <a:t>LSTM (512) with 0.5 dropout</a:t>
                      </a:r>
                    </a:p>
                  </a:txBody>
                  <a:tcPr/>
                </a:tc>
                <a:tc>
                  <a:txBody>
                    <a:bodyPr/>
                    <a:lstStyle/>
                    <a:p>
                      <a:r>
                        <a:rPr lang="en-US" sz="1400" b="0" dirty="0">
                          <a:solidFill>
                            <a:schemeClr val="tx1"/>
                          </a:solidFill>
                        </a:rPr>
                        <a:t>10</a:t>
                      </a:r>
                    </a:p>
                  </a:txBody>
                  <a:tcPr/>
                </a:tc>
                <a:tc>
                  <a:txBody>
                    <a:bodyPr/>
                    <a:lstStyle/>
                    <a:p>
                      <a:r>
                        <a:rPr lang="en-US" sz="1400" dirty="0"/>
                        <a:t>0.8687</a:t>
                      </a:r>
                    </a:p>
                  </a:txBody>
                  <a:tcPr/>
                </a:tc>
                <a:tc>
                  <a:txBody>
                    <a:bodyPr/>
                    <a:lstStyle/>
                    <a:p>
                      <a:r>
                        <a:rPr lang="en-US" sz="1400" dirty="0"/>
                        <a:t>0.7034</a:t>
                      </a:r>
                    </a:p>
                  </a:txBody>
                  <a:tcPr/>
                </a:tc>
                <a:tc>
                  <a:txBody>
                    <a:bodyPr/>
                    <a:lstStyle/>
                    <a:p>
                      <a:r>
                        <a:rPr lang="en-US" sz="1400" dirty="0"/>
                        <a:t>10</a:t>
                      </a:r>
                    </a:p>
                  </a:txBody>
                  <a:tcPr/>
                </a:tc>
                <a:tc>
                  <a:txBody>
                    <a:bodyPr/>
                    <a:lstStyle/>
                    <a:p>
                      <a:r>
                        <a:rPr lang="en-US" sz="1400" dirty="0"/>
                        <a:t>0.8224</a:t>
                      </a:r>
                    </a:p>
                  </a:txBody>
                  <a:tcPr/>
                </a:tc>
                <a:extLst>
                  <a:ext uri="{0D108BD9-81ED-4DB2-BD59-A6C34878D82A}">
                    <a16:rowId xmlns:a16="http://schemas.microsoft.com/office/drawing/2014/main" val="3636080829"/>
                  </a:ext>
                </a:extLst>
              </a:tr>
              <a:tr h="370840">
                <a:tc>
                  <a:txBody>
                    <a:bodyPr/>
                    <a:lstStyle/>
                    <a:p>
                      <a:r>
                        <a:rPr lang="en-US" sz="1400" b="0" dirty="0">
                          <a:solidFill>
                            <a:schemeClr val="tx1"/>
                          </a:solidFill>
                        </a:rPr>
                        <a:t>Elmo-BI-LSTM256</a:t>
                      </a:r>
                    </a:p>
                  </a:txBody>
                  <a:tcPr/>
                </a:tc>
                <a:tc>
                  <a:txBody>
                    <a:bodyPr/>
                    <a:lstStyle/>
                    <a:p>
                      <a:r>
                        <a:rPr lang="en-US" sz="1400" b="0" dirty="0">
                          <a:solidFill>
                            <a:schemeClr val="tx1"/>
                          </a:solidFill>
                        </a:rPr>
                        <a:t>8542</a:t>
                      </a:r>
                    </a:p>
                  </a:txBody>
                  <a:tcPr/>
                </a:tc>
                <a:tc>
                  <a:txBody>
                    <a:bodyPr/>
                    <a:lstStyle/>
                    <a:p>
                      <a:r>
                        <a:rPr lang="en-US" sz="1400" b="0" dirty="0">
                          <a:solidFill>
                            <a:schemeClr val="tx1"/>
                          </a:solidFill>
                        </a:rPr>
                        <a:t>Bidirectional LSTM (256)</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0.9074</a:t>
                      </a:r>
                    </a:p>
                  </a:txBody>
                  <a:tcPr/>
                </a:tc>
                <a:tc>
                  <a:txBody>
                    <a:bodyPr/>
                    <a:lstStyle/>
                    <a:p>
                      <a:r>
                        <a:rPr lang="en-US" sz="1400" dirty="0"/>
                        <a:t>0.7082</a:t>
                      </a:r>
                    </a:p>
                  </a:txBody>
                  <a:tcPr/>
                </a:tc>
                <a:tc>
                  <a:txBody>
                    <a:bodyPr/>
                    <a:lstStyle/>
                    <a:p>
                      <a:r>
                        <a:rPr lang="en-US" sz="1400" dirty="0"/>
                        <a:t>6</a:t>
                      </a:r>
                    </a:p>
                  </a:txBody>
                  <a:tcPr/>
                </a:tc>
                <a:tc>
                  <a:txBody>
                    <a:bodyPr/>
                    <a:lstStyle/>
                    <a:p>
                      <a:r>
                        <a:rPr lang="en-US" sz="1400" dirty="0"/>
                        <a:t>0.8166</a:t>
                      </a:r>
                    </a:p>
                  </a:txBody>
                  <a:tcPr/>
                </a:tc>
                <a:extLst>
                  <a:ext uri="{0D108BD9-81ED-4DB2-BD59-A6C34878D82A}">
                    <a16:rowId xmlns:a16="http://schemas.microsoft.com/office/drawing/2014/main" val="2283371134"/>
                  </a:ext>
                </a:extLst>
              </a:tr>
              <a:tr h="370840">
                <a:tc>
                  <a:txBody>
                    <a:bodyPr/>
                    <a:lstStyle/>
                    <a:p>
                      <a:r>
                        <a:rPr lang="en-US" sz="1400" b="0" dirty="0">
                          <a:solidFill>
                            <a:schemeClr val="tx1"/>
                          </a:solidFill>
                        </a:rPr>
                        <a:t>Elmo-BI-LSTM512</a:t>
                      </a:r>
                    </a:p>
                  </a:txBody>
                  <a:tcPr/>
                </a:tc>
                <a:tc>
                  <a:txBody>
                    <a:bodyPr/>
                    <a:lstStyle/>
                    <a:p>
                      <a:r>
                        <a:rPr lang="en-US" sz="1400" b="0" dirty="0">
                          <a:solidFill>
                            <a:schemeClr val="tx1"/>
                          </a:solidFill>
                        </a:rPr>
                        <a:t>8541</a:t>
                      </a:r>
                    </a:p>
                  </a:txBody>
                  <a:tcPr/>
                </a:tc>
                <a:tc>
                  <a:txBody>
                    <a:bodyPr/>
                    <a:lstStyle/>
                    <a:p>
                      <a:r>
                        <a:rPr lang="en-US" sz="1400" b="0" dirty="0">
                          <a:solidFill>
                            <a:schemeClr val="tx1"/>
                          </a:solidFill>
                        </a:rPr>
                        <a:t>Bidirectional LSTM (512)</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0.9133</a:t>
                      </a:r>
                    </a:p>
                  </a:txBody>
                  <a:tcPr/>
                </a:tc>
                <a:tc>
                  <a:txBody>
                    <a:bodyPr/>
                    <a:lstStyle/>
                    <a:p>
                      <a:r>
                        <a:rPr lang="en-US" sz="1400" dirty="0"/>
                        <a:t>0.7141</a:t>
                      </a:r>
                    </a:p>
                  </a:txBody>
                  <a:tcPr/>
                </a:tc>
                <a:tc>
                  <a:txBody>
                    <a:bodyPr/>
                    <a:lstStyle/>
                    <a:p>
                      <a:r>
                        <a:rPr lang="en-US" sz="1400" dirty="0"/>
                        <a:t>8</a:t>
                      </a:r>
                    </a:p>
                  </a:txBody>
                  <a:tcPr/>
                </a:tc>
                <a:tc>
                  <a:txBody>
                    <a:bodyPr/>
                    <a:lstStyle/>
                    <a:p>
                      <a:r>
                        <a:rPr lang="en-US" sz="1400" dirty="0"/>
                        <a:t>0.8256</a:t>
                      </a:r>
                    </a:p>
                  </a:txBody>
                  <a:tcPr/>
                </a:tc>
                <a:extLst>
                  <a:ext uri="{0D108BD9-81ED-4DB2-BD59-A6C34878D82A}">
                    <a16:rowId xmlns:a16="http://schemas.microsoft.com/office/drawing/2014/main" val="1771517350"/>
                  </a:ext>
                </a:extLst>
              </a:tr>
            </a:tbl>
          </a:graphicData>
        </a:graphic>
      </p:graphicFrame>
    </p:spTree>
    <p:extLst>
      <p:ext uri="{BB962C8B-B14F-4D97-AF65-F5344CB8AC3E}">
        <p14:creationId xmlns:p14="http://schemas.microsoft.com/office/powerpoint/2010/main" val="2305067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6950-699B-DD45-9FAB-DC05F5BD0DEB}"/>
              </a:ext>
            </a:extLst>
          </p:cNvPr>
          <p:cNvSpPr>
            <a:spLocks noGrp="1"/>
          </p:cNvSpPr>
          <p:nvPr>
            <p:ph type="title"/>
          </p:nvPr>
        </p:nvSpPr>
        <p:spPr/>
        <p:txBody>
          <a:bodyPr/>
          <a:lstStyle/>
          <a:p>
            <a:r>
              <a:rPr lang="en-GB" dirty="0"/>
              <a:t>DL Results (6) – F1 as a loss function</a:t>
            </a:r>
          </a:p>
        </p:txBody>
      </p:sp>
      <p:graphicFrame>
        <p:nvGraphicFramePr>
          <p:cNvPr id="4" name="Table 3">
            <a:extLst>
              <a:ext uri="{FF2B5EF4-FFF2-40B4-BE49-F238E27FC236}">
                <a16:creationId xmlns:a16="http://schemas.microsoft.com/office/drawing/2014/main" id="{DA7B2843-619B-9F48-BD11-5F9F39D9D2B8}"/>
              </a:ext>
            </a:extLst>
          </p:cNvPr>
          <p:cNvGraphicFramePr>
            <a:graphicFrameLocks noGrp="1"/>
          </p:cNvGraphicFramePr>
          <p:nvPr>
            <p:extLst>
              <p:ext uri="{D42A27DB-BD31-4B8C-83A1-F6EECF244321}">
                <p14:modId xmlns:p14="http://schemas.microsoft.com/office/powerpoint/2010/main" val="2699012328"/>
              </p:ext>
            </p:extLst>
          </p:nvPr>
        </p:nvGraphicFramePr>
        <p:xfrm>
          <a:off x="838200" y="1690688"/>
          <a:ext cx="9392321" cy="2961640"/>
        </p:xfrm>
        <a:graphic>
          <a:graphicData uri="http://schemas.openxmlformats.org/drawingml/2006/table">
            <a:tbl>
              <a:tblPr firstRow="1" bandRow="1">
                <a:tableStyleId>{5C22544A-7EE6-4342-B048-85BDC9FD1C3A}</a:tableStyleId>
              </a:tblPr>
              <a:tblGrid>
                <a:gridCol w="1711362">
                  <a:extLst>
                    <a:ext uri="{9D8B030D-6E8A-4147-A177-3AD203B41FA5}">
                      <a16:colId xmlns:a16="http://schemas.microsoft.com/office/drawing/2014/main" val="1093517784"/>
                    </a:ext>
                  </a:extLst>
                </a:gridCol>
                <a:gridCol w="2448739">
                  <a:extLst>
                    <a:ext uri="{9D8B030D-6E8A-4147-A177-3AD203B41FA5}">
                      <a16:colId xmlns:a16="http://schemas.microsoft.com/office/drawing/2014/main" val="3639611985"/>
                    </a:ext>
                  </a:extLst>
                </a:gridCol>
                <a:gridCol w="1072985">
                  <a:extLst>
                    <a:ext uri="{9D8B030D-6E8A-4147-A177-3AD203B41FA5}">
                      <a16:colId xmlns:a16="http://schemas.microsoft.com/office/drawing/2014/main" val="1087087543"/>
                    </a:ext>
                  </a:extLst>
                </a:gridCol>
                <a:gridCol w="1097543">
                  <a:extLst>
                    <a:ext uri="{9D8B030D-6E8A-4147-A177-3AD203B41FA5}">
                      <a16:colId xmlns:a16="http://schemas.microsoft.com/office/drawing/2014/main" val="3726386367"/>
                    </a:ext>
                  </a:extLst>
                </a:gridCol>
                <a:gridCol w="961859">
                  <a:extLst>
                    <a:ext uri="{9D8B030D-6E8A-4147-A177-3AD203B41FA5}">
                      <a16:colId xmlns:a16="http://schemas.microsoft.com/office/drawing/2014/main" val="482520614"/>
                    </a:ext>
                  </a:extLst>
                </a:gridCol>
                <a:gridCol w="961859">
                  <a:extLst>
                    <a:ext uri="{9D8B030D-6E8A-4147-A177-3AD203B41FA5}">
                      <a16:colId xmlns:a16="http://schemas.microsoft.com/office/drawing/2014/main" val="2248295865"/>
                    </a:ext>
                  </a:extLst>
                </a:gridCol>
                <a:gridCol w="1137974">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LSTM F1 Loss</a:t>
                      </a:r>
                    </a:p>
                  </a:txBody>
                  <a:tcPr/>
                </a:tc>
                <a:tc>
                  <a:txBody>
                    <a:bodyPr/>
                    <a:lstStyle/>
                    <a:p>
                      <a:r>
                        <a:rPr lang="en-US" sz="1400" b="0" dirty="0">
                          <a:solidFill>
                            <a:schemeClr val="tx1"/>
                          </a:solidFill>
                        </a:rPr>
                        <a:t>LSTM (50)</a:t>
                      </a:r>
                    </a:p>
                    <a:p>
                      <a:r>
                        <a:rPr lang="en-US" sz="1400" b="0" dirty="0">
                          <a:solidFill>
                            <a:schemeClr val="tx1"/>
                          </a:solidFill>
                        </a:rPr>
                        <a:t>Dropout (0.5)</a:t>
                      </a:r>
                    </a:p>
                  </a:txBody>
                  <a:tcPr/>
                </a:tc>
                <a:tc>
                  <a:txBody>
                    <a:bodyPr/>
                    <a:lstStyle/>
                    <a:p>
                      <a:r>
                        <a:rPr lang="en-US" sz="1400" b="0" dirty="0">
                          <a:solidFill>
                            <a:schemeClr val="tx1"/>
                          </a:solidFill>
                        </a:rPr>
                        <a:t>150</a:t>
                      </a:r>
                    </a:p>
                  </a:txBody>
                  <a:tcPr/>
                </a:tc>
                <a:tc>
                  <a:txBody>
                    <a:bodyPr/>
                    <a:lstStyle/>
                    <a:p>
                      <a:r>
                        <a:rPr lang="en-US" sz="1400" dirty="0"/>
                        <a:t>0.7891</a:t>
                      </a:r>
                    </a:p>
                  </a:txBody>
                  <a:tcPr/>
                </a:tc>
                <a:tc>
                  <a:txBody>
                    <a:bodyPr/>
                    <a:lstStyle/>
                    <a:p>
                      <a:r>
                        <a:rPr lang="en-US" sz="1400" dirty="0"/>
                        <a:t>0.6669</a:t>
                      </a:r>
                    </a:p>
                  </a:txBody>
                  <a:tcPr/>
                </a:tc>
                <a:tc>
                  <a:txBody>
                    <a:bodyPr/>
                    <a:lstStyle/>
                    <a:p>
                      <a:r>
                        <a:rPr lang="en-US" sz="1400" dirty="0"/>
                        <a:t>108</a:t>
                      </a:r>
                    </a:p>
                  </a:txBody>
                  <a:tcPr/>
                </a:tc>
                <a:tc>
                  <a:txBody>
                    <a:bodyPr/>
                    <a:lstStyle/>
                    <a:p>
                      <a:r>
                        <a:rPr lang="en-US" sz="1400" dirty="0"/>
                        <a:t>0.7800</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BI-LSTM F1 Loss</a:t>
                      </a:r>
                    </a:p>
                  </a:txBody>
                  <a:tcPr/>
                </a:tc>
                <a:tc>
                  <a:txBody>
                    <a:bodyPr/>
                    <a:lstStyle/>
                    <a:p>
                      <a:r>
                        <a:rPr lang="en-US" sz="1400" b="0" dirty="0">
                          <a:solidFill>
                            <a:schemeClr val="tx1"/>
                          </a:solidFill>
                        </a:rPr>
                        <a:t>Bidirectional LSTM (50)</a:t>
                      </a:r>
                    </a:p>
                    <a:p>
                      <a:r>
                        <a:rPr lang="en-US" sz="1400" b="0" dirty="0">
                          <a:solidFill>
                            <a:schemeClr val="tx1"/>
                          </a:solidFill>
                        </a:rPr>
                        <a:t>Dropout (0.5)</a:t>
                      </a:r>
                    </a:p>
                  </a:txBody>
                  <a:tcPr/>
                </a:tc>
                <a:tc>
                  <a:txBody>
                    <a:bodyPr/>
                    <a:lstStyle/>
                    <a:p>
                      <a:r>
                        <a:rPr lang="en-US" sz="1400" b="0" dirty="0">
                          <a:solidFill>
                            <a:schemeClr val="tx1"/>
                          </a:solidFill>
                        </a:rPr>
                        <a:t>100</a:t>
                      </a:r>
                    </a:p>
                  </a:txBody>
                  <a:tcPr/>
                </a:tc>
                <a:tc>
                  <a:txBody>
                    <a:bodyPr/>
                    <a:lstStyle/>
                    <a:p>
                      <a:r>
                        <a:rPr lang="en-US" sz="1400" dirty="0"/>
                        <a:t>0.8676</a:t>
                      </a:r>
                    </a:p>
                  </a:txBody>
                  <a:tcPr/>
                </a:tc>
                <a:tc>
                  <a:txBody>
                    <a:bodyPr/>
                    <a:lstStyle/>
                    <a:p>
                      <a:r>
                        <a:rPr lang="en-US" sz="1400" dirty="0"/>
                        <a:t>0.7535</a:t>
                      </a:r>
                    </a:p>
                  </a:txBody>
                  <a:tcPr/>
                </a:tc>
                <a:tc>
                  <a:txBody>
                    <a:bodyPr/>
                    <a:lstStyle/>
                    <a:p>
                      <a:r>
                        <a:rPr lang="en-US" sz="1400" dirty="0"/>
                        <a:t>82</a:t>
                      </a:r>
                    </a:p>
                  </a:txBody>
                  <a:tcPr/>
                </a:tc>
                <a:tc>
                  <a:txBody>
                    <a:bodyPr/>
                    <a:lstStyle/>
                    <a:p>
                      <a:r>
                        <a:rPr lang="en-US" sz="1400" dirty="0"/>
                        <a:t>0.8250</a:t>
                      </a:r>
                    </a:p>
                  </a:txBody>
                  <a:tcPr/>
                </a:tc>
                <a:extLst>
                  <a:ext uri="{0D108BD9-81ED-4DB2-BD59-A6C34878D82A}">
                    <a16:rowId xmlns:a16="http://schemas.microsoft.com/office/drawing/2014/main" val="1234033397"/>
                  </a:ext>
                </a:extLst>
              </a:tr>
              <a:tr h="370840">
                <a:tc>
                  <a:txBody>
                    <a:bodyPr/>
                    <a:lstStyle/>
                    <a:p>
                      <a:r>
                        <a:rPr lang="en-US" sz="1400" b="0" dirty="0">
                          <a:solidFill>
                            <a:schemeClr val="tx1"/>
                          </a:solidFill>
                        </a:rPr>
                        <a:t>WE F1 Loss</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150</a:t>
                      </a:r>
                    </a:p>
                  </a:txBody>
                  <a:tcPr/>
                </a:tc>
                <a:tc>
                  <a:txBody>
                    <a:bodyPr/>
                    <a:lstStyle/>
                    <a:p>
                      <a:r>
                        <a:rPr lang="en-US" sz="1400" dirty="0"/>
                        <a:t>0.8442</a:t>
                      </a:r>
                    </a:p>
                  </a:txBody>
                  <a:tcPr/>
                </a:tc>
                <a:tc>
                  <a:txBody>
                    <a:bodyPr/>
                    <a:lstStyle/>
                    <a:p>
                      <a:r>
                        <a:rPr lang="en-US" sz="1400" dirty="0"/>
                        <a:t>0.7009</a:t>
                      </a:r>
                    </a:p>
                  </a:txBody>
                  <a:tcPr/>
                </a:tc>
                <a:tc>
                  <a:txBody>
                    <a:bodyPr/>
                    <a:lstStyle/>
                    <a:p>
                      <a:r>
                        <a:rPr lang="en-US" sz="1400" dirty="0"/>
                        <a:t>145</a:t>
                      </a:r>
                    </a:p>
                  </a:txBody>
                  <a:tcPr/>
                </a:tc>
                <a:tc>
                  <a:txBody>
                    <a:bodyPr/>
                    <a:lstStyle/>
                    <a:p>
                      <a:r>
                        <a:rPr lang="en-US" sz="1400" dirty="0"/>
                        <a:t>0.8085</a:t>
                      </a:r>
                    </a:p>
                  </a:txBody>
                  <a:tcPr/>
                </a:tc>
                <a:extLst>
                  <a:ext uri="{0D108BD9-81ED-4DB2-BD59-A6C34878D82A}">
                    <a16:rowId xmlns:a16="http://schemas.microsoft.com/office/drawing/2014/main" val="185202810"/>
                  </a:ext>
                </a:extLst>
              </a:tr>
              <a:tr h="370840">
                <a:tc>
                  <a:txBody>
                    <a:bodyPr/>
                    <a:lstStyle/>
                    <a:p>
                      <a:r>
                        <a:rPr lang="en-US" sz="1400" b="0" dirty="0" err="1">
                          <a:solidFill>
                            <a:schemeClr val="tx1"/>
                          </a:solidFill>
                        </a:rPr>
                        <a:t>GloVeTune</a:t>
                      </a:r>
                      <a:r>
                        <a:rPr lang="en-US" sz="1400" b="0" dirty="0">
                          <a:solidFill>
                            <a:schemeClr val="tx1"/>
                          </a:solidFill>
                        </a:rPr>
                        <a:t> F1 Loss</a:t>
                      </a:r>
                    </a:p>
                  </a:txBody>
                  <a:tcPr/>
                </a:tc>
                <a:tc>
                  <a:txBody>
                    <a:bodyPr/>
                    <a:lstStyle/>
                    <a:p>
                      <a:r>
                        <a:rPr lang="en-US" sz="1400" b="0" dirty="0">
                          <a:solidFill>
                            <a:schemeClr val="tx1"/>
                          </a:solidFill>
                        </a:rPr>
                        <a:t>Glove + LSTM (100)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50</a:t>
                      </a:r>
                    </a:p>
                  </a:txBody>
                  <a:tcPr/>
                </a:tc>
                <a:tc>
                  <a:txBody>
                    <a:bodyPr/>
                    <a:lstStyle/>
                    <a:p>
                      <a:r>
                        <a:rPr lang="en-US" sz="1400" dirty="0"/>
                        <a:t>0.9605</a:t>
                      </a:r>
                    </a:p>
                  </a:txBody>
                  <a:tcPr/>
                </a:tc>
                <a:tc>
                  <a:txBody>
                    <a:bodyPr/>
                    <a:lstStyle/>
                    <a:p>
                      <a:r>
                        <a:rPr lang="en-US" sz="1400" dirty="0"/>
                        <a:t>0.7301</a:t>
                      </a:r>
                    </a:p>
                  </a:txBody>
                  <a:tcPr/>
                </a:tc>
                <a:tc>
                  <a:txBody>
                    <a:bodyPr/>
                    <a:lstStyle/>
                    <a:p>
                      <a:r>
                        <a:rPr lang="en-US" sz="1400" dirty="0"/>
                        <a:t>16</a:t>
                      </a:r>
                    </a:p>
                  </a:txBody>
                  <a:tcPr/>
                </a:tc>
                <a:tc>
                  <a:txBody>
                    <a:bodyPr/>
                    <a:lstStyle/>
                    <a:p>
                      <a:r>
                        <a:rPr lang="en-US" sz="1400" dirty="0"/>
                        <a:t>0.8212</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ELMO F1 Loss</a:t>
                      </a:r>
                    </a:p>
                  </a:txBody>
                  <a:tcPr/>
                </a:tc>
                <a:tc>
                  <a:txBody>
                    <a:bodyPr/>
                    <a:lstStyle/>
                    <a:p>
                      <a:r>
                        <a:rPr lang="en-US" sz="1400" b="0" dirty="0">
                          <a:solidFill>
                            <a:schemeClr val="tx1"/>
                          </a:solidFill>
                        </a:rPr>
                        <a:t>ELMO word embeddings</a:t>
                      </a:r>
                    </a:p>
                    <a:p>
                      <a:r>
                        <a:rPr lang="en-US" sz="1400" b="0" dirty="0">
                          <a:solidFill>
                            <a:schemeClr val="tx1"/>
                          </a:solidFill>
                        </a:rPr>
                        <a:t>BI-LSTM (512)</a:t>
                      </a:r>
                    </a:p>
                  </a:txBody>
                  <a:tcPr/>
                </a:tc>
                <a:tc>
                  <a:txBody>
                    <a:bodyPr/>
                    <a:lstStyle/>
                    <a:p>
                      <a:r>
                        <a:rPr lang="en-US" sz="1400" b="0" dirty="0">
                          <a:solidFill>
                            <a:schemeClr val="tx1"/>
                          </a:solidFill>
                        </a:rPr>
                        <a:t>10</a:t>
                      </a:r>
                    </a:p>
                  </a:txBody>
                  <a:tcPr/>
                </a:tc>
                <a:tc>
                  <a:txBody>
                    <a:bodyPr/>
                    <a:lstStyle/>
                    <a:p>
                      <a:r>
                        <a:rPr lang="en-US" sz="1400" dirty="0"/>
                        <a:t>Running NCC</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519671034"/>
                  </a:ext>
                </a:extLst>
              </a:tr>
            </a:tbl>
          </a:graphicData>
        </a:graphic>
      </p:graphicFrame>
      <p:sp>
        <p:nvSpPr>
          <p:cNvPr id="3" name="TextBox 2">
            <a:extLst>
              <a:ext uri="{FF2B5EF4-FFF2-40B4-BE49-F238E27FC236}">
                <a16:creationId xmlns:a16="http://schemas.microsoft.com/office/drawing/2014/main" id="{52746D13-1418-A148-9042-BF7225E85809}"/>
              </a:ext>
            </a:extLst>
          </p:cNvPr>
          <p:cNvSpPr txBox="1"/>
          <p:nvPr/>
        </p:nvSpPr>
        <p:spPr>
          <a:xfrm>
            <a:off x="10245048" y="3096204"/>
            <a:ext cx="1301675" cy="430887"/>
          </a:xfrm>
          <a:prstGeom prst="rect">
            <a:avLst/>
          </a:prstGeom>
          <a:noFill/>
        </p:spPr>
        <p:txBody>
          <a:bodyPr wrap="square" rtlCol="0">
            <a:spAutoFit/>
          </a:bodyPr>
          <a:lstStyle/>
          <a:p>
            <a:r>
              <a:rPr lang="en-GB" sz="1050" dirty="0"/>
              <a:t>300 epochs, maxed at 0.7070</a:t>
            </a:r>
          </a:p>
        </p:txBody>
      </p:sp>
      <p:sp>
        <p:nvSpPr>
          <p:cNvPr id="7" name="TextBox 6">
            <a:extLst>
              <a:ext uri="{FF2B5EF4-FFF2-40B4-BE49-F238E27FC236}">
                <a16:creationId xmlns:a16="http://schemas.microsoft.com/office/drawing/2014/main" id="{F8C3DB09-65ED-8C4A-8A80-2C023544F3F7}"/>
              </a:ext>
            </a:extLst>
          </p:cNvPr>
          <p:cNvSpPr txBox="1"/>
          <p:nvPr/>
        </p:nvSpPr>
        <p:spPr>
          <a:xfrm>
            <a:off x="5809129" y="5195944"/>
            <a:ext cx="1268296" cy="369332"/>
          </a:xfrm>
          <a:prstGeom prst="rect">
            <a:avLst/>
          </a:prstGeom>
          <a:noFill/>
        </p:spPr>
        <p:txBody>
          <a:bodyPr wrap="none" rtlCol="0">
            <a:spAutoFit/>
          </a:bodyPr>
          <a:lstStyle/>
          <a:p>
            <a:r>
              <a:rPr lang="en-GB" dirty="0"/>
              <a:t>Slurm-8664</a:t>
            </a:r>
          </a:p>
        </p:txBody>
      </p:sp>
    </p:spTree>
    <p:extLst>
      <p:ext uri="{BB962C8B-B14F-4D97-AF65-F5344CB8AC3E}">
        <p14:creationId xmlns:p14="http://schemas.microsoft.com/office/powerpoint/2010/main" val="14557624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64D2-CB83-AC4A-AC3E-351B9D94BD14}"/>
              </a:ext>
            </a:extLst>
          </p:cNvPr>
          <p:cNvSpPr>
            <a:spLocks noGrp="1"/>
          </p:cNvSpPr>
          <p:nvPr>
            <p:ph type="title"/>
          </p:nvPr>
        </p:nvSpPr>
        <p:spPr/>
        <p:txBody>
          <a:bodyPr/>
          <a:lstStyle/>
          <a:p>
            <a:r>
              <a:rPr lang="en-GB" dirty="0"/>
              <a:t>DL Results (7) – Confusion Matrices</a:t>
            </a:r>
          </a:p>
        </p:txBody>
      </p:sp>
      <p:graphicFrame>
        <p:nvGraphicFramePr>
          <p:cNvPr id="4" name="Table 3">
            <a:extLst>
              <a:ext uri="{FF2B5EF4-FFF2-40B4-BE49-F238E27FC236}">
                <a16:creationId xmlns:a16="http://schemas.microsoft.com/office/drawing/2014/main" id="{39B54B10-7C1B-2C4C-B3C7-329225482672}"/>
              </a:ext>
            </a:extLst>
          </p:cNvPr>
          <p:cNvGraphicFramePr>
            <a:graphicFrameLocks noGrp="1"/>
          </p:cNvGraphicFramePr>
          <p:nvPr>
            <p:extLst>
              <p:ext uri="{D42A27DB-BD31-4B8C-83A1-F6EECF244321}">
                <p14:modId xmlns:p14="http://schemas.microsoft.com/office/powerpoint/2010/main" val="3670170397"/>
              </p:ext>
            </p:extLst>
          </p:nvPr>
        </p:nvGraphicFramePr>
        <p:xfrm>
          <a:off x="648259" y="1619902"/>
          <a:ext cx="10263692" cy="2509520"/>
        </p:xfrm>
        <a:graphic>
          <a:graphicData uri="http://schemas.openxmlformats.org/drawingml/2006/table">
            <a:tbl>
              <a:tblPr firstRow="1" bandRow="1">
                <a:tableStyleId>{5C22544A-7EE6-4342-B048-85BDC9FD1C3A}</a:tableStyleId>
              </a:tblPr>
              <a:tblGrid>
                <a:gridCol w="2112804">
                  <a:extLst>
                    <a:ext uri="{9D8B030D-6E8A-4147-A177-3AD203B41FA5}">
                      <a16:colId xmlns:a16="http://schemas.microsoft.com/office/drawing/2014/main" val="1093517784"/>
                    </a:ext>
                  </a:extLst>
                </a:gridCol>
                <a:gridCol w="737480">
                  <a:extLst>
                    <a:ext uri="{9D8B030D-6E8A-4147-A177-3AD203B41FA5}">
                      <a16:colId xmlns:a16="http://schemas.microsoft.com/office/drawing/2014/main" val="3295928468"/>
                    </a:ext>
                  </a:extLst>
                </a:gridCol>
                <a:gridCol w="2787620">
                  <a:extLst>
                    <a:ext uri="{9D8B030D-6E8A-4147-A177-3AD203B41FA5}">
                      <a16:colId xmlns:a16="http://schemas.microsoft.com/office/drawing/2014/main" val="3639611985"/>
                    </a:ext>
                  </a:extLst>
                </a:gridCol>
                <a:gridCol w="804035">
                  <a:extLst>
                    <a:ext uri="{9D8B030D-6E8A-4147-A177-3AD203B41FA5}">
                      <a16:colId xmlns:a16="http://schemas.microsoft.com/office/drawing/2014/main" val="1087087543"/>
                    </a:ext>
                  </a:extLst>
                </a:gridCol>
                <a:gridCol w="911438">
                  <a:extLst>
                    <a:ext uri="{9D8B030D-6E8A-4147-A177-3AD203B41FA5}">
                      <a16:colId xmlns:a16="http://schemas.microsoft.com/office/drawing/2014/main" val="3726386367"/>
                    </a:ext>
                  </a:extLst>
                </a:gridCol>
                <a:gridCol w="893915">
                  <a:extLst>
                    <a:ext uri="{9D8B030D-6E8A-4147-A177-3AD203B41FA5}">
                      <a16:colId xmlns:a16="http://schemas.microsoft.com/office/drawing/2014/main" val="482520614"/>
                    </a:ext>
                  </a:extLst>
                </a:gridCol>
                <a:gridCol w="962151">
                  <a:extLst>
                    <a:ext uri="{9D8B030D-6E8A-4147-A177-3AD203B41FA5}">
                      <a16:colId xmlns:a16="http://schemas.microsoft.com/office/drawing/2014/main" val="2248295865"/>
                    </a:ext>
                  </a:extLst>
                </a:gridCol>
                <a:gridCol w="1054249">
                  <a:extLst>
                    <a:ext uri="{9D8B030D-6E8A-4147-A177-3AD203B41FA5}">
                      <a16:colId xmlns:a16="http://schemas.microsoft.com/office/drawing/2014/main" val="3972906169"/>
                    </a:ext>
                  </a:extLst>
                </a:gridCol>
              </a:tblGrid>
              <a:tr h="370840">
                <a:tc>
                  <a:txBody>
                    <a:bodyPr/>
                    <a:lstStyle/>
                    <a:p>
                      <a:r>
                        <a:rPr lang="en-US" sz="1400" dirty="0" err="1"/>
                        <a:t>NameC</a:t>
                      </a:r>
                      <a:endParaRPr lang="en-US" sz="1400" dirty="0"/>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CF LSTM50</a:t>
                      </a:r>
                    </a:p>
                  </a:txBody>
                  <a:tcPr/>
                </a:tc>
                <a:tc>
                  <a:txBody>
                    <a:bodyPr/>
                    <a:lstStyle/>
                    <a:p>
                      <a:r>
                        <a:rPr lang="en-US" sz="1400" b="0" dirty="0">
                          <a:solidFill>
                            <a:schemeClr val="tx1"/>
                          </a:solidFill>
                        </a:rPr>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LSTM (50) with 0.5 dropout</a:t>
                      </a:r>
                    </a:p>
                  </a:txBody>
                  <a:tcPr/>
                </a:tc>
                <a:tc>
                  <a:txBody>
                    <a:bodyPr/>
                    <a:lstStyle/>
                    <a:p>
                      <a:r>
                        <a:rPr lang="en-US" sz="1400" b="0" dirty="0">
                          <a:solidFill>
                            <a:schemeClr val="tx1"/>
                          </a:solidFill>
                        </a:rPr>
                        <a:t>300</a:t>
                      </a:r>
                    </a:p>
                  </a:txBody>
                  <a:tcPr/>
                </a:tc>
                <a:tc>
                  <a:txBody>
                    <a:bodyPr/>
                    <a:lstStyle/>
                    <a:p>
                      <a:r>
                        <a:rPr lang="en-US" sz="1400" dirty="0"/>
                        <a:t>0.8991</a:t>
                      </a:r>
                    </a:p>
                  </a:txBody>
                  <a:tcPr/>
                </a:tc>
                <a:tc>
                  <a:txBody>
                    <a:bodyPr/>
                    <a:lstStyle/>
                    <a:p>
                      <a:r>
                        <a:rPr lang="en-US" sz="1400" dirty="0"/>
                        <a:t>0.7503</a:t>
                      </a:r>
                    </a:p>
                  </a:txBody>
                  <a:tcPr/>
                </a:tc>
                <a:tc>
                  <a:txBody>
                    <a:bodyPr/>
                    <a:lstStyle/>
                    <a:p>
                      <a:r>
                        <a:rPr lang="en-US" sz="1400" dirty="0"/>
                        <a:t>97</a:t>
                      </a:r>
                    </a:p>
                  </a:txBody>
                  <a:tcPr/>
                </a:tc>
                <a:tc>
                  <a:txBody>
                    <a:bodyPr/>
                    <a:lstStyle/>
                    <a:p>
                      <a:r>
                        <a:rPr lang="en-US" sz="1400" dirty="0"/>
                        <a:t>0.8345</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CF BI-LSTM F1 loss</a:t>
                      </a:r>
                    </a:p>
                  </a:txBody>
                  <a:tcPr/>
                </a:tc>
                <a:tc>
                  <a:txBody>
                    <a:bodyPr/>
                    <a:lstStyle/>
                    <a:p>
                      <a:r>
                        <a:rPr lang="en-US" sz="1400" b="0" dirty="0">
                          <a:solidFill>
                            <a:schemeClr val="tx1"/>
                          </a:solidFill>
                        </a:rPr>
                        <a:t>N/A</a:t>
                      </a:r>
                    </a:p>
                  </a:txBody>
                  <a:tcPr/>
                </a:tc>
                <a:tc>
                  <a:txBody>
                    <a:bodyPr/>
                    <a:lstStyle/>
                    <a:p>
                      <a:r>
                        <a:rPr lang="en-US" sz="1400" b="0" dirty="0">
                          <a:solidFill>
                            <a:schemeClr val="tx1"/>
                          </a:solidFill>
                        </a:rPr>
                        <a:t>BI-LSTM (50) with 0.5 dropout</a:t>
                      </a:r>
                      <a:br>
                        <a:rPr lang="en-US" sz="1400" b="0" dirty="0">
                          <a:solidFill>
                            <a:schemeClr val="tx1"/>
                          </a:solidFill>
                        </a:rPr>
                      </a:br>
                      <a:r>
                        <a:rPr lang="en-US" sz="1400" b="0" dirty="0">
                          <a:solidFill>
                            <a:schemeClr val="tx1"/>
                          </a:solidFill>
                        </a:rPr>
                        <a:t>F1 LOSS</a:t>
                      </a:r>
                    </a:p>
                  </a:txBody>
                  <a:tcPr/>
                </a:tc>
                <a:tc>
                  <a:txBody>
                    <a:bodyPr/>
                    <a:lstStyle/>
                    <a:p>
                      <a:r>
                        <a:rPr lang="en-US" sz="1400" b="0" dirty="0">
                          <a:solidFill>
                            <a:schemeClr val="tx1"/>
                          </a:solidFill>
                        </a:rPr>
                        <a:t>100</a:t>
                      </a:r>
                    </a:p>
                  </a:txBody>
                  <a:tcPr/>
                </a:tc>
                <a:tc>
                  <a:txBody>
                    <a:bodyPr/>
                    <a:lstStyle/>
                    <a:p>
                      <a:r>
                        <a:rPr lang="en-US" sz="1400" dirty="0"/>
                        <a:t>0.8654</a:t>
                      </a:r>
                    </a:p>
                  </a:txBody>
                  <a:tcPr/>
                </a:tc>
                <a:tc>
                  <a:txBody>
                    <a:bodyPr/>
                    <a:lstStyle/>
                    <a:p>
                      <a:r>
                        <a:rPr lang="en-US" sz="1400" dirty="0"/>
                        <a:t>0.7385</a:t>
                      </a:r>
                    </a:p>
                  </a:txBody>
                  <a:tcPr/>
                </a:tc>
                <a:tc>
                  <a:txBody>
                    <a:bodyPr/>
                    <a:lstStyle/>
                    <a:p>
                      <a:r>
                        <a:rPr lang="en-US" sz="1400" dirty="0"/>
                        <a:t>95</a:t>
                      </a:r>
                    </a:p>
                  </a:txBody>
                  <a:tcPr/>
                </a:tc>
                <a:tc>
                  <a:txBody>
                    <a:bodyPr/>
                    <a:lstStyle/>
                    <a:p>
                      <a:r>
                        <a:rPr lang="en-US" sz="1400" dirty="0"/>
                        <a:t>0.8104</a:t>
                      </a:r>
                    </a:p>
                  </a:txBody>
                  <a:tcPr/>
                </a:tc>
                <a:extLst>
                  <a:ext uri="{0D108BD9-81ED-4DB2-BD59-A6C34878D82A}">
                    <a16:rowId xmlns:a16="http://schemas.microsoft.com/office/drawing/2014/main" val="1474597342"/>
                  </a:ext>
                </a:extLst>
              </a:tr>
              <a:tr h="370840">
                <a:tc>
                  <a:txBody>
                    <a:bodyPr/>
                    <a:lstStyle/>
                    <a:p>
                      <a:r>
                        <a:rPr lang="en-US" sz="1400" b="0" dirty="0">
                          <a:solidFill>
                            <a:schemeClr val="tx1"/>
                          </a:solidFill>
                        </a:rPr>
                        <a:t>CF Elmo-BI-LSTM512</a:t>
                      </a:r>
                    </a:p>
                  </a:txBody>
                  <a:tcPr/>
                </a:tc>
                <a:tc>
                  <a:txBody>
                    <a:bodyPr/>
                    <a:lstStyle/>
                    <a:p>
                      <a:r>
                        <a:rPr lang="en-US" sz="1400" b="0" dirty="0">
                          <a:solidFill>
                            <a:schemeClr val="tx1"/>
                          </a:solidFill>
                        </a:rPr>
                        <a:t>8663</a:t>
                      </a:r>
                    </a:p>
                  </a:txBody>
                  <a:tcPr/>
                </a:tc>
                <a:tc>
                  <a:txBody>
                    <a:bodyPr/>
                    <a:lstStyle/>
                    <a:p>
                      <a:r>
                        <a:rPr lang="en-US" sz="1400" b="0" dirty="0">
                          <a:solidFill>
                            <a:schemeClr val="tx1"/>
                          </a:solidFill>
                        </a:rPr>
                        <a:t>Elmo</a:t>
                      </a:r>
                    </a:p>
                    <a:p>
                      <a:r>
                        <a:rPr lang="en-US" sz="1400" b="0" dirty="0">
                          <a:solidFill>
                            <a:schemeClr val="tx1"/>
                          </a:solidFill>
                        </a:rPr>
                        <a:t>BI-LSTM (512) with 0.5 dropout</a:t>
                      </a:r>
                    </a:p>
                  </a:txBody>
                  <a:tcPr/>
                </a:tc>
                <a:tc>
                  <a:txBody>
                    <a:bodyPr/>
                    <a:lstStyle/>
                    <a:p>
                      <a:r>
                        <a:rPr lang="en-US" sz="1400" b="0" dirty="0">
                          <a:solidFill>
                            <a:schemeClr val="tx1"/>
                          </a:solidFill>
                        </a:rPr>
                        <a:t>10</a:t>
                      </a:r>
                    </a:p>
                  </a:txBody>
                  <a:tcPr/>
                </a:tc>
                <a:tc>
                  <a:txBody>
                    <a:bodyPr/>
                    <a:lstStyle/>
                    <a:p>
                      <a:r>
                        <a:rPr lang="en-US" sz="1400" dirty="0"/>
                        <a:t>0.9175</a:t>
                      </a:r>
                    </a:p>
                  </a:txBody>
                  <a:tcPr/>
                </a:tc>
                <a:tc>
                  <a:txBody>
                    <a:bodyPr/>
                    <a:lstStyle/>
                    <a:p>
                      <a:r>
                        <a:rPr lang="en-US" sz="1400" dirty="0"/>
                        <a:t>0.7054</a:t>
                      </a:r>
                    </a:p>
                  </a:txBody>
                  <a:tcPr/>
                </a:tc>
                <a:tc>
                  <a:txBody>
                    <a:bodyPr/>
                    <a:lstStyle/>
                    <a:p>
                      <a:r>
                        <a:rPr lang="en-US" sz="1400" dirty="0"/>
                        <a:t>9</a:t>
                      </a:r>
                    </a:p>
                  </a:txBody>
                  <a:tcPr/>
                </a:tc>
                <a:tc>
                  <a:txBody>
                    <a:bodyPr/>
                    <a:lstStyle/>
                    <a:p>
                      <a:r>
                        <a:rPr lang="en-US" sz="1400" dirty="0"/>
                        <a:t>0.8202</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CF Elmo F1 loss</a:t>
                      </a:r>
                    </a:p>
                  </a:txBody>
                  <a:tcPr/>
                </a:tc>
                <a:tc>
                  <a:txBody>
                    <a:bodyPr/>
                    <a:lstStyle/>
                    <a:p>
                      <a:r>
                        <a:rPr lang="en-US" sz="1400" b="0" dirty="0">
                          <a:solidFill>
                            <a:schemeClr val="tx1"/>
                          </a:solidFill>
                        </a:rPr>
                        <a:t>8700</a:t>
                      </a:r>
                    </a:p>
                  </a:txBody>
                  <a:tcPr/>
                </a:tc>
                <a:tc>
                  <a:txBody>
                    <a:bodyPr/>
                    <a:lstStyle/>
                    <a:p>
                      <a:r>
                        <a:rPr lang="en-US" sz="1400" b="0" dirty="0">
                          <a:solidFill>
                            <a:schemeClr val="tx1"/>
                          </a:solidFill>
                        </a:rPr>
                        <a:t>Elmo</a:t>
                      </a:r>
                    </a:p>
                    <a:p>
                      <a:r>
                        <a:rPr lang="en-US" sz="1400" b="0" dirty="0">
                          <a:solidFill>
                            <a:schemeClr val="tx1"/>
                          </a:solidFill>
                        </a:rPr>
                        <a:t>BI-LSTM (512) with 0.5 dropout</a:t>
                      </a:r>
                    </a:p>
                    <a:p>
                      <a:r>
                        <a:rPr lang="en-US" sz="1400" b="0" dirty="0">
                          <a:solidFill>
                            <a:schemeClr val="tx1"/>
                          </a:solidFill>
                        </a:rPr>
                        <a:t>F1 LOSS</a:t>
                      </a:r>
                    </a:p>
                  </a:txBody>
                  <a:tcPr/>
                </a:tc>
                <a:tc>
                  <a:txBody>
                    <a:bodyPr/>
                    <a:lstStyle/>
                    <a:p>
                      <a:r>
                        <a:rPr lang="en-US" sz="1400" b="0" dirty="0">
                          <a:solidFill>
                            <a:schemeClr val="tx1"/>
                          </a:solidFill>
                        </a:rPr>
                        <a:t>10</a:t>
                      </a:r>
                    </a:p>
                  </a:txBody>
                  <a:tcPr/>
                </a:tc>
                <a:tc>
                  <a:txBody>
                    <a:bodyPr/>
                    <a:lstStyle/>
                    <a:p>
                      <a:r>
                        <a:rPr lang="en-US" sz="1400" dirty="0"/>
                        <a:t>0.3170</a:t>
                      </a:r>
                    </a:p>
                  </a:txBody>
                  <a:tcPr/>
                </a:tc>
                <a:tc>
                  <a:txBody>
                    <a:bodyPr/>
                    <a:lstStyle/>
                    <a:p>
                      <a:r>
                        <a:rPr lang="en-US" sz="1400" dirty="0"/>
                        <a:t>0.4891</a:t>
                      </a:r>
                    </a:p>
                  </a:txBody>
                  <a:tcPr/>
                </a:tc>
                <a:tc>
                  <a:txBody>
                    <a:bodyPr/>
                    <a:lstStyle/>
                    <a:p>
                      <a:r>
                        <a:rPr lang="en-US" sz="1400" dirty="0"/>
                        <a:t>1</a:t>
                      </a:r>
                    </a:p>
                  </a:txBody>
                  <a:tcPr/>
                </a:tc>
                <a:tc>
                  <a:txBody>
                    <a:bodyPr/>
                    <a:lstStyle/>
                    <a:p>
                      <a:r>
                        <a:rPr lang="en-US" sz="1400" dirty="0"/>
                        <a:t>0.3300</a:t>
                      </a:r>
                    </a:p>
                  </a:txBody>
                  <a:tcPr/>
                </a:tc>
                <a:extLst>
                  <a:ext uri="{0D108BD9-81ED-4DB2-BD59-A6C34878D82A}">
                    <a16:rowId xmlns:a16="http://schemas.microsoft.com/office/drawing/2014/main" val="3636080829"/>
                  </a:ext>
                </a:extLst>
              </a:tr>
            </a:tbl>
          </a:graphicData>
        </a:graphic>
      </p:graphicFrame>
      <p:sp>
        <p:nvSpPr>
          <p:cNvPr id="5" name="TextBox 4">
            <a:extLst>
              <a:ext uri="{FF2B5EF4-FFF2-40B4-BE49-F238E27FC236}">
                <a16:creationId xmlns:a16="http://schemas.microsoft.com/office/drawing/2014/main" id="{D1B52FA2-5E5B-1246-A112-26E661C9EBC7}"/>
              </a:ext>
            </a:extLst>
          </p:cNvPr>
          <p:cNvSpPr txBox="1"/>
          <p:nvPr/>
        </p:nvSpPr>
        <p:spPr>
          <a:xfrm>
            <a:off x="10809245" y="2109565"/>
            <a:ext cx="813043" cy="246221"/>
          </a:xfrm>
          <a:prstGeom prst="rect">
            <a:avLst/>
          </a:prstGeom>
          <a:noFill/>
        </p:spPr>
        <p:txBody>
          <a:bodyPr wrap="none" rtlCol="0">
            <a:spAutoFit/>
          </a:bodyPr>
          <a:lstStyle/>
          <a:p>
            <a:r>
              <a:rPr lang="en-GB" sz="1000" dirty="0"/>
              <a:t>Best normal</a:t>
            </a:r>
          </a:p>
        </p:txBody>
      </p:sp>
      <p:sp>
        <p:nvSpPr>
          <p:cNvPr id="7" name="TextBox 6">
            <a:extLst>
              <a:ext uri="{FF2B5EF4-FFF2-40B4-BE49-F238E27FC236}">
                <a16:creationId xmlns:a16="http://schemas.microsoft.com/office/drawing/2014/main" id="{99471E18-AD3B-2749-9459-941707F1FB4A}"/>
              </a:ext>
            </a:extLst>
          </p:cNvPr>
          <p:cNvSpPr txBox="1"/>
          <p:nvPr/>
        </p:nvSpPr>
        <p:spPr>
          <a:xfrm>
            <a:off x="10809245" y="2562744"/>
            <a:ext cx="566181" cy="246221"/>
          </a:xfrm>
          <a:prstGeom prst="rect">
            <a:avLst/>
          </a:prstGeom>
          <a:noFill/>
        </p:spPr>
        <p:txBody>
          <a:bodyPr wrap="none" rtlCol="0">
            <a:spAutoFit/>
          </a:bodyPr>
          <a:lstStyle/>
          <a:p>
            <a:r>
              <a:rPr lang="en-GB" sz="1000" dirty="0"/>
              <a:t>Best F1</a:t>
            </a:r>
          </a:p>
        </p:txBody>
      </p:sp>
      <p:sp>
        <p:nvSpPr>
          <p:cNvPr id="8" name="TextBox 7">
            <a:extLst>
              <a:ext uri="{FF2B5EF4-FFF2-40B4-BE49-F238E27FC236}">
                <a16:creationId xmlns:a16="http://schemas.microsoft.com/office/drawing/2014/main" id="{F41ADC60-FDAC-3049-BA68-505399A83728}"/>
              </a:ext>
            </a:extLst>
          </p:cNvPr>
          <p:cNvSpPr txBox="1"/>
          <p:nvPr/>
        </p:nvSpPr>
        <p:spPr>
          <a:xfrm>
            <a:off x="10809245" y="3071310"/>
            <a:ext cx="734496" cy="246221"/>
          </a:xfrm>
          <a:prstGeom prst="rect">
            <a:avLst/>
          </a:prstGeom>
          <a:noFill/>
        </p:spPr>
        <p:txBody>
          <a:bodyPr wrap="none" rtlCol="0">
            <a:spAutoFit/>
          </a:bodyPr>
          <a:lstStyle/>
          <a:p>
            <a:r>
              <a:rPr lang="en-GB" sz="1000" dirty="0"/>
              <a:t>Best </a:t>
            </a:r>
            <a:r>
              <a:rPr lang="en-GB" sz="1000" dirty="0" err="1"/>
              <a:t>ELMo</a:t>
            </a:r>
            <a:endParaRPr lang="en-GB" sz="1000" dirty="0"/>
          </a:p>
        </p:txBody>
      </p:sp>
      <p:sp>
        <p:nvSpPr>
          <p:cNvPr id="9" name="TextBox 8">
            <a:extLst>
              <a:ext uri="{FF2B5EF4-FFF2-40B4-BE49-F238E27FC236}">
                <a16:creationId xmlns:a16="http://schemas.microsoft.com/office/drawing/2014/main" id="{89AB97BC-8407-264D-BDDD-96990F34CB61}"/>
              </a:ext>
            </a:extLst>
          </p:cNvPr>
          <p:cNvSpPr txBox="1"/>
          <p:nvPr/>
        </p:nvSpPr>
        <p:spPr>
          <a:xfrm>
            <a:off x="10809245" y="3747029"/>
            <a:ext cx="1143262" cy="246221"/>
          </a:xfrm>
          <a:prstGeom prst="rect">
            <a:avLst/>
          </a:prstGeom>
          <a:noFill/>
        </p:spPr>
        <p:txBody>
          <a:bodyPr wrap="none" rtlCol="0">
            <a:spAutoFit/>
          </a:bodyPr>
          <a:lstStyle/>
          <a:p>
            <a:r>
              <a:rPr lang="en-GB" sz="1000" dirty="0"/>
              <a:t>Best </a:t>
            </a:r>
            <a:r>
              <a:rPr lang="en-GB" sz="1000" dirty="0" err="1"/>
              <a:t>ELMo</a:t>
            </a:r>
            <a:r>
              <a:rPr lang="en-GB" sz="1000" dirty="0"/>
              <a:t> now F1</a:t>
            </a:r>
          </a:p>
        </p:txBody>
      </p:sp>
      <p:pic>
        <p:nvPicPr>
          <p:cNvPr id="11" name="Picture 10">
            <a:extLst>
              <a:ext uri="{FF2B5EF4-FFF2-40B4-BE49-F238E27FC236}">
                <a16:creationId xmlns:a16="http://schemas.microsoft.com/office/drawing/2014/main" id="{7D7BEFB7-E80A-604C-8B5D-46663160F587}"/>
              </a:ext>
            </a:extLst>
          </p:cNvPr>
          <p:cNvPicPr>
            <a:picLocks noChangeAspect="1"/>
          </p:cNvPicPr>
          <p:nvPr/>
        </p:nvPicPr>
        <p:blipFill rotWithShape="1">
          <a:blip r:embed="rId2"/>
          <a:srcRect b="11368"/>
          <a:stretch/>
        </p:blipFill>
        <p:spPr>
          <a:xfrm>
            <a:off x="3745155" y="5167312"/>
            <a:ext cx="1092200" cy="405227"/>
          </a:xfrm>
          <a:prstGeom prst="rect">
            <a:avLst/>
          </a:prstGeom>
        </p:spPr>
      </p:pic>
      <p:sp>
        <p:nvSpPr>
          <p:cNvPr id="12" name="TextBox 11">
            <a:extLst>
              <a:ext uri="{FF2B5EF4-FFF2-40B4-BE49-F238E27FC236}">
                <a16:creationId xmlns:a16="http://schemas.microsoft.com/office/drawing/2014/main" id="{130458FF-05A9-EB49-9058-A17AFE933229}"/>
              </a:ext>
            </a:extLst>
          </p:cNvPr>
          <p:cNvSpPr txBox="1"/>
          <p:nvPr/>
        </p:nvSpPr>
        <p:spPr>
          <a:xfrm>
            <a:off x="4140412" y="4797980"/>
            <a:ext cx="301686" cy="369332"/>
          </a:xfrm>
          <a:prstGeom prst="rect">
            <a:avLst/>
          </a:prstGeom>
          <a:noFill/>
        </p:spPr>
        <p:txBody>
          <a:bodyPr wrap="none" rtlCol="0">
            <a:spAutoFit/>
          </a:bodyPr>
          <a:lstStyle/>
          <a:p>
            <a:r>
              <a:rPr lang="en-GB" dirty="0"/>
              <a:t>2</a:t>
            </a:r>
          </a:p>
        </p:txBody>
      </p:sp>
      <p:sp>
        <p:nvSpPr>
          <p:cNvPr id="13" name="TextBox 12">
            <a:extLst>
              <a:ext uri="{FF2B5EF4-FFF2-40B4-BE49-F238E27FC236}">
                <a16:creationId xmlns:a16="http://schemas.microsoft.com/office/drawing/2014/main" id="{036267EB-527E-5444-8BCC-ECBB9B749577}"/>
              </a:ext>
            </a:extLst>
          </p:cNvPr>
          <p:cNvSpPr txBox="1"/>
          <p:nvPr/>
        </p:nvSpPr>
        <p:spPr>
          <a:xfrm>
            <a:off x="1798529" y="4771993"/>
            <a:ext cx="354584" cy="369332"/>
          </a:xfrm>
          <a:prstGeom prst="rect">
            <a:avLst/>
          </a:prstGeom>
          <a:noFill/>
        </p:spPr>
        <p:txBody>
          <a:bodyPr wrap="none" rtlCol="0">
            <a:spAutoFit/>
          </a:bodyPr>
          <a:lstStyle/>
          <a:p>
            <a:r>
              <a:rPr lang="en-GB" dirty="0"/>
              <a:t>1 </a:t>
            </a:r>
          </a:p>
        </p:txBody>
      </p:sp>
      <p:pic>
        <p:nvPicPr>
          <p:cNvPr id="14" name="Picture 13">
            <a:extLst>
              <a:ext uri="{FF2B5EF4-FFF2-40B4-BE49-F238E27FC236}">
                <a16:creationId xmlns:a16="http://schemas.microsoft.com/office/drawing/2014/main" id="{A9B5068C-36B9-1843-8C17-5B20274A76E1}"/>
              </a:ext>
            </a:extLst>
          </p:cNvPr>
          <p:cNvPicPr>
            <a:picLocks noChangeAspect="1"/>
          </p:cNvPicPr>
          <p:nvPr/>
        </p:nvPicPr>
        <p:blipFill>
          <a:blip r:embed="rId3"/>
          <a:stretch>
            <a:fillRect/>
          </a:stretch>
        </p:blipFill>
        <p:spPr>
          <a:xfrm>
            <a:off x="1461471" y="5141325"/>
            <a:ext cx="1028700" cy="457200"/>
          </a:xfrm>
          <a:prstGeom prst="rect">
            <a:avLst/>
          </a:prstGeom>
        </p:spPr>
      </p:pic>
      <p:sp>
        <p:nvSpPr>
          <p:cNvPr id="15" name="TextBox 14">
            <a:extLst>
              <a:ext uri="{FF2B5EF4-FFF2-40B4-BE49-F238E27FC236}">
                <a16:creationId xmlns:a16="http://schemas.microsoft.com/office/drawing/2014/main" id="{49D12DFC-3881-9C43-9E88-C9368817FF87}"/>
              </a:ext>
            </a:extLst>
          </p:cNvPr>
          <p:cNvSpPr txBox="1"/>
          <p:nvPr/>
        </p:nvSpPr>
        <p:spPr>
          <a:xfrm>
            <a:off x="1535636" y="5598525"/>
            <a:ext cx="880369" cy="369332"/>
          </a:xfrm>
          <a:prstGeom prst="rect">
            <a:avLst/>
          </a:prstGeom>
          <a:noFill/>
        </p:spPr>
        <p:txBody>
          <a:bodyPr wrap="none" rtlCol="0">
            <a:spAutoFit/>
          </a:bodyPr>
          <a:lstStyle/>
          <a:p>
            <a:r>
              <a:rPr lang="en-GB" dirty="0"/>
              <a:t>0.7366 </a:t>
            </a:r>
          </a:p>
        </p:txBody>
      </p:sp>
      <p:pic>
        <p:nvPicPr>
          <p:cNvPr id="3" name="Picture 2">
            <a:extLst>
              <a:ext uri="{FF2B5EF4-FFF2-40B4-BE49-F238E27FC236}">
                <a16:creationId xmlns:a16="http://schemas.microsoft.com/office/drawing/2014/main" id="{DFD0B54A-43AC-0C42-95E9-652BC271DB14}"/>
              </a:ext>
            </a:extLst>
          </p:cNvPr>
          <p:cNvPicPr>
            <a:picLocks noChangeAspect="1"/>
          </p:cNvPicPr>
          <p:nvPr/>
        </p:nvPicPr>
        <p:blipFill>
          <a:blip r:embed="rId4"/>
          <a:stretch>
            <a:fillRect/>
          </a:stretch>
        </p:blipFill>
        <p:spPr>
          <a:xfrm>
            <a:off x="6092339" y="5141325"/>
            <a:ext cx="1295400" cy="457200"/>
          </a:xfrm>
          <a:prstGeom prst="rect">
            <a:avLst/>
          </a:prstGeom>
        </p:spPr>
      </p:pic>
      <p:sp>
        <p:nvSpPr>
          <p:cNvPr id="6" name="TextBox 5">
            <a:extLst>
              <a:ext uri="{FF2B5EF4-FFF2-40B4-BE49-F238E27FC236}">
                <a16:creationId xmlns:a16="http://schemas.microsoft.com/office/drawing/2014/main" id="{76D17368-E5C5-0F48-AE3A-61A16F9CCBB5}"/>
              </a:ext>
            </a:extLst>
          </p:cNvPr>
          <p:cNvSpPr txBox="1"/>
          <p:nvPr/>
        </p:nvSpPr>
        <p:spPr>
          <a:xfrm>
            <a:off x="6486861" y="4830184"/>
            <a:ext cx="301686" cy="369332"/>
          </a:xfrm>
          <a:prstGeom prst="rect">
            <a:avLst/>
          </a:prstGeom>
          <a:noFill/>
        </p:spPr>
        <p:txBody>
          <a:bodyPr wrap="none" rtlCol="0">
            <a:spAutoFit/>
          </a:bodyPr>
          <a:lstStyle/>
          <a:p>
            <a:r>
              <a:rPr lang="en-GB" dirty="0"/>
              <a:t>3</a:t>
            </a:r>
          </a:p>
        </p:txBody>
      </p:sp>
      <p:pic>
        <p:nvPicPr>
          <p:cNvPr id="16" name="Picture 15">
            <a:extLst>
              <a:ext uri="{FF2B5EF4-FFF2-40B4-BE49-F238E27FC236}">
                <a16:creationId xmlns:a16="http://schemas.microsoft.com/office/drawing/2014/main" id="{277731CF-7601-A246-8329-89078B171F8D}"/>
              </a:ext>
            </a:extLst>
          </p:cNvPr>
          <p:cNvPicPr>
            <a:picLocks noChangeAspect="1"/>
          </p:cNvPicPr>
          <p:nvPr/>
        </p:nvPicPr>
        <p:blipFill>
          <a:blip r:embed="rId5"/>
          <a:stretch>
            <a:fillRect/>
          </a:stretch>
        </p:blipFill>
        <p:spPr>
          <a:xfrm>
            <a:off x="8778452" y="5155599"/>
            <a:ext cx="1308100" cy="457200"/>
          </a:xfrm>
          <a:prstGeom prst="rect">
            <a:avLst/>
          </a:prstGeom>
        </p:spPr>
      </p:pic>
      <p:sp>
        <p:nvSpPr>
          <p:cNvPr id="17" name="TextBox 16">
            <a:extLst>
              <a:ext uri="{FF2B5EF4-FFF2-40B4-BE49-F238E27FC236}">
                <a16:creationId xmlns:a16="http://schemas.microsoft.com/office/drawing/2014/main" id="{812D5B3A-91D9-E849-A0A7-9439486A58D5}"/>
              </a:ext>
            </a:extLst>
          </p:cNvPr>
          <p:cNvSpPr txBox="1"/>
          <p:nvPr/>
        </p:nvSpPr>
        <p:spPr>
          <a:xfrm>
            <a:off x="9281659" y="4830184"/>
            <a:ext cx="301686" cy="369332"/>
          </a:xfrm>
          <a:prstGeom prst="rect">
            <a:avLst/>
          </a:prstGeom>
          <a:noFill/>
        </p:spPr>
        <p:txBody>
          <a:bodyPr wrap="none" rtlCol="0">
            <a:spAutoFit/>
          </a:bodyPr>
          <a:lstStyle/>
          <a:p>
            <a:r>
              <a:rPr lang="en-GB" dirty="0"/>
              <a:t>4</a:t>
            </a:r>
          </a:p>
        </p:txBody>
      </p:sp>
    </p:spTree>
    <p:extLst>
      <p:ext uri="{BB962C8B-B14F-4D97-AF65-F5344CB8AC3E}">
        <p14:creationId xmlns:p14="http://schemas.microsoft.com/office/powerpoint/2010/main" val="7888362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9096</TotalTime>
  <Words>8856</Words>
  <Application>Microsoft Macintosh PowerPoint</Application>
  <PresentationFormat>Widescreen</PresentationFormat>
  <Paragraphs>4448</Paragraphs>
  <Slides>104</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104</vt:i4>
      </vt:variant>
    </vt:vector>
  </HeadingPairs>
  <TitlesOfParts>
    <vt:vector size="108" baseType="lpstr">
      <vt:lpstr>Arial</vt:lpstr>
      <vt:lpstr>Calibri</vt:lpstr>
      <vt:lpstr>Calibri Light</vt:lpstr>
      <vt:lpstr>Office Theme</vt:lpstr>
      <vt:lpstr>3rd Year Project</vt:lpstr>
      <vt:lpstr>Research questions</vt:lpstr>
      <vt:lpstr>Searching for a Dataset</vt:lpstr>
      <vt:lpstr>The Datasets</vt:lpstr>
      <vt:lpstr>Text messages dataset</vt:lpstr>
      <vt:lpstr>Text messages dataset</vt:lpstr>
      <vt:lpstr>Small Twitter Dataset (Twitter 1K)</vt:lpstr>
      <vt:lpstr>Formspring dataset</vt:lpstr>
      <vt:lpstr>Dixon dataset</vt:lpstr>
      <vt:lpstr>16K tweets dataset</vt:lpstr>
      <vt:lpstr>PowerPoint Presentation</vt:lpstr>
      <vt:lpstr>Correlations</vt:lpstr>
      <vt:lpstr>Evaluating</vt:lpstr>
      <vt:lpstr>The Text Messages Dataset - ML (8000 examples)</vt:lpstr>
      <vt:lpstr>Text messages (1) - overview</vt:lpstr>
      <vt:lpstr>Text messages (2) – naughty frequency</vt:lpstr>
      <vt:lpstr>Classifying based on norm  </vt:lpstr>
      <vt:lpstr>ML Results (1) – GloVe - Repeated Positives </vt:lpstr>
      <vt:lpstr>ML Results (2) – GloVe Avg. - Repeated Positives </vt:lpstr>
      <vt:lpstr>ML Results (3) – Term Count - Repeated Positives </vt:lpstr>
      <vt:lpstr>ML Results (4) – TF - Repeated Positives </vt:lpstr>
      <vt:lpstr>ML Results (5) – TF-IDF - Repeated Positives </vt:lpstr>
      <vt:lpstr>ML Results (6) – Bigrams- Repeated Positives </vt:lpstr>
      <vt:lpstr>ML Results (7) – Trigrams - Repeated Positives </vt:lpstr>
      <vt:lpstr>Challenges (1)</vt:lpstr>
      <vt:lpstr>Challenges (2)</vt:lpstr>
      <vt:lpstr>The Twitter 1K Dataset - ML</vt:lpstr>
      <vt:lpstr>ML Results (1) – GloVe - Repeated Positives </vt:lpstr>
      <vt:lpstr>ML Results (2) – GloVe Avg. - Repeated Positives </vt:lpstr>
      <vt:lpstr>ML Results (3) – Term Count - Repeated Positives </vt:lpstr>
      <vt:lpstr>ML Results (4) – TF - Repeated Positives </vt:lpstr>
      <vt:lpstr>ML Results (5) – TF-IDF - Repeated Positives </vt:lpstr>
      <vt:lpstr>ML Results (6) – Bigrams- Repeated Positives </vt:lpstr>
      <vt:lpstr>ML Results (7) – Trigrams - Repeated Positives </vt:lpstr>
      <vt:lpstr>ML Results (8) – Confusion Matrix  </vt:lpstr>
      <vt:lpstr>The Formspring Dataset - ML</vt:lpstr>
      <vt:lpstr>ML Results (1) – GloVe - Repeated Positives </vt:lpstr>
      <vt:lpstr>ML Results (2) – GloVe Avg. - Repeated Positives </vt:lpstr>
      <vt:lpstr>ML Results (3) – Term Count - Repeated Positives </vt:lpstr>
      <vt:lpstr>ML Results (4) – TF - Repeated Positives </vt:lpstr>
      <vt:lpstr>ML Results (5) – TF-IDF - Repeated Positives </vt:lpstr>
      <vt:lpstr>ML Results (6) – Bigrams- Repeated Positives </vt:lpstr>
      <vt:lpstr>ML Results (7) – Trigrams - Repeated Positives </vt:lpstr>
      <vt:lpstr>The Dixon Dataset - ML</vt:lpstr>
      <vt:lpstr>ML Results (1) – GloVe</vt:lpstr>
      <vt:lpstr>ML Results (2) – GloVe Avg.</vt:lpstr>
      <vt:lpstr>ML Results (3) – Term Count</vt:lpstr>
      <vt:lpstr>ML Results (4) – TF</vt:lpstr>
      <vt:lpstr>ML Results (5) – TF-IDF</vt:lpstr>
      <vt:lpstr>ML Results (6) – Bigrams</vt:lpstr>
      <vt:lpstr>ML Results (7) – Trigrams</vt:lpstr>
      <vt:lpstr>ML Results (8) – Confusion Matrix</vt:lpstr>
      <vt:lpstr>The Twitter 16K Dataset - ML</vt:lpstr>
      <vt:lpstr>ML Results (1) – GloVe</vt:lpstr>
      <vt:lpstr>ML Results (2) – GloVe Avg.</vt:lpstr>
      <vt:lpstr>ML Results (3) – Term Count</vt:lpstr>
      <vt:lpstr>ML Results (4) – TF</vt:lpstr>
      <vt:lpstr>ML Results (5) – TF-IDF</vt:lpstr>
      <vt:lpstr>ML Results (6) – Bigrams</vt:lpstr>
      <vt:lpstr>ML Results (7) – Trigrams</vt:lpstr>
      <vt:lpstr>ML Results (8) – Confusion Matrix</vt:lpstr>
      <vt:lpstr>ML Results (9) - Ensemble</vt:lpstr>
      <vt:lpstr>The Twitter 16K Dataset - ML</vt:lpstr>
      <vt:lpstr>ML Results (1) – GloVe</vt:lpstr>
      <vt:lpstr>ML Results (2) – GloVe Avg.</vt:lpstr>
      <vt:lpstr>ML Results (3) – Term Count</vt:lpstr>
      <vt:lpstr>ML Results (4) – TF</vt:lpstr>
      <vt:lpstr>ML Results (5) – TF-IDF</vt:lpstr>
      <vt:lpstr>ML Results (6) – Bigrams</vt:lpstr>
      <vt:lpstr>ML Results (7) – Trigrams</vt:lpstr>
      <vt:lpstr>ML Results (8) - Confusion Matrix</vt:lpstr>
      <vt:lpstr>ML Results (9) - Ensemble</vt:lpstr>
      <vt:lpstr>Deep Learning</vt:lpstr>
      <vt:lpstr>Deep Learning Models</vt:lpstr>
      <vt:lpstr>Deep Learning Results</vt:lpstr>
      <vt:lpstr>DL results (1) – first runs</vt:lpstr>
      <vt:lpstr>DL results (2) - capacity</vt:lpstr>
      <vt:lpstr>DL results (3) – Dense</vt:lpstr>
      <vt:lpstr>DL results (4) - CNN</vt:lpstr>
      <vt:lpstr>DL results (5) – best so far</vt:lpstr>
      <vt:lpstr>DL results (6) – F1 loss function</vt:lpstr>
      <vt:lpstr>Deep Learning Results</vt:lpstr>
      <vt:lpstr>DL results (1) – first runs</vt:lpstr>
      <vt:lpstr>DL results (2) – LSTM</vt:lpstr>
      <vt:lpstr>DL results (3) – ELMo</vt:lpstr>
      <vt:lpstr>Deep Learning Results</vt:lpstr>
      <vt:lpstr>DL results  (1) – first runs</vt:lpstr>
      <vt:lpstr>DL results (2) – Pad length and Capacity</vt:lpstr>
      <vt:lpstr>Deep Learning Results</vt:lpstr>
      <vt:lpstr>DL Results (1) – First runs</vt:lpstr>
      <vt:lpstr>DL results (2) – ELMo</vt:lpstr>
      <vt:lpstr>Deep Learning Results</vt:lpstr>
      <vt:lpstr>DL Results (1) - First runs (no cleaning)</vt:lpstr>
      <vt:lpstr>DL Results (2) – First runs </vt:lpstr>
      <vt:lpstr>DL Results (3) – LSTM </vt:lpstr>
      <vt:lpstr>DL Results (4) – New architectures</vt:lpstr>
      <vt:lpstr>DL Results (5) – ELMo Inputs</vt:lpstr>
      <vt:lpstr>DL Results (6) – F1 as a loss function</vt:lpstr>
      <vt:lpstr>DL Results (7) – Confusion Matrices</vt:lpstr>
      <vt:lpstr>Deep Learning Results</vt:lpstr>
      <vt:lpstr>DL Results (1) – First runs</vt:lpstr>
      <vt:lpstr>DL Results (2) – New architectures</vt:lpstr>
      <vt:lpstr>DL Results (3) – ELMo inputs</vt:lpstr>
      <vt:lpstr>DL Results (4) – Confusion Matrices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Year Project</dc:title>
  <dc:creator>LEYLAND, JACK A. (Student)</dc:creator>
  <cp:lastModifiedBy>LEYLAND, JACK A. (Student)</cp:lastModifiedBy>
  <cp:revision>438</cp:revision>
  <dcterms:created xsi:type="dcterms:W3CDTF">2019-01-03T23:50:24Z</dcterms:created>
  <dcterms:modified xsi:type="dcterms:W3CDTF">2019-03-18T12:26:51Z</dcterms:modified>
</cp:coreProperties>
</file>