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72" r:id="rId2"/>
    <p:sldId id="260" r:id="rId3"/>
    <p:sldId id="263" r:id="rId4"/>
    <p:sldId id="264" r:id="rId5"/>
    <p:sldId id="265" r:id="rId6"/>
    <p:sldId id="266" r:id="rId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68" autoAdjust="0"/>
  </p:normalViewPr>
  <p:slideViewPr>
    <p:cSldViewPr snapToGrid="0" snapToObjects="1">
      <p:cViewPr>
        <p:scale>
          <a:sx n="118" d="100"/>
          <a:sy n="118" d="100"/>
        </p:scale>
        <p:origin x="-798"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811ECE-8B3B-8B47-9142-0A2A7CD399E3}" type="datetimeFigureOut">
              <a:rPr lang="fr-FR" smtClean="0"/>
              <a:t>22/01/2015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9D33AC-4F0D-A94D-9E1C-88F387075BDE}" type="slidenum">
              <a:rPr lang="fr-FR" smtClean="0"/>
              <a:t>‹N°›</a:t>
            </a:fld>
            <a:endParaRPr lang="fr-FR"/>
          </a:p>
        </p:txBody>
      </p:sp>
    </p:spTree>
    <p:extLst>
      <p:ext uri="{BB962C8B-B14F-4D97-AF65-F5344CB8AC3E}">
        <p14:creationId xmlns:p14="http://schemas.microsoft.com/office/powerpoint/2010/main" val="24451165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1A36C19-4F2D-294F-A0AE-85AB1F147664}" type="datetimeFigureOut">
              <a:rPr lang="fr-FR" smtClean="0"/>
              <a:t>22/01/2015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CDA84FE-64ED-9145-8DAD-85F175FD36A5}" type="slidenum">
              <a:rPr lang="fr-FR" smtClean="0"/>
              <a:t>‹N°›</a:t>
            </a:fld>
            <a:endParaRPr lang="fr-FR"/>
          </a:p>
        </p:txBody>
      </p:sp>
    </p:spTree>
    <p:extLst>
      <p:ext uri="{BB962C8B-B14F-4D97-AF65-F5344CB8AC3E}">
        <p14:creationId xmlns:p14="http://schemas.microsoft.com/office/powerpoint/2010/main" val="34296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1A36C19-4F2D-294F-A0AE-85AB1F147664}" type="datetimeFigureOut">
              <a:rPr lang="fr-FR" smtClean="0"/>
              <a:t>22/01/2015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CDA84FE-64ED-9145-8DAD-85F175FD36A5}" type="slidenum">
              <a:rPr lang="fr-FR" smtClean="0"/>
              <a:t>‹N°›</a:t>
            </a:fld>
            <a:endParaRPr lang="fr-FR"/>
          </a:p>
        </p:txBody>
      </p:sp>
    </p:spTree>
    <p:extLst>
      <p:ext uri="{BB962C8B-B14F-4D97-AF65-F5344CB8AC3E}">
        <p14:creationId xmlns:p14="http://schemas.microsoft.com/office/powerpoint/2010/main" val="204024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1A36C19-4F2D-294F-A0AE-85AB1F147664}" type="datetimeFigureOut">
              <a:rPr lang="fr-FR" smtClean="0"/>
              <a:t>22/01/2015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CDA84FE-64ED-9145-8DAD-85F175FD36A5}" type="slidenum">
              <a:rPr lang="fr-FR" smtClean="0"/>
              <a:t>‹N°›</a:t>
            </a:fld>
            <a:endParaRPr lang="fr-FR"/>
          </a:p>
        </p:txBody>
      </p:sp>
    </p:spTree>
    <p:extLst>
      <p:ext uri="{BB962C8B-B14F-4D97-AF65-F5344CB8AC3E}">
        <p14:creationId xmlns:p14="http://schemas.microsoft.com/office/powerpoint/2010/main" val="25544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1A36C19-4F2D-294F-A0AE-85AB1F147664}" type="datetimeFigureOut">
              <a:rPr lang="fr-FR" smtClean="0"/>
              <a:t>22/01/2015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CDA84FE-64ED-9145-8DAD-85F175FD36A5}" type="slidenum">
              <a:rPr lang="fr-FR" smtClean="0"/>
              <a:t>‹N°›</a:t>
            </a:fld>
            <a:endParaRPr lang="fr-FR"/>
          </a:p>
        </p:txBody>
      </p:sp>
    </p:spTree>
    <p:extLst>
      <p:ext uri="{BB962C8B-B14F-4D97-AF65-F5344CB8AC3E}">
        <p14:creationId xmlns:p14="http://schemas.microsoft.com/office/powerpoint/2010/main" val="352445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1A36C19-4F2D-294F-A0AE-85AB1F147664}" type="datetimeFigureOut">
              <a:rPr lang="fr-FR" smtClean="0"/>
              <a:t>22/01/2015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CDA84FE-64ED-9145-8DAD-85F175FD36A5}" type="slidenum">
              <a:rPr lang="fr-FR" smtClean="0"/>
              <a:t>‹N°›</a:t>
            </a:fld>
            <a:endParaRPr lang="fr-FR"/>
          </a:p>
        </p:txBody>
      </p:sp>
    </p:spTree>
    <p:extLst>
      <p:ext uri="{BB962C8B-B14F-4D97-AF65-F5344CB8AC3E}">
        <p14:creationId xmlns:p14="http://schemas.microsoft.com/office/powerpoint/2010/main" val="327683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1A36C19-4F2D-294F-A0AE-85AB1F147664}" type="datetimeFigureOut">
              <a:rPr lang="fr-FR" smtClean="0"/>
              <a:t>22/01/2015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CDA84FE-64ED-9145-8DAD-85F175FD36A5}" type="slidenum">
              <a:rPr lang="fr-FR" smtClean="0"/>
              <a:t>‹N°›</a:t>
            </a:fld>
            <a:endParaRPr lang="fr-FR"/>
          </a:p>
        </p:txBody>
      </p:sp>
    </p:spTree>
    <p:extLst>
      <p:ext uri="{BB962C8B-B14F-4D97-AF65-F5344CB8AC3E}">
        <p14:creationId xmlns:p14="http://schemas.microsoft.com/office/powerpoint/2010/main" val="250231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1A36C19-4F2D-294F-A0AE-85AB1F147664}" type="datetimeFigureOut">
              <a:rPr lang="fr-FR" smtClean="0"/>
              <a:t>22/01/2015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CDA84FE-64ED-9145-8DAD-85F175FD36A5}" type="slidenum">
              <a:rPr lang="fr-FR" smtClean="0"/>
              <a:t>‹N°›</a:t>
            </a:fld>
            <a:endParaRPr lang="fr-FR"/>
          </a:p>
        </p:txBody>
      </p:sp>
    </p:spTree>
    <p:extLst>
      <p:ext uri="{BB962C8B-B14F-4D97-AF65-F5344CB8AC3E}">
        <p14:creationId xmlns:p14="http://schemas.microsoft.com/office/powerpoint/2010/main" val="118241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81A36C19-4F2D-294F-A0AE-85AB1F147664}" type="datetimeFigureOut">
              <a:rPr lang="fr-FR" smtClean="0"/>
              <a:t>22/01/2015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CDA84FE-64ED-9145-8DAD-85F175FD36A5}" type="slidenum">
              <a:rPr lang="fr-FR" smtClean="0"/>
              <a:t>‹N°›</a:t>
            </a:fld>
            <a:endParaRPr lang="fr-FR"/>
          </a:p>
        </p:txBody>
      </p:sp>
    </p:spTree>
    <p:extLst>
      <p:ext uri="{BB962C8B-B14F-4D97-AF65-F5344CB8AC3E}">
        <p14:creationId xmlns:p14="http://schemas.microsoft.com/office/powerpoint/2010/main" val="257645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1A36C19-4F2D-294F-A0AE-85AB1F147664}" type="datetimeFigureOut">
              <a:rPr lang="fr-FR" smtClean="0"/>
              <a:t>22/01/2015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CDA84FE-64ED-9145-8DAD-85F175FD36A5}" type="slidenum">
              <a:rPr lang="fr-FR" smtClean="0"/>
              <a:t>‹N°›</a:t>
            </a:fld>
            <a:endParaRPr lang="fr-FR"/>
          </a:p>
        </p:txBody>
      </p:sp>
    </p:spTree>
    <p:extLst>
      <p:ext uri="{BB962C8B-B14F-4D97-AF65-F5344CB8AC3E}">
        <p14:creationId xmlns:p14="http://schemas.microsoft.com/office/powerpoint/2010/main" val="273722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1A36C19-4F2D-294F-A0AE-85AB1F147664}" type="datetimeFigureOut">
              <a:rPr lang="fr-FR" smtClean="0"/>
              <a:t>22/01/2015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CDA84FE-64ED-9145-8DAD-85F175FD36A5}" type="slidenum">
              <a:rPr lang="fr-FR" smtClean="0"/>
              <a:t>‹N°›</a:t>
            </a:fld>
            <a:endParaRPr lang="fr-FR"/>
          </a:p>
        </p:txBody>
      </p:sp>
    </p:spTree>
    <p:extLst>
      <p:ext uri="{BB962C8B-B14F-4D97-AF65-F5344CB8AC3E}">
        <p14:creationId xmlns:p14="http://schemas.microsoft.com/office/powerpoint/2010/main" val="80654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1A36C19-4F2D-294F-A0AE-85AB1F147664}" type="datetimeFigureOut">
              <a:rPr lang="fr-FR" smtClean="0"/>
              <a:t>22/01/2015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CDA84FE-64ED-9145-8DAD-85F175FD36A5}" type="slidenum">
              <a:rPr lang="fr-FR" smtClean="0"/>
              <a:t>‹N°›</a:t>
            </a:fld>
            <a:endParaRPr lang="fr-FR"/>
          </a:p>
        </p:txBody>
      </p:sp>
    </p:spTree>
    <p:extLst>
      <p:ext uri="{BB962C8B-B14F-4D97-AF65-F5344CB8AC3E}">
        <p14:creationId xmlns:p14="http://schemas.microsoft.com/office/powerpoint/2010/main" val="281314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36C19-4F2D-294F-A0AE-85AB1F147664}" type="datetimeFigureOut">
              <a:rPr lang="fr-FR" smtClean="0"/>
              <a:t>22/01/2015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A84FE-64ED-9145-8DAD-85F175FD36A5}" type="slidenum">
              <a:rPr lang="fr-FR" smtClean="0"/>
              <a:t>‹N°›</a:t>
            </a:fld>
            <a:endParaRPr lang="fr-FR"/>
          </a:p>
        </p:txBody>
      </p:sp>
    </p:spTree>
    <p:extLst>
      <p:ext uri="{BB962C8B-B14F-4D97-AF65-F5344CB8AC3E}">
        <p14:creationId xmlns:p14="http://schemas.microsoft.com/office/powerpoint/2010/main" val="146810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youtu.be/AMGhNUQHwaQ"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youtu.be/_IYVrngIOa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http://youtu.be/gcm4y_-ZuEI" TargetMode="External"/><Relationship Id="rId5" Type="http://schemas.openxmlformats.org/officeDocument/2006/relationships/image" Target="../media/image4.png"/><Relationship Id="rId10" Type="http://schemas.openxmlformats.org/officeDocument/2006/relationships/hyperlink" Target="http://youtu.be/UMpHb61F2Vk" TargetMode="External"/><Relationship Id="rId4" Type="http://schemas.openxmlformats.org/officeDocument/2006/relationships/image" Target="../media/image3.png"/><Relationship Id="rId9" Type="http://schemas.openxmlformats.org/officeDocument/2006/relationships/hyperlink" Target="http://www.facebook.com/LU" TargetMode="External"/><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www.lulechampdespossibles.f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296160" y="2458720"/>
            <a:ext cx="4823744" cy="369332"/>
          </a:xfrm>
          <a:prstGeom prst="rect">
            <a:avLst/>
          </a:prstGeom>
          <a:noFill/>
        </p:spPr>
        <p:txBody>
          <a:bodyPr wrap="none" rtlCol="0">
            <a:spAutoFit/>
          </a:bodyPr>
          <a:lstStyle/>
          <a:p>
            <a:r>
              <a:rPr lang="fr-FR" dirty="0" smtClean="0"/>
              <a:t>RUBRIQUE NATIVE // OBS et CHALLENGES</a:t>
            </a:r>
            <a:endParaRPr lang="fr-FR" dirty="0"/>
          </a:p>
        </p:txBody>
      </p:sp>
    </p:spTree>
    <p:extLst>
      <p:ext uri="{BB962C8B-B14F-4D97-AF65-F5344CB8AC3E}">
        <p14:creationId xmlns:p14="http://schemas.microsoft.com/office/powerpoint/2010/main" val="163327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19156" y="0"/>
            <a:ext cx="563127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descr="Capture d’écran 2015-01-09 à 14.50.37.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04852" y="3860823"/>
            <a:ext cx="1615311" cy="980437"/>
          </a:xfrm>
          <a:prstGeom prst="rect">
            <a:avLst/>
          </a:prstGeom>
        </p:spPr>
      </p:pic>
      <p:pic>
        <p:nvPicPr>
          <p:cNvPr id="7" name="Image 6" descr="Capture d’écran 2015-01-09 à 14.59.18.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446079" y="1739009"/>
            <a:ext cx="2695029" cy="1556185"/>
          </a:xfrm>
          <a:prstGeom prst="rect">
            <a:avLst/>
          </a:prstGeom>
        </p:spPr>
      </p:pic>
      <p:sp>
        <p:nvSpPr>
          <p:cNvPr id="9" name="Rectangle 8"/>
          <p:cNvSpPr/>
          <p:nvPr/>
        </p:nvSpPr>
        <p:spPr>
          <a:xfrm>
            <a:off x="1365241" y="3323619"/>
            <a:ext cx="3760088" cy="461665"/>
          </a:xfrm>
          <a:prstGeom prst="rect">
            <a:avLst/>
          </a:prstGeom>
          <a:solidFill>
            <a:schemeClr val="bg1"/>
          </a:solidFill>
        </p:spPr>
        <p:txBody>
          <a:bodyPr wrap="square">
            <a:spAutoFit/>
          </a:bodyPr>
          <a:lstStyle/>
          <a:p>
            <a:r>
              <a:rPr lang="fr-FR" sz="800" dirty="0"/>
              <a:t>Quand on sait que le blé est l’ingrédient principal de ses biscuits, on comprend pourquoi LU s’est entouré d’hommes et de femmes engagés, pour mettre en place la filière </a:t>
            </a:r>
            <a:r>
              <a:rPr lang="fr-FR" sz="800" dirty="0" err="1"/>
              <a:t>LU’Harmony</a:t>
            </a:r>
            <a:r>
              <a:rPr lang="fr-FR" sz="800" dirty="0"/>
              <a:t>.</a:t>
            </a:r>
          </a:p>
        </p:txBody>
      </p:sp>
      <p:sp>
        <p:nvSpPr>
          <p:cNvPr id="10" name="Rectangle 9"/>
          <p:cNvSpPr/>
          <p:nvPr/>
        </p:nvSpPr>
        <p:spPr>
          <a:xfrm>
            <a:off x="1446080" y="1508178"/>
            <a:ext cx="3467095" cy="230831"/>
          </a:xfrm>
          <a:prstGeom prst="rect">
            <a:avLst/>
          </a:prstGeom>
          <a:solidFill>
            <a:srgbClr val="FFFFFF"/>
          </a:solidFill>
        </p:spPr>
        <p:txBody>
          <a:bodyPr wrap="square">
            <a:spAutoFit/>
          </a:bodyPr>
          <a:lstStyle/>
          <a:p>
            <a:pPr lvl="0"/>
            <a:r>
              <a:rPr lang="fr-FR" sz="900" b="1" dirty="0">
                <a:solidFill>
                  <a:prstClr val="black"/>
                </a:solidFill>
              </a:rPr>
              <a:t>Culture du blé : toute une </a:t>
            </a:r>
            <a:r>
              <a:rPr lang="fr-FR" sz="900" b="1" dirty="0" smtClean="0">
                <a:solidFill>
                  <a:prstClr val="black"/>
                </a:solidFill>
              </a:rPr>
              <a:t>filière </a:t>
            </a:r>
            <a:r>
              <a:rPr lang="fr-FR" sz="900" b="1" dirty="0">
                <a:solidFill>
                  <a:prstClr val="black"/>
                </a:solidFill>
              </a:rPr>
              <a:t>se mobilise </a:t>
            </a:r>
          </a:p>
        </p:txBody>
      </p:sp>
      <p:sp>
        <p:nvSpPr>
          <p:cNvPr id="13" name="ZoneTexte 12"/>
          <p:cNvSpPr txBox="1"/>
          <p:nvPr/>
        </p:nvSpPr>
        <p:spPr>
          <a:xfrm>
            <a:off x="988529" y="2171354"/>
            <a:ext cx="33062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smtClean="0"/>
              <a:t>1</a:t>
            </a:r>
            <a:endParaRPr lang="fr-FR" dirty="0"/>
          </a:p>
        </p:txBody>
      </p:sp>
      <p:sp>
        <p:nvSpPr>
          <p:cNvPr id="14" name="ZoneTexte 13"/>
          <p:cNvSpPr txBox="1"/>
          <p:nvPr/>
        </p:nvSpPr>
        <p:spPr>
          <a:xfrm>
            <a:off x="1656368" y="4176048"/>
            <a:ext cx="33062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smtClean="0"/>
              <a:t>2</a:t>
            </a:r>
            <a:endParaRPr lang="fr-FR" dirty="0"/>
          </a:p>
        </p:txBody>
      </p:sp>
      <p:sp>
        <p:nvSpPr>
          <p:cNvPr id="16" name="Rectangle 15"/>
          <p:cNvSpPr/>
          <p:nvPr/>
        </p:nvSpPr>
        <p:spPr>
          <a:xfrm>
            <a:off x="1420080" y="4841260"/>
            <a:ext cx="1636091" cy="369332"/>
          </a:xfrm>
          <a:prstGeom prst="rect">
            <a:avLst/>
          </a:prstGeom>
          <a:solidFill>
            <a:srgbClr val="FFFFFF"/>
          </a:solidFill>
        </p:spPr>
        <p:txBody>
          <a:bodyPr wrap="square">
            <a:spAutoFit/>
          </a:bodyPr>
          <a:lstStyle/>
          <a:p>
            <a:pPr lvl="0"/>
            <a:r>
              <a:rPr lang="fr-FR" sz="900" b="1" dirty="0" smtClean="0">
                <a:solidFill>
                  <a:prstClr val="black"/>
                </a:solidFill>
              </a:rPr>
              <a:t>4 engagements autour de la culture du blé </a:t>
            </a:r>
            <a:endParaRPr lang="fr-FR" sz="900" b="1" dirty="0">
              <a:solidFill>
                <a:prstClr val="black"/>
              </a:solidFill>
            </a:endParaRPr>
          </a:p>
        </p:txBody>
      </p:sp>
      <p:sp>
        <p:nvSpPr>
          <p:cNvPr id="18" name="Rectangle 17"/>
          <p:cNvSpPr/>
          <p:nvPr/>
        </p:nvSpPr>
        <p:spPr>
          <a:xfrm>
            <a:off x="3277085" y="4841260"/>
            <a:ext cx="1636091" cy="646331"/>
          </a:xfrm>
          <a:prstGeom prst="rect">
            <a:avLst/>
          </a:prstGeom>
          <a:solidFill>
            <a:srgbClr val="FFFFFF"/>
          </a:solidFill>
        </p:spPr>
        <p:txBody>
          <a:bodyPr wrap="square">
            <a:spAutoFit/>
          </a:bodyPr>
          <a:lstStyle/>
          <a:p>
            <a:r>
              <a:rPr lang="fr-FR" sz="900" b="1" dirty="0" smtClean="0"/>
              <a:t>Pratiques agricoles LU’Harmony : bilan et témoignages</a:t>
            </a:r>
          </a:p>
          <a:p>
            <a:endParaRPr lang="fr-FR" sz="900" b="1" dirty="0"/>
          </a:p>
        </p:txBody>
      </p:sp>
      <p:sp>
        <p:nvSpPr>
          <p:cNvPr id="19" name="ZoneTexte 18"/>
          <p:cNvSpPr txBox="1"/>
          <p:nvPr/>
        </p:nvSpPr>
        <p:spPr>
          <a:xfrm>
            <a:off x="3396989" y="4199309"/>
            <a:ext cx="33062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smtClean="0"/>
              <a:t>3</a:t>
            </a:r>
            <a:endParaRPr lang="fr-FR" dirty="0"/>
          </a:p>
        </p:txBody>
      </p:sp>
      <p:sp>
        <p:nvSpPr>
          <p:cNvPr id="20" name="ZoneTexte 19"/>
          <p:cNvSpPr txBox="1"/>
          <p:nvPr/>
        </p:nvSpPr>
        <p:spPr>
          <a:xfrm>
            <a:off x="1413139" y="5154490"/>
            <a:ext cx="1651700" cy="954107"/>
          </a:xfrm>
          <a:prstGeom prst="rect">
            <a:avLst/>
          </a:prstGeom>
          <a:solidFill>
            <a:srgbClr val="FFFFFF"/>
          </a:solidFill>
        </p:spPr>
        <p:txBody>
          <a:bodyPr wrap="square" rtlCol="0">
            <a:spAutoFit/>
          </a:bodyPr>
          <a:lstStyle/>
          <a:p>
            <a:r>
              <a:rPr lang="fr-FR" sz="800" dirty="0" smtClean="0"/>
              <a:t>La filière  LU’Harmony vise à cultiver le blé selon des pratiques plus respectueuses de l’environnement, de la biodiversité locale et au service de la qualité des biscuits .</a:t>
            </a:r>
            <a:endParaRPr lang="fr-FR" sz="800" dirty="0"/>
          </a:p>
        </p:txBody>
      </p:sp>
      <p:sp>
        <p:nvSpPr>
          <p:cNvPr id="21" name="ZoneTexte 20"/>
          <p:cNvSpPr txBox="1"/>
          <p:nvPr/>
        </p:nvSpPr>
        <p:spPr>
          <a:xfrm>
            <a:off x="3277085" y="5338604"/>
            <a:ext cx="1636091" cy="784830"/>
          </a:xfrm>
          <a:prstGeom prst="rect">
            <a:avLst/>
          </a:prstGeom>
          <a:solidFill>
            <a:srgbClr val="FFFFFF"/>
          </a:solidFill>
        </p:spPr>
        <p:txBody>
          <a:bodyPr wrap="square" rtlCol="0">
            <a:spAutoFit/>
          </a:bodyPr>
          <a:lstStyle>
            <a:defPPr>
              <a:defRPr lang="fr-FR"/>
            </a:defPPr>
            <a:lvl1pPr>
              <a:defRPr sz="900"/>
            </a:lvl1pPr>
          </a:lstStyle>
          <a:p>
            <a:r>
              <a:rPr lang="fr-FR" dirty="0"/>
              <a:t>Découvrez </a:t>
            </a:r>
            <a:r>
              <a:rPr lang="fr-FR" dirty="0" smtClean="0"/>
              <a:t>le témoignage d’agriculteurs ainsi que les résultats terrain de la filière LU’Harmony</a:t>
            </a:r>
          </a:p>
          <a:p>
            <a:endParaRPr lang="fr-FR" dirty="0"/>
          </a:p>
        </p:txBody>
      </p:sp>
      <p:pic>
        <p:nvPicPr>
          <p:cNvPr id="22" name="Image 21" descr="Capture d’écran 2015-01-15 à 11.12.42.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191592" y="1727967"/>
            <a:ext cx="758789" cy="384362"/>
          </a:xfrm>
          <a:prstGeom prst="rect">
            <a:avLst/>
          </a:prstGeom>
        </p:spPr>
      </p:pic>
      <p:sp>
        <p:nvSpPr>
          <p:cNvPr id="23" name="ZoneTexte 22"/>
          <p:cNvSpPr txBox="1"/>
          <p:nvPr/>
        </p:nvSpPr>
        <p:spPr>
          <a:xfrm>
            <a:off x="5947500" y="1661707"/>
            <a:ext cx="707414" cy="461665"/>
          </a:xfrm>
          <a:prstGeom prst="rect">
            <a:avLst/>
          </a:prstGeom>
          <a:solidFill>
            <a:srgbClr val="FFFFFF"/>
          </a:solidFill>
        </p:spPr>
        <p:txBody>
          <a:bodyPr wrap="square" rtlCol="0">
            <a:spAutoFit/>
          </a:bodyPr>
          <a:lstStyle/>
          <a:p>
            <a:r>
              <a:rPr lang="fr-FR" sz="600" dirty="0" smtClean="0"/>
              <a:t>Découvrez d’où vient le blé des biscuits LU</a:t>
            </a:r>
            <a:endParaRPr lang="fr-FR" sz="600" dirty="0"/>
          </a:p>
        </p:txBody>
      </p:sp>
      <p:pic>
        <p:nvPicPr>
          <p:cNvPr id="24" name="Image 23" descr="Capture d’écran 2015-01-15 à 11.14.02.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136184" y="2171354"/>
            <a:ext cx="768857" cy="390082"/>
          </a:xfrm>
          <a:prstGeom prst="rect">
            <a:avLst/>
          </a:prstGeom>
        </p:spPr>
      </p:pic>
      <p:sp>
        <p:nvSpPr>
          <p:cNvPr id="25" name="ZoneTexte 24"/>
          <p:cNvSpPr txBox="1"/>
          <p:nvPr/>
        </p:nvSpPr>
        <p:spPr>
          <a:xfrm>
            <a:off x="5894186" y="2171354"/>
            <a:ext cx="795130" cy="461665"/>
          </a:xfrm>
          <a:prstGeom prst="rect">
            <a:avLst/>
          </a:prstGeom>
          <a:solidFill>
            <a:srgbClr val="FFFFFF"/>
          </a:solidFill>
        </p:spPr>
        <p:txBody>
          <a:bodyPr wrap="square" rtlCol="0">
            <a:spAutoFit/>
          </a:bodyPr>
          <a:lstStyle>
            <a:defPPr>
              <a:defRPr lang="fr-FR"/>
            </a:defPPr>
            <a:lvl1pPr>
              <a:defRPr sz="600"/>
            </a:lvl1pPr>
          </a:lstStyle>
          <a:p>
            <a:r>
              <a:rPr lang="fr-FR" dirty="0"/>
              <a:t>Comprendre la charte LU’Harmony en 30 secondes</a:t>
            </a:r>
          </a:p>
        </p:txBody>
      </p:sp>
      <p:pic>
        <p:nvPicPr>
          <p:cNvPr id="26" name="Image 25" descr="Capture d’écran 2015-01-15 à 11.15.13.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154272" y="2642131"/>
            <a:ext cx="750957" cy="380706"/>
          </a:xfrm>
          <a:prstGeom prst="rect">
            <a:avLst/>
          </a:prstGeom>
        </p:spPr>
      </p:pic>
      <p:sp>
        <p:nvSpPr>
          <p:cNvPr id="27" name="ZoneTexte 26"/>
          <p:cNvSpPr txBox="1"/>
          <p:nvPr/>
        </p:nvSpPr>
        <p:spPr>
          <a:xfrm>
            <a:off x="5916272" y="2694609"/>
            <a:ext cx="773044" cy="369332"/>
          </a:xfrm>
          <a:prstGeom prst="rect">
            <a:avLst/>
          </a:prstGeom>
          <a:solidFill>
            <a:srgbClr val="FFFFFF"/>
          </a:solidFill>
        </p:spPr>
        <p:txBody>
          <a:bodyPr wrap="square" rtlCol="0">
            <a:spAutoFit/>
          </a:bodyPr>
          <a:lstStyle>
            <a:defPPr>
              <a:defRPr lang="fr-FR"/>
            </a:defPPr>
            <a:lvl1pPr>
              <a:defRPr sz="600"/>
            </a:lvl1pPr>
          </a:lstStyle>
          <a:p>
            <a:r>
              <a:rPr lang="fr-FR" dirty="0"/>
              <a:t>Que fait Lu pour la biodiversité ?</a:t>
            </a:r>
          </a:p>
        </p:txBody>
      </p:sp>
      <p:pic>
        <p:nvPicPr>
          <p:cNvPr id="28" name="Image 27" descr="Capture d’écran 2015-01-15 à 11.16.21.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136184" y="3161657"/>
            <a:ext cx="768857" cy="390730"/>
          </a:xfrm>
          <a:prstGeom prst="rect">
            <a:avLst/>
          </a:prstGeom>
        </p:spPr>
      </p:pic>
      <p:sp>
        <p:nvSpPr>
          <p:cNvPr id="29" name="ZoneTexte 28"/>
          <p:cNvSpPr txBox="1"/>
          <p:nvPr/>
        </p:nvSpPr>
        <p:spPr>
          <a:xfrm>
            <a:off x="5939338" y="3192549"/>
            <a:ext cx="715576" cy="369332"/>
          </a:xfrm>
          <a:prstGeom prst="rect">
            <a:avLst/>
          </a:prstGeom>
          <a:solidFill>
            <a:srgbClr val="FFFFFF"/>
          </a:solidFill>
        </p:spPr>
        <p:txBody>
          <a:bodyPr wrap="square" rtlCol="0">
            <a:spAutoFit/>
          </a:bodyPr>
          <a:lstStyle>
            <a:defPPr>
              <a:defRPr lang="fr-FR"/>
            </a:defPPr>
            <a:lvl1pPr>
              <a:defRPr sz="600"/>
            </a:lvl1pPr>
          </a:lstStyle>
          <a:p>
            <a:r>
              <a:rPr lang="fr-FR" dirty="0"/>
              <a:t>Du grain de blé au biscuit LU</a:t>
            </a:r>
          </a:p>
        </p:txBody>
      </p:sp>
      <p:sp>
        <p:nvSpPr>
          <p:cNvPr id="30" name="ZoneTexte 29"/>
          <p:cNvSpPr txBox="1"/>
          <p:nvPr/>
        </p:nvSpPr>
        <p:spPr>
          <a:xfrm>
            <a:off x="6992177" y="2325277"/>
            <a:ext cx="33062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smtClean="0"/>
              <a:t>4</a:t>
            </a:r>
            <a:endParaRPr lang="fr-FR" dirty="0"/>
          </a:p>
        </p:txBody>
      </p:sp>
      <p:sp>
        <p:nvSpPr>
          <p:cNvPr id="31" name="Rectangle 30"/>
          <p:cNvSpPr/>
          <p:nvPr/>
        </p:nvSpPr>
        <p:spPr>
          <a:xfrm>
            <a:off x="5136184" y="3753228"/>
            <a:ext cx="1728994" cy="1471475"/>
          </a:xfrm>
          <a:prstGeom prst="rect">
            <a:avLst/>
          </a:prstGeom>
          <a:solidFill>
            <a:srgbClr val="FFFFFF"/>
          </a:solid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dirty="0" err="1">
                <a:solidFill>
                  <a:schemeClr val="tx1"/>
                </a:solidFill>
              </a:rPr>
              <a:t>https</a:t>
            </a:r>
            <a:r>
              <a:rPr lang="fr-FR" sz="900" dirty="0">
                <a:solidFill>
                  <a:schemeClr val="tx1"/>
                </a:solidFill>
              </a:rPr>
              <a:t>://</a:t>
            </a:r>
            <a:r>
              <a:rPr lang="fr-FR" sz="900" dirty="0" err="1">
                <a:solidFill>
                  <a:schemeClr val="tx1"/>
                </a:solidFill>
              </a:rPr>
              <a:t>www.lulechampdespossibles.fr</a:t>
            </a:r>
            <a:r>
              <a:rPr lang="fr-FR" sz="900" dirty="0">
                <a:solidFill>
                  <a:schemeClr val="tx1"/>
                </a:solidFill>
              </a:rPr>
              <a:t>/Engagement/La-Charte-LU-HARMONY</a:t>
            </a:r>
          </a:p>
        </p:txBody>
      </p:sp>
      <p:sp>
        <p:nvSpPr>
          <p:cNvPr id="34" name="Rectangle 33"/>
          <p:cNvSpPr/>
          <p:nvPr/>
        </p:nvSpPr>
        <p:spPr>
          <a:xfrm>
            <a:off x="5154272" y="5338604"/>
            <a:ext cx="1710906" cy="735738"/>
          </a:xfrm>
          <a:prstGeom prst="rect">
            <a:avLst/>
          </a:prstGeom>
          <a:solidFill>
            <a:srgbClr val="FFFFFF"/>
          </a:solid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900" dirty="0">
                <a:solidFill>
                  <a:schemeClr val="tx1"/>
                </a:solidFill>
                <a:hlinkClick r:id="rId9" tooltip="http://www.facebook.com/LU"/>
              </a:rPr>
              <a:t>www.facebook.com/LU</a:t>
            </a:r>
            <a:endParaRPr lang="fr-FR" sz="900" dirty="0">
              <a:solidFill>
                <a:schemeClr val="tx1"/>
              </a:solidFill>
            </a:endParaRPr>
          </a:p>
        </p:txBody>
      </p:sp>
      <p:sp>
        <p:nvSpPr>
          <p:cNvPr id="2" name="ZoneTexte 1"/>
          <p:cNvSpPr txBox="1"/>
          <p:nvPr/>
        </p:nvSpPr>
        <p:spPr>
          <a:xfrm>
            <a:off x="-62710" y="30665"/>
            <a:ext cx="1424461" cy="584776"/>
          </a:xfrm>
          <a:prstGeom prst="rect">
            <a:avLst/>
          </a:prstGeom>
          <a:noFill/>
        </p:spPr>
        <p:txBody>
          <a:bodyPr wrap="square" rtlCol="0">
            <a:spAutoFit/>
          </a:bodyPr>
          <a:lstStyle/>
          <a:p>
            <a:r>
              <a:rPr lang="fr-FR" sz="1600" dirty="0" err="1" smtClean="0"/>
              <a:t>Homepage</a:t>
            </a:r>
            <a:r>
              <a:rPr lang="fr-FR" sz="1600" dirty="0" smtClean="0"/>
              <a:t> </a:t>
            </a:r>
            <a:r>
              <a:rPr lang="fr-FR" sz="1600" dirty="0" err="1" smtClean="0"/>
              <a:t>publi</a:t>
            </a:r>
            <a:endParaRPr lang="fr-FR" sz="1600" dirty="0"/>
          </a:p>
        </p:txBody>
      </p:sp>
      <p:sp>
        <p:nvSpPr>
          <p:cNvPr id="5" name="Rectangle 4"/>
          <p:cNvSpPr/>
          <p:nvPr/>
        </p:nvSpPr>
        <p:spPr>
          <a:xfrm>
            <a:off x="7322804" y="1873231"/>
            <a:ext cx="1535079" cy="2800766"/>
          </a:xfrm>
          <a:prstGeom prst="rect">
            <a:avLst/>
          </a:prstGeom>
        </p:spPr>
        <p:txBody>
          <a:bodyPr wrap="square">
            <a:spAutoFit/>
          </a:bodyPr>
          <a:lstStyle/>
          <a:p>
            <a:r>
              <a:rPr lang="fr-FR" sz="1100" dirty="0"/>
              <a:t>1 : </a:t>
            </a:r>
            <a:r>
              <a:rPr lang="fr-FR" sz="1100" dirty="0">
                <a:hlinkClick r:id="rId10"/>
              </a:rPr>
              <a:t>http://youtu.be/</a:t>
            </a:r>
            <a:r>
              <a:rPr lang="fr-FR" sz="1100" dirty="0" smtClean="0">
                <a:hlinkClick r:id="rId10"/>
              </a:rPr>
              <a:t>UMpHb61F2Vk</a:t>
            </a:r>
            <a:endParaRPr lang="fr-FR" sz="1100" dirty="0" smtClean="0"/>
          </a:p>
          <a:p>
            <a:endParaRPr lang="fr-FR" sz="1100" dirty="0"/>
          </a:p>
          <a:p>
            <a:r>
              <a:rPr lang="fr-FR" sz="1100" dirty="0"/>
              <a:t>2 : </a:t>
            </a:r>
            <a:r>
              <a:rPr lang="fr-FR" sz="1100" dirty="0">
                <a:hlinkClick r:id="rId11"/>
              </a:rPr>
              <a:t>http://youtu.be/gcm4y_-</a:t>
            </a:r>
            <a:r>
              <a:rPr lang="fr-FR" sz="1100" dirty="0" smtClean="0">
                <a:hlinkClick r:id="rId11"/>
              </a:rPr>
              <a:t>ZuEI</a:t>
            </a:r>
            <a:endParaRPr lang="fr-FR" sz="1100" dirty="0" smtClean="0"/>
          </a:p>
          <a:p>
            <a:endParaRPr lang="fr-FR" sz="1100" dirty="0"/>
          </a:p>
          <a:p>
            <a:r>
              <a:rPr lang="fr-FR" sz="1100" dirty="0"/>
              <a:t>3 : </a:t>
            </a:r>
            <a:r>
              <a:rPr lang="fr-FR" sz="1100" dirty="0">
                <a:hlinkClick r:id="rId12"/>
              </a:rPr>
              <a:t>http://youtu.be/</a:t>
            </a:r>
            <a:r>
              <a:rPr lang="fr-FR" sz="1100" dirty="0" smtClean="0">
                <a:hlinkClick r:id="rId12"/>
              </a:rPr>
              <a:t>_IYVrngIOas</a:t>
            </a:r>
            <a:endParaRPr lang="fr-FR" sz="1100" dirty="0" smtClean="0"/>
          </a:p>
          <a:p>
            <a:endParaRPr lang="fr-FR" sz="1100" dirty="0"/>
          </a:p>
          <a:p>
            <a:r>
              <a:rPr lang="fr-FR" sz="1100" dirty="0"/>
              <a:t>4 : </a:t>
            </a:r>
            <a:r>
              <a:rPr lang="fr-FR" sz="1100" dirty="0">
                <a:hlinkClick r:id="rId13"/>
              </a:rPr>
              <a:t>http://youtu.be/</a:t>
            </a:r>
            <a:r>
              <a:rPr lang="fr-FR" sz="1100" dirty="0" smtClean="0">
                <a:hlinkClick r:id="rId13"/>
              </a:rPr>
              <a:t>AMGhNUQHwaQ</a:t>
            </a:r>
            <a:endParaRPr lang="fr-FR" sz="1100" dirty="0" smtClean="0"/>
          </a:p>
          <a:p>
            <a:endParaRPr lang="fr-FR" sz="1100" dirty="0"/>
          </a:p>
        </p:txBody>
      </p:sp>
      <p:pic>
        <p:nvPicPr>
          <p:cNvPr id="8" name="Image 7" descr="IMAGE 2 - HP MOSAIQUE TEMOIGNAGES.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277085" y="3860822"/>
            <a:ext cx="1639241" cy="980437"/>
          </a:xfrm>
          <a:prstGeom prst="rect">
            <a:avLst/>
          </a:prstGeom>
        </p:spPr>
      </p:pic>
      <p:sp>
        <p:nvSpPr>
          <p:cNvPr id="36" name="ZoneTexte 35"/>
          <p:cNvSpPr txBox="1"/>
          <p:nvPr/>
        </p:nvSpPr>
        <p:spPr>
          <a:xfrm>
            <a:off x="3450033" y="4199309"/>
            <a:ext cx="33062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smtClean="0"/>
              <a:t>3</a:t>
            </a:r>
            <a:endParaRPr lang="fr-FR" dirty="0"/>
          </a:p>
        </p:txBody>
      </p:sp>
      <p:sp>
        <p:nvSpPr>
          <p:cNvPr id="3" name="ZoneTexte 2"/>
          <p:cNvSpPr txBox="1"/>
          <p:nvPr/>
        </p:nvSpPr>
        <p:spPr>
          <a:xfrm>
            <a:off x="6950428" y="4785158"/>
            <a:ext cx="1907456" cy="461665"/>
          </a:xfrm>
          <a:prstGeom prst="rect">
            <a:avLst/>
          </a:prstGeom>
          <a:noFill/>
        </p:spPr>
        <p:txBody>
          <a:bodyPr wrap="square" rtlCol="0">
            <a:spAutoFit/>
          </a:bodyPr>
          <a:lstStyle/>
          <a:p>
            <a:r>
              <a:rPr lang="fr-FR" sz="1200" i="1" dirty="0" smtClean="0">
                <a:solidFill>
                  <a:schemeClr val="accent4"/>
                </a:solidFill>
              </a:rPr>
              <a:t>Envoi de la créa 300*250 d’ici lundi 26</a:t>
            </a:r>
            <a:endParaRPr lang="fr-FR" sz="1200" i="1" dirty="0">
              <a:solidFill>
                <a:schemeClr val="accent4"/>
              </a:solidFill>
            </a:endParaRPr>
          </a:p>
        </p:txBody>
      </p:sp>
    </p:spTree>
    <p:extLst>
      <p:ext uri="{BB962C8B-B14F-4D97-AF65-F5344CB8AC3E}">
        <p14:creationId xmlns:p14="http://schemas.microsoft.com/office/powerpoint/2010/main" val="262238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34187" y="445320"/>
            <a:ext cx="33062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smtClean="0"/>
              <a:t>1</a:t>
            </a:r>
            <a:endParaRPr lang="fr-FR" dirty="0"/>
          </a:p>
        </p:txBody>
      </p:sp>
      <p:grpSp>
        <p:nvGrpSpPr>
          <p:cNvPr id="8" name="Grouper 7"/>
          <p:cNvGrpSpPr/>
          <p:nvPr/>
        </p:nvGrpSpPr>
        <p:grpSpPr>
          <a:xfrm>
            <a:off x="1573977" y="0"/>
            <a:ext cx="5883007" cy="6858000"/>
            <a:chOff x="1552268" y="0"/>
            <a:chExt cx="5883007" cy="6858000"/>
          </a:xfrm>
        </p:grpSpPr>
        <p:pic>
          <p:nvPicPr>
            <p:cNvPr id="4" name="Image 3" descr="Capture d’écran 2015-01-15 à 11.17.40.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52268" y="0"/>
              <a:ext cx="5883007" cy="6858000"/>
            </a:xfrm>
            <a:prstGeom prst="rect">
              <a:avLst/>
            </a:prstGeom>
          </p:spPr>
        </p:pic>
        <p:sp>
          <p:nvSpPr>
            <p:cNvPr id="7" name="Rectangle 6"/>
            <p:cNvSpPr/>
            <p:nvPr/>
          </p:nvSpPr>
          <p:spPr>
            <a:xfrm>
              <a:off x="1552268" y="1834589"/>
              <a:ext cx="1063793" cy="303955"/>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 </a:t>
              </a:r>
              <a:endParaRPr lang="fr-FR" dirty="0"/>
            </a:p>
          </p:txBody>
        </p:sp>
      </p:grpSp>
      <p:sp>
        <p:nvSpPr>
          <p:cNvPr id="6" name="Rectangle 5"/>
          <p:cNvSpPr/>
          <p:nvPr/>
        </p:nvSpPr>
        <p:spPr>
          <a:xfrm>
            <a:off x="1519703" y="1569313"/>
            <a:ext cx="3467095" cy="253916"/>
          </a:xfrm>
          <a:prstGeom prst="rect">
            <a:avLst/>
          </a:prstGeom>
          <a:solidFill>
            <a:srgbClr val="FFFFFF"/>
          </a:solidFill>
        </p:spPr>
        <p:txBody>
          <a:bodyPr wrap="square">
            <a:spAutoFit/>
          </a:bodyPr>
          <a:lstStyle/>
          <a:p>
            <a:pPr lvl="0"/>
            <a:r>
              <a:rPr lang="fr-FR" sz="1050" b="1" dirty="0">
                <a:solidFill>
                  <a:prstClr val="black"/>
                </a:solidFill>
              </a:rPr>
              <a:t>Culture du blé : toute une </a:t>
            </a:r>
            <a:r>
              <a:rPr lang="fr-FR" sz="1050" b="1" dirty="0" smtClean="0">
                <a:solidFill>
                  <a:prstClr val="black"/>
                </a:solidFill>
              </a:rPr>
              <a:t>filière </a:t>
            </a:r>
            <a:r>
              <a:rPr lang="fr-FR" sz="1050" b="1" dirty="0">
                <a:solidFill>
                  <a:prstClr val="black"/>
                </a:solidFill>
              </a:rPr>
              <a:t>se mobilise </a:t>
            </a:r>
          </a:p>
        </p:txBody>
      </p:sp>
      <p:pic>
        <p:nvPicPr>
          <p:cNvPr id="9" name="Image 8" descr="Capture d’écran 2015-01-09 à 14.59.18.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19703" y="2616192"/>
            <a:ext cx="3962084" cy="1563201"/>
          </a:xfrm>
          <a:prstGeom prst="rect">
            <a:avLst/>
          </a:prstGeom>
        </p:spPr>
      </p:pic>
      <p:sp>
        <p:nvSpPr>
          <p:cNvPr id="10" name="Rectangle 9"/>
          <p:cNvSpPr/>
          <p:nvPr/>
        </p:nvSpPr>
        <p:spPr>
          <a:xfrm>
            <a:off x="1563121" y="4302478"/>
            <a:ext cx="3710453" cy="3323986"/>
          </a:xfrm>
          <a:prstGeom prst="rect">
            <a:avLst/>
          </a:prstGeom>
          <a:solidFill>
            <a:srgbClr val="FFFFFF"/>
          </a:solidFill>
        </p:spPr>
        <p:txBody>
          <a:bodyPr wrap="square">
            <a:spAutoFit/>
          </a:bodyPr>
          <a:lstStyle/>
          <a:p>
            <a:r>
              <a:rPr lang="fr-FR" sz="900" b="1" baseline="30000" dirty="0" smtClean="0"/>
              <a:t>Du </a:t>
            </a:r>
            <a:r>
              <a:rPr lang="fr-FR" sz="900" b="1" baseline="30000" dirty="0"/>
              <a:t>grain de blé au biscuit : tous engagés. </a:t>
            </a:r>
            <a:r>
              <a:rPr lang="fr-FR" sz="900" baseline="30000" dirty="0"/>
              <a:t>Agriculteurs, organismes stockeurs, meuniers, sites de fabrication... Quand on sait que le blé est l’ingrédient principal de ses biscuits, on comprend pourquoi LU s’est entouré d’hommes et de femmes engagés, pour mettre en place la filière LU’Harmony. Chacun met son savoir-faire et son énergie à cultiver et à transformer le blé avec soin : ceux qui le cultivent selon la Charte LU’Harmony, ceux qui le collectent et le stockent dans des silos dédiés, ceux qui le transforment en farines et enfin ceux qui assemblent tous les ingrédients pour fabriquer les biscuits LU</a:t>
            </a:r>
            <a:r>
              <a:rPr lang="fr-FR" sz="900" baseline="30000" dirty="0" smtClean="0"/>
              <a:t>.</a:t>
            </a:r>
          </a:p>
          <a:p>
            <a:endParaRPr lang="fr-FR" sz="900" baseline="30000" dirty="0"/>
          </a:p>
          <a:p>
            <a:r>
              <a:rPr lang="fr-FR" sz="900" b="1" baseline="30000" dirty="0"/>
              <a:t>Une Charte exigeante à chaque étape de la culture du blé.</a:t>
            </a:r>
          </a:p>
          <a:p>
            <a:r>
              <a:rPr lang="fr-FR" sz="900" baseline="30000" dirty="0"/>
              <a:t>Cette filière, ce sont des milliers d’hommes et de femmes </a:t>
            </a:r>
            <a:r>
              <a:rPr lang="fr-FR" sz="900" baseline="30000" dirty="0" err="1"/>
              <a:t>mobi</a:t>
            </a:r>
            <a:r>
              <a:rPr lang="fr-FR" sz="900" baseline="30000" dirty="0"/>
              <a:t>- </a:t>
            </a:r>
            <a:r>
              <a:rPr lang="fr-FR" sz="900" baseline="30000" dirty="0" err="1"/>
              <a:t>lisés</a:t>
            </a:r>
            <a:r>
              <a:rPr lang="fr-FR" sz="900" baseline="30000" dirty="0"/>
              <a:t> au quotidien autour de 49 pratiques agricoles destinées à améliorer la culture du blé. Parmi elles, la rotation des parcelles, l’observation poussée du climat ou encore l’utilisation de </a:t>
            </a:r>
            <a:r>
              <a:rPr lang="fr-FR" sz="900" baseline="30000" dirty="0" smtClean="0"/>
              <a:t>technologies </a:t>
            </a:r>
            <a:r>
              <a:rPr lang="fr-FR" sz="900" baseline="30000" dirty="0"/>
              <a:t>de pointe pour ne traiter qu’en derniers recours et de façon ciblée. Chaque intervention sur une parcelle de blé LU’Harmony est rigoureusement répertoriée et chaque année, des contrôles sont réalisés par un organisme indépendant sur 10 % des agriculteurs partenaires et 100 % des meuniers</a:t>
            </a:r>
            <a:r>
              <a:rPr lang="fr-FR" sz="900" baseline="30000" dirty="0" smtClean="0"/>
              <a:t>.</a:t>
            </a:r>
          </a:p>
          <a:p>
            <a:endParaRPr lang="fr-FR" sz="900" baseline="30000" dirty="0"/>
          </a:p>
          <a:p>
            <a:r>
              <a:rPr lang="fr-FR" sz="900" b="1" baseline="30000" dirty="0"/>
              <a:t>Des effets positifs sur la biodiversité locale. </a:t>
            </a:r>
            <a:r>
              <a:rPr lang="fr-FR" sz="900" baseline="30000" dirty="0"/>
              <a:t>Ces pratiques agricoles contribuent à préserver la biodiversité locale ; c’est d’ail- leurs un des engagements fondateurs de la Charte LU’Harmony.</a:t>
            </a:r>
          </a:p>
          <a:p>
            <a:r>
              <a:rPr lang="fr-FR" sz="900" baseline="30000" dirty="0"/>
              <a:t>Bourdon en train de butiner une fleur de </a:t>
            </a:r>
            <a:r>
              <a:rPr lang="fr-FR" sz="900" baseline="30000" dirty="0" err="1"/>
              <a:t>phacélie</a:t>
            </a:r>
            <a:r>
              <a:rPr lang="fr-FR" sz="900" baseline="30000" dirty="0"/>
              <a:t>.</a:t>
            </a:r>
          </a:p>
          <a:p>
            <a:r>
              <a:rPr lang="fr-FR" sz="900" baseline="30000" dirty="0"/>
              <a:t>Pourquoi ? Parce que 70 % des fruits et </a:t>
            </a:r>
            <a:r>
              <a:rPr lang="fr-FR" sz="900" baseline="30000" dirty="0" smtClean="0"/>
              <a:t>légumes (</a:t>
            </a:r>
            <a:r>
              <a:rPr lang="fr-FR" sz="900" baseline="30000" dirty="0"/>
              <a:t>1) que nous man- </a:t>
            </a:r>
            <a:r>
              <a:rPr lang="fr-FR" sz="900" baseline="30000" dirty="0" err="1"/>
              <a:t>geons</a:t>
            </a:r>
            <a:r>
              <a:rPr lang="fr-FR" sz="900" baseline="30000" dirty="0"/>
              <a:t> dépendent directement des insectes pollinisateurs. Pour aller plus loin dans leur préservation et avoir une action </a:t>
            </a:r>
            <a:r>
              <a:rPr lang="fr-FR" sz="900" baseline="30000" dirty="0" err="1"/>
              <a:t>posi</a:t>
            </a:r>
            <a:r>
              <a:rPr lang="fr-FR" sz="900" baseline="30000" dirty="0"/>
              <a:t>- </a:t>
            </a:r>
            <a:r>
              <a:rPr lang="fr-FR" sz="900" baseline="30000" dirty="0" err="1"/>
              <a:t>tive</a:t>
            </a:r>
            <a:r>
              <a:rPr lang="fr-FR" sz="900" baseline="30000" dirty="0"/>
              <a:t> directe, 3 % de la surface des champs de blé LU’Harmony sont dédiés à l’implantation d’une zone fleurie qui attire et nourrit une grande diversité de pollinisateurs. Et l’engagement porte ses fruits : en 5 ans la surface dédiée aux pollinisateurs est passée de 30 à 700 hectares</a:t>
            </a:r>
            <a:r>
              <a:rPr lang="fr-FR" sz="900" baseline="30000" dirty="0" smtClean="0"/>
              <a:t>.</a:t>
            </a:r>
          </a:p>
          <a:p>
            <a:endParaRPr lang="fr-FR" sz="900" baseline="30000" dirty="0"/>
          </a:p>
          <a:p>
            <a:r>
              <a:rPr lang="fr-FR" sz="900" b="1" baseline="30000" dirty="0"/>
              <a:t>Et demain. </a:t>
            </a:r>
            <a:r>
              <a:rPr lang="fr-FR" sz="900" baseline="30000" dirty="0"/>
              <a:t>La Charte </a:t>
            </a:r>
            <a:r>
              <a:rPr lang="fr-FR" sz="900" baseline="30000" dirty="0" err="1"/>
              <a:t>Harmony</a:t>
            </a:r>
            <a:r>
              <a:rPr lang="fr-FR" sz="900" baseline="30000" dirty="0"/>
              <a:t> a essaimé en Europe. Par exemple, en Espagne les usines des biscuits </a:t>
            </a:r>
            <a:r>
              <a:rPr lang="fr-FR" sz="900" baseline="30000" dirty="0" err="1"/>
              <a:t>Fontaneda</a:t>
            </a:r>
            <a:r>
              <a:rPr lang="fr-FR" sz="900" baseline="30000" dirty="0"/>
              <a:t> utilisent des blés </a:t>
            </a:r>
            <a:r>
              <a:rPr lang="fr-FR" sz="900" baseline="30000" dirty="0" err="1"/>
              <a:t>Harmony</a:t>
            </a:r>
            <a:r>
              <a:rPr lang="fr-FR" sz="900" baseline="30000" dirty="0"/>
              <a:t> cultivés par des agriculteurs espagnols. Les bonnes pratiques n’ont pas fini de gagner du terrain !</a:t>
            </a:r>
          </a:p>
          <a:p>
            <a:r>
              <a:rPr lang="fr-FR" sz="900" baseline="30000" dirty="0" smtClean="0"/>
              <a:t>(1) La </a:t>
            </a:r>
            <a:r>
              <a:rPr lang="fr-FR" sz="900" baseline="30000" dirty="0"/>
              <a:t>FAO (l’Organisation de l’Alimentation et de l’Agriculture de l’ONU) estime que sur les 100 cultures qui produisent 90 % de l’alimentation mondiale, 71 dé- pendent de la pollinisation des abeilles</a:t>
            </a:r>
            <a:r>
              <a:rPr lang="fr-FR" sz="900" baseline="30000" dirty="0" smtClean="0"/>
              <a:t>.</a:t>
            </a:r>
          </a:p>
          <a:p>
            <a:endParaRPr lang="fr-FR" sz="900" baseline="30000" dirty="0"/>
          </a:p>
        </p:txBody>
      </p:sp>
      <p:sp>
        <p:nvSpPr>
          <p:cNvPr id="11" name="Rectangle 10"/>
          <p:cNvSpPr/>
          <p:nvPr/>
        </p:nvSpPr>
        <p:spPr>
          <a:xfrm>
            <a:off x="1099308" y="1985250"/>
            <a:ext cx="4508441" cy="630942"/>
          </a:xfrm>
          <a:prstGeom prst="rect">
            <a:avLst/>
          </a:prstGeom>
          <a:solidFill>
            <a:srgbClr val="FFFFFF"/>
          </a:solidFill>
        </p:spPr>
        <p:txBody>
          <a:bodyPr wrap="square">
            <a:spAutoFit/>
          </a:bodyPr>
          <a:lstStyle/>
          <a:p>
            <a:pPr lvl="0"/>
            <a:r>
              <a:rPr lang="fr-FR" sz="1050" i="1" baseline="30000" dirty="0">
                <a:solidFill>
                  <a:prstClr val="black"/>
                </a:solidFill>
              </a:rPr>
              <a:t>Le Salon International de l’Agriculture est l’occasion de faire le point sur le programme LU’Harmony lancé par le groupe </a:t>
            </a:r>
            <a:r>
              <a:rPr lang="fr-FR" sz="1050" i="1" baseline="30000" dirty="0" err="1">
                <a:solidFill>
                  <a:prstClr val="black"/>
                </a:solidFill>
              </a:rPr>
              <a:t>Mondelēz</a:t>
            </a:r>
            <a:r>
              <a:rPr lang="fr-FR" sz="1050" i="1" baseline="30000" dirty="0">
                <a:solidFill>
                  <a:prstClr val="black"/>
                </a:solidFill>
              </a:rPr>
              <a:t> International et sa marque LU en 2008. Depuis 7 ans, le fabricant</a:t>
            </a:r>
          </a:p>
          <a:p>
            <a:pPr lvl="0"/>
            <a:r>
              <a:rPr lang="fr-FR" sz="1050" i="1" baseline="30000" dirty="0">
                <a:solidFill>
                  <a:prstClr val="black"/>
                </a:solidFill>
              </a:rPr>
              <a:t>de biscuits fédère toute la filière blé autour de pratiques agricoles plus respectueuses de l’environnement, de la biodiversité locale, et au service de la qualité des biscuits. Bilan sur ces engagements longue portée.</a:t>
            </a:r>
          </a:p>
        </p:txBody>
      </p:sp>
      <p:sp>
        <p:nvSpPr>
          <p:cNvPr id="13" name="Rectangle 12"/>
          <p:cNvSpPr/>
          <p:nvPr/>
        </p:nvSpPr>
        <p:spPr>
          <a:xfrm>
            <a:off x="1519703" y="7501986"/>
            <a:ext cx="4572000" cy="461665"/>
          </a:xfrm>
          <a:prstGeom prst="rect">
            <a:avLst/>
          </a:prstGeom>
        </p:spPr>
        <p:txBody>
          <a:bodyPr>
            <a:spAutoFit/>
          </a:bodyPr>
          <a:lstStyle/>
          <a:p>
            <a:r>
              <a:rPr lang="fr-FR" sz="1200" baseline="30000" dirty="0" smtClean="0"/>
              <a:t>Vous </a:t>
            </a:r>
            <a:r>
              <a:rPr lang="fr-FR" sz="1200" baseline="30000" dirty="0"/>
              <a:t>voulez en savoir plus sur LU’Harmony ? Rendez-vous sur le stand LU au Salon International de l’Agriculture, du 21 février au 1er mars 2015. Et aussi sur </a:t>
            </a:r>
            <a:r>
              <a:rPr lang="fr-FR" sz="1200" baseline="30000" dirty="0" smtClean="0">
                <a:hlinkClick r:id="rId4"/>
              </a:rPr>
              <a:t>www.lulechampdespossibles.fr</a:t>
            </a:r>
            <a:endParaRPr lang="fr-FR" sz="1200" baseline="30000" dirty="0" smtClean="0"/>
          </a:p>
        </p:txBody>
      </p:sp>
      <p:sp>
        <p:nvSpPr>
          <p:cNvPr id="16" name="ZoneTexte 15"/>
          <p:cNvSpPr txBox="1"/>
          <p:nvPr/>
        </p:nvSpPr>
        <p:spPr>
          <a:xfrm>
            <a:off x="234187" y="814652"/>
            <a:ext cx="113795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050" dirty="0" smtClean="0"/>
              <a:t>Reprise du texte du </a:t>
            </a:r>
            <a:r>
              <a:rPr lang="fr-FR" sz="1050" dirty="0" err="1" smtClean="0"/>
              <a:t>publi</a:t>
            </a:r>
            <a:endParaRPr lang="fr-FR" sz="1050" dirty="0"/>
          </a:p>
        </p:txBody>
      </p:sp>
      <p:sp>
        <p:nvSpPr>
          <p:cNvPr id="14" name="ZoneTexte 13"/>
          <p:cNvSpPr txBox="1"/>
          <p:nvPr/>
        </p:nvSpPr>
        <p:spPr>
          <a:xfrm>
            <a:off x="109904" y="5190050"/>
            <a:ext cx="1453217" cy="261610"/>
          </a:xfrm>
          <a:prstGeom prst="rect">
            <a:avLst/>
          </a:prstGeom>
          <a:noFill/>
        </p:spPr>
        <p:txBody>
          <a:bodyPr wrap="none" rtlCol="0">
            <a:spAutoFit/>
          </a:bodyPr>
          <a:lstStyle/>
          <a:p>
            <a:r>
              <a:rPr lang="fr-FR" sz="1100" i="1" dirty="0" smtClean="0">
                <a:solidFill>
                  <a:srgbClr val="8064A2"/>
                </a:solidFill>
              </a:rPr>
              <a:t>Texte à reprendre</a:t>
            </a:r>
            <a:endParaRPr lang="fr-FR" sz="1100" i="1" dirty="0">
              <a:solidFill>
                <a:srgbClr val="8064A2"/>
              </a:solidFill>
            </a:endParaRPr>
          </a:p>
        </p:txBody>
      </p:sp>
    </p:spTree>
    <p:extLst>
      <p:ext uri="{BB962C8B-B14F-4D97-AF65-F5344CB8AC3E}">
        <p14:creationId xmlns:p14="http://schemas.microsoft.com/office/powerpoint/2010/main" val="359994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34187" y="445320"/>
            <a:ext cx="33062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fr-FR" dirty="0" smtClean="0"/>
              <a:t>2</a:t>
            </a:r>
            <a:endParaRPr lang="fr-FR" dirty="0"/>
          </a:p>
        </p:txBody>
      </p:sp>
      <p:grpSp>
        <p:nvGrpSpPr>
          <p:cNvPr id="8" name="Grouper 7"/>
          <p:cNvGrpSpPr/>
          <p:nvPr/>
        </p:nvGrpSpPr>
        <p:grpSpPr>
          <a:xfrm>
            <a:off x="1291830" y="0"/>
            <a:ext cx="5883007" cy="6858000"/>
            <a:chOff x="1164830" y="0"/>
            <a:chExt cx="5883007" cy="6858000"/>
          </a:xfrm>
        </p:grpSpPr>
        <p:pic>
          <p:nvPicPr>
            <p:cNvPr id="5" name="Image 4" descr="Capture d’écran 2015-01-15 à 11.17.40.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64830" y="0"/>
              <a:ext cx="5883007" cy="6858000"/>
            </a:xfrm>
            <a:prstGeom prst="rect">
              <a:avLst/>
            </a:prstGeom>
          </p:spPr>
        </p:pic>
        <p:sp>
          <p:nvSpPr>
            <p:cNvPr id="7" name="Rectangle 6"/>
            <p:cNvSpPr/>
            <p:nvPr/>
          </p:nvSpPr>
          <p:spPr>
            <a:xfrm>
              <a:off x="1164830" y="1876922"/>
              <a:ext cx="3788169" cy="634855"/>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 </a:t>
              </a:r>
              <a:endParaRPr lang="fr-FR" dirty="0"/>
            </a:p>
          </p:txBody>
        </p:sp>
      </p:grpSp>
      <p:pic>
        <p:nvPicPr>
          <p:cNvPr id="6" name="Image 5" descr="Capture d’écran 2015-01-09 à 14.50.37.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05941" y="2088445"/>
            <a:ext cx="3788169" cy="1693333"/>
          </a:xfrm>
          <a:prstGeom prst="rect">
            <a:avLst/>
          </a:prstGeom>
        </p:spPr>
      </p:pic>
      <p:sp>
        <p:nvSpPr>
          <p:cNvPr id="9" name="Rectangle 8"/>
          <p:cNvSpPr/>
          <p:nvPr/>
        </p:nvSpPr>
        <p:spPr>
          <a:xfrm>
            <a:off x="1291830" y="1557590"/>
            <a:ext cx="4572000" cy="276999"/>
          </a:xfrm>
          <a:prstGeom prst="rect">
            <a:avLst/>
          </a:prstGeom>
          <a:solidFill>
            <a:srgbClr val="FFFFFF"/>
          </a:solidFill>
        </p:spPr>
        <p:txBody>
          <a:bodyPr>
            <a:spAutoFit/>
          </a:bodyPr>
          <a:lstStyle/>
          <a:p>
            <a:pPr lvl="0"/>
            <a:r>
              <a:rPr lang="fr-FR" sz="1200" b="1" dirty="0">
                <a:solidFill>
                  <a:prstClr val="black"/>
                </a:solidFill>
              </a:rPr>
              <a:t>4 engagements autour de la culture du blé </a:t>
            </a:r>
          </a:p>
        </p:txBody>
      </p:sp>
      <p:sp>
        <p:nvSpPr>
          <p:cNvPr id="10" name="Rectangle 9"/>
          <p:cNvSpPr/>
          <p:nvPr/>
        </p:nvSpPr>
        <p:spPr>
          <a:xfrm>
            <a:off x="1305941" y="4323973"/>
            <a:ext cx="3915170" cy="2616101"/>
          </a:xfrm>
          <a:prstGeom prst="rect">
            <a:avLst/>
          </a:prstGeom>
          <a:solidFill>
            <a:srgbClr val="FFFFFF"/>
          </a:solidFill>
        </p:spPr>
        <p:txBody>
          <a:bodyPr wrap="square">
            <a:spAutoFit/>
          </a:bodyPr>
          <a:lstStyle/>
          <a:p>
            <a:r>
              <a:rPr lang="fr-FR" sz="1200" b="1" baseline="30000" dirty="0" smtClean="0"/>
              <a:t>1. Plus </a:t>
            </a:r>
            <a:r>
              <a:rPr lang="fr-FR" sz="1200" b="1" baseline="30000" dirty="0"/>
              <a:t>de 1 700 agriculteurs partenaires </a:t>
            </a:r>
            <a:r>
              <a:rPr lang="fr-FR" sz="1200" baseline="30000" dirty="0"/>
              <a:t>en France sélectionnés le plus près possible des sites de fabrication des biscuits LU</a:t>
            </a:r>
            <a:r>
              <a:rPr lang="fr-FR" sz="1200" baseline="30000" dirty="0" smtClean="0"/>
              <a:t>.</a:t>
            </a:r>
          </a:p>
          <a:p>
            <a:pPr marL="342900" indent="-342900">
              <a:buAutoNum type="arabicPeriod"/>
            </a:pPr>
            <a:endParaRPr lang="fr-FR" sz="1200" b="1" baseline="30000" dirty="0"/>
          </a:p>
          <a:p>
            <a:r>
              <a:rPr lang="fr-FR" sz="1200" b="1" baseline="30000" dirty="0"/>
              <a:t>2. 49 pratiques agricoles dans la charte LU’Harmony </a:t>
            </a:r>
            <a:r>
              <a:rPr lang="fr-FR" sz="1200" baseline="30000" dirty="0"/>
              <a:t>: parmi elles, la sélection des parcelles en fonction de la variété de blé, du précédent cultural et du travail du sol ou encore des pratiques spécifiques pour la biodiversité locale</a:t>
            </a:r>
            <a:r>
              <a:rPr lang="fr-FR" sz="1200" baseline="30000" dirty="0" smtClean="0"/>
              <a:t>.</a:t>
            </a:r>
          </a:p>
          <a:p>
            <a:endParaRPr lang="fr-FR" sz="1200" b="1" baseline="30000" dirty="0"/>
          </a:p>
          <a:p>
            <a:r>
              <a:rPr lang="fr-FR" sz="1200" b="1" baseline="30000" dirty="0"/>
              <a:t>3. </a:t>
            </a:r>
            <a:r>
              <a:rPr lang="fr-FR" sz="1200" b="1" baseline="30000" dirty="0" smtClean="0"/>
              <a:t>Des </a:t>
            </a:r>
            <a:r>
              <a:rPr lang="fr-FR" sz="1200" b="1" baseline="30000" dirty="0"/>
              <a:t>actions pour la biodiversité locale </a:t>
            </a:r>
            <a:r>
              <a:rPr lang="fr-FR" sz="1200" baseline="30000" dirty="0"/>
              <a:t>avec l’implantation à proximité des champs de blé LU’Harmony, d’espaces fleuris qui offrent aux insectes pollinisateurs le pollen et le nectar dont ils ont besoin pour se nourrir</a:t>
            </a:r>
            <a:r>
              <a:rPr lang="fr-FR" sz="1200" baseline="30000" dirty="0" smtClean="0"/>
              <a:t>.</a:t>
            </a:r>
          </a:p>
          <a:p>
            <a:endParaRPr lang="fr-FR" sz="1200" baseline="30000" dirty="0"/>
          </a:p>
          <a:p>
            <a:r>
              <a:rPr lang="fr-FR" sz="1200" b="1" baseline="30000" dirty="0"/>
              <a:t>4. un suivi du grain de blé au biscuit</a:t>
            </a:r>
            <a:r>
              <a:rPr lang="fr-FR" sz="1200" baseline="30000" dirty="0"/>
              <a:t> : une traçabilité bénéfique au consommateur qui connaît ainsi l’origine du blé utilisé dans les biscuits comme à l’agriculteur qui peut désormais connaître la destination finale de son blé</a:t>
            </a:r>
            <a:r>
              <a:rPr lang="fr-FR" sz="1200" baseline="30000" dirty="0" smtClean="0"/>
              <a:t>.</a:t>
            </a:r>
          </a:p>
          <a:p>
            <a:endParaRPr lang="fr-FR" sz="1200" baseline="30000" dirty="0"/>
          </a:p>
          <a:p>
            <a:endParaRPr lang="fr-FR" sz="1200" baseline="30000" dirty="0" smtClean="0"/>
          </a:p>
          <a:p>
            <a:endParaRPr lang="fr-FR" sz="1200" baseline="30000" dirty="0"/>
          </a:p>
          <a:p>
            <a:endParaRPr lang="fr-FR" sz="1200" dirty="0"/>
          </a:p>
        </p:txBody>
      </p:sp>
      <p:sp>
        <p:nvSpPr>
          <p:cNvPr id="12" name="Rectangle 11"/>
          <p:cNvSpPr/>
          <p:nvPr/>
        </p:nvSpPr>
        <p:spPr>
          <a:xfrm>
            <a:off x="1372139" y="6344036"/>
            <a:ext cx="4016468" cy="338554"/>
          </a:xfrm>
          <a:prstGeom prst="rect">
            <a:avLst/>
          </a:prstGeom>
        </p:spPr>
        <p:txBody>
          <a:bodyPr wrap="square">
            <a:spAutoFit/>
          </a:bodyPr>
          <a:lstStyle/>
          <a:p>
            <a:r>
              <a:rPr lang="fr-FR" sz="1200" baseline="30000" dirty="0" smtClean="0"/>
              <a:t>Vous </a:t>
            </a:r>
            <a:r>
              <a:rPr lang="fr-FR" sz="1200" baseline="30000" dirty="0"/>
              <a:t>voulez en savoir plus sur LU’Harmony ? Rendez-vous sur le stand LU au Salon International de l’Agriculture, du 21 février au 1er mars 2015. </a:t>
            </a:r>
          </a:p>
        </p:txBody>
      </p:sp>
      <p:sp>
        <p:nvSpPr>
          <p:cNvPr id="13" name="ZoneTexte 12"/>
          <p:cNvSpPr txBox="1"/>
          <p:nvPr/>
        </p:nvSpPr>
        <p:spPr>
          <a:xfrm>
            <a:off x="234187" y="814652"/>
            <a:ext cx="113795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050" dirty="0" smtClean="0"/>
              <a:t>Reprise des 4 engagements</a:t>
            </a:r>
            <a:endParaRPr lang="fr-FR" sz="1050" dirty="0"/>
          </a:p>
        </p:txBody>
      </p:sp>
    </p:spTree>
    <p:extLst>
      <p:ext uri="{BB962C8B-B14F-4D97-AF65-F5344CB8AC3E}">
        <p14:creationId xmlns:p14="http://schemas.microsoft.com/office/powerpoint/2010/main" val="252369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Capture d’écran 2015-01-15 à 11.17.40.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03497" y="0"/>
            <a:ext cx="5883007" cy="6858000"/>
          </a:xfrm>
          <a:prstGeom prst="rect">
            <a:avLst/>
          </a:prstGeom>
        </p:spPr>
      </p:pic>
      <p:sp>
        <p:nvSpPr>
          <p:cNvPr id="5" name="Rectangle 4"/>
          <p:cNvSpPr/>
          <p:nvPr/>
        </p:nvSpPr>
        <p:spPr>
          <a:xfrm>
            <a:off x="1489386" y="1525391"/>
            <a:ext cx="4572000" cy="276999"/>
          </a:xfrm>
          <a:prstGeom prst="rect">
            <a:avLst/>
          </a:prstGeom>
          <a:solidFill>
            <a:srgbClr val="FFFFFF"/>
          </a:solidFill>
        </p:spPr>
        <p:txBody>
          <a:bodyPr>
            <a:spAutoFit/>
          </a:bodyPr>
          <a:lstStyle/>
          <a:p>
            <a:r>
              <a:rPr lang="fr-FR" sz="1200" b="1" dirty="0"/>
              <a:t>Pratiques agricoles </a:t>
            </a:r>
            <a:r>
              <a:rPr lang="fr-FR" sz="1200" b="1" dirty="0" err="1"/>
              <a:t>Lu’Harmony</a:t>
            </a:r>
            <a:r>
              <a:rPr lang="fr-FR" sz="1200" b="1" dirty="0"/>
              <a:t> : bilan et témoignages</a:t>
            </a:r>
          </a:p>
        </p:txBody>
      </p:sp>
      <p:sp>
        <p:nvSpPr>
          <p:cNvPr id="6" name="Rectangle 5"/>
          <p:cNvSpPr/>
          <p:nvPr/>
        </p:nvSpPr>
        <p:spPr>
          <a:xfrm>
            <a:off x="1382890" y="1876922"/>
            <a:ext cx="4005717" cy="4309271"/>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 </a:t>
            </a:r>
            <a:endParaRPr lang="fr-FR" dirty="0"/>
          </a:p>
        </p:txBody>
      </p:sp>
      <p:sp>
        <p:nvSpPr>
          <p:cNvPr id="8" name="Rectangle 7"/>
          <p:cNvSpPr/>
          <p:nvPr/>
        </p:nvSpPr>
        <p:spPr>
          <a:xfrm>
            <a:off x="1533360" y="5830201"/>
            <a:ext cx="3996446" cy="119944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 </a:t>
            </a:r>
            <a:endParaRPr lang="fr-FR" dirty="0"/>
          </a:p>
        </p:txBody>
      </p:sp>
      <p:sp>
        <p:nvSpPr>
          <p:cNvPr id="9" name="ZoneTexte 8"/>
          <p:cNvSpPr txBox="1"/>
          <p:nvPr/>
        </p:nvSpPr>
        <p:spPr>
          <a:xfrm>
            <a:off x="268111" y="445320"/>
            <a:ext cx="296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smtClean="0"/>
              <a:t>3</a:t>
            </a:r>
            <a:endParaRPr lang="fr-FR" dirty="0"/>
          </a:p>
        </p:txBody>
      </p:sp>
      <p:sp>
        <p:nvSpPr>
          <p:cNvPr id="10" name="Rectangle 9"/>
          <p:cNvSpPr/>
          <p:nvPr/>
        </p:nvSpPr>
        <p:spPr>
          <a:xfrm>
            <a:off x="1533360" y="6571871"/>
            <a:ext cx="3952018" cy="338554"/>
          </a:xfrm>
          <a:prstGeom prst="rect">
            <a:avLst/>
          </a:prstGeom>
        </p:spPr>
        <p:txBody>
          <a:bodyPr wrap="square">
            <a:spAutoFit/>
          </a:bodyPr>
          <a:lstStyle/>
          <a:p>
            <a:r>
              <a:rPr lang="fr-FR" sz="1200" baseline="30000" dirty="0" smtClean="0"/>
              <a:t>Vous </a:t>
            </a:r>
            <a:r>
              <a:rPr lang="fr-FR" sz="1200" baseline="30000" dirty="0"/>
              <a:t>voulez en savoir plus sur LU’Harmony ? Rendez-vous sur le stand LU au Salon International de l’Agriculture, du 21 février au 1er mars </a:t>
            </a:r>
            <a:r>
              <a:rPr lang="fr-FR" sz="1200" baseline="30000" dirty="0" smtClean="0"/>
              <a:t>2015</a:t>
            </a:r>
            <a:endParaRPr lang="fr-FR" sz="1200" baseline="30000" dirty="0"/>
          </a:p>
        </p:txBody>
      </p:sp>
      <p:sp>
        <p:nvSpPr>
          <p:cNvPr id="11" name="ZoneTexte 10"/>
          <p:cNvSpPr txBox="1"/>
          <p:nvPr/>
        </p:nvSpPr>
        <p:spPr>
          <a:xfrm>
            <a:off x="234187" y="814652"/>
            <a:ext cx="1137952" cy="10618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050" dirty="0" smtClean="0"/>
              <a:t>Reprise des 2 </a:t>
            </a:r>
            <a:r>
              <a:rPr lang="fr-FR" sz="1050" dirty="0" err="1" smtClean="0"/>
              <a:t>verbatims</a:t>
            </a:r>
            <a:r>
              <a:rPr lang="fr-FR" sz="1050" dirty="0" smtClean="0"/>
              <a:t> et de l’infographie (image) </a:t>
            </a:r>
          </a:p>
          <a:p>
            <a:endParaRPr lang="fr-FR" sz="1050" dirty="0"/>
          </a:p>
        </p:txBody>
      </p:sp>
      <p:pic>
        <p:nvPicPr>
          <p:cNvPr id="7" name="Image 6" descr="Capture d’écran 2015-01-15 à 11.26.26.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86815" y="4986702"/>
            <a:ext cx="1736375" cy="1474147"/>
          </a:xfrm>
          <a:prstGeom prst="rect">
            <a:avLst/>
          </a:prstGeom>
        </p:spPr>
      </p:pic>
      <p:grpSp>
        <p:nvGrpSpPr>
          <p:cNvPr id="17" name="Grouper 16"/>
          <p:cNvGrpSpPr/>
          <p:nvPr/>
        </p:nvGrpSpPr>
        <p:grpSpPr>
          <a:xfrm>
            <a:off x="1738295" y="2243226"/>
            <a:ext cx="3531609" cy="1469453"/>
            <a:chOff x="-7059206" y="2717116"/>
            <a:chExt cx="11422889" cy="4926187"/>
          </a:xfrm>
        </p:grpSpPr>
        <p:pic>
          <p:nvPicPr>
            <p:cNvPr id="3" name="Image 2" descr="Capture d’écran 2015-01-20 à 11.27.2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130534" y="2717116"/>
              <a:ext cx="6494217" cy="4926187"/>
            </a:xfrm>
            <a:prstGeom prst="rect">
              <a:avLst/>
            </a:prstGeom>
          </p:spPr>
        </p:pic>
        <p:pic>
          <p:nvPicPr>
            <p:cNvPr id="15" name="Image 14" descr="Capture d’écran 2015-01-20 à 11.27.11.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059206" y="2717116"/>
              <a:ext cx="3673771" cy="4926187"/>
            </a:xfrm>
            <a:prstGeom prst="rect">
              <a:avLst/>
            </a:prstGeom>
          </p:spPr>
        </p:pic>
      </p:grpSp>
      <p:sp>
        <p:nvSpPr>
          <p:cNvPr id="12" name="Rectangle 11"/>
          <p:cNvSpPr/>
          <p:nvPr/>
        </p:nvSpPr>
        <p:spPr>
          <a:xfrm>
            <a:off x="1738294" y="3814265"/>
            <a:ext cx="1523796" cy="954107"/>
          </a:xfrm>
          <a:prstGeom prst="rect">
            <a:avLst/>
          </a:prstGeom>
        </p:spPr>
        <p:txBody>
          <a:bodyPr wrap="square">
            <a:spAutoFit/>
          </a:bodyPr>
          <a:lstStyle/>
          <a:p>
            <a:r>
              <a:rPr lang="fr-FR" sz="1200" baseline="30000" dirty="0" smtClean="0"/>
              <a:t>« Je </a:t>
            </a:r>
            <a:r>
              <a:rPr lang="fr-FR" sz="1200" baseline="30000" dirty="0"/>
              <a:t>suis heureuse de contribuer à faire revenir les abeilles et les </a:t>
            </a:r>
            <a:r>
              <a:rPr lang="fr-FR" sz="1200" baseline="30000" dirty="0" err="1"/>
              <a:t>papil</a:t>
            </a:r>
            <a:r>
              <a:rPr lang="fr-FR" sz="1200" baseline="30000" dirty="0"/>
              <a:t>- </a:t>
            </a:r>
            <a:r>
              <a:rPr lang="fr-FR" sz="1200" baseline="30000" dirty="0" err="1"/>
              <a:t>lons</a:t>
            </a:r>
            <a:r>
              <a:rPr lang="fr-FR" sz="1200" baseline="30000" dirty="0"/>
              <a:t> sur mon territoire.»</a:t>
            </a:r>
          </a:p>
          <a:p>
            <a:r>
              <a:rPr lang="fr-FR" sz="1200" b="1" baseline="30000" dirty="0"/>
              <a:t>Elisabeth Bouchet</a:t>
            </a:r>
          </a:p>
          <a:p>
            <a:r>
              <a:rPr lang="fr-FR" sz="1200" baseline="30000" dirty="0"/>
              <a:t>Agricultrice dans la Vienne</a:t>
            </a:r>
            <a:r>
              <a:rPr lang="fr-FR" sz="1200" baseline="30000" dirty="0" smtClean="0"/>
              <a:t>.</a:t>
            </a:r>
            <a:r>
              <a:rPr lang="fr-FR" sz="1200" baseline="30000" dirty="0">
                <a:solidFill>
                  <a:srgbClr val="141413"/>
                </a:solidFill>
                <a:latin typeface="Helvetica"/>
              </a:rPr>
              <a:t> </a:t>
            </a:r>
            <a:endParaRPr lang="fr-FR" sz="1200" dirty="0"/>
          </a:p>
        </p:txBody>
      </p:sp>
      <p:sp>
        <p:nvSpPr>
          <p:cNvPr id="14" name="Rectangle 13"/>
          <p:cNvSpPr/>
          <p:nvPr/>
        </p:nvSpPr>
        <p:spPr>
          <a:xfrm>
            <a:off x="3472938" y="3804117"/>
            <a:ext cx="1451470" cy="1107995"/>
          </a:xfrm>
          <a:prstGeom prst="rect">
            <a:avLst/>
          </a:prstGeom>
        </p:spPr>
        <p:txBody>
          <a:bodyPr wrap="square">
            <a:spAutoFit/>
          </a:bodyPr>
          <a:lstStyle/>
          <a:p>
            <a:r>
              <a:rPr lang="fr-FR" sz="1100" baseline="30000" dirty="0"/>
              <a:t>«Avec la filière </a:t>
            </a:r>
            <a:r>
              <a:rPr lang="fr-FR" sz="1100" baseline="30000" dirty="0" err="1"/>
              <a:t>LU’Harmony</a:t>
            </a:r>
            <a:r>
              <a:rPr lang="fr-FR" sz="1100" baseline="30000" dirty="0"/>
              <a:t>, j’ai pu visiter l’usine où est fabriqué le Véritable Petit Beurre et découvrir le devenir concret de mon </a:t>
            </a:r>
            <a:r>
              <a:rPr lang="fr-FR" sz="1100" baseline="30000" dirty="0" err="1"/>
              <a:t>blé.Unebellefierté</a:t>
            </a:r>
            <a:r>
              <a:rPr lang="fr-FR" sz="1100" baseline="30000" dirty="0"/>
              <a:t>!»</a:t>
            </a:r>
          </a:p>
          <a:p>
            <a:r>
              <a:rPr lang="fr-FR" sz="1100" b="1" baseline="30000" dirty="0"/>
              <a:t>Bruno Eon</a:t>
            </a:r>
          </a:p>
          <a:p>
            <a:r>
              <a:rPr lang="fr-FR" sz="1100" baseline="30000" dirty="0"/>
              <a:t>Agriculteur en Pays de Loire.</a:t>
            </a:r>
            <a:endParaRPr lang="fr-FR" sz="1100" dirty="0"/>
          </a:p>
        </p:txBody>
      </p:sp>
      <p:sp>
        <p:nvSpPr>
          <p:cNvPr id="13" name="ZoneTexte 12"/>
          <p:cNvSpPr txBox="1"/>
          <p:nvPr/>
        </p:nvSpPr>
        <p:spPr>
          <a:xfrm>
            <a:off x="231136" y="5399314"/>
            <a:ext cx="1964424" cy="430887"/>
          </a:xfrm>
          <a:prstGeom prst="rect">
            <a:avLst/>
          </a:prstGeom>
          <a:noFill/>
        </p:spPr>
        <p:txBody>
          <a:bodyPr wrap="square" rtlCol="0">
            <a:spAutoFit/>
          </a:bodyPr>
          <a:lstStyle/>
          <a:p>
            <a:r>
              <a:rPr lang="fr-FR" sz="1100" i="1" dirty="0" smtClean="0">
                <a:solidFill>
                  <a:schemeClr val="accent4"/>
                </a:solidFill>
              </a:rPr>
              <a:t>L’infographie peut faire toute la largeur</a:t>
            </a:r>
            <a:endParaRPr lang="fr-FR" sz="1100" i="1" dirty="0">
              <a:solidFill>
                <a:schemeClr val="accent4"/>
              </a:solidFill>
            </a:endParaRPr>
          </a:p>
        </p:txBody>
      </p:sp>
      <p:cxnSp>
        <p:nvCxnSpPr>
          <p:cNvPr id="18" name="Connecteur droit avec flèche 17"/>
          <p:cNvCxnSpPr/>
          <p:nvPr/>
        </p:nvCxnSpPr>
        <p:spPr>
          <a:xfrm>
            <a:off x="2195560" y="5614758"/>
            <a:ext cx="391255"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2" name="ZoneTexte 1"/>
          <p:cNvSpPr txBox="1"/>
          <p:nvPr/>
        </p:nvSpPr>
        <p:spPr>
          <a:xfrm>
            <a:off x="1738295" y="4813912"/>
            <a:ext cx="970645" cy="261610"/>
          </a:xfrm>
          <a:prstGeom prst="rect">
            <a:avLst/>
          </a:prstGeom>
          <a:noFill/>
        </p:spPr>
        <p:txBody>
          <a:bodyPr wrap="none" rtlCol="0">
            <a:spAutoFit/>
          </a:bodyPr>
          <a:lstStyle/>
          <a:p>
            <a:r>
              <a:rPr lang="fr-FR" sz="1100" dirty="0" smtClean="0"/>
              <a:t>Infographie </a:t>
            </a:r>
            <a:endParaRPr lang="fr-FR" sz="1100" dirty="0"/>
          </a:p>
        </p:txBody>
      </p:sp>
      <p:sp>
        <p:nvSpPr>
          <p:cNvPr id="16" name="ZoneTexte 15"/>
          <p:cNvSpPr txBox="1"/>
          <p:nvPr/>
        </p:nvSpPr>
        <p:spPr>
          <a:xfrm>
            <a:off x="1673419" y="1886852"/>
            <a:ext cx="1103443" cy="261610"/>
          </a:xfrm>
          <a:prstGeom prst="rect">
            <a:avLst/>
          </a:prstGeom>
          <a:noFill/>
        </p:spPr>
        <p:txBody>
          <a:bodyPr wrap="none" rtlCol="0">
            <a:spAutoFit/>
          </a:bodyPr>
          <a:lstStyle>
            <a:defPPr>
              <a:defRPr lang="fr-FR"/>
            </a:defPPr>
            <a:lvl1pPr>
              <a:defRPr sz="1100"/>
            </a:lvl1pPr>
          </a:lstStyle>
          <a:p>
            <a:r>
              <a:rPr lang="fr-FR" dirty="0"/>
              <a:t>Témoignages</a:t>
            </a:r>
          </a:p>
        </p:txBody>
      </p:sp>
    </p:spTree>
    <p:extLst>
      <p:ext uri="{BB962C8B-B14F-4D97-AF65-F5344CB8AC3E}">
        <p14:creationId xmlns:p14="http://schemas.microsoft.com/office/powerpoint/2010/main" val="94544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Capture d’écran 2015-01-15 à 11.17.40.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09993" y="0"/>
            <a:ext cx="5883007" cy="6858000"/>
          </a:xfrm>
          <a:prstGeom prst="rect">
            <a:avLst/>
          </a:prstGeom>
        </p:spPr>
      </p:pic>
      <p:sp>
        <p:nvSpPr>
          <p:cNvPr id="5" name="ZoneTexte 4"/>
          <p:cNvSpPr txBox="1"/>
          <p:nvPr/>
        </p:nvSpPr>
        <p:spPr>
          <a:xfrm>
            <a:off x="268111" y="445320"/>
            <a:ext cx="296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smtClean="0"/>
              <a:t>4</a:t>
            </a:r>
            <a:endParaRPr lang="fr-FR" dirty="0"/>
          </a:p>
        </p:txBody>
      </p:sp>
      <p:sp>
        <p:nvSpPr>
          <p:cNvPr id="6" name="Rectangle 5"/>
          <p:cNvSpPr/>
          <p:nvPr/>
        </p:nvSpPr>
        <p:spPr>
          <a:xfrm>
            <a:off x="1609993" y="1585611"/>
            <a:ext cx="4164008" cy="307777"/>
          </a:xfrm>
          <a:prstGeom prst="rect">
            <a:avLst/>
          </a:prstGeom>
          <a:solidFill>
            <a:srgbClr val="FFFFFF"/>
          </a:solidFill>
        </p:spPr>
        <p:txBody>
          <a:bodyPr wrap="none">
            <a:spAutoFit/>
          </a:bodyPr>
          <a:lstStyle/>
          <a:p>
            <a:r>
              <a:rPr lang="fr-FR" sz="1400" b="1" dirty="0"/>
              <a:t>Découvrez d’où vient le blé des biscuits LU</a:t>
            </a:r>
          </a:p>
        </p:txBody>
      </p:sp>
      <p:sp>
        <p:nvSpPr>
          <p:cNvPr id="7" name="Rectangle 6"/>
          <p:cNvSpPr/>
          <p:nvPr/>
        </p:nvSpPr>
        <p:spPr>
          <a:xfrm>
            <a:off x="1609992" y="1893388"/>
            <a:ext cx="3851007" cy="646612"/>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 </a:t>
            </a:r>
            <a:endParaRPr lang="fr-FR" dirty="0"/>
          </a:p>
        </p:txBody>
      </p:sp>
      <p:pic>
        <p:nvPicPr>
          <p:cNvPr id="8" name="Image 7" descr="Capture d’écran 2015-01-15 à 11.12.4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09993" y="2345650"/>
            <a:ext cx="3851006" cy="1950714"/>
          </a:xfrm>
          <a:prstGeom prst="rect">
            <a:avLst/>
          </a:prstGeom>
        </p:spPr>
      </p:pic>
      <p:sp>
        <p:nvSpPr>
          <p:cNvPr id="9" name="Rectangle 8"/>
          <p:cNvSpPr/>
          <p:nvPr/>
        </p:nvSpPr>
        <p:spPr>
          <a:xfrm>
            <a:off x="1451947" y="4313680"/>
            <a:ext cx="4009052" cy="2544319"/>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 </a:t>
            </a:r>
            <a:endParaRPr lang="fr-FR" dirty="0"/>
          </a:p>
        </p:txBody>
      </p:sp>
      <p:sp>
        <p:nvSpPr>
          <p:cNvPr id="10" name="ZoneTexte 9"/>
          <p:cNvSpPr txBox="1"/>
          <p:nvPr/>
        </p:nvSpPr>
        <p:spPr>
          <a:xfrm>
            <a:off x="194733" y="3256886"/>
            <a:ext cx="1257214" cy="646331"/>
          </a:xfrm>
          <a:prstGeom prst="rect">
            <a:avLst/>
          </a:prstGeom>
          <a:noFill/>
        </p:spPr>
        <p:txBody>
          <a:bodyPr wrap="square" rtlCol="0">
            <a:spAutoFit/>
          </a:bodyPr>
          <a:lstStyle/>
          <a:p>
            <a:r>
              <a:rPr lang="fr-FR" sz="1200" dirty="0" smtClean="0"/>
              <a:t>Au clic lancement de la vidéo</a:t>
            </a:r>
            <a:endParaRPr lang="fr-FR" sz="1200" dirty="0"/>
          </a:p>
        </p:txBody>
      </p:sp>
      <p:sp>
        <p:nvSpPr>
          <p:cNvPr id="12" name="ZoneTexte 11"/>
          <p:cNvSpPr txBox="1"/>
          <p:nvPr/>
        </p:nvSpPr>
        <p:spPr>
          <a:xfrm>
            <a:off x="234187" y="814652"/>
            <a:ext cx="113795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050" dirty="0" smtClean="0"/>
              <a:t>Exemple page vidéo</a:t>
            </a:r>
          </a:p>
        </p:txBody>
      </p:sp>
      <p:sp>
        <p:nvSpPr>
          <p:cNvPr id="15" name="Rectangle 14"/>
          <p:cNvSpPr/>
          <p:nvPr/>
        </p:nvSpPr>
        <p:spPr>
          <a:xfrm>
            <a:off x="1508981" y="4658922"/>
            <a:ext cx="3952018" cy="338554"/>
          </a:xfrm>
          <a:prstGeom prst="rect">
            <a:avLst/>
          </a:prstGeom>
        </p:spPr>
        <p:txBody>
          <a:bodyPr wrap="square">
            <a:spAutoFit/>
          </a:bodyPr>
          <a:lstStyle/>
          <a:p>
            <a:r>
              <a:rPr lang="fr-FR" sz="1200" baseline="30000" dirty="0" smtClean="0"/>
              <a:t>Vous </a:t>
            </a:r>
            <a:r>
              <a:rPr lang="fr-FR" sz="1200" baseline="30000" dirty="0"/>
              <a:t>voulez en savoir plus sur LU’Harmony ? Rendez-vous sur le stand LU au Salon International de l’Agriculture, du 21 février au 1er mars </a:t>
            </a:r>
            <a:r>
              <a:rPr lang="fr-FR" sz="1200" baseline="30000" dirty="0" smtClean="0"/>
              <a:t>2015</a:t>
            </a:r>
            <a:endParaRPr lang="fr-FR" sz="1200" baseline="30000" dirty="0"/>
          </a:p>
        </p:txBody>
      </p:sp>
    </p:spTree>
    <p:extLst>
      <p:ext uri="{BB962C8B-B14F-4D97-AF65-F5344CB8AC3E}">
        <p14:creationId xmlns:p14="http://schemas.microsoft.com/office/powerpoint/2010/main" val="1224134879"/>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731</TotalTime>
  <Words>1044</Words>
  <Application>Microsoft Office PowerPoint</Application>
  <PresentationFormat>Affichage à l'écran (4:3)</PresentationFormat>
  <Paragraphs>82</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FLEUR ELLEN FARCY</dc:creator>
  <cp:lastModifiedBy>Nassim</cp:lastModifiedBy>
  <cp:revision>55</cp:revision>
  <dcterms:created xsi:type="dcterms:W3CDTF">2015-01-09T13:33:00Z</dcterms:created>
  <dcterms:modified xsi:type="dcterms:W3CDTF">2015-01-22T11:07:36Z</dcterms:modified>
</cp:coreProperties>
</file>