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6" r:id="rId2"/>
    <p:sldId id="257" r:id="rId3"/>
    <p:sldId id="258" r:id="rId4"/>
    <p:sldId id="355" r:id="rId5"/>
    <p:sldId id="354" r:id="rId6"/>
    <p:sldId id="259" r:id="rId7"/>
    <p:sldId id="260" r:id="rId8"/>
    <p:sldId id="261" r:id="rId9"/>
    <p:sldId id="3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2BD21-B9F2-B04A-A9C5-FB2DF7077080}" v="1002" dt="2019-08-02T04:14:4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5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4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6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22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09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2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78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da-tax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FF67-1E67-A646-AC7C-FADCF5E8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69" y="1432223"/>
            <a:ext cx="9966960" cy="3035808"/>
          </a:xfrm>
        </p:spPr>
        <p:txBody>
          <a:bodyPr/>
          <a:lstStyle/>
          <a:p>
            <a:r>
              <a:rPr lang="en-US"/>
              <a:t>Impact of Soda 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F495-9A10-FA43-BE0B-6665A9F3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169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Lai Jiang</a:t>
            </a:r>
          </a:p>
          <a:p>
            <a:r>
              <a:rPr lang="en-US"/>
              <a:t>Sarah Lewkowicz</a:t>
            </a:r>
          </a:p>
          <a:p>
            <a:r>
              <a:rPr lang="en-US"/>
              <a:t>Jack Ying</a:t>
            </a:r>
          </a:p>
        </p:txBody>
      </p:sp>
    </p:spTree>
    <p:extLst>
      <p:ext uri="{BB962C8B-B14F-4D97-AF65-F5344CB8AC3E}">
        <p14:creationId xmlns:p14="http://schemas.microsoft.com/office/powerpoint/2010/main" val="7129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E8BD-59C8-4B4C-9510-FA3927F2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A011-6060-FE46-9AB5-E99C2BF7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does soda tax affect retail stores?</a:t>
            </a:r>
          </a:p>
        </p:txBody>
      </p:sp>
    </p:spTree>
    <p:extLst>
      <p:ext uri="{BB962C8B-B14F-4D97-AF65-F5344CB8AC3E}">
        <p14:creationId xmlns:p14="http://schemas.microsoft.com/office/powerpoint/2010/main" val="154100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3421-461E-FF42-BFA1-FD99B324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6611D-98D7-3C44-8768-76BFC4FAE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69" y="1361568"/>
            <a:ext cx="4447245" cy="4389615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26443B5-E216-D34F-AE88-A41C46FDA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63" y="2770993"/>
            <a:ext cx="3474027" cy="1600777"/>
          </a:xfrm>
          <a:prstGeom prst="rect">
            <a:avLst/>
          </a:prstGeom>
        </p:spPr>
      </p:pic>
      <p:pic>
        <p:nvPicPr>
          <p:cNvPr id="9" name="Picture 8" descr="A red and white sign&#10;&#10;Description automatically generated">
            <a:extLst>
              <a:ext uri="{FF2B5EF4-FFF2-40B4-BE49-F238E27FC236}">
                <a16:creationId xmlns:a16="http://schemas.microsoft.com/office/drawing/2014/main" id="{CCCC4D8E-FB90-3C48-B888-3F802EA87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" y="2740980"/>
            <a:ext cx="3169804" cy="16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A3C7-67B6-3744-9A7E-841EC286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9C6AC-999F-AB40-95EE-EE8A7B63D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66" y="1557931"/>
            <a:ext cx="7025903" cy="46781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D0BE5-C828-284D-A280-6E9DD401F791}"/>
              </a:ext>
            </a:extLst>
          </p:cNvPr>
          <p:cNvSpPr txBox="1"/>
          <p:nvPr/>
        </p:nvSpPr>
        <p:spPr>
          <a:xfrm>
            <a:off x="463230" y="1373264"/>
            <a:ext cx="4027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 stores inside and surrounding Berkeley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Weekly sales from 2014-2015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>
                <a:ea typeface="ＭＳ Ｐゴシック" pitchFamily="34" charset="-128"/>
              </a:rPr>
              <a:t>The differences-in-differences estimator, </a:t>
            </a:r>
            <a:r>
              <a:rPr lang="en-US" sz="2800" i="1" err="1">
                <a:ea typeface="ＭＳ Ｐゴシック" pitchFamily="34" charset="-128"/>
              </a:rPr>
              <a:t>ctd</a:t>
            </a:r>
            <a:r>
              <a:rPr lang="en-US" sz="2800" i="1">
                <a:ea typeface="ＭＳ Ｐゴシック" pitchFamily="34" charset="-128"/>
              </a:rPr>
              <a:t>.</a:t>
            </a:r>
            <a:endParaRPr lang="en-US" sz="2800">
              <a:ea typeface="ＭＳ Ｐゴシック" pitchFamily="34" charset="-128"/>
            </a:endParaRPr>
          </a:p>
        </p:txBody>
      </p:sp>
      <p:sp>
        <p:nvSpPr>
          <p:cNvPr id="651272" name="Content Placeholder 2"/>
          <p:cNvSpPr>
            <a:spLocks noGrp="1"/>
          </p:cNvSpPr>
          <p:nvPr>
            <p:ph idx="1"/>
          </p:nvPr>
        </p:nvSpPr>
        <p:spPr>
          <a:xfrm>
            <a:off x="2256183" y="1775545"/>
            <a:ext cx="8627165" cy="6096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>
                <a:ea typeface="ＭＳ Ｐゴシック" pitchFamily="34" charset="-128"/>
              </a:rPr>
              <a:t>             =    (                    –                     )   –   (                      –                       )</a:t>
            </a:r>
          </a:p>
          <a:p>
            <a:pPr>
              <a:buFontTx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651273" name="Picture 3" descr="fig13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6198" y="2398019"/>
            <a:ext cx="6154761" cy="427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5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72929"/>
              </p:ext>
            </p:extLst>
          </p:nvPr>
        </p:nvGraphicFramePr>
        <p:xfrm>
          <a:off x="1811274" y="1762671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4" imgW="1409400" imgH="482400" progId="Equation.DSMT4">
                  <p:embed/>
                </p:oleObj>
              </mc:Choice>
              <mc:Fallback>
                <p:oleObj name="Equation" r:id="rId4" imgW="1409400" imgH="482400" progId="Equation.DSMT4">
                  <p:embed/>
                  <p:pic>
                    <p:nvPicPr>
                      <p:cNvPr id="65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274" y="1762671"/>
                        <a:ext cx="14097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73701"/>
              </p:ext>
            </p:extLst>
          </p:nvPr>
        </p:nvGraphicFramePr>
        <p:xfrm>
          <a:off x="3850422" y="1775545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6" imgW="1066800" imgH="381000" progId="Equation.DSMT4">
                  <p:embed/>
                </p:oleObj>
              </mc:Choice>
              <mc:Fallback>
                <p:oleObj name="Equation" r:id="rId6" imgW="1066800" imgH="381000" progId="Equation.DSMT4">
                  <p:embed/>
                  <p:pic>
                    <p:nvPicPr>
                      <p:cNvPr id="65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422" y="1775545"/>
                        <a:ext cx="1066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8564"/>
              </p:ext>
            </p:extLst>
          </p:nvPr>
        </p:nvGraphicFramePr>
        <p:xfrm>
          <a:off x="5290450" y="1762671"/>
          <a:ext cx="118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8" imgW="1181100" imgH="381000" progId="Equation.DSMT4">
                  <p:embed/>
                </p:oleObj>
              </mc:Choice>
              <mc:Fallback>
                <p:oleObj name="Equation" r:id="rId8" imgW="1181100" imgH="381000" progId="Equation.DSMT4">
                  <p:embed/>
                  <p:pic>
                    <p:nvPicPr>
                      <p:cNvPr id="65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50" y="1762671"/>
                        <a:ext cx="11811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884469"/>
              </p:ext>
            </p:extLst>
          </p:nvPr>
        </p:nvGraphicFramePr>
        <p:xfrm>
          <a:off x="7476700" y="1737824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0" imgW="1270000" imgH="381000" progId="Equation.DSMT4">
                  <p:embed/>
                </p:oleObj>
              </mc:Choice>
              <mc:Fallback>
                <p:oleObj name="Equation" r:id="rId10" imgW="1270000" imgH="381000" progId="Equation.DSMT4">
                  <p:embed/>
                  <p:pic>
                    <p:nvPicPr>
                      <p:cNvPr id="65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700" y="1737824"/>
                        <a:ext cx="12700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32826"/>
              </p:ext>
            </p:extLst>
          </p:nvPr>
        </p:nvGraphicFramePr>
        <p:xfrm>
          <a:off x="9066050" y="1725229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2" imgW="1371600" imgH="381000" progId="Equation.DSMT4">
                  <p:embed/>
                </p:oleObj>
              </mc:Choice>
              <mc:Fallback>
                <p:oleObj name="Equation" r:id="rId12" imgW="1371600" imgH="381000" progId="Equation.DSMT4">
                  <p:embed/>
                  <p:pic>
                    <p:nvPicPr>
                      <p:cNvPr id="65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050" y="1725229"/>
                        <a:ext cx="13716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6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AFF-C403-4948-B8FE-7231890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D9475-6AEF-544F-8CAA-2426CEA46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52918"/>
                <a:ext cx="12192000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/>
                  <a:t>    Weekly sales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/>
                  <a:t>⍺ </a:t>
                </a:r>
                <a:r>
                  <a:rPr lang="en-US" sz="4000" b="1"/>
                  <a:t>+</a:t>
                </a:r>
                <a:r>
                  <a:rPr lang="en-US" sz="4000"/>
                  <a:t> β </a:t>
                </a:r>
                <a:r>
                  <a:rPr lang="en-US" sz="4000" err="1"/>
                  <a:t>D_affected</a:t>
                </a:r>
                <a:r>
                  <a:rPr lang="en-US" sz="4000"/>
                  <a:t> </a:t>
                </a:r>
                <a:r>
                  <a:rPr lang="en-US" sz="4000" err="1"/>
                  <a:t>D_soda</a:t>
                </a:r>
                <a:r>
                  <a:rPr lang="en-US" sz="4000"/>
                  <a:t> tax </a:t>
                </a:r>
              </a:p>
              <a:p>
                <a:pPr marL="0" indent="0">
                  <a:buNone/>
                </a:pPr>
                <a:r>
                  <a:rPr lang="en-US" sz="4000"/>
                  <a:t>  </a:t>
                </a:r>
                <a:r>
                  <a:rPr lang="en-US" sz="4000" b="1"/>
                  <a:t>+</a:t>
                </a:r>
                <a:r>
                  <a:rPr lang="en-US" sz="4000"/>
                  <a:t> 𝛾 store fixed effects </a:t>
                </a:r>
                <a:r>
                  <a:rPr lang="en-US" sz="4000" b="1"/>
                  <a:t>+</a:t>
                </a:r>
                <a:r>
                  <a:rPr lang="en-US" sz="4000"/>
                  <a:t> 𝛉 week fixed effects </a:t>
                </a:r>
                <a:r>
                  <a:rPr lang="en-US" sz="4000" b="1"/>
                  <a:t>+</a:t>
                </a:r>
                <a:r>
                  <a:rPr lang="en-US" sz="4000"/>
                  <a:t> ε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D9475-6AEF-544F-8CAA-2426CEA46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52918"/>
                <a:ext cx="12192000" cy="4195481"/>
              </a:xfr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06D-A39A-644E-AAB4-05D7995B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EB125-BB09-4844-A538-DED9271CF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6" y="2313710"/>
            <a:ext cx="11624988" cy="3186545"/>
          </a:xfrm>
        </p:spPr>
      </p:pic>
    </p:spTree>
    <p:extLst>
      <p:ext uri="{BB962C8B-B14F-4D97-AF65-F5344CB8AC3E}">
        <p14:creationId xmlns:p14="http://schemas.microsoft.com/office/powerpoint/2010/main" val="68867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A35F-480F-634D-B9E1-C8421B86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88F247-9ABB-A749-891E-B57C113B2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2479040"/>
            <a:ext cx="11691515" cy="3149600"/>
          </a:xfrm>
        </p:spPr>
      </p:pic>
    </p:spTree>
    <p:extLst>
      <p:ext uri="{BB962C8B-B14F-4D97-AF65-F5344CB8AC3E}">
        <p14:creationId xmlns:p14="http://schemas.microsoft.com/office/powerpoint/2010/main" val="7355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DA2-EB27-D14D-9FF4-807A1270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2C05-9752-3548-BE94-4A34B5A8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Heroku App : </a:t>
            </a:r>
            <a:r>
              <a:rPr lang="en-US" u="sng">
                <a:hlinkClick r:id="rId2"/>
              </a:rPr>
              <a:t>https://soda-tax.herokuapp.com/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{2EBE3663-95B1-4C4B-82D9-25B78C5D67BE}tf10001062</Template>
  <TotalTime>0</TotalTime>
  <Words>94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Equation</vt:lpstr>
      <vt:lpstr>Impact of Soda Tax</vt:lpstr>
      <vt:lpstr>Research Question</vt:lpstr>
      <vt:lpstr>PowerPoint Presentation</vt:lpstr>
      <vt:lpstr>Data</vt:lpstr>
      <vt:lpstr>The differences-in-differences estimator, ctd.</vt:lpstr>
      <vt:lpstr>Linear Regression Model</vt:lpstr>
      <vt:lpstr>Machine Learning</vt:lpstr>
      <vt:lpstr>Predictive Analysis</vt:lpstr>
      <vt:lpstr>Link to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Soda Tax</dc:title>
  <dc:creator>Jack Ying</dc:creator>
  <cp:lastModifiedBy>LJ</cp:lastModifiedBy>
  <cp:revision>2</cp:revision>
  <dcterms:created xsi:type="dcterms:W3CDTF">2019-08-02T02:18:12Z</dcterms:created>
  <dcterms:modified xsi:type="dcterms:W3CDTF">2019-08-02T04:27:44Z</dcterms:modified>
</cp:coreProperties>
</file>