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62" r:id="rId3"/>
    <p:sldId id="257" r:id="rId4"/>
    <p:sldId id="260" r:id="rId5"/>
    <p:sldId id="265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2"/>
    <p:restoredTop sz="94663"/>
  </p:normalViewPr>
  <p:slideViewPr>
    <p:cSldViewPr snapToGrid="0" snapToObjects="1">
      <p:cViewPr varScale="1">
        <p:scale>
          <a:sx n="74" d="100"/>
          <a:sy n="74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Nat-Mac\Desktop\project2KCC\RoughCBL%20(external)%20recon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Nat-Mac\Desktop\project2KCC\RoughCBL%20(external)%20recon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Nat-Mac\Desktop\project2KCC\RoughCBL%20(external)%20recon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[RoughCBL (external) recon2.xlsx]Graphs!PivotTable6</c:name>
    <c:fmtId val="7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1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2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3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4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5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6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1">
                <a:lumMod val="60000"/>
              </a:schemeClr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2">
                <a:lumMod val="60000"/>
              </a:schemeClr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1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</c:pivotFmt>
      <c:pivotFmt>
        <c:idx val="26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2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</c:pivotFmt>
      <c:pivotFmt>
        <c:idx val="27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3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</c:pivotFmt>
      <c:pivotFmt>
        <c:idx val="28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4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</c:pivotFmt>
      <c:pivotFmt>
        <c:idx val="29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5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</c:pivotFmt>
      <c:pivotFmt>
        <c:idx val="30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6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</c:pivotFmt>
      <c:pivotFmt>
        <c:idx val="31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1">
                <a:lumMod val="60000"/>
              </a:schemeClr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</c:pivotFmt>
      <c:pivotFmt>
        <c:idx val="32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2">
                <a:lumMod val="60000"/>
              </a:schemeClr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</c:pivotFmt>
      <c:pivotFmt>
        <c:idx val="33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1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</c:pivotFmt>
      <c:pivotFmt>
        <c:idx val="34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2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</c:pivotFmt>
      <c:pivotFmt>
        <c:idx val="35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3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</c:pivotFmt>
      <c:pivotFmt>
        <c:idx val="36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4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</c:pivotFmt>
      <c:pivotFmt>
        <c:idx val="37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5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</c:pivotFmt>
      <c:pivotFmt>
        <c:idx val="38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6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</c:pivotFmt>
      <c:pivotFmt>
        <c:idx val="39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1">
                <a:lumMod val="60000"/>
              </a:schemeClr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</c:pivotFmt>
      <c:pivotFmt>
        <c:idx val="40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2">
                <a:lumMod val="60000"/>
              </a:schemeClr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</c:pivotFmt>
    </c:pivotFmts>
    <c:plotArea>
      <c:layout>
        <c:manualLayout>
          <c:layoutTarget val="inner"/>
          <c:xMode val="edge"/>
          <c:yMode val="edge"/>
          <c:x val="3.7990969983060667E-2"/>
          <c:y val="1.0175089732371766E-2"/>
          <c:w val="0.88201446975793929"/>
          <c:h val="0.88023951105112153"/>
        </c:manualLayout>
      </c:layout>
      <c:lineChart>
        <c:grouping val="standard"/>
        <c:varyColors val="0"/>
        <c:ser>
          <c:idx val="0"/>
          <c:order val="0"/>
          <c:tx>
            <c:strRef>
              <c:f>Graphs!$C$4:$C$5</c:f>
              <c:strCache>
                <c:ptCount val="1"/>
                <c:pt idx="0">
                  <c:v>Foreclosure Auction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marker>
          <c:cat>
            <c:strRef>
              <c:f>Graphs!$B$6:$B$19</c:f>
              <c:strCache>
                <c:ptCount val="13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</c:strCache>
            </c:strRef>
          </c:cat>
          <c:val>
            <c:numRef>
              <c:f>Graphs!$C$6:$C$19</c:f>
              <c:numCache>
                <c:formatCode>General</c:formatCode>
                <c:ptCount val="13"/>
                <c:pt idx="1">
                  <c:v>7</c:v>
                </c:pt>
                <c:pt idx="2">
                  <c:v>114</c:v>
                </c:pt>
                <c:pt idx="3">
                  <c:v>182</c:v>
                </c:pt>
                <c:pt idx="4">
                  <c:v>73</c:v>
                </c:pt>
                <c:pt idx="5">
                  <c:v>65</c:v>
                </c:pt>
                <c:pt idx="6">
                  <c:v>121</c:v>
                </c:pt>
                <c:pt idx="7">
                  <c:v>122</c:v>
                </c:pt>
                <c:pt idx="8">
                  <c:v>80</c:v>
                </c:pt>
                <c:pt idx="9">
                  <c:v>109</c:v>
                </c:pt>
                <c:pt idx="10">
                  <c:v>143</c:v>
                </c:pt>
                <c:pt idx="11">
                  <c:v>68</c:v>
                </c:pt>
                <c:pt idx="12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A4-0D41-986C-FCE07939032E}"/>
            </c:ext>
          </c:extLst>
        </c:ser>
        <c:ser>
          <c:idx val="1"/>
          <c:order val="1"/>
          <c:tx>
            <c:strRef>
              <c:f>Graphs!$D$4:$D$5</c:f>
              <c:strCache>
                <c:ptCount val="1"/>
                <c:pt idx="0">
                  <c:v>Full Payoff</c:v>
                </c:pt>
              </c:strCache>
            </c:strRef>
          </c:tx>
          <c:spPr>
            <a:ln w="38100" cap="flat" cmpd="dbl" algn="ctr">
              <a:solidFill>
                <a:schemeClr val="accent2"/>
              </a:solidFill>
              <a:miter lim="800000"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marker>
          <c:cat>
            <c:strRef>
              <c:f>Graphs!$B$6:$B$19</c:f>
              <c:strCache>
                <c:ptCount val="13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</c:strCache>
            </c:strRef>
          </c:cat>
          <c:val>
            <c:numRef>
              <c:f>Graphs!$D$6:$D$19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13</c:v>
                </c:pt>
                <c:pt idx="3">
                  <c:v>11</c:v>
                </c:pt>
                <c:pt idx="4">
                  <c:v>15</c:v>
                </c:pt>
                <c:pt idx="5">
                  <c:v>8</c:v>
                </c:pt>
                <c:pt idx="6">
                  <c:v>10</c:v>
                </c:pt>
                <c:pt idx="7">
                  <c:v>30</c:v>
                </c:pt>
                <c:pt idx="8">
                  <c:v>82</c:v>
                </c:pt>
                <c:pt idx="9">
                  <c:v>57</c:v>
                </c:pt>
                <c:pt idx="10">
                  <c:v>58</c:v>
                </c:pt>
                <c:pt idx="11">
                  <c:v>134</c:v>
                </c:pt>
                <c:pt idx="12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A4-0D41-986C-FCE07939032E}"/>
            </c:ext>
          </c:extLst>
        </c:ser>
        <c:ser>
          <c:idx val="2"/>
          <c:order val="2"/>
          <c:tx>
            <c:strRef>
              <c:f>Graphs!$E$4:$E$5</c:f>
              <c:strCache>
                <c:ptCount val="1"/>
                <c:pt idx="0">
                  <c:v>Note Sale - NPL</c:v>
                </c:pt>
              </c:strCache>
            </c:strRef>
          </c:tx>
          <c:spPr>
            <a:ln w="38100" cap="flat" cmpd="dbl" algn="ctr">
              <a:solidFill>
                <a:schemeClr val="accent3"/>
              </a:solidFill>
              <a:miter lim="800000"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marker>
          <c:cat>
            <c:strRef>
              <c:f>Graphs!$B$6:$B$19</c:f>
              <c:strCache>
                <c:ptCount val="13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</c:strCache>
            </c:strRef>
          </c:cat>
          <c:val>
            <c:numRef>
              <c:f>Graphs!$E$6:$E$19</c:f>
              <c:numCache>
                <c:formatCode>General</c:formatCode>
                <c:ptCount val="13"/>
                <c:pt idx="1">
                  <c:v>30</c:v>
                </c:pt>
                <c:pt idx="2">
                  <c:v>574</c:v>
                </c:pt>
                <c:pt idx="3">
                  <c:v>386</c:v>
                </c:pt>
                <c:pt idx="4">
                  <c:v>302</c:v>
                </c:pt>
                <c:pt idx="5">
                  <c:v>585</c:v>
                </c:pt>
                <c:pt idx="6">
                  <c:v>542</c:v>
                </c:pt>
                <c:pt idx="7">
                  <c:v>583</c:v>
                </c:pt>
                <c:pt idx="8">
                  <c:v>882</c:v>
                </c:pt>
                <c:pt idx="9">
                  <c:v>374</c:v>
                </c:pt>
                <c:pt idx="10">
                  <c:v>1128</c:v>
                </c:pt>
                <c:pt idx="11">
                  <c:v>550</c:v>
                </c:pt>
                <c:pt idx="12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A4-0D41-986C-FCE07939032E}"/>
            </c:ext>
          </c:extLst>
        </c:ser>
        <c:ser>
          <c:idx val="3"/>
          <c:order val="3"/>
          <c:tx>
            <c:strRef>
              <c:f>Graphs!$F$4:$F$5</c:f>
              <c:strCache>
                <c:ptCount val="1"/>
                <c:pt idx="0">
                  <c:v>Note Sale - PL</c:v>
                </c:pt>
              </c:strCache>
            </c:strRef>
          </c:tx>
          <c:spPr>
            <a:ln w="38100" cap="flat" cmpd="dbl" algn="ctr">
              <a:solidFill>
                <a:schemeClr val="accent4"/>
              </a:solidFill>
              <a:miter lim="800000"/>
            </a:ln>
            <a:effectLst/>
          </c:spPr>
          <c:marker>
            <c:symbol val="circle"/>
            <c:size val="6"/>
            <c:spPr>
              <a:solidFill>
                <a:schemeClr val="accent4"/>
              </a:soli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marker>
          <c:cat>
            <c:strRef>
              <c:f>Graphs!$B$6:$B$19</c:f>
              <c:strCache>
                <c:ptCount val="13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</c:strCache>
            </c:strRef>
          </c:cat>
          <c:val>
            <c:numRef>
              <c:f>Graphs!$F$6:$F$19</c:f>
              <c:numCache>
                <c:formatCode>General</c:formatCode>
                <c:ptCount val="13"/>
                <c:pt idx="9">
                  <c:v>1</c:v>
                </c:pt>
                <c:pt idx="11">
                  <c:v>26</c:v>
                </c:pt>
                <c:pt idx="12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A4-0D41-986C-FCE07939032E}"/>
            </c:ext>
          </c:extLst>
        </c:ser>
        <c:ser>
          <c:idx val="4"/>
          <c:order val="4"/>
          <c:tx>
            <c:strRef>
              <c:f>Graphs!$G$4:$G$5</c:f>
              <c:strCache>
                <c:ptCount val="1"/>
                <c:pt idx="0">
                  <c:v>Note Sale - RPL</c:v>
                </c:pt>
              </c:strCache>
            </c:strRef>
          </c:tx>
          <c:spPr>
            <a:ln w="38100" cap="flat" cmpd="dbl" algn="ctr">
              <a:solidFill>
                <a:schemeClr val="accent5"/>
              </a:solidFill>
              <a:miter lim="800000"/>
            </a:ln>
            <a:effectLst/>
          </c:spPr>
          <c:marker>
            <c:symbol val="circle"/>
            <c:size val="6"/>
            <c:spPr>
              <a:solidFill>
                <a:schemeClr val="accent5"/>
              </a:soli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marker>
          <c:cat>
            <c:strRef>
              <c:f>Graphs!$B$6:$B$19</c:f>
              <c:strCache>
                <c:ptCount val="13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</c:strCache>
            </c:strRef>
          </c:cat>
          <c:val>
            <c:numRef>
              <c:f>Graphs!$G$6:$G$19</c:f>
              <c:numCache>
                <c:formatCode>General</c:formatCode>
                <c:ptCount val="13"/>
                <c:pt idx="0">
                  <c:v>1</c:v>
                </c:pt>
                <c:pt idx="1">
                  <c:v>18</c:v>
                </c:pt>
                <c:pt idx="2">
                  <c:v>468</c:v>
                </c:pt>
                <c:pt idx="3">
                  <c:v>229</c:v>
                </c:pt>
                <c:pt idx="4">
                  <c:v>247</c:v>
                </c:pt>
                <c:pt idx="5">
                  <c:v>206</c:v>
                </c:pt>
                <c:pt idx="6">
                  <c:v>152</c:v>
                </c:pt>
                <c:pt idx="7">
                  <c:v>276</c:v>
                </c:pt>
                <c:pt idx="8">
                  <c:v>1128</c:v>
                </c:pt>
                <c:pt idx="9">
                  <c:v>833</c:v>
                </c:pt>
                <c:pt idx="10">
                  <c:v>382</c:v>
                </c:pt>
                <c:pt idx="11">
                  <c:v>692</c:v>
                </c:pt>
                <c:pt idx="12">
                  <c:v>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AA4-0D41-986C-FCE07939032E}"/>
            </c:ext>
          </c:extLst>
        </c:ser>
        <c:ser>
          <c:idx val="5"/>
          <c:order val="5"/>
          <c:tx>
            <c:strRef>
              <c:f>Graphs!$H$4:$H$5</c:f>
              <c:strCache>
                <c:ptCount val="1"/>
                <c:pt idx="0">
                  <c:v>REO Sale DIL</c:v>
                </c:pt>
              </c:strCache>
            </c:strRef>
          </c:tx>
          <c:spPr>
            <a:ln w="38100" cap="flat" cmpd="dbl" algn="ctr">
              <a:solidFill>
                <a:schemeClr val="accent6"/>
              </a:solidFill>
              <a:miter lim="800000"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marker>
          <c:cat>
            <c:strRef>
              <c:f>Graphs!$B$6:$B$19</c:f>
              <c:strCache>
                <c:ptCount val="13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</c:strCache>
            </c:strRef>
          </c:cat>
          <c:val>
            <c:numRef>
              <c:f>Graphs!$H$6:$H$19</c:f>
              <c:numCache>
                <c:formatCode>General</c:formatCode>
                <c:ptCount val="13"/>
                <c:pt idx="1">
                  <c:v>4</c:v>
                </c:pt>
                <c:pt idx="2">
                  <c:v>289</c:v>
                </c:pt>
                <c:pt idx="3">
                  <c:v>582</c:v>
                </c:pt>
                <c:pt idx="4">
                  <c:v>545</c:v>
                </c:pt>
                <c:pt idx="5">
                  <c:v>403</c:v>
                </c:pt>
                <c:pt idx="6">
                  <c:v>241</c:v>
                </c:pt>
                <c:pt idx="7">
                  <c:v>316</c:v>
                </c:pt>
                <c:pt idx="8">
                  <c:v>166</c:v>
                </c:pt>
                <c:pt idx="9">
                  <c:v>136</c:v>
                </c:pt>
                <c:pt idx="10">
                  <c:v>344</c:v>
                </c:pt>
                <c:pt idx="11">
                  <c:v>227</c:v>
                </c:pt>
                <c:pt idx="12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A4-0D41-986C-FCE07939032E}"/>
            </c:ext>
          </c:extLst>
        </c:ser>
        <c:ser>
          <c:idx val="6"/>
          <c:order val="6"/>
          <c:tx>
            <c:strRef>
              <c:f>Graphs!$I$4:$I$5</c:f>
              <c:strCache>
                <c:ptCount val="1"/>
                <c:pt idx="0">
                  <c:v>REO Sale FCL</c:v>
                </c:pt>
              </c:strCache>
            </c:strRef>
          </c:tx>
          <c:spPr>
            <a:ln w="38100" cap="flat" cmpd="dbl" algn="ctr">
              <a:solidFill>
                <a:schemeClr val="accent1">
                  <a:lumMod val="60000"/>
                </a:schemeClr>
              </a:solidFill>
              <a:miter lim="800000"/>
            </a:ln>
            <a:effectLst/>
          </c:spPr>
          <c:marker>
            <c:symbol val="circle"/>
            <c:size val="6"/>
            <c:spPr>
              <a:solidFill>
                <a:schemeClr val="accent1">
                  <a:lumMod val="60000"/>
                </a:schemeClr>
              </a:soli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marker>
          <c:cat>
            <c:strRef>
              <c:f>Graphs!$B$6:$B$19</c:f>
              <c:strCache>
                <c:ptCount val="13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</c:strCache>
            </c:strRef>
          </c:cat>
          <c:val>
            <c:numRef>
              <c:f>Graphs!$I$6:$I$19</c:f>
              <c:numCache>
                <c:formatCode>General</c:formatCode>
                <c:ptCount val="13"/>
                <c:pt idx="1">
                  <c:v>74</c:v>
                </c:pt>
                <c:pt idx="2">
                  <c:v>905</c:v>
                </c:pt>
                <c:pt idx="3">
                  <c:v>1216</c:v>
                </c:pt>
                <c:pt idx="4">
                  <c:v>1107</c:v>
                </c:pt>
                <c:pt idx="5">
                  <c:v>635</c:v>
                </c:pt>
                <c:pt idx="6">
                  <c:v>270</c:v>
                </c:pt>
                <c:pt idx="7">
                  <c:v>474</c:v>
                </c:pt>
                <c:pt idx="8">
                  <c:v>507</c:v>
                </c:pt>
                <c:pt idx="9">
                  <c:v>355</c:v>
                </c:pt>
                <c:pt idx="10">
                  <c:v>687</c:v>
                </c:pt>
                <c:pt idx="11">
                  <c:v>526</c:v>
                </c:pt>
                <c:pt idx="12">
                  <c:v>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AA4-0D41-986C-FCE07939032E}"/>
            </c:ext>
          </c:extLst>
        </c:ser>
        <c:ser>
          <c:idx val="7"/>
          <c:order val="7"/>
          <c:tx>
            <c:strRef>
              <c:f>Graphs!$J$4:$J$5</c:f>
              <c:strCache>
                <c:ptCount val="1"/>
                <c:pt idx="0">
                  <c:v>Short Payoff</c:v>
                </c:pt>
              </c:strCache>
            </c:strRef>
          </c:tx>
          <c:spPr>
            <a:ln w="38100" cap="flat" cmpd="dbl" algn="ctr">
              <a:solidFill>
                <a:schemeClr val="accent2">
                  <a:lumMod val="60000"/>
                </a:schemeClr>
              </a:solidFill>
              <a:miter lim="800000"/>
            </a:ln>
            <a:effectLst/>
          </c:spPr>
          <c:marker>
            <c:symbol val="circle"/>
            <c:size val="6"/>
            <c:spPr>
              <a:solidFill>
                <a:schemeClr val="accent2">
                  <a:lumMod val="60000"/>
                </a:schemeClr>
              </a:soli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marker>
          <c:cat>
            <c:strRef>
              <c:f>Graphs!$B$6:$B$19</c:f>
              <c:strCache>
                <c:ptCount val="13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</c:strCache>
            </c:strRef>
          </c:cat>
          <c:val>
            <c:numRef>
              <c:f>Graphs!$J$6:$J$19</c:f>
              <c:numCache>
                <c:formatCode>General</c:formatCode>
                <c:ptCount val="13"/>
                <c:pt idx="0">
                  <c:v>3</c:v>
                </c:pt>
                <c:pt idx="1">
                  <c:v>78</c:v>
                </c:pt>
                <c:pt idx="2">
                  <c:v>625</c:v>
                </c:pt>
                <c:pt idx="3">
                  <c:v>456</c:v>
                </c:pt>
                <c:pt idx="4">
                  <c:v>480</c:v>
                </c:pt>
                <c:pt idx="5">
                  <c:v>276</c:v>
                </c:pt>
                <c:pt idx="6">
                  <c:v>303</c:v>
                </c:pt>
                <c:pt idx="7">
                  <c:v>245</c:v>
                </c:pt>
                <c:pt idx="8">
                  <c:v>169</c:v>
                </c:pt>
                <c:pt idx="9">
                  <c:v>194</c:v>
                </c:pt>
                <c:pt idx="10">
                  <c:v>354</c:v>
                </c:pt>
                <c:pt idx="11">
                  <c:v>127</c:v>
                </c:pt>
                <c:pt idx="12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AA4-0D41-986C-FCE0793903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6501584"/>
        <c:axId val="662356224"/>
      </c:lineChart>
      <c:catAx>
        <c:axId val="656501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356224"/>
        <c:crosses val="autoZero"/>
        <c:auto val="1"/>
        <c:lblAlgn val="ctr"/>
        <c:lblOffset val="100"/>
        <c:noMultiLvlLbl val="0"/>
      </c:catAx>
      <c:valAx>
        <c:axId val="66235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50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644885663563717"/>
          <c:y val="3.4448533141738125E-2"/>
          <c:w val="0.14055812877496315"/>
          <c:h val="0.258499112744888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[RoughCBL (external) recon2.xlsx]Sheet1!PivotTable9</c:name>
    <c:fmtId val="1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3.6862380391427446E-2"/>
          <c:y val="3.7383177570093455E-2"/>
          <c:w val="0.81522826378986091"/>
          <c:h val="0.89346334044693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Sheet1!$B$1:$B$2</c:f>
              <c:strCache>
                <c:ptCount val="1"/>
                <c:pt idx="0">
                  <c:v>Foreclosure Auction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2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</c:strCache>
            </c:strRef>
          </c:cat>
          <c:val>
            <c:numRef>
              <c:f>Sheet1!$B$3:$B$15</c:f>
              <c:numCache>
                <c:formatCode>General</c:formatCode>
                <c:ptCount val="12"/>
                <c:pt idx="0">
                  <c:v>7</c:v>
                </c:pt>
                <c:pt idx="1">
                  <c:v>114</c:v>
                </c:pt>
                <c:pt idx="2">
                  <c:v>182</c:v>
                </c:pt>
                <c:pt idx="3">
                  <c:v>73</c:v>
                </c:pt>
                <c:pt idx="4">
                  <c:v>65</c:v>
                </c:pt>
                <c:pt idx="5">
                  <c:v>121</c:v>
                </c:pt>
                <c:pt idx="6">
                  <c:v>122</c:v>
                </c:pt>
                <c:pt idx="7">
                  <c:v>80</c:v>
                </c:pt>
                <c:pt idx="8">
                  <c:v>109</c:v>
                </c:pt>
                <c:pt idx="9">
                  <c:v>143</c:v>
                </c:pt>
                <c:pt idx="10">
                  <c:v>68</c:v>
                </c:pt>
                <c:pt idx="1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BC-3B47-99AC-9B2581CE212F}"/>
            </c:ext>
          </c:extLst>
        </c:ser>
        <c:ser>
          <c:idx val="1"/>
          <c:order val="1"/>
          <c:tx>
            <c:strRef>
              <c:f>Sheet1!$C$1:$C$2</c:f>
              <c:strCache>
                <c:ptCount val="1"/>
                <c:pt idx="0">
                  <c:v>Full Payoff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2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</c:strCache>
            </c:strRef>
          </c:cat>
          <c:val>
            <c:numRef>
              <c:f>Sheet1!$C$3:$C$15</c:f>
              <c:numCache>
                <c:formatCode>General</c:formatCode>
                <c:ptCount val="12"/>
                <c:pt idx="0">
                  <c:v>3</c:v>
                </c:pt>
                <c:pt idx="1">
                  <c:v>13</c:v>
                </c:pt>
                <c:pt idx="2">
                  <c:v>11</c:v>
                </c:pt>
                <c:pt idx="3">
                  <c:v>15</c:v>
                </c:pt>
                <c:pt idx="4">
                  <c:v>8</c:v>
                </c:pt>
                <c:pt idx="5">
                  <c:v>10</c:v>
                </c:pt>
                <c:pt idx="6">
                  <c:v>30</c:v>
                </c:pt>
                <c:pt idx="7">
                  <c:v>82</c:v>
                </c:pt>
                <c:pt idx="8">
                  <c:v>57</c:v>
                </c:pt>
                <c:pt idx="9">
                  <c:v>58</c:v>
                </c:pt>
                <c:pt idx="10">
                  <c:v>134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BC-3B47-99AC-9B2581CE212F}"/>
            </c:ext>
          </c:extLst>
        </c:ser>
        <c:ser>
          <c:idx val="2"/>
          <c:order val="2"/>
          <c:tx>
            <c:strRef>
              <c:f>Sheet1!$D$1:$D$2</c:f>
              <c:strCache>
                <c:ptCount val="1"/>
                <c:pt idx="0">
                  <c:v>Note Sale - NPL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2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</c:strCache>
            </c:strRef>
          </c:cat>
          <c:val>
            <c:numRef>
              <c:f>Sheet1!$D$3:$D$15</c:f>
              <c:numCache>
                <c:formatCode>General</c:formatCode>
                <c:ptCount val="12"/>
                <c:pt idx="0">
                  <c:v>30</c:v>
                </c:pt>
                <c:pt idx="1">
                  <c:v>574</c:v>
                </c:pt>
                <c:pt idx="2">
                  <c:v>386</c:v>
                </c:pt>
                <c:pt idx="3">
                  <c:v>302</c:v>
                </c:pt>
                <c:pt idx="4">
                  <c:v>585</c:v>
                </c:pt>
                <c:pt idx="5">
                  <c:v>542</c:v>
                </c:pt>
                <c:pt idx="6">
                  <c:v>583</c:v>
                </c:pt>
                <c:pt idx="7">
                  <c:v>882</c:v>
                </c:pt>
                <c:pt idx="8">
                  <c:v>374</c:v>
                </c:pt>
                <c:pt idx="9">
                  <c:v>1128</c:v>
                </c:pt>
                <c:pt idx="10">
                  <c:v>550</c:v>
                </c:pt>
                <c:pt idx="11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BC-3B47-99AC-9B2581CE212F}"/>
            </c:ext>
          </c:extLst>
        </c:ser>
        <c:ser>
          <c:idx val="3"/>
          <c:order val="3"/>
          <c:tx>
            <c:strRef>
              <c:f>Sheet1!$E$1:$E$2</c:f>
              <c:strCache>
                <c:ptCount val="1"/>
                <c:pt idx="0">
                  <c:v>Note Sale - PL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2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</c:strCache>
            </c:strRef>
          </c:cat>
          <c:val>
            <c:numRef>
              <c:f>Sheet1!$E$3:$E$15</c:f>
              <c:numCache>
                <c:formatCode>General</c:formatCode>
                <c:ptCount val="12"/>
                <c:pt idx="8">
                  <c:v>1</c:v>
                </c:pt>
                <c:pt idx="10">
                  <c:v>26</c:v>
                </c:pt>
                <c:pt idx="1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BC-3B47-99AC-9B2581CE212F}"/>
            </c:ext>
          </c:extLst>
        </c:ser>
        <c:ser>
          <c:idx val="4"/>
          <c:order val="4"/>
          <c:tx>
            <c:strRef>
              <c:f>Sheet1!$F$1:$F$2</c:f>
              <c:strCache>
                <c:ptCount val="1"/>
                <c:pt idx="0">
                  <c:v>Note Sale - RPL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2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</c:strCache>
            </c:strRef>
          </c:cat>
          <c:val>
            <c:numRef>
              <c:f>Sheet1!$F$3:$F$15</c:f>
              <c:numCache>
                <c:formatCode>General</c:formatCode>
                <c:ptCount val="12"/>
                <c:pt idx="0">
                  <c:v>18</c:v>
                </c:pt>
                <c:pt idx="1">
                  <c:v>468</c:v>
                </c:pt>
                <c:pt idx="2">
                  <c:v>229</c:v>
                </c:pt>
                <c:pt idx="3">
                  <c:v>247</c:v>
                </c:pt>
                <c:pt idx="4">
                  <c:v>206</c:v>
                </c:pt>
                <c:pt idx="5">
                  <c:v>152</c:v>
                </c:pt>
                <c:pt idx="6">
                  <c:v>276</c:v>
                </c:pt>
                <c:pt idx="7">
                  <c:v>1128</c:v>
                </c:pt>
                <c:pt idx="8">
                  <c:v>833</c:v>
                </c:pt>
                <c:pt idx="9">
                  <c:v>382</c:v>
                </c:pt>
                <c:pt idx="10">
                  <c:v>692</c:v>
                </c:pt>
                <c:pt idx="11">
                  <c:v>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BC-3B47-99AC-9B2581CE212F}"/>
            </c:ext>
          </c:extLst>
        </c:ser>
        <c:ser>
          <c:idx val="5"/>
          <c:order val="5"/>
          <c:tx>
            <c:strRef>
              <c:f>Sheet1!$G$1:$G$2</c:f>
              <c:strCache>
                <c:ptCount val="1"/>
                <c:pt idx="0">
                  <c:v>REO Sale DIL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2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</c:strCache>
            </c:strRef>
          </c:cat>
          <c:val>
            <c:numRef>
              <c:f>Sheet1!$G$3:$G$15</c:f>
              <c:numCache>
                <c:formatCode>General</c:formatCode>
                <c:ptCount val="12"/>
                <c:pt idx="0">
                  <c:v>4</c:v>
                </c:pt>
                <c:pt idx="1">
                  <c:v>289</c:v>
                </c:pt>
                <c:pt idx="2">
                  <c:v>582</c:v>
                </c:pt>
                <c:pt idx="3">
                  <c:v>545</c:v>
                </c:pt>
                <c:pt idx="4">
                  <c:v>403</c:v>
                </c:pt>
                <c:pt idx="5">
                  <c:v>241</c:v>
                </c:pt>
                <c:pt idx="6">
                  <c:v>316</c:v>
                </c:pt>
                <c:pt idx="7">
                  <c:v>166</c:v>
                </c:pt>
                <c:pt idx="8">
                  <c:v>136</c:v>
                </c:pt>
                <c:pt idx="9">
                  <c:v>344</c:v>
                </c:pt>
                <c:pt idx="10">
                  <c:v>227</c:v>
                </c:pt>
                <c:pt idx="11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FBC-3B47-99AC-9B2581CE212F}"/>
            </c:ext>
          </c:extLst>
        </c:ser>
        <c:ser>
          <c:idx val="6"/>
          <c:order val="6"/>
          <c:tx>
            <c:strRef>
              <c:f>Sheet1!$H$1:$H$2</c:f>
              <c:strCache>
                <c:ptCount val="1"/>
                <c:pt idx="0">
                  <c:v>REO Sale FCL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2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</c:strCache>
            </c:strRef>
          </c:cat>
          <c:val>
            <c:numRef>
              <c:f>Sheet1!$H$3:$H$15</c:f>
              <c:numCache>
                <c:formatCode>General</c:formatCode>
                <c:ptCount val="12"/>
                <c:pt idx="0">
                  <c:v>74</c:v>
                </c:pt>
                <c:pt idx="1">
                  <c:v>905</c:v>
                </c:pt>
                <c:pt idx="2">
                  <c:v>1216</c:v>
                </c:pt>
                <c:pt idx="3">
                  <c:v>1107</c:v>
                </c:pt>
                <c:pt idx="4">
                  <c:v>635</c:v>
                </c:pt>
                <c:pt idx="5">
                  <c:v>270</c:v>
                </c:pt>
                <c:pt idx="6">
                  <c:v>474</c:v>
                </c:pt>
                <c:pt idx="7">
                  <c:v>507</c:v>
                </c:pt>
                <c:pt idx="8">
                  <c:v>355</c:v>
                </c:pt>
                <c:pt idx="9">
                  <c:v>687</c:v>
                </c:pt>
                <c:pt idx="10">
                  <c:v>526</c:v>
                </c:pt>
                <c:pt idx="11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FBC-3B47-99AC-9B2581CE212F}"/>
            </c:ext>
          </c:extLst>
        </c:ser>
        <c:ser>
          <c:idx val="7"/>
          <c:order val="7"/>
          <c:tx>
            <c:strRef>
              <c:f>Sheet1!$I$1:$I$2</c:f>
              <c:strCache>
                <c:ptCount val="1"/>
                <c:pt idx="0">
                  <c:v>Short Payoff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2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</c:strCache>
            </c:strRef>
          </c:cat>
          <c:val>
            <c:numRef>
              <c:f>Sheet1!$I$3:$I$15</c:f>
              <c:numCache>
                <c:formatCode>General</c:formatCode>
                <c:ptCount val="12"/>
                <c:pt idx="0">
                  <c:v>78</c:v>
                </c:pt>
                <c:pt idx="1">
                  <c:v>625</c:v>
                </c:pt>
                <c:pt idx="2">
                  <c:v>456</c:v>
                </c:pt>
                <c:pt idx="3">
                  <c:v>480</c:v>
                </c:pt>
                <c:pt idx="4">
                  <c:v>276</c:v>
                </c:pt>
                <c:pt idx="5">
                  <c:v>303</c:v>
                </c:pt>
                <c:pt idx="6">
                  <c:v>245</c:v>
                </c:pt>
                <c:pt idx="7">
                  <c:v>169</c:v>
                </c:pt>
                <c:pt idx="8">
                  <c:v>194</c:v>
                </c:pt>
                <c:pt idx="9">
                  <c:v>354</c:v>
                </c:pt>
                <c:pt idx="10">
                  <c:v>127</c:v>
                </c:pt>
                <c:pt idx="11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FBC-3B47-99AC-9B2581CE21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4936512"/>
        <c:axId val="343485616"/>
      </c:barChart>
      <c:catAx>
        <c:axId val="109493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485616"/>
        <c:crosses val="autoZero"/>
        <c:auto val="1"/>
        <c:lblAlgn val="ctr"/>
        <c:lblOffset val="100"/>
        <c:noMultiLvlLbl val="0"/>
      </c:catAx>
      <c:valAx>
        <c:axId val="34348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93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[RoughCBL (external) recon2.xlsx]Sheet5!PivotTable7</c:name>
    <c:fmtId val="4"/>
  </c:pivotSource>
  <c:chart>
    <c:autoTitleDeleted val="1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</c:pivotFmt>
      <c:pivotFmt>
        <c:idx val="26"/>
      </c:pivotFmt>
      <c:pivotFmt>
        <c:idx val="27"/>
      </c:pivotFmt>
      <c:pivotFmt>
        <c:idx val="28"/>
      </c:pivotFmt>
      <c:pivotFmt>
        <c:idx val="29"/>
      </c:pivotFmt>
      <c:pivotFmt>
        <c:idx val="30"/>
      </c:pivotFmt>
      <c:pivotFmt>
        <c:idx val="31"/>
      </c:pivotFmt>
      <c:pivotFmt>
        <c:idx val="32"/>
      </c:pivotFmt>
      <c:pivotFmt>
        <c:idx val="33"/>
      </c:pivotFmt>
      <c:pivotFmt>
        <c:idx val="34"/>
      </c:pivotFmt>
      <c:pivotFmt>
        <c:idx val="35"/>
      </c:pivotFmt>
      <c:pivotFmt>
        <c:idx val="36"/>
      </c:pivotFmt>
      <c:pivotFmt>
        <c:idx val="37"/>
      </c:pivotFmt>
      <c:pivotFmt>
        <c:idx val="38"/>
      </c:pivotFmt>
      <c:pivotFmt>
        <c:idx val="39"/>
      </c:pivotFmt>
      <c:pivotFmt>
        <c:idx val="40"/>
      </c:pivotFmt>
      <c:pivotFmt>
        <c:idx val="41"/>
      </c:pivotFmt>
      <c:pivotFmt>
        <c:idx val="42"/>
      </c:pivotFmt>
      <c:pivotFmt>
        <c:idx val="43"/>
      </c:pivotFmt>
      <c:pivotFmt>
        <c:idx val="44"/>
      </c:pivotFmt>
      <c:pivotFmt>
        <c:idx val="45"/>
      </c:pivotFmt>
      <c:pivotFmt>
        <c:idx val="46"/>
      </c:pivotFmt>
      <c:pivotFmt>
        <c:idx val="47"/>
      </c:pivotFmt>
      <c:pivotFmt>
        <c:idx val="48"/>
      </c:pivotFmt>
      <c:pivotFmt>
        <c:idx val="49"/>
      </c:pivotFmt>
      <c:pivotFmt>
        <c:idx val="50"/>
      </c:pivotFmt>
      <c:pivotFmt>
        <c:idx val="51"/>
      </c:pivotFmt>
      <c:pivotFmt>
        <c:idx val="52"/>
      </c:pivotFmt>
      <c:pivotFmt>
        <c:idx val="53"/>
      </c:pivotFmt>
      <c:pivotFmt>
        <c:idx val="54"/>
      </c:pivotFmt>
      <c:pivotFmt>
        <c:idx val="55"/>
      </c:pivotFmt>
      <c:pivotFmt>
        <c:idx val="56"/>
      </c:pivotFmt>
      <c:pivotFmt>
        <c:idx val="57"/>
      </c:pivotFmt>
      <c:pivotFmt>
        <c:idx val="58"/>
      </c:pivotFmt>
      <c:pivotFmt>
        <c:idx val="59"/>
      </c:pivotFmt>
      <c:pivotFmt>
        <c:idx val="60"/>
      </c:pivotFmt>
      <c:pivotFmt>
        <c:idx val="61"/>
      </c:pivotFmt>
      <c:pivotFmt>
        <c:idx val="62"/>
      </c:pivotFmt>
      <c:pivotFmt>
        <c:idx val="63"/>
      </c:pivotFmt>
      <c:pivotFmt>
        <c:idx val="64"/>
      </c:pivotFmt>
      <c:pivotFmt>
        <c:idx val="65"/>
      </c:pivotFmt>
      <c:pivotFmt>
        <c:idx val="66"/>
      </c:pivotFmt>
      <c:pivotFmt>
        <c:idx val="67"/>
      </c:pivotFmt>
      <c:pivotFmt>
        <c:idx val="68"/>
      </c:pivotFmt>
      <c:pivotFmt>
        <c:idx val="69"/>
      </c:pivotFmt>
      <c:pivotFmt>
        <c:idx val="70"/>
      </c:pivotFmt>
      <c:pivotFmt>
        <c:idx val="71"/>
      </c:pivotFmt>
      <c:pivotFmt>
        <c:idx val="72"/>
      </c:pivotFmt>
      <c:pivotFmt>
        <c:idx val="73"/>
      </c:pivotFmt>
      <c:pivotFmt>
        <c:idx val="74"/>
      </c:pivotFmt>
      <c:pivotFmt>
        <c:idx val="75"/>
      </c:pivotFmt>
      <c:pivotFmt>
        <c:idx val="76"/>
      </c:pivotFmt>
      <c:pivotFmt>
        <c:idx val="77"/>
      </c:pivotFmt>
      <c:pivotFmt>
        <c:idx val="78"/>
      </c:pivotFmt>
      <c:pivotFmt>
        <c:idx val="79"/>
      </c:pivotFmt>
      <c:pivotFmt>
        <c:idx val="80"/>
      </c:pivotFmt>
      <c:pivotFmt>
        <c:idx val="81"/>
      </c:pivotFmt>
      <c:pivotFmt>
        <c:idx val="82"/>
      </c:pivotFmt>
      <c:pivotFmt>
        <c:idx val="83"/>
      </c:pivotFmt>
      <c:pivotFmt>
        <c:idx val="84"/>
      </c:pivotFmt>
      <c:pivotFmt>
        <c:idx val="85"/>
      </c:pivotFmt>
      <c:pivotFmt>
        <c:idx val="86"/>
      </c:pivotFmt>
      <c:pivotFmt>
        <c:idx val="87"/>
      </c:pivotFmt>
      <c:pivotFmt>
        <c:idx val="88"/>
      </c:pivotFmt>
      <c:pivotFmt>
        <c:idx val="89"/>
      </c:pivotFmt>
      <c:pivotFmt>
        <c:idx val="90"/>
      </c:pivotFmt>
      <c:pivotFmt>
        <c:idx val="9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245331952483555E-2"/>
          <c:y val="1.6063016975146595E-2"/>
          <c:w val="0.87111955095087823"/>
          <c:h val="0.900005065156329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Sheet5!$A$4:$A$55</c:f>
              <c:strCache>
                <c:ptCount val="51"/>
                <c:pt idx="0">
                  <c:v>PR</c:v>
                </c:pt>
                <c:pt idx="1">
                  <c:v>AK</c:v>
                </c:pt>
                <c:pt idx="2">
                  <c:v>ND</c:v>
                </c:pt>
                <c:pt idx="3">
                  <c:v>MT</c:v>
                </c:pt>
                <c:pt idx="4">
                  <c:v>SD</c:v>
                </c:pt>
                <c:pt idx="5">
                  <c:v>NH</c:v>
                </c:pt>
                <c:pt idx="6">
                  <c:v>DC</c:v>
                </c:pt>
                <c:pt idx="7">
                  <c:v>VT</c:v>
                </c:pt>
                <c:pt idx="8">
                  <c:v>NE</c:v>
                </c:pt>
                <c:pt idx="9">
                  <c:v>WV</c:v>
                </c:pt>
                <c:pt idx="10">
                  <c:v>HI</c:v>
                </c:pt>
                <c:pt idx="11">
                  <c:v>ID</c:v>
                </c:pt>
                <c:pt idx="12">
                  <c:v>RI</c:v>
                </c:pt>
                <c:pt idx="13">
                  <c:v>UT</c:v>
                </c:pt>
                <c:pt idx="14">
                  <c:v>AR</c:v>
                </c:pt>
                <c:pt idx="15">
                  <c:v>KS</c:v>
                </c:pt>
                <c:pt idx="16">
                  <c:v>ME</c:v>
                </c:pt>
                <c:pt idx="17">
                  <c:v>DE</c:v>
                </c:pt>
                <c:pt idx="18">
                  <c:v>CO</c:v>
                </c:pt>
                <c:pt idx="19">
                  <c:v>IA</c:v>
                </c:pt>
                <c:pt idx="20">
                  <c:v>NM</c:v>
                </c:pt>
                <c:pt idx="21">
                  <c:v>MN</c:v>
                </c:pt>
                <c:pt idx="22">
                  <c:v>MS</c:v>
                </c:pt>
                <c:pt idx="23">
                  <c:v>OR</c:v>
                </c:pt>
                <c:pt idx="24">
                  <c:v>OK</c:v>
                </c:pt>
                <c:pt idx="25">
                  <c:v>MO</c:v>
                </c:pt>
                <c:pt idx="26">
                  <c:v>AL</c:v>
                </c:pt>
                <c:pt idx="27">
                  <c:v>CT</c:v>
                </c:pt>
                <c:pt idx="28">
                  <c:v>WA</c:v>
                </c:pt>
                <c:pt idx="29">
                  <c:v>VA</c:v>
                </c:pt>
                <c:pt idx="30">
                  <c:v>KY</c:v>
                </c:pt>
                <c:pt idx="31">
                  <c:v>NV</c:v>
                </c:pt>
                <c:pt idx="32">
                  <c:v>MA</c:v>
                </c:pt>
                <c:pt idx="33">
                  <c:v>LA</c:v>
                </c:pt>
                <c:pt idx="34">
                  <c:v>TN</c:v>
                </c:pt>
                <c:pt idx="35">
                  <c:v>GA</c:v>
                </c:pt>
                <c:pt idx="36">
                  <c:v>SC</c:v>
                </c:pt>
                <c:pt idx="37">
                  <c:v>MD</c:v>
                </c:pt>
                <c:pt idx="38">
                  <c:v>AZ</c:v>
                </c:pt>
                <c:pt idx="39">
                  <c:v>WI</c:v>
                </c:pt>
                <c:pt idx="40">
                  <c:v>NC</c:v>
                </c:pt>
                <c:pt idx="41">
                  <c:v>IN</c:v>
                </c:pt>
                <c:pt idx="42">
                  <c:v>MI</c:v>
                </c:pt>
                <c:pt idx="43">
                  <c:v>PA</c:v>
                </c:pt>
                <c:pt idx="44">
                  <c:v>TX</c:v>
                </c:pt>
                <c:pt idx="45">
                  <c:v>NJ</c:v>
                </c:pt>
                <c:pt idx="46">
                  <c:v>OH</c:v>
                </c:pt>
                <c:pt idx="47">
                  <c:v>CA</c:v>
                </c:pt>
                <c:pt idx="48">
                  <c:v>NY</c:v>
                </c:pt>
                <c:pt idx="49">
                  <c:v>IL</c:v>
                </c:pt>
                <c:pt idx="50">
                  <c:v>FL</c:v>
                </c:pt>
              </c:strCache>
            </c:strRef>
          </c:cat>
          <c:val>
            <c:numRef>
              <c:f>Sheet5!$B$4:$B$55</c:f>
              <c:numCache>
                <c:formatCode>General</c:formatCode>
                <c:ptCount val="51"/>
                <c:pt idx="0">
                  <c:v>2</c:v>
                </c:pt>
                <c:pt idx="1">
                  <c:v>5</c:v>
                </c:pt>
                <c:pt idx="2">
                  <c:v>9</c:v>
                </c:pt>
                <c:pt idx="3">
                  <c:v>15</c:v>
                </c:pt>
                <c:pt idx="4">
                  <c:v>15</c:v>
                </c:pt>
                <c:pt idx="5">
                  <c:v>26</c:v>
                </c:pt>
                <c:pt idx="6">
                  <c:v>31</c:v>
                </c:pt>
                <c:pt idx="7">
                  <c:v>36</c:v>
                </c:pt>
                <c:pt idx="8">
                  <c:v>44</c:v>
                </c:pt>
                <c:pt idx="9">
                  <c:v>53</c:v>
                </c:pt>
                <c:pt idx="10">
                  <c:v>59</c:v>
                </c:pt>
                <c:pt idx="11">
                  <c:v>74</c:v>
                </c:pt>
                <c:pt idx="12">
                  <c:v>86</c:v>
                </c:pt>
                <c:pt idx="13">
                  <c:v>107</c:v>
                </c:pt>
                <c:pt idx="14">
                  <c:v>124</c:v>
                </c:pt>
                <c:pt idx="15">
                  <c:v>136</c:v>
                </c:pt>
                <c:pt idx="16">
                  <c:v>145</c:v>
                </c:pt>
                <c:pt idx="17">
                  <c:v>156</c:v>
                </c:pt>
                <c:pt idx="18">
                  <c:v>159</c:v>
                </c:pt>
                <c:pt idx="19">
                  <c:v>164</c:v>
                </c:pt>
                <c:pt idx="20">
                  <c:v>165</c:v>
                </c:pt>
                <c:pt idx="21">
                  <c:v>204</c:v>
                </c:pt>
                <c:pt idx="22">
                  <c:v>216</c:v>
                </c:pt>
                <c:pt idx="23">
                  <c:v>234</c:v>
                </c:pt>
                <c:pt idx="24">
                  <c:v>241</c:v>
                </c:pt>
                <c:pt idx="25">
                  <c:v>275</c:v>
                </c:pt>
                <c:pt idx="26">
                  <c:v>281</c:v>
                </c:pt>
                <c:pt idx="27">
                  <c:v>301</c:v>
                </c:pt>
                <c:pt idx="28">
                  <c:v>317</c:v>
                </c:pt>
                <c:pt idx="29">
                  <c:v>318</c:v>
                </c:pt>
                <c:pt idx="30">
                  <c:v>329</c:v>
                </c:pt>
                <c:pt idx="31">
                  <c:v>342</c:v>
                </c:pt>
                <c:pt idx="32">
                  <c:v>351</c:v>
                </c:pt>
                <c:pt idx="33">
                  <c:v>355</c:v>
                </c:pt>
                <c:pt idx="34">
                  <c:v>461</c:v>
                </c:pt>
                <c:pt idx="35">
                  <c:v>490</c:v>
                </c:pt>
                <c:pt idx="36">
                  <c:v>509</c:v>
                </c:pt>
                <c:pt idx="37">
                  <c:v>537</c:v>
                </c:pt>
                <c:pt idx="38">
                  <c:v>592</c:v>
                </c:pt>
                <c:pt idx="39">
                  <c:v>592</c:v>
                </c:pt>
                <c:pt idx="40">
                  <c:v>688</c:v>
                </c:pt>
                <c:pt idx="41">
                  <c:v>922</c:v>
                </c:pt>
                <c:pt idx="42">
                  <c:v>939</c:v>
                </c:pt>
                <c:pt idx="43">
                  <c:v>941</c:v>
                </c:pt>
                <c:pt idx="44">
                  <c:v>1041</c:v>
                </c:pt>
                <c:pt idx="45">
                  <c:v>1425</c:v>
                </c:pt>
                <c:pt idx="46">
                  <c:v>1733</c:v>
                </c:pt>
                <c:pt idx="47">
                  <c:v>1750</c:v>
                </c:pt>
                <c:pt idx="48">
                  <c:v>1942</c:v>
                </c:pt>
                <c:pt idx="49">
                  <c:v>1948</c:v>
                </c:pt>
                <c:pt idx="50">
                  <c:v>4658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51-5F44-95B1-B0DC7785C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7652096"/>
        <c:axId val="607345824"/>
      </c:barChart>
      <c:catAx>
        <c:axId val="75765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345824"/>
        <c:crosses val="autoZero"/>
        <c:auto val="1"/>
        <c:lblAlgn val="ctr"/>
        <c:lblOffset val="100"/>
        <c:noMultiLvlLbl val="0"/>
      </c:catAx>
      <c:valAx>
        <c:axId val="60734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65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8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2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5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7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6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5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3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4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3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8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6775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BE9C-2877-3844-9DA9-88C9052C0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824694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Real Estate Company's Portfolio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013CF-FE9B-A342-A2F5-24B8C8AB6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3764748"/>
            <a:ext cx="5357600" cy="1160213"/>
          </a:xfrm>
        </p:spPr>
        <p:txBody>
          <a:bodyPr/>
          <a:lstStyle/>
          <a:p>
            <a:r>
              <a:rPr lang="en-US" dirty="0"/>
              <a:t>Tim, Sarah, Lai, Jack</a:t>
            </a:r>
          </a:p>
        </p:txBody>
      </p:sp>
    </p:spTree>
    <p:extLst>
      <p:ext uri="{BB962C8B-B14F-4D97-AF65-F5344CB8AC3E}">
        <p14:creationId xmlns:p14="http://schemas.microsoft.com/office/powerpoint/2010/main" val="200211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F8B0-9600-C540-AFFF-A8EF214D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627" y="247321"/>
            <a:ext cx="5490224" cy="78722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Real Estate 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36D5C-1D72-0A46-998D-DE2976ADE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0900" y="1157468"/>
            <a:ext cx="7747420" cy="4665988"/>
          </a:xfrm>
        </p:spPr>
        <p:txBody>
          <a:bodyPr>
            <a:normAutofit fontScale="40000" lnSpcReduction="20000"/>
          </a:bodyPr>
          <a:lstStyle/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7400" dirty="0"/>
              <a:t>What kind of data trends could we find looking at the different types of exits over 12 years of data?</a:t>
            </a:r>
          </a:p>
          <a:p>
            <a:pPr algn="l"/>
            <a:endParaRPr lang="en-US" sz="8000" dirty="0"/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7400" dirty="0"/>
              <a:t>Which exit is commonly used?</a:t>
            </a:r>
            <a:br>
              <a:rPr lang="en-US" sz="8000" dirty="0"/>
            </a:br>
            <a:endParaRPr lang="en-US" sz="8000" dirty="0"/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7400" dirty="0"/>
              <a:t>Which states had the highest activity of transactions?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9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4545-5C3C-7043-B739-25C1F688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065" y="1215340"/>
            <a:ext cx="7958331" cy="604487"/>
          </a:xfrm>
        </p:spPr>
        <p:txBody>
          <a:bodyPr>
            <a:normAutofit/>
          </a:bodyPr>
          <a:lstStyle/>
          <a:p>
            <a:r>
              <a:rPr lang="en-US" sz="2800" dirty="0"/>
              <a:t>12 years of Closed Out Real Estate Transactions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F5538-8C5F-F244-9BD6-CEDF1CAA9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436" y="1715655"/>
            <a:ext cx="8362960" cy="473901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615DF5-393C-2A48-9358-4076BEA8C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742" y="4436195"/>
            <a:ext cx="2854770" cy="2113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A5CF29-EC2F-0D4F-9D0C-9DAB7365007D}"/>
              </a:ext>
            </a:extLst>
          </p:cNvPr>
          <p:cNvSpPr txBox="1"/>
          <p:nvPr/>
        </p:nvSpPr>
        <p:spPr>
          <a:xfrm>
            <a:off x="2532164" y="308533"/>
            <a:ext cx="217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4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39F01985-4BA0-5042-8242-4D8E63487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56" y="604260"/>
            <a:ext cx="6917996" cy="27782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01E4C2-C271-814C-977F-19D4C2BD6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8" y="4835528"/>
            <a:ext cx="7411302" cy="14182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716B2B-0F62-8141-AAAF-5FA104360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094" y="1205158"/>
            <a:ext cx="2868101" cy="5048582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B377099C-F47C-744F-86EE-B130B42799FF}"/>
              </a:ext>
            </a:extLst>
          </p:cNvPr>
          <p:cNvSpPr/>
          <p:nvPr/>
        </p:nvSpPr>
        <p:spPr>
          <a:xfrm>
            <a:off x="3578881" y="3639031"/>
            <a:ext cx="467296" cy="670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84BB5E5-8DB2-1E45-B30C-85D99DE23E8D}"/>
              </a:ext>
            </a:extLst>
          </p:cNvPr>
          <p:cNvSpPr/>
          <p:nvPr/>
        </p:nvSpPr>
        <p:spPr>
          <a:xfrm>
            <a:off x="7548880" y="5336741"/>
            <a:ext cx="795647" cy="439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3F3CD-CA63-1543-9867-B10B41CA8216}"/>
              </a:ext>
            </a:extLst>
          </p:cNvPr>
          <p:cNvSpPr txBox="1"/>
          <p:nvPr/>
        </p:nvSpPr>
        <p:spPr>
          <a:xfrm>
            <a:off x="2507805" y="163109"/>
            <a:ext cx="54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ETL with Python</a:t>
            </a:r>
          </a:p>
        </p:txBody>
      </p:sp>
    </p:spTree>
    <p:extLst>
      <p:ext uri="{BB962C8B-B14F-4D97-AF65-F5344CB8AC3E}">
        <p14:creationId xmlns:p14="http://schemas.microsoft.com/office/powerpoint/2010/main" val="358454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41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0AEC762-46ED-234C-91C1-F6C877471E48}"/>
              </a:ext>
            </a:extLst>
          </p:cNvPr>
          <p:cNvGraphicFramePr>
            <a:graphicFrameLocks/>
          </p:cNvGraphicFramePr>
          <p:nvPr/>
        </p:nvGraphicFramePr>
        <p:xfrm>
          <a:off x="1095269" y="291402"/>
          <a:ext cx="9781377" cy="6271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CF02F74-D542-4642-BEF2-A09FE8227B77}"/>
              </a:ext>
            </a:extLst>
          </p:cNvPr>
          <p:cNvSpPr txBox="1"/>
          <p:nvPr/>
        </p:nvSpPr>
        <p:spPr>
          <a:xfrm>
            <a:off x="4528457" y="6194054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Historical Exit Trends</a:t>
            </a:r>
          </a:p>
        </p:txBody>
      </p:sp>
    </p:spTree>
    <p:extLst>
      <p:ext uri="{BB962C8B-B14F-4D97-AF65-F5344CB8AC3E}">
        <p14:creationId xmlns:p14="http://schemas.microsoft.com/office/powerpoint/2010/main" val="63433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249F1F7-B52B-9746-8D8F-B02EBFCC6694}"/>
              </a:ext>
            </a:extLst>
          </p:cNvPr>
          <p:cNvGraphicFramePr>
            <a:graphicFrameLocks/>
          </p:cNvGraphicFramePr>
          <p:nvPr/>
        </p:nvGraphicFramePr>
        <p:xfrm>
          <a:off x="1192696" y="834887"/>
          <a:ext cx="9742004" cy="5115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799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2C097B3-7A24-0F41-B201-2AD785A6F6D0}"/>
              </a:ext>
            </a:extLst>
          </p:cNvPr>
          <p:cNvGraphicFramePr>
            <a:graphicFrameLocks/>
          </p:cNvGraphicFramePr>
          <p:nvPr/>
        </p:nvGraphicFramePr>
        <p:xfrm>
          <a:off x="1242501" y="1115367"/>
          <a:ext cx="9115160" cy="5285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C309FB-2120-C642-8F9F-B3148A0373C6}"/>
              </a:ext>
            </a:extLst>
          </p:cNvPr>
          <p:cNvSpPr txBox="1"/>
          <p:nvPr/>
        </p:nvSpPr>
        <p:spPr>
          <a:xfrm>
            <a:off x="4421275" y="45720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count by State</a:t>
            </a:r>
          </a:p>
        </p:txBody>
      </p:sp>
    </p:spTree>
    <p:extLst>
      <p:ext uri="{BB962C8B-B14F-4D97-AF65-F5344CB8AC3E}">
        <p14:creationId xmlns:p14="http://schemas.microsoft.com/office/powerpoint/2010/main" val="418170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{52D1C4E1-929E-9A4A-BB5F-DDF2361F4B36}tf16401378</Template>
  <TotalTime>1673</TotalTime>
  <Words>62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Real Estate Company's Portfolio Analysis </vt:lpstr>
      <vt:lpstr>Real Estate Trends</vt:lpstr>
      <vt:lpstr>12 years of Closed Out Real Estate Transactions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Company's Portfolio Analysis</dc:title>
  <dc:creator>Timmothy Tang</dc:creator>
  <cp:lastModifiedBy>Sarah Lewkowicz</cp:lastModifiedBy>
  <cp:revision>12</cp:revision>
  <dcterms:created xsi:type="dcterms:W3CDTF">2019-06-28T01:35:39Z</dcterms:created>
  <dcterms:modified xsi:type="dcterms:W3CDTF">2019-06-29T16:48:54Z</dcterms:modified>
</cp:coreProperties>
</file>