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firstSlideNum="0" saveSubsetFonts="1">
  <p:sldMasterIdLst>
    <p:sldMasterId id="2147483743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906000" cy="6858000" type="A4"/>
  <p:notesSz cx="6797675" cy="9926638"/>
  <p:defaultTextStyle>
    <a:defPPr>
      <a:defRPr lang="ko-KR"/>
    </a:defPPr>
    <a:lvl1pPr marL="0" algn="l" defTabSz="9143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1" algn="l" defTabSz="9143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3" algn="l" defTabSz="9143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4" algn="l" defTabSz="9143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6" algn="l" defTabSz="9143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08" algn="l" defTabSz="9143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69" algn="l" defTabSz="9143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31" algn="l" defTabSz="9143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92" algn="l" defTabSz="9143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770" autoAdjust="0"/>
    <p:restoredTop sz="99874" autoAdjust="0"/>
  </p:normalViewPr>
  <p:slideViewPr>
    <p:cSldViewPr>
      <p:cViewPr varScale="1">
        <p:scale>
          <a:sx n="100" d="100"/>
          <a:sy n="100" d="100"/>
        </p:scale>
        <p:origin x="-1230" y="-72"/>
      </p:cViewPr>
      <p:guideLst>
        <p:guide orient="horz" pos="196"/>
        <p:guide orient="horz" pos="4116"/>
        <p:guide orient="horz" pos="811"/>
        <p:guide orient="horz" pos="3750"/>
        <p:guide orient="horz" pos="563"/>
        <p:guide pos="298"/>
        <p:guide pos="5953"/>
        <p:guide pos="16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580" y="-90"/>
      </p:cViewPr>
      <p:guideLst>
        <p:guide orient="horz" pos="3125"/>
        <p:guide pos="2139"/>
      </p:guideLst>
    </p:cSldViewPr>
  </p:notesViewPr>
  <p:gridSpacing cx="194401" cy="194401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presProps" Target="presProps.xml"  /><Relationship Id="rId3" Type="http://schemas.openxmlformats.org/officeDocument/2006/relationships/handoutMaster" Target="handoutMasters/handoutMaster1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1" y="0"/>
            <a:ext cx="2946400" cy="496888"/>
          </a:xfrm>
          <a:prstGeom prst="rect">
            <a:avLst/>
          </a:prstGeom>
        </p:spPr>
        <p:txBody>
          <a:bodyPr vert="horz" lIns="91431" tIns="45715" rIns="91431" bIns="45715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31" tIns="45715" rIns="91431" bIns="45715"/>
          <a:lstStyle>
            <a:lvl1pPr algn="r">
              <a:defRPr sz="1200"/>
            </a:lvl1pPr>
          </a:lstStyle>
          <a:p>
            <a:pPr lvl="0">
              <a:defRPr/>
            </a:pPr>
            <a:fld id="{E0CECFA4-89E8-4268-9C88-1ED14DC42D0E}" type="datetime1">
              <a:rPr lang="ko-KR" altLang="en-US"/>
              <a:pPr lvl="0">
                <a:defRPr/>
              </a:pPr>
              <a:t>2024-04-29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164"/>
            <a:ext cx="2946400" cy="496887"/>
          </a:xfrm>
          <a:prstGeom prst="rect">
            <a:avLst/>
          </a:prstGeom>
        </p:spPr>
        <p:txBody>
          <a:bodyPr vert="horz" lIns="91431" tIns="45715" rIns="91431" bIns="45715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4"/>
            <a:ext cx="2946400" cy="496887"/>
          </a:xfrm>
          <a:prstGeom prst="rect">
            <a:avLst/>
          </a:prstGeom>
        </p:spPr>
        <p:txBody>
          <a:bodyPr vert="horz" lIns="91431" tIns="45715" rIns="91431" bIns="45715" anchor="b"/>
          <a:lstStyle>
            <a:lvl1pPr algn="r">
              <a:defRPr sz="1200"/>
            </a:lvl1pPr>
          </a:lstStyle>
          <a:p>
            <a:pPr lvl="0">
              <a:defRPr/>
            </a:pPr>
            <a:fld id="{7751E4FE-08F6-4517-BD2F-2D3EFB00A39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31" tIns="45715" rIns="91431" bIns="45715"/>
          <a:lstStyle>
            <a:lvl1pPr algn="r">
              <a:defRPr sz="1200"/>
            </a:lvl1pPr>
          </a:lstStyle>
          <a:p>
            <a:pPr lvl="0">
              <a:defRPr/>
            </a:pPr>
            <a:fld id="{B8AEEFE4-19A1-4A65-B089-0C267B1C7D65}" type="datetime1">
              <a:rPr lang="ko-KR" altLang="en-US"/>
              <a:pPr lvl="0">
                <a:defRPr/>
              </a:pPr>
              <a:t>2024-04-29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592138" y="661988"/>
            <a:ext cx="5613400" cy="3887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anchor="b"/>
          <a:lstStyle>
            <a:lvl1pPr algn="r">
              <a:defRPr sz="1200"/>
            </a:lvl1pPr>
          </a:lstStyle>
          <a:p>
            <a:pPr lvl="0">
              <a:defRPr/>
            </a:pPr>
            <a:fld id="{A076184B-23F9-4FFD-8DCA-0B8A99BF55F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2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1" algn="l" defTabSz="91432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3" algn="l" defTabSz="91432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84" algn="l" defTabSz="91432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46" algn="l" defTabSz="91432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08" algn="l" defTabSz="91432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9" algn="l" defTabSz="91432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31" algn="l" defTabSz="91432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92" algn="l" defTabSz="91432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592138" y="661988"/>
            <a:ext cx="5613400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76184B-23F9-4FFD-8DCA-0B8A99BF55FF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592138" y="661988"/>
            <a:ext cx="5613400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76184B-23F9-4FFD-8DCA-0B8A99BF55FF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592138" y="661988"/>
            <a:ext cx="5613400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76184B-23F9-4FFD-8DCA-0B8A99BF55FF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592138" y="661988"/>
            <a:ext cx="5613400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76184B-23F9-4FFD-8DCA-0B8A99BF55FF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Relationship Id="rId3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T3Q\5. 디자인\3. 플랫폼\플랫폼 소스\white-blue-effect-backgrounds-for-powerpoint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1075"/>
            <a:ext cx="9906000" cy="587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766764" y="1582153"/>
            <a:ext cx="8732837" cy="686602"/>
          </a:xfrm>
        </p:spPr>
        <p:txBody>
          <a:bodyPr wrap="none" anchor="t">
            <a:normAutofit/>
          </a:bodyPr>
          <a:lstStyle>
            <a:lvl1pPr>
              <a:defRPr lang="ko-KR" altLang="en-US" sz="4000" b="1" kern="0" spc="-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ko-KR" altLang="en-US" dirty="0"/>
              <a:t>제목을 입력하세요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95338" y="2375084"/>
            <a:ext cx="2721972" cy="415498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>
              <a:lnSpc>
                <a:spcPct val="150000"/>
              </a:lnSpc>
            </a:pPr>
            <a:r>
              <a:rPr lang="en-US" altLang="ko-KR"/>
              <a:t>IT</a:t>
            </a:r>
            <a:r>
              <a:rPr lang="ko-KR" altLang="en-US"/>
              <a:t>팀 </a:t>
            </a:r>
            <a:r>
              <a:rPr lang="en-US" altLang="ko-KR"/>
              <a:t>/ </a:t>
            </a:r>
            <a:r>
              <a:rPr lang="ko-KR" altLang="en-US"/>
              <a:t>이름  </a:t>
            </a:r>
            <a:r>
              <a:rPr lang="en-US" altLang="ko-KR"/>
              <a:t>|  YYYY.MM.DD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F314D64-5872-4643-851F-1E9C5A1822A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78" y="432301"/>
            <a:ext cx="1173796" cy="37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6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T3Q\5. 디자인\3. 플랫폼\플랫폼 소스\iG9ru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1920152"/>
            <a:ext cx="9906000" cy="493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766764" y="1582153"/>
            <a:ext cx="8732837" cy="686602"/>
          </a:xfrm>
        </p:spPr>
        <p:txBody>
          <a:bodyPr wrap="none" anchor="t">
            <a:normAutofit/>
          </a:bodyPr>
          <a:lstStyle>
            <a:lvl1pPr>
              <a:defRPr lang="ko-KR" altLang="en-US" sz="4000" b="1" kern="0" spc="-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ko-KR" altLang="en-US" dirty="0"/>
              <a:t>제목을 입력하세요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95338" y="2375084"/>
            <a:ext cx="2721972" cy="415498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>
              <a:lnSpc>
                <a:spcPct val="150000"/>
              </a:lnSpc>
            </a:pPr>
            <a:r>
              <a:rPr lang="en-US" altLang="ko-KR"/>
              <a:t>IT</a:t>
            </a:r>
            <a:r>
              <a:rPr lang="ko-KR" altLang="en-US"/>
              <a:t>팀 </a:t>
            </a:r>
            <a:r>
              <a:rPr lang="en-US" altLang="ko-KR"/>
              <a:t>/ </a:t>
            </a:r>
            <a:r>
              <a:rPr lang="ko-KR" altLang="en-US"/>
              <a:t>이름  </a:t>
            </a:r>
            <a:r>
              <a:rPr lang="en-US" altLang="ko-KR"/>
              <a:t>|  YYYY.MM.DD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C354ED5-A7C1-47EE-B5F7-F6378810B5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77" y="432301"/>
            <a:ext cx="1173796" cy="37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2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9414698" y="6583473"/>
            <a:ext cx="474634" cy="257858"/>
          </a:xfrm>
        </p:spPr>
        <p:txBody>
          <a:bodyPr/>
          <a:lstStyle/>
          <a:p>
            <a:fld id="{48F63A3B-78C7-47BE-AE5E-E10140E0464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73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l="-11000" r="-11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9414698" y="6583473"/>
            <a:ext cx="474634" cy="257858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7674615" y="1290639"/>
            <a:ext cx="971231" cy="1176338"/>
          </a:xfrm>
        </p:spPr>
        <p:txBody>
          <a:bodyPr wrap="none" anchor="t">
            <a:noAutofit/>
          </a:bodyPr>
          <a:lstStyle>
            <a:lvl1pPr algn="r">
              <a:defRPr lang="ko-KR" altLang="en-US" sz="7200" b="1" kern="0" spc="-15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altLang="ko-KR" dirty="0"/>
              <a:t>1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11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4953000" y="2068193"/>
            <a:ext cx="2721972" cy="415498"/>
          </a:xfrm>
          <a:noFill/>
        </p:spPr>
        <p:txBody>
          <a:bodyPr wrap="square" rtlCol="0">
            <a:spAutoFit/>
          </a:bodyPr>
          <a:lstStyle>
            <a:lvl1pPr marL="0" indent="0" algn="r">
              <a:buNone/>
              <a:def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>
              <a:lnSpc>
                <a:spcPct val="150000"/>
              </a:lnSpc>
            </a:pPr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23141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9499" y="128264"/>
            <a:ext cx="6643111" cy="400110"/>
          </a:xfrm>
          <a:noFill/>
        </p:spPr>
        <p:txBody>
          <a:bodyPr wrap="none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2000" b="1" spc="-162" baseline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/>
            <a:r>
              <a:rPr lang="ko-KR" altLang="en-US"/>
              <a:t>과제코드</a:t>
            </a:r>
            <a:r>
              <a:rPr lang="en-US" altLang="ko-KR"/>
              <a:t>, </a:t>
            </a:r>
            <a:r>
              <a:rPr lang="ko-KR" altLang="en-US"/>
              <a:t>과제명</a:t>
            </a:r>
            <a:r>
              <a:rPr lang="en-US" altLang="ko-KR"/>
              <a:t>, </a:t>
            </a:r>
            <a:r>
              <a:rPr lang="ko-KR" altLang="en-US"/>
              <a:t>소제목을 입력합니다</a:t>
            </a:r>
          </a:p>
        </p:txBody>
      </p:sp>
      <p:sp>
        <p:nvSpPr>
          <p:cNvPr id="17" name="텍스트 개체 틀 16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573260" y="269842"/>
            <a:ext cx="2298835" cy="258532"/>
          </a:xfrm>
          <a:noFill/>
        </p:spPr>
        <p:txBody>
          <a:bodyPr wrap="none" rtlCol="0" anchor="b">
            <a:noAutofit/>
          </a:bodyPr>
          <a:lstStyle>
            <a:lvl1pPr marL="0" indent="0" algn="r">
              <a:buNone/>
              <a:defRPr lang="ko-KR" altLang="en-US" sz="1200" baseline="0" smtClean="0"/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algn="r"/>
            <a:r>
              <a:rPr lang="ko-KR" altLang="en-US"/>
              <a:t>작성일 </a:t>
            </a:r>
            <a:r>
              <a:rPr lang="en-US" altLang="ko-KR"/>
              <a:t>YYYY.MM.DD </a:t>
            </a:r>
            <a:r>
              <a:rPr lang="ko-KR" altLang="en-US"/>
              <a:t>입력합니다</a:t>
            </a:r>
          </a:p>
        </p:txBody>
      </p:sp>
      <p:sp>
        <p:nvSpPr>
          <p:cNvPr id="20" name="날짜 개체 틀 19"/>
          <p:cNvSpPr>
            <a:spLocks noGrp="1"/>
          </p:cNvSpPr>
          <p:nvPr userDrawn="1">
            <p:ph type="dt" sz="half" idx="15"/>
          </p:nvPr>
        </p:nvSpPr>
        <p:spPr/>
        <p:txBody>
          <a:bodyPr/>
          <a:lstStyle/>
          <a:p>
            <a:fld id="{6FB6F6C7-7B2D-4261-A482-65FB2E93D7C6}" type="datetime1">
              <a:rPr lang="en-US" altLang="ko-KR" smtClean="0"/>
              <a:t>1/27/2023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 userDrawn="1"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 userDrawn="1">
            <p:ph type="sldNum" sz="quarter" idx="17"/>
          </p:nvPr>
        </p:nvSpPr>
        <p:spPr>
          <a:xfrm>
            <a:off x="9413411" y="6563846"/>
            <a:ext cx="471488" cy="273052"/>
          </a:xfrm>
        </p:spPr>
        <p:txBody>
          <a:bodyPr anchor="b"/>
          <a:lstStyle>
            <a:lvl1pPr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34CB23D-9A8C-4175-AE72-9B2E79C92CF9}"/>
              </a:ext>
            </a:extLst>
          </p:cNvPr>
          <p:cNvSpPr/>
          <p:nvPr userDrawn="1"/>
        </p:nvSpPr>
        <p:spPr>
          <a:xfrm>
            <a:off x="387617" y="554219"/>
            <a:ext cx="482400" cy="32400"/>
          </a:xfrm>
          <a:prstGeom prst="rect">
            <a:avLst/>
          </a:prstGeom>
          <a:noFill/>
          <a:ln w="3175">
            <a:solidFill>
              <a:srgbClr val="2F3C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289E03DA-4C63-45B0-9A3D-30D73C2EC08B}"/>
              </a:ext>
            </a:extLst>
          </p:cNvPr>
          <p:cNvSpPr/>
          <p:nvPr userDrawn="1"/>
        </p:nvSpPr>
        <p:spPr>
          <a:xfrm>
            <a:off x="1" y="554219"/>
            <a:ext cx="387055" cy="32400"/>
          </a:xfrm>
          <a:prstGeom prst="rect">
            <a:avLst/>
          </a:prstGeom>
          <a:solidFill>
            <a:srgbClr val="4283C5"/>
          </a:solidFill>
          <a:ln w="3175">
            <a:solidFill>
              <a:srgbClr val="4283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2BADE9AC-7FA3-4720-B5EA-03AA53356990}"/>
              </a:ext>
            </a:extLst>
          </p:cNvPr>
          <p:cNvSpPr/>
          <p:nvPr userDrawn="1"/>
        </p:nvSpPr>
        <p:spPr>
          <a:xfrm>
            <a:off x="870289" y="554219"/>
            <a:ext cx="9036000" cy="32400"/>
          </a:xfrm>
          <a:prstGeom prst="rect">
            <a:avLst/>
          </a:prstGeom>
          <a:solidFill>
            <a:srgbClr val="2F3C72"/>
          </a:solidFill>
          <a:ln w="3175">
            <a:solidFill>
              <a:srgbClr val="2F3C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98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9499" y="128264"/>
            <a:ext cx="6643111" cy="400110"/>
          </a:xfrm>
          <a:noFill/>
        </p:spPr>
        <p:txBody>
          <a:bodyPr wrap="none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2000" b="1" spc="-162" baseline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/>
            <a:r>
              <a:rPr lang="ko-KR" altLang="en-US"/>
              <a:t>과제코드</a:t>
            </a:r>
            <a:r>
              <a:rPr lang="en-US" altLang="ko-KR"/>
              <a:t>, </a:t>
            </a:r>
            <a:r>
              <a:rPr lang="ko-KR" altLang="en-US"/>
              <a:t>과제명</a:t>
            </a:r>
            <a:r>
              <a:rPr lang="en-US" altLang="ko-KR"/>
              <a:t>, </a:t>
            </a:r>
            <a:r>
              <a:rPr lang="ko-KR" altLang="en-US"/>
              <a:t>소제목을 입력합니다</a:t>
            </a:r>
          </a:p>
        </p:txBody>
      </p:sp>
      <p:sp>
        <p:nvSpPr>
          <p:cNvPr id="17" name="텍스트 개체 틀 16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573260" y="269842"/>
            <a:ext cx="2298835" cy="258532"/>
          </a:xfrm>
          <a:noFill/>
        </p:spPr>
        <p:txBody>
          <a:bodyPr wrap="none" rtlCol="0" anchor="b">
            <a:noAutofit/>
          </a:bodyPr>
          <a:lstStyle>
            <a:lvl1pPr marL="0" indent="0" algn="r">
              <a:buNone/>
              <a:defRPr lang="ko-KR" altLang="en-US" sz="1200" baseline="0" smtClean="0"/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algn="r"/>
            <a:r>
              <a:rPr lang="ko-KR" altLang="en-US"/>
              <a:t>작성일 </a:t>
            </a:r>
            <a:r>
              <a:rPr lang="en-US" altLang="ko-KR"/>
              <a:t>YYYY.MM.DD </a:t>
            </a:r>
            <a:r>
              <a:rPr lang="ko-KR" altLang="en-US"/>
              <a:t>입력합니다</a:t>
            </a:r>
          </a:p>
        </p:txBody>
      </p:sp>
      <p:sp>
        <p:nvSpPr>
          <p:cNvPr id="20" name="날짜 개체 틀 19"/>
          <p:cNvSpPr>
            <a:spLocks noGrp="1"/>
          </p:cNvSpPr>
          <p:nvPr userDrawn="1">
            <p:ph type="dt" sz="half" idx="15"/>
          </p:nvPr>
        </p:nvSpPr>
        <p:spPr/>
        <p:txBody>
          <a:bodyPr/>
          <a:lstStyle/>
          <a:p>
            <a:fld id="{58FFBAB8-2C26-4F16-B4BD-2430950A81DF}" type="datetime1">
              <a:rPr lang="en-US" altLang="ko-KR" smtClean="0"/>
              <a:t>1/27/2023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 userDrawn="1"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 userDrawn="1">
            <p:ph type="sldNum" sz="quarter" idx="17"/>
          </p:nvPr>
        </p:nvSpPr>
        <p:spPr>
          <a:xfrm>
            <a:off x="9413411" y="6563846"/>
            <a:ext cx="471488" cy="273052"/>
          </a:xfrm>
        </p:spPr>
        <p:txBody>
          <a:bodyPr anchor="b"/>
          <a:lstStyle>
            <a:lvl1pPr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34CB23D-9A8C-4175-AE72-9B2E79C92CF9}"/>
              </a:ext>
            </a:extLst>
          </p:cNvPr>
          <p:cNvSpPr/>
          <p:nvPr userDrawn="1"/>
        </p:nvSpPr>
        <p:spPr>
          <a:xfrm>
            <a:off x="387617" y="554219"/>
            <a:ext cx="482400" cy="32400"/>
          </a:xfrm>
          <a:prstGeom prst="rect">
            <a:avLst/>
          </a:prstGeom>
          <a:noFill/>
          <a:ln w="3175">
            <a:solidFill>
              <a:srgbClr val="2F3C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289E03DA-4C63-45B0-9A3D-30D73C2EC08B}"/>
              </a:ext>
            </a:extLst>
          </p:cNvPr>
          <p:cNvSpPr/>
          <p:nvPr userDrawn="1"/>
        </p:nvSpPr>
        <p:spPr>
          <a:xfrm>
            <a:off x="1" y="554219"/>
            <a:ext cx="387055" cy="32400"/>
          </a:xfrm>
          <a:prstGeom prst="rect">
            <a:avLst/>
          </a:prstGeom>
          <a:solidFill>
            <a:srgbClr val="4283C5"/>
          </a:solidFill>
          <a:ln w="3175">
            <a:solidFill>
              <a:srgbClr val="4283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2BADE9AC-7FA3-4720-B5EA-03AA53356990}"/>
              </a:ext>
            </a:extLst>
          </p:cNvPr>
          <p:cNvSpPr/>
          <p:nvPr userDrawn="1"/>
        </p:nvSpPr>
        <p:spPr>
          <a:xfrm>
            <a:off x="870289" y="554219"/>
            <a:ext cx="9036000" cy="32400"/>
          </a:xfrm>
          <a:prstGeom prst="rect">
            <a:avLst/>
          </a:prstGeom>
          <a:solidFill>
            <a:schemeClr val="accent1"/>
          </a:solidFill>
          <a:ln w="31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74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21"/>
          <p:cNvSpPr>
            <a:spLocks noGrp="1"/>
          </p:cNvSpPr>
          <p:nvPr userDrawn="1">
            <p:ph type="sldNum" sz="quarter" idx="17"/>
          </p:nvPr>
        </p:nvSpPr>
        <p:spPr>
          <a:xfrm>
            <a:off x="9413411" y="6563846"/>
            <a:ext cx="471488" cy="273052"/>
          </a:xfrm>
        </p:spPr>
        <p:txBody>
          <a:bodyPr anchor="b"/>
          <a:lstStyle>
            <a:lvl1pPr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13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BDE-0A32-4667-9E79-967779BCEA20}" type="datetime1">
              <a:rPr lang="en-US" altLang="ko-KR" smtClean="0"/>
              <a:t>1/27/2023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922F-5C51-4E76-97C2-FD7905742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52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9499" y="128264"/>
            <a:ext cx="8198319" cy="400110"/>
          </a:xfrm>
          <a:noFill/>
        </p:spPr>
        <p:txBody>
          <a:bodyPr wrap="none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2000" b="1" spc="-162" baseline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/>
            <a:r>
              <a:rPr lang="en-US" altLang="ko-KR"/>
              <a:t>[</a:t>
            </a:r>
            <a:r>
              <a:rPr lang="ko-KR" altLang="en-US"/>
              <a:t>과제코드</a:t>
            </a:r>
            <a:r>
              <a:rPr lang="en-US" altLang="ko-KR"/>
              <a:t>] </a:t>
            </a:r>
            <a:r>
              <a:rPr lang="ko-KR" altLang="en-US"/>
              <a:t>과제명</a:t>
            </a:r>
            <a:r>
              <a:rPr lang="en-US" altLang="ko-KR"/>
              <a:t> - </a:t>
            </a:r>
            <a:r>
              <a:rPr lang="ko-KR" altLang="en-US"/>
              <a:t>소제목 을 입력합니다</a:t>
            </a:r>
          </a:p>
        </p:txBody>
      </p:sp>
      <p:sp>
        <p:nvSpPr>
          <p:cNvPr id="17" name="텍스트 개체 틀 16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257817" y="269842"/>
            <a:ext cx="1614278" cy="258532"/>
          </a:xfrm>
          <a:noFill/>
        </p:spPr>
        <p:txBody>
          <a:bodyPr wrap="none" rtlCol="0" anchor="b">
            <a:noAutofit/>
          </a:bodyPr>
          <a:lstStyle>
            <a:lvl1pPr marL="0" indent="0" algn="r">
              <a:buNone/>
              <a:defRPr lang="ko-KR" altLang="en-US" sz="1200" baseline="0" smtClean="0"/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algn="r"/>
            <a:r>
              <a:rPr lang="ko-KR" altLang="en-US"/>
              <a:t>작성일 </a:t>
            </a:r>
            <a:r>
              <a:rPr lang="en-US" altLang="ko-KR"/>
              <a:t>YYYY.MM.DD </a:t>
            </a:r>
            <a:r>
              <a:rPr lang="ko-KR" altLang="en-US"/>
              <a:t>입력합니다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34CB23D-9A8C-4175-AE72-9B2E79C92CF9}"/>
              </a:ext>
            </a:extLst>
          </p:cNvPr>
          <p:cNvSpPr/>
          <p:nvPr userDrawn="1"/>
        </p:nvSpPr>
        <p:spPr>
          <a:xfrm>
            <a:off x="387617" y="554219"/>
            <a:ext cx="482400" cy="32400"/>
          </a:xfrm>
          <a:prstGeom prst="rect">
            <a:avLst/>
          </a:prstGeom>
          <a:noFill/>
          <a:ln w="3175">
            <a:solidFill>
              <a:srgbClr val="2F3C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8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289E03DA-4C63-45B0-9A3D-30D73C2EC08B}"/>
              </a:ext>
            </a:extLst>
          </p:cNvPr>
          <p:cNvSpPr/>
          <p:nvPr userDrawn="1"/>
        </p:nvSpPr>
        <p:spPr>
          <a:xfrm>
            <a:off x="1" y="554219"/>
            <a:ext cx="387056" cy="32400"/>
          </a:xfrm>
          <a:prstGeom prst="rect">
            <a:avLst/>
          </a:prstGeom>
          <a:solidFill>
            <a:srgbClr val="4283C5"/>
          </a:solidFill>
          <a:ln w="3175">
            <a:solidFill>
              <a:srgbClr val="4283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2BADE9AC-7FA3-4720-B5EA-03AA53356990}"/>
              </a:ext>
            </a:extLst>
          </p:cNvPr>
          <p:cNvSpPr/>
          <p:nvPr userDrawn="1"/>
        </p:nvSpPr>
        <p:spPr>
          <a:xfrm>
            <a:off x="870290" y="554219"/>
            <a:ext cx="9036000" cy="32400"/>
          </a:xfrm>
          <a:prstGeom prst="rect">
            <a:avLst/>
          </a:prstGeom>
          <a:solidFill>
            <a:srgbClr val="2F3C72"/>
          </a:solidFill>
          <a:ln w="3175">
            <a:solidFill>
              <a:srgbClr val="2F3C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77187C5-45A7-48C3-9E2C-688738B83E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4200" y="627005"/>
            <a:ext cx="9611983" cy="5523611"/>
          </a:xfrm>
        </p:spPr>
        <p:txBody>
          <a:bodyPr/>
          <a:lstStyle>
            <a:lvl1pPr>
              <a:buFont typeface="맑은 고딕" panose="020B0503020000020004" pitchFamily="50" charset="-127"/>
              <a:buChar char="□"/>
              <a:defRPr lang="ko-KR" altLang="en-US" sz="1400" b="1" kern="1200" spc="-32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  <a:lvl2pPr marL="349221" indent="-120640">
              <a:buFont typeface="맑은 고딕 Semilight" panose="020B0502040204020203" pitchFamily="50" charset="-127"/>
              <a:buChar char="­"/>
              <a:defRPr lang="ko-KR" altLang="en-US" sz="1200" b="1" kern="1200" spc="-32" smtClean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2pPr>
            <a:lvl3pPr marL="476210" indent="-107941">
              <a:buFont typeface="Calibri" panose="020F0502020204030204" pitchFamily="34" charset="0"/>
              <a:buChar char="․"/>
              <a:defRPr sz="1200" b="0"/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 </a:t>
            </a:r>
            <a:r>
              <a:rPr lang="en-US" altLang="ko-KR"/>
              <a:t>: </a:t>
            </a:r>
            <a:r>
              <a:rPr lang="ko-KR" altLang="en-US"/>
              <a:t>내용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4" name="바닥글 개체 틀 20">
            <a:extLst>
              <a:ext uri="{FF2B5EF4-FFF2-40B4-BE49-F238E27FC236}">
                <a16:creationId xmlns:a16="http://schemas.microsoft.com/office/drawing/2014/main" xmlns="" id="{2E1DD560-3DBB-4B48-B8F3-02B1714375C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2702" y="6636255"/>
            <a:ext cx="1635482" cy="208252"/>
          </a:xfrm>
        </p:spPr>
        <p:txBody>
          <a:bodyPr anchor="b"/>
          <a:lstStyle>
            <a:lvl1pPr algn="l">
              <a:defRPr sz="8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</a:lstStyle>
          <a:p>
            <a:endParaRPr lang="en-US" sz="800" dirty="0"/>
          </a:p>
        </p:txBody>
      </p:sp>
      <p:sp>
        <p:nvSpPr>
          <p:cNvPr id="15" name="슬라이드 번호 개체 틀 21">
            <a:extLst>
              <a:ext uri="{FF2B5EF4-FFF2-40B4-BE49-F238E27FC236}">
                <a16:creationId xmlns:a16="http://schemas.microsoft.com/office/drawing/2014/main" xmlns="" id="{E81CA703-925E-4610-846A-B8AF54B2386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9422607" y="6571455"/>
            <a:ext cx="471488" cy="273052"/>
          </a:xfrm>
        </p:spPr>
        <p:txBody>
          <a:bodyPr anchor="b"/>
          <a:lstStyle>
            <a:lvl1pPr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864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32" tIns="45716" rIns="91432" bIns="45716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29ED3-E9BE-489E-9CDF-7E7B6D3F2E75}" type="datetime1">
              <a:rPr lang="en-US" altLang="ko-KR" smtClean="0"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4" y="6356353"/>
            <a:ext cx="3343275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7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9" r:id="rId3"/>
    <p:sldLayoutId id="2147483740" r:id="rId4"/>
    <p:sldLayoutId id="2147483735" r:id="rId5"/>
    <p:sldLayoutId id="2147483728" r:id="rId6"/>
    <p:sldLayoutId id="2147483736" r:id="rId7"/>
    <p:sldLayoutId id="2147483737" r:id="rId8"/>
    <p:sldLayoutId id="2147483741" r:id="rId9"/>
  </p:sldLayoutIdLst>
  <p:hf hdr="0" ftr="0" dt="0"/>
  <p:txStyles>
    <p:titleStyle>
      <a:lvl1pPr algn="l" defTabSz="914323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1" indent="-228581" algn="l" defTabSz="914323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42" indent="-228581" algn="l" defTabSz="9143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4" indent="-228581" algn="l" defTabSz="9143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5" indent="-228581" algn="l" defTabSz="9143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7" indent="-228581" algn="l" defTabSz="9143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9" indent="-228581" algn="l" defTabSz="9143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0" indent="-228581" algn="l" defTabSz="9143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2" indent="-228581" algn="l" defTabSz="9143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3" indent="-228581" algn="l" defTabSz="9143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4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6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9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1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2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5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5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5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5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8"/>
          <p:cNvSpPr>
            <a:spLocks noGrp="1"/>
          </p:cNvSpPr>
          <p:nvPr>
            <p:ph type="title" idx="0"/>
          </p:nvPr>
        </p:nvSpPr>
        <p:spPr>
          <a:xfrm>
            <a:off x="766763" y="1582153"/>
            <a:ext cx="8851861" cy="68660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200"/>
              <a:t>[</a:t>
            </a:r>
            <a:r>
              <a:rPr lang="ko-KR" altLang="en-US" sz="3200"/>
              <a:t>라이프로그</a:t>
            </a:r>
            <a:r>
              <a:rPr lang="en-US" altLang="ko-KR" sz="3200"/>
              <a:t>]</a:t>
            </a:r>
            <a:r>
              <a:rPr lang="ko-KR" altLang="en-US" sz="3200"/>
              <a:t> 데이터파이프라인 정의서</a:t>
            </a:r>
            <a:endParaRPr lang="ko-KR" altLang="en-US" sz="240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/>
          </p:nvPr>
        </p:nvSpPr>
        <p:spPr>
          <a:xfrm>
            <a:off x="795338" y="2375083"/>
            <a:ext cx="3574459" cy="28623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티쓰리큐 </a:t>
            </a:r>
            <a:r>
              <a:rPr lang="en-US" altLang="ko-KR"/>
              <a:t>|</a:t>
            </a:r>
            <a:r>
              <a:rPr lang="ko-KR" altLang="en-US"/>
              <a:t> </a:t>
            </a:r>
            <a:r>
              <a:rPr lang="en-US" altLang="ko-KR" b="0" spc="-32">
                <a:latin typeface="맑은 고딕"/>
                <a:ea typeface="맑은 고딕"/>
                <a:cs typeface="맑은 고딕 Semilight"/>
              </a:rPr>
              <a:t>2024.04.25</a:t>
            </a:r>
            <a:endParaRPr lang="en-US" altLang="ko-KR" b="0" spc="-32">
              <a:latin typeface="맑은 고딕"/>
              <a:ea typeface="맑은 고딕"/>
              <a:cs typeface="맑은 고딕 Semi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파이프라인 개요</a:t>
            </a:r>
            <a:r>
              <a:rPr lang="ko-KR" altLang="en-US" sz="1800" b="0"/>
              <a:t> </a:t>
            </a:r>
            <a:r>
              <a:rPr lang="en-US" altLang="ko-KR" sz="1800" b="0"/>
              <a:t>- </a:t>
            </a:r>
            <a:r>
              <a:rPr lang="ko-KR" altLang="en-US" sz="1800" b="0"/>
              <a:t>데이터상품 일괄 </a:t>
            </a:r>
            <a:r>
              <a:rPr lang="en-US" altLang="ko-KR" sz="1800" b="0"/>
              <a:t>patch</a:t>
            </a:r>
            <a:endParaRPr lang="ko-KR" altLang="en-US" sz="1800" b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573260" y="261454"/>
            <a:ext cx="2298835" cy="258532"/>
          </a:xfrm>
          <a:noFill/>
        </p:spPr>
        <p:txBody>
          <a:bodyPr vert="horz" wrap="none" lIns="91432" tIns="45716" rIns="91432" bIns="45716" anchor="b">
            <a:noAutofit/>
          </a:bodyPr>
          <a:lstStyle/>
          <a:p>
            <a:pPr lvl="0">
              <a:defRPr/>
            </a:pPr>
            <a:r>
              <a:rPr lang="en-US" altLang="ko-KR" b="0" spc="-32">
                <a:latin typeface="맑은 고딕"/>
                <a:ea typeface="맑은 고딕"/>
                <a:cs typeface="맑은 고딕 Semilight"/>
              </a:rPr>
              <a:t>2024.04.25</a:t>
            </a:r>
            <a:endParaRPr lang="en-US" altLang="ko-KR" b="0" spc="-32">
              <a:latin typeface="맑은 고딕"/>
              <a:ea typeface="맑은 고딕"/>
              <a:cs typeface="맑은 고딕 Semi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lvl="0">
              <a:defRPr/>
            </a:pPr>
            <a:fld id="{48F63A3B-78C7-47BE-AE5E-E10140E04643}" type="slidenum">
              <a:rPr lang="en-US"/>
              <a:pPr lvl="0">
                <a:defRPr/>
              </a:pPr>
              <a:t>9</a:t>
            </a:fld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141676" y="653816"/>
            <a:ext cx="9570407" cy="2786589"/>
          </a:xfrm>
          <a:prstGeom prst="rect">
            <a:avLst/>
          </a:prstGeom>
          <a:noFill/>
        </p:spPr>
        <p:txBody>
          <a:bodyPr wrap="square" lIns="91432" tIns="45716" rIns="91432" bIns="45716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ko-KR" altLang="en-US" sz="1400" b="1">
                <a:latin typeface="맑은 고딕"/>
                <a:ea typeface="맑은 고딕"/>
                <a:cs typeface="맑은 고딕 Semilight"/>
              </a:rPr>
              <a:t>□ 파이프라인 개발의 배경 및 </a:t>
            </a:r>
            <a:r>
              <a:rPr lang="ko-KR" altLang="en-US" sz="1400" b="1">
                <a:solidFill>
                  <a:prstClr val="black"/>
                </a:solidFill>
                <a:latin typeface="맑은 고딕"/>
                <a:ea typeface="맑은 고딕"/>
                <a:cs typeface="맑은 고딕 Semilight"/>
              </a:rPr>
              <a:t>목적</a:t>
            </a:r>
            <a:endParaRPr lang="ko-KR" altLang="en-US" sz="1400" b="1">
              <a:solidFill>
                <a:prstClr val="black"/>
              </a:solidFill>
              <a:latin typeface="맑은 고딕"/>
              <a:ea typeface="맑은 고딕"/>
              <a:cs typeface="맑은 고딕 Semilight"/>
            </a:endParaRPr>
          </a:p>
          <a:p>
            <a:pPr marL="396841" indent="-146038">
              <a:lnSpc>
                <a:spcPct val="130000"/>
              </a:lnSpc>
              <a:buFontTx/>
              <a:buChar char="-"/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CKAN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에서 신규필드를 추가시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package_extra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에 값이 존재하지 않아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DB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직접 처리가 곤란하므로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,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이 값의 생성이 목적이다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b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(package_extra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에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insert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하려면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id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로 필요한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uuid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의 생성로직이 미확인이므로 수행 부담이 존재함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)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 </a:t>
            </a:r>
            <a:endParaRPr lang="ko-KR" altLang="en-US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396841" indent="-146038">
              <a:lnSpc>
                <a:spcPct val="130000"/>
              </a:lnSpc>
              <a:buFontTx/>
              <a:buChar char="-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모든 데이터상품에 대하여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package_patch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 일괄처리로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,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CKAN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이 직접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package_extra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에 값들을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insert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하도록 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396841" indent="-146038">
              <a:lnSpc>
                <a:spcPct val="130000"/>
              </a:lnSpc>
              <a:buFontTx/>
              <a:buChar char="-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기존필드에 대한 일괄변경시도 사용가능하며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,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데이터지도 일괄전송 필요시도 활용 가능하다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 ※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존재하지 않는 필드명으로 진행함</a:t>
            </a:r>
            <a:endParaRPr lang="ko-KR" altLang="en-US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250804">
              <a:lnSpc>
                <a:spcPct val="130000"/>
              </a:lnSpc>
              <a:defRPr/>
            </a:pP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400" b="1">
                <a:latin typeface="맑은 고딕"/>
                <a:ea typeface="맑은 고딕"/>
                <a:cs typeface="맑은 고딕 Semilight"/>
              </a:rPr>
              <a:t>□ 파이프라인 주요 흐름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 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250804">
              <a:lnSpc>
                <a:spcPct val="130000"/>
              </a:lnSpc>
              <a:defRPr/>
            </a:pP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250804">
              <a:lnSpc>
                <a:spcPct val="130000"/>
              </a:lnSpc>
              <a:defRPr/>
            </a:pPr>
            <a:r>
              <a:rPr lang="ko-KR" altLang="en-US" sz="1200" b="1"/>
              <a:t>데이터상품 필드값 일괄 </a:t>
            </a:r>
            <a:r>
              <a:rPr lang="en-US" altLang="ko-KR" sz="1200" b="1"/>
              <a:t>patch</a:t>
            </a:r>
            <a:endParaRPr lang="en-US" altLang="ko-KR" sz="1200" b="1"/>
          </a:p>
          <a:p>
            <a:pPr marL="396841" indent="-146038">
              <a:lnSpc>
                <a:spcPct val="130000"/>
              </a:lnSpc>
              <a:buFontTx/>
              <a:buChar char="-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일괄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patch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할 작업목록을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DB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에서 읽고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,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데이터상품목록을 획득 후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,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개별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patch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 진행하고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DB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에 기록한다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396841" indent="-146038">
              <a:lnSpc>
                <a:spcPct val="130000"/>
              </a:lnSpc>
              <a:buFontTx/>
              <a:buChar char="-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장주기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(5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분 이상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)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주기적으로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1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건씩 가져와 일괄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patch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하고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,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결과를 기록함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00501" y="3670475"/>
            <a:ext cx="1555208" cy="7021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32" tIns="45716" rIns="91432" bIns="45716"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데이터 상품 </a:t>
            </a:r>
            <a:b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목록 획득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81958" y="3670475"/>
            <a:ext cx="1555208" cy="7021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32" tIns="45716" rIns="91432" bIns="45716"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데이터상품별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patch </a:t>
            </a: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및 이력 기록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cxnSp>
        <p:nvCxnSpPr>
          <p:cNvPr id="10" name="직선 화살표 연결선 9"/>
          <p:cNvCxnSpPr>
            <a:stCxn id="5" idx="3"/>
            <a:endCxn id="7" idx="1"/>
          </p:cNvCxnSpPr>
          <p:nvPr/>
        </p:nvCxnSpPr>
        <p:spPr>
          <a:xfrm>
            <a:off x="4455709" y="4021558"/>
            <a:ext cx="10262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원통형 12"/>
          <p:cNvSpPr/>
          <p:nvPr/>
        </p:nvSpPr>
        <p:spPr>
          <a:xfrm>
            <a:off x="1774712" y="5567411"/>
            <a:ext cx="1225329" cy="702165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32" tIns="45716" rIns="91432" bIns="45716" anchor="ctr"/>
          <a:lstStyle/>
          <a:p>
            <a:pPr algn="ctr">
              <a:defRPr/>
            </a:pPr>
            <a:r>
              <a:rPr lang="en-US" altLang="ko-KR" sz="1000">
                <a:solidFill>
                  <a:schemeClr val="bg2">
                    <a:lumMod val="75000"/>
                  </a:schemeClr>
                </a:solidFill>
                <a:latin typeface="맑은 고딕 Semilight"/>
                <a:ea typeface="맑은 고딕 Semilight"/>
                <a:cs typeface="맑은 고딕 Semilight"/>
              </a:rPr>
              <a:t>CKAN DB</a:t>
            </a:r>
            <a:br>
              <a:rPr lang="en-US" altLang="ko-KR" sz="1000">
                <a:solidFill>
                  <a:schemeClr val="bg2">
                    <a:lumMod val="75000"/>
                  </a:schemeClr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en-US" altLang="ko-KR" sz="1000">
                <a:solidFill>
                  <a:schemeClr val="bg2">
                    <a:lumMod val="75000"/>
                  </a:schemeClr>
                </a:solidFill>
                <a:latin typeface="맑은 고딕 Semilight"/>
                <a:ea typeface="맑은 고딕 Semilight"/>
                <a:cs typeface="맑은 고딕 Semilight"/>
              </a:rPr>
              <a:t>lifelog.</a:t>
            </a:r>
            <a:br>
              <a:rPr lang="en-US" altLang="ko-KR" sz="1000">
                <a:solidFill>
                  <a:schemeClr val="bg2">
                    <a:lumMod val="75000"/>
                  </a:schemeClr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en-US" altLang="ko-KR" sz="1000">
                <a:solidFill>
                  <a:schemeClr val="bg2">
                    <a:lumMod val="75000"/>
                  </a:schemeClr>
                </a:solidFill>
                <a:latin typeface="맑은 고딕 Semilight"/>
                <a:ea typeface="맑은 고딕 Semilight"/>
                <a:cs typeface="맑은 고딕 Semilight"/>
              </a:rPr>
              <a:t>cep_pkg_patch_job</a:t>
            </a:r>
            <a:endParaRPr lang="ko-KR" altLang="en-US" sz="1000">
              <a:solidFill>
                <a:schemeClr val="bg2">
                  <a:lumMod val="75000"/>
                </a:schemeClr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cxnSp>
        <p:nvCxnSpPr>
          <p:cNvPr id="14" name="직선 화살표 연결선 13"/>
          <p:cNvCxnSpPr>
            <a:stCxn id="5" idx="2"/>
            <a:endCxn id="34" idx="0"/>
          </p:cNvCxnSpPr>
          <p:nvPr/>
        </p:nvCxnSpPr>
        <p:spPr>
          <a:xfrm>
            <a:off x="3678105" y="4372640"/>
            <a:ext cx="1290729" cy="1194771"/>
          </a:xfrm>
          <a:prstGeom prst="straightConnector1">
            <a:avLst/>
          </a:prstGeom>
          <a:ln w="6350">
            <a:solidFill>
              <a:schemeClr val="accent5"/>
            </a:solidFill>
            <a:prstDash val="dash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2"/>
            <a:endCxn id="34" idx="0"/>
          </p:cNvCxnSpPr>
          <p:nvPr/>
        </p:nvCxnSpPr>
        <p:spPr>
          <a:xfrm flipH="1">
            <a:off x="4968834" y="4372640"/>
            <a:ext cx="1290728" cy="1194771"/>
          </a:xfrm>
          <a:prstGeom prst="straightConnector1">
            <a:avLst/>
          </a:prstGeom>
          <a:ln w="6350">
            <a:solidFill>
              <a:schemeClr val="accent5"/>
            </a:solidFill>
            <a:prstDash val="dash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19044" y="3670475"/>
            <a:ext cx="1555208" cy="7021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32" tIns="45716" rIns="91432" bIns="45716"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일괄 업데이트 대상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작업 </a:t>
            </a: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DB </a:t>
            </a: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조회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63416" y="3670475"/>
            <a:ext cx="1555208" cy="7021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32" tIns="45716" rIns="91432" bIns="45716"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수행 결과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작업 </a:t>
            </a: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DB </a:t>
            </a: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갱신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cxnSp>
        <p:nvCxnSpPr>
          <p:cNvPr id="18" name="직선 화살표 연결선 17"/>
          <p:cNvCxnSpPr>
            <a:stCxn id="12" idx="3"/>
            <a:endCxn id="5" idx="1"/>
          </p:cNvCxnSpPr>
          <p:nvPr/>
        </p:nvCxnSpPr>
        <p:spPr>
          <a:xfrm>
            <a:off x="1874252" y="4021558"/>
            <a:ext cx="10262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3"/>
            <a:endCxn id="15" idx="1"/>
          </p:cNvCxnSpPr>
          <p:nvPr/>
        </p:nvCxnSpPr>
        <p:spPr>
          <a:xfrm>
            <a:off x="7037166" y="4021558"/>
            <a:ext cx="102625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5" idx="3"/>
          </p:cNvCxnSpPr>
          <p:nvPr/>
        </p:nvCxnSpPr>
        <p:spPr>
          <a:xfrm flipV="1">
            <a:off x="4455709" y="3838380"/>
            <a:ext cx="1030691" cy="18317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5" idx="3"/>
          </p:cNvCxnSpPr>
          <p:nvPr/>
        </p:nvCxnSpPr>
        <p:spPr>
          <a:xfrm>
            <a:off x="4455709" y="4021558"/>
            <a:ext cx="1024976" cy="17686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15" idx="1"/>
          </p:cNvCxnSpPr>
          <p:nvPr/>
        </p:nvCxnSpPr>
        <p:spPr>
          <a:xfrm flipV="1">
            <a:off x="7037166" y="4021558"/>
            <a:ext cx="1026250" cy="15731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15" idx="1"/>
          </p:cNvCxnSpPr>
          <p:nvPr/>
        </p:nvCxnSpPr>
        <p:spPr>
          <a:xfrm>
            <a:off x="7037166" y="3841684"/>
            <a:ext cx="1026250" cy="17987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356169" y="5567411"/>
            <a:ext cx="1225329" cy="7021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32" tIns="45716" rIns="91432" bIns="45716" anchor="ctr"/>
          <a:lstStyle/>
          <a:p>
            <a:pPr algn="ctr">
              <a:defRPr/>
            </a:pPr>
            <a:r>
              <a:rPr lang="en-US" altLang="ko-KR" sz="1000">
                <a:solidFill>
                  <a:schemeClr val="bg2">
                    <a:lumMod val="75000"/>
                  </a:schemeClr>
                </a:solidFill>
                <a:latin typeface="맑은 고딕 Semilight"/>
                <a:ea typeface="맑은 고딕 Semilight"/>
                <a:cs typeface="맑은 고딕 Semilight"/>
              </a:rPr>
              <a:t>CKAN</a:t>
            </a:r>
            <a:br>
              <a:rPr lang="en-US" altLang="ko-KR" sz="1000">
                <a:solidFill>
                  <a:schemeClr val="bg2">
                    <a:lumMod val="75000"/>
                  </a:schemeClr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en-US" altLang="ko-KR" sz="1000">
                <a:solidFill>
                  <a:schemeClr val="bg2">
                    <a:lumMod val="75000"/>
                  </a:schemeClr>
                </a:solidFill>
                <a:latin typeface="맑은 고딕 Semilight"/>
                <a:ea typeface="맑은 고딕 Semilight"/>
                <a:cs typeface="맑은 고딕 Semilight"/>
              </a:rPr>
              <a:t>API</a:t>
            </a:r>
            <a:endParaRPr lang="ko-KR" altLang="en-US" sz="1000">
              <a:solidFill>
                <a:schemeClr val="bg2">
                  <a:lumMod val="75000"/>
                </a:schemeClr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cxnSp>
        <p:nvCxnSpPr>
          <p:cNvPr id="38" name="직선 화살표 연결선 37"/>
          <p:cNvCxnSpPr>
            <a:stCxn id="12" idx="2"/>
            <a:endCxn id="13" idx="1"/>
          </p:cNvCxnSpPr>
          <p:nvPr/>
        </p:nvCxnSpPr>
        <p:spPr>
          <a:xfrm>
            <a:off x="1096648" y="4372640"/>
            <a:ext cx="1290729" cy="1194771"/>
          </a:xfrm>
          <a:prstGeom prst="straightConnector1">
            <a:avLst/>
          </a:prstGeom>
          <a:ln w="6350">
            <a:solidFill>
              <a:schemeClr val="accent6"/>
            </a:solidFill>
            <a:prstDash val="dash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5" idx="2"/>
            <a:endCxn id="13" idx="1"/>
          </p:cNvCxnSpPr>
          <p:nvPr/>
        </p:nvCxnSpPr>
        <p:spPr>
          <a:xfrm flipH="1">
            <a:off x="2387377" y="4372640"/>
            <a:ext cx="6453643" cy="1194771"/>
          </a:xfrm>
          <a:prstGeom prst="straightConnector1">
            <a:avLst/>
          </a:prstGeom>
          <a:ln w="6350">
            <a:solidFill>
              <a:schemeClr val="accent6"/>
            </a:solidFill>
            <a:prstDash val="dash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933766" y="4358196"/>
            <a:ext cx="86113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 Semilight"/>
                <a:ea typeface="맑은 고딕 Semilight"/>
                <a:cs typeface="맑은 고딕 Semilight"/>
              </a:rPr>
              <a:t>package_list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96862" y="4381285"/>
            <a:ext cx="1023037" cy="2364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 Semilight"/>
                <a:ea typeface="맑은 고딕 Semilight"/>
                <a:cs typeface="맑은 고딕 Semilight"/>
              </a:rPr>
              <a:t>package_patch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66216" y="3780536"/>
            <a:ext cx="321049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">
                <a:solidFill>
                  <a:schemeClr val="bg1">
                    <a:lumMod val="50000"/>
                  </a:schemeClr>
                </a:solidFill>
                <a:latin typeface="맑은 고딕 Semilight"/>
                <a:ea typeface="맑은 고딕 Semilight"/>
                <a:cs typeface="맑은 고딕 Semilight"/>
              </a:rPr>
              <a:t>split</a:t>
            </a:r>
            <a:endParaRPr lang="ko-KR" altLang="en-US" sz="600">
              <a:solidFill>
                <a:schemeClr val="bg1">
                  <a:lumMod val="50000"/>
                </a:schemeClr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54309" y="3780536"/>
            <a:ext cx="409556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">
                <a:solidFill>
                  <a:schemeClr val="bg1">
                    <a:lumMod val="50000"/>
                  </a:schemeClr>
                </a:solidFill>
                <a:latin typeface="맑은 고딕 Semilight"/>
                <a:ea typeface="맑은 고딕 Semilight"/>
                <a:cs typeface="맑은 고딕 Semilight"/>
              </a:rPr>
              <a:t>merge</a:t>
            </a:r>
            <a:endParaRPr lang="ko-KR" altLang="en-US" sz="600">
              <a:solidFill>
                <a:schemeClr val="bg1">
                  <a:lumMod val="50000"/>
                </a:schemeClr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20" name="원통형 19"/>
          <p:cNvSpPr/>
          <p:nvPr/>
        </p:nvSpPr>
        <p:spPr>
          <a:xfrm>
            <a:off x="6937626" y="5567411"/>
            <a:ext cx="1225329" cy="702165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32" tIns="45716" rIns="91432" bIns="45716" anchor="ctr"/>
          <a:lstStyle/>
          <a:p>
            <a:pPr algn="ctr">
              <a:defRPr/>
            </a:pPr>
            <a:r>
              <a:rPr lang="en-US" altLang="ko-KR" sz="1000">
                <a:solidFill>
                  <a:schemeClr val="bg2">
                    <a:lumMod val="75000"/>
                  </a:schemeClr>
                </a:solidFill>
                <a:latin typeface="맑은 고딕 Semilight"/>
                <a:ea typeface="맑은 고딕 Semilight"/>
                <a:cs typeface="맑은 고딕 Semilight"/>
              </a:rPr>
              <a:t>CKAN DB</a:t>
            </a:r>
            <a:br>
              <a:rPr lang="en-US" altLang="ko-KR" sz="1000">
                <a:solidFill>
                  <a:schemeClr val="bg2">
                    <a:lumMod val="75000"/>
                  </a:schemeClr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en-US" altLang="ko-KR" sz="1000">
                <a:solidFill>
                  <a:schemeClr val="bg2">
                    <a:lumMod val="75000"/>
                  </a:schemeClr>
                </a:solidFill>
                <a:latin typeface="맑은 고딕 Semilight"/>
                <a:ea typeface="맑은 고딕 Semilight"/>
                <a:cs typeface="맑은 고딕 Semilight"/>
              </a:rPr>
              <a:t>lifelog.</a:t>
            </a:r>
            <a:br>
              <a:rPr lang="en-US" altLang="ko-KR" sz="1000">
                <a:solidFill>
                  <a:schemeClr val="bg2">
                    <a:lumMod val="75000"/>
                  </a:schemeClr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en-US" altLang="ko-KR" sz="1000">
                <a:solidFill>
                  <a:schemeClr val="bg2">
                    <a:lumMod val="75000"/>
                  </a:schemeClr>
                </a:solidFill>
                <a:latin typeface="맑은 고딕 Semilight"/>
                <a:ea typeface="맑은 고딕 Semilight"/>
                <a:cs typeface="맑은 고딕 Semilight"/>
              </a:rPr>
              <a:t>cep_pkg_patch_hist</a:t>
            </a:r>
            <a:endParaRPr lang="ko-KR" altLang="en-US" sz="1000">
              <a:solidFill>
                <a:schemeClr val="bg2">
                  <a:lumMod val="75000"/>
                </a:schemeClr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cxnSp>
        <p:nvCxnSpPr>
          <p:cNvPr id="23" name="직선 화살표 연결선 22"/>
          <p:cNvCxnSpPr>
            <a:stCxn id="7" idx="2"/>
            <a:endCxn id="20" idx="1"/>
          </p:cNvCxnSpPr>
          <p:nvPr/>
        </p:nvCxnSpPr>
        <p:spPr>
          <a:xfrm>
            <a:off x="6259562" y="4372640"/>
            <a:ext cx="1290729" cy="1194771"/>
          </a:xfrm>
          <a:prstGeom prst="straightConnector1">
            <a:avLst/>
          </a:prstGeom>
          <a:ln w="6350">
            <a:solidFill>
              <a:schemeClr val="accent6"/>
            </a:solidFill>
            <a:prstDash val="dash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파이프라인 상세</a:t>
            </a:r>
            <a:r>
              <a:rPr lang="ko-KR" altLang="en-US" b="0"/>
              <a:t> </a:t>
            </a:r>
            <a:r>
              <a:rPr lang="en-US" altLang="ko-KR" b="0"/>
              <a:t>- </a:t>
            </a:r>
            <a:r>
              <a:rPr lang="ko-KR" altLang="en-US" b="0"/>
              <a:t>데이터상품 일괄 </a:t>
            </a:r>
            <a:r>
              <a:rPr lang="en-US" altLang="ko-KR" b="0"/>
              <a:t>patch</a:t>
            </a:r>
            <a:endParaRPr lang="ko-KR" altLang="en-US" b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573260" y="261454"/>
            <a:ext cx="2298835" cy="258532"/>
          </a:xfrm>
          <a:noFill/>
        </p:spPr>
        <p:txBody>
          <a:bodyPr vert="horz" wrap="none" lIns="91432" tIns="45716" rIns="91432" bIns="45716" anchor="b">
            <a:noAutofit/>
          </a:bodyPr>
          <a:lstStyle/>
          <a:p>
            <a:pPr lvl="0">
              <a:defRPr/>
            </a:pPr>
            <a:r>
              <a:rPr lang="en-US" altLang="ko-KR" b="0" spc="-32">
                <a:latin typeface="맑은 고딕"/>
                <a:ea typeface="맑은 고딕"/>
                <a:cs typeface="맑은 고딕 Semilight"/>
              </a:rPr>
              <a:t>2024.04.25</a:t>
            </a:r>
            <a:endParaRPr lang="en-US" altLang="ko-KR" b="0" spc="-32">
              <a:latin typeface="맑은 고딕"/>
              <a:ea typeface="맑은 고딕"/>
              <a:cs typeface="맑은 고딕 Semi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lvl="0">
              <a:defRPr/>
            </a:pPr>
            <a:fld id="{48F63A3B-78C7-47BE-AE5E-E10140E04643}" type="slidenum">
              <a:rPr lang="en-US"/>
              <a:pPr lvl="0">
                <a:defRPr/>
              </a:pPr>
              <a:t>10</a:t>
            </a:fld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141676" y="653817"/>
            <a:ext cx="9570407" cy="1554074"/>
          </a:xfrm>
          <a:prstGeom prst="rect">
            <a:avLst/>
          </a:prstGeom>
          <a:noFill/>
        </p:spPr>
        <p:txBody>
          <a:bodyPr wrap="square" lIns="91432" tIns="45716" rIns="91432" bIns="45716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ko-KR" altLang="en-US" sz="1400" b="1">
                <a:latin typeface="맑은 고딕"/>
                <a:ea typeface="맑은 고딕"/>
                <a:cs typeface="맑은 고딕 Semilight"/>
              </a:rPr>
              <a:t>□ 파이프라인 처리 내용</a:t>
            </a:r>
            <a:endParaRPr lang="ko-KR" altLang="en-US" sz="1400" b="1">
              <a:latin typeface="맑은 고딕"/>
              <a:ea typeface="맑은 고딕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lt"/>
              <a:buAutoNum type="arabicPeriod"/>
              <a:defRPr/>
            </a:pP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패키지 패치 </a:t>
            </a:r>
            <a:r>
              <a:rPr lang="en-US" altLang="ko-KR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Job </a:t>
            </a: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조회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: CKAN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에서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job_id, system_name, field, value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를 불러온다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 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lt"/>
              <a:buAutoNum type="arabicPeriod"/>
              <a:defRPr/>
            </a:pP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데이터 상품 목록 조회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: CKAN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에서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api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를 이용하여 패키지 리스트를 불러온다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  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lt"/>
              <a:buAutoNum type="arabicPeriod"/>
              <a:defRPr/>
            </a:pPr>
            <a:r>
              <a:rPr lang="en-US" altLang="ko-KR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ID </a:t>
            </a: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별로 추출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: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패키지 리스트에 있는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ID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들을 각각 나눠서 추출한다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 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lt"/>
              <a:buAutoNum type="arabicPeriod"/>
              <a:defRPr/>
            </a:pP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로깅 </a:t>
            </a:r>
            <a:r>
              <a:rPr lang="en-US" altLang="ko-KR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DB</a:t>
            </a: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에 결과 작성 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: cep_pkg_patch_hist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에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cep_pkg_patch_job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에 등록한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field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와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value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값을 작성한다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 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lt"/>
              <a:buAutoNum type="arabicPeriod"/>
              <a:defRPr/>
            </a:pP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신규 필드 추가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: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테이블 신규 필드를 생성한다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cxnSp>
        <p:nvCxnSpPr>
          <p:cNvPr id="9" name="직선 화살표 연결선 8"/>
          <p:cNvCxnSpPr>
            <a:stCxn id="5" idx="3"/>
            <a:endCxn id="6" idx="1"/>
          </p:cNvCxnSpPr>
          <p:nvPr/>
        </p:nvCxnSpPr>
        <p:spPr>
          <a:xfrm>
            <a:off x="1926078" y="3171878"/>
            <a:ext cx="43023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3"/>
            <a:endCxn id="25" idx="1"/>
          </p:cNvCxnSpPr>
          <p:nvPr/>
        </p:nvCxnSpPr>
        <p:spPr>
          <a:xfrm>
            <a:off x="3800613" y="3171878"/>
            <a:ext cx="43023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3"/>
            <a:endCxn id="8" idx="1"/>
          </p:cNvCxnSpPr>
          <p:nvPr/>
        </p:nvCxnSpPr>
        <p:spPr>
          <a:xfrm>
            <a:off x="7549687" y="3171878"/>
            <a:ext cx="43023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81778" y="2914757"/>
            <a:ext cx="1444300" cy="5142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패키지 패치 </a:t>
            </a:r>
            <a:r>
              <a:rPr lang="en-US" altLang="ko-KR" sz="1000" b="1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Job </a:t>
            </a:r>
            <a:r>
              <a:rPr lang="ko-KR" altLang="en-US" sz="1000" b="1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조회</a:t>
            </a:r>
            <a:endParaRPr lang="ko-KR" altLang="en-US" sz="1000" b="1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1778" y="2651396"/>
            <a:ext cx="1444300" cy="2633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ExecuteSQLRecord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56313" y="2914757"/>
            <a:ext cx="1444300" cy="5142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ko-KR" altLang="en-US" sz="10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데이터 상품 목록 조회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56313" y="2651396"/>
            <a:ext cx="1444300" cy="2633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InvokeHTTP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05387" y="2914757"/>
            <a:ext cx="1444300" cy="5142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로깅 </a:t>
            </a:r>
            <a:r>
              <a:rPr lang="en-US" altLang="ko-KR" sz="1000" b="1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DB</a:t>
            </a:r>
            <a:r>
              <a:rPr lang="ko-KR" altLang="en-US" sz="1000" b="1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에 결과 작성</a:t>
            </a:r>
            <a:endParaRPr lang="ko-KR" altLang="en-US" sz="1000" b="1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05387" y="2651396"/>
            <a:ext cx="1444300" cy="2633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PutSQL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79923" y="2914757"/>
            <a:ext cx="1444300" cy="5142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신규 필드 추가</a:t>
            </a:r>
            <a:endParaRPr lang="ko-KR" altLang="en-US" sz="1000" b="1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979923" y="2651396"/>
            <a:ext cx="1444300" cy="2633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InvokeHTTP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30849" y="2914757"/>
            <a:ext cx="1444300" cy="5142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en-US" altLang="ko-KR" sz="10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ID </a:t>
            </a:r>
            <a:r>
              <a:rPr lang="ko-KR" altLang="en-US" sz="10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별로 추출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cxnSp>
        <p:nvCxnSpPr>
          <p:cNvPr id="27" name="직선 화살표 연결선 26"/>
          <p:cNvCxnSpPr>
            <a:stCxn id="25" idx="3"/>
            <a:endCxn id="7" idx="1"/>
          </p:cNvCxnSpPr>
          <p:nvPr/>
        </p:nvCxnSpPr>
        <p:spPr>
          <a:xfrm>
            <a:off x="5675149" y="3171878"/>
            <a:ext cx="43023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81778" y="3429001"/>
            <a:ext cx="1555207" cy="188128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32" tIns="45716" rIns="91432" bIns="45716" anchor="t"/>
          <a:lstStyle/>
          <a:p>
            <a:pPr marL="171436" indent="-171436">
              <a:buFont typeface="Arial"/>
              <a:buChar char="•"/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패키지패치를 진행할 </a:t>
            </a:r>
            <a:b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system_name, field, value</a:t>
            </a:r>
            <a:b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등을 조회 후 </a:t>
            </a: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Attribute</a:t>
            </a: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에 등록</a:t>
            </a: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 </a:t>
            </a:r>
            <a:endParaRPr lang="en-US" altLang="ko-KR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356313" y="3435437"/>
            <a:ext cx="1444300" cy="109724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32" tIns="45716" rIns="91432" bIns="45716" anchor="t"/>
          <a:lstStyle/>
          <a:p>
            <a:pPr marL="171436" indent="-171436">
              <a:buFont typeface="Arial"/>
              <a:buChar char="•"/>
              <a:defRPr/>
            </a:pPr>
            <a: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CKAN</a:t>
            </a: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API</a:t>
            </a: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를 통하여</a:t>
            </a:r>
            <a:b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package_list </a:t>
            </a: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를 불러옴 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105387" y="3429001"/>
            <a:ext cx="1444300" cy="110368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32" tIns="45716" rIns="91432" bIns="45716" anchor="t"/>
          <a:lstStyle/>
          <a:p>
            <a:pPr marL="171436" indent="-171436">
              <a:buFont typeface="Arial"/>
              <a:buChar char="•"/>
              <a:defRPr/>
            </a:pPr>
            <a: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cep_pkg_patch_hist </a:t>
            </a:r>
            <a:b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테이블에 </a:t>
            </a:r>
            <a: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cep_pkg_patch_job</a:t>
            </a:r>
            <a:b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에서 읽어 들인 </a:t>
            </a:r>
            <a:b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field </a:t>
            </a: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와 </a:t>
            </a:r>
            <a: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value </a:t>
            </a: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로깅 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171436" indent="-171436">
              <a:buFont typeface="Arial"/>
              <a:buChar char="•"/>
              <a:defRPr/>
            </a:pPr>
            <a: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Http status </a:t>
            </a: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코드를 통하여</a:t>
            </a:r>
            <a:b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에러 확인 가능 </a:t>
            </a:r>
            <a:endParaRPr lang="en-US" altLang="ko-KR" sz="10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979923" y="3429001"/>
            <a:ext cx="1444300" cy="110368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32" tIns="45716" rIns="91432" bIns="45716" anchor="t"/>
          <a:lstStyle/>
          <a:p>
            <a:pPr marL="171436" indent="-171436">
              <a:buFont typeface="Arial"/>
              <a:buChar char="•"/>
              <a:defRPr/>
            </a:pP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CKAN DB</a:t>
            </a: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에 새로운 인증키를 </a:t>
            </a:r>
            <a:b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지속적으로 저장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171436" indent="-171436">
              <a:buFont typeface="Arial"/>
              <a:buChar char="•"/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인증키는 </a:t>
            </a: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5</a:t>
            </a: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분마다 주기적으로 </a:t>
            </a:r>
            <a:b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갱신되어 </a:t>
            </a: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DB</a:t>
            </a: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에 저장</a:t>
            </a:r>
            <a:endParaRPr lang="en-US" altLang="ko-KR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230849" y="3435437"/>
            <a:ext cx="1444300" cy="109724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32" tIns="45716" rIns="91432" bIns="45716" anchor="t"/>
          <a:lstStyle/>
          <a:p>
            <a:pPr marL="171436" indent="-171436">
              <a:buFont typeface="Arial"/>
              <a:buChar char="•"/>
              <a:defRPr/>
            </a:pP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package_list</a:t>
            </a: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의 </a:t>
            </a: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result</a:t>
            </a:r>
            <a:b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를 별도의 </a:t>
            </a: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ID</a:t>
            </a: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로 출력 </a:t>
            </a:r>
            <a:endParaRPr lang="en-US" altLang="ko-KR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30849" y="2651396"/>
            <a:ext cx="1444300" cy="2633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SplitJson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graphicFrame>
        <p:nvGraphicFramePr>
          <p:cNvPr id="62" name="표 84"/>
          <p:cNvGraphicFramePr>
            <a:graphicFrameLocks noGrp="1"/>
          </p:cNvGraphicFramePr>
          <p:nvPr/>
        </p:nvGraphicFramePr>
        <p:xfrm>
          <a:off x="2477055" y="4450345"/>
          <a:ext cx="1249900" cy="2004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00"/>
              </a:tblGrid>
              <a:tr h="26813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INPUT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1440" marR="9144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noFill/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77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1440" marR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77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1440" marR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813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OUTPUT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1440" marR="9144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77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1440" marR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774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package_list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774"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reference</a:t>
                      </a:r>
                      <a:endParaRPr lang="ko-KR" altLang="en-US" sz="100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1440" marR="9144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774"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CKAN DB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1440" marR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47250" y="4990501"/>
            <a:ext cx="360738" cy="1068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7199" tIns="7199" rIns="7199" bIns="7199">
            <a:noAutofit/>
          </a:bodyPr>
          <a:lstStyle/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latin typeface="Arial Narrow"/>
              </a:rPr>
              <a:t>CONTENT</a:t>
            </a:r>
            <a:endParaRPr lang="ko-KR" altLang="en-US" sz="600">
              <a:solidFill>
                <a:schemeClr val="bg1"/>
              </a:solidFill>
              <a:latin typeface="Arial Narrow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7250" y="4750860"/>
            <a:ext cx="360738" cy="1068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7199" tIns="7199" rIns="7199" bIns="7199">
            <a:noAutofit/>
          </a:bodyPr>
          <a:lstStyle/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latin typeface="Arial Narrow"/>
              </a:rPr>
              <a:t>ATTRIB.</a:t>
            </a:r>
            <a:endParaRPr lang="ko-KR" altLang="en-US" sz="600">
              <a:solidFill>
                <a:schemeClr val="bg1"/>
              </a:solidFill>
              <a:latin typeface="Arial Narrow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47250" y="5728090"/>
            <a:ext cx="360738" cy="1068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7199" tIns="7199" rIns="7199" bIns="7199">
            <a:noAutofit/>
          </a:bodyPr>
          <a:lstStyle/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latin typeface="Arial Narrow"/>
              </a:rPr>
              <a:t>CONTENT</a:t>
            </a:r>
            <a:endParaRPr lang="ko-KR" altLang="en-US" sz="600">
              <a:solidFill>
                <a:schemeClr val="bg1"/>
              </a:solidFill>
              <a:latin typeface="Arial Narrow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7250" y="5488448"/>
            <a:ext cx="360738" cy="1068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7199" tIns="7199" rIns="7199" bIns="7199">
            <a:noAutofit/>
          </a:bodyPr>
          <a:lstStyle/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latin typeface="Arial Narrow"/>
              </a:rPr>
              <a:t>ATTRIB.</a:t>
            </a:r>
            <a:endParaRPr lang="ko-KR" altLang="en-US" sz="600">
              <a:solidFill>
                <a:schemeClr val="bg1"/>
              </a:solidFill>
              <a:latin typeface="Arial Narrow"/>
            </a:endParaRPr>
          </a:p>
        </p:txBody>
      </p:sp>
      <p:graphicFrame>
        <p:nvGraphicFramePr>
          <p:cNvPr id="67" name="표 84"/>
          <p:cNvGraphicFramePr>
            <a:graphicFrameLocks noGrp="1"/>
          </p:cNvGraphicFramePr>
          <p:nvPr/>
        </p:nvGraphicFramePr>
        <p:xfrm>
          <a:off x="4421065" y="4575754"/>
          <a:ext cx="1249900" cy="196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00"/>
              </a:tblGrid>
              <a:tr h="250311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INPUT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noFill/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419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419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package_list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0311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OUTPUT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419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419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package_id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419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reference</a:t>
                      </a:r>
                      <a:endParaRPr lang="ko-KR" altLang="en-US" sz="100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419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8" name="표 84"/>
          <p:cNvGraphicFramePr>
            <a:graphicFrameLocks noGrp="1"/>
          </p:cNvGraphicFramePr>
          <p:nvPr/>
        </p:nvGraphicFramePr>
        <p:xfrm>
          <a:off x="8114684" y="4339203"/>
          <a:ext cx="1249900" cy="211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00"/>
              </a:tblGrid>
              <a:tr h="250312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INPUT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noFill/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419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package_id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419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0312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OUTPUT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419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419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419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reference</a:t>
                      </a:r>
                      <a:endParaRPr lang="ko-KR" altLang="en-US" sz="100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8269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Variables</a:t>
                      </a:r>
                      <a:b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</a:b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CKAN DB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9" name="표 84"/>
          <p:cNvGraphicFramePr>
            <a:graphicFrameLocks noGrp="1"/>
          </p:cNvGraphicFramePr>
          <p:nvPr/>
        </p:nvGraphicFramePr>
        <p:xfrm>
          <a:off x="676178" y="4401005"/>
          <a:ext cx="1249900" cy="2004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00"/>
              </a:tblGrid>
              <a:tr h="26813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INPUT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1440" marR="9144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noFill/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77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1440" marR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77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1440" marR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813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OUTPUT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1440" marR="9144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77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1440" marR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774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package_patch_job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774"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reference</a:t>
                      </a:r>
                      <a:endParaRPr lang="ko-KR" altLang="en-US" sz="100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1440" marR="9144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774"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CKAN DB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1440" marR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93F72AB-C843-F80D-FC3E-01CEC77F4F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F093544-B1CC-AEBC-EAB1-11FCA8C0D22C}"/>
              </a:ext>
            </a:extLst>
          </p:cNvPr>
          <p:cNvSpPr txBox="1"/>
          <p:nvPr/>
        </p:nvSpPr>
        <p:spPr>
          <a:xfrm>
            <a:off x="412859" y="2402854"/>
            <a:ext cx="9080285" cy="1077210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ko-KR" altLang="en-US" sz="3200" b="1" dirty="0"/>
              <a:t>오브젝트스토리지 인증</a:t>
            </a:r>
            <a:r>
              <a:rPr lang="en-US" altLang="ko-KR" sz="3200" b="1" dirty="0"/>
              <a:t>token 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ko-KR" altLang="en-US" sz="3200" b="1" dirty="0" smtClean="0"/>
              <a:t>주기적 </a:t>
            </a:r>
            <a:r>
              <a:rPr lang="ko-KR" altLang="en-US" sz="3200" b="1" dirty="0"/>
              <a:t>갱신 </a:t>
            </a:r>
            <a:r>
              <a:rPr lang="ko-KR" altLang="en-US" sz="3200" b="1" dirty="0" smtClean="0"/>
              <a:t>파이프라인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49119606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오브젝트스토리지 인증</a:t>
            </a:r>
            <a:r>
              <a:rPr lang="en-US" altLang="ko-KR"/>
              <a:t>token </a:t>
            </a:r>
            <a:r>
              <a:rPr lang="ko-KR" altLang="en-US"/>
              <a:t>주기적 갱신 파이프라인 개요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573260" y="261454"/>
            <a:ext cx="2298835" cy="258532"/>
          </a:xfrm>
          <a:noFill/>
        </p:spPr>
        <p:txBody>
          <a:bodyPr vert="horz" wrap="none" lIns="91432" tIns="45716" rIns="91432" bIns="45716" anchor="b">
            <a:noAutofit/>
          </a:bodyPr>
          <a:lstStyle/>
          <a:p>
            <a:pPr lvl="0">
              <a:defRPr/>
            </a:pPr>
            <a:r>
              <a:rPr lang="en-US" altLang="ko-KR" b="0" spc="-32">
                <a:latin typeface="맑은 고딕"/>
                <a:ea typeface="맑은 고딕"/>
                <a:cs typeface="맑은 고딕 Semilight"/>
              </a:rPr>
              <a:t>2024.04.25</a:t>
            </a:r>
            <a:endParaRPr lang="en-US" altLang="ko-KR" b="0" spc="-32">
              <a:latin typeface="맑은 고딕"/>
              <a:ea typeface="맑은 고딕"/>
              <a:cs typeface="맑은 고딕 Semi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lvl="0">
              <a:defRPr/>
            </a:pPr>
            <a:fld id="{48F63A3B-78C7-47BE-AE5E-E10140E04643}" type="slidenum">
              <a:rPr lang="en-US"/>
              <a:pPr lvl="0">
                <a:defRPr/>
              </a:pPr>
              <a:t>12</a:t>
            </a:fld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141676" y="653816"/>
            <a:ext cx="9570407" cy="4211550"/>
          </a:xfrm>
          <a:prstGeom prst="rect">
            <a:avLst/>
          </a:prstGeom>
          <a:noFill/>
        </p:spPr>
        <p:txBody>
          <a:bodyPr wrap="square" lIns="91432" tIns="45716" rIns="91432" bIns="45716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ko-KR" altLang="en-US" sz="1400" b="1">
                <a:latin typeface="맑은 고딕"/>
                <a:ea typeface="맑은 고딕"/>
                <a:cs typeface="맑은 고딕 Semilight"/>
              </a:rPr>
              <a:t>□ 파이프라인 개발의 배경 및 </a:t>
            </a:r>
            <a:r>
              <a:rPr lang="ko-KR" altLang="en-US" sz="1400" b="1">
                <a:solidFill>
                  <a:prstClr val="black"/>
                </a:solidFill>
                <a:latin typeface="맑은 고딕"/>
                <a:ea typeface="맑은 고딕"/>
                <a:cs typeface="맑은 고딕 Semilight"/>
              </a:rPr>
              <a:t>목적</a:t>
            </a:r>
            <a:endParaRPr lang="ko-KR" altLang="en-US" sz="1400" b="1">
              <a:solidFill>
                <a:prstClr val="black"/>
              </a:solidFill>
              <a:latin typeface="맑은 고딕"/>
              <a:ea typeface="맑은 고딕"/>
              <a:cs typeface="맑은 고딕 Semilight"/>
            </a:endParaRPr>
          </a:p>
          <a:p>
            <a:pPr marL="396841" indent="-146038">
              <a:lnSpc>
                <a:spcPct val="130000"/>
              </a:lnSpc>
              <a:buFontTx/>
              <a:buChar char="-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라이프로그 시스템의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13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개 센터 원천데이터를 오브젝트스토리지에 분리보관 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396841" indent="-146038">
              <a:lnSpc>
                <a:spcPct val="130000"/>
              </a:lnSpc>
              <a:buFontTx/>
              <a:buChar char="-"/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NHN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오브젝트 스토리지 사용은 ①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access token ID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발급 ②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token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을 이용해 스토리지 사용 순서로서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, </a:t>
            </a:r>
            <a:b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매번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token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발급하는 경우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2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회씩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API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를 호출하게 되므로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,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사전 발급해둔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token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을 사용하고자 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396841" indent="-146038">
              <a:lnSpc>
                <a:spcPct val="130000"/>
              </a:lnSpc>
              <a:buFontTx/>
              <a:buChar char="-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이때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access token ID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는 유효기간이 존재하므로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(3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시간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)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주기적 재발급이 필요하다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396841" indent="-146038">
              <a:lnSpc>
                <a:spcPct val="130000"/>
              </a:lnSpc>
              <a:buFontTx/>
              <a:buChar char="-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본 파이프라인은 미리 저장된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13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개의 오브젝트스토리지 정보로 </a:t>
            </a:r>
            <a:r>
              <a:rPr lang="en-US" altLang="ko-KR" sz="1200" b="1">
                <a:solidFill>
                  <a:srgbClr val="0000ff"/>
                </a:solidFill>
                <a:latin typeface="맑은 고딕 Semilight"/>
                <a:ea typeface="맑은 고딕 Semilight"/>
                <a:cs typeface="맑은 고딕 Semilight"/>
              </a:rPr>
              <a:t>access token ID</a:t>
            </a:r>
            <a:r>
              <a:rPr lang="ko-KR" altLang="en-US" sz="1200" b="1">
                <a:solidFill>
                  <a:srgbClr val="0000ff"/>
                </a:solidFill>
                <a:latin typeface="맑은 고딕 Semilight"/>
                <a:ea typeface="맑은 고딕 Semilight"/>
                <a:cs typeface="맑은 고딕 Semilight"/>
              </a:rPr>
              <a:t>를 주기적으로 갱신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하여 저장하는 것이 목적이다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396841" indent="-146038">
              <a:lnSpc>
                <a:spcPct val="130000"/>
              </a:lnSpc>
              <a:buFontTx/>
              <a:buChar char="-"/>
              <a:defRPr/>
            </a:pP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400" b="1">
                <a:latin typeface="맑은 고딕"/>
                <a:ea typeface="맑은 고딕"/>
                <a:cs typeface="맑은 고딕 Semilight"/>
              </a:rPr>
              <a:t>□ 파이프라인 주요 흐름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 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250804">
              <a:lnSpc>
                <a:spcPct val="130000"/>
              </a:lnSpc>
              <a:defRPr/>
            </a:pP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250804">
              <a:lnSpc>
                <a:spcPct val="130000"/>
              </a:lnSpc>
              <a:defRPr/>
            </a:pPr>
            <a:r>
              <a:rPr lang="ko-KR" altLang="en-US" sz="1200" b="1"/>
              <a:t>오브젝트스토리지 인증</a:t>
            </a:r>
            <a:r>
              <a:rPr lang="en-US" altLang="ko-KR" sz="1200" b="1"/>
              <a:t>token </a:t>
            </a:r>
            <a:r>
              <a:rPr lang="ko-KR" altLang="en-US" sz="1200" b="1"/>
              <a:t>주기적 갱신 파이프라인  </a:t>
            </a:r>
            <a:br>
              <a:rPr lang="en-US" altLang="ko-KR" sz="1200" b="1"/>
            </a:b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: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센터별 정보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DB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로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NHN Object Storage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의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access token ID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들을 발급받아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token DB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에 저장함</a:t>
            </a:r>
            <a:endParaRPr lang="ko-KR" altLang="en-US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ea"/>
              <a:buAutoNum type="circleNumDbPlain"/>
              <a:defRPr/>
            </a:pP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ea"/>
              <a:buAutoNum type="circleNumDbPlain"/>
              <a:defRPr/>
            </a:pP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ea"/>
              <a:buAutoNum type="circleNumDbPlain"/>
              <a:defRPr/>
            </a:pP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ea"/>
              <a:buAutoNum type="circleNumDbPlain"/>
              <a:defRPr/>
            </a:pP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ea"/>
              <a:buAutoNum type="circleNumDbPlain"/>
              <a:defRPr/>
            </a:pP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250804">
              <a:lnSpc>
                <a:spcPct val="130000"/>
              </a:lnSpc>
              <a:defRPr/>
            </a:pP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7531" y="4164065"/>
            <a:ext cx="2027503" cy="7021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센터별 오브젝트스토리지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정보 획득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39249" y="4164064"/>
            <a:ext cx="2027503" cy="7021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Access Token ID </a:t>
            </a: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발급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cxnSp>
        <p:nvCxnSpPr>
          <p:cNvPr id="10" name="직선 화살표 연결선 9"/>
          <p:cNvCxnSpPr>
            <a:stCxn id="5" idx="3"/>
            <a:endCxn id="7" idx="1"/>
          </p:cNvCxnSpPr>
          <p:nvPr/>
        </p:nvCxnSpPr>
        <p:spPr>
          <a:xfrm flipV="1">
            <a:off x="2715034" y="4515147"/>
            <a:ext cx="1224215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16" idx="1"/>
          </p:cNvCxnSpPr>
          <p:nvPr/>
        </p:nvCxnSpPr>
        <p:spPr>
          <a:xfrm flipV="1">
            <a:off x="5966752" y="4515148"/>
            <a:ext cx="1224215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190967" y="4164065"/>
            <a:ext cx="2027503" cy="7021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 token DB</a:t>
            </a: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에 저장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오브젝트스토리지 인증</a:t>
            </a:r>
            <a:r>
              <a:rPr lang="en-US" altLang="ko-KR"/>
              <a:t>token </a:t>
            </a:r>
            <a:r>
              <a:rPr lang="ko-KR" altLang="en-US"/>
              <a:t>주기적 갱신 파이프라인 상세 </a:t>
            </a:r>
            <a:r>
              <a:rPr lang="en-US" altLang="ko-KR"/>
              <a:t>– </a:t>
            </a:r>
            <a:r>
              <a:rPr lang="ko-KR" altLang="en-US"/>
              <a:t>인증</a:t>
            </a:r>
            <a:r>
              <a:rPr lang="en-US" altLang="ko-KR"/>
              <a:t>token </a:t>
            </a:r>
            <a:r>
              <a:rPr lang="ko-KR" altLang="en-US"/>
              <a:t>생성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573260" y="261454"/>
            <a:ext cx="2298835" cy="258532"/>
          </a:xfrm>
          <a:noFill/>
        </p:spPr>
        <p:txBody>
          <a:bodyPr vert="horz" wrap="none" lIns="91432" tIns="45716" rIns="91432" bIns="45716" anchor="b">
            <a:noAutofit/>
          </a:bodyPr>
          <a:lstStyle/>
          <a:p>
            <a:pPr lvl="0">
              <a:defRPr/>
            </a:pPr>
            <a:r>
              <a:rPr lang="en-US" altLang="ko-KR" b="0" spc="-32">
                <a:latin typeface="맑은 고딕"/>
                <a:ea typeface="맑은 고딕"/>
                <a:cs typeface="맑은 고딕 Semilight"/>
              </a:rPr>
              <a:t>2024.04.25</a:t>
            </a:r>
            <a:endParaRPr lang="en-US" altLang="ko-KR" b="0" spc="-32">
              <a:latin typeface="맑은 고딕"/>
              <a:ea typeface="맑은 고딕"/>
              <a:cs typeface="맑은 고딕 Semi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lvl="0">
              <a:defRPr/>
            </a:pPr>
            <a:fld id="{48F63A3B-78C7-47BE-AE5E-E10140E04643}" type="slidenum">
              <a:rPr lang="en-US"/>
              <a:pPr lvl="0">
                <a:defRPr/>
              </a:pPr>
              <a:t>13</a:t>
            </a:fld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141676" y="653817"/>
            <a:ext cx="9570407" cy="1554074"/>
          </a:xfrm>
          <a:prstGeom prst="rect">
            <a:avLst/>
          </a:prstGeom>
          <a:noFill/>
        </p:spPr>
        <p:txBody>
          <a:bodyPr wrap="square" lIns="91432" tIns="45716" rIns="91432" bIns="45716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ko-KR" altLang="en-US" sz="1400" b="1">
                <a:latin typeface="맑은 고딕"/>
                <a:ea typeface="맑은 고딕"/>
                <a:cs typeface="맑은 고딕 Semilight"/>
              </a:rPr>
              <a:t>□ 파이프라인 처리 내용</a:t>
            </a:r>
            <a:endParaRPr lang="ko-KR" altLang="en-US" sz="1400" b="1">
              <a:latin typeface="맑은 고딕"/>
              <a:ea typeface="맑은 고딕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lt"/>
              <a:buAutoNum type="arabicPeriod"/>
              <a:defRPr/>
            </a:pP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센터 오브젝트스토리지 정보 조회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: lifelog.</a:t>
            </a:r>
            <a:r>
              <a:rPr lang="en-US" altLang="ko-KR" sz="1200">
                <a:latin typeface="맑은 고딕 Semilight"/>
                <a:ea typeface="맑은 고딕 Semilight"/>
                <a:cs typeface="맑은 고딕 Semilight"/>
              </a:rPr>
              <a:t>cen_obj_storage_info </a:t>
            </a:r>
            <a:r>
              <a:rPr lang="ko-KR" altLang="en-US" sz="1200">
                <a:latin typeface="맑은 고딕 Semilight"/>
                <a:ea typeface="맑은 고딕 Semilight"/>
                <a:cs typeface="맑은 고딕 Semilight"/>
              </a:rPr>
              <a:t>에서 오브젝트스토리지 들의 정보를 오브젝트스토리 별로 분리한다</a:t>
            </a:r>
            <a:r>
              <a:rPr lang="en-US" altLang="ko-KR" sz="1200"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en-US" altLang="ko-KR" sz="1200">
              <a:latin typeface="맑은 고딕 Semilight"/>
              <a:ea typeface="맑은 고딕 Semilight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lt"/>
              <a:buAutoNum type="arabicPeriod"/>
              <a:defRPr/>
            </a:pP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오브젝트스토리지 정보 추출 </a:t>
            </a:r>
            <a:r>
              <a:rPr lang="en-US" altLang="ko-KR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: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NHN API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용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json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작성에 필요한 정보를 추출한다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 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lt"/>
              <a:buAutoNum type="arabicPeriod"/>
              <a:defRPr/>
            </a:pPr>
            <a:r>
              <a:rPr lang="en-US" altLang="ko-KR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NHN API</a:t>
            </a: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용 </a:t>
            </a:r>
            <a:r>
              <a:rPr lang="en-US" altLang="ko-KR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json </a:t>
            </a: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작성 </a:t>
            </a:r>
            <a:r>
              <a:rPr lang="en-US" altLang="ko-KR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: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인증토큰 발급에 필요한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json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을 작성한다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lt"/>
              <a:buAutoNum type="arabicPeriod"/>
              <a:defRPr/>
            </a:pP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인증토큰 발급 </a:t>
            </a:r>
            <a:r>
              <a:rPr lang="en-US" altLang="ko-KR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&amp; </a:t>
            </a: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정보 추출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: NHN API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와 획득한 값 들을 이용 하여 인증토큰을 발급 후 정보를 추출 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 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lt"/>
              <a:buAutoNum type="arabicPeriod"/>
              <a:defRPr/>
            </a:pP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인증 토큰 </a:t>
            </a:r>
            <a:r>
              <a:rPr lang="en-US" altLang="ko-KR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DB</a:t>
            </a: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에 저장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 :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발급받은 인증토큰을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DB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에 저장한다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 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cxnSp>
        <p:nvCxnSpPr>
          <p:cNvPr id="9" name="직선 화살표 연결선 8"/>
          <p:cNvCxnSpPr>
            <a:stCxn id="5" idx="3"/>
            <a:endCxn id="6" idx="1"/>
          </p:cNvCxnSpPr>
          <p:nvPr/>
        </p:nvCxnSpPr>
        <p:spPr>
          <a:xfrm>
            <a:off x="1926078" y="3623401"/>
            <a:ext cx="43023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3"/>
            <a:endCxn id="25" idx="1"/>
          </p:cNvCxnSpPr>
          <p:nvPr/>
        </p:nvCxnSpPr>
        <p:spPr>
          <a:xfrm>
            <a:off x="3800613" y="3623401"/>
            <a:ext cx="43023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3"/>
            <a:endCxn id="8" idx="1"/>
          </p:cNvCxnSpPr>
          <p:nvPr/>
        </p:nvCxnSpPr>
        <p:spPr>
          <a:xfrm>
            <a:off x="7549687" y="3623401"/>
            <a:ext cx="43023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81778" y="3366280"/>
            <a:ext cx="1444300" cy="5142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센터별 </a:t>
            </a:r>
            <a:br>
              <a:rPr lang="en-US" altLang="ko-KR" sz="1000" b="1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 b="1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오브젝트스토리지</a:t>
            </a:r>
            <a:br>
              <a:rPr lang="en-US" altLang="ko-KR" sz="1000" b="1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 b="1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정보 주기적 조회</a:t>
            </a:r>
            <a:endParaRPr lang="ko-KR" altLang="en-US" sz="1000" b="1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1778" y="3102919"/>
            <a:ext cx="1444300" cy="2633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ExecuteSQLRecord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56313" y="3366280"/>
            <a:ext cx="1444300" cy="5142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오브젝트스토리지</a:t>
            </a:r>
            <a:br>
              <a:rPr lang="en-US" altLang="ko-KR" sz="1000" b="1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 b="1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정보 추출</a:t>
            </a:r>
            <a:endParaRPr lang="ko-KR" altLang="en-US" sz="1000" b="1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56313" y="3102919"/>
            <a:ext cx="1444300" cy="2633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EvaluateJsonPath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05387" y="3366280"/>
            <a:ext cx="1444300" cy="5142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인증토큰 발급 </a:t>
            </a:r>
            <a:r>
              <a:rPr lang="en-US" altLang="ko-KR" sz="1000" b="1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&amp; </a:t>
            </a:r>
            <a:br>
              <a:rPr lang="en-US" altLang="ko-KR" sz="1000" b="1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 b="1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정보 추출</a:t>
            </a:r>
            <a:endParaRPr lang="ko-KR" altLang="en-US" sz="1000" b="1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05387" y="3102919"/>
            <a:ext cx="1444300" cy="2633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InvokeHTTP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79923" y="3366280"/>
            <a:ext cx="1444300" cy="5142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센터명</a:t>
            </a:r>
            <a:r>
              <a:rPr lang="en-US" altLang="ko-KR" sz="1000" b="1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, </a:t>
            </a:r>
            <a:r>
              <a:rPr lang="ko-KR" altLang="en-US" sz="1000" b="1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인증토큰</a:t>
            </a:r>
            <a:r>
              <a:rPr lang="en-US" altLang="ko-KR" sz="1000" b="1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, </a:t>
            </a:r>
            <a:br>
              <a:rPr lang="en-US" altLang="ko-KR" sz="1000" b="1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 b="1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만료일</a:t>
            </a:r>
            <a:br>
              <a:rPr lang="en-US" altLang="ko-KR" sz="1000" b="1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 b="1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정보 저장</a:t>
            </a:r>
            <a:endParaRPr lang="ko-KR" altLang="en-US" sz="1000" b="1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979923" y="3102919"/>
            <a:ext cx="1444300" cy="2633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PutSQL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30849" y="3366280"/>
            <a:ext cx="1444300" cy="5142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en-US" altLang="ko-KR" sz="10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NHN API </a:t>
            </a:r>
            <a:r>
              <a:rPr lang="ko-KR" altLang="en-US" sz="10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용 </a:t>
            </a:r>
            <a:br>
              <a:rPr lang="en-US" altLang="ko-KR" sz="10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en-US" altLang="ko-KR" sz="10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json </a:t>
            </a:r>
            <a:r>
              <a:rPr lang="ko-KR" altLang="en-US" sz="10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작성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cxnSp>
        <p:nvCxnSpPr>
          <p:cNvPr id="27" name="직선 화살표 연결선 26"/>
          <p:cNvCxnSpPr>
            <a:stCxn id="25" idx="3"/>
            <a:endCxn id="7" idx="1"/>
          </p:cNvCxnSpPr>
          <p:nvPr/>
        </p:nvCxnSpPr>
        <p:spPr>
          <a:xfrm>
            <a:off x="5675149" y="3623401"/>
            <a:ext cx="43023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81778" y="3880524"/>
            <a:ext cx="1555207" cy="188128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32" tIns="45716" rIns="91432" bIns="45716" anchor="t"/>
          <a:lstStyle/>
          <a:p>
            <a:pPr marL="171436" indent="-171436">
              <a:buFont typeface="Arial"/>
              <a:buChar char="•"/>
              <a:defRPr/>
            </a:pP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Cen_obj_stroage_info </a:t>
            </a:r>
            <a:b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테이블을 조회 후 </a:t>
            </a:r>
            <a:b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센터 별 </a:t>
            </a: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Data</a:t>
            </a: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를 추출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171436" indent="-171436">
              <a:buFont typeface="Arial"/>
              <a:buChar char="•"/>
              <a:defRPr/>
            </a:pP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3</a:t>
            </a: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시간 마다 인증키가 </a:t>
            </a:r>
            <a:b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만료하여</a:t>
            </a: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, </a:t>
            </a: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새로운 인증토큰 </a:t>
            </a:r>
            <a:b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발급을 위하여 주기적으로 </a:t>
            </a:r>
            <a:b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조회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171436" indent="-171436">
              <a:buFont typeface="Arial"/>
              <a:buChar char="•"/>
              <a:defRPr/>
            </a:pP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(SplitText) </a:t>
            </a: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오브젝트스토리지 </a:t>
            </a:r>
            <a:b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별</a:t>
            </a: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 </a:t>
            </a: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분리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171436" indent="-171436">
              <a:buFont typeface="Arial"/>
              <a:buChar char="•"/>
              <a:defRPr/>
            </a:pPr>
            <a:endParaRPr lang="en-US" altLang="ko-KR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356313" y="3886960"/>
            <a:ext cx="2207885" cy="187485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32" tIns="45716" rIns="91432" bIns="45716" anchor="t"/>
          <a:lstStyle/>
          <a:p>
            <a:pPr marL="171436" indent="-171436">
              <a:buFont typeface="Arial"/>
              <a:buChar char="•"/>
              <a:defRPr/>
            </a:pP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오브젝트스토리지 정보를 </a:t>
            </a:r>
            <a:b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attribute</a:t>
            </a: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로 저장</a:t>
            </a:r>
            <a:endParaRPr lang="ko-KR" altLang="en-US" sz="10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171436" indent="-171436">
              <a:buFont typeface="Arial"/>
              <a:buChar char="•"/>
              <a:defRPr/>
            </a:pP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센터 명</a:t>
            </a:r>
            <a: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, NHN</a:t>
            </a: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계정</a:t>
            </a:r>
            <a: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, </a:t>
            </a: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날짜</a:t>
            </a:r>
            <a: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, </a:t>
            </a:r>
            <a:b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테넌트</a:t>
            </a:r>
            <a: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ID</a:t>
            </a: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 등등 </a:t>
            </a:r>
            <a:endParaRPr lang="ko-KR" altLang="en-US" sz="10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171436" indent="-171436">
              <a:buFont typeface="Arial"/>
              <a:buChar char="•"/>
              <a:defRPr/>
            </a:pPr>
            <a: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Attribute</a:t>
            </a: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에 저장된 값은 </a:t>
            </a:r>
            <a:b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NHN API</a:t>
            </a: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용 </a:t>
            </a:r>
            <a: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json </a:t>
            </a: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작성에 필요</a:t>
            </a:r>
            <a:endParaRPr lang="en-US" altLang="ko-KR" sz="10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105387" y="3880524"/>
            <a:ext cx="1444300" cy="110368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32" tIns="45716" rIns="91432" bIns="45716" anchor="t"/>
          <a:lstStyle/>
          <a:p>
            <a:pPr marL="171436" indent="-171436">
              <a:buFont typeface="Arial"/>
              <a:buChar char="•"/>
              <a:defRPr/>
            </a:pPr>
            <a: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InvokeHTTP</a:t>
            </a: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는 </a:t>
            </a:r>
            <a: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POST</a:t>
            </a: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로 </a:t>
            </a:r>
            <a:b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진행하여 인증토큰을 발급</a:t>
            </a:r>
            <a:endParaRPr lang="ko-KR" altLang="en-US" sz="10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171436" indent="-171436">
              <a:buFont typeface="Arial"/>
              <a:buChar char="•"/>
              <a:defRPr/>
            </a:pP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인증토큰 발급에 필요한것은</a:t>
            </a:r>
            <a:b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테넌트</a:t>
            </a:r>
            <a: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ID, nhn</a:t>
            </a: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계정</a:t>
            </a:r>
            <a: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, </a:t>
            </a: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오브젝트</a:t>
            </a:r>
            <a:b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스토리지 정보</a:t>
            </a:r>
            <a: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, </a:t>
            </a: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엔드포인트 </a:t>
            </a:r>
            <a: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PW</a:t>
            </a:r>
            <a:endParaRPr lang="en-US" altLang="ko-KR" sz="10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171436" indent="-171436">
              <a:buFont typeface="Arial"/>
              <a:buChar char="•"/>
              <a:defRPr/>
            </a:pP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CKAN DB</a:t>
            </a: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에 저장하기 위하여 </a:t>
            </a:r>
            <a:b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인증토큰</a:t>
            </a: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, </a:t>
            </a: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만료일의 정보를 </a:t>
            </a:r>
            <a:b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추출하여 </a:t>
            </a: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attribute</a:t>
            </a: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에 저장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lvl="0">
              <a:defRPr/>
            </a:pPr>
            <a:b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</a:br>
            <a:endParaRPr lang="en-US" altLang="ko-KR" sz="10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979923" y="3880524"/>
            <a:ext cx="1444300" cy="110368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32" tIns="45716" rIns="91432" bIns="45716" anchor="t"/>
          <a:lstStyle/>
          <a:p>
            <a:pPr marL="171436" indent="-171436">
              <a:buFont typeface="Arial"/>
              <a:buChar char="•"/>
              <a:defRPr/>
            </a:pP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CKAN DB</a:t>
            </a: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에 새로운 인증키를 </a:t>
            </a:r>
            <a:b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지속적으로 저장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171436" indent="-171436">
              <a:buFont typeface="Arial"/>
              <a:buChar char="•"/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인증키는 </a:t>
            </a: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5</a:t>
            </a: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분마다 주기적으로 </a:t>
            </a:r>
            <a:b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갱신되어 </a:t>
            </a: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DB</a:t>
            </a: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에 저장</a:t>
            </a:r>
            <a:endParaRPr lang="en-US" altLang="ko-KR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230849" y="3886960"/>
            <a:ext cx="1444300" cy="109724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32" tIns="45716" rIns="91432" bIns="45716" anchor="t"/>
          <a:lstStyle/>
          <a:p>
            <a:pPr marL="171436" indent="-171436">
              <a:buFont typeface="Arial"/>
              <a:buChar char="•"/>
              <a:defRPr/>
            </a:pP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Attribute</a:t>
            </a: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에 저장되어있는</a:t>
            </a:r>
            <a:b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테넌트</a:t>
            </a: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ID, NHN</a:t>
            </a: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계정</a:t>
            </a: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, </a:t>
            </a:r>
            <a:b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엔드포인트</a:t>
            </a: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PW </a:t>
            </a: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를 기반으로</a:t>
            </a:r>
            <a:b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json </a:t>
            </a: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작성 </a:t>
            </a:r>
            <a:endParaRPr lang="en-US" altLang="ko-KR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30849" y="3102919"/>
            <a:ext cx="1444300" cy="2633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ReplaceText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93F72AB-C843-F80D-FC3E-01CEC77F4F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F093544-B1CC-AEBC-EAB1-11FCA8C0D22C}"/>
              </a:ext>
            </a:extLst>
          </p:cNvPr>
          <p:cNvSpPr txBox="1"/>
          <p:nvPr/>
        </p:nvSpPr>
        <p:spPr>
          <a:xfrm>
            <a:off x="412859" y="2402854"/>
            <a:ext cx="9080285" cy="584767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ko-KR" altLang="en-US" sz="3200" b="1" dirty="0" smtClean="0"/>
              <a:t>센터 데이터 모니터링 파이프라인 개</a:t>
            </a:r>
            <a:r>
              <a:rPr lang="ko-KR" altLang="en-US" sz="3200" b="1" dirty="0"/>
              <a:t>요</a:t>
            </a:r>
          </a:p>
        </p:txBody>
      </p:sp>
    </p:spTree>
    <p:extLst>
      <p:ext uri="{BB962C8B-B14F-4D97-AF65-F5344CB8AC3E}">
        <p14:creationId xmlns:p14="http://schemas.microsoft.com/office/powerpoint/2010/main" val="2952497140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센터 데이터 모니터링 파이프라인 개요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573260" y="261454"/>
            <a:ext cx="2298835" cy="258532"/>
          </a:xfrm>
          <a:noFill/>
        </p:spPr>
        <p:txBody>
          <a:bodyPr vert="horz" wrap="none" lIns="91432" tIns="45716" rIns="91432" bIns="45716" anchor="b">
            <a:noAutofit/>
          </a:bodyPr>
          <a:lstStyle/>
          <a:p>
            <a:pPr lvl="0">
              <a:defRPr/>
            </a:pPr>
            <a:r>
              <a:rPr lang="en-US" altLang="ko-KR" b="0" spc="-32">
                <a:latin typeface="맑은 고딕"/>
                <a:ea typeface="맑은 고딕"/>
                <a:cs typeface="맑은 고딕 Semilight"/>
              </a:rPr>
              <a:t>2024.04.25</a:t>
            </a:r>
            <a:endParaRPr lang="en-US" altLang="ko-KR" b="0" spc="-32">
              <a:latin typeface="맑은 고딕"/>
              <a:ea typeface="맑은 고딕"/>
              <a:cs typeface="맑은 고딕 Semi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lvl="0">
              <a:defRPr/>
            </a:pPr>
            <a:fld id="{48F63A3B-78C7-47BE-AE5E-E10140E04643}" type="slidenum">
              <a:rPr lang="en-US"/>
              <a:pPr lvl="0">
                <a:defRPr/>
              </a:pPr>
              <a:t>15</a:t>
            </a:fld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141676" y="653816"/>
            <a:ext cx="9570407" cy="3735300"/>
          </a:xfrm>
          <a:prstGeom prst="rect">
            <a:avLst/>
          </a:prstGeom>
          <a:noFill/>
        </p:spPr>
        <p:txBody>
          <a:bodyPr wrap="square" lIns="91432" tIns="45716" rIns="91432" bIns="45716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ko-KR" altLang="en-US" sz="1400" b="1">
                <a:latin typeface="맑은 고딕"/>
                <a:ea typeface="맑은 고딕"/>
                <a:cs typeface="맑은 고딕 Semilight"/>
              </a:rPr>
              <a:t>□ 파이프라인 개발의 배경 및 </a:t>
            </a:r>
            <a:r>
              <a:rPr lang="ko-KR" altLang="en-US" sz="1400" b="1">
                <a:solidFill>
                  <a:prstClr val="black"/>
                </a:solidFill>
                <a:latin typeface="맑은 고딕"/>
                <a:ea typeface="맑은 고딕"/>
                <a:cs typeface="맑은 고딕 Semilight"/>
              </a:rPr>
              <a:t>목적</a:t>
            </a:r>
            <a:endParaRPr lang="ko-KR" altLang="en-US" sz="1400" b="1">
              <a:solidFill>
                <a:prstClr val="black"/>
              </a:solidFill>
              <a:latin typeface="맑은 고딕"/>
              <a:ea typeface="맑은 고딕"/>
              <a:cs typeface="맑은 고딕 Semilight"/>
            </a:endParaRPr>
          </a:p>
          <a:p>
            <a:pPr marL="396841" indent="-146038">
              <a:lnSpc>
                <a:spcPct val="130000"/>
              </a:lnSpc>
              <a:buFontTx/>
              <a:buChar char="-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라이프로그 시스템은 데이터 저장량의 변동이 많으므로 데이터 삭제 혹은 정책 변경을 위해 통합웹에서 모니터링이 필요하다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396841" indent="-146038">
              <a:lnSpc>
                <a:spcPct val="130000"/>
              </a:lnSpc>
              <a:buFontTx/>
              <a:buChar char="-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시스템 모니터링 파이프라인의 목적은 센터 데이터가 저장되는 각종 시스템의 저장 현황을 조회 및 모니터링 정보 저장 이다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396841" indent="-146038">
              <a:lnSpc>
                <a:spcPct val="130000"/>
              </a:lnSpc>
              <a:buFontTx/>
              <a:buChar char="-"/>
              <a:defRPr/>
            </a:pP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400" b="1">
                <a:latin typeface="맑은 고딕"/>
                <a:ea typeface="맑은 고딕"/>
                <a:cs typeface="맑은 고딕 Semilight"/>
              </a:rPr>
              <a:t>□ 파이프라인 주요 흐름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 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250804">
              <a:lnSpc>
                <a:spcPct val="130000"/>
              </a:lnSpc>
              <a:defRPr/>
            </a:pP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250804">
              <a:lnSpc>
                <a:spcPct val="130000"/>
              </a:lnSpc>
              <a:defRPr/>
            </a:pPr>
            <a:r>
              <a:rPr lang="ko-KR" altLang="en-US" sz="1200" b="1"/>
              <a:t>센터별 오브젝트스토리지 모니터링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: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센터별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오브젝트스토리지를 조회하고 오브젝트 갯수 및 용량을 모니터링 결과로 저장함</a:t>
            </a:r>
            <a:endParaRPr lang="ko-KR" altLang="en-US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250804">
              <a:lnSpc>
                <a:spcPct val="130000"/>
              </a:lnSpc>
              <a:defRPr/>
            </a:pP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250804">
              <a:lnSpc>
                <a:spcPct val="130000"/>
              </a:lnSpc>
              <a:defRPr/>
            </a:pP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250804">
              <a:lnSpc>
                <a:spcPct val="130000"/>
              </a:lnSpc>
              <a:defRPr/>
            </a:pP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250804">
              <a:lnSpc>
                <a:spcPct val="130000"/>
              </a:lnSpc>
              <a:defRPr/>
            </a:pP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250804">
              <a:lnSpc>
                <a:spcPct val="130000"/>
              </a:lnSpc>
              <a:defRPr/>
            </a:pP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250804">
              <a:lnSpc>
                <a:spcPct val="130000"/>
              </a:lnSpc>
              <a:defRPr/>
            </a:pP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250804">
              <a:lnSpc>
                <a:spcPct val="130000"/>
              </a:lnSpc>
              <a:defRPr/>
            </a:pPr>
            <a:r>
              <a:rPr lang="ko-KR" altLang="en-US" sz="1200" b="1"/>
              <a:t>시스템별 센터 데이터 모니터링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: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센터 데이터가 저장된 시스템 디렉토리들을 조회하고 오브젝트 갯수 및 용량을 모니터링 결과로 저장함</a:t>
            </a:r>
            <a:endParaRPr lang="ko-KR" altLang="en-US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250804">
              <a:lnSpc>
                <a:spcPct val="130000"/>
              </a:lnSpc>
              <a:defRPr/>
            </a:pP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7531" y="2683720"/>
            <a:ext cx="2027503" cy="7021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대상 센터 목록 조회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39249" y="4341719"/>
            <a:ext cx="2027503" cy="7021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디렉토리별 센터별</a:t>
            </a:r>
            <a:b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사용량 조회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갯수</a:t>
            </a: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, </a:t>
            </a: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용량</a:t>
            </a: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)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cxnSp>
        <p:nvCxnSpPr>
          <p:cNvPr id="10" name="직선 화살표 연결선 9"/>
          <p:cNvCxnSpPr>
            <a:stCxn id="22" idx="3"/>
            <a:endCxn id="7" idx="1"/>
          </p:cNvCxnSpPr>
          <p:nvPr/>
        </p:nvCxnSpPr>
        <p:spPr>
          <a:xfrm>
            <a:off x="2715034" y="4692802"/>
            <a:ext cx="122421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3"/>
            <a:endCxn id="16" idx="1"/>
          </p:cNvCxnSpPr>
          <p:nvPr/>
        </p:nvCxnSpPr>
        <p:spPr>
          <a:xfrm>
            <a:off x="5966752" y="4692802"/>
            <a:ext cx="1224215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190967" y="4341720"/>
            <a:ext cx="2027503" cy="7021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센터 데이터 모니터링 이력에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저장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39249" y="2683720"/>
            <a:ext cx="2027503" cy="7021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센터별 오브젝트스토리지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버킷별 사용량 조회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갯수</a:t>
            </a: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, </a:t>
            </a: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용량</a:t>
            </a: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)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cxnSp>
        <p:nvCxnSpPr>
          <p:cNvPr id="11" name="직선 화살표 연결선 10"/>
          <p:cNvCxnSpPr>
            <a:stCxn id="8" idx="3"/>
            <a:endCxn id="12" idx="1"/>
          </p:cNvCxnSpPr>
          <p:nvPr/>
        </p:nvCxnSpPr>
        <p:spPr>
          <a:xfrm>
            <a:off x="5966752" y="3034803"/>
            <a:ext cx="122421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190967" y="2683720"/>
            <a:ext cx="2027503" cy="7021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센터 데이터 모니터링 이력에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저장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cxnSp>
        <p:nvCxnSpPr>
          <p:cNvPr id="13" name="직선 화살표 연결선 12"/>
          <p:cNvCxnSpPr>
            <a:stCxn id="5" idx="3"/>
            <a:endCxn id="8" idx="1"/>
          </p:cNvCxnSpPr>
          <p:nvPr/>
        </p:nvCxnSpPr>
        <p:spPr>
          <a:xfrm>
            <a:off x="2715034" y="3034803"/>
            <a:ext cx="122421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87531" y="4341719"/>
            <a:ext cx="2027503" cy="7021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대상 디렉토리 목록 조회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센터별 오브젝트스토리지 모니터링 파이프라인 상세 </a:t>
            </a:r>
            <a:r>
              <a:rPr lang="en-US" altLang="ko-KR"/>
              <a:t>– </a:t>
            </a:r>
            <a:r>
              <a:rPr lang="ko-KR" altLang="en-US"/>
              <a:t>스토리지</a:t>
            </a:r>
            <a:r>
              <a:rPr lang="en-US" altLang="ko-KR"/>
              <a:t>, </a:t>
            </a:r>
            <a:r>
              <a:rPr lang="ko-KR" altLang="en-US"/>
              <a:t>버켓 정보 저장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573260" y="261454"/>
            <a:ext cx="2298835" cy="258532"/>
          </a:xfrm>
          <a:noFill/>
        </p:spPr>
        <p:txBody>
          <a:bodyPr vert="horz" wrap="none" lIns="91432" tIns="45716" rIns="91432" bIns="45716" anchor="b">
            <a:noAutofit/>
          </a:bodyPr>
          <a:lstStyle/>
          <a:p>
            <a:pPr lvl="0">
              <a:defRPr/>
            </a:pPr>
            <a:r>
              <a:rPr lang="en-US" altLang="ko-KR" b="0" spc="-32">
                <a:latin typeface="맑은 고딕"/>
                <a:ea typeface="맑은 고딕"/>
                <a:cs typeface="맑은 고딕 Semilight"/>
              </a:rPr>
              <a:t>2024.04.25</a:t>
            </a:r>
            <a:endParaRPr lang="en-US" altLang="ko-KR" b="0" spc="-32">
              <a:latin typeface="맑은 고딕"/>
              <a:ea typeface="맑은 고딕"/>
              <a:cs typeface="맑은 고딕 Semi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lvl="0">
              <a:defRPr/>
            </a:pPr>
            <a:fld id="{48F63A3B-78C7-47BE-AE5E-E10140E04643}" type="slidenum">
              <a:rPr lang="en-US"/>
              <a:pPr lvl="0">
                <a:defRPr/>
              </a:pPr>
              <a:t>16</a:t>
            </a:fld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141676" y="653817"/>
            <a:ext cx="9570407" cy="1315949"/>
          </a:xfrm>
          <a:prstGeom prst="rect">
            <a:avLst/>
          </a:prstGeom>
          <a:noFill/>
        </p:spPr>
        <p:txBody>
          <a:bodyPr wrap="square" lIns="91432" tIns="45716" rIns="91432" bIns="45716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ko-KR" altLang="en-US" sz="1400" b="1">
                <a:latin typeface="맑은 고딕"/>
                <a:ea typeface="맑은 고딕"/>
                <a:cs typeface="맑은 고딕 Semilight"/>
              </a:rPr>
              <a:t>□ 파이프라인 처리 내용</a:t>
            </a:r>
            <a:endParaRPr lang="ko-KR" altLang="en-US" sz="1400" b="1">
              <a:latin typeface="맑은 고딕"/>
              <a:ea typeface="맑은 고딕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lt"/>
              <a:buAutoNum type="arabicPeriod"/>
              <a:defRPr/>
            </a:pP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대상 센터 목록 조회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: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센터 별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 ObjectStorage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 정보를 조회 하고 오브젝트 수량 및 용량을 센터 별로 분리 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 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lt"/>
              <a:buAutoNum type="arabicPeriod"/>
              <a:defRPr/>
            </a:pP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센터 별 목록 조회 </a:t>
            </a:r>
            <a:r>
              <a:rPr lang="en-US" altLang="ko-KR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: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센터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ObjectStorage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에 담긴 컨테이너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(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버켓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)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목록을 조회하고 컨테이너 별로 분리 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lt"/>
              <a:buAutoNum type="arabicPeriod"/>
              <a:defRPr/>
            </a:pP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컨테이너 별 정보 조회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: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컨테이너 별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Object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수와 용량을 조회 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lt"/>
              <a:buAutoNum type="arabicPeriod"/>
              <a:defRPr/>
            </a:pP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모니터링 정보 저장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: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모니터링 날짜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,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센터 명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,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컨테이너 명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,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컨테이너 별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object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수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,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사용 용량 등을 기록한다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cxnSp>
        <p:nvCxnSpPr>
          <p:cNvPr id="29" name="직선 화살표 연결선 28"/>
          <p:cNvCxnSpPr>
            <a:stCxn id="34" idx="3"/>
            <a:endCxn id="39" idx="1"/>
          </p:cNvCxnSpPr>
          <p:nvPr/>
        </p:nvCxnSpPr>
        <p:spPr>
          <a:xfrm>
            <a:off x="2171173" y="2651396"/>
            <a:ext cx="80422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9" idx="3"/>
            <a:endCxn id="44" idx="1"/>
          </p:cNvCxnSpPr>
          <p:nvPr/>
        </p:nvCxnSpPr>
        <p:spPr>
          <a:xfrm>
            <a:off x="7117808" y="2651396"/>
            <a:ext cx="80422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 rot="0">
            <a:off x="502077" y="2130913"/>
            <a:ext cx="1669096" cy="1881290"/>
            <a:chOff x="481777" y="2519715"/>
            <a:chExt cx="1444300" cy="1881290"/>
          </a:xfrm>
        </p:grpSpPr>
        <p:grpSp>
          <p:nvGrpSpPr>
            <p:cNvPr id="32" name="그룹 31"/>
            <p:cNvGrpSpPr/>
            <p:nvPr/>
          </p:nvGrpSpPr>
          <p:grpSpPr>
            <a:xfrm rot="0">
              <a:off x="481777" y="2519715"/>
              <a:ext cx="1444300" cy="777605"/>
              <a:chOff x="481777" y="2519715"/>
              <a:chExt cx="1444300" cy="777605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481777" y="2783076"/>
                <a:ext cx="1444300" cy="5142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b="1">
                    <a:solidFill>
                      <a:schemeClr val="tx1"/>
                    </a:solidFill>
                    <a:latin typeface="맑은 고딕 Semilight"/>
                    <a:ea typeface="맑은 고딕 Semilight"/>
                    <a:cs typeface="맑은 고딕 Semilight"/>
                  </a:rPr>
                  <a:t>대상 센터 목록 조회</a:t>
                </a:r>
                <a:endParaRPr lang="ko-KR" altLang="en-US" sz="1000" b="1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481777" y="2519715"/>
                <a:ext cx="1444300" cy="26336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 Semilight"/>
                    <a:ea typeface="맑은 고딕 Semilight"/>
                    <a:cs typeface="맑은 고딕 Semilight"/>
                  </a:rPr>
                  <a:t>ExecuteSQLRecord</a:t>
                </a:r>
                <a:endPara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endParaRPr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481777" y="3297321"/>
              <a:ext cx="1444300" cy="110368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t"/>
            <a:lstStyle/>
            <a:p>
              <a:pPr marL="171436" indent="-171436">
                <a:buFont typeface="Arial"/>
                <a:buChar char="•"/>
                <a:defRPr/>
              </a:pPr>
              <a: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CKAN DB lifelog.</a:t>
              </a:r>
              <a:b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</a:br>
              <a: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v_cen_obj_storage_info</a:t>
              </a:r>
              <a:b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</a:br>
              <a:r>
                <a: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테이블을 조회 후 센터 목록</a:t>
              </a:r>
              <a:b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</a:br>
              <a:r>
                <a: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 </a:t>
              </a:r>
              <a: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Data</a:t>
              </a:r>
              <a:r>
                <a: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를 추출</a:t>
              </a:r>
              <a:endPara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endParaRPr>
            </a:p>
            <a:p>
              <a:pPr marL="171436" indent="-171436">
                <a:buFont typeface="Arial"/>
                <a:buChar char="•"/>
                <a:defRPr/>
              </a:pPr>
              <a: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(SplitText) </a:t>
              </a:r>
              <a:r>
                <a: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센터 명 분리</a:t>
              </a:r>
              <a:endPara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endParaRPr>
            </a:p>
            <a:p>
              <a:pPr lvl="0">
                <a:defRPr/>
              </a:pPr>
              <a:endPara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 rot="0">
            <a:off x="2975395" y="2130913"/>
            <a:ext cx="1669096" cy="1881290"/>
            <a:chOff x="2356313" y="2519715"/>
            <a:chExt cx="1444300" cy="1881290"/>
          </a:xfrm>
        </p:grpSpPr>
        <p:grpSp>
          <p:nvGrpSpPr>
            <p:cNvPr id="37" name="그룹 36"/>
            <p:cNvGrpSpPr/>
            <p:nvPr/>
          </p:nvGrpSpPr>
          <p:grpSpPr>
            <a:xfrm rot="0">
              <a:off x="2356313" y="2519715"/>
              <a:ext cx="1444300" cy="777605"/>
              <a:chOff x="2356313" y="2519715"/>
              <a:chExt cx="1444300" cy="777605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2356313" y="2783076"/>
                <a:ext cx="1444300" cy="5142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b="1">
                    <a:solidFill>
                      <a:prstClr val="black"/>
                    </a:solidFill>
                    <a:latin typeface="맑은 고딕 Semilight"/>
                    <a:ea typeface="맑은 고딕 Semilight"/>
                    <a:cs typeface="맑은 고딕 Semilight"/>
                  </a:rPr>
                  <a:t>센터 별 목록 조회</a:t>
                </a:r>
                <a:endPara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2356313" y="2519715"/>
                <a:ext cx="1444300" cy="26336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 Semilight"/>
                    <a:ea typeface="맑은 고딕 Semilight"/>
                    <a:cs typeface="맑은 고딕 Semilight"/>
                  </a:rPr>
                  <a:t>InvokeHTTP</a:t>
                </a:r>
                <a:endPara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2356313" y="3303757"/>
              <a:ext cx="1444300" cy="10972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t"/>
            <a:lstStyle/>
            <a:p>
              <a:pPr marL="171436" indent="-171436">
                <a:buFont typeface="Arial"/>
                <a:buChar char="•"/>
                <a:defRPr/>
              </a:pPr>
              <a:r>
                <a:rPr lang="en-US" altLang="ko-KR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  <a:t>NHN Cloud API</a:t>
              </a:r>
              <a:r>
                <a:rPr lang="ko-KR" altLang="en-US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  <a:t>로 </a:t>
              </a:r>
              <a:br>
                <a:rPr lang="en-US" altLang="ko-KR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</a:br>
              <a:r>
                <a:rPr lang="ko-KR" altLang="en-US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  <a:t>오브젝트스토리지에 </a:t>
              </a:r>
              <a:br>
                <a:rPr lang="en-US" altLang="ko-KR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</a:br>
              <a:r>
                <a:rPr lang="ko-KR" altLang="en-US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  <a:t>저장 되어있는 </a:t>
              </a:r>
              <a:br>
                <a:rPr lang="en-US" altLang="ko-KR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</a:br>
              <a:r>
                <a:rPr lang="ko-KR" altLang="en-US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  <a:t>센터 별 컨테이너 명 들을 추출</a:t>
              </a:r>
              <a:endPara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endParaRPr>
            </a:p>
            <a:p>
              <a:pPr marL="171436" indent="-171436">
                <a:buFont typeface="Arial"/>
                <a:buChar char="•"/>
                <a:defRPr/>
              </a:pPr>
              <a:r>
                <a:rPr lang="en-US" altLang="ko-KR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  <a:t>(SplitText) </a:t>
              </a:r>
              <a:r>
                <a:rPr lang="ko-KR" altLang="en-US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  <a:t>컨테이너 별</a:t>
              </a:r>
              <a:br>
                <a:rPr lang="en-US" altLang="ko-KR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</a:br>
              <a:r>
                <a:rPr lang="ko-KR" altLang="en-US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  <a:t>분리  </a:t>
              </a:r>
              <a:endPara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endParaRPr>
            </a:p>
            <a:p>
              <a:pPr marL="171436" indent="-171436">
                <a:buFont typeface="Arial"/>
                <a:buChar char="•"/>
                <a:defRPr/>
              </a:pPr>
              <a:endPara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 rot="0">
            <a:off x="7922032" y="2130913"/>
            <a:ext cx="1669096" cy="1881290"/>
            <a:chOff x="6105386" y="2519715"/>
            <a:chExt cx="1444300" cy="1881290"/>
          </a:xfrm>
        </p:grpSpPr>
        <p:grpSp>
          <p:nvGrpSpPr>
            <p:cNvPr id="42" name="그룹 41"/>
            <p:cNvGrpSpPr/>
            <p:nvPr/>
          </p:nvGrpSpPr>
          <p:grpSpPr>
            <a:xfrm rot="0">
              <a:off x="6105386" y="2519715"/>
              <a:ext cx="1444300" cy="777605"/>
              <a:chOff x="6105386" y="2519715"/>
              <a:chExt cx="1444300" cy="777605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6105386" y="2783076"/>
                <a:ext cx="1444300" cy="5142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b="1">
                    <a:solidFill>
                      <a:prstClr val="black"/>
                    </a:solidFill>
                    <a:latin typeface="맑은 고딕 Semilight"/>
                    <a:ea typeface="맑은 고딕 Semilight"/>
                    <a:cs typeface="맑은 고딕 Semilight"/>
                  </a:rPr>
                  <a:t>모니터링 </a:t>
                </a:r>
                <a:br>
                  <a:rPr lang="en-US" altLang="ko-KR" sz="1000" b="1">
                    <a:solidFill>
                      <a:prstClr val="black"/>
                    </a:solidFill>
                    <a:latin typeface="맑은 고딕 Semilight"/>
                    <a:ea typeface="맑은 고딕 Semilight"/>
                    <a:cs typeface="맑은 고딕 Semilight"/>
                  </a:rPr>
                </a:br>
                <a:r>
                  <a:rPr lang="ko-KR" altLang="en-US" sz="1000" b="1">
                    <a:solidFill>
                      <a:prstClr val="black"/>
                    </a:solidFill>
                    <a:latin typeface="맑은 고딕 Semilight"/>
                    <a:ea typeface="맑은 고딕 Semilight"/>
                    <a:cs typeface="맑은 고딕 Semilight"/>
                  </a:rPr>
                  <a:t>정보 저장</a:t>
                </a:r>
                <a:endPara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6105386" y="2519715"/>
                <a:ext cx="1444300" cy="26336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 Semilight"/>
                    <a:ea typeface="맑은 고딕 Semilight"/>
                    <a:cs typeface="맑은 고딕 Semilight"/>
                  </a:rPr>
                  <a:t>PutSQL</a:t>
                </a:r>
                <a:endPara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endParaRPr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6105386" y="3297321"/>
              <a:ext cx="1444300" cy="110368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t"/>
            <a:lstStyle/>
            <a:p>
              <a:pPr marL="171436" indent="-171436">
                <a:buFont typeface="Arial"/>
                <a:buChar char="•"/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조회 한 센터명</a:t>
              </a:r>
              <a: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, </a:t>
              </a:r>
              <a:b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</a:br>
              <a:r>
                <a: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버켓 정보를 </a:t>
              </a:r>
              <a: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CKAN </a:t>
              </a:r>
              <a:b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</a:br>
              <a: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lifelog.cen_obj_storage</a:t>
              </a:r>
              <a:b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</a:br>
              <a: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_usage_hist</a:t>
              </a:r>
              <a:b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</a:br>
              <a:r>
                <a: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에</a:t>
              </a:r>
              <a: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 </a:t>
              </a:r>
              <a:r>
                <a: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저장</a:t>
              </a:r>
              <a:endPara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 rot="0">
            <a:off x="5448713" y="2130913"/>
            <a:ext cx="1669096" cy="1881290"/>
            <a:chOff x="4230849" y="2519715"/>
            <a:chExt cx="1444300" cy="1881290"/>
          </a:xfrm>
        </p:grpSpPr>
        <p:grpSp>
          <p:nvGrpSpPr>
            <p:cNvPr id="47" name="그룹 46"/>
            <p:cNvGrpSpPr/>
            <p:nvPr/>
          </p:nvGrpSpPr>
          <p:grpSpPr>
            <a:xfrm rot="0">
              <a:off x="4230849" y="2519715"/>
              <a:ext cx="1444300" cy="777605"/>
              <a:chOff x="4230849" y="2519715"/>
              <a:chExt cx="1444300" cy="777605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4230849" y="2783076"/>
                <a:ext cx="1444300" cy="5142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b="1">
                    <a:solidFill>
                      <a:prstClr val="black"/>
                    </a:solidFill>
                    <a:latin typeface="맑은 고딕 Semilight"/>
                    <a:ea typeface="맑은 고딕 Semilight"/>
                    <a:cs typeface="맑은 고딕 Semilight"/>
                  </a:rPr>
                  <a:t>컨테이너 별 정보 조회</a:t>
                </a:r>
                <a:endPara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230849" y="2519715"/>
                <a:ext cx="1444300" cy="26336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 Semilight"/>
                    <a:ea typeface="맑은 고딕 Semilight"/>
                    <a:cs typeface="맑은 고딕 Semilight"/>
                  </a:rPr>
                  <a:t>InvokeHTTP</a:t>
                </a:r>
                <a:endPara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endParaRPr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4230849" y="3303757"/>
              <a:ext cx="1444300" cy="10972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t"/>
            <a:lstStyle/>
            <a:p>
              <a:pPr marL="171436" indent="-171436">
                <a:buFont typeface="Arial"/>
                <a:buChar char="•"/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컨테이너 별 </a:t>
              </a:r>
              <a:b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</a:br>
              <a: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object</a:t>
              </a:r>
              <a:r>
                <a: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수</a:t>
              </a:r>
              <a: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, </a:t>
              </a:r>
              <a:r>
                <a: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사용 용량 </a:t>
              </a:r>
              <a:b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</a:br>
              <a:r>
                <a: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을 조회 </a:t>
              </a:r>
              <a:endPara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endParaRPr>
            </a:p>
          </p:txBody>
        </p:sp>
      </p:grpSp>
      <p:graphicFrame>
        <p:nvGraphicFramePr>
          <p:cNvPr id="55" name="표 84"/>
          <p:cNvGraphicFramePr>
            <a:graphicFrameLocks noGrp="1"/>
          </p:cNvGraphicFramePr>
          <p:nvPr/>
        </p:nvGraphicFramePr>
        <p:xfrm>
          <a:off x="502076" y="4259257"/>
          <a:ext cx="1669095" cy="2274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095"/>
              </a:tblGrid>
              <a:tr h="286136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INPUT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1440" marR="9144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noFill/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120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1440" marR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120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1440" marR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86136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OUTPUT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1440" marR="9144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120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1440" marR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1205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센터 별 </a:t>
                      </a:r>
                      <a:b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</a:b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Object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Storage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정보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1205"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reference</a:t>
                      </a:r>
                      <a:endParaRPr lang="ko-KR" altLang="en-US" sz="100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1440" marR="9144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1205"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CKAN DB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1440" marR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6" name="표 84"/>
          <p:cNvGraphicFramePr>
            <a:graphicFrameLocks noGrp="1"/>
          </p:cNvGraphicFramePr>
          <p:nvPr/>
        </p:nvGraphicFramePr>
        <p:xfrm>
          <a:off x="2912994" y="4365073"/>
          <a:ext cx="1669095" cy="2180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095"/>
              </a:tblGrid>
              <a:tr h="267114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INPUT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noFill/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auth_token, </a:t>
                      </a:r>
                      <a:b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</a:b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objectstore_svc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7114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OUTPUT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컨테이너 명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reference</a:t>
                      </a:r>
                      <a:endParaRPr lang="ko-KR" altLang="en-US" sz="100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NHNCloud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 API 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7" name="표 84"/>
          <p:cNvGraphicFramePr>
            <a:graphicFrameLocks noGrp="1"/>
          </p:cNvGraphicFramePr>
          <p:nvPr/>
        </p:nvGraphicFramePr>
        <p:xfrm>
          <a:off x="7920283" y="4206604"/>
          <a:ext cx="1669095" cy="2192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095"/>
              </a:tblGrid>
              <a:tr h="267114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INPUT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noFill/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7114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OUTPUT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reference</a:t>
                      </a:r>
                      <a:endParaRPr lang="ko-KR" altLang="en-US" sz="100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08379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Variables</a:t>
                      </a:r>
                      <a:b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</a:b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CKAN DB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8" name="직선 화살표 연결선 57"/>
          <p:cNvCxnSpPr>
            <a:stCxn id="39" idx="3"/>
            <a:endCxn id="49" idx="1"/>
          </p:cNvCxnSpPr>
          <p:nvPr/>
        </p:nvCxnSpPr>
        <p:spPr>
          <a:xfrm>
            <a:off x="4644491" y="2651396"/>
            <a:ext cx="80422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표 84"/>
          <p:cNvGraphicFramePr>
            <a:graphicFrameLocks noGrp="1"/>
          </p:cNvGraphicFramePr>
          <p:nvPr/>
        </p:nvGraphicFramePr>
        <p:xfrm>
          <a:off x="5422316" y="4344499"/>
          <a:ext cx="1669095" cy="2033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095"/>
              </a:tblGrid>
              <a:tr h="267114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INPUT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noFill/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7114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OUTPUT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컨테이너 별 정보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reference</a:t>
                      </a:r>
                      <a:endParaRPr lang="ko-KR" altLang="en-US" sz="100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NHNCloud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 API 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86290" y="4835047"/>
            <a:ext cx="360738" cy="1068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7199" tIns="7199" rIns="7199" bIns="7199">
            <a:noAutofit/>
          </a:bodyPr>
          <a:lstStyle/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latin typeface="Arial Narrow"/>
              </a:rPr>
              <a:t>CONTENT</a:t>
            </a:r>
            <a:endParaRPr lang="ko-KR" altLang="en-US" sz="600">
              <a:solidFill>
                <a:schemeClr val="bg1"/>
              </a:solidFill>
              <a:latin typeface="Arial Narrow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6290" y="4595406"/>
            <a:ext cx="360738" cy="1068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7199" tIns="7199" rIns="7199" bIns="7199">
            <a:noAutofit/>
          </a:bodyPr>
          <a:lstStyle/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latin typeface="Arial Narrow"/>
              </a:rPr>
              <a:t>ATTRIB.</a:t>
            </a:r>
            <a:endParaRPr lang="ko-KR" altLang="en-US" sz="600">
              <a:solidFill>
                <a:schemeClr val="bg1"/>
              </a:solidFill>
              <a:latin typeface="Arial Narrow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6290" y="5693885"/>
            <a:ext cx="360738" cy="1068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7199" tIns="7199" rIns="7199" bIns="7199">
            <a:noAutofit/>
          </a:bodyPr>
          <a:lstStyle/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latin typeface="Arial Narrow"/>
              </a:rPr>
              <a:t>CONTENT</a:t>
            </a:r>
            <a:endParaRPr lang="ko-KR" altLang="en-US" sz="600">
              <a:solidFill>
                <a:schemeClr val="bg1"/>
              </a:solidFill>
              <a:latin typeface="Arial Narrow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6290" y="5454243"/>
            <a:ext cx="360738" cy="1068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7199" tIns="7199" rIns="7199" bIns="7199">
            <a:noAutofit/>
          </a:bodyPr>
          <a:lstStyle/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latin typeface="Arial Narrow"/>
              </a:rPr>
              <a:t>ATTRIB.</a:t>
            </a:r>
            <a:endParaRPr lang="ko-KR" altLang="en-US" sz="600">
              <a:solidFill>
                <a:schemeClr val="bg1"/>
              </a:solidFill>
              <a:latin typeface="Arial Narro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시스템별 센터 데이터 모니터링 파이프라인 상세 </a:t>
            </a:r>
            <a:r>
              <a:rPr lang="en-US" altLang="ko-KR"/>
              <a:t>– </a:t>
            </a:r>
            <a:r>
              <a:rPr lang="ko-KR" altLang="en-US"/>
              <a:t>센터 별 용량</a:t>
            </a:r>
            <a:r>
              <a:rPr lang="en-US" altLang="ko-KR"/>
              <a:t>, </a:t>
            </a:r>
            <a:r>
              <a:rPr lang="ko-KR" altLang="en-US"/>
              <a:t>수량 정보 저장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573260" y="261454"/>
            <a:ext cx="2298835" cy="258532"/>
          </a:xfrm>
          <a:noFill/>
        </p:spPr>
        <p:txBody>
          <a:bodyPr vert="horz" wrap="none" lIns="91432" tIns="45716" rIns="91432" bIns="45716" anchor="b">
            <a:noAutofit/>
          </a:bodyPr>
          <a:lstStyle/>
          <a:p>
            <a:pPr lvl="0">
              <a:defRPr/>
            </a:pPr>
            <a:r>
              <a:rPr lang="en-US" altLang="ko-KR" b="0" spc="-32">
                <a:latin typeface="맑은 고딕"/>
                <a:ea typeface="맑은 고딕"/>
                <a:cs typeface="맑은 고딕 Semilight"/>
              </a:rPr>
              <a:t>2024.04.25</a:t>
            </a:r>
            <a:endParaRPr lang="en-US" altLang="ko-KR" b="0" spc="-32">
              <a:latin typeface="맑은 고딕"/>
              <a:ea typeface="맑은 고딕"/>
              <a:cs typeface="맑은 고딕 Semi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lvl="0">
              <a:defRPr/>
            </a:pPr>
            <a:fld id="{48F63A3B-78C7-47BE-AE5E-E10140E04643}" type="slidenum">
              <a:rPr lang="en-US"/>
              <a:pPr lvl="0">
                <a:defRPr/>
              </a:pPr>
              <a:t>17</a:t>
            </a:fld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141676" y="653817"/>
            <a:ext cx="9570407" cy="1315949"/>
          </a:xfrm>
          <a:prstGeom prst="rect">
            <a:avLst/>
          </a:prstGeom>
          <a:noFill/>
        </p:spPr>
        <p:txBody>
          <a:bodyPr wrap="square" lIns="91432" tIns="45716" rIns="91432" bIns="45716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ko-KR" altLang="en-US" sz="1400" b="1">
                <a:latin typeface="맑은 고딕"/>
                <a:ea typeface="맑은 고딕"/>
                <a:cs typeface="맑은 고딕 Semilight"/>
              </a:rPr>
              <a:t>□ 파이프라인 처리 내용</a:t>
            </a:r>
            <a:endParaRPr lang="ko-KR" altLang="en-US" sz="1400" b="1">
              <a:latin typeface="맑은 고딕"/>
              <a:ea typeface="맑은 고딕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lt"/>
              <a:buAutoNum type="arabicPeriod"/>
              <a:defRPr/>
            </a:pP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시스템 스토리지 정보 조회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: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대상 테이블을 조회 후 센터 명을 기준으로 로 분리 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 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lt"/>
              <a:buAutoNum type="arabicPeriod"/>
              <a:defRPr/>
            </a:pPr>
            <a:r>
              <a:rPr lang="ko-KR" altLang="en-US" sz="1200" b="1">
                <a:latin typeface="맑은 고딕 Semilight"/>
                <a:ea typeface="맑은 고딕 Semilight"/>
                <a:cs typeface="맑은 고딕 Semilight"/>
              </a:rPr>
              <a:t>시스템 스토리지 정보 추출 </a:t>
            </a:r>
            <a:r>
              <a:rPr lang="en-US" altLang="ko-KR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: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시스템명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,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모니터명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, hostname, port, username, passwd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등을 추출해서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attribute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에 저장한다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lt"/>
              <a:buAutoNum type="arabicPeriod"/>
              <a:defRPr/>
            </a:pP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시스템 스토리지 용량 체크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: SFTP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계정을 이용하여 시스템 스토리지 해당 서버에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remote_file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의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data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를 조회한다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 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lt"/>
              <a:buAutoNum type="arabicPeriod"/>
              <a:defRPr/>
            </a:pP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모니터링 정보 저장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: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모니터링 날짜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,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시스템명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,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모니터링 명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,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용량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등을 저장한다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 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cxnSp>
        <p:nvCxnSpPr>
          <p:cNvPr id="29" name="직선 화살표 연결선 28"/>
          <p:cNvCxnSpPr>
            <a:stCxn id="34" idx="3"/>
            <a:endCxn id="39" idx="1"/>
          </p:cNvCxnSpPr>
          <p:nvPr/>
        </p:nvCxnSpPr>
        <p:spPr>
          <a:xfrm>
            <a:off x="2171173" y="2651396"/>
            <a:ext cx="80422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9" idx="3"/>
            <a:endCxn id="44" idx="1"/>
          </p:cNvCxnSpPr>
          <p:nvPr/>
        </p:nvCxnSpPr>
        <p:spPr>
          <a:xfrm>
            <a:off x="7117808" y="2651396"/>
            <a:ext cx="80422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 rot="0">
            <a:off x="502077" y="2130913"/>
            <a:ext cx="1669096" cy="1881290"/>
            <a:chOff x="481777" y="2519715"/>
            <a:chExt cx="1444300" cy="1881290"/>
          </a:xfrm>
        </p:grpSpPr>
        <p:grpSp>
          <p:nvGrpSpPr>
            <p:cNvPr id="32" name="그룹 31"/>
            <p:cNvGrpSpPr/>
            <p:nvPr/>
          </p:nvGrpSpPr>
          <p:grpSpPr>
            <a:xfrm rot="0">
              <a:off x="481777" y="2519715"/>
              <a:ext cx="1444300" cy="777605"/>
              <a:chOff x="481777" y="2519715"/>
              <a:chExt cx="1444300" cy="777605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481777" y="2783076"/>
                <a:ext cx="1444300" cy="5142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b="1">
                    <a:solidFill>
                      <a:schemeClr val="tx1"/>
                    </a:solidFill>
                    <a:latin typeface="맑은 고딕 Semilight"/>
                    <a:ea typeface="맑은 고딕 Semilight"/>
                    <a:cs typeface="맑은 고딕 Semilight"/>
                  </a:rPr>
                  <a:t>시스템 스토리지 정보 </a:t>
                </a:r>
                <a:br>
                  <a:rPr lang="en-US" altLang="ko-KR" sz="1000" b="1">
                    <a:solidFill>
                      <a:schemeClr val="tx1"/>
                    </a:solidFill>
                    <a:latin typeface="맑은 고딕 Semilight"/>
                    <a:ea typeface="맑은 고딕 Semilight"/>
                    <a:cs typeface="맑은 고딕 Semilight"/>
                  </a:rPr>
                </a:br>
                <a:r>
                  <a:rPr lang="ko-KR" altLang="en-US" sz="1000" b="1">
                    <a:solidFill>
                      <a:schemeClr val="tx1"/>
                    </a:solidFill>
                    <a:latin typeface="맑은 고딕 Semilight"/>
                    <a:ea typeface="맑은 고딕 Semilight"/>
                    <a:cs typeface="맑은 고딕 Semilight"/>
                  </a:rPr>
                  <a:t>조회</a:t>
                </a:r>
                <a:endParaRPr lang="ko-KR" altLang="en-US" sz="1000" b="1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481777" y="2519715"/>
                <a:ext cx="1444300" cy="26336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 Semilight"/>
                    <a:ea typeface="맑은 고딕 Semilight"/>
                    <a:cs typeface="맑은 고딕 Semilight"/>
                  </a:rPr>
                  <a:t>ExecuteSQLRecord</a:t>
                </a:r>
                <a:endPara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endParaRPr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481777" y="3297321"/>
              <a:ext cx="1444300" cy="110368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t"/>
            <a:lstStyle/>
            <a:p>
              <a:pPr marL="171436" indent="-171436">
                <a:buFont typeface="Arial"/>
                <a:buChar char="•"/>
                <a:defRPr/>
              </a:pPr>
              <a: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cep_sys_storage_info</a:t>
              </a:r>
              <a:b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</a:br>
              <a:r>
                <a: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정보를 조회</a:t>
              </a:r>
              <a:endPara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endParaRPr>
            </a:p>
            <a:p>
              <a:pPr marL="171436" indent="-171436">
                <a:buFont typeface="Arial"/>
                <a:buChar char="•"/>
                <a:defRPr/>
              </a:pPr>
              <a: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(SplitText) </a:t>
              </a:r>
              <a:r>
                <a: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센터 별 분리</a:t>
              </a:r>
              <a:endPara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endParaRPr>
            </a:p>
            <a:p>
              <a:pPr lvl="0">
                <a:defRPr/>
              </a:pPr>
              <a:endPara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 rot="0">
            <a:off x="2975395" y="2130913"/>
            <a:ext cx="1669096" cy="1881290"/>
            <a:chOff x="2356313" y="2519715"/>
            <a:chExt cx="1444300" cy="1881290"/>
          </a:xfrm>
        </p:grpSpPr>
        <p:grpSp>
          <p:nvGrpSpPr>
            <p:cNvPr id="37" name="그룹 36"/>
            <p:cNvGrpSpPr/>
            <p:nvPr/>
          </p:nvGrpSpPr>
          <p:grpSpPr>
            <a:xfrm rot="0">
              <a:off x="2356313" y="2519715"/>
              <a:ext cx="1444300" cy="777605"/>
              <a:chOff x="2356313" y="2519715"/>
              <a:chExt cx="1444300" cy="777605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2356313" y="2783076"/>
                <a:ext cx="1444300" cy="5142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b="1">
                    <a:solidFill>
                      <a:schemeClr val="tx1"/>
                    </a:solidFill>
                    <a:latin typeface="맑은 고딕 Semilight"/>
                    <a:ea typeface="맑은 고딕 Semilight"/>
                    <a:cs typeface="맑은 고딕 Semilight"/>
                  </a:rPr>
                  <a:t>시스템 스토리지 </a:t>
                </a:r>
                <a:br>
                  <a:rPr lang="en-US" altLang="ko-KR" sz="1000" b="1">
                    <a:solidFill>
                      <a:schemeClr val="tx1"/>
                    </a:solidFill>
                    <a:latin typeface="맑은 고딕 Semilight"/>
                    <a:ea typeface="맑은 고딕 Semilight"/>
                    <a:cs typeface="맑은 고딕 Semilight"/>
                  </a:rPr>
                </a:br>
                <a:r>
                  <a:rPr lang="ko-KR" altLang="en-US" sz="1000" b="1">
                    <a:solidFill>
                      <a:schemeClr val="tx1"/>
                    </a:solidFill>
                    <a:latin typeface="맑은 고딕 Semilight"/>
                    <a:ea typeface="맑은 고딕 Semilight"/>
                    <a:cs typeface="맑은 고딕 Semilight"/>
                  </a:rPr>
                  <a:t>정보 추출 </a:t>
                </a:r>
                <a:endParaRPr lang="ko-KR" altLang="en-US" sz="1000" b="1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2356313" y="2519715"/>
                <a:ext cx="1444300" cy="26336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 Semilight"/>
                    <a:ea typeface="맑은 고딕 Semilight"/>
                    <a:cs typeface="맑은 고딕 Semilight"/>
                  </a:rPr>
                  <a:t>EvaluateJsonPath</a:t>
                </a:r>
                <a:endPara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2356313" y="3303757"/>
              <a:ext cx="1444300" cy="10972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t"/>
            <a:lstStyle/>
            <a:p>
              <a:pPr marL="171436" indent="-171436">
                <a:buFont typeface="Arial"/>
                <a:buChar char="•"/>
                <a:defRPr/>
              </a:pPr>
              <a:r>
                <a:rPr lang="ko-KR" altLang="en-US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  <a:t>시스템명</a:t>
              </a:r>
              <a:r>
                <a:rPr lang="en-US" altLang="ko-KR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  <a:t>, </a:t>
              </a:r>
              <a:r>
                <a:rPr lang="ko-KR" altLang="en-US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  <a:t>모니터명</a:t>
              </a:r>
              <a:r>
                <a:rPr lang="en-US" altLang="ko-KR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  <a:t>, hostname,</a:t>
              </a:r>
              <a:br>
                <a:rPr lang="en-US" altLang="ko-KR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</a:br>
              <a:r>
                <a:rPr lang="en-US" altLang="ko-KR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  <a:t>port, username,passwd,</a:t>
              </a:r>
              <a:br>
                <a:rPr lang="en-US" altLang="ko-KR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</a:br>
              <a:r>
                <a:rPr lang="en-US" altLang="ko-KR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  <a:t>monitor_path, remote_file</a:t>
              </a:r>
              <a:br>
                <a:rPr lang="en-US" altLang="ko-KR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</a:br>
              <a:r>
                <a:rPr lang="ko-KR" altLang="en-US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  <a:t>등을 추출해서 </a:t>
              </a:r>
              <a:r>
                <a:rPr lang="en-US" altLang="ko-KR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  <a:t>Attribute</a:t>
              </a:r>
              <a:r>
                <a:rPr lang="ko-KR" altLang="en-US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  <a:t>에 저장</a:t>
              </a:r>
              <a:endPara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 rot="0">
            <a:off x="7922032" y="2130913"/>
            <a:ext cx="1669096" cy="1881290"/>
            <a:chOff x="6105386" y="2519715"/>
            <a:chExt cx="1444300" cy="1881290"/>
          </a:xfrm>
        </p:grpSpPr>
        <p:grpSp>
          <p:nvGrpSpPr>
            <p:cNvPr id="42" name="그룹 41"/>
            <p:cNvGrpSpPr/>
            <p:nvPr/>
          </p:nvGrpSpPr>
          <p:grpSpPr>
            <a:xfrm rot="0">
              <a:off x="6105386" y="2519715"/>
              <a:ext cx="1444300" cy="777605"/>
              <a:chOff x="6105386" y="2519715"/>
              <a:chExt cx="1444300" cy="777605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6105386" y="2783076"/>
                <a:ext cx="1444300" cy="5142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b="1">
                    <a:solidFill>
                      <a:prstClr val="black"/>
                    </a:solidFill>
                    <a:latin typeface="맑은 고딕 Semilight"/>
                    <a:ea typeface="맑은 고딕 Semilight"/>
                    <a:cs typeface="맑은 고딕 Semilight"/>
                  </a:rPr>
                  <a:t>모니터링 </a:t>
                </a:r>
                <a:br>
                  <a:rPr lang="en-US" altLang="ko-KR" sz="1000" b="1">
                    <a:solidFill>
                      <a:prstClr val="black"/>
                    </a:solidFill>
                    <a:latin typeface="맑은 고딕 Semilight"/>
                    <a:ea typeface="맑은 고딕 Semilight"/>
                    <a:cs typeface="맑은 고딕 Semilight"/>
                  </a:rPr>
                </a:br>
                <a:r>
                  <a:rPr lang="ko-KR" altLang="en-US" sz="1000" b="1">
                    <a:solidFill>
                      <a:prstClr val="black"/>
                    </a:solidFill>
                    <a:latin typeface="맑은 고딕 Semilight"/>
                    <a:ea typeface="맑은 고딕 Semilight"/>
                    <a:cs typeface="맑은 고딕 Semilight"/>
                  </a:rPr>
                  <a:t>정보 저장</a:t>
                </a:r>
                <a:endPara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6105386" y="2519715"/>
                <a:ext cx="1444300" cy="26336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 Semilight"/>
                    <a:ea typeface="맑은 고딕 Semilight"/>
                    <a:cs typeface="맑은 고딕 Semilight"/>
                  </a:rPr>
                  <a:t>PutSQL</a:t>
                </a:r>
                <a:endPara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endParaRPr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6105386" y="3297321"/>
              <a:ext cx="1444300" cy="110368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t"/>
            <a:lstStyle/>
            <a:p>
              <a:pPr marL="171436" indent="-171436">
                <a:buFont typeface="Arial"/>
                <a:buChar char="•"/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시스템 스토리지 용량</a:t>
              </a:r>
              <a:b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</a:br>
              <a:r>
                <a: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체크는 </a:t>
              </a:r>
              <a: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10</a:t>
              </a:r>
              <a:r>
                <a: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분 마다 진행하며</a:t>
              </a:r>
              <a:b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</a:br>
              <a:r>
                <a: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조회에 성공한 값들을 </a:t>
              </a:r>
              <a:b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</a:br>
              <a: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cep_sys_storage_usage_hist</a:t>
              </a:r>
              <a:b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</a:br>
              <a:r>
                <a: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에 </a:t>
              </a:r>
              <a: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1</a:t>
              </a:r>
              <a:r>
                <a: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시간마다 </a:t>
              </a:r>
              <a: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upsert </a:t>
              </a:r>
              <a:r>
                <a: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한다</a:t>
              </a:r>
              <a: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. </a:t>
              </a:r>
              <a:b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</a:br>
              <a:endPara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 rot="0">
            <a:off x="5448713" y="2130913"/>
            <a:ext cx="1669096" cy="1881290"/>
            <a:chOff x="4230849" y="2519715"/>
            <a:chExt cx="1444300" cy="1881290"/>
          </a:xfrm>
        </p:grpSpPr>
        <p:grpSp>
          <p:nvGrpSpPr>
            <p:cNvPr id="47" name="그룹 46"/>
            <p:cNvGrpSpPr/>
            <p:nvPr/>
          </p:nvGrpSpPr>
          <p:grpSpPr>
            <a:xfrm rot="0">
              <a:off x="4230849" y="2519715"/>
              <a:ext cx="1444300" cy="777605"/>
              <a:chOff x="4230849" y="2519715"/>
              <a:chExt cx="1444300" cy="777605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4230849" y="2783076"/>
                <a:ext cx="1444300" cy="5142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b="1">
                    <a:solidFill>
                      <a:schemeClr val="tx1"/>
                    </a:solidFill>
                    <a:latin typeface="맑은 고딕 Semilight"/>
                    <a:ea typeface="맑은 고딕 Semilight"/>
                    <a:cs typeface="맑은 고딕 Semilight"/>
                  </a:rPr>
                  <a:t>시스템 스토리지 </a:t>
                </a:r>
                <a:br>
                  <a:rPr lang="en-US" altLang="ko-KR" sz="1000" b="1">
                    <a:solidFill>
                      <a:schemeClr val="tx1"/>
                    </a:solidFill>
                    <a:latin typeface="맑은 고딕 Semilight"/>
                    <a:ea typeface="맑은 고딕 Semilight"/>
                    <a:cs typeface="맑은 고딕 Semilight"/>
                  </a:rPr>
                </a:br>
                <a:r>
                  <a:rPr lang="ko-KR" altLang="en-US" sz="1000" b="1">
                    <a:solidFill>
                      <a:schemeClr val="tx1"/>
                    </a:solidFill>
                    <a:latin typeface="맑은 고딕 Semilight"/>
                    <a:ea typeface="맑은 고딕 Semilight"/>
                    <a:cs typeface="맑은 고딕 Semilight"/>
                  </a:rPr>
                  <a:t>용량 체크</a:t>
                </a:r>
                <a:endParaRPr lang="ko-KR" altLang="en-US" sz="1000" b="1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230849" y="2519715"/>
                <a:ext cx="1444300" cy="26336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 Semilight"/>
                    <a:ea typeface="맑은 고딕 Semilight"/>
                    <a:cs typeface="맑은 고딕 Semilight"/>
                  </a:rPr>
                  <a:t>FetchSFTP</a:t>
                </a:r>
                <a:endPara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endParaRPr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4230849" y="3303757"/>
              <a:ext cx="1444300" cy="10972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t"/>
            <a:lstStyle/>
            <a:p>
              <a:pPr marL="171436" indent="-171436">
                <a:buFont typeface="Arial"/>
                <a:buChar char="•"/>
                <a:defRPr/>
              </a:pPr>
              <a: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SFTP </a:t>
              </a:r>
              <a:r>
                <a: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계정으로 로그인</a:t>
              </a:r>
              <a:b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</a:br>
              <a:r>
                <a: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하여 </a:t>
              </a:r>
              <a: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remote_file</a:t>
              </a:r>
              <a:r>
                <a: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의 </a:t>
              </a:r>
              <a: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data</a:t>
              </a:r>
              <a:r>
                <a: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를 </a:t>
              </a:r>
              <a:b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</a:br>
              <a:r>
                <a: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조회한다</a:t>
              </a:r>
              <a: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. </a:t>
              </a:r>
              <a:endPara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endParaRPr>
            </a:p>
            <a:p>
              <a:pPr marL="171436" indent="-171436">
                <a:buFont typeface="Arial"/>
                <a:buChar char="•"/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서버에 해당 경로에</a:t>
              </a:r>
              <a:b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</a:br>
              <a:r>
                <a: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디렉토리가 없거나 파일이 </a:t>
              </a:r>
              <a:b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</a:br>
              <a:r>
                <a: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없을 경우 </a:t>
              </a:r>
              <a: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not.found </a:t>
              </a:r>
              <a:r>
                <a: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또는 </a:t>
              </a:r>
              <a:b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</a:br>
              <a: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comms.failure </a:t>
              </a:r>
              <a:r>
                <a: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로 떨어진다 </a:t>
              </a:r>
              <a:endPara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endParaRPr>
            </a:p>
          </p:txBody>
        </p:sp>
      </p:grpSp>
      <p:graphicFrame>
        <p:nvGraphicFramePr>
          <p:cNvPr id="55" name="표 84"/>
          <p:cNvGraphicFramePr>
            <a:graphicFrameLocks noGrp="1"/>
          </p:cNvGraphicFramePr>
          <p:nvPr/>
        </p:nvGraphicFramePr>
        <p:xfrm>
          <a:off x="502076" y="4259257"/>
          <a:ext cx="1669095" cy="2139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095"/>
              </a:tblGrid>
              <a:tr h="286136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INPUT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1440" marR="9144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noFill/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120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1440" marR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120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1440" marR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86136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OUTPUT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1440" marR="9144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120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1440" marR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1205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시스템 스토리지 정보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1205"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reference</a:t>
                      </a:r>
                      <a:endParaRPr lang="ko-KR" altLang="en-US" sz="100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1440" marR="9144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1205"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CKAN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1440" marR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6" name="표 84"/>
          <p:cNvGraphicFramePr>
            <a:graphicFrameLocks noGrp="1"/>
          </p:cNvGraphicFramePr>
          <p:nvPr/>
        </p:nvGraphicFramePr>
        <p:xfrm>
          <a:off x="2960761" y="4389027"/>
          <a:ext cx="1669095" cy="2033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095"/>
              </a:tblGrid>
              <a:tr h="267114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INPUT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noFill/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시스템</a:t>
                      </a:r>
                      <a:r>
                        <a:rPr lang="ko-KR" altLang="en-US" sz="1000" baseline="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 스토리지 정보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7114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OUTPUT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reference</a:t>
                      </a:r>
                      <a:endParaRPr lang="ko-KR" altLang="en-US" sz="100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8" name="직선 화살표 연결선 57"/>
          <p:cNvCxnSpPr>
            <a:stCxn id="39" idx="3"/>
            <a:endCxn id="49" idx="1"/>
          </p:cNvCxnSpPr>
          <p:nvPr/>
        </p:nvCxnSpPr>
        <p:spPr>
          <a:xfrm>
            <a:off x="4644491" y="2651396"/>
            <a:ext cx="80422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표 84"/>
          <p:cNvGraphicFramePr>
            <a:graphicFrameLocks noGrp="1"/>
          </p:cNvGraphicFramePr>
          <p:nvPr/>
        </p:nvGraphicFramePr>
        <p:xfrm>
          <a:off x="5419446" y="4377049"/>
          <a:ext cx="1669095" cy="2033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095"/>
              </a:tblGrid>
              <a:tr h="267114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INPUT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noFill/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7114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OUTPUT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시스템 스토리지 용량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reference</a:t>
                      </a:r>
                      <a:endParaRPr lang="ko-KR" altLang="en-US" sz="100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CKAN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86290" y="4835047"/>
            <a:ext cx="360738" cy="1068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7199" tIns="7199" rIns="7199" bIns="7199">
            <a:noAutofit/>
          </a:bodyPr>
          <a:lstStyle/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latin typeface="Arial Narrow"/>
              </a:rPr>
              <a:t>CONTENT</a:t>
            </a:r>
            <a:endParaRPr lang="ko-KR" altLang="en-US" sz="600">
              <a:solidFill>
                <a:schemeClr val="bg1"/>
              </a:solidFill>
              <a:latin typeface="Arial Narrow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6290" y="4595406"/>
            <a:ext cx="360738" cy="1068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7199" tIns="7199" rIns="7199" bIns="7199">
            <a:noAutofit/>
          </a:bodyPr>
          <a:lstStyle/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latin typeface="Arial Narrow"/>
              </a:rPr>
              <a:t>ATTRIB.</a:t>
            </a:r>
            <a:endParaRPr lang="ko-KR" altLang="en-US" sz="600">
              <a:solidFill>
                <a:schemeClr val="bg1"/>
              </a:solidFill>
              <a:latin typeface="Arial Narrow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6290" y="5693885"/>
            <a:ext cx="360738" cy="1068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7199" tIns="7199" rIns="7199" bIns="7199">
            <a:noAutofit/>
          </a:bodyPr>
          <a:lstStyle/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latin typeface="Arial Narrow"/>
              </a:rPr>
              <a:t>CONTENT</a:t>
            </a:r>
            <a:endParaRPr lang="ko-KR" altLang="en-US" sz="600">
              <a:solidFill>
                <a:schemeClr val="bg1"/>
              </a:solidFill>
              <a:latin typeface="Arial Narrow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6290" y="5454243"/>
            <a:ext cx="360738" cy="1068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7199" tIns="7199" rIns="7199" bIns="7199">
            <a:noAutofit/>
          </a:bodyPr>
          <a:lstStyle/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latin typeface="Arial Narrow"/>
              </a:rPr>
              <a:t>ATTRIB.</a:t>
            </a:r>
            <a:endParaRPr lang="ko-KR" altLang="en-US" sz="600">
              <a:solidFill>
                <a:schemeClr val="bg1"/>
              </a:solidFill>
              <a:latin typeface="Arial Narrow"/>
            </a:endParaRPr>
          </a:p>
        </p:txBody>
      </p:sp>
      <p:graphicFrame>
        <p:nvGraphicFramePr>
          <p:cNvPr id="51" name="표 84"/>
          <p:cNvGraphicFramePr>
            <a:graphicFrameLocks noGrp="1"/>
          </p:cNvGraphicFramePr>
          <p:nvPr/>
        </p:nvGraphicFramePr>
        <p:xfrm>
          <a:off x="7878131" y="4401005"/>
          <a:ext cx="1669095" cy="2033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095"/>
              </a:tblGrid>
              <a:tr h="267114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INPUT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noFill/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시스템 스토리지 용량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7114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OUTPUT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reference</a:t>
                      </a:r>
                      <a:endParaRPr lang="ko-KR" altLang="en-US" sz="100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CKAN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93F72AB-C843-F80D-FC3E-01CEC77F4F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F093544-B1CC-AEBC-EAB1-11FCA8C0D22C}"/>
              </a:ext>
            </a:extLst>
          </p:cNvPr>
          <p:cNvSpPr txBox="1"/>
          <p:nvPr/>
        </p:nvSpPr>
        <p:spPr>
          <a:xfrm>
            <a:off x="412859" y="2402854"/>
            <a:ext cx="9080285" cy="584767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ko-KR" altLang="en-US" sz="3200" b="1" dirty="0" smtClean="0"/>
              <a:t>분석계 </a:t>
            </a:r>
            <a:r>
              <a:rPr lang="ko-KR" altLang="en-US" sz="3200" b="1" dirty="0" smtClean="0"/>
              <a:t>파이프라인 개요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3719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1C2BE810-7B4D-4EC2-80BE-4C28DDB9AB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/>
              <a:t>제</a:t>
            </a:r>
            <a:r>
              <a:rPr lang="en-US" altLang="ko-KR" b="1" dirty="0"/>
              <a:t>/</a:t>
            </a:r>
            <a:r>
              <a:rPr lang="ko-KR" altLang="en-US" b="1" dirty="0"/>
              <a:t>개정 이력</a:t>
            </a:r>
            <a:endParaRPr lang="en-US" altLang="ko-KR" sz="16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6A89C18-2DBD-4161-A99A-F58FF8D516E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752EB578-9C13-49B3-B8D9-3AA095FB7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652560"/>
              </p:ext>
            </p:extLst>
          </p:nvPr>
        </p:nvGraphicFramePr>
        <p:xfrm>
          <a:off x="225845" y="768389"/>
          <a:ext cx="9392779" cy="5952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774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47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31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일자</a:t>
                      </a: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2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2022.09.15</a:t>
                      </a:r>
                      <a:endParaRPr lang="ko-KR" altLang="en-US" sz="10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-115888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최초제정 </a:t>
                      </a:r>
                      <a:r>
                        <a:rPr lang="en-US" altLang="ko-KR" sz="10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</a:t>
                      </a:r>
                      <a:r>
                        <a:rPr lang="ko-KR" altLang="en-US" sz="10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문서 형태 정의</a:t>
                      </a:r>
                      <a:endParaRPr lang="en-US" altLang="ko-KR" sz="10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115888" marR="0" lvl="0" indent="-1158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데이터셋</a:t>
                      </a:r>
                      <a:r>
                        <a:rPr lang="ko-KR" altLang="en-US" sz="10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10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DB</a:t>
                      </a:r>
                      <a:r>
                        <a:rPr lang="ko-KR" altLang="en-US" sz="10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 파이프라인 정의서 작성</a:t>
                      </a:r>
                      <a:endParaRPr lang="en-US" altLang="ko-KR" sz="10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장지연</a:t>
                      </a:r>
                      <a:endParaRPr lang="ko-KR" altLang="en-US" sz="10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1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2022.09.16</a:t>
                      </a:r>
                      <a:endParaRPr lang="ko-KR" altLang="en-US" sz="10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>
                          <a:latin typeface="맑은 고딕 Semilight" pitchFamily="50" charset="-127"/>
                          <a:ea typeface="맑은 고딕 Semilight" pitchFamily="50" charset="-127"/>
                          <a:cs typeface="맑은 고딕 Semilight" pitchFamily="50" charset="-127"/>
                        </a:rPr>
                        <a:t>데이터상품 </a:t>
                      </a:r>
                      <a:r>
                        <a:rPr lang="ko-KR" altLang="en-US" sz="1000" b="0" dirty="0" err="1">
                          <a:latin typeface="맑은 고딕 Semilight" pitchFamily="50" charset="-127"/>
                          <a:ea typeface="맑은 고딕 Semilight" pitchFamily="50" charset="-127"/>
                          <a:cs typeface="맑은 고딕 Semilight" pitchFamily="50" charset="-127"/>
                        </a:rPr>
                        <a:t>필드값</a:t>
                      </a:r>
                      <a:r>
                        <a:rPr lang="ko-KR" altLang="en-US" sz="1000" b="0" dirty="0">
                          <a:latin typeface="맑은 고딕 Semilight" pitchFamily="50" charset="-127"/>
                          <a:ea typeface="맑은 고딕 Semilight" pitchFamily="50" charset="-127"/>
                          <a:cs typeface="맑은 고딕 Semilight" pitchFamily="50" charset="-127"/>
                        </a:rPr>
                        <a:t> 일괄 업데이트</a:t>
                      </a:r>
                      <a:r>
                        <a:rPr lang="ko-KR" altLang="en-US" sz="1000" b="0" kern="1200" baseline="0" dirty="0">
                          <a:solidFill>
                            <a:schemeClr val="dk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파이프라인 정의서 작성 </a:t>
                      </a:r>
                      <a:endParaRPr lang="ko-KR" altLang="en-US" sz="1000" b="0" dirty="0">
                        <a:latin typeface="맑은 고딕 Semilight" pitchFamily="50" charset="-127"/>
                        <a:ea typeface="맑은 고딕 Semilight" pitchFamily="50" charset="-127"/>
                        <a:cs typeface="맑은 고딕 Semilight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노인재 </a:t>
                      </a:r>
                      <a:endParaRPr lang="en-US" altLang="ko-KR" sz="10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1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2022.09.28</a:t>
                      </a:r>
                      <a:endParaRPr lang="ko-KR" altLang="en-US" sz="10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indent="-1158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>
                          <a:latin typeface="맑은 고딕 Semilight" pitchFamily="50" charset="-127"/>
                          <a:ea typeface="맑은 고딕 Semilight" pitchFamily="50" charset="-127"/>
                          <a:cs typeface="맑은 고딕 Semilight" pitchFamily="50" charset="-127"/>
                        </a:rPr>
                        <a:t>오브젝트스토리지 인증</a:t>
                      </a:r>
                      <a:r>
                        <a:rPr lang="en-US" altLang="ko-KR" sz="1000" b="0" dirty="0" smtClean="0">
                          <a:latin typeface="맑은 고딕 Semilight" pitchFamily="50" charset="-127"/>
                          <a:ea typeface="맑은 고딕 Semilight" pitchFamily="50" charset="-127"/>
                          <a:cs typeface="맑은 고딕 Semilight" pitchFamily="50" charset="-127"/>
                        </a:rPr>
                        <a:t>token </a:t>
                      </a:r>
                      <a:r>
                        <a:rPr lang="ko-KR" altLang="en-US" sz="1000" b="0" dirty="0" smtClean="0">
                          <a:latin typeface="맑은 고딕 Semilight" pitchFamily="50" charset="-127"/>
                          <a:ea typeface="맑은 고딕 Semilight" pitchFamily="50" charset="-127"/>
                          <a:cs typeface="맑은 고딕 Semilight" pitchFamily="50" charset="-127"/>
                        </a:rPr>
                        <a:t>주기적 갱신 파이프라인 정의서 작성</a:t>
                      </a: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노인재</a:t>
                      </a: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1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2022.09.21</a:t>
                      </a:r>
                      <a:endParaRPr lang="ko-KR" altLang="en-US" sz="10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-115888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센터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데이터 모니터링 파이프라인 개요 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장지연</a:t>
                      </a:r>
                      <a:endParaRPr lang="ko-KR" altLang="en-US" sz="10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1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2022.09.28</a:t>
                      </a:r>
                      <a:endParaRPr lang="ko-KR" altLang="en-US" sz="10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-115888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dirty="0" err="1" smtClean="0">
                          <a:solidFill>
                            <a:schemeClr val="dk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센터별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오브젝트스토리지 모니터링 파이프라인 정의서 작성 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노인재</a:t>
                      </a:r>
                      <a:endParaRPr lang="ko-KR" altLang="en-US" sz="10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1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2022.10.06</a:t>
                      </a:r>
                      <a:endParaRPr lang="ko-KR" altLang="en-US" sz="10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indent="-1158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err="1" smtClean="0"/>
                        <a:t>시스템별</a:t>
                      </a:r>
                      <a:r>
                        <a:rPr lang="ko-KR" altLang="en-US" sz="1000" dirty="0" smtClean="0"/>
                        <a:t> 센터 데이터 모니터링 파이프라인 정의서 작성 </a:t>
                      </a: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노인재</a:t>
                      </a:r>
                      <a:endParaRPr lang="ko-KR" altLang="en-US" sz="10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10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-115888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10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-115888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56071904"/>
                  </a:ext>
                </a:extLst>
              </a:tr>
              <a:tr h="2310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4770159"/>
                  </a:ext>
                </a:extLst>
              </a:tr>
              <a:tr h="2310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-115888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370278"/>
                  </a:ext>
                </a:extLst>
              </a:tr>
              <a:tr h="2310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-115888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94084795"/>
                  </a:ext>
                </a:extLst>
              </a:tr>
              <a:tr h="41793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1200" dirty="0">
                        <a:solidFill>
                          <a:schemeClr val="dk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14630048"/>
                  </a:ext>
                </a:extLst>
              </a:tr>
              <a:tr h="41793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1200" dirty="0">
                        <a:solidFill>
                          <a:schemeClr val="dk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08719584"/>
                  </a:ext>
                </a:extLst>
              </a:tr>
              <a:tr h="6048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-115888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endParaRPr lang="en-US" altLang="ko-KR" sz="1000" kern="1200">
                        <a:solidFill>
                          <a:schemeClr val="dk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17978294"/>
                  </a:ext>
                </a:extLst>
              </a:tr>
              <a:tr h="2310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-115888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79120726"/>
                  </a:ext>
                </a:extLst>
              </a:tr>
              <a:tr h="2310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3156105"/>
                  </a:ext>
                </a:extLst>
              </a:tr>
              <a:tr h="2310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80000492"/>
                  </a:ext>
                </a:extLst>
              </a:tr>
              <a:tr h="2310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-115888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29971844"/>
                  </a:ext>
                </a:extLst>
              </a:tr>
              <a:tr h="2310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68131914"/>
                  </a:ext>
                </a:extLst>
              </a:tr>
              <a:tr h="2310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-115888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71968453"/>
                  </a:ext>
                </a:extLst>
              </a:tr>
              <a:tr h="2310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-115888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2442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892422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분석계 주피터허브 서버 생성 및 종료 파이프라인 개요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573260" y="261454"/>
            <a:ext cx="2298835" cy="258532"/>
          </a:xfrm>
          <a:noFill/>
        </p:spPr>
        <p:txBody>
          <a:bodyPr vert="horz" wrap="none" lIns="91432" tIns="45716" rIns="91432" bIns="45716" anchor="b">
            <a:noAutofit/>
          </a:bodyPr>
          <a:lstStyle/>
          <a:p>
            <a:pPr lvl="0">
              <a:defRPr/>
            </a:pPr>
            <a:r>
              <a:rPr lang="en-US" altLang="ko-KR" b="0" spc="-32">
                <a:latin typeface="맑은 고딕"/>
                <a:ea typeface="맑은 고딕"/>
                <a:cs typeface="맑은 고딕 Semilight"/>
              </a:rPr>
              <a:t>2024.04.25</a:t>
            </a:r>
            <a:endParaRPr lang="en-US" altLang="ko-KR" b="0" spc="-32">
              <a:latin typeface="맑은 고딕"/>
              <a:ea typeface="맑은 고딕"/>
              <a:cs typeface="맑은 고딕 Semi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lvl="0">
              <a:defRPr/>
            </a:pPr>
            <a:fld id="{48F63A3B-78C7-47BE-AE5E-E10140E04643}" type="slidenum">
              <a:rPr lang="en-US"/>
              <a:pPr lvl="0">
                <a:defRPr/>
              </a:pPr>
              <a:t>19</a:t>
            </a:fld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141676" y="653816"/>
            <a:ext cx="9570407" cy="1830300"/>
          </a:xfrm>
          <a:prstGeom prst="rect">
            <a:avLst/>
          </a:prstGeom>
          <a:noFill/>
        </p:spPr>
        <p:txBody>
          <a:bodyPr wrap="square" lIns="91432" tIns="45716" rIns="91432" bIns="45716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ko-KR" altLang="en-US" sz="1400" b="1">
                <a:latin typeface="맑은 고딕"/>
                <a:ea typeface="맑은 고딕"/>
                <a:cs typeface="맑은 고딕 Semilight"/>
              </a:rPr>
              <a:t>□ 파이프라인 개발의 배경 및 </a:t>
            </a:r>
            <a:r>
              <a:rPr lang="ko-KR" altLang="en-US" sz="1400" b="1">
                <a:solidFill>
                  <a:prstClr val="black"/>
                </a:solidFill>
                <a:latin typeface="맑은 고딕"/>
                <a:ea typeface="맑은 고딕"/>
                <a:cs typeface="맑은 고딕 Semilight"/>
              </a:rPr>
              <a:t>목적</a:t>
            </a:r>
            <a:endParaRPr lang="ko-KR" altLang="en-US" sz="1400" b="1">
              <a:solidFill>
                <a:prstClr val="black"/>
              </a:solidFill>
              <a:latin typeface="맑은 고딕"/>
              <a:ea typeface="맑은 고딕"/>
              <a:cs typeface="맑은 고딕 Semilight"/>
            </a:endParaRPr>
          </a:p>
          <a:p>
            <a:pPr marL="439738" indent="-171450">
              <a:lnSpc>
                <a:spcPct val="130000"/>
              </a:lnSpc>
              <a:buFontTx/>
              <a:buChar char="-"/>
              <a:defRPr/>
            </a:pPr>
            <a:r>
              <a:rPr lang="ko-KR" altLang="en-US" sz="1200" b="0" spc="-32">
                <a:latin typeface="맑은 고딕 Semilight"/>
                <a:ea typeface="맑은 고딕 Semilight"/>
                <a:cs typeface="맑은 고딕 Semilight"/>
              </a:rPr>
              <a:t>라이프로그 데이터를 분석하려는 경우 유통 포털에서 구매 후 다운로드 받아 별도 시스템에 저장 후 분석을 진행하여야 함</a:t>
            </a:r>
            <a:endParaRPr lang="ko-KR" altLang="en-US" sz="1200" b="0" spc="-32">
              <a:latin typeface="맑은 고딕 Semilight"/>
              <a:ea typeface="맑은 고딕 Semilight"/>
              <a:cs typeface="맑은 고딕 Semilight"/>
            </a:endParaRPr>
          </a:p>
          <a:p>
            <a:pPr marL="439738" indent="-171450">
              <a:lnSpc>
                <a:spcPct val="130000"/>
              </a:lnSpc>
              <a:buFontTx/>
              <a:buChar char="-"/>
              <a:defRPr/>
            </a:pPr>
            <a:r>
              <a:rPr lang="ko-KR" altLang="en-US" sz="1200" b="0" spc="-32">
                <a:latin typeface="맑은 고딕 Semilight"/>
                <a:ea typeface="맑은 고딕 Semilight"/>
                <a:cs typeface="맑은 고딕 Semilight"/>
              </a:rPr>
              <a:t>분석 요청자에게 라이프로그 시스템에서 분석 가능하도록 데이터와 자원</a:t>
            </a:r>
            <a:r>
              <a:rPr lang="en-US" altLang="ko-KR" sz="1200" b="0" spc="-32">
                <a:latin typeface="맑은 고딕 Semilight"/>
                <a:ea typeface="맑은 고딕 Semilight"/>
                <a:cs typeface="맑은 고딕 Semilight"/>
              </a:rPr>
              <a:t>(computing power, data, application)</a:t>
            </a:r>
            <a:r>
              <a:rPr lang="ko-KR" altLang="en-US" sz="1200" b="0" spc="-32">
                <a:latin typeface="맑은 고딕 Semilight"/>
                <a:ea typeface="맑은 고딕 Semilight"/>
                <a:cs typeface="맑은 고딕 Semilight"/>
              </a:rPr>
              <a:t>을 제공하는 시스템</a:t>
            </a:r>
            <a:endParaRPr lang="ko-KR" altLang="en-US" sz="1200" b="0" spc="-32">
              <a:latin typeface="맑은 고딕 Semilight"/>
              <a:ea typeface="맑은 고딕 Semilight"/>
              <a:cs typeface="맑은 고딕 Semilight"/>
            </a:endParaRPr>
          </a:p>
          <a:p>
            <a:pPr marL="250803">
              <a:lnSpc>
                <a:spcPct val="130000"/>
              </a:lnSpc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 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400" b="1">
                <a:latin typeface="맑은 고딕"/>
                <a:ea typeface="맑은 고딕"/>
                <a:cs typeface="맑은 고딕 Semilight"/>
              </a:rPr>
              <a:t>□ 파이프라인 주요 흐름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 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250804">
              <a:lnSpc>
                <a:spcPct val="130000"/>
              </a:lnSpc>
              <a:defRPr/>
            </a:pP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250804">
              <a:lnSpc>
                <a:spcPct val="130000"/>
              </a:lnSpc>
              <a:defRPr/>
            </a:pP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81855" y="4789807"/>
            <a:ext cx="2027503" cy="7021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주피터허브 서버 종료 요청 </a:t>
            </a:r>
            <a:b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DB </a:t>
            </a: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조회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939249" y="4789807"/>
            <a:ext cx="2027503" cy="7021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주피터 허브 서버 종료 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96643" y="4789807"/>
            <a:ext cx="2027503" cy="7021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주피터허브 서버 종료 시간</a:t>
            </a:r>
            <a:b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update 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cxnSp>
        <p:nvCxnSpPr>
          <p:cNvPr id="37" name="직선 화살표 연결선 36"/>
          <p:cNvCxnSpPr>
            <a:stCxn id="29" idx="3"/>
            <a:endCxn id="35" idx="1"/>
          </p:cNvCxnSpPr>
          <p:nvPr/>
        </p:nvCxnSpPr>
        <p:spPr>
          <a:xfrm>
            <a:off x="2709358" y="5140890"/>
            <a:ext cx="122989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5" idx="3"/>
            <a:endCxn id="36" idx="1"/>
          </p:cNvCxnSpPr>
          <p:nvPr/>
        </p:nvCxnSpPr>
        <p:spPr>
          <a:xfrm>
            <a:off x="5966752" y="5140890"/>
            <a:ext cx="122989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141674" y="2068193"/>
            <a:ext cx="9764325" cy="558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804">
              <a:lnSpc>
                <a:spcPct val="130000"/>
              </a:lnSpc>
              <a:defRPr/>
            </a:pPr>
            <a:r>
              <a:rPr lang="ko-KR" altLang="en-US" sz="1200" b="1"/>
              <a:t>주피터허브 생성 요청 접수 시 서버 생성 파이프라인 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: cep_dane_state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테이블을 조회 후 요청한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ID, PW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를 이용하여 키클록 및 주피터허브 회원가입을 진행합니다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회원가입 완료 후 요청한 시간에 맞추어 주피터 허브 서버가 생성 및 종료를 진행합니다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  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00501" y="3040198"/>
            <a:ext cx="1555208" cy="7021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32" tIns="45716" rIns="91432" bIns="45716"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키클록 계정 가입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81958" y="3040198"/>
            <a:ext cx="1555208" cy="7021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32" tIns="45716" rIns="91432" bIns="45716"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주피터허브 계정 가입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cxnSp>
        <p:nvCxnSpPr>
          <p:cNvPr id="49" name="직선 화살표 연결선 48"/>
          <p:cNvCxnSpPr>
            <a:stCxn id="47" idx="3"/>
            <a:endCxn id="48" idx="1"/>
          </p:cNvCxnSpPr>
          <p:nvPr/>
        </p:nvCxnSpPr>
        <p:spPr>
          <a:xfrm>
            <a:off x="4455709" y="3391281"/>
            <a:ext cx="10262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19044" y="3040198"/>
            <a:ext cx="1555208" cy="7021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32" tIns="45716" rIns="91432" bIns="45716"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주피터허브 서버 생성 요청 </a:t>
            </a:r>
            <a:b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DB </a:t>
            </a: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조회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063416" y="3040198"/>
            <a:ext cx="1555208" cy="7021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32" tIns="45716" rIns="91432" bIns="45716"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주피터허브 서버 생성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cxnSp>
        <p:nvCxnSpPr>
          <p:cNvPr id="52" name="직선 화살표 연결선 51"/>
          <p:cNvCxnSpPr>
            <a:stCxn id="50" idx="3"/>
            <a:endCxn id="47" idx="1"/>
          </p:cNvCxnSpPr>
          <p:nvPr/>
        </p:nvCxnSpPr>
        <p:spPr>
          <a:xfrm>
            <a:off x="1874252" y="3391281"/>
            <a:ext cx="10262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8" idx="3"/>
            <a:endCxn id="51" idx="1"/>
          </p:cNvCxnSpPr>
          <p:nvPr/>
        </p:nvCxnSpPr>
        <p:spPr>
          <a:xfrm>
            <a:off x="7037166" y="3391281"/>
            <a:ext cx="102625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분석계 주피터허브 서버 생성 및 종료 파이프라인 상세 </a:t>
            </a:r>
            <a:r>
              <a:rPr lang="en-US" altLang="ko-KR"/>
              <a:t>– </a:t>
            </a:r>
            <a:r>
              <a:rPr lang="ko-KR" altLang="en-US"/>
              <a:t>서버 생성 및 종료 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573260" y="261454"/>
            <a:ext cx="2298835" cy="258532"/>
          </a:xfrm>
          <a:noFill/>
        </p:spPr>
        <p:txBody>
          <a:bodyPr vert="horz" wrap="none" lIns="91432" tIns="45716" rIns="91432" bIns="45716" anchor="b">
            <a:noAutofit/>
          </a:bodyPr>
          <a:lstStyle/>
          <a:p>
            <a:pPr lvl="0">
              <a:defRPr/>
            </a:pPr>
            <a:r>
              <a:rPr lang="en-US" altLang="ko-KR" b="0" spc="-32">
                <a:latin typeface="맑은 고딕"/>
                <a:ea typeface="맑은 고딕"/>
                <a:cs typeface="맑은 고딕 Semilight"/>
              </a:rPr>
              <a:t>2024.04.25</a:t>
            </a:r>
            <a:endParaRPr lang="en-US" altLang="ko-KR" b="0" spc="-32">
              <a:latin typeface="맑은 고딕"/>
              <a:ea typeface="맑은 고딕"/>
              <a:cs typeface="맑은 고딕 Semi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lvl="0">
              <a:defRPr/>
            </a:pPr>
            <a:fld id="{48F63A3B-78C7-47BE-AE5E-E10140E04643}" type="slidenum">
              <a:rPr lang="en-US"/>
              <a:pPr lvl="0">
                <a:defRPr/>
              </a:pPr>
              <a:t>21</a:t>
            </a:fld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141676" y="653817"/>
            <a:ext cx="9570407" cy="1792199"/>
          </a:xfrm>
          <a:prstGeom prst="rect">
            <a:avLst/>
          </a:prstGeom>
          <a:noFill/>
        </p:spPr>
        <p:txBody>
          <a:bodyPr wrap="square" lIns="91432" tIns="45716" rIns="91432" bIns="45716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ko-KR" altLang="en-US" sz="1400" b="1">
                <a:latin typeface="맑은 고딕"/>
                <a:ea typeface="맑은 고딕"/>
                <a:cs typeface="맑은 고딕 Semilight"/>
              </a:rPr>
              <a:t>□ 파이프라인 처리 내용</a:t>
            </a:r>
            <a:endParaRPr lang="ko-KR" altLang="en-US" sz="1400" b="1">
              <a:latin typeface="맑은 고딕"/>
              <a:ea typeface="맑은 고딕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lt"/>
              <a:buAutoNum type="arabicPeriod"/>
              <a:defRPr/>
            </a:pP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서버 생성 요청 접수 건 조회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: cep_dane_state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테이블을 조회 후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,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사용자가 요청한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id, pw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및 정보를 추출 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 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lt"/>
              <a:buAutoNum type="arabicPeriod"/>
              <a:defRPr/>
            </a:pP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키클록 </a:t>
            </a:r>
            <a:r>
              <a:rPr lang="en-US" altLang="ko-KR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(admin) </a:t>
            </a: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토큰 생성</a:t>
            </a:r>
            <a:r>
              <a:rPr lang="en-US" altLang="ko-KR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:</a:t>
            </a:r>
            <a:r>
              <a:rPr lang="en-US" altLang="ko-KR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키클록 회원가입에 필요로 하는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admin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계정의 토큰을 생성 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 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lt"/>
              <a:buAutoNum type="arabicPeriod"/>
              <a:defRPr/>
            </a:pP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키클록 계정 생성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: admin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토큰과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json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을 이용하여 키클록 요청 받은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id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의 계정을 생성 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lt"/>
              <a:buAutoNum type="arabicPeriod"/>
              <a:defRPr/>
            </a:pP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주피터허브 계정 생성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: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서버 생성을 하기 위한 요청 받은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id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의 주피터허브 계정을 생성 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 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lt"/>
              <a:buAutoNum type="arabicPeriod"/>
              <a:defRPr/>
            </a:pP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주피터허브 서버 생성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: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주피터 허브의 서버를 생성 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 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lt"/>
              <a:buAutoNum type="arabicPeriod"/>
              <a:defRPr/>
            </a:pP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주피터허브 서버 종료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: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사용 기간이 만료된 주피터 허브의 서버를 종료 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 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cxnSp>
        <p:nvCxnSpPr>
          <p:cNvPr id="9" name="직선 화살표 연결선 8"/>
          <p:cNvCxnSpPr>
            <a:stCxn id="5" idx="3"/>
            <a:endCxn id="6" idx="1"/>
          </p:cNvCxnSpPr>
          <p:nvPr/>
        </p:nvCxnSpPr>
        <p:spPr>
          <a:xfrm>
            <a:off x="1926078" y="3623401"/>
            <a:ext cx="43023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3"/>
            <a:endCxn id="25" idx="1"/>
          </p:cNvCxnSpPr>
          <p:nvPr/>
        </p:nvCxnSpPr>
        <p:spPr>
          <a:xfrm>
            <a:off x="3800613" y="3623401"/>
            <a:ext cx="43023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3"/>
            <a:endCxn id="8" idx="1"/>
          </p:cNvCxnSpPr>
          <p:nvPr/>
        </p:nvCxnSpPr>
        <p:spPr>
          <a:xfrm>
            <a:off x="7549687" y="3623401"/>
            <a:ext cx="43023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81778" y="3366280"/>
            <a:ext cx="1444300" cy="5142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ko-KR" altLang="en-US" sz="10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서버 생성 요청 </a:t>
            </a:r>
            <a:br>
              <a:rPr lang="en-US" altLang="ko-KR" sz="10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접수 건 조회</a:t>
            </a:r>
            <a:endParaRPr lang="ko-KR" altLang="en-US" sz="1000" b="1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1778" y="3102919"/>
            <a:ext cx="1444300" cy="2633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ExecuteSQLRecord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56313" y="3366280"/>
            <a:ext cx="1444300" cy="5142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ko-KR" altLang="en-US" sz="10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키클록 </a:t>
            </a:r>
            <a:r>
              <a:rPr lang="en-US" altLang="ko-KR" sz="10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(admin) </a:t>
            </a:r>
            <a:br>
              <a:rPr lang="en-US" altLang="ko-KR" sz="10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토큰 생성</a:t>
            </a:r>
            <a:endParaRPr lang="ko-KR" altLang="en-US" sz="1000" b="1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56313" y="3102919"/>
            <a:ext cx="1444300" cy="2633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InvokeHTTP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05387" y="3366280"/>
            <a:ext cx="1444300" cy="5142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주피터허브 </a:t>
            </a:r>
            <a:br>
              <a:rPr lang="en-US" altLang="ko-KR" sz="1000" b="1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 b="1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계정 생성 </a:t>
            </a:r>
            <a:endParaRPr lang="ko-KR" altLang="en-US" sz="1000" b="1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05387" y="3102919"/>
            <a:ext cx="1444300" cy="2633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InvokeHTTP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79923" y="3366280"/>
            <a:ext cx="1444300" cy="5142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주피터허브 서버 </a:t>
            </a:r>
            <a:br>
              <a:rPr lang="en-US" altLang="ko-KR" sz="1000" b="1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 b="1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생성</a:t>
            </a:r>
            <a:r>
              <a:rPr lang="en-US" altLang="ko-KR" sz="1000" b="1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 &amp; </a:t>
            </a:r>
            <a:r>
              <a:rPr lang="ko-KR" altLang="en-US" sz="1000" b="1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종료 </a:t>
            </a:r>
            <a:endParaRPr lang="ko-KR" altLang="en-US" sz="1000" b="1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979923" y="3102919"/>
            <a:ext cx="1444300" cy="2633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InvokeHTTP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30849" y="3366280"/>
            <a:ext cx="1444300" cy="5142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ko-KR" altLang="en-US" sz="10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키클록 </a:t>
            </a:r>
            <a:br>
              <a:rPr lang="en-US" altLang="ko-KR" sz="10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계정 생성 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cxnSp>
        <p:nvCxnSpPr>
          <p:cNvPr id="27" name="직선 화살표 연결선 26"/>
          <p:cNvCxnSpPr>
            <a:stCxn id="25" idx="3"/>
            <a:endCxn id="7" idx="1"/>
          </p:cNvCxnSpPr>
          <p:nvPr/>
        </p:nvCxnSpPr>
        <p:spPr>
          <a:xfrm>
            <a:off x="5675149" y="3623401"/>
            <a:ext cx="43023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81778" y="3880524"/>
            <a:ext cx="1555207" cy="188128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32" tIns="45716" rIns="91432" bIns="45716" anchor="t"/>
          <a:lstStyle/>
          <a:p>
            <a:pPr marL="171436" indent="-171436">
              <a:buFont typeface="Arial"/>
              <a:buChar char="•"/>
              <a:defRPr/>
            </a:pP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cep_jupyter_start_job</a:t>
            </a:r>
            <a:b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테이블을 조회 후 </a:t>
            </a:r>
            <a:b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요청 받은 </a:t>
            </a: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id, pw </a:t>
            </a: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를 추출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171436" indent="-171436">
              <a:buFont typeface="Arial"/>
              <a:buChar char="•"/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주피터허브 서버 종료</a:t>
            </a:r>
            <a:b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시간이 찍혀 있을 경우 </a:t>
            </a:r>
            <a:b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추출 제외 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356313" y="3886960"/>
            <a:ext cx="1444300" cy="109724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32" tIns="45716" rIns="91432" bIns="45716" anchor="t"/>
          <a:lstStyle/>
          <a:p>
            <a:pPr marL="171436" indent="-171436">
              <a:buFont typeface="Arial"/>
              <a:buChar char="•"/>
              <a:defRPr/>
            </a:pPr>
            <a: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ReplaceText</a:t>
            </a: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를 이용하여</a:t>
            </a:r>
            <a:b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키클록 </a:t>
            </a:r>
            <a: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(admin) </a:t>
            </a: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토큰 </a:t>
            </a:r>
            <a:b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생성에 필요한 </a:t>
            </a:r>
            <a: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json body</a:t>
            </a:r>
            <a:b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를 작성 </a:t>
            </a:r>
            <a:endParaRPr lang="ko-KR" altLang="en-US" sz="10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171436" indent="-171436">
              <a:buFont typeface="Arial"/>
              <a:buChar char="•"/>
              <a:defRPr/>
            </a:pP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키클록 </a:t>
            </a:r>
            <a: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(admin)</a:t>
            </a: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토큰은 </a:t>
            </a:r>
            <a:b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5</a:t>
            </a: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분마다 만료 </a:t>
            </a:r>
            <a:endParaRPr lang="en-US" altLang="ko-KR" sz="10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105387" y="3880524"/>
            <a:ext cx="1444300" cy="110368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32" tIns="45716" rIns="91432" bIns="45716" anchor="t"/>
          <a:lstStyle/>
          <a:p>
            <a:pPr marL="171436" indent="-171436">
              <a:buFont typeface="Arial"/>
              <a:buChar char="•"/>
              <a:defRPr/>
            </a:pP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주피터허브 서버 생성</a:t>
            </a:r>
            <a:b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진행을 위해서는 </a:t>
            </a:r>
            <a:b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주피터허브 계정 생성</a:t>
            </a:r>
            <a:b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필요 </a:t>
            </a:r>
            <a:endParaRPr lang="ko-KR" altLang="en-US" sz="10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171436" indent="-171436">
              <a:buFont typeface="Arial"/>
              <a:buChar char="•"/>
              <a:defRPr/>
            </a:pP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요청받은 </a:t>
            </a:r>
            <a: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id </a:t>
            </a: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와 </a:t>
            </a:r>
            <a: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pw </a:t>
            </a: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계정 </a:t>
            </a:r>
            <a:b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생성 </a:t>
            </a:r>
            <a:endParaRPr lang="ko-KR" altLang="en-US" sz="10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171436" indent="-171436">
              <a:buFont typeface="Arial"/>
              <a:buChar char="•"/>
              <a:defRPr/>
            </a:pP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동일한 계정이 존재하여도 </a:t>
            </a:r>
            <a:b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response</a:t>
            </a: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로 떨어짐 </a:t>
            </a:r>
            <a:endParaRPr lang="en-US" altLang="ko-KR" sz="10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979923" y="3880524"/>
            <a:ext cx="1444300" cy="110368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32" tIns="45716" rIns="91432" bIns="45716" anchor="t"/>
          <a:lstStyle/>
          <a:p>
            <a:pPr marL="171436" indent="-171436">
              <a:buFont typeface="Arial"/>
              <a:buChar char="•"/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주피터허브에 가입한</a:t>
            </a:r>
            <a:b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계정을 이용하여 서버 가동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171436" indent="-171436">
              <a:buFont typeface="Arial"/>
              <a:buChar char="•"/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서버가 정상 실행되었으면</a:t>
            </a:r>
            <a:b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DB</a:t>
            </a: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에 </a:t>
            </a: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PutSQL </a:t>
            </a: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을 이용하여 </a:t>
            </a:r>
            <a:b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result</a:t>
            </a: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를 </a:t>
            </a: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update</a:t>
            </a:r>
            <a:endParaRPr lang="en-US" altLang="ko-KR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171436" indent="-171436">
              <a:buFont typeface="Arial"/>
              <a:buChar char="•"/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만료시간이 지나면 서버를 </a:t>
            </a:r>
            <a:b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종료 </a:t>
            </a:r>
            <a:endParaRPr lang="en-US" altLang="ko-KR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230849" y="3886960"/>
            <a:ext cx="1444300" cy="109724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32" tIns="45716" rIns="91432" bIns="45716" anchor="t"/>
          <a:lstStyle/>
          <a:p>
            <a:pPr marL="171436" indent="-171436">
              <a:buFont typeface="Arial"/>
              <a:buChar char="•"/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요청 받은 </a:t>
            </a: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id </a:t>
            </a: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와 </a:t>
            </a: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pw</a:t>
            </a: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로 </a:t>
            </a:r>
            <a:b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계정을 생성 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171436" indent="-171436">
              <a:buFont typeface="Arial"/>
              <a:buChar char="•"/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이미 존재하는 계정은</a:t>
            </a:r>
            <a:b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No Retry</a:t>
            </a: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로 나옴 </a:t>
            </a:r>
            <a:b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동일한 계정명이 존재</a:t>
            </a: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)</a:t>
            </a:r>
            <a:b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한다는 메시지와 함께</a:t>
            </a:r>
            <a:endParaRPr lang="en-US" altLang="ko-KR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30849" y="3102919"/>
            <a:ext cx="1444300" cy="2633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InvokeHTTP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48F63A3B-78C7-47BE-AE5E-E10140E04643}" type="slidenum">
              <a:rPr lang="en-US"/>
              <a:pPr lvl="0">
                <a:defRPr/>
              </a:pPr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2859" y="2402854"/>
            <a:ext cx="9080285" cy="584767"/>
          </a:xfrm>
          <a:prstGeom prst="rect">
            <a:avLst/>
          </a:prstGeom>
          <a:noFill/>
        </p:spPr>
        <p:txBody>
          <a:bodyPr wrap="square" lIns="91432" tIns="45716" rIns="91432" bIns="45716">
            <a:spAutoFit/>
          </a:bodyPr>
          <a:lstStyle/>
          <a:p>
            <a:pPr algn="ctr">
              <a:defRPr/>
            </a:pPr>
            <a:r>
              <a:rPr lang="ko-KR" altLang="en-US" sz="3200" b="1"/>
              <a:t>데이터 셋 비식별화 처리</a:t>
            </a:r>
            <a:endParaRPr lang="ko-KR" altLang="en-US" sz="3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/>
                </a:solidFill>
              </a:rPr>
              <a:t>데이터셋 업로드 프로세스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573259" y="261453"/>
            <a:ext cx="2298835" cy="258532"/>
          </a:xfrm>
          <a:noFill/>
        </p:spPr>
        <p:txBody>
          <a:bodyPr vert="horz" wrap="none" lIns="91440" tIns="45720" rIns="91440" bIns="45720" anchor="b">
            <a:noAutofit/>
          </a:bodyPr>
          <a:lstStyle/>
          <a:p>
            <a:pPr lvl="0">
              <a:defRPr/>
            </a:pPr>
            <a:r>
              <a:rPr lang="en-US" altLang="ko-KR" b="0" spc="-32">
                <a:latin typeface="맑은 고딕"/>
                <a:ea typeface="맑은 고딕"/>
                <a:cs typeface="맑은 고딕 Semilight"/>
              </a:rPr>
              <a:t>2024.04.25</a:t>
            </a:r>
            <a:endParaRPr lang="en-US" altLang="ko-KR" b="0" spc="-32">
              <a:latin typeface="맑은 고딕"/>
              <a:ea typeface="맑은 고딕"/>
              <a:cs typeface="맑은 고딕 Semi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lvl="0">
              <a:defRPr/>
            </a:pPr>
            <a:fld id="{48F63A3B-78C7-47BE-AE5E-E10140E04643}" type="slidenum">
              <a:rPr lang="en-US"/>
              <a:pPr lvl="0">
                <a:defRPr/>
              </a:pPr>
              <a:t>23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41675" y="653816"/>
            <a:ext cx="9592875" cy="3980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>
                <a:latin typeface="맑은 고딕"/>
                <a:ea typeface="맑은 고딕"/>
                <a:cs typeface="맑은 고딕 Semilight"/>
              </a:rPr>
              <a:t>□ 데이터셋 업로드 프로세스 단계</a:t>
            </a:r>
            <a:endParaRPr lang="ko-KR" altLang="en-US" sz="1400" b="1">
              <a:latin typeface="맑은 고딕"/>
              <a:ea typeface="맑은 고딕"/>
              <a:cs typeface="맑은 고딕 Semilight"/>
            </a:endParaRPr>
          </a:p>
          <a:p>
            <a:pPr marL="246063" indent="-1651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1200" b="1">
                <a:latin typeface="맑은 고딕 Semilight"/>
                <a:ea typeface="맑은 고딕 Semilight"/>
                <a:cs typeface="맑은 고딕 Semilight"/>
              </a:rPr>
              <a:t>통합웹에서 </a:t>
            </a:r>
            <a:r>
              <a:rPr lang="ko-KR" altLang="en-US" sz="1200" b="1" u="sng">
                <a:solidFill>
                  <a:schemeClr val="accent1"/>
                </a:solidFill>
                <a:latin typeface="맑은 고딕 Semilight"/>
                <a:ea typeface="맑은 고딕 Semilight"/>
                <a:cs typeface="맑은 고딕 Semilight"/>
              </a:rPr>
              <a:t>사용자</a:t>
            </a:r>
            <a:r>
              <a:rPr lang="ko-KR" altLang="en-US" sz="1200" b="1">
                <a:latin typeface="맑은 고딕 Semilight"/>
                <a:ea typeface="맑은 고딕 Semilight"/>
                <a:cs typeface="맑은 고딕 Semilight"/>
              </a:rPr>
              <a:t>가 정보 입력</a:t>
            </a:r>
            <a:endParaRPr lang="ko-KR" altLang="en-US" sz="1200" b="1">
              <a:latin typeface="맑은 고딕 Semilight"/>
              <a:ea typeface="맑은 고딕 Semilight"/>
              <a:cs typeface="맑은 고딕 Semilight"/>
            </a:endParaRPr>
          </a:p>
          <a:p>
            <a:pPr marL="414338" lvl="1" indent="-182563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1200">
                <a:latin typeface="맑은 고딕 Semilight"/>
                <a:ea typeface="맑은 고딕 Semilight"/>
                <a:cs typeface="맑은 고딕 Semilight"/>
              </a:rPr>
              <a:t>통합웹에서 데이터상품 기준정보 입력 </a:t>
            </a:r>
            <a:r>
              <a:rPr lang="en-US" altLang="ko-KR" sz="1200">
                <a:latin typeface="맑은 고딕 Semilight"/>
                <a:ea typeface="맑은 고딕 Semilight"/>
                <a:cs typeface="맑은 고딕 Semilight"/>
              </a:rPr>
              <a:t>: </a:t>
            </a:r>
            <a:r>
              <a:rPr lang="ko-KR" altLang="en-US" sz="1200">
                <a:latin typeface="맑은 고딕 Semilight"/>
                <a:ea typeface="맑은 고딕 Semilight"/>
                <a:cs typeface="맑은 고딕 Semilight"/>
              </a:rPr>
              <a:t>데이터 종 정보</a:t>
            </a:r>
            <a:r>
              <a:rPr lang="en-US" altLang="ko-KR" sz="1200">
                <a:latin typeface="맑은 고딕 Semilight"/>
                <a:ea typeface="맑은 고딕 Semilight"/>
                <a:cs typeface="맑은 고딕 Semilight"/>
              </a:rPr>
              <a:t>, </a:t>
            </a:r>
            <a:r>
              <a:rPr lang="ko-KR" altLang="en-US" sz="1200">
                <a:latin typeface="맑은 고딕 Semilight"/>
                <a:ea typeface="맑은 고딕 Semilight"/>
                <a:cs typeface="맑은 고딕 Semilight"/>
              </a:rPr>
              <a:t>데이터상품 정보</a:t>
            </a:r>
            <a:r>
              <a:rPr lang="en-US" altLang="ko-KR" sz="1200">
                <a:latin typeface="맑은 고딕 Semilight"/>
                <a:ea typeface="맑은 고딕 Semilight"/>
                <a:cs typeface="맑은 고딕 Semilight"/>
              </a:rPr>
              <a:t>, </a:t>
            </a:r>
            <a:r>
              <a:rPr lang="ko-KR" altLang="en-US" sz="1200">
                <a:latin typeface="맑은 고딕 Semilight"/>
                <a:ea typeface="맑은 고딕 Semilight"/>
                <a:cs typeface="맑은 고딕 Semilight"/>
              </a:rPr>
              <a:t>스키마 정보</a:t>
            </a:r>
            <a:endParaRPr lang="ko-KR" altLang="en-US" sz="1200">
              <a:latin typeface="맑은 고딕 Semilight"/>
              <a:ea typeface="맑은 고딕 Semilight"/>
              <a:cs typeface="맑은 고딕 Semilight"/>
            </a:endParaRPr>
          </a:p>
          <a:p>
            <a:pPr marL="414338" lvl="1" indent="-182563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1200">
                <a:latin typeface="맑은 고딕 Semilight"/>
                <a:ea typeface="맑은 고딕 Semilight"/>
                <a:cs typeface="맑은 고딕 Semilight"/>
              </a:rPr>
              <a:t>사용자가 데이터셋 정보를 입력하고 파일을 업로드</a:t>
            </a:r>
            <a:endParaRPr lang="ko-KR" altLang="en-US" sz="1200">
              <a:latin typeface="맑은 고딕 Semilight"/>
              <a:ea typeface="맑은 고딕 Semilight"/>
              <a:cs typeface="맑은 고딕 Semilight"/>
            </a:endParaRPr>
          </a:p>
          <a:p>
            <a:pPr marL="414338" lvl="1" indent="-182563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1200">
                <a:latin typeface="맑은 고딕 Semilight"/>
                <a:ea typeface="맑은 고딕 Semilight"/>
                <a:cs typeface="맑은 고딕 Semilight"/>
              </a:rPr>
              <a:t>통합웹이 파일을 </a:t>
            </a:r>
            <a:r>
              <a:rPr lang="en-US" altLang="ko-KR" sz="1200">
                <a:latin typeface="맑은 고딕 Semilight"/>
                <a:ea typeface="맑은 고딕 Semilight"/>
                <a:cs typeface="맑은 고딕 Semilight"/>
              </a:rPr>
              <a:t>NHN Cloud</a:t>
            </a:r>
            <a:r>
              <a:rPr lang="ko-KR" altLang="en-US" sz="1200">
                <a:latin typeface="맑은 고딕 Semilight"/>
                <a:ea typeface="맑은 고딕 Semilight"/>
                <a:cs typeface="맑은 고딕 Semilight"/>
              </a:rPr>
              <a:t>로 업로드</a:t>
            </a:r>
            <a:endParaRPr lang="ko-KR" altLang="en-US" sz="1200">
              <a:latin typeface="맑은 고딕 Semilight"/>
              <a:ea typeface="맑은 고딕 Semilight"/>
              <a:cs typeface="맑은 고딕 Semilight"/>
            </a:endParaRPr>
          </a:p>
          <a:p>
            <a:pPr marL="246063" marR="0" lvl="0" indent="-16510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r>
              <a:rPr lang="en-US" altLang="ko-KR" sz="1200" b="1" u="sng">
                <a:solidFill>
                  <a:schemeClr val="accent1"/>
                </a:solidFill>
                <a:latin typeface="맑은 고딕 Semilight"/>
                <a:ea typeface="맑은 고딕 Semilight"/>
                <a:cs typeface="맑은 고딕 Semilight"/>
              </a:rPr>
              <a:t>CEP</a:t>
            </a:r>
            <a:r>
              <a:rPr lang="en-US" altLang="ko-KR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(</a:t>
            </a: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데이터파이프라인</a:t>
            </a:r>
            <a:r>
              <a:rPr lang="en-US" altLang="ko-KR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)</a:t>
            </a: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이 </a:t>
            </a:r>
            <a:r>
              <a:rPr kumimoji="0" lang="ko-KR" altLang="en-US" sz="12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 Semilight"/>
                <a:ea typeface="맑은 고딕 Semilight"/>
                <a:cs typeface="맑은 고딕 Semilight"/>
              </a:rPr>
              <a:t>데이터셋을 처리</a:t>
            </a:r>
            <a:endParaRPr kumimoji="0" lang="ko-KR" altLang="en-US" sz="12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 Semilight"/>
              <a:ea typeface="맑은 고딕 Semilight"/>
              <a:cs typeface="맑은 고딕 Semilight"/>
            </a:endParaRPr>
          </a:p>
          <a:p>
            <a:pPr marL="414338" lvl="1" indent="-182563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1200">
                <a:latin typeface="맑은 고딕 Semilight"/>
                <a:ea typeface="맑은 고딕 Semilight"/>
                <a:cs typeface="맑은 고딕 Semilight"/>
              </a:rPr>
              <a:t>처리 대기중인 데이터셋 정보를 읽어 파일을 내려받음</a:t>
            </a:r>
            <a:endParaRPr lang="ko-KR" altLang="en-US" sz="1200">
              <a:latin typeface="맑은 고딕 Semilight"/>
              <a:ea typeface="맑은 고딕 Semilight"/>
              <a:cs typeface="맑은 고딕 Semilight"/>
            </a:endParaRPr>
          </a:p>
          <a:p>
            <a:pPr marL="414338" lvl="1" indent="-182563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1200">
                <a:latin typeface="맑은 고딕 Semilight"/>
                <a:ea typeface="맑은 고딕 Semilight"/>
                <a:cs typeface="맑은 고딕 Semilight"/>
              </a:rPr>
              <a:t>데이터셋 행단위 분할</a:t>
            </a:r>
            <a:endParaRPr lang="ko-KR" altLang="en-US" sz="1200">
              <a:latin typeface="맑은 고딕 Semilight"/>
              <a:ea typeface="맑은 고딕 Semilight"/>
              <a:cs typeface="맑은 고딕 Semilight"/>
            </a:endParaRPr>
          </a:p>
          <a:p>
            <a:pPr marL="414338" lvl="1" indent="-182563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1200">
                <a:latin typeface="맑은 고딕 Semilight"/>
                <a:ea typeface="맑은 고딕 Semilight"/>
                <a:cs typeface="맑은 고딕 Semilight"/>
              </a:rPr>
              <a:t>유효성 검증 </a:t>
            </a:r>
            <a:r>
              <a:rPr lang="en-US" altLang="ko-KR" sz="1200">
                <a:latin typeface="맑은 고딕 Semilight"/>
                <a:ea typeface="맑은 고딕 Semilight"/>
                <a:cs typeface="맑은 고딕 Semilight"/>
              </a:rPr>
              <a:t>: </a:t>
            </a:r>
            <a:r>
              <a:rPr lang="ko-KR" altLang="en-US" sz="1200">
                <a:latin typeface="맑은 고딕 Semilight"/>
                <a:ea typeface="맑은 고딕 Semilight"/>
                <a:cs typeface="맑은 고딕 Semilight"/>
              </a:rPr>
              <a:t>필드 갯수</a:t>
            </a:r>
            <a:r>
              <a:rPr lang="en-US" altLang="ko-KR" sz="1200">
                <a:latin typeface="맑은 고딕 Semilight"/>
                <a:ea typeface="맑은 고딕 Semilight"/>
                <a:cs typeface="맑은 고딕 Semilight"/>
              </a:rPr>
              <a:t>, </a:t>
            </a:r>
            <a:r>
              <a:rPr lang="ko-KR" altLang="en-US" sz="1200">
                <a:latin typeface="맑은 고딕 Semilight"/>
                <a:ea typeface="맑은 고딕 Semilight"/>
                <a:cs typeface="맑은 고딕 Semilight"/>
              </a:rPr>
              <a:t>데이터타입 일치 확인</a:t>
            </a:r>
            <a:endParaRPr lang="ko-KR" altLang="en-US" sz="1200">
              <a:latin typeface="맑은 고딕 Semilight"/>
              <a:ea typeface="맑은 고딕 Semilight"/>
              <a:cs typeface="맑은 고딕 Semilight"/>
            </a:endParaRPr>
          </a:p>
          <a:p>
            <a:pPr marL="414338" lvl="1" indent="-182563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1200">
                <a:latin typeface="맑은 고딕 Semilight"/>
                <a:ea typeface="맑은 고딕 Semilight"/>
                <a:cs typeface="맑은 고딕 Semilight"/>
              </a:rPr>
              <a:t>인덱스키 생성 </a:t>
            </a:r>
            <a:r>
              <a:rPr lang="en-US" altLang="ko-KR" sz="1200">
                <a:latin typeface="맑은 고딕 Semilight"/>
                <a:ea typeface="맑은 고딕 Semilight"/>
                <a:cs typeface="맑은 고딕 Semilight"/>
              </a:rPr>
              <a:t>: </a:t>
            </a:r>
            <a:r>
              <a:rPr lang="ko-KR" altLang="en-US" sz="1200">
                <a:latin typeface="맑은 고딕 Semilight"/>
                <a:ea typeface="맑은 고딕 Semilight"/>
                <a:cs typeface="맑은 고딕 Semilight"/>
              </a:rPr>
              <a:t>데이터셋별 레코드 일련번호</a:t>
            </a:r>
            <a:r>
              <a:rPr lang="en-US" altLang="ko-KR" sz="1200">
                <a:latin typeface="맑은 고딕 Semilight"/>
                <a:ea typeface="맑은 고딕 Semilight"/>
                <a:cs typeface="맑은 고딕 Semilight"/>
              </a:rPr>
              <a:t>(INDEX_KEY)</a:t>
            </a:r>
            <a:r>
              <a:rPr lang="ko-KR" altLang="en-US" sz="1200">
                <a:latin typeface="맑은 고딕 Semilight"/>
                <a:ea typeface="맑은 고딕 Semilight"/>
                <a:cs typeface="맑은 고딕 Semilight"/>
              </a:rPr>
              <a:t> 채번</a:t>
            </a:r>
            <a:endParaRPr lang="ko-KR" altLang="en-US" sz="1200">
              <a:latin typeface="맑은 고딕 Semilight"/>
              <a:ea typeface="맑은 고딕 Semilight"/>
              <a:cs typeface="맑은 고딕 Semilight"/>
            </a:endParaRPr>
          </a:p>
          <a:p>
            <a:pPr marL="414338" lvl="1" indent="-182563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1200">
                <a:latin typeface="맑은 고딕 Semilight"/>
                <a:ea typeface="맑은 고딕 Semilight"/>
                <a:cs typeface="맑은 고딕 Semilight"/>
              </a:rPr>
              <a:t>융합키 생성 </a:t>
            </a:r>
            <a:r>
              <a:rPr lang="en-US" altLang="ko-KR" sz="1200">
                <a:latin typeface="맑은 고딕 Semilight"/>
                <a:ea typeface="맑은 고딕 Semilight"/>
                <a:cs typeface="맑은 고딕 Semilight"/>
              </a:rPr>
              <a:t>: </a:t>
            </a:r>
            <a:r>
              <a:rPr lang="ko-KR" altLang="en-US" sz="1200">
                <a:latin typeface="맑은 고딕 Semilight"/>
                <a:ea typeface="맑은 고딕 Semilight"/>
                <a:cs typeface="맑은 고딕 Semilight"/>
              </a:rPr>
              <a:t>개인정보필드 존재여부에 따라 융합키</a:t>
            </a:r>
            <a:r>
              <a:rPr lang="en-US" altLang="ko-KR" sz="1200">
                <a:latin typeface="맑은 고딕 Semilight"/>
                <a:ea typeface="맑은 고딕 Semilight"/>
                <a:cs typeface="맑은 고딕 Semilight"/>
              </a:rPr>
              <a:t>(CK_LEVEL1~3)</a:t>
            </a:r>
            <a:r>
              <a:rPr lang="ko-KR" altLang="en-US" sz="1200">
                <a:latin typeface="맑은 고딕 Semilight"/>
                <a:ea typeface="맑은 고딕 Semilight"/>
                <a:cs typeface="맑은 고딕 Semilight"/>
              </a:rPr>
              <a:t>를 생성 및 저장하고 센터별 사용자 고유값</a:t>
            </a:r>
            <a:r>
              <a:rPr lang="en-US" altLang="ko-KR" sz="1200">
                <a:latin typeface="맑은 고딕 Semilight"/>
                <a:ea typeface="맑은 고딕 Semilight"/>
                <a:cs typeface="맑은 고딕 Semilight"/>
              </a:rPr>
              <a:t>(CEN_USER_KEY)</a:t>
            </a:r>
            <a:r>
              <a:rPr lang="ko-KR" altLang="en-US" sz="1200">
                <a:latin typeface="맑은 고딕 Semilight"/>
                <a:ea typeface="맑은 고딕 Semilight"/>
                <a:cs typeface="맑은 고딕 Semilight"/>
              </a:rPr>
              <a:t>을 제공</a:t>
            </a:r>
            <a:endParaRPr lang="ko-KR" altLang="en-US" sz="1200">
              <a:latin typeface="맑은 고딕 Semilight"/>
              <a:ea typeface="맑은 고딕 Semilight"/>
              <a:cs typeface="맑은 고딕 Semilight"/>
            </a:endParaRPr>
          </a:p>
          <a:p>
            <a:pPr marL="414338" lvl="1" indent="-182563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1200" b="1">
                <a:solidFill>
                  <a:schemeClr val="accent1"/>
                </a:solidFill>
                <a:latin typeface="맑은 고딕 Semilight"/>
                <a:ea typeface="맑은 고딕 Semilight"/>
                <a:cs typeface="맑은 고딕 Semilight"/>
              </a:rPr>
              <a:t>가명화 처리</a:t>
            </a:r>
            <a:r>
              <a:rPr lang="ko-KR" altLang="en-US" sz="1200">
                <a:latin typeface="맑은 고딕 Semilight"/>
                <a:ea typeface="맑은 고딕 Semilight"/>
                <a:cs typeface="맑은 고딕 Semilight"/>
              </a:rPr>
              <a:t> </a:t>
            </a:r>
            <a:r>
              <a:rPr lang="en-US" altLang="ko-KR" sz="1200">
                <a:latin typeface="맑은 고딕 Semilight"/>
                <a:ea typeface="맑은 고딕 Semilight"/>
                <a:cs typeface="맑은 고딕 Semilight"/>
              </a:rPr>
              <a:t>: </a:t>
            </a:r>
            <a:r>
              <a:rPr lang="ko-KR" altLang="en-US" sz="1200">
                <a:latin typeface="맑은 고딕 Semilight"/>
                <a:ea typeface="맑은 고딕 Semilight"/>
                <a:cs typeface="맑은 고딕 Semilight"/>
              </a:rPr>
              <a:t>데이터에 포함된 개인 식별정보를 비식별화 처리</a:t>
            </a:r>
            <a:endParaRPr lang="ko-KR" altLang="en-US" sz="1200">
              <a:latin typeface="맑은 고딕 Semilight"/>
              <a:ea typeface="맑은 고딕 Semilight"/>
              <a:cs typeface="맑은 고딕 Semilight"/>
            </a:endParaRPr>
          </a:p>
          <a:p>
            <a:pPr marL="414338" lvl="1" indent="-182563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1200">
                <a:latin typeface="맑은 고딕 Semilight"/>
                <a:ea typeface="맑은 고딕 Semilight"/>
                <a:cs typeface="맑은 고딕 Semilight"/>
              </a:rPr>
              <a:t>데이터행 통합 및 </a:t>
            </a:r>
            <a:r>
              <a:rPr lang="en-US" altLang="ko-KR" sz="1200">
                <a:latin typeface="맑은 고딕 Semilight"/>
                <a:ea typeface="맑은 고딕 Semilight"/>
                <a:cs typeface="맑은 고딕 Semilight"/>
              </a:rPr>
              <a:t>CSV </a:t>
            </a:r>
            <a:r>
              <a:rPr lang="ko-KR" altLang="en-US" sz="1200">
                <a:latin typeface="맑은 고딕 Semilight"/>
                <a:ea typeface="맑은 고딕 Semilight"/>
                <a:cs typeface="맑은 고딕 Semilight"/>
              </a:rPr>
              <a:t>재구성</a:t>
            </a:r>
            <a:endParaRPr lang="ko-KR" altLang="en-US" sz="1200">
              <a:latin typeface="맑은 고딕 Semilight"/>
              <a:ea typeface="맑은 고딕 Semilight"/>
              <a:cs typeface="맑은 고딕 Semilight"/>
            </a:endParaRPr>
          </a:p>
          <a:p>
            <a:pPr marL="414338" lvl="1" indent="-182563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en-US" altLang="ko-KR" sz="1200">
                <a:latin typeface="맑은 고딕 Semilight"/>
                <a:ea typeface="맑은 고딕 Semilight"/>
                <a:cs typeface="맑은 고딕 Semilight"/>
              </a:rPr>
              <a:t>CKAN</a:t>
            </a:r>
            <a:r>
              <a:rPr lang="ko-KR" altLang="en-US" sz="1200">
                <a:latin typeface="맑은 고딕 Semilight"/>
                <a:ea typeface="맑은 고딕 Semilight"/>
                <a:cs typeface="맑은 고딕 Semilight"/>
              </a:rPr>
              <a:t>에</a:t>
            </a:r>
            <a:r>
              <a:rPr lang="en-US" altLang="ko-KR" sz="1200">
                <a:latin typeface="맑은 고딕 Semilight"/>
                <a:ea typeface="맑은 고딕 Semilight"/>
                <a:cs typeface="맑은 고딕 Semilight"/>
              </a:rPr>
              <a:t> </a:t>
            </a:r>
            <a:r>
              <a:rPr lang="ko-KR" altLang="en-US" sz="1200">
                <a:latin typeface="맑은 고딕 Semilight"/>
                <a:ea typeface="맑은 고딕 Semilight"/>
                <a:cs typeface="맑은 고딕 Semilight"/>
              </a:rPr>
              <a:t>데이터셋 전송</a:t>
            </a:r>
            <a:endParaRPr lang="en-US" altLang="ko-KR" sz="1200"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1820" y="5253880"/>
            <a:ext cx="1078336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1.</a:t>
            </a: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정보입력 및 </a:t>
            </a:r>
            <a:endParaRPr lang="ko-KR" altLang="en-US" sz="12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파일업로드</a:t>
            </a:r>
            <a:endParaRPr lang="ko-KR" altLang="en-US" sz="8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39980" y="5253880"/>
            <a:ext cx="1078336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③</a:t>
            </a:r>
            <a:endParaRPr lang="ko-KR" altLang="en-US" sz="12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유효성 검증</a:t>
            </a:r>
            <a:endParaRPr lang="ko-KR" altLang="en-US" sz="8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44060" y="5253880"/>
            <a:ext cx="1078336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④ 인덱스키 및</a:t>
            </a:r>
            <a:endParaRPr lang="ko-KR" altLang="en-US" sz="12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⑤ 융합키 생성</a:t>
            </a:r>
            <a:endParaRPr lang="ko-KR" altLang="en-US" sz="8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48140" y="5253880"/>
            <a:ext cx="1078336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⑥ </a:t>
            </a:r>
            <a:endParaRPr lang="ko-KR" altLang="en-US" sz="12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비식별화 처리</a:t>
            </a:r>
            <a:endParaRPr lang="en-US" altLang="ko-KR" sz="12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52218" y="5253880"/>
            <a:ext cx="1078336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⑦⑧</a:t>
            </a:r>
            <a:endParaRPr lang="ko-KR" altLang="en-US" sz="12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CKAN </a:t>
            </a: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전송</a:t>
            </a:r>
            <a:endParaRPr lang="en-US" altLang="ko-KR" sz="12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1" name="직선 화살표 연결선 10"/>
          <p:cNvCxnSpPr>
            <a:stCxn id="5" idx="3"/>
            <a:endCxn id="6" idx="1"/>
          </p:cNvCxnSpPr>
          <p:nvPr/>
        </p:nvCxnSpPr>
        <p:spPr>
          <a:xfrm>
            <a:off x="1510156" y="5613880"/>
            <a:ext cx="212982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3"/>
            <a:endCxn id="7" idx="1"/>
          </p:cNvCxnSpPr>
          <p:nvPr/>
        </p:nvCxnSpPr>
        <p:spPr>
          <a:xfrm>
            <a:off x="4718316" y="5613880"/>
            <a:ext cx="52574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3"/>
            <a:endCxn id="8" idx="1"/>
          </p:cNvCxnSpPr>
          <p:nvPr/>
        </p:nvCxnSpPr>
        <p:spPr>
          <a:xfrm>
            <a:off x="6322396" y="5613880"/>
            <a:ext cx="52574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3"/>
            <a:endCxn id="9" idx="1"/>
          </p:cNvCxnSpPr>
          <p:nvPr/>
        </p:nvCxnSpPr>
        <p:spPr>
          <a:xfrm>
            <a:off x="7926476" y="5613880"/>
            <a:ext cx="525742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035900" y="5253880"/>
            <a:ext cx="1078336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2-</a:t>
            </a: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①②</a:t>
            </a:r>
            <a:endParaRPr lang="ko-KR" altLang="en-US" sz="12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파일획득</a:t>
            </a:r>
            <a:endParaRPr lang="ko-KR" altLang="en-US" sz="8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944774" y="5178609"/>
            <a:ext cx="7658656" cy="856414"/>
          </a:xfrm>
          <a:prstGeom prst="rect">
            <a:avLst/>
          </a:prstGeom>
          <a:noFill/>
          <a:ln w="63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49820" y="5178609"/>
            <a:ext cx="1251495" cy="856414"/>
          </a:xfrm>
          <a:prstGeom prst="rect">
            <a:avLst/>
          </a:prstGeom>
          <a:noFill/>
          <a:ln w="63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66782" y="4959306"/>
            <a:ext cx="8275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accent1"/>
                </a:solidFill>
                <a:latin typeface="맑은 고딕 Semilight"/>
                <a:ea typeface="맑은 고딕 Semilight"/>
                <a:cs typeface="맑은 고딕 Semilight"/>
              </a:rPr>
              <a:t>user process</a:t>
            </a:r>
            <a:endParaRPr lang="ko-KR" altLang="en-US" sz="800">
              <a:solidFill>
                <a:schemeClr val="accent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84972" y="4959306"/>
            <a:ext cx="8275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accent1"/>
                </a:solidFill>
                <a:latin typeface="맑은 고딕 Semilight"/>
                <a:ea typeface="맑은 고딕 Semilight"/>
                <a:cs typeface="맑은 고딕 Semilight"/>
              </a:rPr>
              <a:t>CEP</a:t>
            </a:r>
            <a:r>
              <a:rPr lang="ko-KR" altLang="en-US" sz="800">
                <a:solidFill>
                  <a:schemeClr val="accent1"/>
                </a:solidFill>
                <a:latin typeface="맑은 고딕 Semilight"/>
                <a:ea typeface="맑은 고딕 Semilight"/>
                <a:cs typeface="맑은 고딕 Semilight"/>
              </a:rPr>
              <a:t> </a:t>
            </a:r>
            <a:r>
              <a:rPr lang="en-US" altLang="ko-KR" sz="800">
                <a:solidFill>
                  <a:schemeClr val="accent1"/>
                </a:solidFill>
                <a:latin typeface="맑은 고딕 Semilight"/>
                <a:ea typeface="맑은 고딕 Semilight"/>
                <a:cs typeface="맑은 고딕 Semilight"/>
              </a:rPr>
              <a:t>process</a:t>
            </a:r>
            <a:endParaRPr lang="ko-KR" altLang="en-US" sz="800">
              <a:solidFill>
                <a:schemeClr val="accent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/>
                </a:solidFill>
              </a:rPr>
              <a:t>데이터셋 비식별화 처리 방법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573259" y="261453"/>
            <a:ext cx="2298835" cy="258532"/>
          </a:xfrm>
          <a:noFill/>
        </p:spPr>
        <p:txBody>
          <a:bodyPr vert="horz" wrap="none" lIns="91440" tIns="45720" rIns="91440" bIns="45720" anchor="b">
            <a:noAutofit/>
          </a:bodyPr>
          <a:lstStyle/>
          <a:p>
            <a:pPr lvl="0">
              <a:defRPr/>
            </a:pPr>
            <a:r>
              <a:rPr lang="en-US" altLang="ko-KR" b="0" spc="-32">
                <a:latin typeface="맑은 고딕"/>
                <a:ea typeface="맑은 고딕"/>
                <a:cs typeface="맑은 고딕 Semilight"/>
              </a:rPr>
              <a:t>2024.04.25</a:t>
            </a:r>
            <a:endParaRPr lang="en-US" altLang="ko-KR" b="0" spc="-32">
              <a:latin typeface="맑은 고딕"/>
              <a:ea typeface="맑은 고딕"/>
              <a:cs typeface="맑은 고딕 Semi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lvl="0">
              <a:defRPr/>
            </a:pPr>
            <a:fld id="{48F63A3B-78C7-47BE-AE5E-E10140E04643}" type="slidenum">
              <a:rPr lang="en-US"/>
              <a:pPr lvl="0">
                <a:defRPr/>
              </a:pPr>
              <a:t>23</a:t>
            </a:fld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141675" y="653816"/>
            <a:ext cx="9570407" cy="5440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ko-KR" altLang="en-US" sz="1400" b="1">
                <a:latin typeface="맑은 고딕"/>
                <a:ea typeface="맑은 고딕"/>
                <a:cs typeface="맑은 고딕 Semilight"/>
              </a:rPr>
              <a:t>□ 처리 방향</a:t>
            </a:r>
            <a:endParaRPr lang="ko-KR" altLang="en-US" sz="1400" b="1">
              <a:latin typeface="맑은 고딕"/>
              <a:ea typeface="맑은 고딕"/>
              <a:cs typeface="맑은 고딕 Semilight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  <a:defRPr/>
            </a:pPr>
            <a:r>
              <a:rPr lang="ko-KR" altLang="en-US" sz="1200">
                <a:latin typeface="맑은 고딕 Semilight"/>
                <a:ea typeface="맑은 고딕 Semilight"/>
                <a:cs typeface="맑은 고딕 Semilight"/>
              </a:rPr>
              <a:t>센터 </a:t>
            </a:r>
            <a:r>
              <a:rPr lang="ko-KR" altLang="en-US" sz="1200" b="1" u="sng">
                <a:latin typeface="맑은 고딕 Semilight"/>
                <a:ea typeface="맑은 고딕 Semilight"/>
                <a:cs typeface="맑은 고딕 Semilight"/>
              </a:rPr>
              <a:t>자체 비식별화 처리가 불충분</a:t>
            </a:r>
            <a:r>
              <a:rPr lang="ko-KR" altLang="en-US" sz="1200">
                <a:latin typeface="맑은 고딕 Semilight"/>
                <a:ea typeface="맑은 고딕 Semilight"/>
                <a:cs typeface="맑은 고딕 Semilight"/>
              </a:rPr>
              <a:t>한 경우를 대비하여 데이터 내의 </a:t>
            </a:r>
            <a:r>
              <a:rPr lang="ko-KR" altLang="en-US" sz="1200" b="1" u="sng">
                <a:latin typeface="맑은 고딕 Semilight"/>
                <a:ea typeface="맑은 고딕 Semilight"/>
                <a:cs typeface="맑은 고딕 Semilight"/>
              </a:rPr>
              <a:t>개인식별정보를 자동 처리</a:t>
            </a:r>
            <a:r>
              <a:rPr lang="ko-KR" altLang="en-US" sz="1200">
                <a:latin typeface="맑은 고딕 Semilight"/>
                <a:ea typeface="맑은 고딕 Semilight"/>
                <a:cs typeface="맑은 고딕 Semilight"/>
              </a:rPr>
              <a:t>하는 비식별화를 수행함</a:t>
            </a:r>
            <a:r>
              <a:rPr lang="en-US" altLang="ko-KR" sz="1200"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en-US" altLang="ko-KR" sz="1200">
              <a:latin typeface="맑은 고딕 Semilight"/>
              <a:ea typeface="맑은 고딕 Semilight"/>
              <a:cs typeface="맑은 고딕 Semilight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  <a:defRPr/>
            </a:pPr>
            <a:r>
              <a:rPr lang="ko-KR" altLang="en-US" sz="1200">
                <a:latin typeface="맑은 고딕 Semilight"/>
                <a:ea typeface="맑은 고딕 Semilight"/>
                <a:cs typeface="맑은 고딕 Semilight"/>
              </a:rPr>
              <a:t>데이터셋 업로드 </a:t>
            </a:r>
            <a:r>
              <a:rPr lang="ko-KR" altLang="en-US" sz="1200" b="1" u="sng">
                <a:latin typeface="맑은 고딕 Semilight"/>
                <a:ea typeface="맑은 고딕 Semilight"/>
                <a:cs typeface="맑은 고딕 Semilight"/>
              </a:rPr>
              <a:t>데이터파이프라인</a:t>
            </a:r>
            <a:r>
              <a:rPr lang="ko-KR" altLang="en-US" sz="1200">
                <a:latin typeface="맑은 고딕 Semilight"/>
                <a:ea typeface="맑은 고딕 Semilight"/>
                <a:cs typeface="맑은 고딕 Semilight"/>
              </a:rPr>
              <a:t>이 데이터셋의 레코드별 </a:t>
            </a:r>
            <a:r>
              <a:rPr lang="ko-KR" altLang="en-US" sz="1200" b="1" u="sng">
                <a:latin typeface="맑은 고딕 Semilight"/>
                <a:ea typeface="맑은 고딕 Semilight"/>
                <a:cs typeface="맑은 고딕 Semilight"/>
              </a:rPr>
              <a:t>정규식 패턴일치를 식별</a:t>
            </a:r>
            <a:r>
              <a:rPr lang="ko-KR" altLang="en-US" sz="1200">
                <a:latin typeface="맑은 고딕 Semilight"/>
                <a:ea typeface="맑은 고딕 Semilight"/>
                <a:cs typeface="맑은 고딕 Semilight"/>
              </a:rPr>
              <a:t>하여 </a:t>
            </a:r>
            <a:r>
              <a:rPr lang="ko-KR" altLang="en-US" sz="1200" b="1" u="sng">
                <a:latin typeface="맑은 고딕 Semilight"/>
                <a:ea typeface="맑은 고딕 Semilight"/>
                <a:cs typeface="맑은 고딕 Semilight"/>
              </a:rPr>
              <a:t>자동 마스킹</a:t>
            </a:r>
            <a:r>
              <a:rPr lang="ko-KR" altLang="en-US" sz="1200">
                <a:latin typeface="맑은 고딕 Semilight"/>
                <a:ea typeface="맑은 고딕 Semilight"/>
                <a:cs typeface="맑은 고딕 Semilight"/>
              </a:rPr>
              <a:t> 처리함</a:t>
            </a:r>
            <a:r>
              <a:rPr lang="en-US" altLang="ko-KR" sz="1200"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en-US" altLang="ko-KR" sz="1200">
              <a:latin typeface="맑은 고딕 Semilight"/>
              <a:ea typeface="맑은 고딕 Semilight"/>
              <a:cs typeface="맑은 고딕 Semilight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  <a:defRPr/>
            </a:pPr>
            <a:endParaRPr lang="en-US" altLang="ko-KR" sz="1200">
              <a:latin typeface="맑은 고딕 Semilight"/>
              <a:ea typeface="맑은 고딕 Semilight"/>
              <a:cs typeface="맑은 고딕 Semilight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400" b="1">
                <a:latin typeface="맑은 고딕"/>
                <a:ea typeface="맑은 고딕"/>
                <a:cs typeface="맑은 고딕 Semilight"/>
              </a:rPr>
              <a:t>□ 처리 대상 </a:t>
            </a:r>
            <a:r>
              <a:rPr lang="en-US" altLang="ko-KR" sz="1100">
                <a:latin typeface="맑은 고딕"/>
                <a:ea typeface="맑은 고딕"/>
                <a:cs typeface="맑은 고딕 Semilight"/>
              </a:rPr>
              <a:t>(※ </a:t>
            </a:r>
            <a:r>
              <a:rPr lang="ko-KR" altLang="en-US" sz="1100">
                <a:latin typeface="맑은 고딕"/>
                <a:ea typeface="맑은 고딕"/>
                <a:cs typeface="맑은 고딕 Semilight"/>
              </a:rPr>
              <a:t>변경 가능</a:t>
            </a:r>
            <a:r>
              <a:rPr lang="en-US" altLang="ko-KR" sz="1100">
                <a:latin typeface="맑은 고딕"/>
                <a:ea typeface="맑은 고딕"/>
                <a:cs typeface="맑은 고딕 Semilight"/>
              </a:rPr>
              <a:t>)</a:t>
            </a:r>
            <a:endParaRPr lang="en-US" altLang="ko-KR" sz="1100">
              <a:latin typeface="맑은 고딕"/>
              <a:ea typeface="맑은 고딕"/>
              <a:cs typeface="맑은 고딕 Semilight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  <a:defRPr/>
            </a:pPr>
            <a:endParaRPr lang="en-US" altLang="ko-KR" sz="1200">
              <a:latin typeface="맑은 고딕 Semilight"/>
              <a:ea typeface="맑은 고딕 Semilight"/>
              <a:cs typeface="맑은 고딕 Semilight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  <a:defRPr/>
            </a:pPr>
            <a:endParaRPr lang="en-US" altLang="ko-KR" sz="1200">
              <a:latin typeface="맑은 고딕 Semilight"/>
              <a:ea typeface="맑은 고딕 Semilight"/>
              <a:cs typeface="맑은 고딕 Semilight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  <a:defRPr/>
            </a:pPr>
            <a:endParaRPr lang="en-US" altLang="ko-KR" sz="1200">
              <a:latin typeface="맑은 고딕 Semilight"/>
              <a:ea typeface="맑은 고딕 Semilight"/>
              <a:cs typeface="맑은 고딕 Semilight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  <a:defRPr/>
            </a:pPr>
            <a:endParaRPr lang="en-US" altLang="ko-KR" sz="1200">
              <a:latin typeface="맑은 고딕 Semilight"/>
              <a:ea typeface="맑은 고딕 Semilight"/>
              <a:cs typeface="맑은 고딕 Semilight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  <a:defRPr/>
            </a:pPr>
            <a:endParaRPr lang="en-US" altLang="ko-KR" sz="1200">
              <a:latin typeface="맑은 고딕 Semilight"/>
              <a:ea typeface="맑은 고딕 Semilight"/>
              <a:cs typeface="맑은 고딕 Semilight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  <a:defRPr/>
            </a:pPr>
            <a:endParaRPr lang="en-US" altLang="ko-KR" sz="1200">
              <a:latin typeface="맑은 고딕 Semilight"/>
              <a:ea typeface="맑은 고딕 Semilight"/>
              <a:cs typeface="맑은 고딕 Semilight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  <a:defRPr/>
            </a:pPr>
            <a:endParaRPr lang="en-US" altLang="ko-KR" sz="1200">
              <a:latin typeface="맑은 고딕 Semilight"/>
              <a:ea typeface="맑은 고딕 Semilight"/>
              <a:cs typeface="맑은 고딕 Semilight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  <a:defRPr/>
            </a:pPr>
            <a:endParaRPr lang="en-US" altLang="ko-KR" sz="1200">
              <a:latin typeface="맑은 고딕 Semilight"/>
              <a:ea typeface="맑은 고딕 Semilight"/>
              <a:cs typeface="맑은 고딕 Semilight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  <a:defRPr/>
            </a:pPr>
            <a:endParaRPr lang="en-US" altLang="ko-KR" sz="1200">
              <a:latin typeface="맑은 고딕 Semilight"/>
              <a:ea typeface="맑은 고딕 Semilight"/>
              <a:cs typeface="맑은 고딕 Semilight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  <a:defRPr/>
            </a:pPr>
            <a:endParaRPr lang="en-US" altLang="ko-KR" sz="1200">
              <a:latin typeface="맑은 고딕 Semilight"/>
              <a:ea typeface="맑은 고딕 Semilight"/>
              <a:cs typeface="맑은 고딕 Semilight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  <a:defRPr/>
            </a:pPr>
            <a:endParaRPr lang="en-US" altLang="ko-KR" sz="1200">
              <a:latin typeface="맑은 고딕 Semilight"/>
              <a:ea typeface="맑은 고딕 Semilight"/>
              <a:cs typeface="맑은 고딕 Semilight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  <a:defRPr/>
            </a:pPr>
            <a:endParaRPr lang="en-US" altLang="ko-KR" sz="1200">
              <a:latin typeface="맑은 고딕 Semilight"/>
              <a:ea typeface="맑은 고딕 Semilight"/>
              <a:cs typeface="맑은 고딕 Semilight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  <a:defRPr/>
            </a:pPr>
            <a:endParaRPr lang="en-US" altLang="ko-KR" sz="1200">
              <a:latin typeface="맑은 고딕 Semilight"/>
              <a:ea typeface="맑은 고딕 Semilight"/>
              <a:cs typeface="맑은 고딕 Semilight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  <a:defRPr/>
            </a:pPr>
            <a:endParaRPr lang="en-US" altLang="ko-KR" sz="1200">
              <a:latin typeface="맑은 고딕 Semilight"/>
              <a:ea typeface="맑은 고딕 Semilight"/>
              <a:cs typeface="맑은 고딕 Semilight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  <a:defRPr/>
            </a:pPr>
            <a:endParaRPr lang="en-US" altLang="ko-KR" sz="1200">
              <a:latin typeface="맑은 고딕 Semilight"/>
              <a:ea typeface="맑은 고딕 Semilight"/>
              <a:cs typeface="맑은 고딕 Semilight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400" b="1">
                <a:latin typeface="맑은 고딕"/>
                <a:ea typeface="맑은 고딕"/>
                <a:cs typeface="맑은 고딕 Semilight"/>
              </a:rPr>
              <a:t>□ 참고자료</a:t>
            </a:r>
            <a:endParaRPr lang="ko-KR" altLang="en-US" sz="1400" b="1">
              <a:latin typeface="맑은 고딕"/>
              <a:ea typeface="맑은 고딕"/>
              <a:cs typeface="맑은 고딕 Semilight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  <a:defRPr/>
            </a:pPr>
            <a:r>
              <a:rPr lang="ko-KR" altLang="en-US" sz="1200">
                <a:latin typeface="맑은 고딕 Semilight"/>
                <a:ea typeface="맑은 고딕 Semilight"/>
                <a:cs typeface="맑은 고딕 Semilight"/>
              </a:rPr>
              <a:t>개인정보보호위원회</a:t>
            </a:r>
            <a:r>
              <a:rPr lang="en-US" altLang="ko-KR" sz="1200">
                <a:latin typeface="맑은 고딕 Semilight"/>
                <a:ea typeface="맑은 고딕 Semilight"/>
                <a:cs typeface="맑은 고딕 Semilight"/>
              </a:rPr>
              <a:t>, "</a:t>
            </a:r>
            <a:r>
              <a:rPr lang="ko-KR" altLang="en-US" sz="1200">
                <a:latin typeface="맑은 고딕 Semilight"/>
                <a:ea typeface="맑은 고딕 Semilight"/>
                <a:cs typeface="맑은 고딕 Semilight"/>
              </a:rPr>
              <a:t>홈페이지 개인정보 노출방지 안내서</a:t>
            </a:r>
            <a:r>
              <a:rPr lang="en-US" altLang="ko-KR" sz="1200">
                <a:latin typeface="맑은 고딕 Semilight"/>
                <a:ea typeface="맑은 고딕 Semilight"/>
                <a:cs typeface="맑은 고딕 Semilight"/>
              </a:rPr>
              <a:t>" (2020.12)</a:t>
            </a:r>
            <a:endParaRPr lang="en-US" altLang="ko-KR" sz="1200">
              <a:latin typeface="맑은 고딕 Semilight"/>
              <a:ea typeface="맑은 고딕 Semilight"/>
              <a:cs typeface="맑은 고딕 Semilight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19937" y="1989976"/>
          <a:ext cx="9067520" cy="3286777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517063"/>
                <a:gridCol w="1553309"/>
                <a:gridCol w="866175"/>
                <a:gridCol w="2037205"/>
                <a:gridCol w="1572665"/>
                <a:gridCol w="2521103"/>
              </a:tblGrid>
              <a:tr h="272773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200" b="1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순번</a:t>
                      </a:r>
                      <a:endParaRPr lang="ko-KR" altLang="en-US" sz="1200" b="1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200" b="1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감지 내용</a:t>
                      </a:r>
                      <a:endParaRPr lang="ko-KR" altLang="en-US" sz="1200" b="1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200" b="1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적용여부</a:t>
                      </a:r>
                      <a:endParaRPr lang="ko-KR" altLang="en-US" sz="1200" b="1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200" b="1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감지 패턴</a:t>
                      </a:r>
                      <a:endParaRPr lang="ko-KR" altLang="en-US" sz="1200" b="1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200" b="1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치환 방식</a:t>
                      </a:r>
                      <a:endParaRPr lang="ko-KR" altLang="en-US" sz="1200" b="1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200" b="1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참고사항</a:t>
                      </a:r>
                      <a:endParaRPr lang="ko-KR" altLang="en-US" sz="1200" b="1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1167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1</a:t>
                      </a:r>
                      <a:endParaRPr lang="en-US" altLang="ko-KR" sz="11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주민등록번호</a:t>
                      </a:r>
                      <a:endParaRPr lang="ko-KR" altLang="en-US" sz="11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적용</a:t>
                      </a:r>
                      <a:endParaRPr lang="ko-KR" altLang="en-US" sz="11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121212-1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xxxxxx</a:t>
                      </a:r>
                      <a:endParaRPr lang="en-US" sz="11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12xxxx-1xxxxxx</a:t>
                      </a:r>
                      <a:endParaRPr lang="en-US" sz="11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구분자는 </a:t>
                      </a: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 . : </a:t>
                      </a:r>
                      <a:r>
                        <a:rPr lang="ko-KR" altLang="en-US" sz="11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또는 공백</a:t>
                      </a:r>
                      <a:endParaRPr lang="ko-KR" altLang="en-US" sz="11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251167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2</a:t>
                      </a:r>
                      <a:endParaRPr lang="en-US" altLang="ko-KR" sz="11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외국인등록번호</a:t>
                      </a:r>
                      <a:endParaRPr lang="ko-KR" altLang="en-US" sz="11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적용</a:t>
                      </a:r>
                      <a:endParaRPr lang="ko-KR" altLang="en-US" sz="11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0101010-5234567</a:t>
                      </a:r>
                      <a:endParaRPr lang="en-US" altLang="ko-KR" sz="11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01xxxx-5xxxxxx</a:t>
                      </a:r>
                      <a:endParaRPr lang="en-US" sz="11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구분자는 </a:t>
                      </a: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 . : </a:t>
                      </a:r>
                      <a:r>
                        <a:rPr lang="ko-KR" altLang="en-US" sz="11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또는 공백</a:t>
                      </a:r>
                      <a:endParaRPr lang="ko-KR" altLang="en-US" sz="11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251167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3</a:t>
                      </a:r>
                      <a:endParaRPr lang="en-US" altLang="ko-KR" sz="11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휴대번화번호</a:t>
                      </a:r>
                      <a:endParaRPr lang="ko-KR" altLang="en-US" sz="11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적용</a:t>
                      </a:r>
                      <a:endParaRPr lang="ko-KR" altLang="en-US" sz="11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010-1234-5678</a:t>
                      </a:r>
                      <a:endParaRPr lang="en-US" altLang="ko-KR" sz="11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010-xxxx-xxxx</a:t>
                      </a:r>
                      <a:endParaRPr lang="en-US" sz="11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구분자는 </a:t>
                      </a: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 . : </a:t>
                      </a:r>
                      <a:r>
                        <a:rPr lang="ko-KR" altLang="en-US" sz="11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또는 공백</a:t>
                      </a:r>
                      <a:endParaRPr lang="ko-KR" altLang="en-US" sz="11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251167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4</a:t>
                      </a:r>
                      <a:endParaRPr lang="en-US" altLang="ko-KR" sz="1100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건강보험번호</a:t>
                      </a:r>
                      <a:endParaRPr lang="ko-KR" altLang="en-US" sz="1100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필요시</a:t>
                      </a:r>
                      <a:endParaRPr lang="ko-KR" altLang="en-US" sz="1100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1~9 x 10</a:t>
                      </a:r>
                      <a:r>
                        <a:rPr lang="ko-KR" altLang="en-US" sz="110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자리</a:t>
                      </a:r>
                      <a:endParaRPr lang="ko-KR" altLang="en-US" sz="1100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xxxxxxxxxx</a:t>
                      </a:r>
                      <a:endParaRPr lang="en-US" sz="1100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false positive </a:t>
                      </a:r>
                      <a:r>
                        <a:rPr lang="ko-KR" altLang="en-US" sz="110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가능성 존재</a:t>
                      </a:r>
                      <a:endParaRPr lang="ko-KR" altLang="en-US" sz="1100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251167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5</a:t>
                      </a:r>
                      <a:endParaRPr lang="en-US" altLang="ko-KR" sz="1100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계좌번호</a:t>
                      </a:r>
                      <a:endParaRPr lang="ko-KR" altLang="en-US" sz="1100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필요시</a:t>
                      </a:r>
                      <a:endParaRPr lang="ko-KR" altLang="en-US" sz="1100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숫자</a:t>
                      </a:r>
                      <a:r>
                        <a:rPr lang="en-US" altLang="ko-KR" sz="110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3-3-6, 4-3-6, 6-2-6 </a:t>
                      </a:r>
                      <a:r>
                        <a:rPr lang="ko-KR" altLang="en-US" sz="110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등</a:t>
                      </a:r>
                      <a:endParaRPr lang="ko-KR" altLang="en-US" sz="1100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xxx-xxx-xxxxxx</a:t>
                      </a:r>
                      <a:endParaRPr lang="en-US" sz="1100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7</a:t>
                      </a:r>
                      <a:r>
                        <a:rPr lang="ko-KR" altLang="en-US" sz="110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종류 계좌번호 형태 적용</a:t>
                      </a:r>
                      <a:endParaRPr lang="ko-KR" altLang="en-US" sz="1100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251167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6</a:t>
                      </a:r>
                      <a:endParaRPr lang="en-US" altLang="ko-KR" sz="1100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신용카드번호</a:t>
                      </a:r>
                      <a:endParaRPr lang="ko-KR" altLang="en-US" sz="1100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필요시</a:t>
                      </a:r>
                      <a:endParaRPr lang="ko-KR" altLang="en-US" sz="1100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1234-5678-9012-3456</a:t>
                      </a:r>
                      <a:endParaRPr lang="en-US" altLang="ko-KR" sz="1100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1234-xxxx-xxxx-xxxx</a:t>
                      </a:r>
                      <a:endParaRPr lang="en-US" sz="1100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251167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7</a:t>
                      </a:r>
                      <a:endParaRPr lang="en-US" altLang="ko-KR" sz="1100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여권번호</a:t>
                      </a:r>
                      <a:endParaRPr lang="ko-KR" altLang="en-US" sz="1100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필요시</a:t>
                      </a:r>
                      <a:endParaRPr lang="ko-KR" altLang="en-US" sz="1100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M12345678</a:t>
                      </a:r>
                      <a:endParaRPr lang="en-US" sz="1100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Mxxxxxxxx</a:t>
                      </a:r>
                      <a:endParaRPr lang="en-US" sz="1100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pt-BR" sz="110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M,S,R,O,D</a:t>
                      </a:r>
                      <a:endParaRPr lang="pt-BR" sz="1100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251167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8</a:t>
                      </a:r>
                      <a:endParaRPr lang="en-US" altLang="ko-KR" sz="1100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운전면허번호</a:t>
                      </a:r>
                      <a:endParaRPr lang="ko-KR" altLang="en-US" sz="1100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필요시</a:t>
                      </a:r>
                      <a:endParaRPr lang="ko-KR" altLang="en-US" sz="1100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12-345678-90</a:t>
                      </a:r>
                      <a:endParaRPr lang="en-US" altLang="ko-KR" sz="1100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xx-xxxxxx-xx</a:t>
                      </a:r>
                      <a:endParaRPr lang="en-US" sz="1100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신형 번호체계</a:t>
                      </a:r>
                      <a:endParaRPr lang="ko-KR" altLang="en-US" sz="1100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251167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9</a:t>
                      </a:r>
                      <a:endParaRPr lang="en-US" altLang="ko-KR" sz="1100" kern="120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성명</a:t>
                      </a:r>
                      <a:endParaRPr lang="ko-KR" altLang="en-US" sz="1100" kern="120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제외</a:t>
                      </a:r>
                      <a:endParaRPr lang="ko-KR" altLang="en-US" sz="1100" kern="120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한글 </a:t>
                      </a:r>
                      <a:r>
                        <a:rPr lang="en-US" altLang="ko-KR" sz="1100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2~4</a:t>
                      </a:r>
                      <a:r>
                        <a:rPr lang="ko-KR" altLang="en-US" sz="1100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자</a:t>
                      </a:r>
                      <a:endParaRPr lang="ko-KR" altLang="en-US" sz="1100" kern="120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x</a:t>
                      </a:r>
                      <a:r>
                        <a:rPr lang="ko-KR" altLang="en-US" sz="1100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지</a:t>
                      </a:r>
                      <a:r>
                        <a:rPr lang="en-US" sz="1100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x</a:t>
                      </a:r>
                      <a:endParaRPr lang="en-US" sz="1100" kern="120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단일 필드일때만 </a:t>
                      </a:r>
                      <a:r>
                        <a:rPr lang="en-US" altLang="ko-KR" sz="1100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/ FP </a:t>
                      </a:r>
                      <a:r>
                        <a:rPr lang="ko-KR" altLang="en-US" sz="1100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가능성 존재 </a:t>
                      </a:r>
                      <a:endParaRPr lang="ko-KR" altLang="en-US" sz="1100" kern="120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167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10</a:t>
                      </a:r>
                      <a:endParaRPr lang="en-US" altLang="ko-KR" sz="1100" kern="120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성별</a:t>
                      </a:r>
                      <a:endParaRPr lang="ko-KR" altLang="en-US" sz="1100" kern="120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제외</a:t>
                      </a:r>
                      <a:endParaRPr lang="ko-KR" altLang="en-US" sz="1100" kern="120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남 </a:t>
                      </a:r>
                      <a:r>
                        <a:rPr lang="en-US" altLang="ko-KR" sz="1100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| </a:t>
                      </a:r>
                      <a:r>
                        <a:rPr lang="ko-KR" altLang="en-US" sz="1100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여</a:t>
                      </a:r>
                      <a:endParaRPr lang="ko-KR" altLang="en-US" sz="1100" kern="120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x</a:t>
                      </a:r>
                      <a:endParaRPr lang="en-US" sz="1100" kern="120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단일 필드일때만 </a:t>
                      </a:r>
                      <a:r>
                        <a:rPr lang="en-US" altLang="ko-KR" sz="1100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/ FP </a:t>
                      </a:r>
                      <a:r>
                        <a:rPr lang="ko-KR" altLang="en-US" sz="1100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가능성 존재 </a:t>
                      </a:r>
                      <a:endParaRPr lang="ko-KR" altLang="en-US" sz="1100" kern="120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167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11</a:t>
                      </a:r>
                      <a:endParaRPr lang="en-US" altLang="ko-KR" sz="1100" kern="120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주소</a:t>
                      </a:r>
                      <a:endParaRPr lang="ko-KR" altLang="en-US" sz="1100" kern="120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제외</a:t>
                      </a:r>
                      <a:endParaRPr lang="ko-KR" altLang="en-US" sz="1100" kern="120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도로명 및 지번 주소</a:t>
                      </a:r>
                      <a:endParaRPr lang="ko-KR" altLang="en-US" sz="1100" kern="120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1100" kern="120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패턴 복잡</a:t>
                      </a:r>
                      <a:r>
                        <a:rPr lang="en-US" altLang="ko-KR" sz="1100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, </a:t>
                      </a:r>
                      <a:r>
                        <a:rPr lang="ko-KR" altLang="en-US" sz="1100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세부주소는 인식 불가</a:t>
                      </a:r>
                      <a:endParaRPr lang="ko-KR" altLang="en-US" sz="1100" kern="120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167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12</a:t>
                      </a:r>
                      <a:endParaRPr lang="en-US" altLang="ko-KR" sz="1100" kern="120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IP</a:t>
                      </a:r>
                      <a:endParaRPr lang="en-US" sz="1100" kern="120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제외</a:t>
                      </a:r>
                      <a:endParaRPr lang="ko-KR" altLang="en-US" sz="1100" kern="120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1.22.333.4</a:t>
                      </a:r>
                      <a:endParaRPr lang="en-US" altLang="ko-KR" sz="1100" kern="120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x.x.x.x</a:t>
                      </a:r>
                      <a:endParaRPr lang="en-US" sz="1100" kern="120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발견 가능성 낮음</a:t>
                      </a:r>
                      <a:endParaRPr lang="ko-KR" altLang="en-US" sz="1100" kern="120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/>
                </a:solidFill>
              </a:rPr>
              <a:t>데이터셋 비식별화 처리 방법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573259" y="261453"/>
            <a:ext cx="2298835" cy="258532"/>
          </a:xfrm>
          <a:noFill/>
        </p:spPr>
        <p:txBody>
          <a:bodyPr vert="horz" wrap="none" lIns="91440" tIns="45720" rIns="91440" bIns="45720" anchor="b">
            <a:noAutofit/>
          </a:bodyPr>
          <a:lstStyle/>
          <a:p>
            <a:pPr lvl="0">
              <a:defRPr/>
            </a:pPr>
            <a:r>
              <a:rPr lang="en-US" altLang="ko-KR" b="0" spc="-32">
                <a:latin typeface="맑은 고딕"/>
                <a:ea typeface="맑은 고딕"/>
                <a:cs typeface="맑은 고딕 Semilight"/>
              </a:rPr>
              <a:t>2024.04.25</a:t>
            </a:r>
            <a:endParaRPr lang="en-US" altLang="ko-KR" b="0" spc="-32">
              <a:latin typeface="맑은 고딕"/>
              <a:ea typeface="맑은 고딕"/>
              <a:cs typeface="맑은 고딕 Semi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lvl="0">
              <a:defRPr/>
            </a:pPr>
            <a:fld id="{48F63A3B-78C7-47BE-AE5E-E10140E04643}" type="slidenum">
              <a:rPr lang="en-US"/>
              <a:pPr lvl="0">
                <a:defRPr/>
              </a:pPr>
              <a:t>25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41675" y="653816"/>
            <a:ext cx="9592875" cy="1354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맑은 고딕 Semilight"/>
              </a:rPr>
              <a:t>□ 정규식 적용 방안</a:t>
            </a:r>
            <a:endParaRPr kumimoji="0" lang="ko-KR" altLang="en-US" sz="14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맑은 고딕 Semilight"/>
            </a:endParaRPr>
          </a:p>
          <a:p>
            <a:pPr marL="171450" marR="0" lvl="0" indent="-171450" algn="l" defTabSz="914400" rtl="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적용 항목은 항목별로 파이프라인 프로세서를 개발해 반영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: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추가 필요시 프로세서 추가로 구현</a:t>
            </a:r>
            <a:endParaRPr lang="ko-KR" altLang="en-US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171450" marR="0" lvl="0" indent="-171450" algn="l" defTabSz="914400" rtl="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 Semilight"/>
                <a:ea typeface="맑은 고딕 Semilight"/>
                <a:cs typeface="맑은 고딕 Semilight"/>
              </a:rPr>
              <a:t>정규식 내용은 파이프라인의 속성 변경으로 적용 가능</a:t>
            </a:r>
            <a:endParaRPr kumimoji="0" lang="ko-KR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 Semilight"/>
              <a:ea typeface="맑은 고딕 Semilight"/>
              <a:cs typeface="맑은 고딕 Semilight"/>
            </a:endParaRPr>
          </a:p>
          <a:p>
            <a:pPr marL="171450" marR="0" lvl="0" indent="-171450" algn="l" defTabSz="914400" rtl="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Char char="-"/>
              <a:defRPr/>
            </a:pPr>
            <a:endParaRPr kumimoji="0" lang="en-US" altLang="ko-KR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 Semilight"/>
              <a:ea typeface="맑은 고딕 Semilight"/>
              <a:cs typeface="맑은 고딕 Semilight"/>
            </a:endParaRPr>
          </a:p>
          <a:p>
            <a:pPr marR="0" lvl="0" algn="l" defTabSz="914400" rtl="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ko-KR" altLang="en-US" sz="1400" b="1">
                <a:latin typeface="맑은 고딕"/>
                <a:ea typeface="맑은 고딕"/>
                <a:cs typeface="맑은 고딕 Semilight"/>
              </a:rPr>
              <a:t>□ 정규식 패턴</a:t>
            </a:r>
            <a:endParaRPr lang="en-US" altLang="ko-KR" sz="1400" b="1">
              <a:latin typeface="맑은 고딕"/>
              <a:ea typeface="맑은 고딕"/>
              <a:cs typeface="맑은 고딕 Semilight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19937" y="2036929"/>
          <a:ext cx="9067522" cy="438280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02662"/>
                <a:gridCol w="923321"/>
                <a:gridCol w="6623824"/>
                <a:gridCol w="1217715"/>
              </a:tblGrid>
              <a:tr h="273604">
                <a:tc>
                  <a:txBody>
                    <a:bodyPr vert="horz" lIns="9525" tIns="9525" rIns="9525" bIns="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600"/>
                        </a:spcAft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순번</a:t>
                      </a:r>
                      <a:endParaRPr lang="ko-KR" altLang="en-US" sz="1000" b="1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600"/>
                        </a:spcAft>
                        <a:defRPr/>
                      </a:pPr>
                      <a:r>
                        <a:rPr lang="ko-KR" altLang="en-US" sz="1200" b="1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감지 내용</a:t>
                      </a:r>
                      <a:endParaRPr lang="ko-KR" altLang="en-US" sz="1200" b="1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600"/>
                        </a:spcAft>
                        <a:defRPr/>
                      </a:pPr>
                      <a:r>
                        <a:rPr lang="ko-KR" altLang="en-US" sz="1200" b="1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감지 패턴</a:t>
                      </a:r>
                      <a:endParaRPr lang="ko-KR" altLang="en-US" sz="1200" b="1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600"/>
                        </a:spcAft>
                        <a:defRPr/>
                      </a:pPr>
                      <a:r>
                        <a:rPr lang="ko-KR" altLang="en-US" sz="1200" b="1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치환 패턴</a:t>
                      </a:r>
                      <a:endParaRPr lang="ko-KR" altLang="en-US" sz="1200" b="1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306"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1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주민등록번호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pl-PL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(?&lt;=[^0-9a-zA-Z])([0-9][0-9][01][0-9][0-3][0-9])([-\s:\.]?)([1-4]\d{6})(?=[^0-9a-zA-Z])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xxxxxx\2xxxxxxx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216306"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2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외국인등록번호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pl-PL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(?&lt;=[^0-9a-zA-Z])([0-9][0-9][01][0-9][0-3][0-9])([-\s:\.]?)([5-8])(\d{6})(?=[^0-9a-zA-Z])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xxxxxx-\3xxxxxx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216306"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3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휴대번화번호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pl-PL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(?&lt;=[^0-9a-zA-Z])(01[0|1|6|7|8|9])([-\s:\.]?)(\d{3,4})([-\s:\.]?)(\d{4})(?=[^0-9a-zA-Z])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\1-xxxx-xxxx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6306"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4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건강보험번호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pl-PL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(?&lt;=[^0-9a-zA-Z])([1-9]\d{10})(?=[^0-9a-zA-Z])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xxxxxxxxxx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45468"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5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계좌번호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pl-PL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(?&lt;=[^0-9a-zA-Z])(\d{3})([-\s:\.])(\d{3})([-\s:\.])(\d{6})(?=[^0-9a-zA-Z])</a:t>
                      </a:r>
                      <a:endParaRPr lang="pl-PL" altLang="ko-KR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pl-PL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(?&lt;=[^0-9a-zA-Z])(\d{4})([-\s:\.])(\d{3})([-\s:\.])(\d{6})(?=[^0-9a-zA-Z])</a:t>
                      </a:r>
                      <a:endParaRPr lang="pl-PL" altLang="ko-KR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pl-PL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(?&lt;=[^0-9a-zA-Z])(\d{6})([-\s:\.])(\d{2})([-\s:\.])(\d{6})(?=[^0-9a-zA-Z])</a:t>
                      </a:r>
                      <a:endParaRPr lang="pl-PL" altLang="ko-KR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pl-PL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(?&lt;=[^0-9a-zA-Z])(\d{6})([-\s:\.])(\d{2})([-\s:\.])(\d{6})(?=[^0-9a-zA-Z])</a:t>
                      </a:r>
                      <a:endParaRPr lang="pl-PL" altLang="ko-KR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pl-PL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(?&lt;=[^0-9a-zA-Z])(\d{3})([-\s:\.])(\d{2})([-\s:\.])(\d{5})([-\s:\.])(\d{1})(?=[^0-9a-zA-Z])</a:t>
                      </a:r>
                      <a:endParaRPr lang="pl-PL" altLang="ko-KR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pl-PL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(?&lt;=[^0-9a-zA-Z])(\d{3})([-\s:\.])(\d{6})([-\s:\.])(\d{5})(?=[^0-9a-zA-Z])</a:t>
                      </a:r>
                      <a:endParaRPr lang="pl-PL" altLang="ko-KR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pl-PL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(?&lt;=[^0-9a-zA-Z])(\d{3})([-\s:\.])(\d{6})([-\s:\.])(\d{2})([-\s:\.])(\d{3})(?=[^0-9a-zA-Z])</a:t>
                      </a:r>
                      <a:endParaRPr lang="pl-PL" altLang="ko-KR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pl-PL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xxx-xxx-xxxxxx</a:t>
                      </a:r>
                      <a:endParaRPr lang="pl-PL" altLang="ko-KR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pl-PL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xxxx-xxx-xxxxxx</a:t>
                      </a:r>
                      <a:endParaRPr lang="pl-PL" altLang="ko-KR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pl-PL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xxxxxx-xx-xxxxxx</a:t>
                      </a:r>
                      <a:endParaRPr lang="pl-PL" altLang="ko-KR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pl-PL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xxxxxx-xx-xxxxxx</a:t>
                      </a:r>
                      <a:endParaRPr lang="pl-PL" altLang="ko-KR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pl-PL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xxx-xx-xxxxx-x</a:t>
                      </a:r>
                      <a:endParaRPr lang="pl-PL" altLang="ko-KR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pl-PL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xxx-xxxxxx-xxxxx</a:t>
                      </a:r>
                      <a:endParaRPr lang="pl-PL" altLang="ko-KR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pl-PL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xxx-xxxxxx-xx-xxx</a:t>
                      </a:r>
                      <a:endParaRPr lang="pl-PL" altLang="ko-KR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6306"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6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신용카드번호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pl-PL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(?&lt;=[^0-9a-zA-Z])(\d{4})([-\s:\.])(\d{4})([-\s:\.])(\d{4})([-\s:\.])(\d{4})(?=[^0-9a-zA-Z])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xxxx-xxxx-xxxx-xxxx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400677"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7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여권번호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pl-PL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(?&lt;=[^0-9a-zA-Z])([M|S|R|O|D|m|s|r|o|d])([0-9]{8})(?=[^0-9a-zA-Z])</a:t>
                      </a:r>
                      <a:endParaRPr lang="pl-PL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pl-PL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(?&lt;=[^0-9a-zA-Z])([a-zA-Z]{2}[0-9]{7})(?=[^0-9a-zA-Z])</a:t>
                      </a:r>
                      <a:endParaRPr lang="en-US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\1xxxxxxxx</a:t>
                      </a:r>
                      <a:endParaRPr lang="en-US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xxxxxxxxx</a:t>
                      </a:r>
                      <a:endParaRPr lang="en-US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6306"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8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운전면허번호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pl-PL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(?&lt;=[^0-9a-zA-Z])(\d{2})([-\s:\.])(\d{6})([-\s:\.])(\d{2})(?=[^0-9a-zA-Z])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xx-xxxxxx-xx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6306"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9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성명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(?:,)[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ㄱ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힣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]{2,4}(?:,)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xxx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6306"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10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성별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(?:,)(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남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|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여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)(?:,)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x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6306"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11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주소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((([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가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힣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]+(\d|\d(,|.)\d|)+(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읍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|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면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|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동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|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가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|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리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))(^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구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|)((\d(~|-)\d|\d)(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가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|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리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|)|))([ ](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산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(\d(~|-)\d|\d))|)|(([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가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힣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]|(\d(~|-)\d)|\d)+(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로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|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길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)))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endParaRPr lang="ko-KR" altLang="en-US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6306"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12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IP</a:t>
                      </a:r>
                      <a:endParaRPr lang="en-US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 (25[0-5]|2[0-4]\d|1\d\d|[1-9]?\d)(\.(25[0-5]|2[0-4]\d|1\d\d|[1-9]?\d)){3}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xxx.xxx.xxx.xxx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/>
                </a:solidFill>
              </a:rPr>
              <a:t>개요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573260" y="261454"/>
            <a:ext cx="2298835" cy="258532"/>
          </a:xfrm>
          <a:noFill/>
        </p:spPr>
        <p:txBody>
          <a:bodyPr vert="horz" wrap="none" lIns="91432" tIns="45716" rIns="91432" bIns="45716" anchor="b">
            <a:noAutofit/>
          </a:bodyPr>
          <a:lstStyle/>
          <a:p>
            <a:pPr lvl="0">
              <a:defRPr/>
            </a:pPr>
            <a:r>
              <a:rPr lang="en-US" altLang="ko-KR" b="0" spc="-32">
                <a:latin typeface="맑은 고딕"/>
                <a:ea typeface="맑은 고딕"/>
                <a:cs typeface="맑은 고딕 Semilight"/>
              </a:rPr>
              <a:t>2024.04.25</a:t>
            </a:r>
            <a:endParaRPr lang="en-US" altLang="ko-KR" b="0" spc="-32">
              <a:latin typeface="맑은 고딕"/>
              <a:ea typeface="맑은 고딕"/>
              <a:cs typeface="맑은 고딕 Semi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lvl="0">
              <a:defRPr/>
            </a:pPr>
            <a:fld id="{48F63A3B-78C7-47BE-AE5E-E10140E04643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141676" y="653817"/>
            <a:ext cx="9570407" cy="5878424"/>
          </a:xfrm>
          <a:prstGeom prst="rect">
            <a:avLst/>
          </a:prstGeom>
          <a:noFill/>
        </p:spPr>
        <p:txBody>
          <a:bodyPr wrap="square" lIns="91432" tIns="45716" rIns="91432" bIns="45716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ko-KR" altLang="en-US" sz="1400" b="1">
                <a:latin typeface="맑은 고딕"/>
                <a:ea typeface="맑은 고딕"/>
                <a:cs typeface="맑은 고딕 Semilight"/>
              </a:rPr>
              <a:t>□ 문서의 </a:t>
            </a:r>
            <a:r>
              <a:rPr lang="ko-KR" altLang="en-US" sz="1400" b="1">
                <a:solidFill>
                  <a:prstClr val="black"/>
                </a:solidFill>
                <a:latin typeface="맑은 고딕"/>
                <a:ea typeface="맑은 고딕"/>
                <a:cs typeface="맑은 고딕 Semilight"/>
              </a:rPr>
              <a:t>목적</a:t>
            </a:r>
            <a:endParaRPr lang="ko-KR" altLang="en-US" sz="1400" b="1">
              <a:solidFill>
                <a:prstClr val="black"/>
              </a:solidFill>
              <a:latin typeface="맑은 고딕"/>
              <a:ea typeface="맑은 고딕"/>
              <a:cs typeface="맑은 고딕 Semilight"/>
            </a:endParaRPr>
          </a:p>
          <a:p>
            <a:pPr marL="396841" indent="-146038">
              <a:lnSpc>
                <a:spcPct val="130000"/>
              </a:lnSpc>
              <a:buFontTx/>
              <a:buChar char="-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라이프로그에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T3Q.cep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로 개발되는 파이프라인에 대한 업무 명세서이다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396841" indent="-146038">
              <a:lnSpc>
                <a:spcPct val="130000"/>
              </a:lnSpc>
              <a:buFontTx/>
              <a:buChar char="-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파이프라인의 </a:t>
            </a:r>
            <a:r>
              <a:rPr lang="ko-KR" altLang="en-US" sz="1200" b="1">
                <a:solidFill>
                  <a:srgbClr val="0000ff"/>
                </a:solidFill>
                <a:latin typeface="맑은 고딕 Semilight"/>
                <a:ea typeface="맑은 고딕 Semilight"/>
                <a:cs typeface="맑은 고딕 Semilight"/>
              </a:rPr>
              <a:t>목록과 용도</a:t>
            </a:r>
            <a:r>
              <a:rPr lang="en-US" altLang="ko-KR" sz="1200" b="1">
                <a:solidFill>
                  <a:srgbClr val="0000ff"/>
                </a:solidFill>
                <a:latin typeface="맑은 고딕 Semilight"/>
                <a:ea typeface="맑은 고딕 Semilight"/>
                <a:cs typeface="맑은 고딕 Semilight"/>
              </a:rPr>
              <a:t>, </a:t>
            </a:r>
            <a:r>
              <a:rPr lang="ko-KR" altLang="en-US" sz="1200" b="1">
                <a:solidFill>
                  <a:srgbClr val="0000ff"/>
                </a:solidFill>
                <a:latin typeface="맑은 고딕 Semilight"/>
                <a:ea typeface="맑은 고딕 Semilight"/>
                <a:cs typeface="맑은 고딕 Semilight"/>
              </a:rPr>
              <a:t>주요 처리 내용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을 기입한다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396841" indent="-146038">
              <a:lnSpc>
                <a:spcPct val="130000"/>
              </a:lnSpc>
              <a:buFontTx/>
              <a:buChar char="-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파이프라인 하나하나에 대한 구체적인 설명 보다는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,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데이터처리에서 달성하고자 하는 목적에 따라 묶음으로 작성한다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396841" indent="-146038">
              <a:lnSpc>
                <a:spcPct val="130000"/>
              </a:lnSpc>
              <a:buFontTx/>
              <a:buChar char="-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처리되는 세부 작업 보다 </a:t>
            </a:r>
            <a:r>
              <a:rPr lang="ko-KR" altLang="en-US" sz="1200" b="1">
                <a:solidFill>
                  <a:srgbClr val="0000ff"/>
                </a:solidFill>
                <a:latin typeface="맑은 고딕 Semilight"/>
                <a:ea typeface="맑은 고딕 Semilight"/>
                <a:cs typeface="맑은 고딕 Semilight"/>
              </a:rPr>
              <a:t>목적에 집중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할 수 있도록 기록한다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396841" indent="-146038">
              <a:lnSpc>
                <a:spcPct val="130000"/>
              </a:lnSpc>
              <a:buFontTx/>
              <a:buChar char="-"/>
              <a:defRPr/>
            </a:pP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400" b="1">
                <a:latin typeface="맑은 고딕"/>
                <a:ea typeface="맑은 고딕"/>
                <a:cs typeface="맑은 고딕 Semilight"/>
              </a:rPr>
              <a:t>□ 작성 방법</a:t>
            </a:r>
            <a:endParaRPr lang="ko-KR" altLang="en-US" sz="1400" b="1">
              <a:latin typeface="맑은 고딕"/>
              <a:ea typeface="맑은 고딕"/>
              <a:cs typeface="맑은 고딕 Semilight"/>
            </a:endParaRPr>
          </a:p>
          <a:p>
            <a:pPr marL="396841" indent="-146038">
              <a:lnSpc>
                <a:spcPct val="130000"/>
              </a:lnSpc>
              <a:buFontTx/>
              <a:buChar char="-"/>
              <a:defRPr/>
            </a:pP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배경 및 목적</a:t>
            </a:r>
            <a:br>
              <a:rPr lang="en-US" altLang="ko-KR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① 해당 파이프라인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(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)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이 필요하게 되는 이유로서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,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관련된 시스템 및 데이터 흐름을 기록하고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, (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존재의 이유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, WHY) </a:t>
            </a:r>
            <a:b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② 이 파이프라인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(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)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을 통해 달성하고자 하는 내용을 기록한다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(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처리 내용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, WHAT)</a:t>
            </a:r>
            <a:b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사전 지식이 부족한 사람이더라도 필요성을 이해하기 좋도록 몇 개의 문장으로 작성한다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396841" indent="-146038">
              <a:lnSpc>
                <a:spcPct val="130000"/>
              </a:lnSpc>
              <a:buFontTx/>
              <a:buChar char="-"/>
              <a:defRPr/>
            </a:pPr>
            <a:endParaRPr lang="en-US" altLang="ko-KR" sz="6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396841" indent="-146038">
              <a:lnSpc>
                <a:spcPct val="130000"/>
              </a:lnSpc>
              <a:buFontTx/>
              <a:buChar char="-"/>
              <a:defRPr/>
            </a:pP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파이프라인 주요 흐름</a:t>
            </a:r>
            <a:br>
              <a:rPr lang="en-US" altLang="ko-KR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달성할 내용을 어떤 처리 들로 구성할 것인지 내용을 기록하고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,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개략 흐름도를 작성한다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 </a:t>
            </a:r>
            <a:r>
              <a:rPr lang="ko-KR" altLang="en-US" sz="1200" b="1" u="sng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흐름도는 가급적 </a:t>
            </a:r>
            <a:r>
              <a:rPr lang="en-US" altLang="ko-KR" sz="1200" b="1" u="sng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3~4</a:t>
            </a:r>
            <a:r>
              <a:rPr lang="ko-KR" altLang="en-US" sz="1200" b="1" u="sng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개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의 단계로 그린다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 </a:t>
            </a:r>
            <a:b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처리하고자 하는 파이프라인은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2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개 이상일 수 있으며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,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이 경우 각각의 목적과 처리 내용을 기록한다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396841" indent="-146038">
              <a:lnSpc>
                <a:spcPct val="130000"/>
              </a:lnSpc>
              <a:buFontTx/>
              <a:buChar char="-"/>
              <a:defRPr/>
            </a:pPr>
            <a:endParaRPr lang="en-US" altLang="ko-KR" sz="8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396841" indent="-146038">
              <a:lnSpc>
                <a:spcPct val="130000"/>
              </a:lnSpc>
              <a:buFontTx/>
              <a:buChar char="-"/>
              <a:defRPr/>
            </a:pP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파이프라인 상세</a:t>
            </a:r>
            <a:br>
              <a:rPr lang="en-US" altLang="ko-KR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파이프라인의 흐름도를 상세히 기록한다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다른 시스템과의 주요 데이터 수신 혹은 송신은 가급적 표현한다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b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주요 작업이 아닌 작업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(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로깅 등 지원 작업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)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의 경우 압축하여 기록할 수 있다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 </a:t>
            </a:r>
            <a:endParaRPr lang="ko-KR" altLang="en-US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396841" indent="-146038">
              <a:lnSpc>
                <a:spcPct val="130000"/>
              </a:lnSpc>
              <a:buFontTx/>
              <a:buChar char="-"/>
              <a:defRPr/>
            </a:pPr>
            <a:endParaRPr lang="en-US" altLang="ko-KR" sz="8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396841" indent="-146038">
              <a:lnSpc>
                <a:spcPct val="130000"/>
              </a:lnSpc>
              <a:buFontTx/>
              <a:buChar char="-"/>
              <a:defRPr/>
            </a:pP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개선 필요 사항</a:t>
            </a:r>
            <a:b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기획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/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개발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 /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운영중 발견된 개선 필요사항 내지 아이디어를 기록한다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396841" indent="-146038">
              <a:lnSpc>
                <a:spcPct val="130000"/>
              </a:lnSpc>
              <a:buFontTx/>
              <a:buChar char="-"/>
              <a:defRPr/>
            </a:pPr>
            <a:endParaRPr lang="en-US" altLang="ko-KR" sz="1200" b="1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400" b="1">
                <a:latin typeface="맑은 고딕"/>
                <a:ea typeface="맑은 고딕"/>
                <a:cs typeface="맑은 고딕 Semilight"/>
              </a:rPr>
              <a:t>□ 기타사항</a:t>
            </a:r>
            <a:endParaRPr lang="ko-KR" altLang="en-US" sz="1400" b="1">
              <a:latin typeface="맑은 고딕"/>
              <a:ea typeface="맑은 고딕"/>
              <a:cs typeface="맑은 고딕 Semilight"/>
            </a:endParaRPr>
          </a:p>
          <a:p>
            <a:pPr marL="396841" indent="-146038">
              <a:lnSpc>
                <a:spcPct val="130000"/>
              </a:lnSpc>
              <a:buFontTx/>
              <a:buChar char="-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작성시에는 제개정 이력과 목차를 갱신하여 필요시 활용되도록 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48F63A3B-78C7-47BE-AE5E-E10140E04643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3939" y="328320"/>
            <a:ext cx="9080285" cy="4117946"/>
          </a:xfrm>
          <a:prstGeom prst="rect">
            <a:avLst/>
          </a:prstGeom>
          <a:noFill/>
        </p:spPr>
        <p:txBody>
          <a:bodyPr wrap="square" lIns="91432" tIns="45716" rIns="91432" bIns="45716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3200" b="1"/>
              <a:t>데이터파이프라인 그룹 목록</a:t>
            </a:r>
            <a:endParaRPr lang="ko-KR" altLang="en-US" sz="3200" b="1"/>
          </a:p>
          <a:p>
            <a:pPr marL="514307" indent="-514307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2400">
                <a:latin typeface="맑은 고딕 Semilight"/>
                <a:ea typeface="맑은 고딕 Semilight"/>
                <a:cs typeface="맑은 고딕 Semilight"/>
              </a:rPr>
              <a:t>데이터셋 </a:t>
            </a:r>
            <a:r>
              <a:rPr lang="en-US" altLang="ko-KR" sz="2400">
                <a:latin typeface="맑은 고딕 Semilight"/>
                <a:ea typeface="맑은 고딕 Semilight"/>
                <a:cs typeface="맑은 고딕 Semilight"/>
              </a:rPr>
              <a:t>DB</a:t>
            </a:r>
            <a:r>
              <a:rPr lang="ko-KR" altLang="en-US" sz="2400">
                <a:latin typeface="맑은 고딕 Semilight"/>
                <a:ea typeface="맑은 고딕 Semilight"/>
                <a:cs typeface="맑은 고딕 Semilight"/>
              </a:rPr>
              <a:t>화</a:t>
            </a:r>
            <a:endParaRPr lang="ko-KR" altLang="en-US" sz="2400">
              <a:latin typeface="맑은 고딕 Semilight"/>
              <a:ea typeface="맑은 고딕 Semilight"/>
              <a:cs typeface="맑은 고딕 Semilight"/>
            </a:endParaRPr>
          </a:p>
          <a:p>
            <a:pPr marL="514307" indent="-514307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2400">
                <a:latin typeface="맑은 고딕 Semilight"/>
                <a:ea typeface="맑은 고딕 Semilight"/>
                <a:cs typeface="맑은 고딕 Semilight"/>
              </a:rPr>
              <a:t>데이터상품 필드값 일괄 업데이트</a:t>
            </a:r>
            <a:endParaRPr lang="ko-KR" altLang="en-US" sz="2400">
              <a:latin typeface="맑은 고딕 Semilight"/>
              <a:ea typeface="맑은 고딕 Semilight"/>
              <a:cs typeface="맑은 고딕 Semilight"/>
            </a:endParaRPr>
          </a:p>
          <a:p>
            <a:pPr marL="514307" indent="-514307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2400">
                <a:latin typeface="맑은 고딕 Semilight"/>
                <a:ea typeface="맑은 고딕 Semilight"/>
                <a:cs typeface="맑은 고딕 Semilight"/>
              </a:rPr>
              <a:t>오브젝트스토리지 인증</a:t>
            </a:r>
            <a:r>
              <a:rPr lang="en-US" altLang="ko-KR" sz="2400">
                <a:latin typeface="맑은 고딕 Semilight"/>
                <a:ea typeface="맑은 고딕 Semilight"/>
                <a:cs typeface="맑은 고딕 Semilight"/>
              </a:rPr>
              <a:t>token </a:t>
            </a:r>
            <a:r>
              <a:rPr lang="ko-KR" altLang="en-US" sz="2400">
                <a:latin typeface="맑은 고딕 Semilight"/>
                <a:ea typeface="맑은 고딕 Semilight"/>
                <a:cs typeface="맑은 고딕 Semilight"/>
              </a:rPr>
              <a:t>주기적 갱신</a:t>
            </a:r>
            <a:endParaRPr lang="ko-KR" altLang="en-US" sz="2400">
              <a:latin typeface="맑은 고딕 Semilight"/>
              <a:ea typeface="맑은 고딕 Semilight"/>
              <a:cs typeface="맑은 고딕 Semilight"/>
            </a:endParaRPr>
          </a:p>
          <a:p>
            <a:pPr marL="514307" indent="-514307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2400">
                <a:latin typeface="맑은 고딕 Semilight"/>
                <a:ea typeface="맑은 고딕 Semilight"/>
                <a:cs typeface="맑은 고딕 Semilight"/>
              </a:rPr>
              <a:t>센터 데이터 모니터링</a:t>
            </a:r>
            <a:endParaRPr lang="ko-KR" altLang="en-US" sz="2400">
              <a:latin typeface="맑은 고딕 Semilight"/>
              <a:ea typeface="맑은 고딕 Semilight"/>
              <a:cs typeface="맑은 고딕 Semilight"/>
            </a:endParaRPr>
          </a:p>
          <a:p>
            <a:pPr marL="514307" indent="-514307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2400">
                <a:latin typeface="맑은 고딕 Semilight"/>
                <a:ea typeface="맑은 고딕 Semilight"/>
                <a:cs typeface="맑은 고딕 Semilight"/>
              </a:rPr>
              <a:t>데이터셋 비식별화</a:t>
            </a:r>
            <a:endParaRPr lang="ko-KR" altLang="en-US" sz="2400">
              <a:latin typeface="맑은 고딕 Semilight"/>
              <a:ea typeface="맑은 고딕 Semilight"/>
              <a:cs typeface="맑은 고딕 Semilight"/>
            </a:endParaRPr>
          </a:p>
          <a:p>
            <a:pPr marL="514307" indent="-514307">
              <a:lnSpc>
                <a:spcPct val="150000"/>
              </a:lnSpc>
              <a:buFont typeface="+mj-lt"/>
              <a:buAutoNum type="arabicPeriod"/>
              <a:defRPr/>
            </a:pPr>
            <a:endParaRPr lang="ko-KR" altLang="en-US" sz="2400">
              <a:latin typeface="맑은 고딕 Semilight"/>
              <a:ea typeface="맑은 고딕 Semilight"/>
              <a:cs typeface="맑은 고딕 Semi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93F72AB-C843-F80D-FC3E-01CEC77F4F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F093544-B1CC-AEBC-EAB1-11FCA8C0D22C}"/>
              </a:ext>
            </a:extLst>
          </p:cNvPr>
          <p:cNvSpPr txBox="1"/>
          <p:nvPr/>
        </p:nvSpPr>
        <p:spPr>
          <a:xfrm>
            <a:off x="412859" y="2402854"/>
            <a:ext cx="9080285" cy="1575622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/>
              <a:t>데이터셋 </a:t>
            </a:r>
            <a:r>
              <a:rPr lang="en-US" altLang="ko-KR" sz="3200" b="1"/>
              <a:t>DB</a:t>
            </a:r>
            <a:r>
              <a:rPr lang="ko-KR" altLang="en-US" sz="3200" b="1"/>
              <a:t>화 </a:t>
            </a:r>
            <a:endParaRPr lang="en-US" altLang="ko-KR" sz="3200" b="1"/>
          </a:p>
          <a:p>
            <a:pPr algn="ctr">
              <a:lnSpc>
                <a:spcPct val="150000"/>
              </a:lnSpc>
            </a:pPr>
            <a:r>
              <a:rPr lang="ko-KR" altLang="en-US" sz="3200" b="1"/>
              <a:t>파이프라인</a:t>
            </a:r>
            <a:endParaRPr lang="en-US" altLang="ko-KR" sz="24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07589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/>
                </a:solidFill>
              </a:rPr>
              <a:t>데이터셋 </a:t>
            </a:r>
            <a:r>
              <a:rPr lang="en-US" altLang="ko-KR">
                <a:solidFill>
                  <a:prstClr val="black"/>
                </a:solidFill>
              </a:rPr>
              <a:t>DB</a:t>
            </a:r>
            <a:r>
              <a:rPr lang="ko-KR" altLang="en-US">
                <a:solidFill>
                  <a:prstClr val="black"/>
                </a:solidFill>
              </a:rPr>
              <a:t>화 파이프라인 개요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573260" y="261454"/>
            <a:ext cx="2298835" cy="258532"/>
          </a:xfrm>
          <a:noFill/>
        </p:spPr>
        <p:txBody>
          <a:bodyPr vert="horz" wrap="none" lIns="91432" tIns="45716" rIns="91432" bIns="45716" anchor="b">
            <a:noAutofit/>
          </a:bodyPr>
          <a:lstStyle/>
          <a:p>
            <a:pPr lvl="0">
              <a:defRPr/>
            </a:pPr>
            <a:r>
              <a:rPr lang="en-US" altLang="ko-KR" b="0" spc="-32">
                <a:latin typeface="맑은 고딕"/>
                <a:ea typeface="맑은 고딕"/>
                <a:cs typeface="맑은 고딕 Semilight"/>
              </a:rPr>
              <a:t>2024.04.25</a:t>
            </a:r>
            <a:endParaRPr lang="en-US" altLang="ko-KR" b="0" spc="-32">
              <a:latin typeface="맑은 고딕"/>
              <a:ea typeface="맑은 고딕"/>
              <a:cs typeface="맑은 고딕 Semi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lvl="0">
              <a:defRPr/>
            </a:pPr>
            <a:fld id="{48F63A3B-78C7-47BE-AE5E-E10140E04643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141676" y="653817"/>
            <a:ext cx="9570407" cy="4449674"/>
          </a:xfrm>
          <a:prstGeom prst="rect">
            <a:avLst/>
          </a:prstGeom>
          <a:noFill/>
        </p:spPr>
        <p:txBody>
          <a:bodyPr wrap="square" lIns="91432" tIns="45716" rIns="91432" bIns="45716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ko-KR" altLang="en-US" sz="1400" b="1">
                <a:latin typeface="맑은 고딕"/>
                <a:ea typeface="맑은 고딕"/>
                <a:cs typeface="맑은 고딕 Semilight"/>
              </a:rPr>
              <a:t>□ 파이프라인 개발의 배경 및 </a:t>
            </a:r>
            <a:r>
              <a:rPr lang="ko-KR" altLang="en-US" sz="1400" b="1">
                <a:solidFill>
                  <a:prstClr val="black"/>
                </a:solidFill>
                <a:latin typeface="맑은 고딕"/>
                <a:ea typeface="맑은 고딕"/>
                <a:cs typeface="맑은 고딕 Semilight"/>
              </a:rPr>
              <a:t>목적</a:t>
            </a:r>
            <a:endParaRPr lang="ko-KR" altLang="en-US" sz="1400" b="1">
              <a:solidFill>
                <a:prstClr val="black"/>
              </a:solidFill>
              <a:latin typeface="맑은 고딕"/>
              <a:ea typeface="맑은 고딕"/>
              <a:cs typeface="맑은 고딕 Semilight"/>
            </a:endParaRPr>
          </a:p>
          <a:p>
            <a:pPr marL="396841" indent="-146038">
              <a:lnSpc>
                <a:spcPct val="130000"/>
              </a:lnSpc>
              <a:buFontTx/>
              <a:buChar char="-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라이프로그 데이터셋은 센터웹에서 업로드되며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CKAN API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를 통해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CKAN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의 파일시스템에 저장된다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396841" indent="-146038">
              <a:lnSpc>
                <a:spcPct val="130000"/>
              </a:lnSpc>
              <a:buFontTx/>
              <a:buChar char="-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하나의 정형 데이터상품을 분석하기 위해 여러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CSV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파일을 접근하는 것은 비효율적이므로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,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데이터베이스 형태로 변환이 필요하다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396841" indent="-146038">
              <a:lnSpc>
                <a:spcPct val="130000"/>
              </a:lnSpc>
              <a:buFontTx/>
              <a:buChar char="-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데이터상품과 데이터셋이 등록될 때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CEP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가 주기적으로 ① 데이터상품별 테이블을 생성하고 ② 데이터셋을 삽입하고자 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396841" indent="-146038">
              <a:lnSpc>
                <a:spcPct val="130000"/>
              </a:lnSpc>
              <a:buFontTx/>
              <a:buChar char="-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이렇게 생성된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DB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를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cotton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이라고 부르기로 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396841" indent="-146038">
              <a:lnSpc>
                <a:spcPct val="130000"/>
              </a:lnSpc>
              <a:buFontTx/>
              <a:buChar char="-"/>
              <a:defRPr/>
            </a:pP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400" b="1">
                <a:latin typeface="맑은 고딕"/>
                <a:ea typeface="맑은 고딕"/>
                <a:cs typeface="맑은 고딕 Semilight"/>
              </a:rPr>
              <a:t>□ 파이프라인 주요 흐름</a:t>
            </a:r>
            <a:endParaRPr lang="ko-KR" altLang="en-US" sz="1400" b="1">
              <a:latin typeface="맑은 고딕"/>
              <a:ea typeface="맑은 고딕"/>
              <a:cs typeface="맑은 고딕 Semilight"/>
            </a:endParaRPr>
          </a:p>
          <a:p>
            <a:pPr marL="250804">
              <a:lnSpc>
                <a:spcPct val="130000"/>
              </a:lnSpc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데이터셋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DB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화는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2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개의 파이프라인으로 구성된다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250804">
              <a:lnSpc>
                <a:spcPct val="130000"/>
              </a:lnSpc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먼저 테이블이 존재하지 않는 데이터셋에 대하여 테이블을 생성하고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,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이후에 생성된 테이블에 데이터를 삽입한다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250804">
              <a:lnSpc>
                <a:spcPct val="130000"/>
              </a:lnSpc>
              <a:defRPr/>
            </a:pP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ea"/>
              <a:buAutoNum type="circleNumDbPlain"/>
              <a:defRPr/>
            </a:pP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데이터셋으로부터 테이블 생성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: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데이터셋 목록과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cotton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의 테이블 목록을 비교하여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,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생성이 필요한 테이블을 생성한다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ea"/>
              <a:buAutoNum type="circleNumDbPlain"/>
              <a:defRPr/>
            </a:pP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ea"/>
              <a:buAutoNum type="circleNumDbPlain"/>
              <a:defRPr/>
            </a:pP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ea"/>
              <a:buAutoNum type="circleNumDbPlain"/>
              <a:defRPr/>
            </a:pP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ea"/>
              <a:buAutoNum type="circleNumDbPlain"/>
              <a:defRPr/>
            </a:pP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ea"/>
              <a:buAutoNum type="circleNumDbPlain"/>
              <a:defRPr/>
            </a:pP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ea"/>
              <a:buAutoNum type="circleNumDbPlain"/>
              <a:defRPr/>
            </a:pP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ea"/>
              <a:buAutoNum type="circleNumDbPlain"/>
              <a:defRPr/>
            </a:pP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테이블에 데이터셋을 삽입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: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데이터셋 목록과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cotton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의 삽입 내역을 비교하여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,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삽입이 필요한 데이터셋을 삽입한다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8471" y="3613642"/>
            <a:ext cx="2027503" cy="7021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테이블 생성 대상 상품 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목록 식별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97143" y="3613642"/>
            <a:ext cx="2027503" cy="7021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대상 데이터셋 파일로부터 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필드 목록 확보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85813" y="3613642"/>
            <a:ext cx="2027503" cy="7021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테이블 생성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>
            <a:off x="2735975" y="3964725"/>
            <a:ext cx="1261168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3"/>
            <a:endCxn id="7" idx="1"/>
          </p:cNvCxnSpPr>
          <p:nvPr/>
        </p:nvCxnSpPr>
        <p:spPr>
          <a:xfrm>
            <a:off x="6024646" y="3964725"/>
            <a:ext cx="126116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08471" y="5254705"/>
            <a:ext cx="2027503" cy="7021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삽입 대상 데이터셋 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목록 식별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97143" y="5254705"/>
            <a:ext cx="2027503" cy="7021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대상 데이터셋 파일로부터 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데이터 내용 확보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85813" y="5254705"/>
            <a:ext cx="2027503" cy="7021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데이터 검증 및 삽입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cxnSp>
        <p:nvCxnSpPr>
          <p:cNvPr id="23" name="직선 화살표 연결선 22"/>
          <p:cNvCxnSpPr>
            <a:stCxn id="19" idx="3"/>
            <a:endCxn id="20" idx="1"/>
          </p:cNvCxnSpPr>
          <p:nvPr/>
        </p:nvCxnSpPr>
        <p:spPr>
          <a:xfrm>
            <a:off x="2735975" y="5605787"/>
            <a:ext cx="1261168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0" idx="3"/>
            <a:endCxn id="21" idx="1"/>
          </p:cNvCxnSpPr>
          <p:nvPr/>
        </p:nvCxnSpPr>
        <p:spPr>
          <a:xfrm>
            <a:off x="6024646" y="5605787"/>
            <a:ext cx="126116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/>
                </a:solidFill>
              </a:rPr>
              <a:t>데이터셋 </a:t>
            </a:r>
            <a:r>
              <a:rPr lang="en-US" altLang="ko-KR">
                <a:solidFill>
                  <a:prstClr val="black"/>
                </a:solidFill>
              </a:rPr>
              <a:t>DB</a:t>
            </a:r>
            <a:r>
              <a:rPr lang="ko-KR" altLang="en-US">
                <a:solidFill>
                  <a:prstClr val="black"/>
                </a:solidFill>
              </a:rPr>
              <a:t>화 파이프라인 상세 </a:t>
            </a:r>
            <a:r>
              <a:rPr lang="en-US" altLang="ko-KR">
                <a:solidFill>
                  <a:prstClr val="black"/>
                </a:solidFill>
              </a:rPr>
              <a:t>– </a:t>
            </a:r>
            <a:r>
              <a:rPr lang="ko-KR" altLang="en-US">
                <a:solidFill>
                  <a:prstClr val="black"/>
                </a:solidFill>
              </a:rPr>
              <a:t>데이터셋으로부터 테이블 생성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573260" y="261454"/>
            <a:ext cx="2298835" cy="258532"/>
          </a:xfrm>
          <a:noFill/>
        </p:spPr>
        <p:txBody>
          <a:bodyPr vert="horz" wrap="none" lIns="91432" tIns="45716" rIns="91432" bIns="45716" anchor="b">
            <a:noAutofit/>
          </a:bodyPr>
          <a:lstStyle/>
          <a:p>
            <a:pPr lvl="0">
              <a:defRPr/>
            </a:pPr>
            <a:r>
              <a:rPr lang="en-US" altLang="ko-KR" b="0" spc="-32">
                <a:latin typeface="맑은 고딕"/>
                <a:ea typeface="맑은 고딕"/>
                <a:cs typeface="맑은 고딕 Semilight"/>
              </a:rPr>
              <a:t>2024.04.25</a:t>
            </a:r>
            <a:endParaRPr lang="en-US" altLang="ko-KR" b="0" spc="-32">
              <a:latin typeface="맑은 고딕"/>
              <a:ea typeface="맑은 고딕"/>
              <a:cs typeface="맑은 고딕 Semi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lvl="0">
              <a:defRPr/>
            </a:pPr>
            <a:fld id="{48F63A3B-78C7-47BE-AE5E-E10140E04643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141676" y="653817"/>
            <a:ext cx="9570407" cy="1554074"/>
          </a:xfrm>
          <a:prstGeom prst="rect">
            <a:avLst/>
          </a:prstGeom>
          <a:noFill/>
        </p:spPr>
        <p:txBody>
          <a:bodyPr wrap="square" lIns="91432" tIns="45716" rIns="91432" bIns="45716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ko-KR" altLang="en-US" sz="1400" b="1">
                <a:latin typeface="맑은 고딕"/>
                <a:ea typeface="맑은 고딕"/>
                <a:cs typeface="맑은 고딕 Semilight"/>
              </a:rPr>
              <a:t>□ 파이프라인 처리 내용</a:t>
            </a:r>
            <a:endParaRPr lang="ko-KR" altLang="en-US" sz="1400" b="1">
              <a:latin typeface="맑은 고딕"/>
              <a:ea typeface="맑은 고딕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lt"/>
              <a:buAutoNum type="arabicPeriod"/>
              <a:defRPr/>
            </a:pP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테이블생성 대상 조회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: CKAN DB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에서 테이블이 존재하지 않는 상품들의 데이터셋 각각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1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개씩을 가져온다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lt"/>
              <a:buAutoNum type="arabicPeriod"/>
              <a:defRPr/>
            </a:pP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파일을 읽어 헤더를 추출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: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데이터셋 목록을 분할하고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, SFTP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로 파일을 읽어온 후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,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첫번째 줄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(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헤더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)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을 읽는다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 </a:t>
            </a:r>
            <a:endParaRPr lang="ko-KR" altLang="en-US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lt"/>
              <a:buAutoNum type="arabicPeriod"/>
              <a:defRPr/>
            </a:pP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테이블 생성 스크립트 작성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: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테이블 생성 및 인덱스 생성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SQL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스크립트를 작성한다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lt"/>
              <a:buAutoNum type="arabicPeriod"/>
              <a:defRPr/>
            </a:pP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테이블 생성 실행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: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작성된 스크립트로 테이블 및 인덱스를 생성한다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lt"/>
              <a:buAutoNum type="arabicPeriod"/>
              <a:defRPr/>
            </a:pP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생성 결과 기록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: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테이블 생성 결과를 기록한다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cxnSp>
        <p:nvCxnSpPr>
          <p:cNvPr id="9" name="직선 화살표 연결선 8"/>
          <p:cNvCxnSpPr>
            <a:stCxn id="5" idx="3"/>
            <a:endCxn id="6" idx="1"/>
          </p:cNvCxnSpPr>
          <p:nvPr/>
        </p:nvCxnSpPr>
        <p:spPr>
          <a:xfrm>
            <a:off x="1926078" y="3040198"/>
            <a:ext cx="43023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3"/>
            <a:endCxn id="25" idx="1"/>
          </p:cNvCxnSpPr>
          <p:nvPr/>
        </p:nvCxnSpPr>
        <p:spPr>
          <a:xfrm>
            <a:off x="3800613" y="3040198"/>
            <a:ext cx="43023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3"/>
            <a:endCxn id="8" idx="1"/>
          </p:cNvCxnSpPr>
          <p:nvPr/>
        </p:nvCxnSpPr>
        <p:spPr>
          <a:xfrm>
            <a:off x="7549687" y="3040198"/>
            <a:ext cx="43023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5" idx="3"/>
            <a:endCxn id="7" idx="1"/>
          </p:cNvCxnSpPr>
          <p:nvPr/>
        </p:nvCxnSpPr>
        <p:spPr>
          <a:xfrm>
            <a:off x="5675149" y="3040198"/>
            <a:ext cx="43023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 rot="0">
            <a:off x="481778" y="2519716"/>
            <a:ext cx="1444300" cy="1881290"/>
            <a:chOff x="481777" y="2519715"/>
            <a:chExt cx="1444300" cy="1881290"/>
          </a:xfrm>
        </p:grpSpPr>
        <p:grpSp>
          <p:nvGrpSpPr>
            <p:cNvPr id="12" name="그룹 11"/>
            <p:cNvGrpSpPr/>
            <p:nvPr/>
          </p:nvGrpSpPr>
          <p:grpSpPr>
            <a:xfrm rot="0">
              <a:off x="481777" y="2519715"/>
              <a:ext cx="1444300" cy="777605"/>
              <a:chOff x="481777" y="2519715"/>
              <a:chExt cx="1444300" cy="777605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481777" y="2783076"/>
                <a:ext cx="1444300" cy="5142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b="1">
                    <a:solidFill>
                      <a:prstClr val="black"/>
                    </a:solidFill>
                    <a:latin typeface="맑은 고딕 Semilight"/>
                    <a:ea typeface="맑은 고딕 Semilight"/>
                    <a:cs typeface="맑은 고딕 Semilight"/>
                  </a:rPr>
                  <a:t>테이블생성 대상 조회</a:t>
                </a:r>
                <a:endPara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81777" y="2519715"/>
                <a:ext cx="1444300" cy="26336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 Semilight"/>
                    <a:ea typeface="맑은 고딕 Semilight"/>
                    <a:cs typeface="맑은 고딕 Semilight"/>
                  </a:rPr>
                  <a:t>ExecuteSQLRecord</a:t>
                </a:r>
                <a:endPara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endParaRPr>
              </a:p>
            </p:txBody>
          </p:sp>
        </p:grpSp>
        <p:sp>
          <p:nvSpPr>
            <p:cNvPr id="51" name="직사각형 50"/>
            <p:cNvSpPr/>
            <p:nvPr/>
          </p:nvSpPr>
          <p:spPr>
            <a:xfrm>
              <a:off x="481777" y="3297321"/>
              <a:ext cx="1444300" cy="110368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t"/>
            <a:lstStyle/>
            <a:p>
              <a:pPr marL="171436" indent="-171436">
                <a:buFont typeface="Arial"/>
                <a:buChar char="•"/>
                <a:defRPr/>
              </a:pPr>
              <a:r>
                <a:rPr lang="en-US" altLang="ko-KR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  <a:t>cep_create_table_hist</a:t>
              </a:r>
              <a:r>
                <a:rPr lang="ko-KR" altLang="en-US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  <a:t>와</a:t>
              </a:r>
              <a:br>
                <a:rPr lang="en-US" altLang="ko-KR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</a:br>
              <a:r>
                <a:rPr lang="ko-KR" altLang="en-US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  <a:t>테이블목록을 비교해</a:t>
              </a:r>
              <a:br>
                <a:rPr lang="en-US" altLang="ko-KR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</a:br>
              <a:r>
                <a:rPr lang="ko-KR" altLang="en-US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  <a:t>과거에 실패한 작업 삭제</a:t>
              </a:r>
              <a:endPara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endParaRPr>
            </a:p>
            <a:p>
              <a:pPr marL="171436" indent="-171436">
                <a:buFont typeface="Arial"/>
                <a:buChar char="•"/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생성 대상중 </a:t>
              </a:r>
              <a:b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</a:br>
              <a:r>
                <a: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이미 진행중이 아닌</a:t>
              </a:r>
              <a:br>
                <a:rPr lang="en-US" altLang="ko-KR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</a:br>
              <a:r>
                <a: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rPr>
                <a:t>데이터셋을 선택</a:t>
              </a:r>
              <a:endPara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 rot="0">
            <a:off x="2356313" y="2519716"/>
            <a:ext cx="1444300" cy="1881290"/>
            <a:chOff x="2356313" y="2519715"/>
            <a:chExt cx="1444300" cy="1881290"/>
          </a:xfrm>
        </p:grpSpPr>
        <p:grpSp>
          <p:nvGrpSpPr>
            <p:cNvPr id="13" name="그룹 12"/>
            <p:cNvGrpSpPr/>
            <p:nvPr/>
          </p:nvGrpSpPr>
          <p:grpSpPr>
            <a:xfrm rot="0">
              <a:off x="2356313" y="2519715"/>
              <a:ext cx="1444300" cy="777605"/>
              <a:chOff x="2356313" y="2519715"/>
              <a:chExt cx="1444300" cy="777605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356313" y="2783076"/>
                <a:ext cx="1444300" cy="5142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b="1">
                    <a:solidFill>
                      <a:prstClr val="black"/>
                    </a:solidFill>
                    <a:latin typeface="맑은 고딕 Semilight"/>
                    <a:ea typeface="맑은 고딕 Semilight"/>
                    <a:cs typeface="맑은 고딕 Semilight"/>
                  </a:rPr>
                  <a:t>파일을 읽어 </a:t>
                </a:r>
                <a:endParaRPr lang="ko-KR" altLang="en-US" sz="1000" b="1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endParaRPr>
              </a:p>
              <a:p>
                <a:pPr algn="ctr">
                  <a:defRPr/>
                </a:pPr>
                <a:r>
                  <a:rPr lang="ko-KR" altLang="en-US" sz="1000" b="1">
                    <a:solidFill>
                      <a:prstClr val="black"/>
                    </a:solidFill>
                    <a:latin typeface="맑은 고딕 Semilight"/>
                    <a:ea typeface="맑은 고딕 Semilight"/>
                    <a:cs typeface="맑은 고딕 Semilight"/>
                  </a:rPr>
                  <a:t>헤더를 추출</a:t>
                </a:r>
                <a:endPara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356313" y="2519715"/>
                <a:ext cx="1444300" cy="263360"/>
              </a:xfrm>
              <a:prstGeom prst="rect">
                <a:avLst/>
              </a:prstGeom>
              <a:solidFill>
                <a:srgbClr val="b8c6cd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  <a:latin typeface="맑은 고딕 Semilight"/>
                    <a:ea typeface="맑은 고딕 Semilight"/>
                    <a:cs typeface="맑은 고딕 Semilight"/>
                  </a:rPr>
                  <a:t>프로세스 그룹</a:t>
                </a:r>
                <a:endPara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2356313" y="3303757"/>
              <a:ext cx="1444300" cy="10972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t"/>
            <a:lstStyle/>
            <a:p>
              <a:pPr marL="171436" indent="-171436">
                <a:buFont typeface="Arial"/>
                <a:buChar char="•"/>
                <a:defRPr/>
              </a:pPr>
              <a:r>
                <a:rPr lang="en-US" altLang="ko-KR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  <a:t>SFTP</a:t>
              </a:r>
              <a:r>
                <a:rPr lang="ko-KR" altLang="en-US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  <a:t>로 파일 다운로드 </a:t>
              </a:r>
              <a:endPara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endParaRPr>
            </a:p>
            <a:p>
              <a:pPr marL="171436" indent="-171436">
                <a:buFont typeface="Arial"/>
                <a:buChar char="•"/>
                <a:defRPr/>
              </a:pPr>
              <a:r>
                <a:rPr lang="ko-KR" altLang="en-US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  <a:t>헤더를 추출</a:t>
              </a:r>
              <a:endPara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6105387" y="2519716"/>
            <a:ext cx="1444300" cy="1881290"/>
            <a:chOff x="6105386" y="2519715"/>
            <a:chExt cx="1444300" cy="1881290"/>
          </a:xfrm>
        </p:grpSpPr>
        <p:grpSp>
          <p:nvGrpSpPr>
            <p:cNvPr id="19" name="그룹 18"/>
            <p:cNvGrpSpPr/>
            <p:nvPr/>
          </p:nvGrpSpPr>
          <p:grpSpPr>
            <a:xfrm rot="0">
              <a:off x="6105386" y="2519715"/>
              <a:ext cx="1444300" cy="777605"/>
              <a:chOff x="6105386" y="2519715"/>
              <a:chExt cx="1444300" cy="777605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6105386" y="2783076"/>
                <a:ext cx="1444300" cy="5142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b="1">
                    <a:solidFill>
                      <a:prstClr val="black"/>
                    </a:solidFill>
                    <a:latin typeface="맑은 고딕 Semilight"/>
                    <a:ea typeface="맑은 고딕 Semilight"/>
                    <a:cs typeface="맑은 고딕 Semilight"/>
                  </a:rPr>
                  <a:t>테이블 생성 실행</a:t>
                </a:r>
                <a:endPara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105386" y="2519715"/>
                <a:ext cx="1444300" cy="26336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 Semilight"/>
                    <a:ea typeface="맑은 고딕 Semilight"/>
                    <a:cs typeface="맑은 고딕 Semilight"/>
                  </a:rPr>
                  <a:t>ExecuteSQL</a:t>
                </a:r>
                <a:endPara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endParaRPr>
              </a:p>
            </p:txBody>
          </p:sp>
        </p:grpSp>
        <p:sp>
          <p:nvSpPr>
            <p:cNvPr id="53" name="직사각형 52"/>
            <p:cNvSpPr/>
            <p:nvPr/>
          </p:nvSpPr>
          <p:spPr>
            <a:xfrm>
              <a:off x="6105386" y="3297321"/>
              <a:ext cx="1444300" cy="110368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t"/>
            <a:lstStyle/>
            <a:p>
              <a:pPr marL="171436" indent="-171436">
                <a:buFont typeface="Arial"/>
                <a:buChar char="•"/>
                <a:defRPr/>
              </a:pPr>
              <a:r>
                <a:rPr lang="ko-KR" altLang="en-US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  <a:t>테이블 생성 실행</a:t>
              </a:r>
              <a:endPara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 rot="0">
            <a:off x="7979923" y="2519716"/>
            <a:ext cx="1444300" cy="1881290"/>
            <a:chOff x="7979923" y="2519715"/>
            <a:chExt cx="1444300" cy="1881290"/>
          </a:xfrm>
        </p:grpSpPr>
        <p:grpSp>
          <p:nvGrpSpPr>
            <p:cNvPr id="20" name="그룹 19"/>
            <p:cNvGrpSpPr/>
            <p:nvPr/>
          </p:nvGrpSpPr>
          <p:grpSpPr>
            <a:xfrm rot="0">
              <a:off x="7979923" y="2519715"/>
              <a:ext cx="1444300" cy="777605"/>
              <a:chOff x="7979923" y="2519715"/>
              <a:chExt cx="1444300" cy="77760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7979923" y="2783076"/>
                <a:ext cx="1444300" cy="5142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b="1">
                    <a:solidFill>
                      <a:prstClr val="black"/>
                    </a:solidFill>
                    <a:latin typeface="맑은 고딕 Semilight"/>
                    <a:ea typeface="맑은 고딕 Semilight"/>
                    <a:cs typeface="맑은 고딕 Semilight"/>
                  </a:rPr>
                  <a:t>생성 결과 기록</a:t>
                </a:r>
                <a:endPara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979923" y="2519715"/>
                <a:ext cx="1444300" cy="26336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 Semilight"/>
                    <a:ea typeface="맑은 고딕 Semilight"/>
                    <a:cs typeface="맑은 고딕 Semilight"/>
                  </a:rPr>
                  <a:t>ExecuteSQL</a:t>
                </a:r>
                <a:endPara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endParaRPr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>
              <a:off x="7979923" y="3297321"/>
              <a:ext cx="1444300" cy="110368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t"/>
            <a:lstStyle/>
            <a:p>
              <a:pPr marL="171436" indent="-171436">
                <a:buFont typeface="Arial"/>
                <a:buChar char="•"/>
                <a:defRPr/>
              </a:pPr>
              <a:r>
                <a:rPr lang="en-US" altLang="ko-KR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  <a:t>cep_create_table_hist </a:t>
              </a:r>
              <a:r>
                <a:rPr lang="ko-KR" altLang="en-US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  <a:t>에</a:t>
              </a:r>
              <a:r>
                <a:rPr lang="en-US" altLang="ko-KR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  <a:t> </a:t>
              </a:r>
              <a:br>
                <a:rPr lang="en-US" altLang="ko-KR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</a:br>
              <a:r>
                <a:rPr lang="ko-KR" altLang="en-US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  <a:t>생성 결과 기록</a:t>
              </a:r>
              <a:endPara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4230849" y="2519716"/>
            <a:ext cx="1444300" cy="1881290"/>
            <a:chOff x="4230849" y="2519715"/>
            <a:chExt cx="1444300" cy="1881290"/>
          </a:xfrm>
        </p:grpSpPr>
        <p:grpSp>
          <p:nvGrpSpPr>
            <p:cNvPr id="14" name="그룹 13"/>
            <p:cNvGrpSpPr/>
            <p:nvPr/>
          </p:nvGrpSpPr>
          <p:grpSpPr>
            <a:xfrm rot="0">
              <a:off x="4230849" y="2519715"/>
              <a:ext cx="1444300" cy="777605"/>
              <a:chOff x="4230849" y="2519715"/>
              <a:chExt cx="1444300" cy="777605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4230849" y="2783076"/>
                <a:ext cx="1444300" cy="5142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b="1">
                    <a:solidFill>
                      <a:prstClr val="black"/>
                    </a:solidFill>
                    <a:latin typeface="맑은 고딕 Semilight"/>
                    <a:ea typeface="맑은 고딕 Semilight"/>
                    <a:cs typeface="맑은 고딕 Semilight"/>
                  </a:rPr>
                  <a:t>테이블 생성 </a:t>
                </a:r>
                <a:endParaRPr lang="ko-KR" altLang="en-US" sz="1000" b="1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endParaRPr>
              </a:p>
              <a:p>
                <a:pPr algn="ctr">
                  <a:defRPr/>
                </a:pPr>
                <a:r>
                  <a:rPr lang="ko-KR" altLang="en-US" sz="1000" b="1">
                    <a:solidFill>
                      <a:prstClr val="black"/>
                    </a:solidFill>
                    <a:latin typeface="맑은 고딕 Semilight"/>
                    <a:ea typeface="맑은 고딕 Semilight"/>
                    <a:cs typeface="맑은 고딕 Semilight"/>
                  </a:rPr>
                  <a:t>스크립트 작성</a:t>
                </a:r>
                <a:endPara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230849" y="2519715"/>
                <a:ext cx="1444300" cy="26336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 Semilight"/>
                    <a:ea typeface="맑은 고딕 Semilight"/>
                    <a:cs typeface="맑은 고딕 Semilight"/>
                  </a:rPr>
                  <a:t>UpdateAttribute</a:t>
                </a:r>
                <a:endParaRPr lang="ko-KR" altLang="en-US" sz="1000">
                  <a:solidFill>
                    <a:schemeClr val="tx1"/>
                  </a:solidFill>
                  <a:latin typeface="맑은 고딕 Semilight"/>
                  <a:ea typeface="맑은 고딕 Semilight"/>
                  <a:cs typeface="맑은 고딕 Semilight"/>
                </a:endParaRPr>
              </a:p>
            </p:txBody>
          </p:sp>
        </p:grpSp>
        <p:sp>
          <p:nvSpPr>
            <p:cNvPr id="55" name="직사각형 54"/>
            <p:cNvSpPr/>
            <p:nvPr/>
          </p:nvSpPr>
          <p:spPr>
            <a:xfrm>
              <a:off x="4230849" y="3303757"/>
              <a:ext cx="1444300" cy="10972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t"/>
            <a:lstStyle/>
            <a:p>
              <a:pPr marL="171436" indent="-171436">
                <a:buFont typeface="Arial"/>
                <a:buChar char="•"/>
                <a:defRPr/>
              </a:pPr>
              <a:r>
                <a:rPr lang="ko-KR" altLang="en-US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  <a:t>테이블 생성</a:t>
              </a:r>
              <a:br>
                <a:rPr lang="en-US" altLang="ko-KR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</a:br>
              <a:r>
                <a:rPr lang="ko-KR" altLang="en-US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  <a:t>스크립트 작성</a:t>
              </a:r>
              <a:endPara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endParaRPr>
            </a:p>
            <a:p>
              <a:pPr marL="171436" indent="-171436">
                <a:buFont typeface="Arial"/>
                <a:buChar char="•"/>
                <a:defRPr/>
              </a:pPr>
              <a:r>
                <a:rPr lang="ko-KR" altLang="en-US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  <a:t>인덱스 생성</a:t>
              </a:r>
              <a:br>
                <a:rPr lang="en-US" altLang="ko-KR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</a:br>
              <a:r>
                <a:rPr lang="ko-KR" altLang="en-US" sz="1000">
                  <a:solidFill>
                    <a:prstClr val="black"/>
                  </a:solidFill>
                  <a:latin typeface="맑은 고딕 Semilight"/>
                  <a:ea typeface="맑은 고딕 Semilight"/>
                  <a:cs typeface="맑은 고딕 Semilight"/>
                </a:rPr>
                <a:t>스크립트 작성</a:t>
              </a:r>
              <a:endPara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endParaRPr>
            </a:p>
          </p:txBody>
        </p:sp>
      </p:grpSp>
      <p:graphicFrame>
        <p:nvGraphicFramePr>
          <p:cNvPr id="84" name="표 84"/>
          <p:cNvGraphicFramePr>
            <a:graphicFrameLocks noGrp="1"/>
          </p:cNvGraphicFramePr>
          <p:nvPr/>
        </p:nvGraphicFramePr>
        <p:xfrm>
          <a:off x="481778" y="4263111"/>
          <a:ext cx="1444298" cy="2286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298"/>
              </a:tblGrid>
              <a:tr h="286136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INPUT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1440" marR="9144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noFill/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120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1440" marR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120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1440" marR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86136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OUTPUT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1440" marR="9144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120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1440" marR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08379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데이터셋 정보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json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목록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1205"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reference</a:t>
                      </a:r>
                      <a:endParaRPr lang="ko-KR" altLang="en-US" sz="100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1440" marR="9144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1205"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CKAN DB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1440" marR="9144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86290" y="4846318"/>
            <a:ext cx="360738" cy="1068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7199" tIns="7199" rIns="7199" bIns="7199">
            <a:noAutofit/>
          </a:bodyPr>
          <a:lstStyle/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latin typeface="Arial Narrow"/>
              </a:rPr>
              <a:t>CONTENT</a:t>
            </a:r>
            <a:endParaRPr lang="ko-KR" altLang="en-US" sz="600">
              <a:solidFill>
                <a:schemeClr val="bg1"/>
              </a:solidFill>
              <a:latin typeface="Arial Narrow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6290" y="4606677"/>
            <a:ext cx="360738" cy="1068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7199" tIns="7199" rIns="7199" bIns="7199">
            <a:noAutofit/>
          </a:bodyPr>
          <a:lstStyle/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latin typeface="Arial Narrow"/>
              </a:rPr>
              <a:t>ATTRIB.</a:t>
            </a:r>
            <a:endParaRPr lang="ko-KR" altLang="en-US" sz="600">
              <a:solidFill>
                <a:schemeClr val="bg1"/>
              </a:solidFill>
              <a:latin typeface="Arial Narrow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6290" y="5705156"/>
            <a:ext cx="360738" cy="1068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7199" tIns="7199" rIns="7199" bIns="7199">
            <a:noAutofit/>
          </a:bodyPr>
          <a:lstStyle/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latin typeface="Arial Narrow"/>
              </a:rPr>
              <a:t>CONTENT</a:t>
            </a:r>
            <a:endParaRPr lang="ko-KR" altLang="en-US" sz="600">
              <a:solidFill>
                <a:schemeClr val="bg1"/>
              </a:solidFill>
              <a:latin typeface="Arial Narrow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6290" y="5465514"/>
            <a:ext cx="360738" cy="1068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7199" tIns="7199" rIns="7199" bIns="7199">
            <a:noAutofit/>
          </a:bodyPr>
          <a:lstStyle/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latin typeface="Arial Narrow"/>
              </a:rPr>
              <a:t>ATTRIB.</a:t>
            </a:r>
            <a:endParaRPr lang="ko-KR" altLang="en-US" sz="600">
              <a:solidFill>
                <a:schemeClr val="bg1"/>
              </a:solidFill>
              <a:latin typeface="Arial Narrow"/>
            </a:endParaRPr>
          </a:p>
        </p:txBody>
      </p:sp>
      <p:graphicFrame>
        <p:nvGraphicFramePr>
          <p:cNvPr id="92" name="표 84"/>
          <p:cNvGraphicFramePr>
            <a:graphicFrameLocks noGrp="1"/>
          </p:cNvGraphicFramePr>
          <p:nvPr/>
        </p:nvGraphicFramePr>
        <p:xfrm>
          <a:off x="2356312" y="4263110"/>
          <a:ext cx="1444298" cy="2350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298"/>
              </a:tblGrid>
              <a:tr h="267114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INPUT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noFill/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08379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데이터셋 정보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json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목록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7114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OUTPUT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08379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상품코드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, 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데이터셋 헤더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reference</a:t>
                      </a:r>
                      <a:endParaRPr lang="ko-KR" altLang="en-US" sz="100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CKAN filesystem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3" name="표 84"/>
          <p:cNvGraphicFramePr>
            <a:graphicFrameLocks noGrp="1"/>
          </p:cNvGraphicFramePr>
          <p:nvPr/>
        </p:nvGraphicFramePr>
        <p:xfrm>
          <a:off x="4230852" y="4263110"/>
          <a:ext cx="1444298" cy="2192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298"/>
              </a:tblGrid>
              <a:tr h="267114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INPUT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noFill/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08379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상품코드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, 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데이터셋 헤더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7114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OUTPUT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생성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SQL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reference</a:t>
                      </a:r>
                      <a:endParaRPr lang="ko-KR" altLang="en-US" sz="100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4" name="표 84"/>
          <p:cNvGraphicFramePr>
            <a:graphicFrameLocks noGrp="1"/>
          </p:cNvGraphicFramePr>
          <p:nvPr/>
        </p:nvGraphicFramePr>
        <p:xfrm>
          <a:off x="6103638" y="4263110"/>
          <a:ext cx="1444298" cy="2033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298"/>
              </a:tblGrid>
              <a:tr h="267114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INPUT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noFill/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생성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SQL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7114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OUTPUT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reference</a:t>
                      </a:r>
                      <a:endParaRPr lang="ko-KR" altLang="en-US" sz="100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CKAN DB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표 84"/>
          <p:cNvGraphicFramePr>
            <a:graphicFrameLocks noGrp="1"/>
          </p:cNvGraphicFramePr>
          <p:nvPr/>
        </p:nvGraphicFramePr>
        <p:xfrm>
          <a:off x="7983984" y="4263110"/>
          <a:ext cx="1444298" cy="2033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298"/>
              </a:tblGrid>
              <a:tr h="267114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INPUT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noFill/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상품코드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7114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OUTPUT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reference</a:t>
                      </a:r>
                      <a:endParaRPr lang="ko-KR" altLang="en-US" sz="100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CKAN DB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/>
                </a:solidFill>
              </a:rPr>
              <a:t>데이터셋 </a:t>
            </a:r>
            <a:r>
              <a:rPr lang="en-US" altLang="ko-KR">
                <a:solidFill>
                  <a:prstClr val="black"/>
                </a:solidFill>
              </a:rPr>
              <a:t>DB</a:t>
            </a:r>
            <a:r>
              <a:rPr lang="ko-KR" altLang="en-US">
                <a:solidFill>
                  <a:prstClr val="black"/>
                </a:solidFill>
              </a:rPr>
              <a:t>화 파이프라인 상세 </a:t>
            </a:r>
            <a:r>
              <a:rPr lang="en-US" altLang="ko-KR">
                <a:solidFill>
                  <a:prstClr val="black"/>
                </a:solidFill>
              </a:rPr>
              <a:t>– </a:t>
            </a:r>
            <a:r>
              <a:rPr lang="ko-KR" altLang="en-US">
                <a:solidFill>
                  <a:prstClr val="black"/>
                </a:solidFill>
              </a:rPr>
              <a:t>테이블에 데이터셋을 삽입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573260" y="261454"/>
            <a:ext cx="2298835" cy="258532"/>
          </a:xfrm>
          <a:noFill/>
        </p:spPr>
        <p:txBody>
          <a:bodyPr vert="horz" wrap="none" lIns="91432" tIns="45716" rIns="91432" bIns="45716" anchor="b">
            <a:noAutofit/>
          </a:bodyPr>
          <a:lstStyle/>
          <a:p>
            <a:pPr lvl="0">
              <a:defRPr/>
            </a:pPr>
            <a:r>
              <a:rPr lang="en-US" altLang="ko-KR" b="0" spc="-32">
                <a:latin typeface="맑은 고딕"/>
                <a:ea typeface="맑은 고딕"/>
                <a:cs typeface="맑은 고딕 Semilight"/>
              </a:rPr>
              <a:t>2024.04.25</a:t>
            </a:r>
            <a:endParaRPr lang="en-US" altLang="ko-KR" b="0" spc="-32">
              <a:latin typeface="맑은 고딕"/>
              <a:ea typeface="맑은 고딕"/>
              <a:cs typeface="맑은 고딕 Semi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lvl="0">
              <a:defRPr/>
            </a:pPr>
            <a:fld id="{48F63A3B-78C7-47BE-AE5E-E10140E04643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141676" y="653817"/>
            <a:ext cx="9570407" cy="1554074"/>
          </a:xfrm>
          <a:prstGeom prst="rect">
            <a:avLst/>
          </a:prstGeom>
          <a:noFill/>
        </p:spPr>
        <p:txBody>
          <a:bodyPr wrap="square" lIns="91432" tIns="45716" rIns="91432" bIns="45716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ko-KR" altLang="en-US" sz="1400" b="1">
                <a:latin typeface="맑은 고딕"/>
                <a:ea typeface="맑은 고딕"/>
                <a:cs typeface="맑은 고딕 Semilight"/>
              </a:rPr>
              <a:t>□ 파이프라인 처리 내용</a:t>
            </a:r>
            <a:endParaRPr lang="ko-KR" altLang="en-US" sz="1400" b="1">
              <a:latin typeface="맑은 고딕"/>
              <a:ea typeface="맑은 고딕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lt"/>
              <a:buAutoNum type="arabicPeriod"/>
              <a:defRPr/>
            </a:pP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삽입 대상 조회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: CKAN DB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에서 테이블이 존재하고 삽입되지 않은 데이터셋들을 가져온다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lt"/>
              <a:buAutoNum type="arabicPeriod"/>
              <a:defRPr/>
            </a:pP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파일을 읽어 헤더를 추출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: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데이터셋 목록을 분할하고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, SFTP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로 파일을 읽어온 후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,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첫번째 줄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(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헤더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)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을 읽고 검증문자열을 생성한다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 </a:t>
            </a:r>
            <a:endParaRPr lang="ko-KR" altLang="en-US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lt"/>
              <a:buAutoNum type="arabicPeriod"/>
              <a:defRPr/>
            </a:pPr>
            <a:r>
              <a:rPr lang="en-US" altLang="ko-KR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CSV</a:t>
            </a: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를 </a:t>
            </a:r>
            <a:r>
              <a:rPr lang="en-US" altLang="ko-KR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10,000</a:t>
            </a: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건씩 분할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: CSV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의 데이터 부분을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10,000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건씩 분할하고 데이터를 검증한다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lt"/>
              <a:buAutoNum type="arabicPeriod"/>
              <a:defRPr/>
            </a:pP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삽입 실행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: 10,000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건씩 분할된 데이터에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cotton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용 필드를 추가한 후 테이블에 삽입한다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479385" indent="-228581">
              <a:lnSpc>
                <a:spcPct val="130000"/>
              </a:lnSpc>
              <a:buFont typeface="+mj-lt"/>
              <a:buAutoNum type="arabicPeriod"/>
              <a:defRPr/>
            </a:pPr>
            <a:r>
              <a:rPr lang="ko-KR" altLang="en-US" sz="12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삽입 결과 기록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: </a:t>
            </a:r>
            <a:r>
              <a:rPr lang="ko-KR" altLang="en-US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삽입 결과를 기록한다</a:t>
            </a:r>
            <a:r>
              <a:rPr lang="en-US" altLang="ko-KR" sz="12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en-US" altLang="ko-KR" sz="12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cxnSp>
        <p:nvCxnSpPr>
          <p:cNvPr id="9" name="직선 화살표 연결선 8"/>
          <p:cNvCxnSpPr>
            <a:stCxn id="5" idx="3"/>
            <a:endCxn id="6" idx="1"/>
          </p:cNvCxnSpPr>
          <p:nvPr/>
        </p:nvCxnSpPr>
        <p:spPr>
          <a:xfrm>
            <a:off x="1926078" y="3040198"/>
            <a:ext cx="43023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3"/>
            <a:endCxn id="25" idx="1"/>
          </p:cNvCxnSpPr>
          <p:nvPr/>
        </p:nvCxnSpPr>
        <p:spPr>
          <a:xfrm>
            <a:off x="3800613" y="3040198"/>
            <a:ext cx="43023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3"/>
            <a:endCxn id="8" idx="1"/>
          </p:cNvCxnSpPr>
          <p:nvPr/>
        </p:nvCxnSpPr>
        <p:spPr>
          <a:xfrm>
            <a:off x="7549687" y="3040198"/>
            <a:ext cx="43023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81778" y="2783077"/>
            <a:ext cx="1444300" cy="5142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ko-KR" altLang="en-US" sz="10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테이블생성 대상 조회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1778" y="2519716"/>
            <a:ext cx="1444300" cy="2633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ExecuteSQLRecord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56313" y="2783077"/>
            <a:ext cx="1444300" cy="5142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ko-KR" altLang="en-US" sz="10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파일을 읽어 </a:t>
            </a:r>
            <a:endParaRPr lang="ko-KR" altLang="en-US" sz="1000" b="1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algn="ctr">
              <a:defRPr/>
            </a:pPr>
            <a:r>
              <a:rPr lang="ko-KR" altLang="en-US" sz="10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헤더를 추출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56313" y="2519716"/>
            <a:ext cx="1444300" cy="263360"/>
          </a:xfrm>
          <a:prstGeom prst="rect">
            <a:avLst/>
          </a:prstGeom>
          <a:solidFill>
            <a:srgbClr val="b8c6cd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프로세스 그룹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05387" y="2783077"/>
            <a:ext cx="1444300" cy="5142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ko-KR" altLang="en-US" sz="10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삽입 실행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05387" y="2519716"/>
            <a:ext cx="1444300" cy="2633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UpdateAttribute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79923" y="2783077"/>
            <a:ext cx="1444300" cy="5142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ko-KR" altLang="en-US" sz="10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삽입 결과 기록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979923" y="2519716"/>
            <a:ext cx="1444300" cy="2633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PutSQL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30849" y="2783077"/>
            <a:ext cx="1444300" cy="5142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en-US" altLang="ko-KR" sz="10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CSV</a:t>
            </a:r>
            <a:r>
              <a:rPr lang="ko-KR" altLang="en-US" sz="10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를 </a:t>
            </a:r>
            <a:r>
              <a:rPr lang="en-US" altLang="ko-KR" sz="10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10,000</a:t>
            </a:r>
            <a:r>
              <a:rPr lang="ko-KR" altLang="en-US" sz="10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건씩 </a:t>
            </a:r>
            <a:endParaRPr lang="ko-KR" altLang="en-US" sz="1000" b="1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algn="ctr">
              <a:defRPr/>
            </a:pPr>
            <a:r>
              <a:rPr lang="ko-KR" altLang="en-US" sz="1000" b="1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분할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cxnSp>
        <p:nvCxnSpPr>
          <p:cNvPr id="27" name="직선 화살표 연결선 26"/>
          <p:cNvCxnSpPr>
            <a:stCxn id="25" idx="3"/>
            <a:endCxn id="7" idx="1"/>
          </p:cNvCxnSpPr>
          <p:nvPr/>
        </p:nvCxnSpPr>
        <p:spPr>
          <a:xfrm>
            <a:off x="5675149" y="3040198"/>
            <a:ext cx="43023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81778" y="3297321"/>
            <a:ext cx="1444300" cy="110368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32" tIns="45716" rIns="91432" bIns="45716" anchor="t"/>
          <a:lstStyle/>
          <a:p>
            <a:pPr marL="171436" indent="-171436">
              <a:buFont typeface="Arial"/>
              <a:buChar char="•"/>
              <a:defRPr/>
            </a:pPr>
            <a: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cep_create_table_hist</a:t>
            </a: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와</a:t>
            </a:r>
            <a:b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테이블들을 비교해</a:t>
            </a:r>
            <a:b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실패한 작업 삭제</a:t>
            </a:r>
            <a:endParaRPr lang="ko-KR" altLang="en-US" sz="10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171436" indent="-171436">
              <a:buFont typeface="Arial"/>
              <a:buChar char="•"/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삽입 진행중이 아닌</a:t>
            </a:r>
            <a:b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데이터셋을 선택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171436" indent="-171436">
              <a:buFont typeface="Arial"/>
              <a:buChar char="•"/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진행상황 기록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356313" y="3303757"/>
            <a:ext cx="1444300" cy="109724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32" tIns="45716" rIns="91432" bIns="45716" anchor="t"/>
          <a:lstStyle/>
          <a:p>
            <a:pPr marL="171436" indent="-171436">
              <a:buFont typeface="Arial"/>
              <a:buChar char="•"/>
              <a:defRPr/>
            </a:pPr>
            <a: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SFTP</a:t>
            </a: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로 파일 다운로드 </a:t>
            </a:r>
            <a:endParaRPr lang="ko-KR" altLang="en-US" sz="10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171436" indent="-171436">
              <a:buFont typeface="Arial"/>
              <a:buChar char="•"/>
              <a:defRPr/>
            </a:pP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헤더를 추출</a:t>
            </a:r>
            <a:endParaRPr lang="ko-KR" altLang="en-US" sz="10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171436" indent="-171436">
              <a:buFont typeface="Arial"/>
              <a:buChar char="•"/>
              <a:defRPr/>
            </a:pP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검증문자열 생성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105387" y="3297321"/>
            <a:ext cx="1444300" cy="110368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32" tIns="45716" rIns="91432" bIns="45716" anchor="t"/>
          <a:lstStyle/>
          <a:p>
            <a:pPr marL="171436" indent="-171436">
              <a:buFont typeface="Arial"/>
              <a:buChar char="•"/>
              <a:defRPr/>
            </a:pPr>
            <a: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cotton</a:t>
            </a: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 필드 추가</a:t>
            </a:r>
            <a:b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(QueryRecord)</a:t>
            </a:r>
            <a:endParaRPr lang="en-US" altLang="ko-KR" sz="10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171436" indent="-171436">
              <a:buFont typeface="Arial"/>
              <a:buChar char="•"/>
              <a:defRPr/>
            </a:pPr>
            <a: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DB </a:t>
            </a: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벌크 </a:t>
            </a:r>
            <a: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insert </a:t>
            </a: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수행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979923" y="3297321"/>
            <a:ext cx="1444300" cy="110368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32" tIns="45716" rIns="91432" bIns="45716" anchor="t"/>
          <a:lstStyle/>
          <a:p>
            <a:pPr marL="171436" indent="-171436">
              <a:buFont typeface="Arial"/>
              <a:buChar char="•"/>
              <a:defRPr/>
            </a:pP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삽입 결과 기록</a:t>
            </a:r>
            <a:b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SQL</a:t>
            </a: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 작성</a:t>
            </a:r>
            <a:b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(UpdateAttribute)</a:t>
            </a:r>
            <a:endParaRPr lang="en-US" altLang="ko-KR" sz="10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171436" indent="-171436">
              <a:buFont typeface="Arial"/>
              <a:buChar char="•"/>
              <a:defRPr/>
            </a:pPr>
            <a: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cep_create_table_hist </a:t>
            </a: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에</a:t>
            </a:r>
            <a:b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</a:b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삽입 결과 기록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230849" y="3303757"/>
            <a:ext cx="1444300" cy="109724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32" tIns="45716" rIns="91432" bIns="45716" anchor="t"/>
          <a:lstStyle/>
          <a:p>
            <a:pPr marL="171436" indent="-171436">
              <a:buFont typeface="Arial"/>
              <a:buChar char="•"/>
              <a:defRPr/>
            </a:pPr>
            <a: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100</a:t>
            </a: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만건씩 분할</a:t>
            </a:r>
            <a:endParaRPr lang="ko-KR" altLang="en-US" sz="10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171436" indent="-171436">
              <a:buFont typeface="Arial"/>
              <a:buChar char="•"/>
              <a:defRPr/>
            </a:pPr>
            <a: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10</a:t>
            </a: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만건씩 분할</a:t>
            </a:r>
            <a:endParaRPr lang="ko-KR" altLang="en-US" sz="10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171436" indent="-171436">
              <a:buFont typeface="Arial"/>
              <a:buChar char="•"/>
              <a:defRPr/>
            </a:pPr>
            <a:r>
              <a:rPr lang="en-US" altLang="ko-KR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1</a:t>
            </a: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만건씩 분할</a:t>
            </a:r>
            <a:endParaRPr lang="ko-KR" altLang="en-US" sz="10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171436" indent="-171436">
              <a:buFont typeface="Arial"/>
              <a:buChar char="•"/>
              <a:defRPr/>
            </a:pPr>
            <a:r>
              <a:rPr lang="ko-KR" altLang="en-US" sz="1000">
                <a:solidFill>
                  <a:prstClr val="black"/>
                </a:solidFill>
                <a:latin typeface="맑은 고딕 Semilight"/>
                <a:ea typeface="맑은 고딕 Semilight"/>
                <a:cs typeface="맑은 고딕 Semilight"/>
              </a:rPr>
              <a:t>각 데이터 구간 기록</a:t>
            </a:r>
            <a:endParaRPr lang="ko-KR" altLang="en-US" sz="1000">
              <a:solidFill>
                <a:prstClr val="black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marL="171436" indent="-171436">
              <a:buFont typeface="Arial"/>
              <a:buChar char="•"/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데이터 검증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※ </a:t>
            </a: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검증결과 별도 기록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graphicFrame>
        <p:nvGraphicFramePr>
          <p:cNvPr id="84" name="표 84"/>
          <p:cNvGraphicFramePr>
            <a:graphicFrameLocks noGrp="1"/>
          </p:cNvGraphicFramePr>
          <p:nvPr/>
        </p:nvGraphicFramePr>
        <p:xfrm>
          <a:off x="481778" y="4263110"/>
          <a:ext cx="1444298" cy="2139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298"/>
              </a:tblGrid>
              <a:tr h="286136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INPUT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noFill/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1205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1205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86136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OUTPUT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1205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1205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데이터셋 정보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json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1205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reference</a:t>
                      </a:r>
                      <a:endParaRPr lang="ko-KR" altLang="en-US" sz="100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1205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CKAN DB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86290" y="4846318"/>
            <a:ext cx="360738" cy="1068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7199" tIns="7199" rIns="7199" bIns="7199">
            <a:noAutofit/>
          </a:bodyPr>
          <a:lstStyle/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latin typeface="Arial Narrow"/>
              </a:rPr>
              <a:t>CONTENT</a:t>
            </a:r>
            <a:endParaRPr lang="ko-KR" altLang="en-US" sz="600">
              <a:solidFill>
                <a:schemeClr val="bg1"/>
              </a:solidFill>
              <a:latin typeface="Arial Narrow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6290" y="4606677"/>
            <a:ext cx="360738" cy="1068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7199" tIns="7199" rIns="7199" bIns="7199">
            <a:noAutofit/>
          </a:bodyPr>
          <a:lstStyle/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latin typeface="Arial Narrow"/>
              </a:rPr>
              <a:t>ATTRIB.</a:t>
            </a:r>
            <a:endParaRPr lang="ko-KR" altLang="en-US" sz="600">
              <a:solidFill>
                <a:schemeClr val="bg1"/>
              </a:solidFill>
              <a:latin typeface="Arial Narrow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6290" y="5705156"/>
            <a:ext cx="360738" cy="1068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7199" tIns="7199" rIns="7199" bIns="7199">
            <a:noAutofit/>
          </a:bodyPr>
          <a:lstStyle/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latin typeface="Arial Narrow"/>
              </a:rPr>
              <a:t>CONTENT</a:t>
            </a:r>
            <a:endParaRPr lang="ko-KR" altLang="en-US" sz="600">
              <a:solidFill>
                <a:schemeClr val="bg1"/>
              </a:solidFill>
              <a:latin typeface="Arial Narrow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6290" y="5465514"/>
            <a:ext cx="360738" cy="1068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7199" tIns="7199" rIns="7199" bIns="7199">
            <a:noAutofit/>
          </a:bodyPr>
          <a:lstStyle/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latin typeface="Arial Narrow"/>
              </a:rPr>
              <a:t>ATTRIB.</a:t>
            </a:r>
            <a:endParaRPr lang="ko-KR" altLang="en-US" sz="600">
              <a:solidFill>
                <a:schemeClr val="bg1"/>
              </a:solidFill>
              <a:latin typeface="Arial Narrow"/>
            </a:endParaRPr>
          </a:p>
        </p:txBody>
      </p:sp>
      <p:graphicFrame>
        <p:nvGraphicFramePr>
          <p:cNvPr id="92" name="표 84"/>
          <p:cNvGraphicFramePr>
            <a:graphicFrameLocks noGrp="1"/>
          </p:cNvGraphicFramePr>
          <p:nvPr/>
        </p:nvGraphicFramePr>
        <p:xfrm>
          <a:off x="2356312" y="4263110"/>
          <a:ext cx="1444298" cy="2192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298"/>
              </a:tblGrid>
              <a:tr h="267114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INPUT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noFill/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데이터셋 정보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json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7114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OUTPUT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08379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상품코드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,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데이터셋 헤더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,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검증문자열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csv body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reference</a:t>
                      </a:r>
                      <a:endParaRPr lang="ko-KR" altLang="en-US" sz="100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CKAN filesystem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3" name="표 84"/>
          <p:cNvGraphicFramePr>
            <a:graphicFrameLocks noGrp="1"/>
          </p:cNvGraphicFramePr>
          <p:nvPr/>
        </p:nvGraphicFramePr>
        <p:xfrm>
          <a:off x="4230852" y="4263110"/>
          <a:ext cx="1444298" cy="2192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298"/>
              </a:tblGrid>
              <a:tr h="267114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INPUT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noFill/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08379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상품코드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,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데이터셋 헤더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,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검증문자열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csv body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7114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OUTPUT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시작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~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종료 행번호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10,000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행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csv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reference</a:t>
                      </a:r>
                      <a:endParaRPr lang="ko-KR" altLang="en-US" sz="100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4" name="표 84"/>
          <p:cNvGraphicFramePr>
            <a:graphicFrameLocks noGrp="1"/>
          </p:cNvGraphicFramePr>
          <p:nvPr/>
        </p:nvGraphicFramePr>
        <p:xfrm>
          <a:off x="6103638" y="4263110"/>
          <a:ext cx="1444298" cy="2033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298"/>
              </a:tblGrid>
              <a:tr h="267114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INPUT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noFill/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10,000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행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csv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7114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OUTPUT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reference</a:t>
                      </a:r>
                      <a:endParaRPr lang="ko-KR" altLang="en-US" sz="100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표 84"/>
          <p:cNvGraphicFramePr>
            <a:graphicFrameLocks noGrp="1"/>
          </p:cNvGraphicFramePr>
          <p:nvPr/>
        </p:nvGraphicFramePr>
        <p:xfrm>
          <a:off x="7983984" y="4263110"/>
          <a:ext cx="1444298" cy="2033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298"/>
              </a:tblGrid>
              <a:tr h="267114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INPUT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noFill/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7114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 b="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OUTPUT</a:t>
                      </a:r>
                      <a:endParaRPr lang="ko-KR" altLang="en-US" sz="1000" b="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1" u="sng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reference</a:t>
                      </a:r>
                      <a:endParaRPr lang="ko-KR" altLang="en-US" sz="1000" i="1" u="sng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noFill/>
                      <a:prstDash val="solid"/>
                      <a:round/>
                    </a:lnL>
                    <a:lnR w="3175" cap="flat" cmpd="sng" algn="ctr">
                      <a:noFill/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910">
                <a:tc>
                  <a:txBody>
                    <a:bodyPr vert="horz" lIns="46800" tIns="45720" rIns="4680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CKAN DB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46800" marR="468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230849" y="2519716"/>
            <a:ext cx="1444300" cy="263360"/>
          </a:xfrm>
          <a:prstGeom prst="rect">
            <a:avLst/>
          </a:prstGeom>
          <a:solidFill>
            <a:srgbClr val="b8c6cd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 Semilight"/>
                <a:ea typeface="맑은 고딕 Semilight"/>
                <a:cs typeface="맑은 고딕 Semilight"/>
              </a:rPr>
              <a:t>프로세스 그룹</a:t>
            </a:r>
            <a:endParaRPr lang="ko-KR" altLang="en-US" sz="1000">
              <a:solidFill>
                <a:schemeClr val="tx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93F72AB-C843-F80D-FC3E-01CEC77F4F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F093544-B1CC-AEBC-EAB1-11FCA8C0D22C}"/>
              </a:ext>
            </a:extLst>
          </p:cNvPr>
          <p:cNvSpPr txBox="1"/>
          <p:nvPr/>
        </p:nvSpPr>
        <p:spPr>
          <a:xfrm>
            <a:off x="412859" y="2402854"/>
            <a:ext cx="9080285" cy="1474498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/>
              <a:t>데이터상품 </a:t>
            </a:r>
            <a:r>
              <a:rPr lang="ko-KR" altLang="en-US" sz="3200" b="1" dirty="0" smtClean="0"/>
              <a:t>일괄 </a:t>
            </a:r>
            <a:r>
              <a:rPr lang="en-US" altLang="ko-KR" sz="3200" b="1" dirty="0" smtClean="0"/>
              <a:t>patch</a:t>
            </a:r>
            <a:br>
              <a:rPr lang="en-US" altLang="ko-KR" sz="3200" b="1" dirty="0" smtClean="0"/>
            </a:br>
            <a:r>
              <a:rPr lang="ko-KR" altLang="en-US" sz="3200" b="1" dirty="0" smtClean="0"/>
              <a:t>파이프라인</a:t>
            </a:r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321827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2_디자인 사용자 지정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2575</ep:Words>
  <ep:PresentationFormat>A4 용지(210x297mm)</ep:PresentationFormat>
  <ep:Paragraphs>698</ep:Paragraphs>
  <ep:Slides>25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2_디자인 사용자 지정</vt:lpstr>
      <vt:lpstr>[라이프로그] 데이터파이프라인 정의서</vt:lpstr>
      <vt:lpstr>PowerPoint 프레젠테이션</vt:lpstr>
      <vt:lpstr>슬라이드 3</vt:lpstr>
      <vt:lpstr>슬라이드 4</vt:lpstr>
      <vt:lpstr>PowerPoint 프레젠테이션</vt:lpstr>
      <vt:lpstr>슬라이드 6</vt:lpstr>
      <vt:lpstr>슬라이드 7</vt:lpstr>
      <vt:lpstr>슬라이드 8</vt:lpstr>
      <vt:lpstr>PowerPoint 프레젠테이션</vt:lpstr>
      <vt:lpstr>슬라이드 10</vt:lpstr>
      <vt:lpstr>슬라이드 11</vt:lpstr>
      <vt:lpstr>PowerPoint 프레젠테이션</vt:lpstr>
      <vt:lpstr>슬라이드 13</vt:lpstr>
      <vt:lpstr>슬라이드 14</vt:lpstr>
      <vt:lpstr>PowerPoint 프레젠테이션</vt:lpstr>
      <vt:lpstr>슬라이드 16</vt:lpstr>
      <vt:lpstr>슬라이드 17</vt:lpstr>
      <vt:lpstr>슬라이드 18</vt:lpstr>
      <vt:lpstr>PowerPoint 프레젠테이션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2011-08-23T09:45:48.000</dcterms:created>
  <dc:creator>trn</dc:creator>
  <cp:lastModifiedBy>T3Q</cp:lastModifiedBy>
  <dcterms:modified xsi:type="dcterms:W3CDTF">2024-04-29T01:48:02.577</dcterms:modified>
  <cp:revision>1526</cp:revision>
  <dc:title>ppt</dc:title>
  <cp:version>1000.0000.01</cp:version>
</cp:coreProperties>
</file>