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83" r:id="rId3"/>
    <p:sldId id="471" r:id="rId4"/>
    <p:sldId id="501" r:id="rId5"/>
    <p:sldId id="506" r:id="rId6"/>
    <p:sldId id="502" r:id="rId7"/>
    <p:sldId id="503" r:id="rId8"/>
    <p:sldId id="504" r:id="rId9"/>
    <p:sldId id="505" r:id="rId10"/>
    <p:sldId id="508" r:id="rId11"/>
    <p:sldId id="509" r:id="rId12"/>
    <p:sldId id="510" r:id="rId13"/>
    <p:sldId id="511" r:id="rId14"/>
    <p:sldId id="512" r:id="rId15"/>
    <p:sldId id="513" r:id="rId16"/>
    <p:sldId id="51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75FAD679-A06D-4CE1-9C4C-AAF54127A694}">
          <p14:sldIdLst>
            <p14:sldId id="257"/>
            <p14:sldId id="383"/>
            <p14:sldId id="471"/>
            <p14:sldId id="501"/>
            <p14:sldId id="506"/>
            <p14:sldId id="502"/>
            <p14:sldId id="503"/>
            <p14:sldId id="504"/>
            <p14:sldId id="505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Thank You" id="{8DB69686-6D7A-480C-A45E-8E14C1A1F06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 建龙" initials="侯" lastIdx="1" clrIdx="0">
    <p:extLst>
      <p:ext uri="{19B8F6BF-5375-455C-9EA6-DF929625EA0E}">
        <p15:presenceInfo xmlns:p15="http://schemas.microsoft.com/office/powerpoint/2012/main" userId="a182eb16064f76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A9C"/>
    <a:srgbClr val="3DF3EA"/>
    <a:srgbClr val="4EE2E2"/>
    <a:srgbClr val="FF66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3" autoAdjust="0"/>
    <p:restoredTop sz="80368" autoAdjust="0"/>
  </p:normalViewPr>
  <p:slideViewPr>
    <p:cSldViewPr snapToGrid="0">
      <p:cViewPr varScale="1">
        <p:scale>
          <a:sx n="80" d="100"/>
          <a:sy n="80" d="100"/>
        </p:scale>
        <p:origin x="4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576BF-893B-43F5-8DFF-5D2CB1C0AA1F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93E78-BA5F-4853-8B19-74722CB4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7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大家晚上好，我是侯建龙，今天我主要讲两篇文章</a:t>
            </a:r>
            <a:r>
              <a:rPr lang="en-US" altLang="zh-CN" dirty="0" err="1"/>
              <a:t>SKNet</a:t>
            </a:r>
            <a:r>
              <a:rPr lang="zh-CN" altLang="en-US" dirty="0"/>
              <a:t>和</a:t>
            </a:r>
            <a:r>
              <a:rPr lang="en-US" altLang="zh-CN" dirty="0" err="1"/>
              <a:t>ResNest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接下来我们来看第二篇文章，</a:t>
            </a:r>
            <a:r>
              <a:rPr lang="en-US" altLang="zh-CN" dirty="0" err="1"/>
              <a:t>ResNest</a:t>
            </a:r>
            <a:r>
              <a:rPr lang="en-US" altLang="zh-CN" dirty="0"/>
              <a:t>,</a:t>
            </a:r>
            <a:r>
              <a:rPr lang="zh-CN" altLang="en-US" dirty="0"/>
              <a:t>叫做分离通道注意力的网络。文章提出现有的</a:t>
            </a:r>
            <a:r>
              <a:rPr lang="en-US" altLang="zh-CN" dirty="0"/>
              <a:t>backbone</a:t>
            </a:r>
            <a:r>
              <a:rPr lang="zh-CN" altLang="en-US" dirty="0"/>
              <a:t>都是基于识别提出来的，对于下游任务检测分割等等就需要进行特定优化，如金字塔池化等等，现在作者相提出一只既能在识别上效果好的，也在其他任务上效果好的网络。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4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左边是一个整体的结构图，体现了</a:t>
            </a:r>
            <a:r>
              <a:rPr lang="en-US" altLang="zh-CN" dirty="0"/>
              <a:t>split</a:t>
            </a:r>
            <a:r>
              <a:rPr lang="zh-CN" altLang="en-US" dirty="0"/>
              <a:t>，先将网络分为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cardinal</a:t>
            </a:r>
            <a:r>
              <a:rPr lang="zh-CN" altLang="en-US" dirty="0"/>
              <a:t>，再将每个</a:t>
            </a:r>
            <a:r>
              <a:rPr lang="en-US" altLang="zh-CN" dirty="0"/>
              <a:t>cardinal</a:t>
            </a:r>
            <a:r>
              <a:rPr lang="zh-CN" altLang="en-US" dirty="0"/>
              <a:t>分为</a:t>
            </a:r>
            <a:r>
              <a:rPr lang="en-US" altLang="zh-CN" dirty="0"/>
              <a:t>R</a:t>
            </a:r>
            <a:r>
              <a:rPr lang="zh-CN" altLang="en-US" dirty="0"/>
              <a:t>个</a:t>
            </a:r>
            <a:r>
              <a:rPr lang="en-US" altLang="zh-CN" dirty="0"/>
              <a:t>split,</a:t>
            </a:r>
            <a:r>
              <a:rPr lang="zh-CN" altLang="en-US" dirty="0"/>
              <a:t>对每个</a:t>
            </a:r>
            <a:r>
              <a:rPr lang="en-US" altLang="zh-CN" dirty="0"/>
              <a:t>split</a:t>
            </a:r>
            <a:r>
              <a:rPr lang="zh-CN" altLang="en-US" dirty="0"/>
              <a:t>做</a:t>
            </a:r>
            <a:r>
              <a:rPr lang="en-US" altLang="zh-CN" dirty="0"/>
              <a:t>attention</a:t>
            </a:r>
            <a:r>
              <a:rPr lang="zh-CN" altLang="en-US" dirty="0"/>
              <a:t>，</a:t>
            </a:r>
            <a:r>
              <a:rPr lang="en-US" altLang="zh-CN" dirty="0"/>
              <a:t>attention</a:t>
            </a:r>
            <a:r>
              <a:rPr lang="zh-CN" altLang="en-US" dirty="0"/>
              <a:t>的具体机制在右图。作者讲了，这个结构图叫做</a:t>
            </a:r>
            <a:r>
              <a:rPr lang="en-US" altLang="zh-CN" dirty="0"/>
              <a:t>cardinality-major </a:t>
            </a:r>
            <a:r>
              <a:rPr lang="zh-CN" altLang="en-US" dirty="0"/>
              <a:t>，这是一种比较直观的解释，但是如果这样做的话效率会很低，所以实现的时候采用的是</a:t>
            </a:r>
            <a:r>
              <a:rPr lang="en-US" altLang="zh-CN" dirty="0"/>
              <a:t>split-major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73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这个就是</a:t>
            </a:r>
            <a:r>
              <a:rPr lang="en-US" altLang="zh-CN" dirty="0"/>
              <a:t>split-major,</a:t>
            </a:r>
            <a:r>
              <a:rPr lang="zh-CN" altLang="en-US" dirty="0"/>
              <a:t>这是一个与上一幅图完全等效的方法，但是如果使用这个结构，是可以使用组卷积来实现的，所以将大大加速运算。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40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网络也提出了对所依赖的</a:t>
            </a:r>
            <a:r>
              <a:rPr lang="en-US" altLang="zh-CN" dirty="0" err="1"/>
              <a:t>resnet</a:t>
            </a:r>
            <a:r>
              <a:rPr lang="zh-CN" altLang="en-US" dirty="0"/>
              <a:t>网络的架构进行了两个方面的改造，</a:t>
            </a:r>
            <a:r>
              <a:rPr lang="en-US" altLang="zh-CN" dirty="0"/>
              <a:t>average</a:t>
            </a:r>
            <a:r>
              <a:rPr lang="zh-CN" altLang="en-US" dirty="0"/>
              <a:t>是将原来的下采样采用的是带</a:t>
            </a:r>
            <a:r>
              <a:rPr lang="en-US" altLang="zh-CN" dirty="0"/>
              <a:t>stride</a:t>
            </a:r>
            <a:r>
              <a:rPr lang="zh-CN" altLang="en-US" dirty="0"/>
              <a:t>的</a:t>
            </a:r>
            <a:r>
              <a:rPr lang="en-US" altLang="zh-CN" dirty="0"/>
              <a:t>3*3</a:t>
            </a:r>
            <a:r>
              <a:rPr lang="zh-CN" altLang="en-US" dirty="0"/>
              <a:t>卷积，现在改为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pooling.</a:t>
            </a:r>
            <a:r>
              <a:rPr lang="zh-CN" altLang="en-US" dirty="0"/>
              <a:t>第二个是将跳连时输入和输出平面维度不一致所采用的带</a:t>
            </a:r>
            <a:r>
              <a:rPr lang="en-US" altLang="zh-CN" dirty="0"/>
              <a:t>stride1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的卷积改为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2pooling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接下来再说一下比较特别的训练技巧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28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左图对比一下再</a:t>
            </a:r>
            <a:r>
              <a:rPr lang="en-US" altLang="zh-CN" dirty="0" err="1"/>
              <a:t>Imagenet</a:t>
            </a:r>
            <a:r>
              <a:rPr lang="zh-CN" altLang="en-US" dirty="0"/>
              <a:t>上网络的性能。右图是其准确率与效率的体现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58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接下来该网络再检测上的效果，实例分割语义分割上的效果都非常好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3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1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我的报告将从以下两个方面展开：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第一部分是</a:t>
            </a:r>
            <a:r>
              <a:rPr lang="en-US" altLang="zh-CN" dirty="0" err="1"/>
              <a:t>SKNet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第二个是</a:t>
            </a:r>
            <a:r>
              <a:rPr lang="en-US" altLang="zh-CN" dirty="0" err="1"/>
              <a:t>ResNest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先来看第一篇文章，叫做具有内核选择功能的网络。这篇文章的主要动机是说，我们之前设计的网络对于同一个神经元的感受野是不变的，但是生物学的研究表明，大脑皮层神经元对于不同的刺激的感受野是可以自动调节的，而现有的网络很少考虑这个因素，因此设计了这款对于不同刺激有自适应感受野的</a:t>
            </a:r>
            <a:r>
              <a:rPr lang="en-US" altLang="zh-CN" dirty="0" err="1"/>
              <a:t>SKNet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7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我们来看这篇文章的主要结构图，整个结构分为</a:t>
            </a:r>
            <a:r>
              <a:rPr lang="en-US" altLang="zh-CN" dirty="0"/>
              <a:t>3</a:t>
            </a:r>
            <a:r>
              <a:rPr lang="zh-CN" altLang="en-US" dirty="0"/>
              <a:t>部分，</a:t>
            </a:r>
            <a:r>
              <a:rPr lang="en-US" altLang="zh-CN" dirty="0"/>
              <a:t>split, fuse</a:t>
            </a:r>
            <a:r>
              <a:rPr lang="zh-CN" altLang="en-US" dirty="0"/>
              <a:t>和</a:t>
            </a:r>
            <a:r>
              <a:rPr lang="en-US" altLang="zh-CN" dirty="0"/>
              <a:t>select. Split</a:t>
            </a:r>
            <a:r>
              <a:rPr lang="zh-CN" altLang="en-US" dirty="0"/>
              <a:t>部分为对输入</a:t>
            </a:r>
            <a:r>
              <a:rPr lang="en-US" altLang="zh-CN" dirty="0"/>
              <a:t>X</a:t>
            </a:r>
            <a:r>
              <a:rPr lang="zh-CN" altLang="en-US" dirty="0"/>
              <a:t>采用两个大小不同卷积核来提取特征，图中分别为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以获得不同的感受野。</a:t>
            </a:r>
            <a:r>
              <a:rPr lang="en-US" altLang="zh-CN" dirty="0"/>
              <a:t>Fuse</a:t>
            </a:r>
            <a:r>
              <a:rPr lang="zh-CN" altLang="en-US" dirty="0"/>
              <a:t>阶段将两个不同卷积核得到的结果相加，接下来做全局平均池化得到</a:t>
            </a:r>
            <a:r>
              <a:rPr lang="en-US" altLang="zh-CN" dirty="0"/>
              <a:t>s, </a:t>
            </a:r>
            <a:r>
              <a:rPr lang="zh-CN" altLang="en-US" dirty="0"/>
              <a:t>将向量</a:t>
            </a:r>
            <a:r>
              <a:rPr lang="en-US" altLang="zh-CN" dirty="0"/>
              <a:t>s</a:t>
            </a:r>
            <a:r>
              <a:rPr lang="zh-CN" altLang="en-US" dirty="0"/>
              <a:t>做全连接卷积变化为</a:t>
            </a:r>
            <a:r>
              <a:rPr lang="en-US" altLang="zh-CN" dirty="0"/>
              <a:t>Z</a:t>
            </a:r>
            <a:r>
              <a:rPr lang="zh-CN" altLang="en-US" dirty="0"/>
              <a:t>，再将</a:t>
            </a:r>
            <a:r>
              <a:rPr lang="en-US" altLang="zh-CN" dirty="0"/>
              <a:t>Z</a:t>
            </a:r>
            <a:r>
              <a:rPr lang="zh-CN" altLang="en-US" dirty="0"/>
              <a:t>分别全连接变化为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。我们来看一下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的计算过程，其过程是采用</a:t>
            </a:r>
            <a:r>
              <a:rPr lang="en-US" altLang="zh-CN" dirty="0" err="1"/>
              <a:t>softmax</a:t>
            </a:r>
            <a:r>
              <a:rPr lang="zh-CN" altLang="en-US" dirty="0"/>
              <a:t>函数，讲由</a:t>
            </a:r>
            <a:r>
              <a:rPr lang="en-US" altLang="zh-CN" dirty="0"/>
              <a:t>z</a:t>
            </a:r>
            <a:r>
              <a:rPr lang="zh-CN" altLang="en-US" dirty="0"/>
              <a:t>变化得到的向量，在对应的维度做</a:t>
            </a:r>
            <a:r>
              <a:rPr lang="en-US" altLang="zh-CN" dirty="0" err="1"/>
              <a:t>softmax</a:t>
            </a:r>
            <a:r>
              <a:rPr lang="zh-CN" altLang="en-US" dirty="0"/>
              <a:t>以获得在相应位置</a:t>
            </a:r>
            <a:r>
              <a:rPr lang="en-US" altLang="zh-CN" dirty="0" err="1"/>
              <a:t>a+b</a:t>
            </a:r>
            <a:r>
              <a:rPr lang="en-US" altLang="zh-CN" dirty="0"/>
              <a:t>=1</a:t>
            </a:r>
            <a:r>
              <a:rPr lang="zh-CN" altLang="en-US" dirty="0"/>
              <a:t>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来看一下在</a:t>
            </a:r>
            <a:r>
              <a:rPr lang="en-US" altLang="zh-CN" dirty="0"/>
              <a:t>ImageNet</a:t>
            </a:r>
            <a:r>
              <a:rPr lang="zh-CN" altLang="en-US" dirty="0"/>
              <a:t>上的结果，可以发现，</a:t>
            </a:r>
            <a:r>
              <a:rPr lang="en-US" altLang="zh-CN" dirty="0" err="1"/>
              <a:t>Sknet</a:t>
            </a:r>
            <a:r>
              <a:rPr lang="zh-CN" altLang="en-US" dirty="0"/>
              <a:t>在较少的参数和计算量下会取得更好的结果。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9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Sknet</a:t>
            </a:r>
            <a:r>
              <a:rPr lang="zh-CN" altLang="en-US" dirty="0"/>
              <a:t>的网络架构是基于</a:t>
            </a:r>
            <a:r>
              <a:rPr lang="en-US" altLang="zh-CN" dirty="0" err="1"/>
              <a:t>ResNeXt</a:t>
            </a:r>
            <a:r>
              <a:rPr lang="zh-CN" altLang="en-US" dirty="0"/>
              <a:t>的，相对于原始的网络，其参数量和计算量肯定会有所上升。实验设计了加深网络的宽度，深度和</a:t>
            </a:r>
            <a:r>
              <a:rPr lang="en-US" altLang="zh-CN" dirty="0" err="1"/>
              <a:t>cardnality</a:t>
            </a:r>
            <a:r>
              <a:rPr lang="zh-CN" altLang="en-US" dirty="0"/>
              <a:t>来匹配参数和计算量的增加，实验表明</a:t>
            </a:r>
            <a:r>
              <a:rPr lang="en-US" altLang="zh-CN" dirty="0" err="1"/>
              <a:t>SKNet</a:t>
            </a:r>
            <a:r>
              <a:rPr lang="zh-CN" altLang="en-US" dirty="0"/>
              <a:t>的确有结构优势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33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直观的对比一下与现有网络的错误率和参数量上的比较，其性能相当优越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1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接下来说一下网络中的超参数讨论，支数</a:t>
            </a:r>
            <a:r>
              <a:rPr lang="en-US" altLang="zh-CN" dirty="0"/>
              <a:t>M</a:t>
            </a:r>
            <a:r>
              <a:rPr lang="zh-CN" altLang="en-US" dirty="0"/>
              <a:t>的问题，实验发现双支比单支好，三支比双支好，使用</a:t>
            </a:r>
            <a:r>
              <a:rPr lang="en-US" altLang="zh-CN" dirty="0"/>
              <a:t>SK</a:t>
            </a:r>
            <a:r>
              <a:rPr lang="zh-CN" altLang="en-US" dirty="0"/>
              <a:t>比简单直接相加好，但是从效率和准确率两方面讲，使用双支是最合理的选择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02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接下来从网络的可解释性方面来进行证明。对于随机挑选的图像将其目标放大到</a:t>
            </a:r>
            <a:r>
              <a:rPr lang="en-US" altLang="zh-CN" dirty="0"/>
              <a:t>1.5</a:t>
            </a:r>
            <a:r>
              <a:rPr lang="zh-CN" altLang="en-US" dirty="0"/>
              <a:t>*，</a:t>
            </a:r>
            <a:r>
              <a:rPr lang="en-US" altLang="zh-CN" dirty="0"/>
              <a:t>2.0</a:t>
            </a:r>
            <a:r>
              <a:rPr lang="zh-CN" altLang="en-US" dirty="0"/>
              <a:t>*，观察了</a:t>
            </a:r>
            <a:r>
              <a:rPr lang="en-US" altLang="zh-CN" dirty="0"/>
              <a:t>SK_3_4</a:t>
            </a:r>
            <a:r>
              <a:rPr lang="zh-CN" altLang="en-US" dirty="0"/>
              <a:t>这一个层的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卷积的激活值，发现随着目标的增大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卷积的激活值相对变大，说明该网络设计是合理且具有优化功能的。右边的图片是说不同阶段的（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5-3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）卷积的均值变化，发现随着网络的深入，其差值会逐渐变少在（</a:t>
            </a:r>
            <a:r>
              <a:rPr lang="en-US" altLang="zh-CN" dirty="0"/>
              <a:t>4_6</a:t>
            </a:r>
            <a:r>
              <a:rPr lang="zh-CN" altLang="en-US" dirty="0"/>
              <a:t>）之前，但是在（</a:t>
            </a:r>
            <a:r>
              <a:rPr lang="en-US" altLang="zh-CN" dirty="0"/>
              <a:t>4_6</a:t>
            </a:r>
            <a:r>
              <a:rPr lang="zh-CN" altLang="en-US" dirty="0"/>
              <a:t>）之后不符合这个规律，可能的原因是在网络后端其特征图已经是接近向量的形式，并且已经具有大的感受野值，所以就会出现反常。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9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5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7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3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9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9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0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9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AA90-3024-445D-B387-43AC31089EA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4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72418" y="2137799"/>
            <a:ext cx="12191999" cy="1731981"/>
          </a:xfrm>
          <a:prstGeom prst="rect">
            <a:avLst/>
          </a:prstGeom>
          <a:pattFill prst="pct50">
            <a:fgClr>
              <a:srgbClr val="4EE2E2"/>
            </a:fgClr>
            <a:bgClr>
              <a:schemeClr val="bg1"/>
            </a:bgClr>
          </a:patt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anchor="ctr" anchorCtr="0"/>
          <a:lstStyle>
            <a:lvl1pPr algn="l" defTabSz="685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0" kern="1200" cap="none" spc="-75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ctr">
              <a:defRPr/>
            </a:pPr>
            <a:endParaRPr lang="en-US" altLang="zh-CN" sz="6000" i="1" dirty="0"/>
          </a:p>
          <a:p>
            <a:pPr algn="ctr">
              <a:defRPr/>
            </a:pPr>
            <a:r>
              <a:rPr lang="en-US" altLang="zh-CN" sz="6000" i="1" dirty="0" err="1"/>
              <a:t>SkNet</a:t>
            </a:r>
            <a:r>
              <a:rPr lang="en-US" altLang="zh-CN" sz="6000" i="1" dirty="0"/>
              <a:t> &amp; </a:t>
            </a:r>
            <a:r>
              <a:rPr lang="en-US" altLang="zh-CN" sz="6000" i="1" dirty="0" err="1"/>
              <a:t>ResNest</a:t>
            </a:r>
            <a:endParaRPr lang="en-US" altLang="zh-CN" sz="6000" i="1" dirty="0"/>
          </a:p>
          <a:p>
            <a:pPr algn="ctr" fontAlgn="auto">
              <a:spcAft>
                <a:spcPts val="0"/>
              </a:spcAft>
              <a:defRPr/>
            </a:pPr>
            <a:endParaRPr lang="zh-CN" altLang="en-US" sz="6000" b="1" dirty="0">
              <a:solidFill>
                <a:srgbClr val="034A9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054" name="组合 8"/>
          <p:cNvGrpSpPr>
            <a:grpSpLocks/>
          </p:cNvGrpSpPr>
          <p:nvPr/>
        </p:nvGrpSpPr>
        <p:grpSpPr bwMode="auto">
          <a:xfrm>
            <a:off x="993775" y="6149975"/>
            <a:ext cx="10537825" cy="0"/>
            <a:chOff x="1485900" y="6386287"/>
            <a:chExt cx="10537829" cy="0"/>
          </a:xfrm>
        </p:grpSpPr>
        <p:cxnSp>
          <p:nvCxnSpPr>
            <p:cNvPr id="2055" name="直接连接符 9"/>
            <p:cNvCxnSpPr>
              <a:cxnSpLocks noChangeShapeType="1"/>
            </p:cNvCxnSpPr>
            <p:nvPr/>
          </p:nvCxnSpPr>
          <p:spPr bwMode="auto">
            <a:xfrm>
              <a:off x="1485900" y="6386287"/>
              <a:ext cx="3195340" cy="0"/>
            </a:xfrm>
            <a:prstGeom prst="line">
              <a:avLst/>
            </a:prstGeom>
            <a:noFill/>
            <a:ln w="28575" algn="ctr">
              <a:solidFill>
                <a:srgbClr val="318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" name="直接连接符 10"/>
            <p:cNvCxnSpPr>
              <a:cxnSpLocks noChangeShapeType="1"/>
            </p:cNvCxnSpPr>
            <p:nvPr/>
          </p:nvCxnSpPr>
          <p:spPr bwMode="auto">
            <a:xfrm>
              <a:off x="4681240" y="6386287"/>
              <a:ext cx="3668940" cy="0"/>
            </a:xfrm>
            <a:prstGeom prst="line">
              <a:avLst/>
            </a:prstGeom>
            <a:noFill/>
            <a:ln w="28575" algn="ctr">
              <a:solidFill>
                <a:srgbClr val="EBB71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7" name="直接连接符 11"/>
            <p:cNvCxnSpPr>
              <a:cxnSpLocks noChangeShapeType="1"/>
            </p:cNvCxnSpPr>
            <p:nvPr/>
          </p:nvCxnSpPr>
          <p:spPr bwMode="auto">
            <a:xfrm>
              <a:off x="8369230" y="6386287"/>
              <a:ext cx="3654499" cy="0"/>
            </a:xfrm>
            <a:prstGeom prst="line">
              <a:avLst/>
            </a:prstGeom>
            <a:noFill/>
            <a:ln w="28575" algn="ctr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TextBox 9"/>
          <p:cNvSpPr>
            <a:spLocks noChangeArrowheads="1"/>
          </p:cNvSpPr>
          <p:nvPr/>
        </p:nvSpPr>
        <p:spPr bwMode="auto">
          <a:xfrm>
            <a:off x="3708185" y="4497534"/>
            <a:ext cx="4630795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Kevin Hou</a:t>
            </a:r>
          </a:p>
          <a:p>
            <a:pPr algn="ctr"/>
            <a:endParaRPr lang="en-US" altLang="zh-CN" sz="9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32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Aprial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30, 2020</a:t>
            </a:r>
            <a:endParaRPr lang="zh-CN" altLang="en-US" sz="3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800" y="675369"/>
            <a:ext cx="1146290" cy="83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24">
        <p:fade/>
      </p:transition>
    </mc:Choice>
    <mc:Fallback xmlns="">
      <p:transition spd="med" advTm="106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ResNeSt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Split-Attention Networks</a:t>
            </a: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2AB18-B510-4152-85D9-82A832CB93D6}"/>
              </a:ext>
            </a:extLst>
          </p:cNvPr>
          <p:cNvSpPr txBox="1"/>
          <p:nvPr/>
        </p:nvSpPr>
        <p:spPr>
          <a:xfrm>
            <a:off x="906307" y="1769373"/>
            <a:ext cx="9483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algn="just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 image classiﬁcation models have recently continued to advance, most downstream applications such as object detection and semantic segmentation still employ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variants as the backbone network due to their simple and modular structure. Can we create a versatile backbone with universally improved feature representations, thereby improving performance across multiple tasks at the same time?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network preserves the overall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to be used in downstream tasks straightforwardly without introducing additional computational costs.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88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ResNeSt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Split-Attention Networks</a:t>
            </a: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CA4188-FD7E-4E8E-8BF9-165559061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32" y="1879988"/>
            <a:ext cx="4218113" cy="30194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BFCA30-8A8B-44AC-BD79-CF0B0DAEF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95" y="1906706"/>
            <a:ext cx="2814437" cy="2992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17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ResNeSt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Split-Attention Networks</a:t>
            </a: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7CC419-DBD6-4675-A582-DB0957FC8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35" y="1173709"/>
            <a:ext cx="4407051" cy="5314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29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ResNeSt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Split-Attention Networks</a:t>
            </a: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2AB18-B510-4152-85D9-82A832CB93D6}"/>
              </a:ext>
            </a:extLst>
          </p:cNvPr>
          <p:cNvSpPr txBox="1"/>
          <p:nvPr/>
        </p:nvSpPr>
        <p:spPr>
          <a:xfrm>
            <a:off x="1354067" y="1765193"/>
            <a:ext cx="94838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Tweaks</a:t>
            </a:r>
          </a:p>
          <a:p>
            <a:pPr marL="514350" indent="-514350" algn="just">
              <a:buFont typeface="+mj-ea"/>
              <a:buAutoNum type="circleNumDbPlain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ea"/>
              <a:buAutoNum type="circleNumDbPlain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Tweaks from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 </a:t>
            </a:r>
          </a:p>
          <a:p>
            <a:pPr marL="514350" indent="-514350" algn="just">
              <a:buFont typeface="+mj-ea"/>
              <a:buAutoNum type="circleNumDbPlain"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Smoothing </a:t>
            </a:r>
          </a:p>
          <a:p>
            <a:pPr marL="514350" indent="-514350" algn="just">
              <a:buFont typeface="+mj-ea"/>
              <a:buAutoNum type="circleNumDbPlain"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Mixup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</a:t>
            </a:r>
          </a:p>
          <a:p>
            <a:pPr marL="514350" indent="-514350" algn="just">
              <a:buFont typeface="+mj-ea"/>
              <a:buAutoNum type="circleNumDbPlain"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ResNeSt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Split-Attention Networks</a:t>
            </a: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2AB18-B510-4152-85D9-82A832CB93D6}"/>
              </a:ext>
            </a:extLst>
          </p:cNvPr>
          <p:cNvSpPr txBox="1"/>
          <p:nvPr/>
        </p:nvSpPr>
        <p:spPr>
          <a:xfrm>
            <a:off x="1354067" y="1765193"/>
            <a:ext cx="94838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ea"/>
              <a:buAutoNum type="circleNumDbPlain"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121AC6-375E-43D8-8026-FB8782F44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3" y="1820233"/>
            <a:ext cx="5353325" cy="3264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45212F-EDE8-479F-B227-2BE42859C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00" y="1879464"/>
            <a:ext cx="5209029" cy="30199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04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ResNeSt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Split-Attention Networks</a:t>
            </a: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2AB18-B510-4152-85D9-82A832CB93D6}"/>
              </a:ext>
            </a:extLst>
          </p:cNvPr>
          <p:cNvSpPr txBox="1"/>
          <p:nvPr/>
        </p:nvSpPr>
        <p:spPr>
          <a:xfrm>
            <a:off x="1354067" y="1765193"/>
            <a:ext cx="94838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ea"/>
              <a:buAutoNum type="circleNumDbPlain"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25907A-DC93-4575-A19F-AA507060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5" y="2349206"/>
            <a:ext cx="5547674" cy="26693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ACC6FB-1D13-4C24-9904-DB487D037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30" y="2301266"/>
            <a:ext cx="5767127" cy="27702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01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ResNeSt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Split-Attention Networks</a:t>
            </a:r>
          </a:p>
          <a:p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2AB18-B510-4152-85D9-82A832CB93D6}"/>
              </a:ext>
            </a:extLst>
          </p:cNvPr>
          <p:cNvSpPr txBox="1"/>
          <p:nvPr/>
        </p:nvSpPr>
        <p:spPr>
          <a:xfrm>
            <a:off x="1354067" y="1765193"/>
            <a:ext cx="94838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ea"/>
              <a:buAutoNum type="circleNumDbPlain"/>
            </a:pP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38E607-923E-4B09-AACD-4759007A4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39" y="1948992"/>
            <a:ext cx="7560109" cy="2870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14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9" y="239925"/>
            <a:ext cx="435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Conten</a:t>
            </a:r>
            <a:r>
              <a:rPr lang="en-US" altLang="zh-CN" sz="4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endParaRPr lang="zh-CN" altLang="en-US" sz="40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TextBox 19"/>
          <p:cNvSpPr>
            <a:spLocks noChangeArrowheads="1"/>
          </p:cNvSpPr>
          <p:nvPr/>
        </p:nvSpPr>
        <p:spPr bwMode="auto">
          <a:xfrm>
            <a:off x="5046397" y="4130100"/>
            <a:ext cx="1560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itchFamily="18" charset="0"/>
                <a:sym typeface="微软雅黑" pitchFamily="34" charset="-122"/>
              </a:rPr>
              <a:t>2. </a:t>
            </a:r>
            <a:r>
              <a:rPr lang="en-US" altLang="zh-CN" sz="2400" i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itchFamily="18" charset="0"/>
                <a:sym typeface="微软雅黑" pitchFamily="34" charset="-122"/>
              </a:rPr>
              <a:t>ResNest</a:t>
            </a:r>
            <a:r>
              <a:rPr lang="en-US" altLang="zh-CN" sz="24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itchFamily="18" charset="0"/>
                <a:sym typeface="微软雅黑" pitchFamily="34" charset="-122"/>
              </a:rPr>
              <a:t> </a:t>
            </a:r>
            <a:endParaRPr lang="zh-CN" altLang="en-US" sz="2400" i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直接连接符 25"/>
          <p:cNvSpPr>
            <a:spLocks noChangeShapeType="1"/>
          </p:cNvSpPr>
          <p:nvPr/>
        </p:nvSpPr>
        <p:spPr bwMode="auto">
          <a:xfrm>
            <a:off x="4265493" y="4638557"/>
            <a:ext cx="7353475" cy="2120"/>
          </a:xfrm>
          <a:prstGeom prst="line">
            <a:avLst/>
          </a:prstGeom>
          <a:noFill/>
          <a:ln w="9525" cap="flat" cmpd="sng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26"/>
          <p:cNvSpPr>
            <a:spLocks noChangeShapeType="1"/>
          </p:cNvSpPr>
          <p:nvPr/>
        </p:nvSpPr>
        <p:spPr bwMode="auto">
          <a:xfrm>
            <a:off x="4265493" y="3734901"/>
            <a:ext cx="7353475" cy="2120"/>
          </a:xfrm>
          <a:prstGeom prst="line">
            <a:avLst/>
          </a:prstGeom>
          <a:noFill/>
          <a:ln w="9525" cap="flat" cmpd="sng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19"/>
          <p:cNvSpPr>
            <a:spLocks noChangeArrowheads="1"/>
          </p:cNvSpPr>
          <p:nvPr/>
        </p:nvSpPr>
        <p:spPr bwMode="auto">
          <a:xfrm>
            <a:off x="5324654" y="337341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</a:t>
            </a:r>
            <a:endParaRPr lang="zh-CN" altLang="en-US" sz="2400" i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46" y="2090817"/>
            <a:ext cx="2259293" cy="337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72DC590C-A768-49CC-9FDF-DFFA4909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493" y="3115220"/>
            <a:ext cx="41371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微软雅黑" pitchFamily="34" charset="-122"/>
              </a:rPr>
              <a:t>          1. 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微软雅黑" pitchFamily="34" charset="-122"/>
              </a:rPr>
              <a:t>SKNet</a:t>
            </a:r>
            <a:endParaRPr lang="en-US" altLang="zh-CN" sz="2400" i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微软雅黑" pitchFamily="34" charset="-122"/>
            </a:endParaRPr>
          </a:p>
          <a:p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黑体" pitchFamily="49" charset="-122"/>
                <a:ea typeface="黑体" pitchFamily="49" charset="-122"/>
                <a:cs typeface="Times New Roman" pitchFamily="18" charset="0"/>
                <a:sym typeface="微软雅黑" pitchFamily="34" charset="-122"/>
              </a:rPr>
              <a:t> </a:t>
            </a:r>
            <a:endParaRPr lang="zh-CN" altLang="en-US" sz="32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0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Selective Kernel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2AB18-B510-4152-85D9-82A832CB93D6}"/>
              </a:ext>
            </a:extLst>
          </p:cNvPr>
          <p:cNvSpPr txBox="1"/>
          <p:nvPr/>
        </p:nvSpPr>
        <p:spPr>
          <a:xfrm>
            <a:off x="906307" y="1769373"/>
            <a:ext cx="9483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algn="just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standard Convolutional Neural Networks, the receptive ﬁelds of artiﬁcial neurons in each layer are designed to share the same size. It is well-known in the neuroscience community that the receptive ﬁeld size of visual cortical neurons are modulated by the stimulus, which has been rarely considered in constructing CNNs. We propose a dynamic selection mechanism in CNNs that allows each neuron to adaptively adjust its receptive ﬁeld size based on multiple scales of input information. </a:t>
            </a:r>
          </a:p>
          <a:p>
            <a:pPr algn="just"/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5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Selective Kernel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8604E6-4EB6-4895-AD3D-7259CC4AB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67" y="1865491"/>
            <a:ext cx="8771885" cy="29163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CD2233-25EF-44F5-A35E-16F45AA4B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18" y="5348895"/>
            <a:ext cx="3905603" cy="9087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E2FB91-F2B8-4829-A651-F563269C1A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34" y="5563063"/>
            <a:ext cx="3905603" cy="4744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77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Selective Kernel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EF4EFB-AF14-4144-8036-2C4BFAEAB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28" y="1249729"/>
            <a:ext cx="5054280" cy="54776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29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Selective Kernel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A83609-1D68-4D82-B2D1-FB011673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60" y="1567782"/>
            <a:ext cx="6288845" cy="32022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76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Selective Kernel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F18882-8354-4AA5-94D8-5916164C7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37" y="1567782"/>
            <a:ext cx="5779714" cy="3939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08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Selective Kernel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EAAA05-107E-4F40-8EFD-3EEDD14C6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8" y="1567782"/>
            <a:ext cx="5939584" cy="44278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64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559" y="388879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Selective Kernel Networks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1BAAFD-E79B-4FA9-BDD0-18234D735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50" y="1079203"/>
            <a:ext cx="7148223" cy="57787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51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10586</TotalTime>
  <Words>1164</Words>
  <Application>Microsoft Office PowerPoint</Application>
  <PresentationFormat>宽屏</PresentationFormat>
  <Paragraphs>97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李霁豪</dc:creator>
  <cp:lastModifiedBy>建龙</cp:lastModifiedBy>
  <cp:revision>846</cp:revision>
  <dcterms:created xsi:type="dcterms:W3CDTF">2016-05-22T05:51:08Z</dcterms:created>
  <dcterms:modified xsi:type="dcterms:W3CDTF">2020-04-30T02:36:13Z</dcterms:modified>
</cp:coreProperties>
</file>