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comments/comment1.xml" ContentType="application/vnd.openxmlformats-officedocument.presentationml.comments+xml"/>
  <Override PartName="/ppt/tags/tag4.xml" ContentType="application/vnd.openxmlformats-officedocument.presentationml.tags+xml"/>
  <Override PartName="/ppt/notesSlides/notesSlide5.xml" ContentType="application/vnd.openxmlformats-officedocument.presentationml.notesSlide+xml"/>
  <Override PartName="/ppt/comments/comment2.xml" ContentType="application/vnd.openxmlformats-officedocument.presentationml.comments+xml"/>
  <Override PartName="/ppt/tags/tag5.xml" ContentType="application/vnd.openxmlformats-officedocument.presentationml.tags+xml"/>
  <Override PartName="/ppt/notesSlides/notesSlide6.xml" ContentType="application/vnd.openxmlformats-officedocument.presentationml.notesSlide+xml"/>
  <Override PartName="/ppt/comments/comment3.xml" ContentType="application/vnd.openxmlformats-officedocument.presentationml.comments+xml"/>
  <Override PartName="/ppt/tags/tag6.xml" ContentType="application/vnd.openxmlformats-officedocument.presentationml.tags+xml"/>
  <Override PartName="/ppt/notesSlides/notesSlide7.xml" ContentType="application/vnd.openxmlformats-officedocument.presentationml.notesSlide+xml"/>
  <Override PartName="/ppt/comments/comment4.xml" ContentType="application/vnd.openxmlformats-officedocument.presentationml.comments+xml"/>
  <Override PartName="/ppt/tags/tag7.xml" ContentType="application/vnd.openxmlformats-officedocument.presentationml.tags+xml"/>
  <Override PartName="/ppt/notesSlides/notesSlide8.xml" ContentType="application/vnd.openxmlformats-officedocument.presentationml.notesSlide+xml"/>
  <Override PartName="/ppt/comments/comment5.xml" ContentType="application/vnd.openxmlformats-officedocument.presentationml.comments+xml"/>
  <Override PartName="/ppt/tags/tag8.xml" ContentType="application/vnd.openxmlformats-officedocument.presentationml.tags+xml"/>
  <Override PartName="/ppt/notesSlides/notesSlide9.xml" ContentType="application/vnd.openxmlformats-officedocument.presentationml.notesSlide+xml"/>
  <Override PartName="/ppt/comments/comment6.xml" ContentType="application/vnd.openxmlformats-officedocument.presentationml.comments+xml"/>
  <Override PartName="/ppt/tags/tag9.xml" ContentType="application/vnd.openxmlformats-officedocument.presentationml.tags+xml"/>
  <Override PartName="/ppt/notesSlides/notesSlide10.xml" ContentType="application/vnd.openxmlformats-officedocument.presentationml.notesSlide+xml"/>
  <Override PartName="/ppt/comments/comment7.xml" ContentType="application/vnd.openxmlformats-officedocument.presentationml.comments+xml"/>
  <Override PartName="/ppt/tags/tag10.xml" ContentType="application/vnd.openxmlformats-officedocument.presentationml.tags+xml"/>
  <Override PartName="/ppt/notesSlides/notesSlide11.xml" ContentType="application/vnd.openxmlformats-officedocument.presentationml.notesSlide+xml"/>
  <Override PartName="/ppt/comments/comment8.xml" ContentType="application/vnd.openxmlformats-officedocument.presentationml.comments+xml"/>
  <Override PartName="/ppt/tags/tag11.xml" ContentType="application/vnd.openxmlformats-officedocument.presentationml.tags+xml"/>
  <Override PartName="/ppt/notesSlides/notesSlide12.xml" ContentType="application/vnd.openxmlformats-officedocument.presentationml.notesSlide+xml"/>
  <Override PartName="/ppt/comments/comment9.xml" ContentType="application/vnd.openxmlformats-officedocument.presentationml.comments+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comments/comment10.xml" ContentType="application/vnd.openxmlformats-officedocument.presentationml.comments+xml"/>
  <Override PartName="/ppt/tags/tag14.xml" ContentType="application/vnd.openxmlformats-officedocument.presentationml.tags+xml"/>
  <Override PartName="/ppt/notesSlides/notesSlide15.xml" ContentType="application/vnd.openxmlformats-officedocument.presentationml.notesSlide+xml"/>
  <Override PartName="/ppt/comments/comment11.xml" ContentType="application/vnd.openxmlformats-officedocument.presentationml.comments+xml"/>
  <Override PartName="/ppt/tags/tag15.xml" ContentType="application/vnd.openxmlformats-officedocument.presentationml.tags+xml"/>
  <Override PartName="/ppt/notesSlides/notesSlide16.xml" ContentType="application/vnd.openxmlformats-officedocument.presentationml.notesSlide+xml"/>
  <Override PartName="/ppt/comments/comment12.xml" ContentType="application/vnd.openxmlformats-officedocument.presentationml.comments+xml"/>
  <Override PartName="/ppt/tags/tag16.xml" ContentType="application/vnd.openxmlformats-officedocument.presentationml.tags+xml"/>
  <Override PartName="/ppt/notesSlides/notesSlide17.xml" ContentType="application/vnd.openxmlformats-officedocument.presentationml.notesSlide+xml"/>
  <Override PartName="/ppt/comments/comment13.xml" ContentType="application/vnd.openxmlformats-officedocument.presentationml.comments+xml"/>
  <Override PartName="/ppt/tags/tag17.xml" ContentType="application/vnd.openxmlformats-officedocument.presentationml.tags+xml"/>
  <Override PartName="/ppt/notesSlides/notesSlide18.xml" ContentType="application/vnd.openxmlformats-officedocument.presentationml.notesSlide+xml"/>
  <Override PartName="/ppt/comments/comment14.xml" ContentType="application/vnd.openxmlformats-officedocument.presentationml.comments+xml"/>
  <Override PartName="/ppt/tags/tag18.xml" ContentType="application/vnd.openxmlformats-officedocument.presentationml.tags+xml"/>
  <Override PartName="/ppt/notesSlides/notesSlide19.xml" ContentType="application/vnd.openxmlformats-officedocument.presentationml.notesSlide+xml"/>
  <Override PartName="/ppt/comments/comment15.xml" ContentType="application/vnd.openxmlformats-officedocument.presentationml.comments+xml"/>
  <Override PartName="/ppt/tags/tag19.xml" ContentType="application/vnd.openxmlformats-officedocument.presentationml.tags+xml"/>
  <Override PartName="/ppt/notesSlides/notesSlide20.xml" ContentType="application/vnd.openxmlformats-officedocument.presentationml.notesSlide+xml"/>
  <Override PartName="/ppt/comments/comment16.xml" ContentType="application/vnd.openxmlformats-officedocument.presentationml.comments+xml"/>
  <Override PartName="/ppt/tags/tag20.xml" ContentType="application/vnd.openxmlformats-officedocument.presentationml.tags+xml"/>
  <Override PartName="/ppt/notesSlides/notesSlide21.xml" ContentType="application/vnd.openxmlformats-officedocument.presentationml.notesSlide+xml"/>
  <Override PartName="/ppt/comments/comment1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383" r:id="rId3"/>
    <p:sldId id="438" r:id="rId4"/>
    <p:sldId id="459" r:id="rId5"/>
    <p:sldId id="460" r:id="rId6"/>
    <p:sldId id="461" r:id="rId7"/>
    <p:sldId id="462" r:id="rId8"/>
    <p:sldId id="471" r:id="rId9"/>
    <p:sldId id="472" r:id="rId10"/>
    <p:sldId id="473" r:id="rId11"/>
    <p:sldId id="464" r:id="rId12"/>
    <p:sldId id="465" r:id="rId13"/>
    <p:sldId id="467" r:id="rId14"/>
    <p:sldId id="468" r:id="rId15"/>
    <p:sldId id="469" r:id="rId16"/>
    <p:sldId id="470" r:id="rId17"/>
    <p:sldId id="474" r:id="rId18"/>
    <p:sldId id="475" r:id="rId19"/>
    <p:sldId id="476" r:id="rId20"/>
    <p:sldId id="477" r:id="rId21"/>
    <p:sldId id="478"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首页" id="{75FAD679-A06D-4CE1-9C4C-AAF54127A694}">
          <p14:sldIdLst>
            <p14:sldId id="257"/>
            <p14:sldId id="383"/>
            <p14:sldId id="438"/>
            <p14:sldId id="459"/>
            <p14:sldId id="460"/>
            <p14:sldId id="461"/>
            <p14:sldId id="462"/>
            <p14:sldId id="471"/>
            <p14:sldId id="472"/>
            <p14:sldId id="473"/>
            <p14:sldId id="464"/>
            <p14:sldId id="465"/>
            <p14:sldId id="467"/>
            <p14:sldId id="468"/>
            <p14:sldId id="469"/>
            <p14:sldId id="470"/>
            <p14:sldId id="474"/>
            <p14:sldId id="475"/>
            <p14:sldId id="476"/>
            <p14:sldId id="477"/>
            <p14:sldId id="478"/>
          </p14:sldIdLst>
        </p14:section>
        <p14:section name="Thank You" id="{8DB69686-6D7A-480C-A45E-8E14C1A1F06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侯 建龙" initials="侯" lastIdx="1" clrIdx="0">
    <p:extLst>
      <p:ext uri="{19B8F6BF-5375-455C-9EA6-DF929625EA0E}">
        <p15:presenceInfo xmlns:p15="http://schemas.microsoft.com/office/powerpoint/2012/main" userId="a182eb16064f76c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4A9C"/>
    <a:srgbClr val="3DF3EA"/>
    <a:srgbClr val="4EE2E2"/>
    <a:srgbClr val="FF6600"/>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33" autoAdjust="0"/>
    <p:restoredTop sz="80368" autoAdjust="0"/>
  </p:normalViewPr>
  <p:slideViewPr>
    <p:cSldViewPr snapToGrid="0">
      <p:cViewPr varScale="1">
        <p:scale>
          <a:sx n="79" d="100"/>
          <a:sy n="79" d="100"/>
        </p:scale>
        <p:origin x="532" y="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30T09:53:23.978" idx="1">
    <p:pos x="10" y="10"/>
    <p:text/>
    <p:extLst>
      <p:ext uri="{C676402C-5697-4E1C-873F-D02D1690AC5C}">
        <p15:threadingInfo xmlns:p15="http://schemas.microsoft.com/office/powerpoint/2012/main" timeZoneBias="-4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9-10-30T09:53:23.978" idx="1">
    <p:pos x="10" y="10"/>
    <p:text/>
    <p:extLst>
      <p:ext uri="{C676402C-5697-4E1C-873F-D02D1690AC5C}">
        <p15:threadingInfo xmlns:p15="http://schemas.microsoft.com/office/powerpoint/2012/main" timeZoneBias="-48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9-10-30T09:53:23.978" idx="1">
    <p:pos x="10" y="10"/>
    <p:text/>
    <p:extLst>
      <p:ext uri="{C676402C-5697-4E1C-873F-D02D1690AC5C}">
        <p15:threadingInfo xmlns:p15="http://schemas.microsoft.com/office/powerpoint/2012/main" timeZoneBias="-48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9-10-30T09:53:23.978" idx="1">
    <p:pos x="10" y="10"/>
    <p:text/>
    <p:extLst>
      <p:ext uri="{C676402C-5697-4E1C-873F-D02D1690AC5C}">
        <p15:threadingInfo xmlns:p15="http://schemas.microsoft.com/office/powerpoint/2012/main" timeZoneBias="-48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9-10-30T09:53:23.978" idx="1">
    <p:pos x="10" y="10"/>
    <p:text/>
    <p:extLst>
      <p:ext uri="{C676402C-5697-4E1C-873F-D02D1690AC5C}">
        <p15:threadingInfo xmlns:p15="http://schemas.microsoft.com/office/powerpoint/2012/main" timeZoneBias="-48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19-10-30T09:53:23.978" idx="1">
    <p:pos x="10" y="10"/>
    <p:text/>
    <p:extLst>
      <p:ext uri="{C676402C-5697-4E1C-873F-D02D1690AC5C}">
        <p15:threadingInfo xmlns:p15="http://schemas.microsoft.com/office/powerpoint/2012/main" timeZoneBias="-48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19-10-30T09:53:23.978" idx="1">
    <p:pos x="10" y="10"/>
    <p:text/>
    <p:extLst>
      <p:ext uri="{C676402C-5697-4E1C-873F-D02D1690AC5C}">
        <p15:threadingInfo xmlns:p15="http://schemas.microsoft.com/office/powerpoint/2012/main" timeZoneBias="-48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19-10-30T09:53:23.978" idx="1">
    <p:pos x="10" y="10"/>
    <p:text/>
    <p:extLst>
      <p:ext uri="{C676402C-5697-4E1C-873F-D02D1690AC5C}">
        <p15:threadingInfo xmlns:p15="http://schemas.microsoft.com/office/powerpoint/2012/main" timeZoneBias="-48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19-10-30T09:53:23.978" idx="1">
    <p:pos x="10" y="10"/>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0-30T09:53:23.978" idx="1">
    <p:pos x="10" y="10"/>
    <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10-30T09:53:23.978" idx="1">
    <p:pos x="10" y="10"/>
    <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10-30T09:53:23.978" idx="1">
    <p:pos x="10" y="10"/>
    <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10-30T09:53:23.978" idx="1">
    <p:pos x="10" y="10"/>
    <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10-30T09:53:23.978" idx="1">
    <p:pos x="10" y="10"/>
    <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10-30T09:53:23.978" idx="1">
    <p:pos x="10" y="10"/>
    <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10-30T09:53:23.978" idx="1">
    <p:pos x="10" y="10"/>
    <p:text/>
    <p:extLst>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9-10-30T09:53:23.978"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4576BF-893B-43F5-8DFF-5D2CB1C0AA1F}" type="datetimeFigureOut">
              <a:rPr lang="zh-CN" altLang="en-US" smtClean="0"/>
              <a:t>2019/10/31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293E78-BA5F-4853-8B19-74722CB4355E}" type="slidenum">
              <a:rPr lang="zh-CN" altLang="en-US" smtClean="0"/>
              <a:t>‹#›</a:t>
            </a:fld>
            <a:endParaRPr lang="zh-CN" altLang="en-US"/>
          </a:p>
        </p:txBody>
      </p:sp>
    </p:spTree>
    <p:extLst>
      <p:ext uri="{BB962C8B-B14F-4D97-AF65-F5344CB8AC3E}">
        <p14:creationId xmlns:p14="http://schemas.microsoft.com/office/powerpoint/2010/main" val="2824279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大家晚上好，我是侯建龙，今天我的</a:t>
            </a:r>
            <a:r>
              <a:rPr lang="en-US" altLang="zh-CN" dirty="0"/>
              <a:t>topic</a:t>
            </a:r>
            <a:r>
              <a:rPr lang="zh-CN" altLang="en-US" dirty="0"/>
              <a:t>是</a:t>
            </a:r>
            <a:r>
              <a:rPr lang="en-US" altLang="zh-CN" dirty="0"/>
              <a:t>L</a:t>
            </a:r>
            <a:r>
              <a:rPr lang="zh-CN" altLang="en-US" dirty="0"/>
              <a:t>轻量化的网络设计</a:t>
            </a:r>
          </a:p>
        </p:txBody>
      </p:sp>
      <p:sp>
        <p:nvSpPr>
          <p:cNvPr id="4" name="灯片编号占位符 3"/>
          <p:cNvSpPr>
            <a:spLocks noGrp="1"/>
          </p:cNvSpPr>
          <p:nvPr>
            <p:ph type="sldNum" sz="quarter" idx="10"/>
          </p:nvPr>
        </p:nvSpPr>
        <p:spPr/>
        <p:txBody>
          <a:bodyPr/>
          <a:lstStyle/>
          <a:p>
            <a:fld id="{B7293E78-BA5F-4853-8B19-74722CB4355E}" type="slidenum">
              <a:rPr lang="zh-CN" altLang="en-US" smtClean="0"/>
              <a:t>1</a:t>
            </a:fld>
            <a:endParaRPr lang="zh-CN" altLang="en-US"/>
          </a:p>
        </p:txBody>
      </p:sp>
    </p:spTree>
    <p:extLst>
      <p:ext uri="{BB962C8B-B14F-4D97-AF65-F5344CB8AC3E}">
        <p14:creationId xmlns:p14="http://schemas.microsoft.com/office/powerpoint/2010/main" val="371149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接下来我们来看通道层面的通用卷积核，左边是原始的通道层面的</a:t>
            </a:r>
            <a:r>
              <a:rPr lang="en-US" altLang="zh-CN" dirty="0"/>
              <a:t>1</a:t>
            </a:r>
            <a:r>
              <a:rPr lang="zh-CN" altLang="en-US" dirty="0"/>
              <a:t>*</a:t>
            </a:r>
            <a:r>
              <a:rPr lang="en-US" altLang="zh-CN" dirty="0"/>
              <a:t>1</a:t>
            </a:r>
            <a:r>
              <a:rPr lang="zh-CN" altLang="en-US" dirty="0"/>
              <a:t>卷积，一个卷积核会得到一个特征图，而现在的话采用的卷积的形式是先卷输入数据的一部分</a:t>
            </a:r>
            <a:r>
              <a:rPr lang="en-US" altLang="zh-CN" dirty="0"/>
              <a:t>channel</a:t>
            </a:r>
            <a:r>
              <a:rPr lang="zh-CN" altLang="en-US" dirty="0"/>
              <a:t>，然后通过滑动的方式来遍历所有的通道。与平面卷积类似，用了更少的参数实现了更多的特征输出，以此来减少通道方面的参数。</a:t>
            </a:r>
          </a:p>
        </p:txBody>
      </p:sp>
      <p:sp>
        <p:nvSpPr>
          <p:cNvPr id="4" name="灯片编号占位符 3"/>
          <p:cNvSpPr>
            <a:spLocks noGrp="1"/>
          </p:cNvSpPr>
          <p:nvPr>
            <p:ph type="sldNum" sz="quarter" idx="10"/>
          </p:nvPr>
        </p:nvSpPr>
        <p:spPr/>
        <p:txBody>
          <a:bodyPr/>
          <a:lstStyle/>
          <a:p>
            <a:fld id="{B7293E78-BA5F-4853-8B19-74722CB4355E}" type="slidenum">
              <a:rPr lang="zh-CN" altLang="en-US" smtClean="0"/>
              <a:t>10</a:t>
            </a:fld>
            <a:endParaRPr lang="zh-CN" altLang="en-US"/>
          </a:p>
        </p:txBody>
      </p:sp>
    </p:spTree>
    <p:extLst>
      <p:ext uri="{BB962C8B-B14F-4D97-AF65-F5344CB8AC3E}">
        <p14:creationId xmlns:p14="http://schemas.microsoft.com/office/powerpoint/2010/main" val="599294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接下来我们来看一下第二篇文章</a:t>
            </a:r>
            <a:r>
              <a:rPr lang="en-US" altLang="zh-CN" dirty="0" err="1"/>
              <a:t>MixConv</a:t>
            </a:r>
            <a:r>
              <a:rPr lang="en-US" altLang="zh-CN" dirty="0"/>
              <a:t>,</a:t>
            </a:r>
            <a:r>
              <a:rPr lang="zh-CN" altLang="en-US" dirty="0"/>
              <a:t>这篇文章是基于多尺度的卷积核来提高轻量化网络的精度。</a:t>
            </a:r>
          </a:p>
        </p:txBody>
      </p:sp>
      <p:sp>
        <p:nvSpPr>
          <p:cNvPr id="4" name="灯片编号占位符 3"/>
          <p:cNvSpPr>
            <a:spLocks noGrp="1"/>
          </p:cNvSpPr>
          <p:nvPr>
            <p:ph type="sldNum" sz="quarter" idx="10"/>
          </p:nvPr>
        </p:nvSpPr>
        <p:spPr/>
        <p:txBody>
          <a:bodyPr/>
          <a:lstStyle/>
          <a:p>
            <a:fld id="{B7293E78-BA5F-4853-8B19-74722CB4355E}" type="slidenum">
              <a:rPr lang="zh-CN" altLang="en-US" smtClean="0"/>
              <a:t>11</a:t>
            </a:fld>
            <a:endParaRPr lang="zh-CN" altLang="en-US"/>
          </a:p>
        </p:txBody>
      </p:sp>
    </p:spTree>
    <p:extLst>
      <p:ext uri="{BB962C8B-B14F-4D97-AF65-F5344CB8AC3E}">
        <p14:creationId xmlns:p14="http://schemas.microsoft.com/office/powerpoint/2010/main" val="1691430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首先我们先来看，在</a:t>
            </a:r>
            <a:r>
              <a:rPr lang="en-US" altLang="zh-CN" dirty="0" err="1"/>
              <a:t>MobileNet</a:t>
            </a:r>
            <a:r>
              <a:rPr lang="zh-CN" altLang="en-US" dirty="0"/>
              <a:t>上使用不同的卷积核大小在</a:t>
            </a:r>
            <a:r>
              <a:rPr lang="en-US" altLang="zh-CN" dirty="0"/>
              <a:t>ImageNet</a:t>
            </a:r>
            <a:r>
              <a:rPr lang="zh-CN" altLang="en-US" dirty="0"/>
              <a:t>数据集上的效果，在每一幅图中的从左到右依次是从</a:t>
            </a:r>
            <a:r>
              <a:rPr lang="en-US" altLang="zh-CN" dirty="0"/>
              <a:t>3</a:t>
            </a:r>
            <a:r>
              <a:rPr lang="zh-CN" altLang="en-US" dirty="0"/>
              <a:t>*</a:t>
            </a:r>
            <a:r>
              <a:rPr lang="en-US" altLang="zh-CN" dirty="0"/>
              <a:t>3</a:t>
            </a:r>
            <a:r>
              <a:rPr lang="zh-CN" altLang="en-US" dirty="0"/>
              <a:t>，，，</a:t>
            </a:r>
            <a:r>
              <a:rPr lang="en-US" altLang="zh-CN" dirty="0"/>
              <a:t>5</a:t>
            </a:r>
            <a:r>
              <a:rPr lang="zh-CN" altLang="en-US" dirty="0"/>
              <a:t>*</a:t>
            </a:r>
            <a:r>
              <a:rPr lang="en-US" altLang="zh-CN" dirty="0"/>
              <a:t>5</a:t>
            </a:r>
            <a:r>
              <a:rPr lang="zh-CN" altLang="en-US" dirty="0"/>
              <a:t>，，，，到</a:t>
            </a:r>
            <a:r>
              <a:rPr lang="en-US" altLang="zh-CN" dirty="0"/>
              <a:t>13</a:t>
            </a:r>
            <a:r>
              <a:rPr lang="zh-CN" altLang="en-US" dirty="0"/>
              <a:t>*</a:t>
            </a:r>
            <a:r>
              <a:rPr lang="en-US" altLang="zh-CN" dirty="0"/>
              <a:t>13,</a:t>
            </a:r>
            <a:r>
              <a:rPr lang="zh-CN" altLang="en-US" dirty="0"/>
              <a:t>我们发现在</a:t>
            </a:r>
            <a:r>
              <a:rPr lang="en-US" altLang="zh-CN" dirty="0" err="1"/>
              <a:t>MobileNet</a:t>
            </a:r>
            <a:r>
              <a:rPr lang="zh-CN" altLang="en-US" dirty="0"/>
              <a:t>上广泛应用的</a:t>
            </a:r>
            <a:r>
              <a:rPr lang="en-US" altLang="zh-CN" dirty="0"/>
              <a:t>3</a:t>
            </a:r>
            <a:r>
              <a:rPr lang="zh-CN" altLang="en-US" dirty="0"/>
              <a:t>*</a:t>
            </a:r>
            <a:r>
              <a:rPr lang="en-US" altLang="zh-CN" dirty="0"/>
              <a:t>3</a:t>
            </a:r>
            <a:r>
              <a:rPr lang="zh-CN" altLang="en-US" dirty="0"/>
              <a:t>卷积不不是性能最优的选择，采用更大的卷积核可以获得更大的感受野以获得更好的性能。</a:t>
            </a:r>
          </a:p>
        </p:txBody>
      </p:sp>
      <p:sp>
        <p:nvSpPr>
          <p:cNvPr id="4" name="灯片编号占位符 3"/>
          <p:cNvSpPr>
            <a:spLocks noGrp="1"/>
          </p:cNvSpPr>
          <p:nvPr>
            <p:ph type="sldNum" sz="quarter" idx="10"/>
          </p:nvPr>
        </p:nvSpPr>
        <p:spPr/>
        <p:txBody>
          <a:bodyPr/>
          <a:lstStyle/>
          <a:p>
            <a:fld id="{B7293E78-BA5F-4853-8B19-74722CB4355E}" type="slidenum">
              <a:rPr lang="zh-CN" altLang="en-US" smtClean="0"/>
              <a:t>12</a:t>
            </a:fld>
            <a:endParaRPr lang="zh-CN" altLang="en-US"/>
          </a:p>
        </p:txBody>
      </p:sp>
    </p:spTree>
    <p:extLst>
      <p:ext uri="{BB962C8B-B14F-4D97-AF65-F5344CB8AC3E}">
        <p14:creationId xmlns:p14="http://schemas.microsoft.com/office/powerpoint/2010/main" val="1724049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我们再来重新思考一下多尺度设计的几种选择，第一个我们要选择到底是选择几组卷积，实验发现当</a:t>
            </a:r>
            <a:r>
              <a:rPr lang="en-US" altLang="zh-CN" dirty="0"/>
              <a:t>g=4</a:t>
            </a:r>
            <a:r>
              <a:rPr lang="zh-CN" altLang="en-US" dirty="0"/>
              <a:t>时相对于</a:t>
            </a:r>
            <a:r>
              <a:rPr lang="en-US" altLang="zh-CN" dirty="0" err="1"/>
              <a:t>MobileNet</a:t>
            </a:r>
            <a:r>
              <a:rPr lang="zh-CN" altLang="en-US" dirty="0"/>
              <a:t>会取得相对好的结果。第二个是每一组的</a:t>
            </a:r>
            <a:r>
              <a:rPr lang="en-US" altLang="zh-CN" dirty="0"/>
              <a:t>kernel size</a:t>
            </a:r>
            <a:r>
              <a:rPr lang="zh-CN" altLang="en-US" dirty="0"/>
              <a:t>的大小，实验，采取的策略是</a:t>
            </a:r>
            <a:r>
              <a:rPr lang="en-US" altLang="zh-CN" dirty="0"/>
              <a:t>2i+1</a:t>
            </a:r>
            <a:r>
              <a:rPr lang="zh-CN" altLang="en-US" dirty="0"/>
              <a:t>的卷积核的增加策略。第三个是对于每一个卷积核其作用的</a:t>
            </a:r>
            <a:r>
              <a:rPr lang="en-US" altLang="zh-CN" dirty="0" err="1"/>
              <a:t>channle</a:t>
            </a:r>
            <a:r>
              <a:rPr lang="zh-CN" altLang="en-US" dirty="0"/>
              <a:t>数，一种是</a:t>
            </a:r>
            <a:r>
              <a:rPr lang="en-US" altLang="zh-CN" dirty="0" err="1"/>
              <a:t>channle</a:t>
            </a:r>
            <a:r>
              <a:rPr lang="zh-CN" altLang="en-US" dirty="0"/>
              <a:t>均分策略，另一种是指数形式划分，即</a:t>
            </a:r>
            <a:r>
              <a:rPr lang="en-US" altLang="zh-CN" dirty="0"/>
              <a:t>e*(-</a:t>
            </a:r>
            <a:r>
              <a:rPr lang="en-US" altLang="zh-CN" dirty="0" err="1"/>
              <a:t>i</a:t>
            </a:r>
            <a:r>
              <a:rPr lang="en-US" altLang="zh-CN" dirty="0"/>
              <a:t>)</a:t>
            </a:r>
            <a:r>
              <a:rPr lang="zh-CN" altLang="en-US" dirty="0"/>
              <a:t>次方划分方式，第四个是是否采用带孔卷积</a:t>
            </a:r>
          </a:p>
        </p:txBody>
      </p:sp>
      <p:sp>
        <p:nvSpPr>
          <p:cNvPr id="4" name="灯片编号占位符 3"/>
          <p:cNvSpPr>
            <a:spLocks noGrp="1"/>
          </p:cNvSpPr>
          <p:nvPr>
            <p:ph type="sldNum" sz="quarter" idx="10"/>
          </p:nvPr>
        </p:nvSpPr>
        <p:spPr/>
        <p:txBody>
          <a:bodyPr/>
          <a:lstStyle/>
          <a:p>
            <a:fld id="{B7293E78-BA5F-4853-8B19-74722CB4355E}" type="slidenum">
              <a:rPr lang="zh-CN" altLang="en-US" smtClean="0"/>
              <a:t>13</a:t>
            </a:fld>
            <a:endParaRPr lang="zh-CN" altLang="en-US"/>
          </a:p>
        </p:txBody>
      </p:sp>
    </p:spTree>
    <p:extLst>
      <p:ext uri="{BB962C8B-B14F-4D97-AF65-F5344CB8AC3E}">
        <p14:creationId xmlns:p14="http://schemas.microsoft.com/office/powerpoint/2010/main" val="3822366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我们主要看一下后面两个点通道划分策略和是否采用带孔卷积，可以发现指数形式的划分和平均划分相比并没有什么优势，一个可能的原因就是大尺寸的卷积核的输入特征比较少。而采用带孔卷积在尺度比较大时还会使得性能下降，这可能是因为带孔比较大时卷积核忽略了自己最紧凑的周边信息。</a:t>
            </a:r>
          </a:p>
        </p:txBody>
      </p:sp>
      <p:sp>
        <p:nvSpPr>
          <p:cNvPr id="4" name="灯片编号占位符 3"/>
          <p:cNvSpPr>
            <a:spLocks noGrp="1"/>
          </p:cNvSpPr>
          <p:nvPr>
            <p:ph type="sldNum" sz="quarter" idx="10"/>
          </p:nvPr>
        </p:nvSpPr>
        <p:spPr/>
        <p:txBody>
          <a:bodyPr/>
          <a:lstStyle/>
          <a:p>
            <a:fld id="{B7293E78-BA5F-4853-8B19-74722CB4355E}" type="slidenum">
              <a:rPr lang="zh-CN" altLang="en-US" smtClean="0"/>
              <a:t>14</a:t>
            </a:fld>
            <a:endParaRPr lang="zh-CN" altLang="en-US"/>
          </a:p>
        </p:txBody>
      </p:sp>
    </p:spTree>
    <p:extLst>
      <p:ext uri="{BB962C8B-B14F-4D97-AF65-F5344CB8AC3E}">
        <p14:creationId xmlns:p14="http://schemas.microsoft.com/office/powerpoint/2010/main" val="2561903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基于以上此略，我们的搜索空间时</a:t>
            </a:r>
            <a:r>
              <a:rPr lang="en-US" altLang="zh-CN" dirty="0"/>
              <a:t>g</a:t>
            </a:r>
            <a:r>
              <a:rPr lang="zh-CN" altLang="en-US" dirty="0"/>
              <a:t>时从（</a:t>
            </a:r>
            <a:r>
              <a:rPr lang="en-US" altLang="zh-CN" dirty="0"/>
              <a:t>1</a:t>
            </a:r>
            <a:r>
              <a:rPr lang="zh-CN" altLang="en-US" dirty="0"/>
              <a:t>，</a:t>
            </a:r>
            <a:r>
              <a:rPr lang="en-US" altLang="zh-CN" dirty="0"/>
              <a:t>5</a:t>
            </a:r>
            <a:r>
              <a:rPr lang="zh-CN" altLang="en-US" dirty="0"/>
              <a:t>），</a:t>
            </a:r>
            <a:r>
              <a:rPr lang="en-US" altLang="zh-CN" dirty="0"/>
              <a:t>kernel size</a:t>
            </a:r>
            <a:r>
              <a:rPr lang="zh-CN" altLang="en-US" dirty="0"/>
              <a:t>的大小是</a:t>
            </a:r>
            <a:r>
              <a:rPr lang="en-US" altLang="zh-CN" dirty="0"/>
              <a:t>2i+1</a:t>
            </a:r>
            <a:r>
              <a:rPr lang="zh-CN" altLang="en-US" dirty="0"/>
              <a:t>的策略，而通道划分采用通道均分，而且不使用带孔卷积。所采用的搜索策略是和</a:t>
            </a:r>
            <a:r>
              <a:rPr lang="en-US" altLang="zh-CN" dirty="0"/>
              <a:t>FB</a:t>
            </a:r>
            <a:r>
              <a:rPr lang="zh-CN" altLang="en-US" dirty="0"/>
              <a:t>网络一样的搜索策略，得到的结果如图所示</a:t>
            </a:r>
          </a:p>
        </p:txBody>
      </p:sp>
      <p:sp>
        <p:nvSpPr>
          <p:cNvPr id="4" name="灯片编号占位符 3"/>
          <p:cNvSpPr>
            <a:spLocks noGrp="1"/>
          </p:cNvSpPr>
          <p:nvPr>
            <p:ph type="sldNum" sz="quarter" idx="10"/>
          </p:nvPr>
        </p:nvSpPr>
        <p:spPr/>
        <p:txBody>
          <a:bodyPr/>
          <a:lstStyle/>
          <a:p>
            <a:fld id="{B7293E78-BA5F-4853-8B19-74722CB4355E}" type="slidenum">
              <a:rPr lang="zh-CN" altLang="en-US" smtClean="0"/>
              <a:t>15</a:t>
            </a:fld>
            <a:endParaRPr lang="zh-CN" altLang="en-US"/>
          </a:p>
        </p:txBody>
      </p:sp>
    </p:spTree>
    <p:extLst>
      <p:ext uri="{BB962C8B-B14F-4D97-AF65-F5344CB8AC3E}">
        <p14:creationId xmlns:p14="http://schemas.microsoft.com/office/powerpoint/2010/main" val="3859440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基于此策略搜索得到的网络的结果如图所示，在相同</a:t>
            </a:r>
            <a:r>
              <a:rPr lang="en-US" altLang="zh-CN" dirty="0"/>
              <a:t>FLOPs</a:t>
            </a:r>
            <a:r>
              <a:rPr lang="zh-CN" altLang="en-US" dirty="0"/>
              <a:t>下，其结果是优于目前的网络的。</a:t>
            </a:r>
          </a:p>
        </p:txBody>
      </p:sp>
      <p:sp>
        <p:nvSpPr>
          <p:cNvPr id="4" name="灯片编号占位符 3"/>
          <p:cNvSpPr>
            <a:spLocks noGrp="1"/>
          </p:cNvSpPr>
          <p:nvPr>
            <p:ph type="sldNum" sz="quarter" idx="10"/>
          </p:nvPr>
        </p:nvSpPr>
        <p:spPr/>
        <p:txBody>
          <a:bodyPr/>
          <a:lstStyle/>
          <a:p>
            <a:fld id="{B7293E78-BA5F-4853-8B19-74722CB4355E}" type="slidenum">
              <a:rPr lang="zh-CN" altLang="en-US" smtClean="0"/>
              <a:t>16</a:t>
            </a:fld>
            <a:endParaRPr lang="zh-CN" altLang="en-US"/>
          </a:p>
        </p:txBody>
      </p:sp>
    </p:spTree>
    <p:extLst>
      <p:ext uri="{BB962C8B-B14F-4D97-AF65-F5344CB8AC3E}">
        <p14:creationId xmlns:p14="http://schemas.microsoft.com/office/powerpoint/2010/main" val="512627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看完了上面的两篇文章，感觉还是一些旧酒装新瓶的一些东西，接下老我们来看一些新颖的东西。</a:t>
            </a:r>
            <a:r>
              <a:rPr lang="en-US" altLang="zh-CN" dirty="0"/>
              <a:t>Shift, </a:t>
            </a:r>
            <a:r>
              <a:rPr lang="zh-CN" altLang="en-US" dirty="0"/>
              <a:t>直接在空间维度直接杜绝使用卷积的操作，直接将空间维度的参数量和计算量减为</a:t>
            </a:r>
            <a:r>
              <a:rPr lang="en-US" altLang="zh-CN" dirty="0"/>
              <a:t>0</a:t>
            </a:r>
            <a:r>
              <a:rPr lang="zh-CN" altLang="en-US" dirty="0"/>
              <a:t>，并且还能保证有竞争力的精度。</a:t>
            </a:r>
          </a:p>
        </p:txBody>
      </p:sp>
      <p:sp>
        <p:nvSpPr>
          <p:cNvPr id="4" name="灯片编号占位符 3"/>
          <p:cNvSpPr>
            <a:spLocks noGrp="1"/>
          </p:cNvSpPr>
          <p:nvPr>
            <p:ph type="sldNum" sz="quarter" idx="10"/>
          </p:nvPr>
        </p:nvSpPr>
        <p:spPr/>
        <p:txBody>
          <a:bodyPr/>
          <a:lstStyle/>
          <a:p>
            <a:fld id="{B7293E78-BA5F-4853-8B19-74722CB4355E}" type="slidenum">
              <a:rPr lang="zh-CN" altLang="en-US" smtClean="0"/>
              <a:t>17</a:t>
            </a:fld>
            <a:endParaRPr lang="zh-CN" altLang="en-US"/>
          </a:p>
        </p:txBody>
      </p:sp>
    </p:spTree>
    <p:extLst>
      <p:ext uri="{BB962C8B-B14F-4D97-AF65-F5344CB8AC3E}">
        <p14:creationId xmlns:p14="http://schemas.microsoft.com/office/powerpoint/2010/main" val="40171699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首先我们来看一下</a:t>
            </a:r>
            <a:r>
              <a:rPr lang="en-US" altLang="zh-CN" dirty="0"/>
              <a:t>shift</a:t>
            </a:r>
            <a:r>
              <a:rPr lang="zh-CN" altLang="en-US" dirty="0"/>
              <a:t>操作，我们先来看这个图，如果我们采用，，，，，，，</a:t>
            </a:r>
          </a:p>
        </p:txBody>
      </p:sp>
      <p:sp>
        <p:nvSpPr>
          <p:cNvPr id="4" name="灯片编号占位符 3"/>
          <p:cNvSpPr>
            <a:spLocks noGrp="1"/>
          </p:cNvSpPr>
          <p:nvPr>
            <p:ph type="sldNum" sz="quarter" idx="10"/>
          </p:nvPr>
        </p:nvSpPr>
        <p:spPr/>
        <p:txBody>
          <a:bodyPr/>
          <a:lstStyle/>
          <a:p>
            <a:fld id="{B7293E78-BA5F-4853-8B19-74722CB4355E}" type="slidenum">
              <a:rPr lang="zh-CN" altLang="en-US" smtClean="0"/>
              <a:t>18</a:t>
            </a:fld>
            <a:endParaRPr lang="zh-CN" altLang="en-US"/>
          </a:p>
        </p:txBody>
      </p:sp>
    </p:spTree>
    <p:extLst>
      <p:ext uri="{BB962C8B-B14F-4D97-AF65-F5344CB8AC3E}">
        <p14:creationId xmlns:p14="http://schemas.microsoft.com/office/powerpoint/2010/main" val="21114986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我们上面这个（</a:t>
            </a:r>
            <a:r>
              <a:rPr lang="en-US" altLang="zh-CN" dirty="0"/>
              <a:t>1</a:t>
            </a:r>
            <a:r>
              <a:rPr lang="zh-CN" altLang="en-US" dirty="0"/>
              <a:t>）是普通卷积，（</a:t>
            </a:r>
            <a:r>
              <a:rPr lang="en-US" altLang="zh-CN" dirty="0"/>
              <a:t>2</a:t>
            </a:r>
            <a:r>
              <a:rPr lang="zh-CN" altLang="en-US" dirty="0"/>
              <a:t>）是可分离卷积，（</a:t>
            </a:r>
            <a:r>
              <a:rPr lang="en-US" altLang="zh-CN" dirty="0"/>
              <a:t>3</a:t>
            </a:r>
            <a:r>
              <a:rPr lang="zh-CN" altLang="en-US" dirty="0"/>
              <a:t>）是</a:t>
            </a:r>
            <a:r>
              <a:rPr lang="en-US" altLang="zh-CN" dirty="0"/>
              <a:t>shift</a:t>
            </a:r>
            <a:r>
              <a:rPr lang="zh-CN" altLang="en-US" dirty="0"/>
              <a:t>操作</a:t>
            </a:r>
          </a:p>
        </p:txBody>
      </p:sp>
      <p:sp>
        <p:nvSpPr>
          <p:cNvPr id="4" name="灯片编号占位符 3"/>
          <p:cNvSpPr>
            <a:spLocks noGrp="1"/>
          </p:cNvSpPr>
          <p:nvPr>
            <p:ph type="sldNum" sz="quarter" idx="10"/>
          </p:nvPr>
        </p:nvSpPr>
        <p:spPr/>
        <p:txBody>
          <a:bodyPr/>
          <a:lstStyle/>
          <a:p>
            <a:fld id="{B7293E78-BA5F-4853-8B19-74722CB4355E}" type="slidenum">
              <a:rPr lang="zh-CN" altLang="en-US" smtClean="0"/>
              <a:t>19</a:t>
            </a:fld>
            <a:endParaRPr lang="zh-CN" altLang="en-US"/>
          </a:p>
        </p:txBody>
      </p:sp>
    </p:spTree>
    <p:extLst>
      <p:ext uri="{BB962C8B-B14F-4D97-AF65-F5344CB8AC3E}">
        <p14:creationId xmlns:p14="http://schemas.microsoft.com/office/powerpoint/2010/main" val="2638647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我的报告将从以下四个方面展开：</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第一部分是模型压缩和模型加速的总结</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第二个是通用的卷积核</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第三部分介绍一下</a:t>
            </a:r>
            <a:r>
              <a:rPr lang="en-US" altLang="zh-CN" dirty="0" err="1"/>
              <a:t>MixConv</a:t>
            </a:r>
            <a:r>
              <a:rPr lang="zh-CN" altLang="en-US" dirty="0"/>
              <a:t>这篇文章</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最后一部分是</a:t>
            </a:r>
            <a:r>
              <a:rPr lang="en-US" altLang="zh-CN" dirty="0"/>
              <a:t>shift</a:t>
            </a:r>
            <a:r>
              <a:rPr lang="zh-CN" altLang="en-US" dirty="0"/>
              <a:t>操作的介绍及其</a:t>
            </a:r>
            <a:r>
              <a:rPr lang="en-US" altLang="zh-CN" dirty="0" err="1"/>
              <a:t>shiftNet</a:t>
            </a:r>
            <a:endParaRPr lang="zh-CN" altLang="en-US" dirty="0"/>
          </a:p>
        </p:txBody>
      </p:sp>
      <p:sp>
        <p:nvSpPr>
          <p:cNvPr id="4" name="灯片编号占位符 3"/>
          <p:cNvSpPr>
            <a:spLocks noGrp="1"/>
          </p:cNvSpPr>
          <p:nvPr>
            <p:ph type="sldNum" sz="quarter" idx="10"/>
          </p:nvPr>
        </p:nvSpPr>
        <p:spPr/>
        <p:txBody>
          <a:bodyPr/>
          <a:lstStyle/>
          <a:p>
            <a:fld id="{B7293E78-BA5F-4853-8B19-74722CB4355E}" type="slidenum">
              <a:rPr lang="zh-CN" altLang="en-US" smtClean="0"/>
              <a:t>2</a:t>
            </a:fld>
            <a:endParaRPr lang="zh-CN" altLang="en-US"/>
          </a:p>
        </p:txBody>
      </p:sp>
    </p:spTree>
    <p:extLst>
      <p:ext uri="{BB962C8B-B14F-4D97-AF65-F5344CB8AC3E}">
        <p14:creationId xmlns:p14="http://schemas.microsoft.com/office/powerpoint/2010/main" val="3147514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上图是基于</a:t>
            </a:r>
            <a:r>
              <a:rPr lang="en-US" altLang="zh-CN" dirty="0"/>
              <a:t>shift</a:t>
            </a:r>
            <a:r>
              <a:rPr lang="zh-CN" altLang="en-US" dirty="0"/>
              <a:t>操作的</a:t>
            </a:r>
            <a:r>
              <a:rPr lang="en-US" altLang="zh-CN" dirty="0" err="1"/>
              <a:t>shiftNet</a:t>
            </a:r>
            <a:r>
              <a:rPr lang="zh-CN" altLang="en-US" dirty="0"/>
              <a:t>的</a:t>
            </a:r>
            <a:r>
              <a:rPr lang="en-US" altLang="zh-CN" dirty="0"/>
              <a:t>bottleneck,</a:t>
            </a:r>
            <a:r>
              <a:rPr lang="zh-CN" altLang="en-US" dirty="0"/>
              <a:t>，</a:t>
            </a:r>
            <a:r>
              <a:rPr lang="en-US" altLang="zh-CN" dirty="0" err="1"/>
              <a:t>csc,sc</a:t>
            </a:r>
            <a:r>
              <a:rPr lang="en-US" altLang="zh-CN" dirty="0"/>
              <a:t>**2,sc**2</a:t>
            </a:r>
            <a:r>
              <a:rPr lang="zh-CN" altLang="en-US" dirty="0"/>
              <a:t>是为了更大的感受野</a:t>
            </a:r>
          </a:p>
        </p:txBody>
      </p:sp>
      <p:sp>
        <p:nvSpPr>
          <p:cNvPr id="4" name="灯片编号占位符 3"/>
          <p:cNvSpPr>
            <a:spLocks noGrp="1"/>
          </p:cNvSpPr>
          <p:nvPr>
            <p:ph type="sldNum" sz="quarter" idx="10"/>
          </p:nvPr>
        </p:nvSpPr>
        <p:spPr/>
        <p:txBody>
          <a:bodyPr/>
          <a:lstStyle/>
          <a:p>
            <a:fld id="{B7293E78-BA5F-4853-8B19-74722CB4355E}" type="slidenum">
              <a:rPr lang="zh-CN" altLang="en-US" smtClean="0"/>
              <a:t>20</a:t>
            </a:fld>
            <a:endParaRPr lang="zh-CN" altLang="en-US"/>
          </a:p>
        </p:txBody>
      </p:sp>
    </p:spTree>
    <p:extLst>
      <p:ext uri="{BB962C8B-B14F-4D97-AF65-F5344CB8AC3E}">
        <p14:creationId xmlns:p14="http://schemas.microsoft.com/office/powerpoint/2010/main" val="3087443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我们来看一下用</a:t>
            </a:r>
            <a:r>
              <a:rPr lang="en-US" altLang="zh-CN" dirty="0"/>
              <a:t>shift</a:t>
            </a:r>
            <a:r>
              <a:rPr lang="zh-CN" altLang="en-US" dirty="0"/>
              <a:t>来替代网络之后的效果</a:t>
            </a:r>
          </a:p>
        </p:txBody>
      </p:sp>
      <p:sp>
        <p:nvSpPr>
          <p:cNvPr id="4" name="灯片编号占位符 3"/>
          <p:cNvSpPr>
            <a:spLocks noGrp="1"/>
          </p:cNvSpPr>
          <p:nvPr>
            <p:ph type="sldNum" sz="quarter" idx="10"/>
          </p:nvPr>
        </p:nvSpPr>
        <p:spPr/>
        <p:txBody>
          <a:bodyPr/>
          <a:lstStyle/>
          <a:p>
            <a:fld id="{B7293E78-BA5F-4853-8B19-74722CB4355E}" type="slidenum">
              <a:rPr lang="zh-CN" altLang="en-US" smtClean="0"/>
              <a:t>21</a:t>
            </a:fld>
            <a:endParaRPr lang="zh-CN" altLang="en-US"/>
          </a:p>
        </p:txBody>
      </p:sp>
    </p:spTree>
    <p:extLst>
      <p:ext uri="{BB962C8B-B14F-4D97-AF65-F5344CB8AC3E}">
        <p14:creationId xmlns:p14="http://schemas.microsoft.com/office/powerpoint/2010/main" val="4038847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首先让我们来看第一部分模型压缩和模型加速。其实从本质上讲，模型的压缩和模型的加速应该是两件事情。但现在主流的小网络的做法是，你不仅要压缩你还得加速，就是你不仅要小你还得快。所以这压缩和加速就放在一起讨论了。模型压缩和加速现在主要有以下</a:t>
            </a:r>
            <a:r>
              <a:rPr lang="en-US" altLang="zh-CN" dirty="0"/>
              <a:t>5</a:t>
            </a:r>
            <a:r>
              <a:rPr lang="zh-CN" altLang="en-US" dirty="0"/>
              <a:t>种方法，低秩分解，量化，剪枝，知识蒸馏及轻量化的网络设计</a:t>
            </a:r>
          </a:p>
        </p:txBody>
      </p:sp>
      <p:sp>
        <p:nvSpPr>
          <p:cNvPr id="4" name="灯片编号占位符 3"/>
          <p:cNvSpPr>
            <a:spLocks noGrp="1"/>
          </p:cNvSpPr>
          <p:nvPr>
            <p:ph type="sldNum" sz="quarter" idx="10"/>
          </p:nvPr>
        </p:nvSpPr>
        <p:spPr/>
        <p:txBody>
          <a:bodyPr/>
          <a:lstStyle/>
          <a:p>
            <a:fld id="{B7293E78-BA5F-4853-8B19-74722CB4355E}" type="slidenum">
              <a:rPr lang="zh-CN" altLang="en-US" smtClean="0"/>
              <a:t>3</a:t>
            </a:fld>
            <a:endParaRPr lang="zh-CN" altLang="en-US"/>
          </a:p>
        </p:txBody>
      </p:sp>
    </p:spTree>
    <p:extLst>
      <p:ext uri="{BB962C8B-B14F-4D97-AF65-F5344CB8AC3E}">
        <p14:creationId xmlns:p14="http://schemas.microsoft.com/office/powerpoint/2010/main" val="314751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所谓的低秩分解就是把原来的卷积核的三维向量进行分解，比如原来是</a:t>
            </a:r>
            <a:r>
              <a:rPr lang="en-US" altLang="zh-CN" dirty="0"/>
              <a:t>c*3*3</a:t>
            </a:r>
            <a:r>
              <a:rPr lang="zh-CN" altLang="en-US" dirty="0"/>
              <a:t>的卷积，那么现在将卷积核分解为</a:t>
            </a:r>
            <a:r>
              <a:rPr lang="en-US" altLang="zh-CN" dirty="0"/>
              <a:t>c*3*1</a:t>
            </a:r>
            <a:r>
              <a:rPr lang="zh-CN" altLang="en-US" dirty="0"/>
              <a:t>和</a:t>
            </a:r>
            <a:r>
              <a:rPr lang="en-US" altLang="zh-CN" dirty="0"/>
              <a:t>c*1*3</a:t>
            </a:r>
            <a:r>
              <a:rPr lang="zh-CN" altLang="en-US" dirty="0"/>
              <a:t>那么这样的话就是能大大的减少参数量和计算量。其实深度可分离卷积实质上就是低秩分解的一个特例</a:t>
            </a:r>
          </a:p>
        </p:txBody>
      </p:sp>
      <p:sp>
        <p:nvSpPr>
          <p:cNvPr id="4" name="灯片编号占位符 3"/>
          <p:cNvSpPr>
            <a:spLocks noGrp="1"/>
          </p:cNvSpPr>
          <p:nvPr>
            <p:ph type="sldNum" sz="quarter" idx="10"/>
          </p:nvPr>
        </p:nvSpPr>
        <p:spPr/>
        <p:txBody>
          <a:bodyPr/>
          <a:lstStyle/>
          <a:p>
            <a:fld id="{B7293E78-BA5F-4853-8B19-74722CB4355E}" type="slidenum">
              <a:rPr lang="zh-CN" altLang="en-US" smtClean="0"/>
              <a:t>4</a:t>
            </a:fld>
            <a:endParaRPr lang="zh-CN" altLang="en-US"/>
          </a:p>
        </p:txBody>
      </p:sp>
    </p:spTree>
    <p:extLst>
      <p:ext uri="{BB962C8B-B14F-4D97-AF65-F5344CB8AC3E}">
        <p14:creationId xmlns:p14="http://schemas.microsoft.com/office/powerpoint/2010/main" val="1473401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这幅图里我们看到的是量化的方法，故名思意就是 把之前的</a:t>
            </a:r>
            <a:r>
              <a:rPr lang="en-US" altLang="zh-CN" dirty="0"/>
              <a:t>Float32</a:t>
            </a:r>
            <a:r>
              <a:rPr lang="zh-CN" altLang="en-US" dirty="0"/>
              <a:t>的权重变为</a:t>
            </a:r>
            <a:r>
              <a:rPr lang="en-US" altLang="zh-CN" dirty="0"/>
              <a:t>{0</a:t>
            </a:r>
            <a:r>
              <a:rPr lang="zh-CN" altLang="en-US" dirty="0"/>
              <a:t>，</a:t>
            </a:r>
            <a:r>
              <a:rPr lang="en-US" altLang="zh-CN" dirty="0"/>
              <a:t>1}</a:t>
            </a:r>
            <a:r>
              <a:rPr lang="zh-CN" altLang="en-US" dirty="0"/>
              <a:t>就称为二值量化，如果将其变为</a:t>
            </a:r>
            <a:r>
              <a:rPr lang="en-US" altLang="zh-CN" dirty="0"/>
              <a:t>{-1</a:t>
            </a:r>
            <a:r>
              <a:rPr lang="zh-CN" altLang="en-US" dirty="0"/>
              <a:t>， </a:t>
            </a:r>
            <a:r>
              <a:rPr lang="en-US" altLang="zh-CN" dirty="0"/>
              <a:t>0</a:t>
            </a:r>
            <a:r>
              <a:rPr lang="zh-CN" altLang="en-US" dirty="0"/>
              <a:t>， </a:t>
            </a:r>
            <a:r>
              <a:rPr lang="en-US" altLang="zh-CN" dirty="0"/>
              <a:t>1}</a:t>
            </a:r>
            <a:r>
              <a:rPr lang="zh-CN" altLang="en-US" dirty="0"/>
              <a:t>就称为三值量化等等。</a:t>
            </a:r>
          </a:p>
        </p:txBody>
      </p:sp>
      <p:sp>
        <p:nvSpPr>
          <p:cNvPr id="4" name="灯片编号占位符 3"/>
          <p:cNvSpPr>
            <a:spLocks noGrp="1"/>
          </p:cNvSpPr>
          <p:nvPr>
            <p:ph type="sldNum" sz="quarter" idx="10"/>
          </p:nvPr>
        </p:nvSpPr>
        <p:spPr/>
        <p:txBody>
          <a:bodyPr/>
          <a:lstStyle/>
          <a:p>
            <a:fld id="{B7293E78-BA5F-4853-8B19-74722CB4355E}" type="slidenum">
              <a:rPr lang="zh-CN" altLang="en-US" smtClean="0"/>
              <a:t>5</a:t>
            </a:fld>
            <a:endParaRPr lang="zh-CN" altLang="en-US"/>
          </a:p>
        </p:txBody>
      </p:sp>
    </p:spTree>
    <p:extLst>
      <p:ext uri="{BB962C8B-B14F-4D97-AF65-F5344CB8AC3E}">
        <p14:creationId xmlns:p14="http://schemas.microsoft.com/office/powerpoint/2010/main" val="2690794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剪枝的方法就是把权重中认为冗余的权重或者说不重要的权重直接删掉以达到加速模型的目的</a:t>
            </a:r>
          </a:p>
        </p:txBody>
      </p:sp>
      <p:sp>
        <p:nvSpPr>
          <p:cNvPr id="4" name="灯片编号占位符 3"/>
          <p:cNvSpPr>
            <a:spLocks noGrp="1"/>
          </p:cNvSpPr>
          <p:nvPr>
            <p:ph type="sldNum" sz="quarter" idx="10"/>
          </p:nvPr>
        </p:nvSpPr>
        <p:spPr/>
        <p:txBody>
          <a:bodyPr/>
          <a:lstStyle/>
          <a:p>
            <a:fld id="{B7293E78-BA5F-4853-8B19-74722CB4355E}" type="slidenum">
              <a:rPr lang="zh-CN" altLang="en-US" smtClean="0"/>
              <a:t>6</a:t>
            </a:fld>
            <a:endParaRPr lang="zh-CN" altLang="en-US"/>
          </a:p>
        </p:txBody>
      </p:sp>
    </p:spTree>
    <p:extLst>
      <p:ext uri="{BB962C8B-B14F-4D97-AF65-F5344CB8AC3E}">
        <p14:creationId xmlns:p14="http://schemas.microsoft.com/office/powerpoint/2010/main" val="1268625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轻量化的网络设计就是重新设计小而轻的网络以达到模型加速的目的。比如说</a:t>
            </a:r>
            <a:r>
              <a:rPr lang="en-US" altLang="zh-CN" dirty="0" err="1"/>
              <a:t>MobileNet</a:t>
            </a:r>
            <a:r>
              <a:rPr lang="en-US" altLang="zh-CN" dirty="0"/>
              <a:t>, </a:t>
            </a:r>
            <a:r>
              <a:rPr lang="en-US" altLang="zh-CN" dirty="0" err="1"/>
              <a:t>ShuffleNet</a:t>
            </a:r>
            <a:r>
              <a:rPr lang="zh-CN" altLang="en-US" dirty="0"/>
              <a:t>这些出名的轻量化的网络。而我今天的介绍也将主要聚焦在这一部分</a:t>
            </a:r>
          </a:p>
        </p:txBody>
      </p:sp>
      <p:sp>
        <p:nvSpPr>
          <p:cNvPr id="4" name="灯片编号占位符 3"/>
          <p:cNvSpPr>
            <a:spLocks noGrp="1"/>
          </p:cNvSpPr>
          <p:nvPr>
            <p:ph type="sldNum" sz="quarter" idx="10"/>
          </p:nvPr>
        </p:nvSpPr>
        <p:spPr/>
        <p:txBody>
          <a:bodyPr/>
          <a:lstStyle/>
          <a:p>
            <a:fld id="{B7293E78-BA5F-4853-8B19-74722CB4355E}" type="slidenum">
              <a:rPr lang="zh-CN" altLang="en-US" smtClean="0"/>
              <a:t>7</a:t>
            </a:fld>
            <a:endParaRPr lang="zh-CN" altLang="en-US"/>
          </a:p>
        </p:txBody>
      </p:sp>
    </p:spTree>
    <p:extLst>
      <p:ext uri="{BB962C8B-B14F-4D97-AF65-F5344CB8AC3E}">
        <p14:creationId xmlns:p14="http://schemas.microsoft.com/office/powerpoint/2010/main" val="1644519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首先我们先来看第一篇文章，叫做用于高效神经网络的的通用卷积核。这篇文章另辟蹊径，是从加法的角度来考虑卷积核。可以从一个原始的卷积核中衍生出一系列的二次卷积，不仅可以减少存储空间，减少运算量还可以多尺度的整合目标像素的周边信息</a:t>
            </a:r>
          </a:p>
        </p:txBody>
      </p:sp>
      <p:sp>
        <p:nvSpPr>
          <p:cNvPr id="4" name="灯片编号占位符 3"/>
          <p:cNvSpPr>
            <a:spLocks noGrp="1"/>
          </p:cNvSpPr>
          <p:nvPr>
            <p:ph type="sldNum" sz="quarter" idx="10"/>
          </p:nvPr>
        </p:nvSpPr>
        <p:spPr/>
        <p:txBody>
          <a:bodyPr/>
          <a:lstStyle/>
          <a:p>
            <a:fld id="{B7293E78-BA5F-4853-8B19-74722CB4355E}" type="slidenum">
              <a:rPr lang="zh-CN" altLang="en-US" smtClean="0"/>
              <a:t>8</a:t>
            </a:fld>
            <a:endParaRPr lang="zh-CN" altLang="en-US"/>
          </a:p>
        </p:txBody>
      </p:sp>
    </p:spTree>
    <p:extLst>
      <p:ext uri="{BB962C8B-B14F-4D97-AF65-F5344CB8AC3E}">
        <p14:creationId xmlns:p14="http://schemas.microsoft.com/office/powerpoint/2010/main" val="2724378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我们先来看这个通用的卷积核的结构图，上面这个先是其空间卷积的结构。其做法是这样的，红点是输入数据的目标节点，对于目标节点先使用</a:t>
            </a:r>
            <a:r>
              <a:rPr lang="en-US" altLang="zh-CN" dirty="0"/>
              <a:t>5</a:t>
            </a:r>
            <a:r>
              <a:rPr lang="zh-CN" altLang="en-US" dirty="0"/>
              <a:t>*</a:t>
            </a:r>
            <a:r>
              <a:rPr lang="en-US" altLang="zh-CN" dirty="0"/>
              <a:t>5</a:t>
            </a:r>
            <a:r>
              <a:rPr lang="zh-CN" altLang="en-US" dirty="0"/>
              <a:t>卷积，然后向其中心缩一圈得到</a:t>
            </a:r>
            <a:r>
              <a:rPr lang="en-US" altLang="zh-CN" dirty="0"/>
              <a:t>3</a:t>
            </a:r>
            <a:r>
              <a:rPr lang="zh-CN" altLang="en-US" dirty="0"/>
              <a:t>*</a:t>
            </a:r>
            <a:r>
              <a:rPr lang="en-US" altLang="zh-CN" dirty="0"/>
              <a:t>3</a:t>
            </a:r>
            <a:r>
              <a:rPr lang="zh-CN" altLang="en-US" dirty="0"/>
              <a:t>卷积，再次向中心缩一圈得到</a:t>
            </a:r>
            <a:r>
              <a:rPr lang="en-US" altLang="zh-CN" dirty="0"/>
              <a:t>1</a:t>
            </a:r>
            <a:r>
              <a:rPr lang="zh-CN" altLang="en-US" dirty="0"/>
              <a:t>*</a:t>
            </a:r>
            <a:r>
              <a:rPr lang="en-US" altLang="zh-CN" dirty="0"/>
              <a:t>1</a:t>
            </a:r>
            <a:r>
              <a:rPr lang="zh-CN" altLang="en-US" dirty="0"/>
              <a:t>卷积，如果这样做的话原来的本身的</a:t>
            </a:r>
            <a:r>
              <a:rPr lang="en-US" altLang="zh-CN" dirty="0"/>
              <a:t>5</a:t>
            </a:r>
            <a:r>
              <a:rPr lang="zh-CN" altLang="en-US" dirty="0"/>
              <a:t>*</a:t>
            </a:r>
            <a:r>
              <a:rPr lang="en-US" altLang="zh-CN" dirty="0"/>
              <a:t>5</a:t>
            </a:r>
            <a:r>
              <a:rPr lang="zh-CN" altLang="en-US" dirty="0"/>
              <a:t>卷积只能得到一个</a:t>
            </a:r>
            <a:r>
              <a:rPr lang="en-US" altLang="zh-CN" dirty="0"/>
              <a:t>feather</a:t>
            </a:r>
            <a:r>
              <a:rPr lang="zh-CN" altLang="en-US" dirty="0"/>
              <a:t>，而采用这种方法后其可以获得三倍的特征图，如此这样，在保证原始结构中的</a:t>
            </a:r>
            <a:r>
              <a:rPr lang="en-US" altLang="zh-CN" dirty="0"/>
              <a:t>channel</a:t>
            </a:r>
            <a:r>
              <a:rPr lang="zh-CN" altLang="en-US" dirty="0"/>
              <a:t>不变的情况下，参数的减少的数目是大于三倍的，并且其还可以多尺度的整合信息</a:t>
            </a:r>
          </a:p>
        </p:txBody>
      </p:sp>
      <p:sp>
        <p:nvSpPr>
          <p:cNvPr id="4" name="灯片编号占位符 3"/>
          <p:cNvSpPr>
            <a:spLocks noGrp="1"/>
          </p:cNvSpPr>
          <p:nvPr>
            <p:ph type="sldNum" sz="quarter" idx="10"/>
          </p:nvPr>
        </p:nvSpPr>
        <p:spPr/>
        <p:txBody>
          <a:bodyPr/>
          <a:lstStyle/>
          <a:p>
            <a:fld id="{B7293E78-BA5F-4853-8B19-74722CB4355E}" type="slidenum">
              <a:rPr lang="zh-CN" altLang="en-US" smtClean="0"/>
              <a:t>9</a:t>
            </a:fld>
            <a:endParaRPr lang="zh-CN" altLang="en-US"/>
          </a:p>
        </p:txBody>
      </p:sp>
    </p:spTree>
    <p:extLst>
      <p:ext uri="{BB962C8B-B14F-4D97-AF65-F5344CB8AC3E}">
        <p14:creationId xmlns:p14="http://schemas.microsoft.com/office/powerpoint/2010/main" val="198840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00BAA90-3024-445D-B387-43AC31089EA4}" type="datetimeFigureOut">
              <a:rPr lang="zh-CN" altLang="en-US" smtClean="0"/>
              <a:t>2019/10/31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7C5517-FE6C-4C18-BD6D-97CC204C9E34}" type="slidenum">
              <a:rPr lang="zh-CN" altLang="en-US" smtClean="0"/>
              <a:t>‹#›</a:t>
            </a:fld>
            <a:endParaRPr lang="zh-CN" altLang="en-US"/>
          </a:p>
        </p:txBody>
      </p:sp>
    </p:spTree>
    <p:extLst>
      <p:ext uri="{BB962C8B-B14F-4D97-AF65-F5344CB8AC3E}">
        <p14:creationId xmlns:p14="http://schemas.microsoft.com/office/powerpoint/2010/main" val="1919392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00BAA90-3024-445D-B387-43AC31089EA4}" type="datetimeFigureOut">
              <a:rPr lang="zh-CN" altLang="en-US" smtClean="0"/>
              <a:t>2019/10/31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7C5517-FE6C-4C18-BD6D-97CC204C9E34}" type="slidenum">
              <a:rPr lang="zh-CN" altLang="en-US" smtClean="0"/>
              <a:t>‹#›</a:t>
            </a:fld>
            <a:endParaRPr lang="zh-CN" altLang="en-US"/>
          </a:p>
        </p:txBody>
      </p:sp>
    </p:spTree>
    <p:extLst>
      <p:ext uri="{BB962C8B-B14F-4D97-AF65-F5344CB8AC3E}">
        <p14:creationId xmlns:p14="http://schemas.microsoft.com/office/powerpoint/2010/main" val="768221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00BAA90-3024-445D-B387-43AC31089EA4}" type="datetimeFigureOut">
              <a:rPr lang="zh-CN" altLang="en-US" smtClean="0"/>
              <a:t>2019/10/31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7C5517-FE6C-4C18-BD6D-97CC204C9E34}" type="slidenum">
              <a:rPr lang="zh-CN" altLang="en-US" smtClean="0"/>
              <a:t>‹#›</a:t>
            </a:fld>
            <a:endParaRPr lang="zh-CN" altLang="en-US"/>
          </a:p>
        </p:txBody>
      </p:sp>
    </p:spTree>
    <p:extLst>
      <p:ext uri="{BB962C8B-B14F-4D97-AF65-F5344CB8AC3E}">
        <p14:creationId xmlns:p14="http://schemas.microsoft.com/office/powerpoint/2010/main" val="3070551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00BAA90-3024-445D-B387-43AC31089EA4}" type="datetimeFigureOut">
              <a:rPr lang="zh-CN" altLang="en-US" smtClean="0"/>
              <a:t>2019/10/31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7C5517-FE6C-4C18-BD6D-97CC204C9E34}" type="slidenum">
              <a:rPr lang="zh-CN" altLang="en-US" smtClean="0"/>
              <a:t>‹#›</a:t>
            </a:fld>
            <a:endParaRPr lang="zh-CN" altLang="en-US"/>
          </a:p>
        </p:txBody>
      </p:sp>
    </p:spTree>
    <p:extLst>
      <p:ext uri="{BB962C8B-B14F-4D97-AF65-F5344CB8AC3E}">
        <p14:creationId xmlns:p14="http://schemas.microsoft.com/office/powerpoint/2010/main" val="3135271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00BAA90-3024-445D-B387-43AC31089EA4}" type="datetimeFigureOut">
              <a:rPr lang="zh-CN" altLang="en-US" smtClean="0"/>
              <a:t>2019/10/31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7C5517-FE6C-4C18-BD6D-97CC204C9E34}" type="slidenum">
              <a:rPr lang="zh-CN" altLang="en-US" smtClean="0"/>
              <a:t>‹#›</a:t>
            </a:fld>
            <a:endParaRPr lang="zh-CN" altLang="en-US"/>
          </a:p>
        </p:txBody>
      </p:sp>
    </p:spTree>
    <p:extLst>
      <p:ext uri="{BB962C8B-B14F-4D97-AF65-F5344CB8AC3E}">
        <p14:creationId xmlns:p14="http://schemas.microsoft.com/office/powerpoint/2010/main" val="2746039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00BAA90-3024-445D-B387-43AC31089EA4}" type="datetimeFigureOut">
              <a:rPr lang="zh-CN" altLang="en-US" smtClean="0"/>
              <a:t>2019/10/31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7C5517-FE6C-4C18-BD6D-97CC204C9E34}" type="slidenum">
              <a:rPr lang="zh-CN" altLang="en-US" smtClean="0"/>
              <a:t>‹#›</a:t>
            </a:fld>
            <a:endParaRPr lang="zh-CN" altLang="en-US"/>
          </a:p>
        </p:txBody>
      </p:sp>
    </p:spTree>
    <p:extLst>
      <p:ext uri="{BB962C8B-B14F-4D97-AF65-F5344CB8AC3E}">
        <p14:creationId xmlns:p14="http://schemas.microsoft.com/office/powerpoint/2010/main" val="783391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00BAA90-3024-445D-B387-43AC31089EA4}" type="datetimeFigureOut">
              <a:rPr lang="zh-CN" altLang="en-US" smtClean="0"/>
              <a:t>2019/10/31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37C5517-FE6C-4C18-BD6D-97CC204C9E34}" type="slidenum">
              <a:rPr lang="zh-CN" altLang="en-US" smtClean="0"/>
              <a:t>‹#›</a:t>
            </a:fld>
            <a:endParaRPr lang="zh-CN" altLang="en-US"/>
          </a:p>
        </p:txBody>
      </p:sp>
    </p:spTree>
    <p:extLst>
      <p:ext uri="{BB962C8B-B14F-4D97-AF65-F5344CB8AC3E}">
        <p14:creationId xmlns:p14="http://schemas.microsoft.com/office/powerpoint/2010/main" val="1356499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00BAA90-3024-445D-B387-43AC31089EA4}" type="datetimeFigureOut">
              <a:rPr lang="zh-CN" altLang="en-US" smtClean="0"/>
              <a:t>2019/10/31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37C5517-FE6C-4C18-BD6D-97CC204C9E34}" type="slidenum">
              <a:rPr lang="zh-CN" altLang="en-US" smtClean="0"/>
              <a:t>‹#›</a:t>
            </a:fld>
            <a:endParaRPr lang="zh-CN" altLang="en-US"/>
          </a:p>
        </p:txBody>
      </p:sp>
    </p:spTree>
    <p:extLst>
      <p:ext uri="{BB962C8B-B14F-4D97-AF65-F5344CB8AC3E}">
        <p14:creationId xmlns:p14="http://schemas.microsoft.com/office/powerpoint/2010/main" val="3556107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00BAA90-3024-445D-B387-43AC31089EA4}" type="datetimeFigureOut">
              <a:rPr lang="zh-CN" altLang="en-US" smtClean="0"/>
              <a:t>2019/10/31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37C5517-FE6C-4C18-BD6D-97CC204C9E34}" type="slidenum">
              <a:rPr lang="zh-CN" altLang="en-US" smtClean="0"/>
              <a:t>‹#›</a:t>
            </a:fld>
            <a:endParaRPr lang="zh-CN" altLang="en-US"/>
          </a:p>
        </p:txBody>
      </p:sp>
    </p:spTree>
    <p:extLst>
      <p:ext uri="{BB962C8B-B14F-4D97-AF65-F5344CB8AC3E}">
        <p14:creationId xmlns:p14="http://schemas.microsoft.com/office/powerpoint/2010/main" val="1335695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00BAA90-3024-445D-B387-43AC31089EA4}" type="datetimeFigureOut">
              <a:rPr lang="zh-CN" altLang="en-US" smtClean="0"/>
              <a:t>2019/10/31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7C5517-FE6C-4C18-BD6D-97CC204C9E34}" type="slidenum">
              <a:rPr lang="zh-CN" altLang="en-US" smtClean="0"/>
              <a:t>‹#›</a:t>
            </a:fld>
            <a:endParaRPr lang="zh-CN" altLang="en-US"/>
          </a:p>
        </p:txBody>
      </p:sp>
    </p:spTree>
    <p:extLst>
      <p:ext uri="{BB962C8B-B14F-4D97-AF65-F5344CB8AC3E}">
        <p14:creationId xmlns:p14="http://schemas.microsoft.com/office/powerpoint/2010/main" val="199996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00BAA90-3024-445D-B387-43AC31089EA4}" type="datetimeFigureOut">
              <a:rPr lang="zh-CN" altLang="en-US" smtClean="0"/>
              <a:t>2019/10/31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7C5517-FE6C-4C18-BD6D-97CC204C9E34}" type="slidenum">
              <a:rPr lang="zh-CN" altLang="en-US" smtClean="0"/>
              <a:t>‹#›</a:t>
            </a:fld>
            <a:endParaRPr lang="zh-CN" altLang="en-US"/>
          </a:p>
        </p:txBody>
      </p:sp>
    </p:spTree>
    <p:extLst>
      <p:ext uri="{BB962C8B-B14F-4D97-AF65-F5344CB8AC3E}">
        <p14:creationId xmlns:p14="http://schemas.microsoft.com/office/powerpoint/2010/main" val="516728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0BAA90-3024-445D-B387-43AC31089EA4}" type="datetimeFigureOut">
              <a:rPr lang="zh-CN" altLang="en-US" smtClean="0"/>
              <a:t>2019/10/31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7C5517-FE6C-4C18-BD6D-97CC204C9E34}" type="slidenum">
              <a:rPr lang="zh-CN" altLang="en-US" smtClean="0"/>
              <a:t>‹#›</a:t>
            </a:fld>
            <a:endParaRPr lang="zh-CN" altLang="en-US"/>
          </a:p>
        </p:txBody>
      </p:sp>
    </p:spTree>
    <p:extLst>
      <p:ext uri="{BB962C8B-B14F-4D97-AF65-F5344CB8AC3E}">
        <p14:creationId xmlns:p14="http://schemas.microsoft.com/office/powerpoint/2010/main" val="2365843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9.xml"/><Relationship Id="rId6" Type="http://schemas.openxmlformats.org/officeDocument/2006/relationships/comments" Target="../comments/comment7.xml"/><Relationship Id="rId5" Type="http://schemas.openxmlformats.org/officeDocument/2006/relationships/image" Target="../media/image8.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0.xml"/><Relationship Id="rId6" Type="http://schemas.openxmlformats.org/officeDocument/2006/relationships/comments" Target="../comments/comment8.xml"/><Relationship Id="rId5" Type="http://schemas.openxmlformats.org/officeDocument/2006/relationships/image" Target="../media/image9.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1.xml"/><Relationship Id="rId6" Type="http://schemas.openxmlformats.org/officeDocument/2006/relationships/comments" Target="../comments/comment9.xml"/><Relationship Id="rId5" Type="http://schemas.openxmlformats.org/officeDocument/2006/relationships/image" Target="../media/image10.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3.xml"/><Relationship Id="rId6" Type="http://schemas.openxmlformats.org/officeDocument/2006/relationships/comments" Target="../comments/comment10.xml"/><Relationship Id="rId5" Type="http://schemas.openxmlformats.org/officeDocument/2006/relationships/image" Target="../media/image11.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4.xml"/><Relationship Id="rId6" Type="http://schemas.openxmlformats.org/officeDocument/2006/relationships/comments" Target="../comments/comment11.xml"/><Relationship Id="rId5" Type="http://schemas.openxmlformats.org/officeDocument/2006/relationships/image" Target="../media/image12.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5.xml"/><Relationship Id="rId6" Type="http://schemas.openxmlformats.org/officeDocument/2006/relationships/comments" Target="../comments/comment12.xml"/><Relationship Id="rId5" Type="http://schemas.openxmlformats.org/officeDocument/2006/relationships/image" Target="../media/image13.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6.xml"/><Relationship Id="rId5" Type="http://schemas.openxmlformats.org/officeDocument/2006/relationships/comments" Target="../comments/comment13.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7.xml"/><Relationship Id="rId6" Type="http://schemas.openxmlformats.org/officeDocument/2006/relationships/comments" Target="../comments/comment14.xml"/><Relationship Id="rId5" Type="http://schemas.openxmlformats.org/officeDocument/2006/relationships/image" Target="../media/image14.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8.xml"/><Relationship Id="rId6" Type="http://schemas.openxmlformats.org/officeDocument/2006/relationships/comments" Target="../comments/comment15.xml"/><Relationship Id="rId5" Type="http://schemas.openxmlformats.org/officeDocument/2006/relationships/image" Target="../media/image15.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9.xml"/><Relationship Id="rId6" Type="http://schemas.openxmlformats.org/officeDocument/2006/relationships/comments" Target="../comments/comment16.xml"/><Relationship Id="rId5" Type="http://schemas.openxmlformats.org/officeDocument/2006/relationships/image" Target="../media/image16.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comments" Target="../comments/comment17.xml"/><Relationship Id="rId2" Type="http://schemas.openxmlformats.org/officeDocument/2006/relationships/slideLayout" Target="../slideLayouts/slideLayout7.xml"/><Relationship Id="rId1" Type="http://schemas.openxmlformats.org/officeDocument/2006/relationships/tags" Target="../tags/tag2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comments" Target="../comments/comment1.xml"/><Relationship Id="rId5"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comments" Target="../comments/comment2.xml"/><Relationship Id="rId5"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comments" Target="../comments/comment3.xml"/><Relationship Id="rId5"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6.xml"/><Relationship Id="rId6" Type="http://schemas.openxmlformats.org/officeDocument/2006/relationships/comments" Target="../comments/comment4.xml"/><Relationship Id="rId5" Type="http://schemas.openxmlformats.org/officeDocument/2006/relationships/image" Target="../media/image6.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7.xml"/><Relationship Id="rId5" Type="http://schemas.openxmlformats.org/officeDocument/2006/relationships/comments" Target="../comments/comment5.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8.xml"/><Relationship Id="rId6" Type="http://schemas.openxmlformats.org/officeDocument/2006/relationships/comments" Target="../comments/comment6.xml"/><Relationship Id="rId5" Type="http://schemas.openxmlformats.org/officeDocument/2006/relationships/image" Target="../media/image7.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72418" y="2137799"/>
            <a:ext cx="12191999" cy="1731981"/>
          </a:xfrm>
          <a:prstGeom prst="rect">
            <a:avLst/>
          </a:prstGeom>
          <a:pattFill prst="pct50">
            <a:fgClr>
              <a:srgbClr val="4EE2E2"/>
            </a:fgClr>
            <a:bgClr>
              <a:schemeClr val="bg1"/>
            </a:bgClr>
          </a:pattFill>
          <a:effectLst>
            <a:outerShdw blurRad="50800" dist="38100" dir="5400000" algn="t" rotWithShape="0">
              <a:schemeClr val="tx1">
                <a:alpha val="40000"/>
              </a:schemeClr>
            </a:outerShdw>
          </a:effectLst>
        </p:spPr>
        <p:txBody>
          <a:bodyPr anchor="ctr" anchorCtr="0"/>
          <a:lstStyle>
            <a:lvl1pPr algn="l" defTabSz="685487" rtl="0" eaLnBrk="1" latinLnBrk="0" hangingPunct="1">
              <a:lnSpc>
                <a:spcPct val="90000"/>
              </a:lnSpc>
              <a:spcBef>
                <a:spcPct val="0"/>
              </a:spcBef>
              <a:buNone/>
              <a:defRPr lang="en-US" sz="3300" b="0" kern="1200" cap="none" spc="-75"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a:defRPr/>
            </a:pPr>
            <a:endParaRPr lang="en-US" altLang="zh-CN" sz="6000" i="1" dirty="0"/>
          </a:p>
          <a:p>
            <a:pPr algn="ctr">
              <a:defRPr/>
            </a:pPr>
            <a:r>
              <a:rPr lang="en-US" altLang="zh-CN" sz="6000" i="1" dirty="0"/>
              <a:t>Lightweight network design</a:t>
            </a:r>
          </a:p>
          <a:p>
            <a:pPr algn="ctr" fontAlgn="auto">
              <a:spcAft>
                <a:spcPts val="0"/>
              </a:spcAft>
              <a:defRPr/>
            </a:pPr>
            <a:endParaRPr lang="zh-CN" altLang="en-US" sz="6000" b="1" dirty="0">
              <a:solidFill>
                <a:srgbClr val="034A9C"/>
              </a:solidFill>
              <a:latin typeface="Times New Roman" pitchFamily="18" charset="0"/>
              <a:ea typeface="黑体" pitchFamily="49" charset="-122"/>
              <a:cs typeface="Times New Roman" pitchFamily="18" charset="0"/>
            </a:endParaRPr>
          </a:p>
        </p:txBody>
      </p:sp>
      <p:grpSp>
        <p:nvGrpSpPr>
          <p:cNvPr id="2054" name="组合 8"/>
          <p:cNvGrpSpPr>
            <a:grpSpLocks/>
          </p:cNvGrpSpPr>
          <p:nvPr/>
        </p:nvGrpSpPr>
        <p:grpSpPr bwMode="auto">
          <a:xfrm>
            <a:off x="993775" y="6149975"/>
            <a:ext cx="10537825" cy="0"/>
            <a:chOff x="1485900" y="6386287"/>
            <a:chExt cx="10537829" cy="0"/>
          </a:xfrm>
        </p:grpSpPr>
        <p:cxnSp>
          <p:nvCxnSpPr>
            <p:cNvPr id="2055" name="直接连接符 9"/>
            <p:cNvCxnSpPr>
              <a:cxnSpLocks noChangeShapeType="1"/>
            </p:cNvCxnSpPr>
            <p:nvPr/>
          </p:nvCxnSpPr>
          <p:spPr bwMode="auto">
            <a:xfrm>
              <a:off x="1485900" y="6386287"/>
              <a:ext cx="3195340" cy="0"/>
            </a:xfrm>
            <a:prstGeom prst="line">
              <a:avLst/>
            </a:prstGeom>
            <a:noFill/>
            <a:ln w="28575" algn="ctr">
              <a:solidFill>
                <a:srgbClr val="318C80"/>
              </a:solidFill>
              <a:miter lim="800000"/>
              <a:headEnd/>
              <a:tailEnd/>
            </a:ln>
            <a:extLst>
              <a:ext uri="{909E8E84-426E-40DD-AFC4-6F175D3DCCD1}">
                <a14:hiddenFill xmlns:a14="http://schemas.microsoft.com/office/drawing/2010/main">
                  <a:noFill/>
                </a14:hiddenFill>
              </a:ext>
            </a:extLst>
          </p:spPr>
        </p:cxnSp>
        <p:cxnSp>
          <p:nvCxnSpPr>
            <p:cNvPr id="2056" name="直接连接符 10"/>
            <p:cNvCxnSpPr>
              <a:cxnSpLocks noChangeShapeType="1"/>
            </p:cNvCxnSpPr>
            <p:nvPr/>
          </p:nvCxnSpPr>
          <p:spPr bwMode="auto">
            <a:xfrm>
              <a:off x="4681240" y="6386287"/>
              <a:ext cx="3668940" cy="0"/>
            </a:xfrm>
            <a:prstGeom prst="line">
              <a:avLst/>
            </a:prstGeom>
            <a:noFill/>
            <a:ln w="28575" algn="ctr">
              <a:solidFill>
                <a:srgbClr val="EBB713"/>
              </a:solidFill>
              <a:miter lim="800000"/>
              <a:headEnd/>
              <a:tailEnd/>
            </a:ln>
            <a:extLst>
              <a:ext uri="{909E8E84-426E-40DD-AFC4-6F175D3DCCD1}">
                <a14:hiddenFill xmlns:a14="http://schemas.microsoft.com/office/drawing/2010/main">
                  <a:noFill/>
                </a14:hiddenFill>
              </a:ext>
            </a:extLst>
          </p:spPr>
        </p:cxnSp>
        <p:cxnSp>
          <p:nvCxnSpPr>
            <p:cNvPr id="2057" name="直接连接符 11"/>
            <p:cNvCxnSpPr>
              <a:cxnSpLocks noChangeShapeType="1"/>
            </p:cNvCxnSpPr>
            <p:nvPr/>
          </p:nvCxnSpPr>
          <p:spPr bwMode="auto">
            <a:xfrm>
              <a:off x="8369230" y="6386287"/>
              <a:ext cx="3654499" cy="0"/>
            </a:xfrm>
            <a:prstGeom prst="line">
              <a:avLst/>
            </a:prstGeom>
            <a:noFill/>
            <a:ln w="28575" algn="ctr">
              <a:solidFill>
                <a:srgbClr val="606060"/>
              </a:solidFill>
              <a:miter lim="800000"/>
              <a:headEnd/>
              <a:tailEnd/>
            </a:ln>
            <a:extLst>
              <a:ext uri="{909E8E84-426E-40DD-AFC4-6F175D3DCCD1}">
                <a14:hiddenFill xmlns:a14="http://schemas.microsoft.com/office/drawing/2010/main">
                  <a:noFill/>
                </a14:hiddenFill>
              </a:ext>
            </a:extLst>
          </p:spPr>
        </p:cxnSp>
      </p:grpSp>
      <p:sp>
        <p:nvSpPr>
          <p:cNvPr id="11" name="TextBox 9"/>
          <p:cNvSpPr>
            <a:spLocks noChangeArrowheads="1"/>
          </p:cNvSpPr>
          <p:nvPr/>
        </p:nvSpPr>
        <p:spPr bwMode="auto">
          <a:xfrm>
            <a:off x="3708185" y="4497534"/>
            <a:ext cx="4630795" cy="1215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3200" dirty="0" err="1">
                <a:latin typeface="Times New Roman" pitchFamily="18" charset="0"/>
                <a:ea typeface="楷体" pitchFamily="49" charset="-122"/>
                <a:cs typeface="Times New Roman" pitchFamily="18" charset="0"/>
              </a:rPr>
              <a:t>Jianlong</a:t>
            </a:r>
            <a:r>
              <a:rPr lang="en-US" altLang="zh-CN" sz="3200" dirty="0">
                <a:latin typeface="Times New Roman" pitchFamily="18" charset="0"/>
                <a:ea typeface="楷体" pitchFamily="49" charset="-122"/>
                <a:cs typeface="Times New Roman" pitchFamily="18" charset="0"/>
              </a:rPr>
              <a:t> Hou</a:t>
            </a:r>
          </a:p>
          <a:p>
            <a:pPr algn="ctr"/>
            <a:endParaRPr lang="en-US" altLang="zh-CN" sz="900" dirty="0">
              <a:latin typeface="Times New Roman" pitchFamily="18" charset="0"/>
              <a:ea typeface="楷体" pitchFamily="49" charset="-122"/>
              <a:cs typeface="Times New Roman" pitchFamily="18" charset="0"/>
            </a:endParaRPr>
          </a:p>
          <a:p>
            <a:pPr algn="ctr"/>
            <a:r>
              <a:rPr lang="en-US" altLang="zh-CN" sz="3200" dirty="0">
                <a:latin typeface="Times New Roman" pitchFamily="18" charset="0"/>
                <a:ea typeface="楷体" pitchFamily="49" charset="-122"/>
                <a:cs typeface="Times New Roman" pitchFamily="18" charset="0"/>
              </a:rPr>
              <a:t>October 31, 2019</a:t>
            </a:r>
            <a:endParaRPr lang="zh-CN" altLang="en-US" sz="3200" dirty="0">
              <a:latin typeface="Times New Roman" pitchFamily="18" charset="0"/>
              <a:ea typeface="楷体" pitchFamily="49" charset="-122"/>
              <a:cs typeface="Times New Roman" pitchFamily="18" charset="0"/>
            </a:endParaRPr>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3800" y="675369"/>
            <a:ext cx="1146290" cy="834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572703"/>
      </p:ext>
    </p:extLst>
  </p:cSld>
  <p:clrMapOvr>
    <a:masterClrMapping/>
  </p:clrMapOvr>
  <mc:AlternateContent xmlns:mc="http://schemas.openxmlformats.org/markup-compatibility/2006" xmlns:p14="http://schemas.microsoft.com/office/powerpoint/2010/main">
    <mc:Choice Requires="p14">
      <p:transition spd="med" p14:dur="700" advTm="10624">
        <p:fade/>
      </p:transition>
    </mc:Choice>
    <mc:Fallback xmlns="">
      <p:transition spd="med" advTm="1062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19998" y="355565"/>
            <a:ext cx="11874220" cy="1138773"/>
          </a:xfrm>
          <a:prstGeom prst="rect">
            <a:avLst/>
          </a:prstGeom>
          <a:noFill/>
        </p:spPr>
        <p:txBody>
          <a:bodyPr wrap="square" rtlCol="0">
            <a:spAutoFit/>
          </a:bodyPr>
          <a:lstStyle/>
          <a:p>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Learning Versatile Filters for Efﬁcient Convolutional Neural Networks</a:t>
            </a:r>
          </a:p>
          <a:p>
            <a:endParaRPr lang="zh-CN" altLang="en-US" sz="4000" b="1" dirty="0">
              <a:latin typeface="黑体" pitchFamily="49" charset="-122"/>
              <a:ea typeface="黑体" pitchFamily="49" charset="-122"/>
            </a:endParaRPr>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604" y="210577"/>
            <a:ext cx="9810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内容占位符 10"/>
          <p:cNvSpPr txBox="1">
            <a:spLocks/>
          </p:cNvSpPr>
          <p:nvPr/>
        </p:nvSpPr>
        <p:spPr>
          <a:xfrm>
            <a:off x="6451082" y="2252814"/>
            <a:ext cx="1826226" cy="10708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zh-CN" b="1" i="1" dirty="0">
              <a:latin typeface="Times New Roman" pitchFamily="18" charset="0"/>
              <a:cs typeface="Times New Roman" pitchFamily="18" charset="0"/>
            </a:endParaRPr>
          </a:p>
        </p:txBody>
      </p:sp>
      <p:sp>
        <p:nvSpPr>
          <p:cNvPr id="14" name="矩形 13"/>
          <p:cNvSpPr/>
          <p:nvPr/>
        </p:nvSpPr>
        <p:spPr>
          <a:xfrm>
            <a:off x="0" y="327841"/>
            <a:ext cx="720000" cy="756000"/>
          </a:xfrm>
          <a:prstGeom prst="rect">
            <a:avLst/>
          </a:prstGeom>
          <a:solidFill>
            <a:schemeClr val="accent1">
              <a:lumMod val="75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15" name="矩形 14"/>
          <p:cNvSpPr/>
          <p:nvPr/>
        </p:nvSpPr>
        <p:spPr>
          <a:xfrm flipV="1">
            <a:off x="719999" y="924952"/>
            <a:ext cx="5642163" cy="45719"/>
          </a:xfrm>
          <a:prstGeom prst="rect">
            <a:avLst/>
          </a:prstGeom>
          <a:gradFill>
            <a:gsLst>
              <a:gs pos="0">
                <a:schemeClr val="accent1">
                  <a:lumMod val="75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572F5B02-9FCC-4DA9-9969-84EFEBC864CA}"/>
              </a:ext>
            </a:extLst>
          </p:cNvPr>
          <p:cNvSpPr txBox="1"/>
          <p:nvPr/>
        </p:nvSpPr>
        <p:spPr>
          <a:xfrm>
            <a:off x="3003808" y="5071471"/>
            <a:ext cx="6400800" cy="1846659"/>
          </a:xfrm>
          <a:prstGeom prst="rect">
            <a:avLst/>
          </a:prstGeom>
          <a:noFill/>
        </p:spPr>
        <p:txBody>
          <a:bodyPr wrap="square" rtlCol="0">
            <a:spAutoFit/>
          </a:bodyPr>
          <a:lstStyle/>
          <a:p>
            <a:pPr algn="ctr"/>
            <a:endParaRPr lang="en-US" altLang="zh-CN" sz="3200" i="1" dirty="0">
              <a:latin typeface="Times New Roman" panose="02020603050405020304" pitchFamily="18" charset="0"/>
              <a:cs typeface="Times New Roman" panose="02020603050405020304" pitchFamily="18" charset="0"/>
            </a:endParaRPr>
          </a:p>
          <a:p>
            <a:pPr algn="ctr"/>
            <a:endParaRPr lang="en-US" altLang="zh-CN" sz="3200" i="1" dirty="0">
              <a:latin typeface="Times New Roman" panose="02020603050405020304" pitchFamily="18" charset="0"/>
              <a:cs typeface="Times New Roman" panose="02020603050405020304" pitchFamily="18" charset="0"/>
            </a:endParaRPr>
          </a:p>
          <a:p>
            <a:pPr algn="ctr"/>
            <a:endParaRPr lang="en-US" altLang="zh-CN" sz="3200" i="1" dirty="0">
              <a:latin typeface="Times New Roman" panose="02020603050405020304" pitchFamily="18" charset="0"/>
              <a:cs typeface="Times New Roman" panose="02020603050405020304" pitchFamily="18" charset="0"/>
            </a:endParaRPr>
          </a:p>
          <a:p>
            <a:endParaRPr lang="zh-CN" altLang="en-US" dirty="0"/>
          </a:p>
        </p:txBody>
      </p:sp>
      <p:pic>
        <p:nvPicPr>
          <p:cNvPr id="3" name="图片 2">
            <a:extLst>
              <a:ext uri="{FF2B5EF4-FFF2-40B4-BE49-F238E27FC236}">
                <a16:creationId xmlns:a16="http://schemas.microsoft.com/office/drawing/2014/main" id="{C4372802-B116-48DB-977F-676A3F574E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3621" y="1639326"/>
            <a:ext cx="8492280" cy="3762608"/>
          </a:xfrm>
          <a:prstGeom prst="rect">
            <a:avLst/>
          </a:prstGeom>
        </p:spPr>
      </p:pic>
    </p:spTree>
    <p:custDataLst>
      <p:tags r:id="rId1"/>
    </p:custDataLst>
    <p:extLst>
      <p:ext uri="{BB962C8B-B14F-4D97-AF65-F5344CB8AC3E}">
        <p14:creationId xmlns:p14="http://schemas.microsoft.com/office/powerpoint/2010/main" val="244950680"/>
      </p:ext>
    </p:extLst>
  </p:cSld>
  <p:clrMapOvr>
    <a:masterClrMapping/>
  </p:clrMapOvr>
  <mc:AlternateContent xmlns:mc="http://schemas.openxmlformats.org/markup-compatibility/2006" xmlns:p14="http://schemas.microsoft.com/office/powerpoint/2010/main">
    <mc:Choice Requires="p14">
      <p:transition spd="med" p14:dur="700" advTm="21330">
        <p:fade/>
      </p:transition>
    </mc:Choice>
    <mc:Fallback xmlns="">
      <p:transition spd="med" advTm="2133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nodePh="1">
                                  <p:stCondLst>
                                    <p:cond delay="0"/>
                                  </p:stCondLst>
                                  <p:endCondLst>
                                    <p:cond evt="begin" delay="0">
                                      <p:tn val="23"/>
                                    </p:cond>
                                  </p:endCondLst>
                                  <p:childTnLst>
                                    <p:set>
                                      <p:cBhvr>
                                        <p:cTn id="24" dur="1" fill="hold">
                                          <p:stCondLst>
                                            <p:cond delay="0"/>
                                          </p:stCondLst>
                                        </p:cTn>
                                        <p:tgtEl>
                                          <p:spTgt spid="26"/>
                                        </p:tgtEl>
                                        <p:attrNameLst>
                                          <p:attrName>style.visibility</p:attrName>
                                        </p:attrNameLst>
                                      </p:cBhvr>
                                      <p:to>
                                        <p:strVal val="visible"/>
                                      </p:to>
                                    </p:set>
                                    <p:animEffect transition="in" filter="randombar(horizontal)">
                                      <p:cBhvr>
                                        <p:cTn id="2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19999" y="305673"/>
            <a:ext cx="10968418" cy="523220"/>
          </a:xfrm>
          <a:prstGeom prst="rect">
            <a:avLst/>
          </a:prstGeom>
          <a:noFill/>
        </p:spPr>
        <p:txBody>
          <a:bodyPr wrap="square" rtlCol="0">
            <a:spAutoFit/>
          </a:bodyPr>
          <a:lstStyle/>
          <a:p>
            <a:r>
              <a:rPr lang="en-US" altLang="zh-CN" sz="2800" dirty="0" err="1">
                <a:effectLst>
                  <a:outerShdw blurRad="38100" dist="38100" dir="2700000" algn="tl">
                    <a:srgbClr val="000000">
                      <a:alpha val="43137"/>
                    </a:srgbClr>
                  </a:outerShdw>
                </a:effectLst>
                <a:latin typeface="Times New Roman" panose="02020603050405020304" pitchFamily="18" charset="0"/>
                <a:ea typeface="黑体" pitchFamily="49" charset="-122"/>
                <a:cs typeface="Times New Roman" panose="02020603050405020304" pitchFamily="18" charset="0"/>
              </a:rPr>
              <a:t>MixConv</a:t>
            </a:r>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800" dirty="0">
                <a:effectLst>
                  <a:outerShdw blurRad="38100" dist="38100" dir="2700000" algn="tl">
                    <a:srgbClr val="000000">
                      <a:alpha val="43137"/>
                    </a:srgbClr>
                  </a:outerShdw>
                </a:effectLst>
                <a:latin typeface="Times New Roman" panose="02020603050405020304" pitchFamily="18" charset="0"/>
                <a:ea typeface="黑体" pitchFamily="49" charset="-122"/>
                <a:cs typeface="Times New Roman" panose="02020603050405020304" pitchFamily="18" charset="0"/>
              </a:rPr>
              <a:t>Mixed</a:t>
            </a:r>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800" dirty="0" err="1">
                <a:effectLst>
                  <a:outerShdw blurRad="38100" dist="38100" dir="2700000" algn="tl">
                    <a:srgbClr val="000000">
                      <a:alpha val="43137"/>
                    </a:srgbClr>
                  </a:outerShdw>
                </a:effectLst>
                <a:latin typeface="Times New Roman" panose="02020603050405020304" pitchFamily="18" charset="0"/>
                <a:ea typeface="黑体" pitchFamily="49" charset="-122"/>
                <a:cs typeface="Times New Roman" panose="02020603050405020304" pitchFamily="18" charset="0"/>
              </a:rPr>
              <a:t>Depthwise</a:t>
            </a:r>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800" dirty="0">
                <a:effectLst>
                  <a:outerShdw blurRad="38100" dist="38100" dir="2700000" algn="tl">
                    <a:srgbClr val="000000">
                      <a:alpha val="43137"/>
                    </a:srgbClr>
                  </a:outerShdw>
                </a:effectLst>
                <a:latin typeface="Times New Roman" panose="02020603050405020304" pitchFamily="18" charset="0"/>
                <a:ea typeface="黑体" pitchFamily="49" charset="-122"/>
                <a:cs typeface="Times New Roman" panose="02020603050405020304" pitchFamily="18" charset="0"/>
              </a:rPr>
              <a:t>Convolutional</a:t>
            </a:r>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800" dirty="0">
                <a:effectLst>
                  <a:outerShdw blurRad="38100" dist="38100" dir="2700000" algn="tl">
                    <a:srgbClr val="000000">
                      <a:alpha val="43137"/>
                    </a:srgbClr>
                  </a:outerShdw>
                </a:effectLst>
                <a:latin typeface="Times New Roman" panose="02020603050405020304" pitchFamily="18" charset="0"/>
                <a:ea typeface="黑体" pitchFamily="49" charset="-122"/>
                <a:cs typeface="Times New Roman" panose="02020603050405020304" pitchFamily="18" charset="0"/>
              </a:rPr>
              <a:t>Kernels</a:t>
            </a:r>
            <a:endParaRPr lang="zh-CN" altLang="en-US" sz="2800" dirty="0">
              <a:effectLst>
                <a:outerShdw blurRad="38100" dist="38100" dir="2700000" algn="tl">
                  <a:srgbClr val="000000">
                    <a:alpha val="43137"/>
                  </a:srgbClr>
                </a:outerShdw>
              </a:effectLst>
              <a:latin typeface="Times New Roman" panose="02020603050405020304" pitchFamily="18" charset="0"/>
              <a:ea typeface="黑体" pitchFamily="49" charset="-122"/>
              <a:cs typeface="Times New Roman" panose="02020603050405020304" pitchFamily="18" charset="0"/>
            </a:endParaRPr>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604" y="210577"/>
            <a:ext cx="9810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内容占位符 10"/>
          <p:cNvSpPr txBox="1">
            <a:spLocks/>
          </p:cNvSpPr>
          <p:nvPr/>
        </p:nvSpPr>
        <p:spPr>
          <a:xfrm>
            <a:off x="6451082" y="2252814"/>
            <a:ext cx="1826226" cy="10708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zh-CN" b="1" i="1" dirty="0">
              <a:latin typeface="Times New Roman" pitchFamily="18" charset="0"/>
              <a:cs typeface="Times New Roman" pitchFamily="18" charset="0"/>
            </a:endParaRPr>
          </a:p>
        </p:txBody>
      </p:sp>
      <p:sp>
        <p:nvSpPr>
          <p:cNvPr id="14" name="矩形 13"/>
          <p:cNvSpPr/>
          <p:nvPr/>
        </p:nvSpPr>
        <p:spPr>
          <a:xfrm>
            <a:off x="0" y="327841"/>
            <a:ext cx="720000" cy="756000"/>
          </a:xfrm>
          <a:prstGeom prst="rect">
            <a:avLst/>
          </a:prstGeom>
          <a:solidFill>
            <a:schemeClr val="accent1">
              <a:lumMod val="75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15" name="矩形 14"/>
          <p:cNvSpPr/>
          <p:nvPr/>
        </p:nvSpPr>
        <p:spPr>
          <a:xfrm flipV="1">
            <a:off x="719999" y="924952"/>
            <a:ext cx="5642163" cy="45719"/>
          </a:xfrm>
          <a:prstGeom prst="rect">
            <a:avLst/>
          </a:prstGeom>
          <a:gradFill>
            <a:gsLst>
              <a:gs pos="0">
                <a:schemeClr val="accent1">
                  <a:lumMod val="75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228A21D2-2CAA-47E9-991C-8682C89DAA89}"/>
              </a:ext>
            </a:extLst>
          </p:cNvPr>
          <p:cNvSpPr txBox="1"/>
          <p:nvPr/>
        </p:nvSpPr>
        <p:spPr>
          <a:xfrm>
            <a:off x="5636102" y="2973823"/>
            <a:ext cx="914400" cy="914400"/>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BCA764DF-1656-46FF-8334-E92401DB703F}"/>
              </a:ext>
            </a:extLst>
          </p:cNvPr>
          <p:cNvSpPr txBox="1"/>
          <p:nvPr/>
        </p:nvSpPr>
        <p:spPr>
          <a:xfrm>
            <a:off x="534074" y="1626499"/>
            <a:ext cx="10090768" cy="1384995"/>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i="1" dirty="0">
                <a:latin typeface="Times New Roman" panose="02020603050405020304" pitchFamily="18" charset="0"/>
                <a:cs typeface="Times New Roman" panose="02020603050405020304" pitchFamily="18" charset="0"/>
              </a:rPr>
              <a:t>Motivation</a:t>
            </a:r>
          </a:p>
          <a:p>
            <a:pPr algn="just"/>
            <a:r>
              <a:rPr lang="en-US" altLang="zh-CN" sz="2800" i="1" dirty="0">
                <a:latin typeface="Times New Roman" panose="02020603050405020304" pitchFamily="18" charset="0"/>
                <a:cs typeface="Times New Roman" panose="02020603050405020304" pitchFamily="18" charset="0"/>
              </a:rPr>
              <a:t>  On the basis of depth-separable convolution, multi-scale convolution kernel is used to balance accuracy and efficiency</a:t>
            </a:r>
            <a:endParaRPr lang="zh-CN" altLang="en-US" sz="2800" i="1"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BE249366-74FA-4E93-ADA8-14924406EB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7411" y="3380825"/>
            <a:ext cx="8045863" cy="3257717"/>
          </a:xfrm>
          <a:prstGeom prst="rect">
            <a:avLst/>
          </a:prstGeom>
        </p:spPr>
      </p:pic>
    </p:spTree>
    <p:custDataLst>
      <p:tags r:id="rId1"/>
    </p:custDataLst>
    <p:extLst>
      <p:ext uri="{BB962C8B-B14F-4D97-AF65-F5344CB8AC3E}">
        <p14:creationId xmlns:p14="http://schemas.microsoft.com/office/powerpoint/2010/main" val="3947834163"/>
      </p:ext>
    </p:extLst>
  </p:cSld>
  <p:clrMapOvr>
    <a:masterClrMapping/>
  </p:clrMapOvr>
  <mc:AlternateContent xmlns:mc="http://schemas.openxmlformats.org/markup-compatibility/2006" xmlns:p14="http://schemas.microsoft.com/office/powerpoint/2010/main">
    <mc:Choice Requires="p14">
      <p:transition spd="med" p14:dur="700" advTm="21330">
        <p:fade/>
      </p:transition>
    </mc:Choice>
    <mc:Fallback xmlns="">
      <p:transition spd="med" advTm="2133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nodePh="1">
                                  <p:stCondLst>
                                    <p:cond delay="0"/>
                                  </p:stCondLst>
                                  <p:endCondLst>
                                    <p:cond evt="begin" delay="0">
                                      <p:tn val="23"/>
                                    </p:cond>
                                  </p:endCondLst>
                                  <p:childTnLst>
                                    <p:set>
                                      <p:cBhvr>
                                        <p:cTn id="24" dur="1" fill="hold">
                                          <p:stCondLst>
                                            <p:cond delay="0"/>
                                          </p:stCondLst>
                                        </p:cTn>
                                        <p:tgtEl>
                                          <p:spTgt spid="26"/>
                                        </p:tgtEl>
                                        <p:attrNameLst>
                                          <p:attrName>style.visibility</p:attrName>
                                        </p:attrNameLst>
                                      </p:cBhvr>
                                      <p:to>
                                        <p:strVal val="visible"/>
                                      </p:to>
                                    </p:set>
                                    <p:animEffect transition="in" filter="randombar(horizontal)">
                                      <p:cBhvr>
                                        <p:cTn id="2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19999" y="305673"/>
            <a:ext cx="10968418" cy="523220"/>
          </a:xfrm>
          <a:prstGeom prst="rect">
            <a:avLst/>
          </a:prstGeom>
          <a:noFill/>
        </p:spPr>
        <p:txBody>
          <a:bodyPr wrap="square" rtlCol="0">
            <a:spAutoFit/>
          </a:bodyPr>
          <a:lstStyle/>
          <a:p>
            <a:r>
              <a:rPr lang="en-US" altLang="zh-CN" sz="2800" dirty="0" err="1">
                <a:effectLst>
                  <a:outerShdw blurRad="38100" dist="38100" dir="2700000" algn="tl">
                    <a:srgbClr val="000000">
                      <a:alpha val="43137"/>
                    </a:srgbClr>
                  </a:outerShdw>
                </a:effectLst>
                <a:latin typeface="Times New Roman" panose="02020603050405020304" pitchFamily="18" charset="0"/>
                <a:ea typeface="黑体" pitchFamily="49" charset="-122"/>
                <a:cs typeface="Times New Roman" panose="02020603050405020304" pitchFamily="18" charset="0"/>
              </a:rPr>
              <a:t>MixConv</a:t>
            </a:r>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800" dirty="0">
                <a:effectLst>
                  <a:outerShdw blurRad="38100" dist="38100" dir="2700000" algn="tl">
                    <a:srgbClr val="000000">
                      <a:alpha val="43137"/>
                    </a:srgbClr>
                  </a:outerShdw>
                </a:effectLst>
                <a:latin typeface="Times New Roman" panose="02020603050405020304" pitchFamily="18" charset="0"/>
                <a:ea typeface="黑体" pitchFamily="49" charset="-122"/>
                <a:cs typeface="Times New Roman" panose="02020603050405020304" pitchFamily="18" charset="0"/>
              </a:rPr>
              <a:t>Mixed</a:t>
            </a:r>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800" dirty="0" err="1">
                <a:effectLst>
                  <a:outerShdw blurRad="38100" dist="38100" dir="2700000" algn="tl">
                    <a:srgbClr val="000000">
                      <a:alpha val="43137"/>
                    </a:srgbClr>
                  </a:outerShdw>
                </a:effectLst>
                <a:latin typeface="Times New Roman" panose="02020603050405020304" pitchFamily="18" charset="0"/>
                <a:ea typeface="黑体" pitchFamily="49" charset="-122"/>
                <a:cs typeface="Times New Roman" panose="02020603050405020304" pitchFamily="18" charset="0"/>
              </a:rPr>
              <a:t>Depthwise</a:t>
            </a:r>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800" dirty="0">
                <a:effectLst>
                  <a:outerShdw blurRad="38100" dist="38100" dir="2700000" algn="tl">
                    <a:srgbClr val="000000">
                      <a:alpha val="43137"/>
                    </a:srgbClr>
                  </a:outerShdw>
                </a:effectLst>
                <a:latin typeface="Times New Roman" panose="02020603050405020304" pitchFamily="18" charset="0"/>
                <a:ea typeface="黑体" pitchFamily="49" charset="-122"/>
                <a:cs typeface="Times New Roman" panose="02020603050405020304" pitchFamily="18" charset="0"/>
              </a:rPr>
              <a:t>Convolutional</a:t>
            </a:r>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800" dirty="0">
                <a:effectLst>
                  <a:outerShdw blurRad="38100" dist="38100" dir="2700000" algn="tl">
                    <a:srgbClr val="000000">
                      <a:alpha val="43137"/>
                    </a:srgbClr>
                  </a:outerShdw>
                </a:effectLst>
                <a:latin typeface="Times New Roman" panose="02020603050405020304" pitchFamily="18" charset="0"/>
                <a:ea typeface="黑体" pitchFamily="49" charset="-122"/>
                <a:cs typeface="Times New Roman" panose="02020603050405020304" pitchFamily="18" charset="0"/>
              </a:rPr>
              <a:t>Kernels</a:t>
            </a:r>
            <a:endParaRPr lang="zh-CN" altLang="en-US" sz="2800" dirty="0">
              <a:effectLst>
                <a:outerShdw blurRad="38100" dist="38100" dir="2700000" algn="tl">
                  <a:srgbClr val="000000">
                    <a:alpha val="43137"/>
                  </a:srgbClr>
                </a:outerShdw>
              </a:effectLst>
              <a:latin typeface="Times New Roman" panose="02020603050405020304" pitchFamily="18" charset="0"/>
              <a:ea typeface="黑体" pitchFamily="49" charset="-122"/>
              <a:cs typeface="Times New Roman" panose="02020603050405020304" pitchFamily="18" charset="0"/>
            </a:endParaRPr>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604" y="210577"/>
            <a:ext cx="9810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内容占位符 10"/>
          <p:cNvSpPr txBox="1">
            <a:spLocks/>
          </p:cNvSpPr>
          <p:nvPr/>
        </p:nvSpPr>
        <p:spPr>
          <a:xfrm>
            <a:off x="6451082" y="2252814"/>
            <a:ext cx="1826226" cy="10708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zh-CN" b="1" i="1" dirty="0">
              <a:latin typeface="Times New Roman" pitchFamily="18" charset="0"/>
              <a:cs typeface="Times New Roman" pitchFamily="18" charset="0"/>
            </a:endParaRPr>
          </a:p>
        </p:txBody>
      </p:sp>
      <p:sp>
        <p:nvSpPr>
          <p:cNvPr id="14" name="矩形 13"/>
          <p:cNvSpPr/>
          <p:nvPr/>
        </p:nvSpPr>
        <p:spPr>
          <a:xfrm>
            <a:off x="0" y="327841"/>
            <a:ext cx="720000" cy="756000"/>
          </a:xfrm>
          <a:prstGeom prst="rect">
            <a:avLst/>
          </a:prstGeom>
          <a:solidFill>
            <a:schemeClr val="accent1">
              <a:lumMod val="75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15" name="矩形 14"/>
          <p:cNvSpPr/>
          <p:nvPr/>
        </p:nvSpPr>
        <p:spPr>
          <a:xfrm flipV="1">
            <a:off x="719999" y="924952"/>
            <a:ext cx="5642163" cy="45719"/>
          </a:xfrm>
          <a:prstGeom prst="rect">
            <a:avLst/>
          </a:prstGeom>
          <a:gradFill>
            <a:gsLst>
              <a:gs pos="0">
                <a:schemeClr val="accent1">
                  <a:lumMod val="75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228A21D2-2CAA-47E9-991C-8682C89DAA89}"/>
              </a:ext>
            </a:extLst>
          </p:cNvPr>
          <p:cNvSpPr txBox="1"/>
          <p:nvPr/>
        </p:nvSpPr>
        <p:spPr>
          <a:xfrm>
            <a:off x="5636102" y="2973823"/>
            <a:ext cx="914400" cy="914400"/>
          </a:xfrm>
          <a:prstGeom prst="rect">
            <a:avLst/>
          </a:prstGeom>
          <a:noFill/>
        </p:spPr>
        <p:txBody>
          <a:bodyPr wrap="square" rtlCol="0">
            <a:spAutoFit/>
          </a:bodyPr>
          <a:lstStyle/>
          <a:p>
            <a:endParaRPr lang="zh-CN" altLang="en-US" dirty="0"/>
          </a:p>
        </p:txBody>
      </p:sp>
      <p:pic>
        <p:nvPicPr>
          <p:cNvPr id="3" name="图片 2">
            <a:extLst>
              <a:ext uri="{FF2B5EF4-FFF2-40B4-BE49-F238E27FC236}">
                <a16:creationId xmlns:a16="http://schemas.microsoft.com/office/drawing/2014/main" id="{C6666A29-A174-4C82-9B48-2BBD51E70C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7876" y="1450386"/>
            <a:ext cx="9136451" cy="4336189"/>
          </a:xfrm>
          <a:prstGeom prst="rect">
            <a:avLst/>
          </a:prstGeom>
        </p:spPr>
      </p:pic>
    </p:spTree>
    <p:custDataLst>
      <p:tags r:id="rId1"/>
    </p:custDataLst>
    <p:extLst>
      <p:ext uri="{BB962C8B-B14F-4D97-AF65-F5344CB8AC3E}">
        <p14:creationId xmlns:p14="http://schemas.microsoft.com/office/powerpoint/2010/main" val="1912585128"/>
      </p:ext>
    </p:extLst>
  </p:cSld>
  <p:clrMapOvr>
    <a:masterClrMapping/>
  </p:clrMapOvr>
  <mc:AlternateContent xmlns:mc="http://schemas.openxmlformats.org/markup-compatibility/2006" xmlns:p14="http://schemas.microsoft.com/office/powerpoint/2010/main">
    <mc:Choice Requires="p14">
      <p:transition spd="med" p14:dur="700" advTm="21330">
        <p:fade/>
      </p:transition>
    </mc:Choice>
    <mc:Fallback xmlns="">
      <p:transition spd="med" advTm="2133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nodePh="1">
                                  <p:stCondLst>
                                    <p:cond delay="0"/>
                                  </p:stCondLst>
                                  <p:endCondLst>
                                    <p:cond evt="begin" delay="0">
                                      <p:tn val="23"/>
                                    </p:cond>
                                  </p:endCondLst>
                                  <p:childTnLst>
                                    <p:set>
                                      <p:cBhvr>
                                        <p:cTn id="24" dur="1" fill="hold">
                                          <p:stCondLst>
                                            <p:cond delay="0"/>
                                          </p:stCondLst>
                                        </p:cTn>
                                        <p:tgtEl>
                                          <p:spTgt spid="26"/>
                                        </p:tgtEl>
                                        <p:attrNameLst>
                                          <p:attrName>style.visibility</p:attrName>
                                        </p:attrNameLst>
                                      </p:cBhvr>
                                      <p:to>
                                        <p:strVal val="visible"/>
                                      </p:to>
                                    </p:set>
                                    <p:animEffect transition="in" filter="randombar(horizontal)">
                                      <p:cBhvr>
                                        <p:cTn id="2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19999" y="391277"/>
            <a:ext cx="10968418" cy="1138773"/>
          </a:xfrm>
          <a:prstGeom prst="rect">
            <a:avLst/>
          </a:prstGeom>
          <a:noFill/>
        </p:spPr>
        <p:txBody>
          <a:bodyPr wrap="square" rtlCol="0">
            <a:spAutoFit/>
          </a:bodyPr>
          <a:lstStyle/>
          <a:p>
            <a:r>
              <a:rPr lang="en-US" altLang="zh-CN" sz="2800" dirty="0" err="1">
                <a:effectLst>
                  <a:outerShdw blurRad="38100" dist="38100" dir="2700000" algn="tl">
                    <a:srgbClr val="000000">
                      <a:alpha val="43137"/>
                    </a:srgbClr>
                  </a:outerShdw>
                </a:effectLst>
                <a:latin typeface="Times New Roman" panose="02020603050405020304" pitchFamily="18" charset="0"/>
                <a:ea typeface="黑体" pitchFamily="49" charset="-122"/>
                <a:cs typeface="Times New Roman" panose="02020603050405020304" pitchFamily="18" charset="0"/>
              </a:rPr>
              <a:t>MixConv</a:t>
            </a:r>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800" dirty="0">
                <a:effectLst>
                  <a:outerShdw blurRad="38100" dist="38100" dir="2700000" algn="tl">
                    <a:srgbClr val="000000">
                      <a:alpha val="43137"/>
                    </a:srgbClr>
                  </a:outerShdw>
                </a:effectLst>
                <a:latin typeface="Times New Roman" panose="02020603050405020304" pitchFamily="18" charset="0"/>
                <a:ea typeface="黑体" pitchFamily="49" charset="-122"/>
                <a:cs typeface="Times New Roman" panose="02020603050405020304" pitchFamily="18" charset="0"/>
              </a:rPr>
              <a:t>Mixed</a:t>
            </a:r>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800" dirty="0" err="1">
                <a:effectLst>
                  <a:outerShdw blurRad="38100" dist="38100" dir="2700000" algn="tl">
                    <a:srgbClr val="000000">
                      <a:alpha val="43137"/>
                    </a:srgbClr>
                  </a:outerShdw>
                </a:effectLst>
                <a:latin typeface="Times New Roman" panose="02020603050405020304" pitchFamily="18" charset="0"/>
                <a:ea typeface="黑体" pitchFamily="49" charset="-122"/>
                <a:cs typeface="Times New Roman" panose="02020603050405020304" pitchFamily="18" charset="0"/>
              </a:rPr>
              <a:t>Depthwise</a:t>
            </a:r>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800" dirty="0">
                <a:effectLst>
                  <a:outerShdw blurRad="38100" dist="38100" dir="2700000" algn="tl">
                    <a:srgbClr val="000000">
                      <a:alpha val="43137"/>
                    </a:srgbClr>
                  </a:outerShdw>
                </a:effectLst>
                <a:latin typeface="Times New Roman" panose="02020603050405020304" pitchFamily="18" charset="0"/>
                <a:ea typeface="黑体" pitchFamily="49" charset="-122"/>
                <a:cs typeface="Times New Roman" panose="02020603050405020304" pitchFamily="18" charset="0"/>
              </a:rPr>
              <a:t>Convolutional</a:t>
            </a:r>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800" dirty="0">
                <a:effectLst>
                  <a:outerShdw blurRad="38100" dist="38100" dir="2700000" algn="tl">
                    <a:srgbClr val="000000">
                      <a:alpha val="43137"/>
                    </a:srgbClr>
                  </a:outerShdw>
                </a:effectLst>
                <a:latin typeface="Times New Roman" panose="02020603050405020304" pitchFamily="18" charset="0"/>
                <a:ea typeface="黑体" pitchFamily="49" charset="-122"/>
                <a:cs typeface="Times New Roman" panose="02020603050405020304" pitchFamily="18" charset="0"/>
              </a:rPr>
              <a:t>Kernels</a:t>
            </a:r>
            <a:endParaRPr lang="zh-CN" altLang="en-US" sz="2800" dirty="0">
              <a:effectLst>
                <a:outerShdw blurRad="38100" dist="38100" dir="2700000" algn="tl">
                  <a:srgbClr val="000000">
                    <a:alpha val="43137"/>
                  </a:srgbClr>
                </a:outerShdw>
              </a:effectLst>
              <a:latin typeface="Times New Roman" panose="02020603050405020304" pitchFamily="18" charset="0"/>
              <a:ea typeface="黑体" pitchFamily="49" charset="-122"/>
              <a:cs typeface="Times New Roman" panose="02020603050405020304" pitchFamily="18" charset="0"/>
            </a:endParaRPr>
          </a:p>
          <a:p>
            <a:endParaRPr lang="zh-CN" altLang="en-US" sz="4000" b="1" dirty="0">
              <a:latin typeface="黑体" pitchFamily="49" charset="-122"/>
              <a:ea typeface="黑体" pitchFamily="49" charset="-122"/>
            </a:endParaRPr>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604" y="210577"/>
            <a:ext cx="9810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内容占位符 10"/>
          <p:cNvSpPr txBox="1">
            <a:spLocks/>
          </p:cNvSpPr>
          <p:nvPr/>
        </p:nvSpPr>
        <p:spPr>
          <a:xfrm>
            <a:off x="6451082" y="2252814"/>
            <a:ext cx="1826226" cy="10708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zh-CN" b="1" i="1" dirty="0">
              <a:latin typeface="Times New Roman" pitchFamily="18" charset="0"/>
              <a:cs typeface="Times New Roman" pitchFamily="18" charset="0"/>
            </a:endParaRPr>
          </a:p>
        </p:txBody>
      </p:sp>
      <p:sp>
        <p:nvSpPr>
          <p:cNvPr id="14" name="矩形 13"/>
          <p:cNvSpPr/>
          <p:nvPr/>
        </p:nvSpPr>
        <p:spPr>
          <a:xfrm>
            <a:off x="0" y="327841"/>
            <a:ext cx="720000" cy="756000"/>
          </a:xfrm>
          <a:prstGeom prst="rect">
            <a:avLst/>
          </a:prstGeom>
          <a:solidFill>
            <a:schemeClr val="accent1">
              <a:lumMod val="75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15" name="矩形 14"/>
          <p:cNvSpPr/>
          <p:nvPr/>
        </p:nvSpPr>
        <p:spPr>
          <a:xfrm flipV="1">
            <a:off x="719999" y="924952"/>
            <a:ext cx="5642163" cy="45719"/>
          </a:xfrm>
          <a:prstGeom prst="rect">
            <a:avLst/>
          </a:prstGeom>
          <a:gradFill>
            <a:gsLst>
              <a:gs pos="0">
                <a:schemeClr val="accent1">
                  <a:lumMod val="75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5D416C4C-EE06-4F7D-903C-FD438EE242CE}"/>
              </a:ext>
            </a:extLst>
          </p:cNvPr>
          <p:cNvSpPr txBox="1"/>
          <p:nvPr/>
        </p:nvSpPr>
        <p:spPr>
          <a:xfrm>
            <a:off x="919343" y="2519706"/>
            <a:ext cx="9417914" cy="3316742"/>
          </a:xfrm>
          <a:prstGeom prst="rect">
            <a:avLst/>
          </a:prstGeom>
          <a:noFill/>
        </p:spPr>
        <p:txBody>
          <a:bodyPr wrap="square" rtlCol="0">
            <a:spAutoFit/>
          </a:bodyPr>
          <a:lstStyle/>
          <a:p>
            <a:pPr marL="742950" indent="-742950">
              <a:lnSpc>
                <a:spcPct val="150000"/>
              </a:lnSpc>
              <a:buFont typeface="+mj-ea"/>
              <a:buAutoNum type="circleNumDbPlain"/>
            </a:pPr>
            <a:r>
              <a:rPr lang="en-US" altLang="zh-CN" sz="3600" i="1" dirty="0">
                <a:latin typeface="Times New Roman" panose="02020603050405020304" pitchFamily="18" charset="0"/>
                <a:cs typeface="Times New Roman" panose="02020603050405020304" pitchFamily="18" charset="0"/>
              </a:rPr>
              <a:t>Group Size g</a:t>
            </a:r>
          </a:p>
          <a:p>
            <a:pPr marL="742950" indent="-742950">
              <a:lnSpc>
                <a:spcPct val="150000"/>
              </a:lnSpc>
              <a:buFont typeface="+mj-ea"/>
              <a:buAutoNum type="circleNumDbPlain"/>
            </a:pPr>
            <a:r>
              <a:rPr lang="en-US" altLang="zh-CN" sz="3600" i="1" dirty="0">
                <a:latin typeface="Times New Roman" panose="02020603050405020304" pitchFamily="18" charset="0"/>
                <a:cs typeface="Times New Roman" panose="02020603050405020304" pitchFamily="18" charset="0"/>
              </a:rPr>
              <a:t>Kernel Size Per Group</a:t>
            </a:r>
          </a:p>
          <a:p>
            <a:pPr marL="742950" indent="-742950">
              <a:lnSpc>
                <a:spcPct val="150000"/>
              </a:lnSpc>
              <a:buFont typeface="+mj-ea"/>
              <a:buAutoNum type="circleNumDbPlain"/>
            </a:pPr>
            <a:r>
              <a:rPr lang="en-US" altLang="zh-CN" sz="3600" i="1" dirty="0">
                <a:latin typeface="Times New Roman" panose="02020603050405020304" pitchFamily="18" charset="0"/>
                <a:cs typeface="Times New Roman" panose="02020603050405020304" pitchFamily="18" charset="0"/>
              </a:rPr>
              <a:t>Channel Size Per Group</a:t>
            </a:r>
          </a:p>
          <a:p>
            <a:pPr marL="742950" indent="-742950">
              <a:lnSpc>
                <a:spcPct val="150000"/>
              </a:lnSpc>
              <a:buFont typeface="+mj-ea"/>
              <a:buAutoNum type="circleNumDbPlain"/>
            </a:pPr>
            <a:r>
              <a:rPr lang="en-US" altLang="zh-CN" sz="3600" i="1" dirty="0">
                <a:latin typeface="Times New Roman" panose="02020603050405020304" pitchFamily="18" charset="0"/>
                <a:cs typeface="Times New Roman" panose="02020603050405020304" pitchFamily="18" charset="0"/>
              </a:rPr>
              <a:t>Dilated Convolution</a:t>
            </a:r>
          </a:p>
        </p:txBody>
      </p:sp>
      <p:sp>
        <p:nvSpPr>
          <p:cNvPr id="3" name="文本框 2">
            <a:extLst>
              <a:ext uri="{FF2B5EF4-FFF2-40B4-BE49-F238E27FC236}">
                <a16:creationId xmlns:a16="http://schemas.microsoft.com/office/drawing/2014/main" id="{EE919069-B5AF-45BB-A79A-C5B13547521C}"/>
              </a:ext>
            </a:extLst>
          </p:cNvPr>
          <p:cNvSpPr txBox="1"/>
          <p:nvPr/>
        </p:nvSpPr>
        <p:spPr>
          <a:xfrm>
            <a:off x="5636102" y="2973823"/>
            <a:ext cx="914400" cy="914400"/>
          </a:xfrm>
          <a:prstGeom prst="rect">
            <a:avLst/>
          </a:prstGeom>
          <a:noFill/>
        </p:spPr>
        <p:txBody>
          <a:bodyPr wrap="square" rtlCol="0">
            <a:spAutoFit/>
          </a:bodyPr>
          <a:lstStyle/>
          <a:p>
            <a:endParaRPr lang="zh-CN" altLang="en-US" dirty="0"/>
          </a:p>
        </p:txBody>
      </p:sp>
      <p:sp>
        <p:nvSpPr>
          <p:cNvPr id="4" name="文本框 3">
            <a:extLst>
              <a:ext uri="{FF2B5EF4-FFF2-40B4-BE49-F238E27FC236}">
                <a16:creationId xmlns:a16="http://schemas.microsoft.com/office/drawing/2014/main" id="{4C730A7A-95BB-4CB4-A1DC-5AE7B6BAA7DE}"/>
              </a:ext>
            </a:extLst>
          </p:cNvPr>
          <p:cNvSpPr txBox="1"/>
          <p:nvPr/>
        </p:nvSpPr>
        <p:spPr>
          <a:xfrm>
            <a:off x="919343" y="1666824"/>
            <a:ext cx="8216565" cy="707886"/>
          </a:xfrm>
          <a:prstGeom prst="rect">
            <a:avLst/>
          </a:prstGeom>
          <a:noFill/>
        </p:spPr>
        <p:txBody>
          <a:bodyPr wrap="square" rtlCol="0">
            <a:spAutoFit/>
          </a:bodyPr>
          <a:lstStyle/>
          <a:p>
            <a:pPr marL="285750" indent="-285750">
              <a:buFont typeface="Arial" panose="020B0604020202020204" pitchFamily="34" charset="0"/>
              <a:buChar char="•"/>
            </a:pPr>
            <a:r>
              <a:rPr lang="en-US" altLang="zh-CN" sz="4000" b="1" i="1" dirty="0" err="1">
                <a:latin typeface="Times New Roman" panose="02020603050405020304" pitchFamily="18" charset="0"/>
                <a:cs typeface="Times New Roman" panose="02020603050405020304" pitchFamily="18" charset="0"/>
              </a:rPr>
              <a:t>MixConv</a:t>
            </a:r>
            <a:r>
              <a:rPr lang="en-US" altLang="zh-CN" sz="4000" b="1" i="1" dirty="0">
                <a:latin typeface="Times New Roman" panose="02020603050405020304" pitchFamily="18" charset="0"/>
                <a:cs typeface="Times New Roman" panose="02020603050405020304" pitchFamily="18" charset="0"/>
              </a:rPr>
              <a:t> Design Choices</a:t>
            </a:r>
            <a:endParaRPr lang="zh-CN" altLang="en-US" sz="4000" b="1" i="1"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093321505"/>
      </p:ext>
    </p:extLst>
  </p:cSld>
  <p:clrMapOvr>
    <a:masterClrMapping/>
  </p:clrMapOvr>
  <mc:AlternateContent xmlns:mc="http://schemas.openxmlformats.org/markup-compatibility/2006" xmlns:p14="http://schemas.microsoft.com/office/powerpoint/2010/main">
    <mc:Choice Requires="p14">
      <p:transition spd="med" p14:dur="700" advTm="21330">
        <p:fade/>
      </p:transition>
    </mc:Choice>
    <mc:Fallback xmlns="">
      <p:transition spd="med" advTm="2133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nodePh="1">
                                  <p:stCondLst>
                                    <p:cond delay="0"/>
                                  </p:stCondLst>
                                  <p:endCondLst>
                                    <p:cond evt="begin" delay="0">
                                      <p:tn val="23"/>
                                    </p:cond>
                                  </p:endCondLst>
                                  <p:childTnLst>
                                    <p:set>
                                      <p:cBhvr>
                                        <p:cTn id="24" dur="1" fill="hold">
                                          <p:stCondLst>
                                            <p:cond delay="0"/>
                                          </p:stCondLst>
                                        </p:cTn>
                                        <p:tgtEl>
                                          <p:spTgt spid="26"/>
                                        </p:tgtEl>
                                        <p:attrNameLst>
                                          <p:attrName>style.visibility</p:attrName>
                                        </p:attrNameLst>
                                      </p:cBhvr>
                                      <p:to>
                                        <p:strVal val="visible"/>
                                      </p:to>
                                    </p:set>
                                    <p:animEffect transition="in" filter="randombar(horizontal)">
                                      <p:cBhvr>
                                        <p:cTn id="2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19999" y="305673"/>
            <a:ext cx="10968418" cy="523220"/>
          </a:xfrm>
          <a:prstGeom prst="rect">
            <a:avLst/>
          </a:prstGeom>
          <a:noFill/>
        </p:spPr>
        <p:txBody>
          <a:bodyPr wrap="square" rtlCol="0">
            <a:spAutoFit/>
          </a:bodyPr>
          <a:lstStyle/>
          <a:p>
            <a:r>
              <a:rPr lang="en-US" altLang="zh-CN" sz="2800" dirty="0" err="1">
                <a:effectLst>
                  <a:outerShdw blurRad="38100" dist="38100" dir="2700000" algn="tl">
                    <a:srgbClr val="000000">
                      <a:alpha val="43137"/>
                    </a:srgbClr>
                  </a:outerShdw>
                </a:effectLst>
                <a:latin typeface="Times New Roman" panose="02020603050405020304" pitchFamily="18" charset="0"/>
                <a:ea typeface="黑体" pitchFamily="49" charset="-122"/>
                <a:cs typeface="Times New Roman" panose="02020603050405020304" pitchFamily="18" charset="0"/>
              </a:rPr>
              <a:t>MixConv</a:t>
            </a:r>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800" dirty="0">
                <a:effectLst>
                  <a:outerShdw blurRad="38100" dist="38100" dir="2700000" algn="tl">
                    <a:srgbClr val="000000">
                      <a:alpha val="43137"/>
                    </a:srgbClr>
                  </a:outerShdw>
                </a:effectLst>
                <a:latin typeface="Times New Roman" panose="02020603050405020304" pitchFamily="18" charset="0"/>
                <a:ea typeface="黑体" pitchFamily="49" charset="-122"/>
                <a:cs typeface="Times New Roman" panose="02020603050405020304" pitchFamily="18" charset="0"/>
              </a:rPr>
              <a:t>Mixed</a:t>
            </a:r>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800" dirty="0" err="1">
                <a:effectLst>
                  <a:outerShdw blurRad="38100" dist="38100" dir="2700000" algn="tl">
                    <a:srgbClr val="000000">
                      <a:alpha val="43137"/>
                    </a:srgbClr>
                  </a:outerShdw>
                </a:effectLst>
                <a:latin typeface="Times New Roman" panose="02020603050405020304" pitchFamily="18" charset="0"/>
                <a:ea typeface="黑体" pitchFamily="49" charset="-122"/>
                <a:cs typeface="Times New Roman" panose="02020603050405020304" pitchFamily="18" charset="0"/>
              </a:rPr>
              <a:t>Depthwise</a:t>
            </a:r>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800" dirty="0">
                <a:effectLst>
                  <a:outerShdw blurRad="38100" dist="38100" dir="2700000" algn="tl">
                    <a:srgbClr val="000000">
                      <a:alpha val="43137"/>
                    </a:srgbClr>
                  </a:outerShdw>
                </a:effectLst>
                <a:latin typeface="Times New Roman" panose="02020603050405020304" pitchFamily="18" charset="0"/>
                <a:ea typeface="黑体" pitchFamily="49" charset="-122"/>
                <a:cs typeface="Times New Roman" panose="02020603050405020304" pitchFamily="18" charset="0"/>
              </a:rPr>
              <a:t>Convolutional</a:t>
            </a:r>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800" dirty="0">
                <a:effectLst>
                  <a:outerShdw blurRad="38100" dist="38100" dir="2700000" algn="tl">
                    <a:srgbClr val="000000">
                      <a:alpha val="43137"/>
                    </a:srgbClr>
                  </a:outerShdw>
                </a:effectLst>
                <a:latin typeface="Times New Roman" panose="02020603050405020304" pitchFamily="18" charset="0"/>
                <a:ea typeface="黑体" pitchFamily="49" charset="-122"/>
                <a:cs typeface="Times New Roman" panose="02020603050405020304" pitchFamily="18" charset="0"/>
              </a:rPr>
              <a:t>Kernels</a:t>
            </a:r>
            <a:endParaRPr lang="zh-CN" altLang="en-US" sz="2800" dirty="0">
              <a:effectLst>
                <a:outerShdw blurRad="38100" dist="38100" dir="2700000" algn="tl">
                  <a:srgbClr val="000000">
                    <a:alpha val="43137"/>
                  </a:srgbClr>
                </a:outerShdw>
              </a:effectLst>
              <a:latin typeface="Times New Roman" panose="02020603050405020304" pitchFamily="18" charset="0"/>
              <a:ea typeface="黑体" pitchFamily="49" charset="-122"/>
              <a:cs typeface="Times New Roman" panose="02020603050405020304" pitchFamily="18" charset="0"/>
            </a:endParaRPr>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604" y="210577"/>
            <a:ext cx="9810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内容占位符 10"/>
          <p:cNvSpPr txBox="1">
            <a:spLocks/>
          </p:cNvSpPr>
          <p:nvPr/>
        </p:nvSpPr>
        <p:spPr>
          <a:xfrm>
            <a:off x="6451082" y="2252814"/>
            <a:ext cx="1826226" cy="10708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zh-CN" b="1" i="1" dirty="0">
              <a:latin typeface="Times New Roman" pitchFamily="18" charset="0"/>
              <a:cs typeface="Times New Roman" pitchFamily="18" charset="0"/>
            </a:endParaRPr>
          </a:p>
        </p:txBody>
      </p:sp>
      <p:sp>
        <p:nvSpPr>
          <p:cNvPr id="14" name="矩形 13"/>
          <p:cNvSpPr/>
          <p:nvPr/>
        </p:nvSpPr>
        <p:spPr>
          <a:xfrm>
            <a:off x="0" y="327841"/>
            <a:ext cx="720000" cy="756000"/>
          </a:xfrm>
          <a:prstGeom prst="rect">
            <a:avLst/>
          </a:prstGeom>
          <a:solidFill>
            <a:schemeClr val="accent1">
              <a:lumMod val="75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15" name="矩形 14"/>
          <p:cNvSpPr/>
          <p:nvPr/>
        </p:nvSpPr>
        <p:spPr>
          <a:xfrm flipV="1">
            <a:off x="719999" y="924952"/>
            <a:ext cx="5642163" cy="45719"/>
          </a:xfrm>
          <a:prstGeom prst="rect">
            <a:avLst/>
          </a:prstGeom>
          <a:gradFill>
            <a:gsLst>
              <a:gs pos="0">
                <a:schemeClr val="accent1">
                  <a:lumMod val="75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228A21D2-2CAA-47E9-991C-8682C89DAA89}"/>
              </a:ext>
            </a:extLst>
          </p:cNvPr>
          <p:cNvSpPr txBox="1"/>
          <p:nvPr/>
        </p:nvSpPr>
        <p:spPr>
          <a:xfrm>
            <a:off x="5636102" y="2973823"/>
            <a:ext cx="914400" cy="914400"/>
          </a:xfrm>
          <a:prstGeom prst="rect">
            <a:avLst/>
          </a:prstGeom>
          <a:noFill/>
        </p:spPr>
        <p:txBody>
          <a:bodyPr wrap="square" rtlCol="0">
            <a:spAutoFit/>
          </a:bodyPr>
          <a:lstStyle/>
          <a:p>
            <a:endParaRPr lang="zh-CN" altLang="en-US" dirty="0"/>
          </a:p>
        </p:txBody>
      </p:sp>
      <p:pic>
        <p:nvPicPr>
          <p:cNvPr id="4" name="图片 3">
            <a:extLst>
              <a:ext uri="{FF2B5EF4-FFF2-40B4-BE49-F238E27FC236}">
                <a16:creationId xmlns:a16="http://schemas.microsoft.com/office/drawing/2014/main" id="{A8A4CCC2-FB75-400F-A07F-47DFB13981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3768" y="1361227"/>
            <a:ext cx="9219068" cy="4135546"/>
          </a:xfrm>
          <a:prstGeom prst="rect">
            <a:avLst/>
          </a:prstGeom>
        </p:spPr>
      </p:pic>
    </p:spTree>
    <p:custDataLst>
      <p:tags r:id="rId1"/>
    </p:custDataLst>
    <p:extLst>
      <p:ext uri="{BB962C8B-B14F-4D97-AF65-F5344CB8AC3E}">
        <p14:creationId xmlns:p14="http://schemas.microsoft.com/office/powerpoint/2010/main" val="921676997"/>
      </p:ext>
    </p:extLst>
  </p:cSld>
  <p:clrMapOvr>
    <a:masterClrMapping/>
  </p:clrMapOvr>
  <mc:AlternateContent xmlns:mc="http://schemas.openxmlformats.org/markup-compatibility/2006" xmlns:p14="http://schemas.microsoft.com/office/powerpoint/2010/main">
    <mc:Choice Requires="p14">
      <p:transition spd="med" p14:dur="700" advTm="21330">
        <p:fade/>
      </p:transition>
    </mc:Choice>
    <mc:Fallback xmlns="">
      <p:transition spd="med" advTm="2133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nodePh="1">
                                  <p:stCondLst>
                                    <p:cond delay="0"/>
                                  </p:stCondLst>
                                  <p:endCondLst>
                                    <p:cond evt="begin" delay="0">
                                      <p:tn val="23"/>
                                    </p:cond>
                                  </p:endCondLst>
                                  <p:childTnLst>
                                    <p:set>
                                      <p:cBhvr>
                                        <p:cTn id="24" dur="1" fill="hold">
                                          <p:stCondLst>
                                            <p:cond delay="0"/>
                                          </p:stCondLst>
                                        </p:cTn>
                                        <p:tgtEl>
                                          <p:spTgt spid="26"/>
                                        </p:tgtEl>
                                        <p:attrNameLst>
                                          <p:attrName>style.visibility</p:attrName>
                                        </p:attrNameLst>
                                      </p:cBhvr>
                                      <p:to>
                                        <p:strVal val="visible"/>
                                      </p:to>
                                    </p:set>
                                    <p:animEffect transition="in" filter="randombar(horizontal)">
                                      <p:cBhvr>
                                        <p:cTn id="2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19999" y="305673"/>
            <a:ext cx="10968418" cy="523220"/>
          </a:xfrm>
          <a:prstGeom prst="rect">
            <a:avLst/>
          </a:prstGeom>
          <a:noFill/>
        </p:spPr>
        <p:txBody>
          <a:bodyPr wrap="square" rtlCol="0">
            <a:spAutoFit/>
          </a:bodyPr>
          <a:lstStyle/>
          <a:p>
            <a:r>
              <a:rPr lang="en-US" altLang="zh-CN" sz="2800" dirty="0" err="1">
                <a:effectLst>
                  <a:outerShdw blurRad="38100" dist="38100" dir="2700000" algn="tl">
                    <a:srgbClr val="000000">
                      <a:alpha val="43137"/>
                    </a:srgbClr>
                  </a:outerShdw>
                </a:effectLst>
                <a:latin typeface="Times New Roman" panose="02020603050405020304" pitchFamily="18" charset="0"/>
                <a:ea typeface="黑体" pitchFamily="49" charset="-122"/>
                <a:cs typeface="Times New Roman" panose="02020603050405020304" pitchFamily="18" charset="0"/>
              </a:rPr>
              <a:t>MixConv</a:t>
            </a:r>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800" dirty="0">
                <a:effectLst>
                  <a:outerShdw blurRad="38100" dist="38100" dir="2700000" algn="tl">
                    <a:srgbClr val="000000">
                      <a:alpha val="43137"/>
                    </a:srgbClr>
                  </a:outerShdw>
                </a:effectLst>
                <a:latin typeface="Times New Roman" panose="02020603050405020304" pitchFamily="18" charset="0"/>
                <a:ea typeface="黑体" pitchFamily="49" charset="-122"/>
                <a:cs typeface="Times New Roman" panose="02020603050405020304" pitchFamily="18" charset="0"/>
              </a:rPr>
              <a:t>Mixed</a:t>
            </a:r>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800" dirty="0" err="1">
                <a:effectLst>
                  <a:outerShdw blurRad="38100" dist="38100" dir="2700000" algn="tl">
                    <a:srgbClr val="000000">
                      <a:alpha val="43137"/>
                    </a:srgbClr>
                  </a:outerShdw>
                </a:effectLst>
                <a:latin typeface="Times New Roman" panose="02020603050405020304" pitchFamily="18" charset="0"/>
                <a:ea typeface="黑体" pitchFamily="49" charset="-122"/>
                <a:cs typeface="Times New Roman" panose="02020603050405020304" pitchFamily="18" charset="0"/>
              </a:rPr>
              <a:t>Depthwise</a:t>
            </a:r>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800" dirty="0">
                <a:effectLst>
                  <a:outerShdw blurRad="38100" dist="38100" dir="2700000" algn="tl">
                    <a:srgbClr val="000000">
                      <a:alpha val="43137"/>
                    </a:srgbClr>
                  </a:outerShdw>
                </a:effectLst>
                <a:latin typeface="Times New Roman" panose="02020603050405020304" pitchFamily="18" charset="0"/>
                <a:ea typeface="黑体" pitchFamily="49" charset="-122"/>
                <a:cs typeface="Times New Roman" panose="02020603050405020304" pitchFamily="18" charset="0"/>
              </a:rPr>
              <a:t>Convolutional</a:t>
            </a:r>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800" dirty="0">
                <a:effectLst>
                  <a:outerShdw blurRad="38100" dist="38100" dir="2700000" algn="tl">
                    <a:srgbClr val="000000">
                      <a:alpha val="43137"/>
                    </a:srgbClr>
                  </a:outerShdw>
                </a:effectLst>
                <a:latin typeface="Times New Roman" panose="02020603050405020304" pitchFamily="18" charset="0"/>
                <a:ea typeface="黑体" pitchFamily="49" charset="-122"/>
                <a:cs typeface="Times New Roman" panose="02020603050405020304" pitchFamily="18" charset="0"/>
              </a:rPr>
              <a:t>Kernels</a:t>
            </a:r>
            <a:endParaRPr lang="zh-CN" altLang="en-US" sz="2800" dirty="0">
              <a:effectLst>
                <a:outerShdw blurRad="38100" dist="38100" dir="2700000" algn="tl">
                  <a:srgbClr val="000000">
                    <a:alpha val="43137"/>
                  </a:srgbClr>
                </a:outerShdw>
              </a:effectLst>
              <a:latin typeface="Times New Roman" panose="02020603050405020304" pitchFamily="18" charset="0"/>
              <a:ea typeface="黑体" pitchFamily="49" charset="-122"/>
              <a:cs typeface="Times New Roman" panose="02020603050405020304" pitchFamily="18" charset="0"/>
            </a:endParaRPr>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604" y="210577"/>
            <a:ext cx="9810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内容占位符 10"/>
          <p:cNvSpPr txBox="1">
            <a:spLocks/>
          </p:cNvSpPr>
          <p:nvPr/>
        </p:nvSpPr>
        <p:spPr>
          <a:xfrm>
            <a:off x="6451082" y="2252814"/>
            <a:ext cx="1826226" cy="10708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zh-CN" b="1" i="1" dirty="0">
              <a:latin typeface="Times New Roman" pitchFamily="18" charset="0"/>
              <a:cs typeface="Times New Roman" pitchFamily="18" charset="0"/>
            </a:endParaRPr>
          </a:p>
        </p:txBody>
      </p:sp>
      <p:sp>
        <p:nvSpPr>
          <p:cNvPr id="14" name="矩形 13"/>
          <p:cNvSpPr/>
          <p:nvPr/>
        </p:nvSpPr>
        <p:spPr>
          <a:xfrm>
            <a:off x="0" y="327841"/>
            <a:ext cx="720000" cy="756000"/>
          </a:xfrm>
          <a:prstGeom prst="rect">
            <a:avLst/>
          </a:prstGeom>
          <a:solidFill>
            <a:schemeClr val="accent1">
              <a:lumMod val="75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15" name="矩形 14"/>
          <p:cNvSpPr/>
          <p:nvPr/>
        </p:nvSpPr>
        <p:spPr>
          <a:xfrm flipV="1">
            <a:off x="719999" y="924952"/>
            <a:ext cx="5642163" cy="45719"/>
          </a:xfrm>
          <a:prstGeom prst="rect">
            <a:avLst/>
          </a:prstGeom>
          <a:gradFill>
            <a:gsLst>
              <a:gs pos="0">
                <a:schemeClr val="accent1">
                  <a:lumMod val="75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228A21D2-2CAA-47E9-991C-8682C89DAA89}"/>
              </a:ext>
            </a:extLst>
          </p:cNvPr>
          <p:cNvSpPr txBox="1"/>
          <p:nvPr/>
        </p:nvSpPr>
        <p:spPr>
          <a:xfrm>
            <a:off x="5636102" y="2973823"/>
            <a:ext cx="914400" cy="914400"/>
          </a:xfrm>
          <a:prstGeom prst="rect">
            <a:avLst/>
          </a:prstGeom>
          <a:noFill/>
        </p:spPr>
        <p:txBody>
          <a:bodyPr wrap="square" rtlCol="0">
            <a:spAutoFit/>
          </a:bodyPr>
          <a:lstStyle/>
          <a:p>
            <a:endParaRPr lang="zh-CN" altLang="en-US" dirty="0"/>
          </a:p>
        </p:txBody>
      </p:sp>
      <p:sp>
        <p:nvSpPr>
          <p:cNvPr id="3" name="文本框 2">
            <a:extLst>
              <a:ext uri="{FF2B5EF4-FFF2-40B4-BE49-F238E27FC236}">
                <a16:creationId xmlns:a16="http://schemas.microsoft.com/office/drawing/2014/main" id="{F197FE76-382A-4316-8690-DA0C998E71E2}"/>
              </a:ext>
            </a:extLst>
          </p:cNvPr>
          <p:cNvSpPr txBox="1"/>
          <p:nvPr/>
        </p:nvSpPr>
        <p:spPr>
          <a:xfrm>
            <a:off x="801112" y="1105125"/>
            <a:ext cx="8221508" cy="707886"/>
          </a:xfrm>
          <a:prstGeom prst="rect">
            <a:avLst/>
          </a:prstGeom>
          <a:noFill/>
        </p:spPr>
        <p:txBody>
          <a:bodyPr wrap="square" rtlCol="0">
            <a:spAutoFit/>
          </a:bodyPr>
          <a:lstStyle/>
          <a:p>
            <a:pPr marL="571500" indent="-571500">
              <a:buFont typeface="Arial" panose="020B0604020202020204" pitchFamily="34" charset="0"/>
              <a:buChar char="•"/>
            </a:pPr>
            <a:r>
              <a:rPr lang="en-US" altLang="zh-CN" sz="4000" i="1" dirty="0">
                <a:latin typeface="Times New Roman" panose="02020603050405020304" pitchFamily="18" charset="0"/>
                <a:cs typeface="Times New Roman" panose="02020603050405020304" pitchFamily="18" charset="0"/>
              </a:rPr>
              <a:t>Architecture</a:t>
            </a:r>
            <a:r>
              <a:rPr lang="en-US" altLang="zh-CN" dirty="0"/>
              <a:t>   </a:t>
            </a:r>
            <a:r>
              <a:rPr lang="en-US" altLang="zh-CN" sz="4000" i="1" dirty="0">
                <a:latin typeface="Times New Roman" panose="02020603050405020304" pitchFamily="18" charset="0"/>
                <a:cs typeface="Times New Roman" panose="02020603050405020304" pitchFamily="18" charset="0"/>
              </a:rPr>
              <a:t>Search</a:t>
            </a:r>
            <a:endParaRPr lang="zh-CN" altLang="en-US" sz="4000" i="1"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1A2A9DB4-F3E6-4CF1-ADB2-D9AEEBAD18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3008" y="2118360"/>
            <a:ext cx="8134563" cy="3814688"/>
          </a:xfrm>
          <a:prstGeom prst="rect">
            <a:avLst/>
          </a:prstGeom>
        </p:spPr>
      </p:pic>
    </p:spTree>
    <p:custDataLst>
      <p:tags r:id="rId1"/>
    </p:custDataLst>
    <p:extLst>
      <p:ext uri="{BB962C8B-B14F-4D97-AF65-F5344CB8AC3E}">
        <p14:creationId xmlns:p14="http://schemas.microsoft.com/office/powerpoint/2010/main" val="3535292951"/>
      </p:ext>
    </p:extLst>
  </p:cSld>
  <p:clrMapOvr>
    <a:masterClrMapping/>
  </p:clrMapOvr>
  <mc:AlternateContent xmlns:mc="http://schemas.openxmlformats.org/markup-compatibility/2006" xmlns:p14="http://schemas.microsoft.com/office/powerpoint/2010/main">
    <mc:Choice Requires="p14">
      <p:transition spd="med" p14:dur="700" advTm="21330">
        <p:fade/>
      </p:transition>
    </mc:Choice>
    <mc:Fallback xmlns="">
      <p:transition spd="med" advTm="2133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nodePh="1">
                                  <p:stCondLst>
                                    <p:cond delay="0"/>
                                  </p:stCondLst>
                                  <p:endCondLst>
                                    <p:cond evt="begin" delay="0">
                                      <p:tn val="23"/>
                                    </p:cond>
                                  </p:endCondLst>
                                  <p:childTnLst>
                                    <p:set>
                                      <p:cBhvr>
                                        <p:cTn id="24" dur="1" fill="hold">
                                          <p:stCondLst>
                                            <p:cond delay="0"/>
                                          </p:stCondLst>
                                        </p:cTn>
                                        <p:tgtEl>
                                          <p:spTgt spid="26"/>
                                        </p:tgtEl>
                                        <p:attrNameLst>
                                          <p:attrName>style.visibility</p:attrName>
                                        </p:attrNameLst>
                                      </p:cBhvr>
                                      <p:to>
                                        <p:strVal val="visible"/>
                                      </p:to>
                                    </p:set>
                                    <p:animEffect transition="in" filter="randombar(horizontal)">
                                      <p:cBhvr>
                                        <p:cTn id="2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19999" y="305673"/>
            <a:ext cx="10968418" cy="523220"/>
          </a:xfrm>
          <a:prstGeom prst="rect">
            <a:avLst/>
          </a:prstGeom>
          <a:noFill/>
        </p:spPr>
        <p:txBody>
          <a:bodyPr wrap="square" rtlCol="0">
            <a:spAutoFit/>
          </a:bodyPr>
          <a:lstStyle/>
          <a:p>
            <a:r>
              <a:rPr lang="en-US" altLang="zh-CN" sz="2800" dirty="0" err="1">
                <a:effectLst>
                  <a:outerShdw blurRad="38100" dist="38100" dir="2700000" algn="tl">
                    <a:srgbClr val="000000">
                      <a:alpha val="43137"/>
                    </a:srgbClr>
                  </a:outerShdw>
                </a:effectLst>
                <a:latin typeface="Times New Roman" panose="02020603050405020304" pitchFamily="18" charset="0"/>
                <a:ea typeface="黑体" pitchFamily="49" charset="-122"/>
                <a:cs typeface="Times New Roman" panose="02020603050405020304" pitchFamily="18" charset="0"/>
              </a:rPr>
              <a:t>MixConv</a:t>
            </a:r>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800" dirty="0">
                <a:effectLst>
                  <a:outerShdw blurRad="38100" dist="38100" dir="2700000" algn="tl">
                    <a:srgbClr val="000000">
                      <a:alpha val="43137"/>
                    </a:srgbClr>
                  </a:outerShdw>
                </a:effectLst>
                <a:latin typeface="Times New Roman" panose="02020603050405020304" pitchFamily="18" charset="0"/>
                <a:ea typeface="黑体" pitchFamily="49" charset="-122"/>
                <a:cs typeface="Times New Roman" panose="02020603050405020304" pitchFamily="18" charset="0"/>
              </a:rPr>
              <a:t>Mixed</a:t>
            </a:r>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800" dirty="0" err="1">
                <a:effectLst>
                  <a:outerShdw blurRad="38100" dist="38100" dir="2700000" algn="tl">
                    <a:srgbClr val="000000">
                      <a:alpha val="43137"/>
                    </a:srgbClr>
                  </a:outerShdw>
                </a:effectLst>
                <a:latin typeface="Times New Roman" panose="02020603050405020304" pitchFamily="18" charset="0"/>
                <a:ea typeface="黑体" pitchFamily="49" charset="-122"/>
                <a:cs typeface="Times New Roman" panose="02020603050405020304" pitchFamily="18" charset="0"/>
              </a:rPr>
              <a:t>Depthwise</a:t>
            </a:r>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800" dirty="0">
                <a:effectLst>
                  <a:outerShdw blurRad="38100" dist="38100" dir="2700000" algn="tl">
                    <a:srgbClr val="000000">
                      <a:alpha val="43137"/>
                    </a:srgbClr>
                  </a:outerShdw>
                </a:effectLst>
                <a:latin typeface="Times New Roman" panose="02020603050405020304" pitchFamily="18" charset="0"/>
                <a:ea typeface="黑体" pitchFamily="49" charset="-122"/>
                <a:cs typeface="Times New Roman" panose="02020603050405020304" pitchFamily="18" charset="0"/>
              </a:rPr>
              <a:t>Convolutional</a:t>
            </a:r>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800" dirty="0">
                <a:effectLst>
                  <a:outerShdw blurRad="38100" dist="38100" dir="2700000" algn="tl">
                    <a:srgbClr val="000000">
                      <a:alpha val="43137"/>
                    </a:srgbClr>
                  </a:outerShdw>
                </a:effectLst>
                <a:latin typeface="Times New Roman" panose="02020603050405020304" pitchFamily="18" charset="0"/>
                <a:ea typeface="黑体" pitchFamily="49" charset="-122"/>
                <a:cs typeface="Times New Roman" panose="02020603050405020304" pitchFamily="18" charset="0"/>
              </a:rPr>
              <a:t>Kernels</a:t>
            </a:r>
            <a:endParaRPr lang="zh-CN" altLang="en-US" sz="2800" dirty="0">
              <a:effectLst>
                <a:outerShdw blurRad="38100" dist="38100" dir="2700000" algn="tl">
                  <a:srgbClr val="000000">
                    <a:alpha val="43137"/>
                  </a:srgbClr>
                </a:outerShdw>
              </a:effectLst>
              <a:latin typeface="Times New Roman" panose="02020603050405020304" pitchFamily="18" charset="0"/>
              <a:ea typeface="黑体" pitchFamily="49" charset="-122"/>
              <a:cs typeface="Times New Roman" panose="02020603050405020304" pitchFamily="18" charset="0"/>
            </a:endParaRPr>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604" y="210577"/>
            <a:ext cx="9810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内容占位符 10"/>
          <p:cNvSpPr txBox="1">
            <a:spLocks/>
          </p:cNvSpPr>
          <p:nvPr/>
        </p:nvSpPr>
        <p:spPr>
          <a:xfrm>
            <a:off x="6451082" y="2252814"/>
            <a:ext cx="1826226" cy="10708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zh-CN" b="1" i="1" dirty="0">
              <a:latin typeface="Times New Roman" pitchFamily="18" charset="0"/>
              <a:cs typeface="Times New Roman" pitchFamily="18" charset="0"/>
            </a:endParaRPr>
          </a:p>
        </p:txBody>
      </p:sp>
      <p:sp>
        <p:nvSpPr>
          <p:cNvPr id="14" name="矩形 13"/>
          <p:cNvSpPr/>
          <p:nvPr/>
        </p:nvSpPr>
        <p:spPr>
          <a:xfrm>
            <a:off x="0" y="327841"/>
            <a:ext cx="720000" cy="756000"/>
          </a:xfrm>
          <a:prstGeom prst="rect">
            <a:avLst/>
          </a:prstGeom>
          <a:solidFill>
            <a:schemeClr val="accent1">
              <a:lumMod val="75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15" name="矩形 14"/>
          <p:cNvSpPr/>
          <p:nvPr/>
        </p:nvSpPr>
        <p:spPr>
          <a:xfrm flipV="1">
            <a:off x="719999" y="924952"/>
            <a:ext cx="5642163" cy="45719"/>
          </a:xfrm>
          <a:prstGeom prst="rect">
            <a:avLst/>
          </a:prstGeom>
          <a:gradFill>
            <a:gsLst>
              <a:gs pos="0">
                <a:schemeClr val="accent1">
                  <a:lumMod val="75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228A21D2-2CAA-47E9-991C-8682C89DAA89}"/>
              </a:ext>
            </a:extLst>
          </p:cNvPr>
          <p:cNvSpPr txBox="1"/>
          <p:nvPr/>
        </p:nvSpPr>
        <p:spPr>
          <a:xfrm>
            <a:off x="5636102" y="2973823"/>
            <a:ext cx="914400" cy="914400"/>
          </a:xfrm>
          <a:prstGeom prst="rect">
            <a:avLst/>
          </a:prstGeom>
          <a:noFill/>
        </p:spPr>
        <p:txBody>
          <a:bodyPr wrap="square" rtlCol="0">
            <a:spAutoFit/>
          </a:bodyPr>
          <a:lstStyle/>
          <a:p>
            <a:endParaRPr lang="zh-CN" altLang="en-US" dirty="0"/>
          </a:p>
        </p:txBody>
      </p:sp>
      <p:sp>
        <p:nvSpPr>
          <p:cNvPr id="3" name="文本框 2">
            <a:extLst>
              <a:ext uri="{FF2B5EF4-FFF2-40B4-BE49-F238E27FC236}">
                <a16:creationId xmlns:a16="http://schemas.microsoft.com/office/drawing/2014/main" id="{F197FE76-382A-4316-8690-DA0C998E71E2}"/>
              </a:ext>
            </a:extLst>
          </p:cNvPr>
          <p:cNvSpPr txBox="1"/>
          <p:nvPr/>
        </p:nvSpPr>
        <p:spPr>
          <a:xfrm>
            <a:off x="801112" y="1105125"/>
            <a:ext cx="8221508" cy="707886"/>
          </a:xfrm>
          <a:prstGeom prst="rect">
            <a:avLst/>
          </a:prstGeom>
          <a:noFill/>
        </p:spPr>
        <p:txBody>
          <a:bodyPr wrap="square" rtlCol="0">
            <a:spAutoFit/>
          </a:bodyPr>
          <a:lstStyle/>
          <a:p>
            <a:pPr marL="571500" indent="-571500">
              <a:buFont typeface="Arial" panose="020B0604020202020204" pitchFamily="34" charset="0"/>
              <a:buChar char="•"/>
            </a:pPr>
            <a:r>
              <a:rPr lang="en-US" altLang="zh-CN" sz="4000" i="1" dirty="0">
                <a:latin typeface="Times New Roman" panose="02020603050405020304" pitchFamily="18" charset="0"/>
                <a:cs typeface="Times New Roman" panose="02020603050405020304" pitchFamily="18" charset="0"/>
              </a:rPr>
              <a:t>Architecture</a:t>
            </a:r>
            <a:r>
              <a:rPr lang="en-US" altLang="zh-CN" dirty="0"/>
              <a:t>   </a:t>
            </a:r>
            <a:r>
              <a:rPr lang="en-US" altLang="zh-CN" sz="4000" i="1" dirty="0">
                <a:latin typeface="Times New Roman" panose="02020603050405020304" pitchFamily="18" charset="0"/>
                <a:cs typeface="Times New Roman" panose="02020603050405020304" pitchFamily="18" charset="0"/>
              </a:rPr>
              <a:t>Search</a:t>
            </a:r>
            <a:endParaRPr lang="zh-CN" altLang="en-US" sz="4000" i="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40FAAF0C-A8C6-40A4-8FD7-7B365C8989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7524" y="2023285"/>
            <a:ext cx="7451672" cy="3909763"/>
          </a:xfrm>
          <a:prstGeom prst="rect">
            <a:avLst/>
          </a:prstGeom>
        </p:spPr>
      </p:pic>
    </p:spTree>
    <p:custDataLst>
      <p:tags r:id="rId1"/>
    </p:custDataLst>
    <p:extLst>
      <p:ext uri="{BB962C8B-B14F-4D97-AF65-F5344CB8AC3E}">
        <p14:creationId xmlns:p14="http://schemas.microsoft.com/office/powerpoint/2010/main" val="302397084"/>
      </p:ext>
    </p:extLst>
  </p:cSld>
  <p:clrMapOvr>
    <a:masterClrMapping/>
  </p:clrMapOvr>
  <mc:AlternateContent xmlns:mc="http://schemas.openxmlformats.org/markup-compatibility/2006" xmlns:p14="http://schemas.microsoft.com/office/powerpoint/2010/main">
    <mc:Choice Requires="p14">
      <p:transition spd="med" p14:dur="700" advTm="21330">
        <p:fade/>
      </p:transition>
    </mc:Choice>
    <mc:Fallback xmlns="">
      <p:transition spd="med" advTm="2133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nodePh="1">
                                  <p:stCondLst>
                                    <p:cond delay="0"/>
                                  </p:stCondLst>
                                  <p:endCondLst>
                                    <p:cond evt="begin" delay="0">
                                      <p:tn val="23"/>
                                    </p:cond>
                                  </p:endCondLst>
                                  <p:childTnLst>
                                    <p:set>
                                      <p:cBhvr>
                                        <p:cTn id="24" dur="1" fill="hold">
                                          <p:stCondLst>
                                            <p:cond delay="0"/>
                                          </p:stCondLst>
                                        </p:cTn>
                                        <p:tgtEl>
                                          <p:spTgt spid="26"/>
                                        </p:tgtEl>
                                        <p:attrNameLst>
                                          <p:attrName>style.visibility</p:attrName>
                                        </p:attrNameLst>
                                      </p:cBhvr>
                                      <p:to>
                                        <p:strVal val="visible"/>
                                      </p:to>
                                    </p:set>
                                    <p:animEffect transition="in" filter="randombar(horizontal)">
                                      <p:cBhvr>
                                        <p:cTn id="2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19999" y="467141"/>
            <a:ext cx="10968418" cy="523220"/>
          </a:xfrm>
          <a:prstGeom prst="rect">
            <a:avLst/>
          </a:prstGeom>
          <a:noFill/>
        </p:spPr>
        <p:txBody>
          <a:bodyPr wrap="square" rtlCol="0">
            <a:spAutoFit/>
          </a:bodyPr>
          <a:lstStyle/>
          <a:p>
            <a:r>
              <a:rPr lang="en-US" altLang="zh-CN" sz="2800" dirty="0">
                <a:latin typeface="Times New Roman" panose="02020603050405020304" pitchFamily="18" charset="0"/>
                <a:ea typeface="黑体" pitchFamily="49" charset="-122"/>
                <a:cs typeface="Times New Roman" panose="02020603050405020304" pitchFamily="18" charset="0"/>
              </a:rPr>
              <a:t>Shift: A Zero FLOP, Zero Parameter Alternative to Spatial Convolutions</a:t>
            </a:r>
            <a:endParaRPr lang="zh-CN" altLang="en-US" sz="2800" dirty="0">
              <a:latin typeface="Times New Roman" panose="02020603050405020304" pitchFamily="18" charset="0"/>
              <a:ea typeface="黑体" pitchFamily="49" charset="-122"/>
              <a:cs typeface="Times New Roman" panose="02020603050405020304" pitchFamily="18" charset="0"/>
            </a:endParaRPr>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604" y="210577"/>
            <a:ext cx="9810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内容占位符 10"/>
          <p:cNvSpPr txBox="1">
            <a:spLocks/>
          </p:cNvSpPr>
          <p:nvPr/>
        </p:nvSpPr>
        <p:spPr>
          <a:xfrm>
            <a:off x="6451082" y="2252814"/>
            <a:ext cx="1826226" cy="10708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zh-CN" b="1" i="1" dirty="0">
              <a:latin typeface="Times New Roman" pitchFamily="18" charset="0"/>
              <a:cs typeface="Times New Roman" pitchFamily="18" charset="0"/>
            </a:endParaRPr>
          </a:p>
        </p:txBody>
      </p:sp>
      <p:sp>
        <p:nvSpPr>
          <p:cNvPr id="14" name="矩形 13"/>
          <p:cNvSpPr/>
          <p:nvPr/>
        </p:nvSpPr>
        <p:spPr>
          <a:xfrm>
            <a:off x="0" y="327841"/>
            <a:ext cx="720000" cy="756000"/>
          </a:xfrm>
          <a:prstGeom prst="rect">
            <a:avLst/>
          </a:prstGeom>
          <a:solidFill>
            <a:schemeClr val="accent1">
              <a:lumMod val="75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15" name="矩形 14"/>
          <p:cNvSpPr/>
          <p:nvPr/>
        </p:nvSpPr>
        <p:spPr>
          <a:xfrm flipV="1">
            <a:off x="719999" y="924952"/>
            <a:ext cx="5642163" cy="45719"/>
          </a:xfrm>
          <a:prstGeom prst="rect">
            <a:avLst/>
          </a:prstGeom>
          <a:gradFill>
            <a:gsLst>
              <a:gs pos="0">
                <a:schemeClr val="accent1">
                  <a:lumMod val="75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228A21D2-2CAA-47E9-991C-8682C89DAA89}"/>
              </a:ext>
            </a:extLst>
          </p:cNvPr>
          <p:cNvSpPr txBox="1"/>
          <p:nvPr/>
        </p:nvSpPr>
        <p:spPr>
          <a:xfrm>
            <a:off x="5636102" y="2973823"/>
            <a:ext cx="914400" cy="914400"/>
          </a:xfrm>
          <a:prstGeom prst="rect">
            <a:avLst/>
          </a:prstGeom>
          <a:noFill/>
        </p:spPr>
        <p:txBody>
          <a:bodyPr wrap="square" rtlCol="0">
            <a:spAutoFit/>
          </a:bodyPr>
          <a:lstStyle/>
          <a:p>
            <a:endParaRPr lang="zh-CN" altLang="en-US" dirty="0"/>
          </a:p>
        </p:txBody>
      </p:sp>
      <p:sp>
        <p:nvSpPr>
          <p:cNvPr id="2" name="文本框 1">
            <a:extLst>
              <a:ext uri="{FF2B5EF4-FFF2-40B4-BE49-F238E27FC236}">
                <a16:creationId xmlns:a16="http://schemas.microsoft.com/office/drawing/2014/main" id="{FAE0A1D7-0B76-45E8-91C7-9DC50EC53EF7}"/>
              </a:ext>
            </a:extLst>
          </p:cNvPr>
          <p:cNvSpPr txBox="1"/>
          <p:nvPr/>
        </p:nvSpPr>
        <p:spPr>
          <a:xfrm>
            <a:off x="719999" y="1634995"/>
            <a:ext cx="10633127" cy="2677656"/>
          </a:xfrm>
          <a:prstGeom prst="rect">
            <a:avLst/>
          </a:prstGeom>
          <a:noFill/>
        </p:spPr>
        <p:txBody>
          <a:bodyPr wrap="square" rtlCol="0">
            <a:spAutoFit/>
          </a:bodyPr>
          <a:lstStyle/>
          <a:p>
            <a:pPr marL="285750" indent="-285750">
              <a:buFont typeface="Arial" panose="020B0604020202020204" pitchFamily="34" charset="0"/>
              <a:buChar char="•"/>
            </a:pPr>
            <a:r>
              <a:rPr lang="en-US" altLang="zh-CN" sz="2800" b="1" i="1" dirty="0">
                <a:latin typeface="Times New Roman" panose="02020603050405020304" pitchFamily="18" charset="0"/>
                <a:cs typeface="Times New Roman" panose="02020603050405020304" pitchFamily="18" charset="0"/>
              </a:rPr>
              <a:t>Motivation</a:t>
            </a:r>
          </a:p>
          <a:p>
            <a:pPr algn="just"/>
            <a:r>
              <a:rPr lang="en-US" altLang="zh-CN" sz="2800" i="1" dirty="0">
                <a:latin typeface="Times New Roman" panose="02020603050405020304" pitchFamily="18" charset="0"/>
                <a:cs typeface="Times New Roman" panose="02020603050405020304" pitchFamily="18" charset="0"/>
              </a:rPr>
              <a:t>  This paper present a parameter-free, FLOP-free “shift” operation as an alternative to spatial convolutions. It fuse shifts and point-wise convolutions to construct end-to-end trainable shift-based modules, with a hyperparameter characterizing the tradeoff between accuracy and efﬁciency.</a:t>
            </a:r>
            <a:endParaRPr lang="zh-CN" altLang="en-US" sz="2800" i="1"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11901264"/>
      </p:ext>
    </p:extLst>
  </p:cSld>
  <p:clrMapOvr>
    <a:masterClrMapping/>
  </p:clrMapOvr>
  <mc:AlternateContent xmlns:mc="http://schemas.openxmlformats.org/markup-compatibility/2006" xmlns:p14="http://schemas.microsoft.com/office/powerpoint/2010/main">
    <mc:Choice Requires="p14">
      <p:transition spd="med" p14:dur="700" advTm="21330">
        <p:fade/>
      </p:transition>
    </mc:Choice>
    <mc:Fallback xmlns="">
      <p:transition spd="med" advTm="2133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nodePh="1">
                                  <p:stCondLst>
                                    <p:cond delay="0"/>
                                  </p:stCondLst>
                                  <p:endCondLst>
                                    <p:cond evt="begin" delay="0">
                                      <p:tn val="23"/>
                                    </p:cond>
                                  </p:endCondLst>
                                  <p:childTnLst>
                                    <p:set>
                                      <p:cBhvr>
                                        <p:cTn id="24" dur="1" fill="hold">
                                          <p:stCondLst>
                                            <p:cond delay="0"/>
                                          </p:stCondLst>
                                        </p:cTn>
                                        <p:tgtEl>
                                          <p:spTgt spid="26"/>
                                        </p:tgtEl>
                                        <p:attrNameLst>
                                          <p:attrName>style.visibility</p:attrName>
                                        </p:attrNameLst>
                                      </p:cBhvr>
                                      <p:to>
                                        <p:strVal val="visible"/>
                                      </p:to>
                                    </p:set>
                                    <p:animEffect transition="in" filter="randombar(horizontal)">
                                      <p:cBhvr>
                                        <p:cTn id="2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19999" y="467141"/>
            <a:ext cx="10968418" cy="523220"/>
          </a:xfrm>
          <a:prstGeom prst="rect">
            <a:avLst/>
          </a:prstGeom>
          <a:noFill/>
        </p:spPr>
        <p:txBody>
          <a:bodyPr wrap="square" rtlCol="0">
            <a:spAutoFit/>
          </a:bodyPr>
          <a:lstStyle/>
          <a:p>
            <a:r>
              <a:rPr lang="en-US" altLang="zh-CN" sz="2800" dirty="0">
                <a:latin typeface="Times New Roman" panose="02020603050405020304" pitchFamily="18" charset="0"/>
                <a:ea typeface="黑体" pitchFamily="49" charset="-122"/>
                <a:cs typeface="Times New Roman" panose="02020603050405020304" pitchFamily="18" charset="0"/>
              </a:rPr>
              <a:t>Shift: A Zero FLOP, Zero Parameter Alternative to Spatial Convolutions</a:t>
            </a:r>
            <a:endParaRPr lang="zh-CN" altLang="en-US" sz="2800" dirty="0">
              <a:latin typeface="Times New Roman" panose="02020603050405020304" pitchFamily="18" charset="0"/>
              <a:ea typeface="黑体" pitchFamily="49" charset="-122"/>
              <a:cs typeface="Times New Roman" panose="02020603050405020304" pitchFamily="18" charset="0"/>
            </a:endParaRPr>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604" y="210577"/>
            <a:ext cx="9810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内容占位符 10"/>
          <p:cNvSpPr txBox="1">
            <a:spLocks/>
          </p:cNvSpPr>
          <p:nvPr/>
        </p:nvSpPr>
        <p:spPr>
          <a:xfrm>
            <a:off x="6451082" y="2252814"/>
            <a:ext cx="1826226" cy="10708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zh-CN" b="1" i="1" dirty="0">
              <a:latin typeface="Times New Roman" pitchFamily="18" charset="0"/>
              <a:cs typeface="Times New Roman" pitchFamily="18" charset="0"/>
            </a:endParaRPr>
          </a:p>
        </p:txBody>
      </p:sp>
      <p:sp>
        <p:nvSpPr>
          <p:cNvPr id="14" name="矩形 13"/>
          <p:cNvSpPr/>
          <p:nvPr/>
        </p:nvSpPr>
        <p:spPr>
          <a:xfrm>
            <a:off x="0" y="327841"/>
            <a:ext cx="720000" cy="756000"/>
          </a:xfrm>
          <a:prstGeom prst="rect">
            <a:avLst/>
          </a:prstGeom>
          <a:solidFill>
            <a:schemeClr val="accent1">
              <a:lumMod val="75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15" name="矩形 14"/>
          <p:cNvSpPr/>
          <p:nvPr/>
        </p:nvSpPr>
        <p:spPr>
          <a:xfrm flipV="1">
            <a:off x="719999" y="924952"/>
            <a:ext cx="5642163" cy="45719"/>
          </a:xfrm>
          <a:prstGeom prst="rect">
            <a:avLst/>
          </a:prstGeom>
          <a:gradFill>
            <a:gsLst>
              <a:gs pos="0">
                <a:schemeClr val="accent1">
                  <a:lumMod val="75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228A21D2-2CAA-47E9-991C-8682C89DAA89}"/>
              </a:ext>
            </a:extLst>
          </p:cNvPr>
          <p:cNvSpPr txBox="1"/>
          <p:nvPr/>
        </p:nvSpPr>
        <p:spPr>
          <a:xfrm>
            <a:off x="5636102" y="2973823"/>
            <a:ext cx="914400" cy="914400"/>
          </a:xfrm>
          <a:prstGeom prst="rect">
            <a:avLst/>
          </a:prstGeom>
          <a:noFill/>
        </p:spPr>
        <p:txBody>
          <a:bodyPr wrap="square" rtlCol="0">
            <a:spAutoFit/>
          </a:bodyPr>
          <a:lstStyle/>
          <a:p>
            <a:endParaRPr lang="zh-CN" altLang="en-US" dirty="0"/>
          </a:p>
        </p:txBody>
      </p:sp>
      <p:pic>
        <p:nvPicPr>
          <p:cNvPr id="4" name="图片 3">
            <a:extLst>
              <a:ext uri="{FF2B5EF4-FFF2-40B4-BE49-F238E27FC236}">
                <a16:creationId xmlns:a16="http://schemas.microsoft.com/office/drawing/2014/main" id="{1BFC98DA-925A-47C1-8C5A-B5424EE048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9396" y="1246925"/>
            <a:ext cx="8320911" cy="4122288"/>
          </a:xfrm>
          <a:prstGeom prst="rect">
            <a:avLst/>
          </a:prstGeom>
        </p:spPr>
      </p:pic>
    </p:spTree>
    <p:custDataLst>
      <p:tags r:id="rId1"/>
    </p:custDataLst>
    <p:extLst>
      <p:ext uri="{BB962C8B-B14F-4D97-AF65-F5344CB8AC3E}">
        <p14:creationId xmlns:p14="http://schemas.microsoft.com/office/powerpoint/2010/main" val="2411317485"/>
      </p:ext>
    </p:extLst>
  </p:cSld>
  <p:clrMapOvr>
    <a:masterClrMapping/>
  </p:clrMapOvr>
  <mc:AlternateContent xmlns:mc="http://schemas.openxmlformats.org/markup-compatibility/2006" xmlns:p14="http://schemas.microsoft.com/office/powerpoint/2010/main">
    <mc:Choice Requires="p14">
      <p:transition spd="med" p14:dur="700" advTm="21330">
        <p:fade/>
      </p:transition>
    </mc:Choice>
    <mc:Fallback xmlns="">
      <p:transition spd="med" advTm="2133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nodePh="1">
                                  <p:stCondLst>
                                    <p:cond delay="0"/>
                                  </p:stCondLst>
                                  <p:endCondLst>
                                    <p:cond evt="begin" delay="0">
                                      <p:tn val="23"/>
                                    </p:cond>
                                  </p:endCondLst>
                                  <p:childTnLst>
                                    <p:set>
                                      <p:cBhvr>
                                        <p:cTn id="24" dur="1" fill="hold">
                                          <p:stCondLst>
                                            <p:cond delay="0"/>
                                          </p:stCondLst>
                                        </p:cTn>
                                        <p:tgtEl>
                                          <p:spTgt spid="26"/>
                                        </p:tgtEl>
                                        <p:attrNameLst>
                                          <p:attrName>style.visibility</p:attrName>
                                        </p:attrNameLst>
                                      </p:cBhvr>
                                      <p:to>
                                        <p:strVal val="visible"/>
                                      </p:to>
                                    </p:set>
                                    <p:animEffect transition="in" filter="randombar(horizontal)">
                                      <p:cBhvr>
                                        <p:cTn id="2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19999" y="467141"/>
            <a:ext cx="10968418" cy="523220"/>
          </a:xfrm>
          <a:prstGeom prst="rect">
            <a:avLst/>
          </a:prstGeom>
          <a:noFill/>
        </p:spPr>
        <p:txBody>
          <a:bodyPr wrap="square" rtlCol="0">
            <a:spAutoFit/>
          </a:bodyPr>
          <a:lstStyle/>
          <a:p>
            <a:r>
              <a:rPr lang="en-US" altLang="zh-CN" sz="2800" dirty="0">
                <a:latin typeface="Times New Roman" panose="02020603050405020304" pitchFamily="18" charset="0"/>
                <a:ea typeface="黑体" pitchFamily="49" charset="-122"/>
                <a:cs typeface="Times New Roman" panose="02020603050405020304" pitchFamily="18" charset="0"/>
              </a:rPr>
              <a:t>Shift: A Zero FLOP, Zero Parameter Alternative to Spatial Convolutions</a:t>
            </a:r>
            <a:endParaRPr lang="zh-CN" altLang="en-US" sz="2800" dirty="0">
              <a:latin typeface="Times New Roman" panose="02020603050405020304" pitchFamily="18" charset="0"/>
              <a:ea typeface="黑体" pitchFamily="49" charset="-122"/>
              <a:cs typeface="Times New Roman" panose="02020603050405020304" pitchFamily="18" charset="0"/>
            </a:endParaRPr>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604" y="210577"/>
            <a:ext cx="9810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内容占位符 10"/>
          <p:cNvSpPr txBox="1">
            <a:spLocks/>
          </p:cNvSpPr>
          <p:nvPr/>
        </p:nvSpPr>
        <p:spPr>
          <a:xfrm>
            <a:off x="6451082" y="2252814"/>
            <a:ext cx="1826226" cy="10708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zh-CN" b="1" i="1" dirty="0">
              <a:latin typeface="Times New Roman" pitchFamily="18" charset="0"/>
              <a:cs typeface="Times New Roman" pitchFamily="18" charset="0"/>
            </a:endParaRPr>
          </a:p>
        </p:txBody>
      </p:sp>
      <p:sp>
        <p:nvSpPr>
          <p:cNvPr id="14" name="矩形 13"/>
          <p:cNvSpPr/>
          <p:nvPr/>
        </p:nvSpPr>
        <p:spPr>
          <a:xfrm>
            <a:off x="0" y="327841"/>
            <a:ext cx="720000" cy="756000"/>
          </a:xfrm>
          <a:prstGeom prst="rect">
            <a:avLst/>
          </a:prstGeom>
          <a:solidFill>
            <a:schemeClr val="accent1">
              <a:lumMod val="75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15" name="矩形 14"/>
          <p:cNvSpPr/>
          <p:nvPr/>
        </p:nvSpPr>
        <p:spPr>
          <a:xfrm flipV="1">
            <a:off x="719999" y="924952"/>
            <a:ext cx="5642163" cy="45719"/>
          </a:xfrm>
          <a:prstGeom prst="rect">
            <a:avLst/>
          </a:prstGeom>
          <a:gradFill>
            <a:gsLst>
              <a:gs pos="0">
                <a:schemeClr val="accent1">
                  <a:lumMod val="75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228A21D2-2CAA-47E9-991C-8682C89DAA89}"/>
              </a:ext>
            </a:extLst>
          </p:cNvPr>
          <p:cNvSpPr txBox="1"/>
          <p:nvPr/>
        </p:nvSpPr>
        <p:spPr>
          <a:xfrm>
            <a:off x="5636102" y="2973823"/>
            <a:ext cx="914400" cy="914400"/>
          </a:xfrm>
          <a:prstGeom prst="rect">
            <a:avLst/>
          </a:prstGeom>
          <a:noFill/>
        </p:spPr>
        <p:txBody>
          <a:bodyPr wrap="square" rtlCol="0">
            <a:spAutoFit/>
          </a:bodyPr>
          <a:lstStyle/>
          <a:p>
            <a:endParaRPr lang="zh-CN" altLang="en-US" dirty="0"/>
          </a:p>
        </p:txBody>
      </p:sp>
      <p:pic>
        <p:nvPicPr>
          <p:cNvPr id="3" name="图片 2">
            <a:extLst>
              <a:ext uri="{FF2B5EF4-FFF2-40B4-BE49-F238E27FC236}">
                <a16:creationId xmlns:a16="http://schemas.microsoft.com/office/drawing/2014/main" id="{ABB965E1-4D9E-4503-AFC1-DD02DC3B87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6845" y="1763950"/>
            <a:ext cx="11162793" cy="3617254"/>
          </a:xfrm>
          <a:prstGeom prst="rect">
            <a:avLst/>
          </a:prstGeom>
        </p:spPr>
      </p:pic>
    </p:spTree>
    <p:custDataLst>
      <p:tags r:id="rId1"/>
    </p:custDataLst>
    <p:extLst>
      <p:ext uri="{BB962C8B-B14F-4D97-AF65-F5344CB8AC3E}">
        <p14:creationId xmlns:p14="http://schemas.microsoft.com/office/powerpoint/2010/main" val="2043261699"/>
      </p:ext>
    </p:extLst>
  </p:cSld>
  <p:clrMapOvr>
    <a:masterClrMapping/>
  </p:clrMapOvr>
  <mc:AlternateContent xmlns:mc="http://schemas.openxmlformats.org/markup-compatibility/2006" xmlns:p14="http://schemas.microsoft.com/office/powerpoint/2010/main">
    <mc:Choice Requires="p14">
      <p:transition spd="med" p14:dur="700" advTm="21330">
        <p:fade/>
      </p:transition>
    </mc:Choice>
    <mc:Fallback xmlns="">
      <p:transition spd="med" advTm="2133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nodePh="1">
                                  <p:stCondLst>
                                    <p:cond delay="0"/>
                                  </p:stCondLst>
                                  <p:endCondLst>
                                    <p:cond evt="begin" delay="0">
                                      <p:tn val="23"/>
                                    </p:cond>
                                  </p:endCondLst>
                                  <p:childTnLst>
                                    <p:set>
                                      <p:cBhvr>
                                        <p:cTn id="24" dur="1" fill="hold">
                                          <p:stCondLst>
                                            <p:cond delay="0"/>
                                          </p:stCondLst>
                                        </p:cTn>
                                        <p:tgtEl>
                                          <p:spTgt spid="26"/>
                                        </p:tgtEl>
                                        <p:attrNameLst>
                                          <p:attrName>style.visibility</p:attrName>
                                        </p:attrNameLst>
                                      </p:cBhvr>
                                      <p:to>
                                        <p:strVal val="visible"/>
                                      </p:to>
                                    </p:set>
                                    <p:animEffect transition="in" filter="randombar(horizontal)">
                                      <p:cBhvr>
                                        <p:cTn id="2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19999" y="239925"/>
            <a:ext cx="4354276" cy="707886"/>
          </a:xfrm>
          <a:prstGeom prst="rect">
            <a:avLst/>
          </a:prstGeom>
          <a:noFill/>
        </p:spPr>
        <p:txBody>
          <a:bodyPr wrap="square" rtlCol="0">
            <a:spAutoFit/>
          </a:bodyPr>
          <a:lstStyle/>
          <a:p>
            <a:r>
              <a:rPr lang="en-US" altLang="zh-CN" sz="4000" b="1" dirty="0">
                <a:latin typeface="黑体" pitchFamily="49" charset="-122"/>
                <a:ea typeface="黑体" pitchFamily="49" charset="-122"/>
                <a:cs typeface="Times New Roman" pitchFamily="18" charset="0"/>
              </a:rPr>
              <a:t>Conten</a:t>
            </a:r>
            <a:r>
              <a:rPr lang="en-US" altLang="zh-CN" sz="4000" b="1" dirty="0">
                <a:latin typeface="Times New Roman" pitchFamily="18" charset="0"/>
                <a:ea typeface="黑体" pitchFamily="49" charset="-122"/>
                <a:cs typeface="Times New Roman" pitchFamily="18" charset="0"/>
              </a:rPr>
              <a:t>t</a:t>
            </a:r>
            <a:endParaRPr lang="zh-CN" altLang="en-US" sz="4000" b="1" dirty="0">
              <a:latin typeface="Times New Roman" pitchFamily="18" charset="0"/>
              <a:ea typeface="黑体" pitchFamily="49" charset="-122"/>
              <a:cs typeface="Times New Roman" pitchFamily="18" charset="0"/>
            </a:endParaRPr>
          </a:p>
        </p:txBody>
      </p:sp>
      <p:sp>
        <p:nvSpPr>
          <p:cNvPr id="12" name="直接连接符 17"/>
          <p:cNvSpPr>
            <a:spLocks noChangeShapeType="1"/>
          </p:cNvSpPr>
          <p:nvPr/>
        </p:nvSpPr>
        <p:spPr bwMode="auto">
          <a:xfrm>
            <a:off x="4236334" y="5021567"/>
            <a:ext cx="7353475" cy="0"/>
          </a:xfrm>
          <a:prstGeom prst="line">
            <a:avLst/>
          </a:prstGeom>
          <a:noFill/>
          <a:ln w="9525" cap="flat" cmpd="sng">
            <a:solidFill>
              <a:schemeClr val="tx2">
                <a:lumMod val="60000"/>
                <a:lumOff val="4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TextBox 19"/>
          <p:cNvSpPr>
            <a:spLocks noChangeArrowheads="1"/>
          </p:cNvSpPr>
          <p:nvPr/>
        </p:nvSpPr>
        <p:spPr bwMode="auto">
          <a:xfrm>
            <a:off x="5324655" y="2438668"/>
            <a:ext cx="26175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i="1" dirty="0">
                <a:latin typeface="Times New Roman" panose="02020603050405020304" pitchFamily="18" charset="0"/>
                <a:ea typeface="Cambria" panose="02040503050406030204" pitchFamily="18" charset="0"/>
                <a:cs typeface="Times New Roman" pitchFamily="18" charset="0"/>
                <a:sym typeface="微软雅黑" pitchFamily="34" charset="-122"/>
              </a:rPr>
              <a:t>2. Versatile Filters  </a:t>
            </a:r>
            <a:endParaRPr lang="zh-CN" altLang="en-US" sz="2400" i="1" dirty="0">
              <a:latin typeface="Times New Roman" panose="02020603050405020304" pitchFamily="18" charset="0"/>
              <a:ea typeface="黑体" pitchFamily="49" charset="-122"/>
              <a:cs typeface="Times New Roman" panose="02020603050405020304" pitchFamily="18" charset="0"/>
            </a:endParaRPr>
          </a:p>
        </p:txBody>
      </p:sp>
      <p:sp>
        <p:nvSpPr>
          <p:cNvPr id="14" name="TextBox 22"/>
          <p:cNvSpPr>
            <a:spLocks noChangeArrowheads="1"/>
          </p:cNvSpPr>
          <p:nvPr/>
        </p:nvSpPr>
        <p:spPr bwMode="auto">
          <a:xfrm>
            <a:off x="5324652" y="4346198"/>
            <a:ext cx="10550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i="1" dirty="0">
                <a:latin typeface="Times New Roman" panose="02020603050405020304" pitchFamily="18" charset="0"/>
                <a:ea typeface="黑体" pitchFamily="49" charset="-122"/>
                <a:cs typeface="Times New Roman" panose="02020603050405020304" pitchFamily="18" charset="0"/>
              </a:rPr>
              <a:t>4. Shift</a:t>
            </a:r>
          </a:p>
        </p:txBody>
      </p:sp>
      <p:sp>
        <p:nvSpPr>
          <p:cNvPr id="15" name="直接连接符 25"/>
          <p:cNvSpPr>
            <a:spLocks noChangeShapeType="1"/>
          </p:cNvSpPr>
          <p:nvPr/>
        </p:nvSpPr>
        <p:spPr bwMode="auto">
          <a:xfrm>
            <a:off x="4236334" y="3152072"/>
            <a:ext cx="7353475" cy="2120"/>
          </a:xfrm>
          <a:prstGeom prst="line">
            <a:avLst/>
          </a:prstGeom>
          <a:noFill/>
          <a:ln w="9525" cap="flat" cmpd="sng">
            <a:solidFill>
              <a:schemeClr val="tx2">
                <a:lumMod val="60000"/>
                <a:lumOff val="4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直接连接符 26"/>
          <p:cNvSpPr>
            <a:spLocks noChangeShapeType="1"/>
          </p:cNvSpPr>
          <p:nvPr/>
        </p:nvSpPr>
        <p:spPr bwMode="auto">
          <a:xfrm>
            <a:off x="4236334" y="2217324"/>
            <a:ext cx="7353475" cy="2120"/>
          </a:xfrm>
          <a:prstGeom prst="line">
            <a:avLst/>
          </a:prstGeom>
          <a:noFill/>
          <a:ln w="9525" cap="flat" cmpd="sng">
            <a:solidFill>
              <a:schemeClr val="tx2">
                <a:lumMod val="60000"/>
                <a:lumOff val="4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TextBox 19"/>
          <p:cNvSpPr>
            <a:spLocks noChangeArrowheads="1"/>
          </p:cNvSpPr>
          <p:nvPr/>
        </p:nvSpPr>
        <p:spPr bwMode="auto">
          <a:xfrm>
            <a:off x="5324654" y="3373416"/>
            <a:ext cx="16962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i="1" dirty="0">
                <a:latin typeface="Times New Roman" panose="02020603050405020304" pitchFamily="18" charset="0"/>
                <a:ea typeface="黑体" pitchFamily="49" charset="-122"/>
                <a:cs typeface="Times New Roman" panose="02020603050405020304" pitchFamily="18" charset="0"/>
              </a:rPr>
              <a:t>3.MixConv  </a:t>
            </a:r>
            <a:endParaRPr lang="zh-CN" altLang="en-US" sz="2400" i="1" dirty="0">
              <a:latin typeface="Times New Roman" panose="02020603050405020304" pitchFamily="18" charset="0"/>
              <a:ea typeface="黑体" pitchFamily="49" charset="-122"/>
              <a:cs typeface="Times New Roman" panose="02020603050405020304" pitchFamily="18" charset="0"/>
            </a:endParaRPr>
          </a:p>
        </p:txBody>
      </p:sp>
      <p:sp>
        <p:nvSpPr>
          <p:cNvPr id="18" name="直接连接符 17"/>
          <p:cNvSpPr>
            <a:spLocks noChangeShapeType="1"/>
          </p:cNvSpPr>
          <p:nvPr/>
        </p:nvSpPr>
        <p:spPr bwMode="auto">
          <a:xfrm>
            <a:off x="4236334" y="4086819"/>
            <a:ext cx="7353475" cy="2120"/>
          </a:xfrm>
          <a:prstGeom prst="line">
            <a:avLst/>
          </a:prstGeom>
          <a:noFill/>
          <a:ln w="9525" cap="flat" cmpd="sng">
            <a:solidFill>
              <a:schemeClr val="tx2">
                <a:lumMod val="60000"/>
                <a:lumOff val="4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2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604" y="210577"/>
            <a:ext cx="9810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矩形 18"/>
          <p:cNvSpPr/>
          <p:nvPr/>
        </p:nvSpPr>
        <p:spPr>
          <a:xfrm>
            <a:off x="0" y="327841"/>
            <a:ext cx="720000" cy="756000"/>
          </a:xfrm>
          <a:prstGeom prst="rect">
            <a:avLst/>
          </a:prstGeom>
          <a:solidFill>
            <a:schemeClr val="accent1">
              <a:lumMod val="75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20" name="矩形 19"/>
          <p:cNvSpPr/>
          <p:nvPr/>
        </p:nvSpPr>
        <p:spPr>
          <a:xfrm flipV="1">
            <a:off x="719999" y="924952"/>
            <a:ext cx="5642163" cy="45719"/>
          </a:xfrm>
          <a:prstGeom prst="rect">
            <a:avLst/>
          </a:prstGeom>
          <a:gradFill>
            <a:gsLst>
              <a:gs pos="0">
                <a:schemeClr val="accent1">
                  <a:lumMod val="75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79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0146" y="2090817"/>
            <a:ext cx="2259293" cy="3372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Box 9">
            <a:extLst>
              <a:ext uri="{FF2B5EF4-FFF2-40B4-BE49-F238E27FC236}">
                <a16:creationId xmlns:a16="http://schemas.microsoft.com/office/drawing/2014/main" id="{72DC590C-A768-49CC-9FDF-DFFA4909CC22}"/>
              </a:ext>
            </a:extLst>
          </p:cNvPr>
          <p:cNvSpPr>
            <a:spLocks noChangeArrowheads="1"/>
          </p:cNvSpPr>
          <p:nvPr/>
        </p:nvSpPr>
        <p:spPr bwMode="auto">
          <a:xfrm>
            <a:off x="5267342" y="1655698"/>
            <a:ext cx="573426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i="1" dirty="0">
                <a:latin typeface="Times New Roman" panose="02020603050405020304" pitchFamily="18" charset="0"/>
                <a:ea typeface="黑体" pitchFamily="49" charset="-122"/>
                <a:cs typeface="Times New Roman" panose="02020603050405020304" pitchFamily="18" charset="0"/>
                <a:sym typeface="微软雅黑" pitchFamily="34" charset="-122"/>
              </a:rPr>
              <a:t>1. </a:t>
            </a:r>
            <a:r>
              <a:rPr lang="en-US" altLang="zh-CN" sz="2400" i="1" dirty="0">
                <a:latin typeface="Times New Roman" panose="02020603050405020304" pitchFamily="18" charset="0"/>
                <a:cs typeface="Times New Roman" panose="02020603050405020304" pitchFamily="18" charset="0"/>
              </a:rPr>
              <a:t>Summary of compression and acceleration</a:t>
            </a:r>
          </a:p>
          <a:p>
            <a:r>
              <a:rPr lang="en-US" altLang="zh-CN" sz="3200" b="1" dirty="0">
                <a:latin typeface="黑体" pitchFamily="49" charset="-122"/>
                <a:ea typeface="黑体" pitchFamily="49" charset="-122"/>
                <a:cs typeface="Times New Roman" pitchFamily="18" charset="0"/>
                <a:sym typeface="微软雅黑" pitchFamily="34" charset="-122"/>
              </a:rPr>
              <a:t> </a:t>
            </a:r>
            <a:endParaRPr lang="zh-CN" altLang="en-US" sz="3200" b="1" dirty="0">
              <a:latin typeface="黑体" pitchFamily="49" charset="-122"/>
              <a:ea typeface="黑体" pitchFamily="49" charset="-122"/>
              <a:cs typeface="Times New Roman" pitchFamily="18" charset="0"/>
            </a:endParaRPr>
          </a:p>
        </p:txBody>
      </p:sp>
    </p:spTree>
    <p:custDataLst>
      <p:tags r:id="rId1"/>
    </p:custDataLst>
    <p:extLst>
      <p:ext uri="{BB962C8B-B14F-4D97-AF65-F5344CB8AC3E}">
        <p14:creationId xmlns:p14="http://schemas.microsoft.com/office/powerpoint/2010/main" val="950073369"/>
      </p:ext>
    </p:extLst>
  </p:cSld>
  <p:clrMapOvr>
    <a:masterClrMapping/>
  </p:clrMapOvr>
  <mc:AlternateContent xmlns:mc="http://schemas.openxmlformats.org/markup-compatibility/2006" xmlns:p14="http://schemas.microsoft.com/office/powerpoint/2010/main">
    <mc:Choice Requires="p14">
      <p:transition spd="med" p14:dur="700" advTm="21330">
        <p:fade/>
      </p:transition>
    </mc:Choice>
    <mc:Fallback xmlns="">
      <p:transition spd="med" advTm="2133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5"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1000" fill="hold"/>
                                        <p:tgtEl>
                                          <p:spTgt spid="13"/>
                                        </p:tgtEl>
                                        <p:attrNameLst>
                                          <p:attrName>ppt_w</p:attrName>
                                        </p:attrNameLst>
                                      </p:cBhvr>
                                      <p:tavLst>
                                        <p:tav tm="0">
                                          <p:val>
                                            <p:strVal val="#ppt_w*0.70"/>
                                          </p:val>
                                        </p:tav>
                                        <p:tav tm="100000">
                                          <p:val>
                                            <p:strVal val="#ppt_w"/>
                                          </p:val>
                                        </p:tav>
                                      </p:tavLst>
                                    </p:anim>
                                    <p:anim calcmode="lin" valueType="num">
                                      <p:cBhvr>
                                        <p:cTn id="26" dur="1000" fill="hold"/>
                                        <p:tgtEl>
                                          <p:spTgt spid="13"/>
                                        </p:tgtEl>
                                        <p:attrNameLst>
                                          <p:attrName>ppt_h</p:attrName>
                                        </p:attrNameLst>
                                      </p:cBhvr>
                                      <p:tavLst>
                                        <p:tav tm="0">
                                          <p:val>
                                            <p:strVal val="#ppt_h"/>
                                          </p:val>
                                        </p:tav>
                                        <p:tav tm="100000">
                                          <p:val>
                                            <p:strVal val="#ppt_h"/>
                                          </p:val>
                                        </p:tav>
                                      </p:tavLst>
                                    </p:anim>
                                    <p:animEffect transition="in" filter="fade">
                                      <p:cBhvr>
                                        <p:cTn id="27" dur="1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55"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1000" fill="hold"/>
                                        <p:tgtEl>
                                          <p:spTgt spid="17"/>
                                        </p:tgtEl>
                                        <p:attrNameLst>
                                          <p:attrName>ppt_w</p:attrName>
                                        </p:attrNameLst>
                                      </p:cBhvr>
                                      <p:tavLst>
                                        <p:tav tm="0">
                                          <p:val>
                                            <p:strVal val="#ppt_w*0.70"/>
                                          </p:val>
                                        </p:tav>
                                        <p:tav tm="100000">
                                          <p:val>
                                            <p:strVal val="#ppt_w"/>
                                          </p:val>
                                        </p:tav>
                                      </p:tavLst>
                                    </p:anim>
                                    <p:anim calcmode="lin" valueType="num">
                                      <p:cBhvr>
                                        <p:cTn id="33" dur="1000" fill="hold"/>
                                        <p:tgtEl>
                                          <p:spTgt spid="17"/>
                                        </p:tgtEl>
                                        <p:attrNameLst>
                                          <p:attrName>ppt_h</p:attrName>
                                        </p:attrNameLst>
                                      </p:cBhvr>
                                      <p:tavLst>
                                        <p:tav tm="0">
                                          <p:val>
                                            <p:strVal val="#ppt_h"/>
                                          </p:val>
                                        </p:tav>
                                        <p:tav tm="100000">
                                          <p:val>
                                            <p:strVal val="#ppt_h"/>
                                          </p:val>
                                        </p:tav>
                                      </p:tavLst>
                                    </p:anim>
                                    <p:animEffect transition="in" filter="fade">
                                      <p:cBhvr>
                                        <p:cTn id="34" dur="10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55"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strVal val="#ppt_w*0.70"/>
                                          </p:val>
                                        </p:tav>
                                        <p:tav tm="100000">
                                          <p:val>
                                            <p:strVal val="#ppt_w"/>
                                          </p:val>
                                        </p:tav>
                                      </p:tavLst>
                                    </p:anim>
                                    <p:anim calcmode="lin" valueType="num">
                                      <p:cBhvr>
                                        <p:cTn id="40" dur="1000" fill="hold"/>
                                        <p:tgtEl>
                                          <p:spTgt spid="14"/>
                                        </p:tgtEl>
                                        <p:attrNameLst>
                                          <p:attrName>ppt_h</p:attrName>
                                        </p:attrNameLst>
                                      </p:cBhvr>
                                      <p:tavLst>
                                        <p:tav tm="0">
                                          <p:val>
                                            <p:strVal val="#ppt_h"/>
                                          </p:val>
                                        </p:tav>
                                        <p:tav tm="100000">
                                          <p:val>
                                            <p:strVal val="#ppt_h"/>
                                          </p:val>
                                        </p:tav>
                                      </p:tavLst>
                                    </p:anim>
                                    <p:animEffect transition="in" filter="fade">
                                      <p:cBhvr>
                                        <p:cTn id="41" dur="10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55" presetClass="entr" presetSubtype="0" fill="hold" grpId="0" nodeType="click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p:cTn id="46" dur="1000" fill="hold"/>
                                        <p:tgtEl>
                                          <p:spTgt spid="24"/>
                                        </p:tgtEl>
                                        <p:attrNameLst>
                                          <p:attrName>ppt_w</p:attrName>
                                        </p:attrNameLst>
                                      </p:cBhvr>
                                      <p:tavLst>
                                        <p:tav tm="0">
                                          <p:val>
                                            <p:strVal val="#ppt_w*0.70"/>
                                          </p:val>
                                        </p:tav>
                                        <p:tav tm="100000">
                                          <p:val>
                                            <p:strVal val="#ppt_w"/>
                                          </p:val>
                                        </p:tav>
                                      </p:tavLst>
                                    </p:anim>
                                    <p:anim calcmode="lin" valueType="num">
                                      <p:cBhvr>
                                        <p:cTn id="47" dur="1000" fill="hold"/>
                                        <p:tgtEl>
                                          <p:spTgt spid="24"/>
                                        </p:tgtEl>
                                        <p:attrNameLst>
                                          <p:attrName>ppt_h</p:attrName>
                                        </p:attrNameLst>
                                      </p:cBhvr>
                                      <p:tavLst>
                                        <p:tav tm="0">
                                          <p:val>
                                            <p:strVal val="#ppt_h"/>
                                          </p:val>
                                        </p:tav>
                                        <p:tav tm="100000">
                                          <p:val>
                                            <p:strVal val="#ppt_h"/>
                                          </p:val>
                                        </p:tav>
                                      </p:tavLst>
                                    </p:anim>
                                    <p:animEffect transition="in" filter="fade">
                                      <p:cBhvr>
                                        <p:cTn id="48"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4" grpId="0"/>
      <p:bldP spid="17" grpId="0"/>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19999" y="467141"/>
            <a:ext cx="10968418" cy="523220"/>
          </a:xfrm>
          <a:prstGeom prst="rect">
            <a:avLst/>
          </a:prstGeom>
          <a:noFill/>
        </p:spPr>
        <p:txBody>
          <a:bodyPr wrap="square" rtlCol="0">
            <a:spAutoFit/>
          </a:bodyPr>
          <a:lstStyle/>
          <a:p>
            <a:r>
              <a:rPr lang="en-US" altLang="zh-CN" sz="2800" dirty="0">
                <a:latin typeface="Times New Roman" panose="02020603050405020304" pitchFamily="18" charset="0"/>
                <a:ea typeface="黑体" pitchFamily="49" charset="-122"/>
                <a:cs typeface="Times New Roman" panose="02020603050405020304" pitchFamily="18" charset="0"/>
              </a:rPr>
              <a:t>Shift: A Zero FLOP, Zero Parameter Alternative to Spatial Convolutions</a:t>
            </a:r>
            <a:endParaRPr lang="zh-CN" altLang="en-US" sz="2800" dirty="0">
              <a:latin typeface="Times New Roman" panose="02020603050405020304" pitchFamily="18" charset="0"/>
              <a:ea typeface="黑体" pitchFamily="49" charset="-122"/>
              <a:cs typeface="Times New Roman" panose="02020603050405020304" pitchFamily="18" charset="0"/>
            </a:endParaRPr>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604" y="210577"/>
            <a:ext cx="9810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内容占位符 10"/>
          <p:cNvSpPr txBox="1">
            <a:spLocks/>
          </p:cNvSpPr>
          <p:nvPr/>
        </p:nvSpPr>
        <p:spPr>
          <a:xfrm>
            <a:off x="6451082" y="2252814"/>
            <a:ext cx="1826226" cy="10708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zh-CN" b="1" i="1" dirty="0">
              <a:latin typeface="Times New Roman" pitchFamily="18" charset="0"/>
              <a:cs typeface="Times New Roman" pitchFamily="18" charset="0"/>
            </a:endParaRPr>
          </a:p>
        </p:txBody>
      </p:sp>
      <p:sp>
        <p:nvSpPr>
          <p:cNvPr id="14" name="矩形 13"/>
          <p:cNvSpPr/>
          <p:nvPr/>
        </p:nvSpPr>
        <p:spPr>
          <a:xfrm>
            <a:off x="0" y="327841"/>
            <a:ext cx="720000" cy="756000"/>
          </a:xfrm>
          <a:prstGeom prst="rect">
            <a:avLst/>
          </a:prstGeom>
          <a:solidFill>
            <a:schemeClr val="accent1">
              <a:lumMod val="75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15" name="矩形 14"/>
          <p:cNvSpPr/>
          <p:nvPr/>
        </p:nvSpPr>
        <p:spPr>
          <a:xfrm flipV="1">
            <a:off x="719999" y="924952"/>
            <a:ext cx="5642163" cy="45719"/>
          </a:xfrm>
          <a:prstGeom prst="rect">
            <a:avLst/>
          </a:prstGeom>
          <a:gradFill>
            <a:gsLst>
              <a:gs pos="0">
                <a:schemeClr val="accent1">
                  <a:lumMod val="75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228A21D2-2CAA-47E9-991C-8682C89DAA89}"/>
              </a:ext>
            </a:extLst>
          </p:cNvPr>
          <p:cNvSpPr txBox="1"/>
          <p:nvPr/>
        </p:nvSpPr>
        <p:spPr>
          <a:xfrm>
            <a:off x="5636102" y="2973823"/>
            <a:ext cx="914400" cy="914400"/>
          </a:xfrm>
          <a:prstGeom prst="rect">
            <a:avLst/>
          </a:prstGeom>
          <a:noFill/>
        </p:spPr>
        <p:txBody>
          <a:bodyPr wrap="square" rtlCol="0">
            <a:spAutoFit/>
          </a:bodyPr>
          <a:lstStyle/>
          <a:p>
            <a:endParaRPr lang="zh-CN" altLang="en-US" dirty="0"/>
          </a:p>
        </p:txBody>
      </p:sp>
      <p:pic>
        <p:nvPicPr>
          <p:cNvPr id="4" name="图片 3">
            <a:extLst>
              <a:ext uri="{FF2B5EF4-FFF2-40B4-BE49-F238E27FC236}">
                <a16:creationId xmlns:a16="http://schemas.microsoft.com/office/drawing/2014/main" id="{98C8A2AA-764E-4F49-8DA0-C4BDBAEA88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61245" y="1428482"/>
            <a:ext cx="6401240" cy="4649957"/>
          </a:xfrm>
          <a:prstGeom prst="rect">
            <a:avLst/>
          </a:prstGeom>
        </p:spPr>
      </p:pic>
    </p:spTree>
    <p:custDataLst>
      <p:tags r:id="rId1"/>
    </p:custDataLst>
    <p:extLst>
      <p:ext uri="{BB962C8B-B14F-4D97-AF65-F5344CB8AC3E}">
        <p14:creationId xmlns:p14="http://schemas.microsoft.com/office/powerpoint/2010/main" val="1804085931"/>
      </p:ext>
    </p:extLst>
  </p:cSld>
  <p:clrMapOvr>
    <a:masterClrMapping/>
  </p:clrMapOvr>
  <mc:AlternateContent xmlns:mc="http://schemas.openxmlformats.org/markup-compatibility/2006" xmlns:p14="http://schemas.microsoft.com/office/powerpoint/2010/main">
    <mc:Choice Requires="p14">
      <p:transition spd="med" p14:dur="700" advTm="21330">
        <p:fade/>
      </p:transition>
    </mc:Choice>
    <mc:Fallback xmlns="">
      <p:transition spd="med" advTm="2133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nodePh="1">
                                  <p:stCondLst>
                                    <p:cond delay="0"/>
                                  </p:stCondLst>
                                  <p:endCondLst>
                                    <p:cond evt="begin" delay="0">
                                      <p:tn val="23"/>
                                    </p:cond>
                                  </p:endCondLst>
                                  <p:childTnLst>
                                    <p:set>
                                      <p:cBhvr>
                                        <p:cTn id="24" dur="1" fill="hold">
                                          <p:stCondLst>
                                            <p:cond delay="0"/>
                                          </p:stCondLst>
                                        </p:cTn>
                                        <p:tgtEl>
                                          <p:spTgt spid="26"/>
                                        </p:tgtEl>
                                        <p:attrNameLst>
                                          <p:attrName>style.visibility</p:attrName>
                                        </p:attrNameLst>
                                      </p:cBhvr>
                                      <p:to>
                                        <p:strVal val="visible"/>
                                      </p:to>
                                    </p:set>
                                    <p:animEffect transition="in" filter="randombar(horizontal)">
                                      <p:cBhvr>
                                        <p:cTn id="2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19999" y="467141"/>
            <a:ext cx="10968418" cy="523220"/>
          </a:xfrm>
          <a:prstGeom prst="rect">
            <a:avLst/>
          </a:prstGeom>
          <a:noFill/>
        </p:spPr>
        <p:txBody>
          <a:bodyPr wrap="square" rtlCol="0">
            <a:spAutoFit/>
          </a:bodyPr>
          <a:lstStyle/>
          <a:p>
            <a:r>
              <a:rPr lang="en-US" altLang="zh-CN" sz="2800" dirty="0">
                <a:latin typeface="Times New Roman" panose="02020603050405020304" pitchFamily="18" charset="0"/>
                <a:ea typeface="黑体" pitchFamily="49" charset="-122"/>
                <a:cs typeface="Times New Roman" panose="02020603050405020304" pitchFamily="18" charset="0"/>
              </a:rPr>
              <a:t>Shift: A Zero FLOP, Zero Parameter Alternative to Spatial Convolutions</a:t>
            </a:r>
            <a:endParaRPr lang="zh-CN" altLang="en-US" sz="2800" dirty="0">
              <a:latin typeface="Times New Roman" panose="02020603050405020304" pitchFamily="18" charset="0"/>
              <a:ea typeface="黑体" pitchFamily="49" charset="-122"/>
              <a:cs typeface="Times New Roman" panose="02020603050405020304" pitchFamily="18" charset="0"/>
            </a:endParaRPr>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604" y="210577"/>
            <a:ext cx="9810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内容占位符 10"/>
          <p:cNvSpPr txBox="1">
            <a:spLocks/>
          </p:cNvSpPr>
          <p:nvPr/>
        </p:nvSpPr>
        <p:spPr>
          <a:xfrm>
            <a:off x="6451082" y="2252814"/>
            <a:ext cx="1826226" cy="10708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zh-CN" b="1" i="1" dirty="0">
              <a:latin typeface="Times New Roman" pitchFamily="18" charset="0"/>
              <a:cs typeface="Times New Roman" pitchFamily="18" charset="0"/>
            </a:endParaRPr>
          </a:p>
        </p:txBody>
      </p:sp>
      <p:sp>
        <p:nvSpPr>
          <p:cNvPr id="14" name="矩形 13"/>
          <p:cNvSpPr/>
          <p:nvPr/>
        </p:nvSpPr>
        <p:spPr>
          <a:xfrm>
            <a:off x="0" y="327841"/>
            <a:ext cx="720000" cy="756000"/>
          </a:xfrm>
          <a:prstGeom prst="rect">
            <a:avLst/>
          </a:prstGeom>
          <a:solidFill>
            <a:schemeClr val="accent1">
              <a:lumMod val="75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15" name="矩形 14"/>
          <p:cNvSpPr/>
          <p:nvPr/>
        </p:nvSpPr>
        <p:spPr>
          <a:xfrm flipV="1">
            <a:off x="719999" y="924952"/>
            <a:ext cx="5642163" cy="45719"/>
          </a:xfrm>
          <a:prstGeom prst="rect">
            <a:avLst/>
          </a:prstGeom>
          <a:gradFill>
            <a:gsLst>
              <a:gs pos="0">
                <a:schemeClr val="accent1">
                  <a:lumMod val="75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228A21D2-2CAA-47E9-991C-8682C89DAA89}"/>
              </a:ext>
            </a:extLst>
          </p:cNvPr>
          <p:cNvSpPr txBox="1"/>
          <p:nvPr/>
        </p:nvSpPr>
        <p:spPr>
          <a:xfrm>
            <a:off x="5636102" y="2973823"/>
            <a:ext cx="914400" cy="914400"/>
          </a:xfrm>
          <a:prstGeom prst="rect">
            <a:avLst/>
          </a:prstGeom>
          <a:noFill/>
        </p:spPr>
        <p:txBody>
          <a:bodyPr wrap="square" rtlCol="0">
            <a:spAutoFit/>
          </a:bodyPr>
          <a:lstStyle/>
          <a:p>
            <a:endParaRPr lang="zh-CN" altLang="en-US" dirty="0"/>
          </a:p>
        </p:txBody>
      </p:sp>
      <p:pic>
        <p:nvPicPr>
          <p:cNvPr id="4" name="图片 3">
            <a:extLst>
              <a:ext uri="{FF2B5EF4-FFF2-40B4-BE49-F238E27FC236}">
                <a16:creationId xmlns:a16="http://schemas.microsoft.com/office/drawing/2014/main" id="{C03D78EB-733B-4C6C-A4A9-647623C8F6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9414" y="1390545"/>
            <a:ext cx="4254719" cy="4362674"/>
          </a:xfrm>
          <a:prstGeom prst="rect">
            <a:avLst/>
          </a:prstGeom>
        </p:spPr>
      </p:pic>
      <p:pic>
        <p:nvPicPr>
          <p:cNvPr id="7" name="图片 6">
            <a:extLst>
              <a:ext uri="{FF2B5EF4-FFF2-40B4-BE49-F238E27FC236}">
                <a16:creationId xmlns:a16="http://schemas.microsoft.com/office/drawing/2014/main" id="{A15D434A-D43B-4308-8E5A-18B0EE0033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10623" y="1285189"/>
            <a:ext cx="4043287" cy="4362673"/>
          </a:xfrm>
          <a:prstGeom prst="rect">
            <a:avLst/>
          </a:prstGeom>
        </p:spPr>
      </p:pic>
    </p:spTree>
    <p:custDataLst>
      <p:tags r:id="rId1"/>
    </p:custDataLst>
    <p:extLst>
      <p:ext uri="{BB962C8B-B14F-4D97-AF65-F5344CB8AC3E}">
        <p14:creationId xmlns:p14="http://schemas.microsoft.com/office/powerpoint/2010/main" val="617360374"/>
      </p:ext>
    </p:extLst>
  </p:cSld>
  <p:clrMapOvr>
    <a:masterClrMapping/>
  </p:clrMapOvr>
  <mc:AlternateContent xmlns:mc="http://schemas.openxmlformats.org/markup-compatibility/2006" xmlns:p14="http://schemas.microsoft.com/office/powerpoint/2010/main">
    <mc:Choice Requires="p14">
      <p:transition spd="med" p14:dur="700" advTm="21330">
        <p:fade/>
      </p:transition>
    </mc:Choice>
    <mc:Fallback xmlns="">
      <p:transition spd="med" advTm="2133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nodePh="1">
                                  <p:stCondLst>
                                    <p:cond delay="0"/>
                                  </p:stCondLst>
                                  <p:endCondLst>
                                    <p:cond evt="begin" delay="0">
                                      <p:tn val="23"/>
                                    </p:cond>
                                  </p:endCondLst>
                                  <p:childTnLst>
                                    <p:set>
                                      <p:cBhvr>
                                        <p:cTn id="24" dur="1" fill="hold">
                                          <p:stCondLst>
                                            <p:cond delay="0"/>
                                          </p:stCondLst>
                                        </p:cTn>
                                        <p:tgtEl>
                                          <p:spTgt spid="26"/>
                                        </p:tgtEl>
                                        <p:attrNameLst>
                                          <p:attrName>style.visibility</p:attrName>
                                        </p:attrNameLst>
                                      </p:cBhvr>
                                      <p:to>
                                        <p:strVal val="visible"/>
                                      </p:to>
                                    </p:set>
                                    <p:animEffect transition="in" filter="randombar(horizontal)">
                                      <p:cBhvr>
                                        <p:cTn id="2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0848" y="401284"/>
            <a:ext cx="10968418" cy="1138773"/>
          </a:xfrm>
          <a:prstGeom prst="rect">
            <a:avLst/>
          </a:prstGeom>
          <a:noFill/>
        </p:spPr>
        <p:txBody>
          <a:bodyPr wrap="square" rtlCol="0">
            <a:spAutoFit/>
          </a:bodyPr>
          <a:lstStyle/>
          <a:p>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network compression and network acceleration</a:t>
            </a:r>
          </a:p>
          <a:p>
            <a:endParaRPr lang="zh-CN" altLang="en-US" sz="4000" dirty="0">
              <a:latin typeface="黑体" pitchFamily="49" charset="-122"/>
              <a:ea typeface="黑体" pitchFamily="49" charset="-122"/>
            </a:endParaRPr>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604" y="210577"/>
            <a:ext cx="9810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内容占位符 10"/>
          <p:cNvSpPr txBox="1">
            <a:spLocks/>
          </p:cNvSpPr>
          <p:nvPr/>
        </p:nvSpPr>
        <p:spPr>
          <a:xfrm>
            <a:off x="6451082" y="2252814"/>
            <a:ext cx="1826226" cy="10708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zh-CN" b="1" i="1" dirty="0">
              <a:latin typeface="Times New Roman" pitchFamily="18" charset="0"/>
              <a:cs typeface="Times New Roman" pitchFamily="18" charset="0"/>
            </a:endParaRPr>
          </a:p>
        </p:txBody>
      </p:sp>
      <p:sp>
        <p:nvSpPr>
          <p:cNvPr id="14" name="矩形 13"/>
          <p:cNvSpPr/>
          <p:nvPr/>
        </p:nvSpPr>
        <p:spPr>
          <a:xfrm>
            <a:off x="0" y="327841"/>
            <a:ext cx="720000" cy="756000"/>
          </a:xfrm>
          <a:prstGeom prst="rect">
            <a:avLst/>
          </a:prstGeom>
          <a:solidFill>
            <a:schemeClr val="accent1">
              <a:lumMod val="75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15" name="矩形 14"/>
          <p:cNvSpPr/>
          <p:nvPr/>
        </p:nvSpPr>
        <p:spPr>
          <a:xfrm flipV="1">
            <a:off x="719999" y="924952"/>
            <a:ext cx="5642163" cy="45719"/>
          </a:xfrm>
          <a:prstGeom prst="rect">
            <a:avLst/>
          </a:prstGeom>
          <a:gradFill>
            <a:gsLst>
              <a:gs pos="0">
                <a:schemeClr val="accent1">
                  <a:lumMod val="75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5D416C4C-EE06-4F7D-903C-FD438EE242CE}"/>
              </a:ext>
            </a:extLst>
          </p:cNvPr>
          <p:cNvSpPr txBox="1"/>
          <p:nvPr/>
        </p:nvSpPr>
        <p:spPr>
          <a:xfrm>
            <a:off x="886977" y="1655698"/>
            <a:ext cx="9417914" cy="4147739"/>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en-US" altLang="zh-CN" sz="3600" i="1" dirty="0">
                <a:latin typeface="Times New Roman" panose="02020603050405020304" pitchFamily="18" charset="0"/>
                <a:cs typeface="Times New Roman" panose="02020603050405020304" pitchFamily="18" charset="0"/>
              </a:rPr>
              <a:t>Low-Rank</a:t>
            </a:r>
          </a:p>
          <a:p>
            <a:pPr marL="285750" indent="-285750">
              <a:lnSpc>
                <a:spcPct val="150000"/>
              </a:lnSpc>
              <a:buFont typeface="Wingdings" panose="05000000000000000000" pitchFamily="2" charset="2"/>
              <a:buChar char="u"/>
            </a:pPr>
            <a:r>
              <a:rPr lang="en-US" altLang="zh-CN" sz="3600" i="1" dirty="0">
                <a:latin typeface="Times New Roman" panose="02020603050405020304" pitchFamily="18" charset="0"/>
                <a:cs typeface="Times New Roman" panose="02020603050405020304" pitchFamily="18" charset="0"/>
              </a:rPr>
              <a:t>Quantization</a:t>
            </a:r>
          </a:p>
          <a:p>
            <a:pPr marL="285750" indent="-285750">
              <a:lnSpc>
                <a:spcPct val="150000"/>
              </a:lnSpc>
              <a:buFont typeface="Wingdings" panose="05000000000000000000" pitchFamily="2" charset="2"/>
              <a:buChar char="u"/>
            </a:pPr>
            <a:r>
              <a:rPr lang="en-US" altLang="zh-CN" sz="3600" i="1" dirty="0">
                <a:latin typeface="Times New Roman" panose="02020603050405020304" pitchFamily="18" charset="0"/>
                <a:cs typeface="Times New Roman" panose="02020603050405020304" pitchFamily="18" charset="0"/>
              </a:rPr>
              <a:t>Pruning</a:t>
            </a:r>
          </a:p>
          <a:p>
            <a:pPr marL="285750" indent="-285750">
              <a:lnSpc>
                <a:spcPct val="150000"/>
              </a:lnSpc>
              <a:buFont typeface="Wingdings" panose="05000000000000000000" pitchFamily="2" charset="2"/>
              <a:buChar char="u"/>
            </a:pPr>
            <a:r>
              <a:rPr lang="en-US" altLang="zh-CN" sz="3600" i="1" dirty="0">
                <a:latin typeface="Times New Roman" panose="02020603050405020304" pitchFamily="18" charset="0"/>
                <a:cs typeface="Times New Roman" panose="02020603050405020304" pitchFamily="18" charset="0"/>
              </a:rPr>
              <a:t>Knowledge Distillation</a:t>
            </a:r>
          </a:p>
          <a:p>
            <a:pPr marL="285750" indent="-285750">
              <a:lnSpc>
                <a:spcPct val="150000"/>
              </a:lnSpc>
              <a:buFont typeface="Wingdings" panose="05000000000000000000" pitchFamily="2" charset="2"/>
              <a:buChar char="u"/>
            </a:pPr>
            <a:r>
              <a:rPr lang="en-US" altLang="zh-CN" sz="3600" i="1" dirty="0">
                <a:latin typeface="Times New Roman" panose="02020603050405020304" pitchFamily="18" charset="0"/>
                <a:cs typeface="Times New Roman" panose="02020603050405020304" pitchFamily="18" charset="0"/>
              </a:rPr>
              <a:t>Compact Network Design</a:t>
            </a:r>
            <a:endParaRPr lang="zh-CN" altLang="en-US" sz="3600" i="1"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795338548"/>
      </p:ext>
    </p:extLst>
  </p:cSld>
  <p:clrMapOvr>
    <a:masterClrMapping/>
  </p:clrMapOvr>
  <mc:AlternateContent xmlns:mc="http://schemas.openxmlformats.org/markup-compatibility/2006" xmlns:p14="http://schemas.microsoft.com/office/powerpoint/2010/main">
    <mc:Choice Requires="p14">
      <p:transition spd="med" p14:dur="700" advTm="21330">
        <p:fade/>
      </p:transition>
    </mc:Choice>
    <mc:Fallback xmlns="">
      <p:transition spd="med" advTm="2133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nodePh="1">
                                  <p:stCondLst>
                                    <p:cond delay="0"/>
                                  </p:stCondLst>
                                  <p:endCondLst>
                                    <p:cond evt="begin" delay="0">
                                      <p:tn val="23"/>
                                    </p:cond>
                                  </p:endCondLst>
                                  <p:childTnLst>
                                    <p:set>
                                      <p:cBhvr>
                                        <p:cTn id="24" dur="1" fill="hold">
                                          <p:stCondLst>
                                            <p:cond delay="0"/>
                                          </p:stCondLst>
                                        </p:cTn>
                                        <p:tgtEl>
                                          <p:spTgt spid="26"/>
                                        </p:tgtEl>
                                        <p:attrNameLst>
                                          <p:attrName>style.visibility</p:attrName>
                                        </p:attrNameLst>
                                      </p:cBhvr>
                                      <p:to>
                                        <p:strVal val="visible"/>
                                      </p:to>
                                    </p:set>
                                    <p:animEffect transition="in" filter="randombar(horizontal)">
                                      <p:cBhvr>
                                        <p:cTn id="2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19999" y="327841"/>
            <a:ext cx="10968418" cy="1138773"/>
          </a:xfrm>
          <a:prstGeom prst="rect">
            <a:avLst/>
          </a:prstGeom>
          <a:noFill/>
        </p:spPr>
        <p:txBody>
          <a:bodyPr wrap="square" rtlCol="0">
            <a:spAutoFit/>
          </a:bodyPr>
          <a:lstStyle/>
          <a:p>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network compression and network acceleration</a:t>
            </a:r>
          </a:p>
          <a:p>
            <a:endParaRPr lang="zh-CN" altLang="en-US" sz="4000" b="1" dirty="0">
              <a:latin typeface="黑体" pitchFamily="49" charset="-122"/>
              <a:ea typeface="黑体" pitchFamily="49" charset="-122"/>
            </a:endParaRPr>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604" y="210577"/>
            <a:ext cx="9810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内容占位符 10"/>
          <p:cNvSpPr txBox="1">
            <a:spLocks/>
          </p:cNvSpPr>
          <p:nvPr/>
        </p:nvSpPr>
        <p:spPr>
          <a:xfrm>
            <a:off x="6451082" y="2252814"/>
            <a:ext cx="1826226" cy="10708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zh-CN" b="1" i="1" dirty="0">
              <a:latin typeface="Times New Roman" pitchFamily="18" charset="0"/>
              <a:cs typeface="Times New Roman" pitchFamily="18" charset="0"/>
            </a:endParaRPr>
          </a:p>
        </p:txBody>
      </p:sp>
      <p:sp>
        <p:nvSpPr>
          <p:cNvPr id="14" name="矩形 13"/>
          <p:cNvSpPr/>
          <p:nvPr/>
        </p:nvSpPr>
        <p:spPr>
          <a:xfrm>
            <a:off x="0" y="327841"/>
            <a:ext cx="720000" cy="756000"/>
          </a:xfrm>
          <a:prstGeom prst="rect">
            <a:avLst/>
          </a:prstGeom>
          <a:solidFill>
            <a:schemeClr val="accent1">
              <a:lumMod val="75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15" name="矩形 14"/>
          <p:cNvSpPr/>
          <p:nvPr/>
        </p:nvSpPr>
        <p:spPr>
          <a:xfrm flipV="1">
            <a:off x="719999" y="924952"/>
            <a:ext cx="5642163" cy="45719"/>
          </a:xfrm>
          <a:prstGeom prst="rect">
            <a:avLst/>
          </a:prstGeom>
          <a:gradFill>
            <a:gsLst>
              <a:gs pos="0">
                <a:schemeClr val="accent1">
                  <a:lumMod val="75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D635772B-4ADD-4436-9730-B13FBC8CFD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2113" y="1609979"/>
            <a:ext cx="9439491" cy="3094327"/>
          </a:xfrm>
          <a:prstGeom prst="rect">
            <a:avLst/>
          </a:prstGeom>
        </p:spPr>
      </p:pic>
      <p:sp>
        <p:nvSpPr>
          <p:cNvPr id="6" name="文本框 5">
            <a:extLst>
              <a:ext uri="{FF2B5EF4-FFF2-40B4-BE49-F238E27FC236}">
                <a16:creationId xmlns:a16="http://schemas.microsoft.com/office/drawing/2014/main" id="{B6F1F446-B157-486C-A8A0-8BD4F8D9AF46}"/>
              </a:ext>
            </a:extLst>
          </p:cNvPr>
          <p:cNvSpPr txBox="1"/>
          <p:nvPr/>
        </p:nvSpPr>
        <p:spPr>
          <a:xfrm>
            <a:off x="3003808" y="5071471"/>
            <a:ext cx="6400800" cy="861774"/>
          </a:xfrm>
          <a:prstGeom prst="rect">
            <a:avLst/>
          </a:prstGeom>
          <a:noFill/>
        </p:spPr>
        <p:txBody>
          <a:bodyPr wrap="square" rtlCol="0">
            <a:spAutoFit/>
          </a:bodyPr>
          <a:lstStyle/>
          <a:p>
            <a:pPr algn="ctr"/>
            <a:r>
              <a:rPr lang="en-US" altLang="zh-CN" sz="3200" i="1" dirty="0">
                <a:latin typeface="Times New Roman" panose="02020603050405020304" pitchFamily="18" charset="0"/>
                <a:cs typeface="Times New Roman" panose="02020603050405020304" pitchFamily="18" charset="0"/>
              </a:rPr>
              <a:t>Low-Rank</a:t>
            </a:r>
          </a:p>
          <a:p>
            <a:endParaRPr lang="zh-CN" altLang="en-US" dirty="0"/>
          </a:p>
        </p:txBody>
      </p:sp>
    </p:spTree>
    <p:custDataLst>
      <p:tags r:id="rId1"/>
    </p:custDataLst>
    <p:extLst>
      <p:ext uri="{BB962C8B-B14F-4D97-AF65-F5344CB8AC3E}">
        <p14:creationId xmlns:p14="http://schemas.microsoft.com/office/powerpoint/2010/main" val="1299946729"/>
      </p:ext>
    </p:extLst>
  </p:cSld>
  <p:clrMapOvr>
    <a:masterClrMapping/>
  </p:clrMapOvr>
  <mc:AlternateContent xmlns:mc="http://schemas.openxmlformats.org/markup-compatibility/2006" xmlns:p14="http://schemas.microsoft.com/office/powerpoint/2010/main">
    <mc:Choice Requires="p14">
      <p:transition spd="med" p14:dur="700" advTm="21330">
        <p:fade/>
      </p:transition>
    </mc:Choice>
    <mc:Fallback xmlns="">
      <p:transition spd="med" advTm="2133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nodePh="1">
                                  <p:stCondLst>
                                    <p:cond delay="0"/>
                                  </p:stCondLst>
                                  <p:endCondLst>
                                    <p:cond evt="begin" delay="0">
                                      <p:tn val="23"/>
                                    </p:cond>
                                  </p:endCondLst>
                                  <p:childTnLst>
                                    <p:set>
                                      <p:cBhvr>
                                        <p:cTn id="24" dur="1" fill="hold">
                                          <p:stCondLst>
                                            <p:cond delay="0"/>
                                          </p:stCondLst>
                                        </p:cTn>
                                        <p:tgtEl>
                                          <p:spTgt spid="26"/>
                                        </p:tgtEl>
                                        <p:attrNameLst>
                                          <p:attrName>style.visibility</p:attrName>
                                        </p:attrNameLst>
                                      </p:cBhvr>
                                      <p:to>
                                        <p:strVal val="visible"/>
                                      </p:to>
                                    </p:set>
                                    <p:animEffect transition="in" filter="randombar(horizontal)">
                                      <p:cBhvr>
                                        <p:cTn id="2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19999" y="355565"/>
            <a:ext cx="10968418" cy="1138773"/>
          </a:xfrm>
          <a:prstGeom prst="rect">
            <a:avLst/>
          </a:prstGeom>
          <a:noFill/>
        </p:spPr>
        <p:txBody>
          <a:bodyPr wrap="square" rtlCol="0">
            <a:spAutoFit/>
          </a:bodyPr>
          <a:lstStyle/>
          <a:p>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network compression and network acceleration</a:t>
            </a:r>
          </a:p>
          <a:p>
            <a:endParaRPr lang="zh-CN" altLang="en-US" sz="4000" b="1" dirty="0">
              <a:latin typeface="黑体" pitchFamily="49" charset="-122"/>
              <a:ea typeface="黑体" pitchFamily="49" charset="-122"/>
            </a:endParaRPr>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604" y="210577"/>
            <a:ext cx="9810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内容占位符 10"/>
          <p:cNvSpPr txBox="1">
            <a:spLocks/>
          </p:cNvSpPr>
          <p:nvPr/>
        </p:nvSpPr>
        <p:spPr>
          <a:xfrm>
            <a:off x="6451082" y="2252814"/>
            <a:ext cx="1826226" cy="10708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zh-CN" b="1" i="1" dirty="0">
              <a:latin typeface="Times New Roman" pitchFamily="18" charset="0"/>
              <a:cs typeface="Times New Roman" pitchFamily="18" charset="0"/>
            </a:endParaRPr>
          </a:p>
        </p:txBody>
      </p:sp>
      <p:sp>
        <p:nvSpPr>
          <p:cNvPr id="14" name="矩形 13"/>
          <p:cNvSpPr/>
          <p:nvPr/>
        </p:nvSpPr>
        <p:spPr>
          <a:xfrm>
            <a:off x="0" y="327841"/>
            <a:ext cx="720000" cy="756000"/>
          </a:xfrm>
          <a:prstGeom prst="rect">
            <a:avLst/>
          </a:prstGeom>
          <a:solidFill>
            <a:schemeClr val="accent1">
              <a:lumMod val="75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15" name="矩形 14"/>
          <p:cNvSpPr/>
          <p:nvPr/>
        </p:nvSpPr>
        <p:spPr>
          <a:xfrm flipV="1">
            <a:off x="719999" y="924952"/>
            <a:ext cx="5642163" cy="45719"/>
          </a:xfrm>
          <a:prstGeom prst="rect">
            <a:avLst/>
          </a:prstGeom>
          <a:gradFill>
            <a:gsLst>
              <a:gs pos="0">
                <a:schemeClr val="accent1">
                  <a:lumMod val="75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E2CDEDCC-254B-4084-AC6C-D111E9AA28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7580" y="1655698"/>
            <a:ext cx="7419997" cy="2583171"/>
          </a:xfrm>
          <a:prstGeom prst="rect">
            <a:avLst/>
          </a:prstGeom>
        </p:spPr>
      </p:pic>
      <p:sp>
        <p:nvSpPr>
          <p:cNvPr id="11" name="文本框 10">
            <a:extLst>
              <a:ext uri="{FF2B5EF4-FFF2-40B4-BE49-F238E27FC236}">
                <a16:creationId xmlns:a16="http://schemas.microsoft.com/office/drawing/2014/main" id="{572F5B02-9FCC-4DA9-9969-84EFEBC864CA}"/>
              </a:ext>
            </a:extLst>
          </p:cNvPr>
          <p:cNvSpPr txBox="1"/>
          <p:nvPr/>
        </p:nvSpPr>
        <p:spPr>
          <a:xfrm>
            <a:off x="3003808" y="5071471"/>
            <a:ext cx="6400800" cy="1354217"/>
          </a:xfrm>
          <a:prstGeom prst="rect">
            <a:avLst/>
          </a:prstGeom>
          <a:noFill/>
        </p:spPr>
        <p:txBody>
          <a:bodyPr wrap="square" rtlCol="0">
            <a:spAutoFit/>
          </a:bodyPr>
          <a:lstStyle/>
          <a:p>
            <a:pPr algn="ctr"/>
            <a:r>
              <a:rPr lang="en-US" altLang="zh-CN" sz="3200" i="1" dirty="0">
                <a:latin typeface="Times New Roman" panose="02020603050405020304" pitchFamily="18" charset="0"/>
                <a:cs typeface="Times New Roman" panose="02020603050405020304" pitchFamily="18" charset="0"/>
              </a:rPr>
              <a:t>Quantization</a:t>
            </a:r>
          </a:p>
          <a:p>
            <a:pPr algn="ctr"/>
            <a:endParaRPr lang="en-US" altLang="zh-CN" sz="3200" i="1" dirty="0">
              <a:latin typeface="Times New Roman" panose="02020603050405020304" pitchFamily="18" charset="0"/>
              <a:cs typeface="Times New Roman" panose="02020603050405020304" pitchFamily="18" charset="0"/>
            </a:endParaRPr>
          </a:p>
          <a:p>
            <a:endParaRPr lang="zh-CN" altLang="en-US" dirty="0"/>
          </a:p>
        </p:txBody>
      </p:sp>
    </p:spTree>
    <p:custDataLst>
      <p:tags r:id="rId1"/>
    </p:custDataLst>
    <p:extLst>
      <p:ext uri="{BB962C8B-B14F-4D97-AF65-F5344CB8AC3E}">
        <p14:creationId xmlns:p14="http://schemas.microsoft.com/office/powerpoint/2010/main" val="3529809250"/>
      </p:ext>
    </p:extLst>
  </p:cSld>
  <p:clrMapOvr>
    <a:masterClrMapping/>
  </p:clrMapOvr>
  <mc:AlternateContent xmlns:mc="http://schemas.openxmlformats.org/markup-compatibility/2006" xmlns:p14="http://schemas.microsoft.com/office/powerpoint/2010/main">
    <mc:Choice Requires="p14">
      <p:transition spd="med" p14:dur="700" advTm="21330">
        <p:fade/>
      </p:transition>
    </mc:Choice>
    <mc:Fallback xmlns="">
      <p:transition spd="med" advTm="2133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nodePh="1">
                                  <p:stCondLst>
                                    <p:cond delay="0"/>
                                  </p:stCondLst>
                                  <p:endCondLst>
                                    <p:cond evt="begin" delay="0">
                                      <p:tn val="23"/>
                                    </p:cond>
                                  </p:endCondLst>
                                  <p:childTnLst>
                                    <p:set>
                                      <p:cBhvr>
                                        <p:cTn id="24" dur="1" fill="hold">
                                          <p:stCondLst>
                                            <p:cond delay="0"/>
                                          </p:stCondLst>
                                        </p:cTn>
                                        <p:tgtEl>
                                          <p:spTgt spid="26"/>
                                        </p:tgtEl>
                                        <p:attrNameLst>
                                          <p:attrName>style.visibility</p:attrName>
                                        </p:attrNameLst>
                                      </p:cBhvr>
                                      <p:to>
                                        <p:strVal val="visible"/>
                                      </p:to>
                                    </p:set>
                                    <p:animEffect transition="in" filter="randombar(horizontal)">
                                      <p:cBhvr>
                                        <p:cTn id="2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19999" y="355565"/>
            <a:ext cx="10968418" cy="1138773"/>
          </a:xfrm>
          <a:prstGeom prst="rect">
            <a:avLst/>
          </a:prstGeom>
          <a:noFill/>
        </p:spPr>
        <p:txBody>
          <a:bodyPr wrap="square" rtlCol="0">
            <a:spAutoFit/>
          </a:bodyPr>
          <a:lstStyle/>
          <a:p>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network compression and network acceleration</a:t>
            </a:r>
          </a:p>
          <a:p>
            <a:endParaRPr lang="zh-CN" altLang="en-US" sz="4000" b="1" dirty="0">
              <a:latin typeface="黑体" pitchFamily="49" charset="-122"/>
              <a:ea typeface="黑体" pitchFamily="49" charset="-122"/>
            </a:endParaRPr>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604" y="210577"/>
            <a:ext cx="9810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内容占位符 10"/>
          <p:cNvSpPr txBox="1">
            <a:spLocks/>
          </p:cNvSpPr>
          <p:nvPr/>
        </p:nvSpPr>
        <p:spPr>
          <a:xfrm>
            <a:off x="6451082" y="2252814"/>
            <a:ext cx="1826226" cy="10708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zh-CN" b="1" i="1" dirty="0">
              <a:latin typeface="Times New Roman" pitchFamily="18" charset="0"/>
              <a:cs typeface="Times New Roman" pitchFamily="18" charset="0"/>
            </a:endParaRPr>
          </a:p>
        </p:txBody>
      </p:sp>
      <p:sp>
        <p:nvSpPr>
          <p:cNvPr id="14" name="矩形 13"/>
          <p:cNvSpPr/>
          <p:nvPr/>
        </p:nvSpPr>
        <p:spPr>
          <a:xfrm>
            <a:off x="0" y="327841"/>
            <a:ext cx="720000" cy="756000"/>
          </a:xfrm>
          <a:prstGeom prst="rect">
            <a:avLst/>
          </a:prstGeom>
          <a:solidFill>
            <a:schemeClr val="accent1">
              <a:lumMod val="75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15" name="矩形 14"/>
          <p:cNvSpPr/>
          <p:nvPr/>
        </p:nvSpPr>
        <p:spPr>
          <a:xfrm flipV="1">
            <a:off x="719999" y="924952"/>
            <a:ext cx="5642163" cy="45719"/>
          </a:xfrm>
          <a:prstGeom prst="rect">
            <a:avLst/>
          </a:prstGeom>
          <a:gradFill>
            <a:gsLst>
              <a:gs pos="0">
                <a:schemeClr val="accent1">
                  <a:lumMod val="75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572F5B02-9FCC-4DA9-9969-84EFEBC864CA}"/>
              </a:ext>
            </a:extLst>
          </p:cNvPr>
          <p:cNvSpPr txBox="1"/>
          <p:nvPr/>
        </p:nvSpPr>
        <p:spPr>
          <a:xfrm>
            <a:off x="3003808" y="5071471"/>
            <a:ext cx="6400800" cy="1846659"/>
          </a:xfrm>
          <a:prstGeom prst="rect">
            <a:avLst/>
          </a:prstGeom>
          <a:noFill/>
        </p:spPr>
        <p:txBody>
          <a:bodyPr wrap="square" rtlCol="0">
            <a:spAutoFit/>
          </a:bodyPr>
          <a:lstStyle/>
          <a:p>
            <a:pPr algn="ctr"/>
            <a:r>
              <a:rPr lang="en-US" altLang="zh-CN" sz="3200" i="1" dirty="0">
                <a:latin typeface="Times New Roman" panose="02020603050405020304" pitchFamily="18" charset="0"/>
                <a:cs typeface="Times New Roman" panose="02020603050405020304" pitchFamily="18" charset="0"/>
              </a:rPr>
              <a:t>Pruning</a:t>
            </a:r>
          </a:p>
          <a:p>
            <a:pPr algn="ctr"/>
            <a:endParaRPr lang="en-US" altLang="zh-CN" sz="3200" i="1" dirty="0">
              <a:latin typeface="Times New Roman" panose="02020603050405020304" pitchFamily="18" charset="0"/>
              <a:cs typeface="Times New Roman" panose="02020603050405020304" pitchFamily="18" charset="0"/>
            </a:endParaRPr>
          </a:p>
          <a:p>
            <a:pPr algn="ctr"/>
            <a:endParaRPr lang="en-US" altLang="zh-CN" sz="3200" i="1" dirty="0">
              <a:latin typeface="Times New Roman" panose="02020603050405020304" pitchFamily="18" charset="0"/>
              <a:cs typeface="Times New Roman" panose="02020603050405020304" pitchFamily="18" charset="0"/>
            </a:endParaRPr>
          </a:p>
          <a:p>
            <a:endParaRPr lang="zh-CN" altLang="en-US" dirty="0"/>
          </a:p>
        </p:txBody>
      </p:sp>
      <p:pic>
        <p:nvPicPr>
          <p:cNvPr id="4" name="图片 3">
            <a:extLst>
              <a:ext uri="{FF2B5EF4-FFF2-40B4-BE49-F238E27FC236}">
                <a16:creationId xmlns:a16="http://schemas.microsoft.com/office/drawing/2014/main" id="{DFFC5C08-0F98-476E-B8AB-1AA6894FC7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2119" y="1771733"/>
            <a:ext cx="8007762" cy="2425825"/>
          </a:xfrm>
          <a:prstGeom prst="rect">
            <a:avLst/>
          </a:prstGeom>
        </p:spPr>
      </p:pic>
    </p:spTree>
    <p:custDataLst>
      <p:tags r:id="rId1"/>
    </p:custDataLst>
    <p:extLst>
      <p:ext uri="{BB962C8B-B14F-4D97-AF65-F5344CB8AC3E}">
        <p14:creationId xmlns:p14="http://schemas.microsoft.com/office/powerpoint/2010/main" val="3890566860"/>
      </p:ext>
    </p:extLst>
  </p:cSld>
  <p:clrMapOvr>
    <a:masterClrMapping/>
  </p:clrMapOvr>
  <mc:AlternateContent xmlns:mc="http://schemas.openxmlformats.org/markup-compatibility/2006" xmlns:p14="http://schemas.microsoft.com/office/powerpoint/2010/main">
    <mc:Choice Requires="p14">
      <p:transition spd="med" p14:dur="700" advTm="21330">
        <p:fade/>
      </p:transition>
    </mc:Choice>
    <mc:Fallback xmlns="">
      <p:transition spd="med" advTm="2133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nodePh="1">
                                  <p:stCondLst>
                                    <p:cond delay="0"/>
                                  </p:stCondLst>
                                  <p:endCondLst>
                                    <p:cond evt="begin" delay="0">
                                      <p:tn val="23"/>
                                    </p:cond>
                                  </p:endCondLst>
                                  <p:childTnLst>
                                    <p:set>
                                      <p:cBhvr>
                                        <p:cTn id="24" dur="1" fill="hold">
                                          <p:stCondLst>
                                            <p:cond delay="0"/>
                                          </p:stCondLst>
                                        </p:cTn>
                                        <p:tgtEl>
                                          <p:spTgt spid="26"/>
                                        </p:tgtEl>
                                        <p:attrNameLst>
                                          <p:attrName>style.visibility</p:attrName>
                                        </p:attrNameLst>
                                      </p:cBhvr>
                                      <p:to>
                                        <p:strVal val="visible"/>
                                      </p:to>
                                    </p:set>
                                    <p:animEffect transition="in" filter="randombar(horizontal)">
                                      <p:cBhvr>
                                        <p:cTn id="2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19999" y="355565"/>
            <a:ext cx="10968418" cy="1138773"/>
          </a:xfrm>
          <a:prstGeom prst="rect">
            <a:avLst/>
          </a:prstGeom>
          <a:noFill/>
        </p:spPr>
        <p:txBody>
          <a:bodyPr wrap="square" rtlCol="0">
            <a:spAutoFit/>
          </a:bodyPr>
          <a:lstStyle/>
          <a:p>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network compression and network acceleration</a:t>
            </a:r>
          </a:p>
          <a:p>
            <a:endParaRPr lang="zh-CN" altLang="en-US" sz="4000" b="1" dirty="0">
              <a:latin typeface="黑体" pitchFamily="49" charset="-122"/>
              <a:ea typeface="黑体" pitchFamily="49" charset="-122"/>
            </a:endParaRPr>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604" y="210577"/>
            <a:ext cx="9810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内容占位符 10"/>
          <p:cNvSpPr txBox="1">
            <a:spLocks/>
          </p:cNvSpPr>
          <p:nvPr/>
        </p:nvSpPr>
        <p:spPr>
          <a:xfrm>
            <a:off x="6451082" y="2252814"/>
            <a:ext cx="1826226" cy="10708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zh-CN" b="1" i="1" dirty="0">
              <a:latin typeface="Times New Roman" pitchFamily="18" charset="0"/>
              <a:cs typeface="Times New Roman" pitchFamily="18" charset="0"/>
            </a:endParaRPr>
          </a:p>
        </p:txBody>
      </p:sp>
      <p:sp>
        <p:nvSpPr>
          <p:cNvPr id="14" name="矩形 13"/>
          <p:cNvSpPr/>
          <p:nvPr/>
        </p:nvSpPr>
        <p:spPr>
          <a:xfrm>
            <a:off x="0" y="327841"/>
            <a:ext cx="720000" cy="756000"/>
          </a:xfrm>
          <a:prstGeom prst="rect">
            <a:avLst/>
          </a:prstGeom>
          <a:solidFill>
            <a:schemeClr val="accent1">
              <a:lumMod val="75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15" name="矩形 14"/>
          <p:cNvSpPr/>
          <p:nvPr/>
        </p:nvSpPr>
        <p:spPr>
          <a:xfrm flipV="1">
            <a:off x="719999" y="924952"/>
            <a:ext cx="5642163" cy="45719"/>
          </a:xfrm>
          <a:prstGeom prst="rect">
            <a:avLst/>
          </a:prstGeom>
          <a:gradFill>
            <a:gsLst>
              <a:gs pos="0">
                <a:schemeClr val="accent1">
                  <a:lumMod val="75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572F5B02-9FCC-4DA9-9969-84EFEBC864CA}"/>
              </a:ext>
            </a:extLst>
          </p:cNvPr>
          <p:cNvSpPr txBox="1"/>
          <p:nvPr/>
        </p:nvSpPr>
        <p:spPr>
          <a:xfrm>
            <a:off x="3003808" y="5071471"/>
            <a:ext cx="6400800" cy="2339102"/>
          </a:xfrm>
          <a:prstGeom prst="rect">
            <a:avLst/>
          </a:prstGeom>
          <a:noFill/>
        </p:spPr>
        <p:txBody>
          <a:bodyPr wrap="square" rtlCol="0">
            <a:spAutoFit/>
          </a:bodyPr>
          <a:lstStyle/>
          <a:p>
            <a:pPr algn="ctr"/>
            <a:r>
              <a:rPr lang="en-US" altLang="zh-CN" sz="3200" i="1" dirty="0">
                <a:latin typeface="Times New Roman" panose="02020603050405020304" pitchFamily="18" charset="0"/>
                <a:cs typeface="Times New Roman" panose="02020603050405020304" pitchFamily="18" charset="0"/>
              </a:rPr>
              <a:t>Compact Network Design</a:t>
            </a:r>
          </a:p>
          <a:p>
            <a:pPr algn="ctr"/>
            <a:endParaRPr lang="en-US" altLang="zh-CN" sz="3200" i="1" dirty="0">
              <a:latin typeface="Times New Roman" panose="02020603050405020304" pitchFamily="18" charset="0"/>
              <a:cs typeface="Times New Roman" panose="02020603050405020304" pitchFamily="18" charset="0"/>
            </a:endParaRPr>
          </a:p>
          <a:p>
            <a:pPr algn="ctr"/>
            <a:endParaRPr lang="en-US" altLang="zh-CN" sz="3200" i="1" dirty="0">
              <a:latin typeface="Times New Roman" panose="02020603050405020304" pitchFamily="18" charset="0"/>
              <a:cs typeface="Times New Roman" panose="02020603050405020304" pitchFamily="18" charset="0"/>
            </a:endParaRPr>
          </a:p>
          <a:p>
            <a:pPr algn="ctr"/>
            <a:endParaRPr lang="en-US" altLang="zh-CN" sz="3200" i="1" dirty="0">
              <a:latin typeface="Times New Roman" panose="02020603050405020304" pitchFamily="18" charset="0"/>
              <a:cs typeface="Times New Roman" panose="02020603050405020304" pitchFamily="18" charset="0"/>
            </a:endParaRPr>
          </a:p>
          <a:p>
            <a:endParaRPr lang="zh-CN" altLang="en-US" dirty="0"/>
          </a:p>
        </p:txBody>
      </p:sp>
      <p:pic>
        <p:nvPicPr>
          <p:cNvPr id="3" name="图片 2">
            <a:extLst>
              <a:ext uri="{FF2B5EF4-FFF2-40B4-BE49-F238E27FC236}">
                <a16:creationId xmlns:a16="http://schemas.microsoft.com/office/drawing/2014/main" id="{558B418B-511F-4A1C-8F48-4A9D1D72B9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81588" y="1408040"/>
            <a:ext cx="5969307" cy="3378374"/>
          </a:xfrm>
          <a:prstGeom prst="rect">
            <a:avLst/>
          </a:prstGeom>
        </p:spPr>
      </p:pic>
    </p:spTree>
    <p:custDataLst>
      <p:tags r:id="rId1"/>
    </p:custDataLst>
    <p:extLst>
      <p:ext uri="{BB962C8B-B14F-4D97-AF65-F5344CB8AC3E}">
        <p14:creationId xmlns:p14="http://schemas.microsoft.com/office/powerpoint/2010/main" val="1684047998"/>
      </p:ext>
    </p:extLst>
  </p:cSld>
  <p:clrMapOvr>
    <a:masterClrMapping/>
  </p:clrMapOvr>
  <mc:AlternateContent xmlns:mc="http://schemas.openxmlformats.org/markup-compatibility/2006" xmlns:p14="http://schemas.microsoft.com/office/powerpoint/2010/main">
    <mc:Choice Requires="p14">
      <p:transition spd="med" p14:dur="700" advTm="21330">
        <p:fade/>
      </p:transition>
    </mc:Choice>
    <mc:Fallback xmlns="">
      <p:transition spd="med" advTm="2133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nodePh="1">
                                  <p:stCondLst>
                                    <p:cond delay="0"/>
                                  </p:stCondLst>
                                  <p:endCondLst>
                                    <p:cond evt="begin" delay="0">
                                      <p:tn val="23"/>
                                    </p:cond>
                                  </p:endCondLst>
                                  <p:childTnLst>
                                    <p:set>
                                      <p:cBhvr>
                                        <p:cTn id="24" dur="1" fill="hold">
                                          <p:stCondLst>
                                            <p:cond delay="0"/>
                                          </p:stCondLst>
                                        </p:cTn>
                                        <p:tgtEl>
                                          <p:spTgt spid="26"/>
                                        </p:tgtEl>
                                        <p:attrNameLst>
                                          <p:attrName>style.visibility</p:attrName>
                                        </p:attrNameLst>
                                      </p:cBhvr>
                                      <p:to>
                                        <p:strVal val="visible"/>
                                      </p:to>
                                    </p:set>
                                    <p:animEffect transition="in" filter="randombar(horizontal)">
                                      <p:cBhvr>
                                        <p:cTn id="2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19998" y="355565"/>
            <a:ext cx="11874220" cy="1138773"/>
          </a:xfrm>
          <a:prstGeom prst="rect">
            <a:avLst/>
          </a:prstGeom>
          <a:noFill/>
        </p:spPr>
        <p:txBody>
          <a:bodyPr wrap="square" rtlCol="0">
            <a:spAutoFit/>
          </a:bodyPr>
          <a:lstStyle/>
          <a:p>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Learning Versatile Filters for Efﬁcient Convolutional Neural Networks</a:t>
            </a:r>
          </a:p>
          <a:p>
            <a:endParaRPr lang="zh-CN" altLang="en-US" sz="4000" b="1" dirty="0">
              <a:latin typeface="黑体" pitchFamily="49" charset="-122"/>
              <a:ea typeface="黑体" pitchFamily="49" charset="-122"/>
            </a:endParaRPr>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604" y="210577"/>
            <a:ext cx="9810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内容占位符 10"/>
          <p:cNvSpPr txBox="1">
            <a:spLocks/>
          </p:cNvSpPr>
          <p:nvPr/>
        </p:nvSpPr>
        <p:spPr>
          <a:xfrm>
            <a:off x="6451082" y="2252814"/>
            <a:ext cx="1826226" cy="10708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zh-CN" b="1" i="1" dirty="0">
              <a:latin typeface="Times New Roman" pitchFamily="18" charset="0"/>
              <a:cs typeface="Times New Roman" pitchFamily="18" charset="0"/>
            </a:endParaRPr>
          </a:p>
        </p:txBody>
      </p:sp>
      <p:sp>
        <p:nvSpPr>
          <p:cNvPr id="14" name="矩形 13"/>
          <p:cNvSpPr/>
          <p:nvPr/>
        </p:nvSpPr>
        <p:spPr>
          <a:xfrm>
            <a:off x="0" y="327841"/>
            <a:ext cx="720000" cy="756000"/>
          </a:xfrm>
          <a:prstGeom prst="rect">
            <a:avLst/>
          </a:prstGeom>
          <a:solidFill>
            <a:schemeClr val="accent1">
              <a:lumMod val="75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15" name="矩形 14"/>
          <p:cNvSpPr/>
          <p:nvPr/>
        </p:nvSpPr>
        <p:spPr>
          <a:xfrm flipV="1">
            <a:off x="719999" y="924952"/>
            <a:ext cx="5642163" cy="45719"/>
          </a:xfrm>
          <a:prstGeom prst="rect">
            <a:avLst/>
          </a:prstGeom>
          <a:gradFill>
            <a:gsLst>
              <a:gs pos="0">
                <a:schemeClr val="accent1">
                  <a:lumMod val="75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572F5B02-9FCC-4DA9-9969-84EFEBC864CA}"/>
              </a:ext>
            </a:extLst>
          </p:cNvPr>
          <p:cNvSpPr txBox="1"/>
          <p:nvPr/>
        </p:nvSpPr>
        <p:spPr>
          <a:xfrm>
            <a:off x="3003808" y="5071471"/>
            <a:ext cx="6400800" cy="1846659"/>
          </a:xfrm>
          <a:prstGeom prst="rect">
            <a:avLst/>
          </a:prstGeom>
          <a:noFill/>
        </p:spPr>
        <p:txBody>
          <a:bodyPr wrap="square" rtlCol="0">
            <a:spAutoFit/>
          </a:bodyPr>
          <a:lstStyle/>
          <a:p>
            <a:pPr algn="ctr"/>
            <a:endParaRPr lang="en-US" altLang="zh-CN" sz="3200" i="1" dirty="0">
              <a:latin typeface="Times New Roman" panose="02020603050405020304" pitchFamily="18" charset="0"/>
              <a:cs typeface="Times New Roman" panose="02020603050405020304" pitchFamily="18" charset="0"/>
            </a:endParaRPr>
          </a:p>
          <a:p>
            <a:pPr algn="ctr"/>
            <a:endParaRPr lang="en-US" altLang="zh-CN" sz="3200" i="1" dirty="0">
              <a:latin typeface="Times New Roman" panose="02020603050405020304" pitchFamily="18" charset="0"/>
              <a:cs typeface="Times New Roman" panose="02020603050405020304" pitchFamily="18" charset="0"/>
            </a:endParaRPr>
          </a:p>
          <a:p>
            <a:pPr algn="ctr"/>
            <a:endParaRPr lang="en-US" altLang="zh-CN" sz="3200" i="1" dirty="0">
              <a:latin typeface="Times New Roman" panose="02020603050405020304" pitchFamily="18" charset="0"/>
              <a:cs typeface="Times New Roman" panose="02020603050405020304" pitchFamily="18" charset="0"/>
            </a:endParaRPr>
          </a:p>
          <a:p>
            <a:endParaRPr lang="zh-CN" altLang="en-US" dirty="0"/>
          </a:p>
        </p:txBody>
      </p:sp>
      <p:sp>
        <p:nvSpPr>
          <p:cNvPr id="2" name="文本框 1">
            <a:extLst>
              <a:ext uri="{FF2B5EF4-FFF2-40B4-BE49-F238E27FC236}">
                <a16:creationId xmlns:a16="http://schemas.microsoft.com/office/drawing/2014/main" id="{A0B2AB18-B510-4152-85D9-82A832CB93D6}"/>
              </a:ext>
            </a:extLst>
          </p:cNvPr>
          <p:cNvSpPr txBox="1"/>
          <p:nvPr/>
        </p:nvSpPr>
        <p:spPr>
          <a:xfrm>
            <a:off x="906307" y="1769373"/>
            <a:ext cx="9483866" cy="3108543"/>
          </a:xfrm>
          <a:prstGeom prst="rect">
            <a:avLst/>
          </a:prstGeom>
          <a:noFill/>
        </p:spPr>
        <p:txBody>
          <a:bodyPr wrap="square" rtlCol="0">
            <a:spAutoFit/>
          </a:bodyPr>
          <a:lstStyle/>
          <a:p>
            <a:pPr marL="457200" indent="-457200" algn="just">
              <a:buFont typeface="Arial" panose="020B0604020202020204" pitchFamily="34" charset="0"/>
              <a:buChar char="•"/>
            </a:pPr>
            <a:r>
              <a:rPr lang="en-US" altLang="zh-CN" sz="2800" b="1" i="1" dirty="0">
                <a:latin typeface="Times New Roman" panose="02020603050405020304" pitchFamily="18" charset="0"/>
                <a:cs typeface="Times New Roman" panose="02020603050405020304" pitchFamily="18" charset="0"/>
              </a:rPr>
              <a:t>Motivation</a:t>
            </a:r>
          </a:p>
          <a:p>
            <a:pPr algn="just"/>
            <a:r>
              <a:rPr lang="en-US" altLang="zh-CN" sz="2800" i="1" dirty="0">
                <a:latin typeface="Times New Roman" panose="02020603050405020304" pitchFamily="18" charset="0"/>
                <a:cs typeface="Times New Roman" panose="02020603050405020304" pitchFamily="18" charset="0"/>
              </a:rPr>
              <a:t>  This paper treat ﬁlters from an additive perspective. A series of secondary ﬁlters can be derived from a primary ﬁlter. These secondary ﬁlters all inherit in the primary ﬁlter without occupying more storage, but once been unfolded in computation they could signiﬁcantly enhance the capability of the ﬁlter by integrating information extracted from different receptive ﬁelds.</a:t>
            </a:r>
            <a:endParaRPr lang="zh-CN" altLang="en-US" sz="2800" i="1"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790559920"/>
      </p:ext>
    </p:extLst>
  </p:cSld>
  <p:clrMapOvr>
    <a:masterClrMapping/>
  </p:clrMapOvr>
  <mc:AlternateContent xmlns:mc="http://schemas.openxmlformats.org/markup-compatibility/2006" xmlns:p14="http://schemas.microsoft.com/office/powerpoint/2010/main">
    <mc:Choice Requires="p14">
      <p:transition spd="med" p14:dur="700" advTm="21330">
        <p:fade/>
      </p:transition>
    </mc:Choice>
    <mc:Fallback xmlns="">
      <p:transition spd="med" advTm="2133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nodePh="1">
                                  <p:stCondLst>
                                    <p:cond delay="0"/>
                                  </p:stCondLst>
                                  <p:endCondLst>
                                    <p:cond evt="begin" delay="0">
                                      <p:tn val="23"/>
                                    </p:cond>
                                  </p:endCondLst>
                                  <p:childTnLst>
                                    <p:set>
                                      <p:cBhvr>
                                        <p:cTn id="24" dur="1" fill="hold">
                                          <p:stCondLst>
                                            <p:cond delay="0"/>
                                          </p:stCondLst>
                                        </p:cTn>
                                        <p:tgtEl>
                                          <p:spTgt spid="26"/>
                                        </p:tgtEl>
                                        <p:attrNameLst>
                                          <p:attrName>style.visibility</p:attrName>
                                        </p:attrNameLst>
                                      </p:cBhvr>
                                      <p:to>
                                        <p:strVal val="visible"/>
                                      </p:to>
                                    </p:set>
                                    <p:animEffect transition="in" filter="randombar(horizontal)">
                                      <p:cBhvr>
                                        <p:cTn id="2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19999" y="378424"/>
            <a:ext cx="11874220" cy="1138773"/>
          </a:xfrm>
          <a:prstGeom prst="rect">
            <a:avLst/>
          </a:prstGeom>
          <a:noFill/>
        </p:spPr>
        <p:txBody>
          <a:bodyPr wrap="square" rtlCol="0">
            <a:spAutoFit/>
          </a:bodyPr>
          <a:lstStyle/>
          <a:p>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Learning Versatile Filters for Efﬁcient Convolutional Neural Networks</a:t>
            </a:r>
          </a:p>
          <a:p>
            <a:endParaRPr lang="zh-CN" altLang="en-US" sz="4000" b="1" dirty="0">
              <a:latin typeface="黑体" pitchFamily="49" charset="-122"/>
              <a:ea typeface="黑体" pitchFamily="49" charset="-122"/>
            </a:endParaRPr>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9533" y="210576"/>
            <a:ext cx="9810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内容占位符 10"/>
          <p:cNvSpPr txBox="1">
            <a:spLocks/>
          </p:cNvSpPr>
          <p:nvPr/>
        </p:nvSpPr>
        <p:spPr>
          <a:xfrm>
            <a:off x="6451082" y="2252814"/>
            <a:ext cx="1826226" cy="10708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zh-CN" b="1" i="1" dirty="0">
              <a:latin typeface="Times New Roman" pitchFamily="18" charset="0"/>
              <a:cs typeface="Times New Roman" pitchFamily="18" charset="0"/>
            </a:endParaRPr>
          </a:p>
        </p:txBody>
      </p:sp>
      <p:sp>
        <p:nvSpPr>
          <p:cNvPr id="14" name="矩形 13"/>
          <p:cNvSpPr/>
          <p:nvPr/>
        </p:nvSpPr>
        <p:spPr>
          <a:xfrm>
            <a:off x="0" y="327841"/>
            <a:ext cx="720000" cy="756000"/>
          </a:xfrm>
          <a:prstGeom prst="rect">
            <a:avLst/>
          </a:prstGeom>
          <a:solidFill>
            <a:schemeClr val="accent1">
              <a:lumMod val="75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15" name="矩形 14"/>
          <p:cNvSpPr/>
          <p:nvPr/>
        </p:nvSpPr>
        <p:spPr>
          <a:xfrm flipV="1">
            <a:off x="719999" y="924952"/>
            <a:ext cx="5642163" cy="45719"/>
          </a:xfrm>
          <a:prstGeom prst="rect">
            <a:avLst/>
          </a:prstGeom>
          <a:gradFill>
            <a:gsLst>
              <a:gs pos="0">
                <a:schemeClr val="accent1">
                  <a:lumMod val="75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572F5B02-9FCC-4DA9-9969-84EFEBC864CA}"/>
              </a:ext>
            </a:extLst>
          </p:cNvPr>
          <p:cNvSpPr txBox="1"/>
          <p:nvPr/>
        </p:nvSpPr>
        <p:spPr>
          <a:xfrm>
            <a:off x="3003808" y="5071471"/>
            <a:ext cx="6400800" cy="1846659"/>
          </a:xfrm>
          <a:prstGeom prst="rect">
            <a:avLst/>
          </a:prstGeom>
          <a:noFill/>
        </p:spPr>
        <p:txBody>
          <a:bodyPr wrap="square" rtlCol="0">
            <a:spAutoFit/>
          </a:bodyPr>
          <a:lstStyle/>
          <a:p>
            <a:pPr algn="ctr"/>
            <a:endParaRPr lang="en-US" altLang="zh-CN" sz="3200" i="1" dirty="0">
              <a:latin typeface="Times New Roman" panose="02020603050405020304" pitchFamily="18" charset="0"/>
              <a:cs typeface="Times New Roman" panose="02020603050405020304" pitchFamily="18" charset="0"/>
            </a:endParaRPr>
          </a:p>
          <a:p>
            <a:pPr algn="ctr"/>
            <a:endParaRPr lang="en-US" altLang="zh-CN" sz="3200" i="1" dirty="0">
              <a:latin typeface="Times New Roman" panose="02020603050405020304" pitchFamily="18" charset="0"/>
              <a:cs typeface="Times New Roman" panose="02020603050405020304" pitchFamily="18" charset="0"/>
            </a:endParaRPr>
          </a:p>
          <a:p>
            <a:pPr algn="ctr"/>
            <a:endParaRPr lang="en-US" altLang="zh-CN" sz="3200" i="1" dirty="0">
              <a:latin typeface="Times New Roman" panose="02020603050405020304" pitchFamily="18" charset="0"/>
              <a:cs typeface="Times New Roman" panose="02020603050405020304" pitchFamily="18" charset="0"/>
            </a:endParaRPr>
          </a:p>
          <a:p>
            <a:endParaRPr lang="zh-CN" altLang="en-US" dirty="0"/>
          </a:p>
        </p:txBody>
      </p:sp>
      <p:pic>
        <p:nvPicPr>
          <p:cNvPr id="4" name="图片 3">
            <a:extLst>
              <a:ext uri="{FF2B5EF4-FFF2-40B4-BE49-F238E27FC236}">
                <a16:creationId xmlns:a16="http://schemas.microsoft.com/office/drawing/2014/main" id="{6D4B9808-DCAC-429C-8E21-27843DBF72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98734" y="1346590"/>
            <a:ext cx="8360262" cy="4164820"/>
          </a:xfrm>
          <a:prstGeom prst="rect">
            <a:avLst/>
          </a:prstGeom>
        </p:spPr>
      </p:pic>
    </p:spTree>
    <p:custDataLst>
      <p:tags r:id="rId1"/>
    </p:custDataLst>
    <p:extLst>
      <p:ext uri="{BB962C8B-B14F-4D97-AF65-F5344CB8AC3E}">
        <p14:creationId xmlns:p14="http://schemas.microsoft.com/office/powerpoint/2010/main" val="2183109622"/>
      </p:ext>
    </p:extLst>
  </p:cSld>
  <p:clrMapOvr>
    <a:masterClrMapping/>
  </p:clrMapOvr>
  <mc:AlternateContent xmlns:mc="http://schemas.openxmlformats.org/markup-compatibility/2006" xmlns:p14="http://schemas.microsoft.com/office/powerpoint/2010/main">
    <mc:Choice Requires="p14">
      <p:transition spd="med" p14:dur="700" advTm="21330">
        <p:fade/>
      </p:transition>
    </mc:Choice>
    <mc:Fallback xmlns="">
      <p:transition spd="med" advTm="2133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nodePh="1">
                                  <p:stCondLst>
                                    <p:cond delay="0"/>
                                  </p:stCondLst>
                                  <p:endCondLst>
                                    <p:cond evt="begin" delay="0">
                                      <p:tn val="23"/>
                                    </p:cond>
                                  </p:endCondLst>
                                  <p:childTnLst>
                                    <p:set>
                                      <p:cBhvr>
                                        <p:cTn id="24" dur="1" fill="hold">
                                          <p:stCondLst>
                                            <p:cond delay="0"/>
                                          </p:stCondLst>
                                        </p:cTn>
                                        <p:tgtEl>
                                          <p:spTgt spid="26"/>
                                        </p:tgtEl>
                                        <p:attrNameLst>
                                          <p:attrName>style.visibility</p:attrName>
                                        </p:attrNameLst>
                                      </p:cBhvr>
                                      <p:to>
                                        <p:strVal val="visible"/>
                                      </p:to>
                                    </p:set>
                                    <p:animEffect transition="in" filter="randombar(horizontal)">
                                      <p:cBhvr>
                                        <p:cTn id="2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4.4|0.8"/>
</p:tagLst>
</file>

<file path=ppt/tags/tag10.xml><?xml version="1.0" encoding="utf-8"?>
<p:tagLst xmlns:a="http://schemas.openxmlformats.org/drawingml/2006/main" xmlns:r="http://schemas.openxmlformats.org/officeDocument/2006/relationships" xmlns:p="http://schemas.openxmlformats.org/presentationml/2006/main">
  <p:tag name="TIMING" val="|14.4|0.8"/>
</p:tagLst>
</file>

<file path=ppt/tags/tag11.xml><?xml version="1.0" encoding="utf-8"?>
<p:tagLst xmlns:a="http://schemas.openxmlformats.org/drawingml/2006/main" xmlns:r="http://schemas.openxmlformats.org/officeDocument/2006/relationships" xmlns:p="http://schemas.openxmlformats.org/presentationml/2006/main">
  <p:tag name="TIMING" val="|14.4|0.8"/>
</p:tagLst>
</file>

<file path=ppt/tags/tag12.xml><?xml version="1.0" encoding="utf-8"?>
<p:tagLst xmlns:a="http://schemas.openxmlformats.org/drawingml/2006/main" xmlns:r="http://schemas.openxmlformats.org/officeDocument/2006/relationships" xmlns:p="http://schemas.openxmlformats.org/presentationml/2006/main">
  <p:tag name="TIMING" val="|14.4|0.8"/>
</p:tagLst>
</file>

<file path=ppt/tags/tag13.xml><?xml version="1.0" encoding="utf-8"?>
<p:tagLst xmlns:a="http://schemas.openxmlformats.org/drawingml/2006/main" xmlns:r="http://schemas.openxmlformats.org/officeDocument/2006/relationships" xmlns:p="http://schemas.openxmlformats.org/presentationml/2006/main">
  <p:tag name="TIMING" val="|14.4|0.8"/>
</p:tagLst>
</file>

<file path=ppt/tags/tag14.xml><?xml version="1.0" encoding="utf-8"?>
<p:tagLst xmlns:a="http://schemas.openxmlformats.org/drawingml/2006/main" xmlns:r="http://schemas.openxmlformats.org/officeDocument/2006/relationships" xmlns:p="http://schemas.openxmlformats.org/presentationml/2006/main">
  <p:tag name="TIMING" val="|14.4|0.8"/>
</p:tagLst>
</file>

<file path=ppt/tags/tag15.xml><?xml version="1.0" encoding="utf-8"?>
<p:tagLst xmlns:a="http://schemas.openxmlformats.org/drawingml/2006/main" xmlns:r="http://schemas.openxmlformats.org/officeDocument/2006/relationships" xmlns:p="http://schemas.openxmlformats.org/presentationml/2006/main">
  <p:tag name="TIMING" val="|14.4|0.8"/>
</p:tagLst>
</file>

<file path=ppt/tags/tag16.xml><?xml version="1.0" encoding="utf-8"?>
<p:tagLst xmlns:a="http://schemas.openxmlformats.org/drawingml/2006/main" xmlns:r="http://schemas.openxmlformats.org/officeDocument/2006/relationships" xmlns:p="http://schemas.openxmlformats.org/presentationml/2006/main">
  <p:tag name="TIMING" val="|14.4|0.8"/>
</p:tagLst>
</file>

<file path=ppt/tags/tag17.xml><?xml version="1.0" encoding="utf-8"?>
<p:tagLst xmlns:a="http://schemas.openxmlformats.org/drawingml/2006/main" xmlns:r="http://schemas.openxmlformats.org/officeDocument/2006/relationships" xmlns:p="http://schemas.openxmlformats.org/presentationml/2006/main">
  <p:tag name="TIMING" val="|14.4|0.8"/>
</p:tagLst>
</file>

<file path=ppt/tags/tag18.xml><?xml version="1.0" encoding="utf-8"?>
<p:tagLst xmlns:a="http://schemas.openxmlformats.org/drawingml/2006/main" xmlns:r="http://schemas.openxmlformats.org/officeDocument/2006/relationships" xmlns:p="http://schemas.openxmlformats.org/presentationml/2006/main">
  <p:tag name="TIMING" val="|14.4|0.8"/>
</p:tagLst>
</file>

<file path=ppt/tags/tag19.xml><?xml version="1.0" encoding="utf-8"?>
<p:tagLst xmlns:a="http://schemas.openxmlformats.org/drawingml/2006/main" xmlns:r="http://schemas.openxmlformats.org/officeDocument/2006/relationships" xmlns:p="http://schemas.openxmlformats.org/presentationml/2006/main">
  <p:tag name="TIMING" val="|14.4|0.8"/>
</p:tagLst>
</file>

<file path=ppt/tags/tag2.xml><?xml version="1.0" encoding="utf-8"?>
<p:tagLst xmlns:a="http://schemas.openxmlformats.org/drawingml/2006/main" xmlns:r="http://schemas.openxmlformats.org/officeDocument/2006/relationships" xmlns:p="http://schemas.openxmlformats.org/presentationml/2006/main">
  <p:tag name="TIMING" val="|14.4|0.8"/>
</p:tagLst>
</file>

<file path=ppt/tags/tag20.xml><?xml version="1.0" encoding="utf-8"?>
<p:tagLst xmlns:a="http://schemas.openxmlformats.org/drawingml/2006/main" xmlns:r="http://schemas.openxmlformats.org/officeDocument/2006/relationships" xmlns:p="http://schemas.openxmlformats.org/presentationml/2006/main">
  <p:tag name="TIMING" val="|14.4|0.8"/>
</p:tagLst>
</file>

<file path=ppt/tags/tag3.xml><?xml version="1.0" encoding="utf-8"?>
<p:tagLst xmlns:a="http://schemas.openxmlformats.org/drawingml/2006/main" xmlns:r="http://schemas.openxmlformats.org/officeDocument/2006/relationships" xmlns:p="http://schemas.openxmlformats.org/presentationml/2006/main">
  <p:tag name="TIMING" val="|14.4|0.8"/>
</p:tagLst>
</file>

<file path=ppt/tags/tag4.xml><?xml version="1.0" encoding="utf-8"?>
<p:tagLst xmlns:a="http://schemas.openxmlformats.org/drawingml/2006/main" xmlns:r="http://schemas.openxmlformats.org/officeDocument/2006/relationships" xmlns:p="http://schemas.openxmlformats.org/presentationml/2006/main">
  <p:tag name="TIMING" val="|14.4|0.8"/>
</p:tagLst>
</file>

<file path=ppt/tags/tag5.xml><?xml version="1.0" encoding="utf-8"?>
<p:tagLst xmlns:a="http://schemas.openxmlformats.org/drawingml/2006/main" xmlns:r="http://schemas.openxmlformats.org/officeDocument/2006/relationships" xmlns:p="http://schemas.openxmlformats.org/presentationml/2006/main">
  <p:tag name="TIMING" val="|14.4|0.8"/>
</p:tagLst>
</file>

<file path=ppt/tags/tag6.xml><?xml version="1.0" encoding="utf-8"?>
<p:tagLst xmlns:a="http://schemas.openxmlformats.org/drawingml/2006/main" xmlns:r="http://schemas.openxmlformats.org/officeDocument/2006/relationships" xmlns:p="http://schemas.openxmlformats.org/presentationml/2006/main">
  <p:tag name="TIMING" val="|14.4|0.8"/>
</p:tagLst>
</file>

<file path=ppt/tags/tag7.xml><?xml version="1.0" encoding="utf-8"?>
<p:tagLst xmlns:a="http://schemas.openxmlformats.org/drawingml/2006/main" xmlns:r="http://schemas.openxmlformats.org/officeDocument/2006/relationships" xmlns:p="http://schemas.openxmlformats.org/presentationml/2006/main">
  <p:tag name="TIMING" val="|14.4|0.8"/>
</p:tagLst>
</file>

<file path=ppt/tags/tag8.xml><?xml version="1.0" encoding="utf-8"?>
<p:tagLst xmlns:a="http://schemas.openxmlformats.org/drawingml/2006/main" xmlns:r="http://schemas.openxmlformats.org/officeDocument/2006/relationships" xmlns:p="http://schemas.openxmlformats.org/presentationml/2006/main">
  <p:tag name="TIMING" val="|14.4|0.8"/>
</p:tagLst>
</file>

<file path=ppt/tags/tag9.xml><?xml version="1.0" encoding="utf-8"?>
<p:tagLst xmlns:a="http://schemas.openxmlformats.org/drawingml/2006/main" xmlns:r="http://schemas.openxmlformats.org/officeDocument/2006/relationships" xmlns:p="http://schemas.openxmlformats.org/presentationml/2006/main">
  <p:tag name="TIMING" val="|14.4|0.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6929</TotalTime>
  <Words>1555</Words>
  <Application>Microsoft Office PowerPoint</Application>
  <PresentationFormat>宽屏</PresentationFormat>
  <Paragraphs>107</Paragraphs>
  <Slides>21</Slides>
  <Notes>21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黑体</vt:lpstr>
      <vt:lpstr>微软雅黑</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李霁豪</dc:creator>
  <cp:lastModifiedBy>侯 建龙</cp:lastModifiedBy>
  <cp:revision>714</cp:revision>
  <dcterms:created xsi:type="dcterms:W3CDTF">2016-05-22T05:51:08Z</dcterms:created>
  <dcterms:modified xsi:type="dcterms:W3CDTF">2019-10-31T11:29:41Z</dcterms:modified>
</cp:coreProperties>
</file>