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comments/comment10.xml" ContentType="application/vnd.openxmlformats-officedocument.presentationml.comments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comments/comment11.xml" ContentType="application/vnd.openxmlformats-officedocument.presentationml.comment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comments/comment12.xml" ContentType="application/vnd.openxmlformats-officedocument.presentationml.comment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comments/comment13.xml" ContentType="application/vnd.openxmlformats-officedocument.presentationml.comment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comments/comment14.xml" ContentType="application/vnd.openxmlformats-officedocument.presentationml.comment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comments/comment15.xml" ContentType="application/vnd.openxmlformats-officedocument.presentationml.comments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comments/comment16.xml" ContentType="application/vnd.openxmlformats-officedocument.presentationml.comments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comments/comment17.xml" ContentType="application/vnd.openxmlformats-officedocument.presentationml.comments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comments/comment1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83" r:id="rId3"/>
    <p:sldId id="471" r:id="rId4"/>
    <p:sldId id="479" r:id="rId5"/>
    <p:sldId id="480" r:id="rId6"/>
    <p:sldId id="482" r:id="rId7"/>
    <p:sldId id="486" r:id="rId8"/>
    <p:sldId id="483" r:id="rId9"/>
    <p:sldId id="487" r:id="rId10"/>
    <p:sldId id="488" r:id="rId11"/>
    <p:sldId id="489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50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75FAD679-A06D-4CE1-9C4C-AAF54127A694}">
          <p14:sldIdLst>
            <p14:sldId id="257"/>
            <p14:sldId id="383"/>
            <p14:sldId id="471"/>
            <p14:sldId id="479"/>
            <p14:sldId id="480"/>
            <p14:sldId id="482"/>
            <p14:sldId id="486"/>
            <p14:sldId id="483"/>
            <p14:sldId id="487"/>
            <p14:sldId id="488"/>
            <p14:sldId id="489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500"/>
          </p14:sldIdLst>
        </p14:section>
        <p14:section name="Thank You" id="{8DB69686-6D7A-480C-A45E-8E14C1A1F06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 建龙" initials="侯" lastIdx="1" clrIdx="0">
    <p:extLst>
      <p:ext uri="{19B8F6BF-5375-455C-9EA6-DF929625EA0E}">
        <p15:presenceInfo xmlns:p15="http://schemas.microsoft.com/office/powerpoint/2012/main" userId="a182eb16064f7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A9C"/>
    <a:srgbClr val="3DF3EA"/>
    <a:srgbClr val="4EE2E2"/>
    <a:srgbClr val="FF66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3" autoAdjust="0"/>
    <p:restoredTop sz="80368" autoAdjust="0"/>
  </p:normalViewPr>
  <p:slideViewPr>
    <p:cSldViewPr snapToGrid="0">
      <p:cViewPr>
        <p:scale>
          <a:sx n="75" d="100"/>
          <a:sy n="75" d="100"/>
        </p:scale>
        <p:origin x="6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0T09:53:23.97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576BF-893B-43F5-8DFF-5D2CB1C0AA1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93E78-BA5F-4853-8B19-74722CB435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7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大家晚上好，我是侯建龙，今天我的</a:t>
            </a:r>
            <a:r>
              <a:rPr lang="en-US" altLang="zh-CN" dirty="0"/>
              <a:t>topic</a:t>
            </a:r>
            <a:r>
              <a:rPr lang="zh-CN" altLang="en-US" dirty="0"/>
              <a:t>是</a:t>
            </a:r>
            <a:r>
              <a:rPr lang="en-US" altLang="zh-CN" dirty="0"/>
              <a:t>HBO Network</a:t>
            </a:r>
            <a:r>
              <a:rPr lang="zh-CN" altLang="en-US" dirty="0"/>
              <a:t>和</a:t>
            </a:r>
            <a:r>
              <a:rPr lang="en-US" altLang="zh-CN" dirty="0"/>
              <a:t>Octave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如图所示的</a:t>
            </a:r>
            <a:r>
              <a:rPr lang="en-US" altLang="zh-CN" dirty="0"/>
              <a:t>S=1</a:t>
            </a:r>
            <a:r>
              <a:rPr lang="zh-CN" altLang="en-US" dirty="0"/>
              <a:t>和</a:t>
            </a:r>
            <a:r>
              <a:rPr lang="en-US" altLang="zh-CN" dirty="0"/>
              <a:t>S=2</a:t>
            </a:r>
            <a:r>
              <a:rPr lang="zh-CN" altLang="en-US" dirty="0"/>
              <a:t>的情况下，将下图中的方括号里的内容重复</a:t>
            </a:r>
            <a:r>
              <a:rPr lang="en-US" altLang="zh-CN" dirty="0"/>
              <a:t>n</a:t>
            </a:r>
            <a:r>
              <a:rPr lang="zh-CN" altLang="en-US" dirty="0"/>
              <a:t>次即可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868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说完了横向对比，我们来看一下纵向的对比，在相同的计算量下，该网络超越了目前所有的主流网络的性能。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70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接下来我们来看第二篇文章叫做八度卷积，这篇文章它提出来应该把输入图片看作由两部分构成，一部分是</a:t>
            </a:r>
            <a:r>
              <a:rPr lang="en-US" altLang="zh-CN" dirty="0" err="1"/>
              <a:t>gao'ping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7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7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5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63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9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52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1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我的报告将从以下两个个方面展开：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第一部分是</a:t>
            </a:r>
            <a:r>
              <a:rPr lang="en-US" altLang="zh-CN" dirty="0"/>
              <a:t>HBO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第二个是</a:t>
            </a:r>
            <a:r>
              <a:rPr lang="en-US" altLang="zh-CN" dirty="0"/>
              <a:t>Octave Network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14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用于高效神经网络的的通用卷积核。这篇文章另辟蹊径，是从加法的角度来考虑卷积核。可以从一个原始的卷积核中衍生出一系列的二次卷积，不仅可以减少存储空间，减少运算量还可以多尺度的整合目标像素的周边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76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我们先来看第一篇文章，叫做两个正交维度的诙谐卷积。这文章进一步挖掘了深度可分离卷积的潜能，之前的深度可分离卷积和组卷积都在探索通道维度的相互依赖，而确很少考虑与之等价且正交的平面维度。这篇文章综合考虑了这两个正交的维度，以取得小网络的更优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7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我们来看与</a:t>
            </a:r>
            <a:r>
              <a:rPr lang="en-US" altLang="zh-CN" dirty="0" err="1"/>
              <a:t>MobileNet</a:t>
            </a:r>
            <a:r>
              <a:rPr lang="en-US" altLang="zh-CN" dirty="0"/>
              <a:t> v2</a:t>
            </a:r>
            <a:r>
              <a:rPr lang="zh-CN" altLang="en-US" dirty="0"/>
              <a:t>相对应的</a:t>
            </a:r>
            <a:r>
              <a:rPr lang="en-US" altLang="zh-CN" dirty="0"/>
              <a:t>HBO bottleneck</a:t>
            </a:r>
            <a:r>
              <a:rPr lang="zh-CN" altLang="en-US" dirty="0"/>
              <a:t>的形式，上图是标准的反向瓶颈残差网络，与</a:t>
            </a:r>
            <a:r>
              <a:rPr lang="en-US" altLang="zh-CN" dirty="0" err="1"/>
              <a:t>ResNet</a:t>
            </a:r>
            <a:r>
              <a:rPr lang="zh-CN" altLang="en-US" dirty="0"/>
              <a:t>的残差相不同的是它是个先升维后降维的形式。而在整个</a:t>
            </a:r>
            <a:r>
              <a:rPr lang="en-US" altLang="zh-CN" dirty="0"/>
              <a:t>bottleneck</a:t>
            </a:r>
            <a:r>
              <a:rPr lang="zh-CN" altLang="en-US" dirty="0"/>
              <a:t>中平面级别的维度是没有发生变化的。下方是</a:t>
            </a:r>
            <a:r>
              <a:rPr lang="en-US" altLang="zh-CN" dirty="0"/>
              <a:t>HBO Network</a:t>
            </a:r>
            <a:r>
              <a:rPr lang="zh-CN" altLang="en-US" dirty="0"/>
              <a:t>的形式，我们可以看到其实在</a:t>
            </a:r>
            <a:r>
              <a:rPr lang="en-US" altLang="zh-CN" dirty="0"/>
              <a:t>HBO</a:t>
            </a:r>
            <a:r>
              <a:rPr lang="zh-CN" altLang="en-US" dirty="0"/>
              <a:t>的中间就是标准的</a:t>
            </a:r>
            <a:r>
              <a:rPr lang="en-US" altLang="zh-CN" dirty="0"/>
              <a:t>Mv2 </a:t>
            </a:r>
            <a:r>
              <a:rPr lang="zh-CN" altLang="en-US" dirty="0"/>
              <a:t>的模式，而在两端分别是在平面维度的降采样和升维，以达到维度匹配。我们仔细看唯一的不同在于最后这个阶段</a:t>
            </a:r>
            <a:r>
              <a:rPr lang="en-US" altLang="zh-CN" dirty="0"/>
              <a:t>HBO</a:t>
            </a:r>
            <a:r>
              <a:rPr lang="zh-CN" altLang="en-US" dirty="0"/>
              <a:t>是</a:t>
            </a:r>
            <a:r>
              <a:rPr lang="en-US" altLang="zh-CN" dirty="0"/>
              <a:t>c2/2,</a:t>
            </a:r>
            <a:r>
              <a:rPr lang="zh-CN" altLang="en-US" dirty="0"/>
              <a:t>而之前的是</a:t>
            </a:r>
            <a:r>
              <a:rPr lang="en-US" altLang="zh-CN" dirty="0"/>
              <a:t>C2</a:t>
            </a:r>
            <a:r>
              <a:rPr lang="zh-CN" altLang="en-US" dirty="0"/>
              <a:t>，这是因为这个</a:t>
            </a:r>
            <a:r>
              <a:rPr lang="en-US" altLang="zh-CN" dirty="0"/>
              <a:t>Block</a:t>
            </a:r>
            <a:r>
              <a:rPr lang="zh-CN" altLang="en-US" dirty="0"/>
              <a:t>会把输入与输出</a:t>
            </a:r>
            <a:r>
              <a:rPr lang="en-US" altLang="zh-CN" dirty="0" err="1"/>
              <a:t>concat</a:t>
            </a:r>
            <a:r>
              <a:rPr lang="zh-CN" altLang="en-US" dirty="0"/>
              <a:t>起来。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3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下面让我们来具体来看</a:t>
            </a:r>
            <a:r>
              <a:rPr lang="en-US" altLang="zh-CN" dirty="0"/>
              <a:t>bottleneck</a:t>
            </a:r>
            <a:r>
              <a:rPr lang="zh-CN" altLang="en-US" dirty="0"/>
              <a:t>之间的不同，左边为</a:t>
            </a:r>
            <a:r>
              <a:rPr lang="en-US" altLang="zh-CN" dirty="0"/>
              <a:t>MB2 s=1</a:t>
            </a:r>
            <a:r>
              <a:rPr lang="zh-CN" altLang="en-US" dirty="0"/>
              <a:t>和</a:t>
            </a:r>
            <a:r>
              <a:rPr lang="en-US" altLang="zh-CN" dirty="0"/>
              <a:t>s=2</a:t>
            </a:r>
            <a:r>
              <a:rPr lang="zh-CN" altLang="en-US" dirty="0"/>
              <a:t>的示意图</a:t>
            </a:r>
            <a:r>
              <a:rPr lang="en-US" altLang="zh-CN" dirty="0"/>
              <a:t> </a:t>
            </a:r>
            <a:r>
              <a:rPr lang="zh-CN" altLang="en-US" dirty="0"/>
              <a:t>，而右图则为</a:t>
            </a:r>
            <a:r>
              <a:rPr lang="en-US" altLang="zh-CN" dirty="0"/>
              <a:t>HBO</a:t>
            </a:r>
            <a:r>
              <a:rPr lang="zh-CN" altLang="en-US" dirty="0"/>
              <a:t>的对应的形式，就如我们刚刚所示的，我们可以看到其实这个网络的有两个残差模块，并且其输出有一般是其输入或者输入的池化版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2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然后呢，</a:t>
            </a:r>
            <a:r>
              <a:rPr lang="en-US" altLang="zh-CN" dirty="0"/>
              <a:t>HBO Network</a:t>
            </a:r>
            <a:r>
              <a:rPr lang="zh-CN" altLang="en-US" dirty="0"/>
              <a:t>整个的构成是上图左边所示，其实不是全是</a:t>
            </a:r>
            <a:r>
              <a:rPr lang="en-US" altLang="zh-CN" dirty="0"/>
              <a:t>HBO</a:t>
            </a:r>
            <a:r>
              <a:rPr lang="zh-CN" altLang="en-US" dirty="0"/>
              <a:t>模块构成的，还有反向残差等来构成一个整个网络。需要注意的是在网络中，作者运用了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卷积来降维，该方法其实是用来空间降维的以减少计算量。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我们来看一下，在相同的计算量下，与</a:t>
            </a:r>
            <a:r>
              <a:rPr lang="en-US" altLang="zh-CN" dirty="0"/>
              <a:t>MB2</a:t>
            </a:r>
            <a:r>
              <a:rPr lang="zh-CN" altLang="en-US" dirty="0"/>
              <a:t>相比，</a:t>
            </a:r>
            <a:r>
              <a:rPr lang="en-US" altLang="zh-CN" dirty="0"/>
              <a:t>HB2</a:t>
            </a:r>
            <a:r>
              <a:rPr lang="zh-CN" altLang="en-US" dirty="0"/>
              <a:t>表现出了更加优异的性能，尤其是计算量越小时，这种提升越明显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6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接下来我们来看一下这个网路的鲁棒性，左边的表格是在近似的计算量下，对于</a:t>
            </a:r>
            <a:r>
              <a:rPr lang="en-US" altLang="zh-CN" dirty="0" err="1"/>
              <a:t>Im</a:t>
            </a:r>
            <a:r>
              <a:rPr lang="zh-CN" altLang="en-US" dirty="0"/>
              <a:t>数据集采用不同的裁剪尺寸，从上到下依次是，，，，在不同的裁剪尺寸下，</a:t>
            </a:r>
            <a:r>
              <a:rPr lang="en-US" altLang="zh-CN" dirty="0"/>
              <a:t>HBO</a:t>
            </a:r>
            <a:r>
              <a:rPr lang="zh-CN" altLang="en-US" dirty="0"/>
              <a:t>都体现更加卓越的性能。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而另一方面，不同的网络大小，不同的裁剪尺寸，相近的网络计算量下性能的比较可以发现更好的性能。而另一方面，向图</a:t>
            </a:r>
            <a:r>
              <a:rPr lang="en-US" altLang="zh-CN" dirty="0"/>
              <a:t>6</a:t>
            </a:r>
            <a:r>
              <a:rPr lang="zh-CN" altLang="en-US" dirty="0"/>
              <a:t>所示，我们可以在平面级别下采样时采用更大的尺度。而这个</a:t>
            </a:r>
            <a:r>
              <a:rPr lang="en-US" altLang="zh-CN" dirty="0"/>
              <a:t>2</a:t>
            </a:r>
            <a:r>
              <a:rPr lang="zh-CN" altLang="en-US" dirty="0"/>
              <a:t>*，</a:t>
            </a:r>
            <a:r>
              <a:rPr lang="en-US" altLang="zh-CN" dirty="0"/>
              <a:t>4</a:t>
            </a:r>
            <a:r>
              <a:rPr lang="zh-CN" altLang="en-US" dirty="0"/>
              <a:t>*，</a:t>
            </a:r>
            <a:r>
              <a:rPr lang="en-US" altLang="zh-CN" dirty="0"/>
              <a:t>8</a:t>
            </a:r>
            <a:r>
              <a:rPr lang="zh-CN" altLang="en-US" dirty="0"/>
              <a:t>*就是下采样的倍数，而具体怎么做呢？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93E78-BA5F-4853-8B19-74722CB435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3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9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5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7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3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39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9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0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9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BAA90-3024-445D-B387-43AC31089EA4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C5517-FE6C-4C18-BD6D-97CC204C9E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84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comments" Target="../comments/comment8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6" Type="http://schemas.openxmlformats.org/officeDocument/2006/relationships/comments" Target="../comments/comment9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comments" Target="../comments/comment10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6" Type="http://schemas.openxmlformats.org/officeDocument/2006/relationships/comments" Target="../comments/comment1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6" Type="http://schemas.openxmlformats.org/officeDocument/2006/relationships/comments" Target="../comments/comment1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comments" Target="../comments/comment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comments" Target="../comments/comment14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comments" Target="../comments/comment15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comments" Target="../comments/comment16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6" Type="http://schemas.openxmlformats.org/officeDocument/2006/relationships/comments" Target="../comments/comment17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5" Type="http://schemas.openxmlformats.org/officeDocument/2006/relationships/comments" Target="../comments/comment18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comments" Target="../comments/commen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comments" Target="../comments/commen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comments" Target="../comments/comment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omments" Target="../comments/comment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comments" Target="../comments/comment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72418" y="2137799"/>
            <a:ext cx="12191999" cy="1731981"/>
          </a:xfrm>
          <a:prstGeom prst="rect">
            <a:avLst/>
          </a:prstGeom>
          <a:pattFill prst="pct50">
            <a:fgClr>
              <a:srgbClr val="4EE2E2"/>
            </a:fgClr>
            <a:bgClr>
              <a:schemeClr val="bg1"/>
            </a:bgClr>
          </a:patt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anchor="ctr" anchorCtr="0"/>
          <a:lstStyle>
            <a:lvl1pPr algn="l" defTabSz="685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b="0" kern="1200" cap="none" spc="-75" baseline="0" dirty="0" smtClean="0">
                <a:ln w="3175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  <a:tileRect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algn="ctr">
              <a:defRPr/>
            </a:pPr>
            <a:endParaRPr lang="en-US" altLang="zh-CN" sz="6000" i="1" dirty="0"/>
          </a:p>
          <a:p>
            <a:pPr algn="ctr">
              <a:defRPr/>
            </a:pPr>
            <a:r>
              <a:rPr lang="en-US" altLang="zh-CN" sz="6000" i="1" dirty="0"/>
              <a:t>HBO &amp; Octave  Network</a:t>
            </a:r>
          </a:p>
          <a:p>
            <a:pPr algn="ctr" fontAlgn="auto">
              <a:spcAft>
                <a:spcPts val="0"/>
              </a:spcAft>
              <a:defRPr/>
            </a:pPr>
            <a:endParaRPr lang="zh-CN" altLang="en-US" sz="6000" b="1" dirty="0">
              <a:solidFill>
                <a:srgbClr val="034A9C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2054" name="组合 8"/>
          <p:cNvGrpSpPr>
            <a:grpSpLocks/>
          </p:cNvGrpSpPr>
          <p:nvPr/>
        </p:nvGrpSpPr>
        <p:grpSpPr bwMode="auto">
          <a:xfrm>
            <a:off x="993775" y="6149975"/>
            <a:ext cx="10537825" cy="0"/>
            <a:chOff x="1485900" y="6386287"/>
            <a:chExt cx="10537829" cy="0"/>
          </a:xfrm>
        </p:grpSpPr>
        <p:cxnSp>
          <p:nvCxnSpPr>
            <p:cNvPr id="2055" name="直接连接符 9"/>
            <p:cNvCxnSpPr>
              <a:cxnSpLocks noChangeShapeType="1"/>
            </p:cNvCxnSpPr>
            <p:nvPr/>
          </p:nvCxnSpPr>
          <p:spPr bwMode="auto">
            <a:xfrm>
              <a:off x="1485900" y="6386287"/>
              <a:ext cx="3195340" cy="0"/>
            </a:xfrm>
            <a:prstGeom prst="line">
              <a:avLst/>
            </a:prstGeom>
            <a:noFill/>
            <a:ln w="28575" algn="ctr">
              <a:solidFill>
                <a:srgbClr val="318C8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6" name="直接连接符 10"/>
            <p:cNvCxnSpPr>
              <a:cxnSpLocks noChangeShapeType="1"/>
            </p:cNvCxnSpPr>
            <p:nvPr/>
          </p:nvCxnSpPr>
          <p:spPr bwMode="auto">
            <a:xfrm>
              <a:off x="4681240" y="6386287"/>
              <a:ext cx="3668940" cy="0"/>
            </a:xfrm>
            <a:prstGeom prst="line">
              <a:avLst/>
            </a:prstGeom>
            <a:noFill/>
            <a:ln w="28575" algn="ctr">
              <a:solidFill>
                <a:srgbClr val="EBB71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7" name="直接连接符 11"/>
            <p:cNvCxnSpPr>
              <a:cxnSpLocks noChangeShapeType="1"/>
            </p:cNvCxnSpPr>
            <p:nvPr/>
          </p:nvCxnSpPr>
          <p:spPr bwMode="auto">
            <a:xfrm>
              <a:off x="8369230" y="6386287"/>
              <a:ext cx="3654499" cy="0"/>
            </a:xfrm>
            <a:prstGeom prst="line">
              <a:avLst/>
            </a:prstGeom>
            <a:noFill/>
            <a:ln w="28575" algn="ctr">
              <a:solidFill>
                <a:srgbClr val="606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9"/>
          <p:cNvSpPr>
            <a:spLocks noChangeArrowheads="1"/>
          </p:cNvSpPr>
          <p:nvPr/>
        </p:nvSpPr>
        <p:spPr bwMode="auto">
          <a:xfrm>
            <a:off x="3708185" y="4497534"/>
            <a:ext cx="4630795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Jianlong</a:t>
            </a:r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Hou</a:t>
            </a:r>
          </a:p>
          <a:p>
            <a:pPr algn="ctr"/>
            <a:endParaRPr lang="en-US" altLang="zh-CN" sz="9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ctr"/>
            <a:r>
              <a:rPr lang="en-US" altLang="zh-CN" sz="32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December 25, 2019</a:t>
            </a:r>
            <a:endParaRPr lang="zh-CN" altLang="en-US" sz="32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800" y="675369"/>
            <a:ext cx="1146290" cy="83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7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624">
        <p:fade/>
      </p:transition>
    </mc:Choice>
    <mc:Fallback xmlns="">
      <p:transition spd="med" advTm="10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BA48C2-BD4B-4053-B172-9BA147921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419" y="866191"/>
            <a:ext cx="7697189" cy="57690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88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58FBBC-A808-4BA9-807E-B739D5D30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92" y="1319666"/>
            <a:ext cx="6825118" cy="48550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47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906307" y="1769373"/>
            <a:ext cx="948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 this work, they propose to factorize the mixed feature maps by their frequencies, and design a novel Octave Convolution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OctConv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operation1 to store and process feature maps that vary spatially “slower” at a lower spatial resolution reducing both memory and computation cost.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24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68B858-6926-4EB1-B300-2CAC51A40D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91" y="1448619"/>
            <a:ext cx="6287020" cy="4291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21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3E486-C5C0-4FA6-A61D-4CC5CCA63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16" y="1370126"/>
            <a:ext cx="10601586" cy="4392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54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DA43E4-1A1C-4337-9BB3-6C68278F7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8" y="2325612"/>
            <a:ext cx="5765252" cy="21028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AA8FAA-21BC-499C-A95D-3EF81A12E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94" y="2325612"/>
            <a:ext cx="6061524" cy="1914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60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A0D4AF-8C79-480B-B5B1-184ADB649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538" y="1083841"/>
            <a:ext cx="5911088" cy="52691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05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2AC0A-B36E-447D-9C9C-46C511364C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74" y="1786529"/>
            <a:ext cx="9396668" cy="3489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20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DC5791-E810-433E-8571-79B05F3E7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485" y="1228981"/>
            <a:ext cx="6867317" cy="41893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843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 an Octave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BF910F-FC6B-4A41-9C91-D811F767A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0" y="1387370"/>
            <a:ext cx="10268478" cy="40832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94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9" y="239925"/>
            <a:ext cx="4354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Conten</a:t>
            </a:r>
            <a:r>
              <a:rPr lang="en-US" altLang="zh-CN" sz="40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</a:t>
            </a:r>
            <a:endParaRPr lang="zh-CN" altLang="en-US" sz="40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TextBox 19"/>
          <p:cNvSpPr>
            <a:spLocks noChangeArrowheads="1"/>
          </p:cNvSpPr>
          <p:nvPr/>
        </p:nvSpPr>
        <p:spPr bwMode="auto">
          <a:xfrm>
            <a:off x="5046397" y="4130100"/>
            <a:ext cx="30364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  <a:sym typeface="微软雅黑" pitchFamily="34" charset="-122"/>
              </a:rPr>
              <a:t>2. Octave Convolution </a:t>
            </a:r>
            <a:endParaRPr lang="zh-CN" altLang="en-US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直接连接符 25"/>
          <p:cNvSpPr>
            <a:spLocks noChangeShapeType="1"/>
          </p:cNvSpPr>
          <p:nvPr/>
        </p:nvSpPr>
        <p:spPr bwMode="auto">
          <a:xfrm>
            <a:off x="4265493" y="4638557"/>
            <a:ext cx="7353475" cy="2120"/>
          </a:xfrm>
          <a:prstGeom prst="lin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直接连接符 26"/>
          <p:cNvSpPr>
            <a:spLocks noChangeShapeType="1"/>
          </p:cNvSpPr>
          <p:nvPr/>
        </p:nvSpPr>
        <p:spPr bwMode="auto">
          <a:xfrm>
            <a:off x="4265493" y="3734901"/>
            <a:ext cx="7353475" cy="2120"/>
          </a:xfrm>
          <a:prstGeom prst="lin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19"/>
          <p:cNvSpPr>
            <a:spLocks noChangeArrowheads="1"/>
          </p:cNvSpPr>
          <p:nvPr/>
        </p:nvSpPr>
        <p:spPr bwMode="auto">
          <a:xfrm>
            <a:off x="5324654" y="337341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  </a:t>
            </a:r>
            <a:endParaRPr lang="zh-CN" altLang="en-US" sz="2400" i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46" y="2090817"/>
            <a:ext cx="2259293" cy="337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72DC590C-A768-49CC-9FDF-DFFA4909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493" y="3115220"/>
            <a:ext cx="41371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  <a:sym typeface="微软雅黑" pitchFamily="34" charset="-122"/>
              </a:rPr>
              <a:t>          1. HBO Network</a:t>
            </a:r>
          </a:p>
          <a:p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latin typeface="黑体" pitchFamily="49" charset="-122"/>
                <a:ea typeface="黑体" pitchFamily="49" charset="-122"/>
                <a:cs typeface="Times New Roman" pitchFamily="18" charset="0"/>
                <a:sym typeface="微软雅黑" pitchFamily="34" charset="-122"/>
              </a:rPr>
              <a:t> </a:t>
            </a:r>
            <a:endParaRPr lang="zh-CN" altLang="en-US" sz="3200" b="1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0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7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81F476-2AC9-43C8-A3AA-4DE41AB72D92}"/>
              </a:ext>
            </a:extLst>
          </p:cNvPr>
          <p:cNvSpPr txBox="1"/>
          <p:nvPr/>
        </p:nvSpPr>
        <p:spPr>
          <a:xfrm>
            <a:off x="906308" y="1494338"/>
            <a:ext cx="98237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D, Zhou A, Yao A.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Dimensions[C]//Proceedings of the IEEE International Conference on Computer Vision. 2019: 3316-3325.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Y, Fang H, Xu B, et al. Drop an octave: Reducing spatial redundancy in convolutional neural networks with octave convolution[J].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arXiv:1904.05049, 2019.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03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2AB18-B510-4152-85D9-82A832CB93D6}"/>
              </a:ext>
            </a:extLst>
          </p:cNvPr>
          <p:cNvSpPr txBox="1"/>
          <p:nvPr/>
        </p:nvSpPr>
        <p:spPr>
          <a:xfrm>
            <a:off x="906307" y="1769373"/>
            <a:ext cx="94838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algn="just"/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Unlike existing bottleneck designs that mainly focus on exploring the interdependencies among the channels of either groupwise or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features, our HBO improves bottleneck representation while maintaining similar complexity via jointly encoding the feature interdependencies across both spatial and channel dimensions. 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05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236CD7-3FDE-4623-926E-18F15B46F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71" y="1596930"/>
            <a:ext cx="9341988" cy="38975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0328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6E703C-1FB9-4F57-84C4-06C18EAC5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" y="1246474"/>
            <a:ext cx="11331892" cy="5283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97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3564D6-980A-4DC4-80E5-A6D43870D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6" y="1228829"/>
            <a:ext cx="4913761" cy="48220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310AF3-BBFA-4FEE-AF6D-41D5E38B77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2" y="1356678"/>
            <a:ext cx="4723926" cy="46802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549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18F5B-F45E-4898-A3F9-C08D47AE67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08" y="1420644"/>
            <a:ext cx="5366486" cy="43494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9EDA09-0E90-4C6C-9C63-5E6044455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" y="1540058"/>
            <a:ext cx="5281558" cy="42300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422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AAE3BB-8802-4E8E-8992-AC979C219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85" y="1871015"/>
            <a:ext cx="5037772" cy="33266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04974C-E9B7-4CFC-8DA0-45EDECA75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12" y="1871015"/>
            <a:ext cx="4838807" cy="3326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59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19998" y="355565"/>
            <a:ext cx="118742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HBONet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Harmonious Bottleneck on Two Orthogonal Dimensions</a:t>
            </a:r>
          </a:p>
          <a:p>
            <a:endParaRPr lang="zh-CN" altLang="en-US" sz="40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604" y="210577"/>
            <a:ext cx="9810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内容占位符 10"/>
          <p:cNvSpPr txBox="1">
            <a:spLocks/>
          </p:cNvSpPr>
          <p:nvPr/>
        </p:nvSpPr>
        <p:spPr>
          <a:xfrm>
            <a:off x="6451082" y="2252814"/>
            <a:ext cx="1826226" cy="1070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altLang="zh-C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841"/>
            <a:ext cx="720000" cy="756000"/>
          </a:xfrm>
          <a:prstGeom prst="rect">
            <a:avLst/>
          </a:prstGeom>
          <a:solidFill>
            <a:schemeClr val="accent1">
              <a:lumMod val="7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 flipV="1">
            <a:off x="719999" y="924952"/>
            <a:ext cx="5642163" cy="4571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2F5B02-9FCC-4DA9-9969-84EFEBC864CA}"/>
              </a:ext>
            </a:extLst>
          </p:cNvPr>
          <p:cNvSpPr txBox="1"/>
          <p:nvPr/>
        </p:nvSpPr>
        <p:spPr>
          <a:xfrm>
            <a:off x="3003808" y="5071471"/>
            <a:ext cx="6400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75DE5D-71AD-494E-8002-1EB68C407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3" y="2043040"/>
            <a:ext cx="5336793" cy="32219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6E6716-C0BC-4A43-AA3F-1F41C88DB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10" y="2252814"/>
            <a:ext cx="5185888" cy="3032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16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330">
        <p:fade/>
      </p:transition>
    </mc:Choice>
    <mc:Fallback xmlns="">
      <p:transition spd="med" advTm="213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0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8004</TotalTime>
  <Words>1506</Words>
  <Application>Microsoft Office PowerPoint</Application>
  <PresentationFormat>宽屏</PresentationFormat>
  <Paragraphs>114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黑体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李霁豪</dc:creator>
  <cp:lastModifiedBy>侯 建龙</cp:lastModifiedBy>
  <cp:revision>788</cp:revision>
  <dcterms:created xsi:type="dcterms:W3CDTF">2016-05-22T05:51:08Z</dcterms:created>
  <dcterms:modified xsi:type="dcterms:W3CDTF">2019-12-25T13:20:04Z</dcterms:modified>
</cp:coreProperties>
</file>