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83" r:id="rId3"/>
    <p:sldId id="471" r:id="rId4"/>
    <p:sldId id="479" r:id="rId5"/>
    <p:sldId id="480" r:id="rId6"/>
    <p:sldId id="481" r:id="rId7"/>
    <p:sldId id="482" r:id="rId8"/>
    <p:sldId id="483" r:id="rId9"/>
    <p:sldId id="484" r:id="rId10"/>
    <p:sldId id="467" r:id="rId11"/>
    <p:sldId id="490" r:id="rId12"/>
    <p:sldId id="485" r:id="rId13"/>
    <p:sldId id="486" r:id="rId14"/>
    <p:sldId id="487" r:id="rId15"/>
    <p:sldId id="488" r:id="rId16"/>
    <p:sldId id="468" r:id="rId17"/>
    <p:sldId id="4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75FAD679-A06D-4CE1-9C4C-AAF54127A694}">
          <p14:sldIdLst>
            <p14:sldId id="257"/>
            <p14:sldId id="383"/>
            <p14:sldId id="471"/>
            <p14:sldId id="479"/>
            <p14:sldId id="480"/>
            <p14:sldId id="481"/>
            <p14:sldId id="482"/>
            <p14:sldId id="483"/>
            <p14:sldId id="484"/>
            <p14:sldId id="467"/>
            <p14:sldId id="490"/>
            <p14:sldId id="485"/>
            <p14:sldId id="486"/>
            <p14:sldId id="487"/>
            <p14:sldId id="488"/>
            <p14:sldId id="468"/>
            <p14:sldId id="489"/>
          </p14:sldIdLst>
        </p14:section>
        <p14:section name="Thank You" id="{8DB69686-6D7A-480C-A45E-8E14C1A1F06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侯 建龙" initials="侯" lastIdx="2" clrIdx="0">
    <p:extLst>
      <p:ext uri="{19B8F6BF-5375-455C-9EA6-DF929625EA0E}">
        <p15:presenceInfo xmlns:p15="http://schemas.microsoft.com/office/powerpoint/2012/main" userId="a182eb16064f76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A9C"/>
    <a:srgbClr val="3DF3EA"/>
    <a:srgbClr val="4EE2E2"/>
    <a:srgbClr val="FF66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3" autoAdjust="0"/>
    <p:restoredTop sz="80368" autoAdjust="0"/>
  </p:normalViewPr>
  <p:slideViewPr>
    <p:cSldViewPr snapToGrid="0">
      <p:cViewPr varScale="1">
        <p:scale>
          <a:sx n="80" d="100"/>
          <a:sy n="80" d="100"/>
        </p:scale>
        <p:origin x="4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576BF-893B-43F5-8DFF-5D2CB1C0AA1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93E78-BA5F-4853-8B19-74722CB4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7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大家下午好，我是侯建龙，今天我的</a:t>
            </a:r>
            <a:r>
              <a:rPr lang="en-US" altLang="zh-CN" dirty="0"/>
              <a:t>topic</a:t>
            </a:r>
            <a:r>
              <a:rPr lang="zh-CN" altLang="en-US" dirty="0"/>
              <a:t>是</a:t>
            </a:r>
            <a:r>
              <a:rPr lang="en-US" altLang="zh-CN" dirty="0" err="1"/>
              <a:t>ResNeXt</a:t>
            </a:r>
            <a:r>
              <a:rPr lang="zh-CN" altLang="en-US" dirty="0"/>
              <a:t>和</a:t>
            </a:r>
            <a:r>
              <a:rPr lang="en-US" altLang="zh-CN" dirty="0"/>
              <a:t>Normalization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6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89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8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32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9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8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03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4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我今天所讲的内容将从以下两个方面来展开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Inception</a:t>
            </a:r>
            <a:r>
              <a:rPr lang="zh-CN" altLang="en-US" dirty="0"/>
              <a:t>系列的网络已经证明了使用多支网络的优势，但是其每一个支路的拓扑结构不同，并且每个支路的卷积核的数目，大小等等的超参数都是根据数据集而定的，很容易出现超参数过调使得网络泛化性能不好的问题。</a:t>
            </a:r>
            <a:r>
              <a:rPr lang="en-US" altLang="zh-CN" dirty="0" err="1"/>
              <a:t>ResNeXt</a:t>
            </a:r>
            <a:r>
              <a:rPr lang="zh-CN" altLang="en-US" dirty="0"/>
              <a:t>同时结合了</a:t>
            </a:r>
            <a:r>
              <a:rPr lang="en-US" altLang="zh-CN" dirty="0"/>
              <a:t>Inception</a:t>
            </a:r>
            <a:r>
              <a:rPr lang="zh-CN" altLang="en-US" dirty="0"/>
              <a:t>的多支的思路和</a:t>
            </a:r>
            <a:r>
              <a:rPr lang="en-US" altLang="zh-CN" dirty="0"/>
              <a:t>VGG</a:t>
            </a:r>
            <a:r>
              <a:rPr lang="zh-CN" altLang="en-US" dirty="0"/>
              <a:t>提倡的统一形状的</a:t>
            </a:r>
            <a:r>
              <a:rPr lang="en-US" altLang="zh-CN" dirty="0"/>
              <a:t>bottleneck</a:t>
            </a:r>
            <a:r>
              <a:rPr lang="zh-CN" altLang="en-US" dirty="0"/>
              <a:t>简单堆叠的思想。这两者的同时使用即使用了</a:t>
            </a:r>
            <a:r>
              <a:rPr lang="en-US" altLang="zh-CN" dirty="0" err="1"/>
              <a:t>mutli</a:t>
            </a:r>
            <a:r>
              <a:rPr lang="en-US" altLang="zh-CN" dirty="0"/>
              <a:t>-branch</a:t>
            </a:r>
            <a:r>
              <a:rPr lang="zh-CN" altLang="en-US" dirty="0"/>
              <a:t>来提高精度又减少了超参数提高模型泛化性。而采用这种完全一致的拓扑结构使得模型更容易</a:t>
            </a:r>
            <a:r>
              <a:rPr lang="en-US" altLang="zh-CN" dirty="0"/>
              <a:t>aggregated</a:t>
            </a:r>
            <a:r>
              <a:rPr lang="zh-CN" altLang="en-US" dirty="0"/>
              <a:t>。</a:t>
            </a:r>
            <a:r>
              <a:rPr lang="en-US" altLang="zh-CN" dirty="0"/>
              <a:t>2.</a:t>
            </a:r>
            <a:r>
              <a:rPr lang="zh-CN" altLang="en-US" dirty="0"/>
              <a:t>原理图及其方法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7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6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在该网络的设计中，遵循了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VGG/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里面的两大设计原则：</a:t>
            </a:r>
            <a:br>
              <a:rPr lang="zh-CN" altLang="en-US" dirty="0"/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）如果空间维度不变，所有的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共享一个超参数（网络的宽度，卷积核的数量）</a:t>
            </a:r>
            <a:br>
              <a:rPr lang="zh-CN" altLang="en-US" dirty="0"/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）平面维度变为原来的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时，网络的宽度变为原理啊的二倍。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图中的三种模式都是等价的，其实很容易理解，从</a:t>
            </a:r>
            <a:r>
              <a:rPr lang="en-US" altLang="zh-CN" dirty="0"/>
              <a:t>(a)</a:t>
            </a:r>
            <a:r>
              <a:rPr lang="zh-CN" altLang="en-US" dirty="0"/>
              <a:t>到</a:t>
            </a:r>
            <a:r>
              <a:rPr lang="en-US" altLang="zh-CN" dirty="0"/>
              <a:t>(b)</a:t>
            </a:r>
            <a:r>
              <a:rPr lang="zh-CN" altLang="en-US" dirty="0"/>
              <a:t>，因为之前的</a:t>
            </a:r>
            <a:r>
              <a:rPr lang="en-US" altLang="zh-CN" dirty="0"/>
              <a:t>bottleneck</a:t>
            </a:r>
            <a:r>
              <a:rPr lang="zh-CN" altLang="en-US" dirty="0"/>
              <a:t>里面的最后一个卷积它只作用四层，然后把不同支路作用的结果加起来。这和</a:t>
            </a:r>
            <a:r>
              <a:rPr lang="en-US" altLang="zh-CN" dirty="0"/>
              <a:t>b</a:t>
            </a:r>
            <a:r>
              <a:rPr lang="zh-CN" altLang="en-US" dirty="0"/>
              <a:t>中把所有的</a:t>
            </a:r>
            <a:r>
              <a:rPr lang="en-US" altLang="zh-CN" dirty="0" err="1"/>
              <a:t>concat</a:t>
            </a:r>
            <a:r>
              <a:rPr lang="zh-CN" altLang="en-US" dirty="0"/>
              <a:t>起来再加起来是完全一致的，因为</a:t>
            </a:r>
            <a:r>
              <a:rPr lang="en-US" altLang="zh-CN" dirty="0"/>
              <a:t>cat</a:t>
            </a:r>
            <a:r>
              <a:rPr lang="zh-CN" altLang="en-US" dirty="0"/>
              <a:t>起来再用</a:t>
            </a:r>
            <a:r>
              <a:rPr lang="en-US" altLang="zh-CN" dirty="0"/>
              <a:t>11</a:t>
            </a:r>
            <a:r>
              <a:rPr lang="zh-CN" altLang="en-US" dirty="0"/>
              <a:t>卷积，</a:t>
            </a:r>
            <a:r>
              <a:rPr lang="en-US" altLang="zh-CN" dirty="0"/>
              <a:t>11</a:t>
            </a:r>
            <a:r>
              <a:rPr lang="zh-CN" altLang="en-US" dirty="0"/>
              <a:t>卷积其实本身就是个加权相加的过程。从</a:t>
            </a:r>
            <a:r>
              <a:rPr lang="en-US" altLang="zh-CN" dirty="0"/>
              <a:t>(b)</a:t>
            </a:r>
            <a:r>
              <a:rPr lang="zh-CN" altLang="en-US" dirty="0"/>
              <a:t>到</a:t>
            </a:r>
            <a:r>
              <a:rPr lang="en-US" altLang="zh-CN" dirty="0"/>
              <a:t>©</a:t>
            </a:r>
            <a:r>
              <a:rPr lang="zh-CN" altLang="en-US" dirty="0"/>
              <a:t>很容易知道是一致的。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7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特殊形式，对于</a:t>
            </a:r>
            <a:r>
              <a:rPr lang="en-US" altLang="zh-CN" dirty="0"/>
              <a:t>block</a:t>
            </a:r>
            <a:r>
              <a:rPr lang="zh-CN" altLang="en-US" dirty="0"/>
              <a:t>只有两层的等效形式是：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8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模型参数量计算量与模型的性能有很大的关联，为了确定是模型本身的优越性，所以一般会保持参数量不变来与其他模型相比。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zh-CN" altLang="en-US" dirty="0"/>
              <a:t>左图中的计算量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再具有</a:t>
            </a:r>
            <a:r>
              <a:rPr lang="en-US" altLang="zh-CN" dirty="0"/>
              <a:t>cardinal</a:t>
            </a:r>
            <a:r>
              <a:rPr lang="zh-CN" altLang="en-US" dirty="0"/>
              <a:t>的网络中，要具有相似计算量的计算方法：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计算结果图：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5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0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9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5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7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3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9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9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0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9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AA90-3024-445D-B387-43AC31089EA4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84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comments" Target="../comments/commen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72418" y="2137799"/>
            <a:ext cx="12191999" cy="1731981"/>
          </a:xfrm>
          <a:prstGeom prst="rect">
            <a:avLst/>
          </a:prstGeom>
          <a:pattFill prst="pct50">
            <a:fgClr>
              <a:srgbClr val="4EE2E2"/>
            </a:fgClr>
            <a:bgClr>
              <a:schemeClr val="bg1"/>
            </a:bgClr>
          </a:patt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anchor="ctr" anchorCtr="0"/>
          <a:lstStyle>
            <a:lvl1pPr algn="l" defTabSz="685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0" kern="1200" cap="none" spc="-75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ctr">
              <a:defRPr/>
            </a:pPr>
            <a:endParaRPr lang="en-US" altLang="zh-CN" sz="6000" i="1" dirty="0"/>
          </a:p>
          <a:p>
            <a:pPr algn="ctr">
              <a:defRPr/>
            </a:pPr>
            <a:endParaRPr lang="en-US" altLang="zh-CN" sz="6000" i="1" dirty="0"/>
          </a:p>
          <a:p>
            <a:pPr algn="ctr">
              <a:defRPr/>
            </a:pPr>
            <a:r>
              <a:rPr lang="en-US" altLang="zh-CN" sz="6000" i="1" dirty="0" err="1"/>
              <a:t>ResNeXt</a:t>
            </a:r>
            <a:r>
              <a:rPr lang="en-US" altLang="zh-CN" sz="6000" i="1" dirty="0"/>
              <a:t> &amp; Normalization</a:t>
            </a:r>
            <a:endParaRPr lang="zh-CN" altLang="en-US" sz="6000" i="1" dirty="0"/>
          </a:p>
          <a:p>
            <a:pPr algn="ctr">
              <a:defRPr/>
            </a:pPr>
            <a:endParaRPr lang="en-US" altLang="zh-CN" sz="6000" i="1" dirty="0"/>
          </a:p>
          <a:p>
            <a:pPr algn="ctr" fontAlgn="auto">
              <a:spcAft>
                <a:spcPts val="0"/>
              </a:spcAft>
              <a:defRPr/>
            </a:pPr>
            <a:endParaRPr lang="zh-CN" altLang="en-US" sz="6000" b="1" dirty="0">
              <a:solidFill>
                <a:srgbClr val="034A9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054" name="组合 8"/>
          <p:cNvGrpSpPr>
            <a:grpSpLocks/>
          </p:cNvGrpSpPr>
          <p:nvPr/>
        </p:nvGrpSpPr>
        <p:grpSpPr bwMode="auto">
          <a:xfrm>
            <a:off x="993775" y="6149975"/>
            <a:ext cx="10537825" cy="0"/>
            <a:chOff x="1485900" y="6386287"/>
            <a:chExt cx="10537829" cy="0"/>
          </a:xfrm>
        </p:grpSpPr>
        <p:cxnSp>
          <p:nvCxnSpPr>
            <p:cNvPr id="2055" name="直接连接符 9"/>
            <p:cNvCxnSpPr>
              <a:cxnSpLocks noChangeShapeType="1"/>
            </p:cNvCxnSpPr>
            <p:nvPr/>
          </p:nvCxnSpPr>
          <p:spPr bwMode="auto">
            <a:xfrm>
              <a:off x="1485900" y="6386287"/>
              <a:ext cx="3195340" cy="0"/>
            </a:xfrm>
            <a:prstGeom prst="line">
              <a:avLst/>
            </a:prstGeom>
            <a:noFill/>
            <a:ln w="28575" algn="ctr">
              <a:solidFill>
                <a:srgbClr val="318C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" name="直接连接符 10"/>
            <p:cNvCxnSpPr>
              <a:cxnSpLocks noChangeShapeType="1"/>
            </p:cNvCxnSpPr>
            <p:nvPr/>
          </p:nvCxnSpPr>
          <p:spPr bwMode="auto">
            <a:xfrm>
              <a:off x="4681240" y="6386287"/>
              <a:ext cx="3668940" cy="0"/>
            </a:xfrm>
            <a:prstGeom prst="line">
              <a:avLst/>
            </a:prstGeom>
            <a:noFill/>
            <a:ln w="28575" algn="ctr">
              <a:solidFill>
                <a:srgbClr val="EBB71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7" name="直接连接符 11"/>
            <p:cNvCxnSpPr>
              <a:cxnSpLocks noChangeShapeType="1"/>
            </p:cNvCxnSpPr>
            <p:nvPr/>
          </p:nvCxnSpPr>
          <p:spPr bwMode="auto">
            <a:xfrm>
              <a:off x="8369230" y="6386287"/>
              <a:ext cx="3654499" cy="0"/>
            </a:xfrm>
            <a:prstGeom prst="line">
              <a:avLst/>
            </a:prstGeom>
            <a:noFill/>
            <a:ln w="28575" algn="ctr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TextBox 9"/>
          <p:cNvSpPr>
            <a:spLocks noChangeArrowheads="1"/>
          </p:cNvSpPr>
          <p:nvPr/>
        </p:nvSpPr>
        <p:spPr bwMode="auto">
          <a:xfrm>
            <a:off x="3708185" y="4497534"/>
            <a:ext cx="4630795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Jianlong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Hou</a:t>
            </a:r>
          </a:p>
          <a:p>
            <a:pPr algn="ctr"/>
            <a:endParaRPr lang="en-US" altLang="zh-CN" sz="9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June 18st, 2020</a:t>
            </a:r>
            <a:endParaRPr lang="zh-CN" altLang="en-US" sz="32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800" y="675369"/>
            <a:ext cx="1146290" cy="83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7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624">
        <p:fade/>
      </p:transition>
    </mc:Choice>
    <mc:Fallback xmlns="">
      <p:transition spd="med" advTm="106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6873" y="454880"/>
            <a:ext cx="109684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919069-B5AF-45BB-A79A-C5B13547521C}"/>
              </a:ext>
            </a:extLst>
          </p:cNvPr>
          <p:cNvSpPr txBox="1"/>
          <p:nvPr/>
        </p:nvSpPr>
        <p:spPr>
          <a:xfrm>
            <a:off x="5636102" y="29738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2DFEDB-FF47-4B73-9CAD-80711E5B7DF1}"/>
              </a:ext>
            </a:extLst>
          </p:cNvPr>
          <p:cNvSpPr txBox="1"/>
          <p:nvPr/>
        </p:nvSpPr>
        <p:spPr>
          <a:xfrm>
            <a:off x="719998" y="2068147"/>
            <a:ext cx="81695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r>
              <a:rPr lang="en-US" altLang="zh-CN" dirty="0"/>
              <a:t>      Accelerate model training and improve model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r>
              <a:rPr lang="en-US" altLang="zh-CN" dirty="0"/>
              <a:t>      It's heavily dependent on Batch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CBCFD659-E1DF-402B-B88C-91B1D6A033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538" y="26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3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6873" y="454880"/>
            <a:ext cx="109684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919069-B5AF-45BB-A79A-C5B13547521C}"/>
              </a:ext>
            </a:extLst>
          </p:cNvPr>
          <p:cNvSpPr txBox="1"/>
          <p:nvPr/>
        </p:nvSpPr>
        <p:spPr>
          <a:xfrm>
            <a:off x="5636102" y="29738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D0F3CE-DB08-42B4-8FB0-571C7664D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08" y="2138561"/>
            <a:ext cx="6790587" cy="42645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6C620A-334F-4E4F-AB38-E5360C5D4171}"/>
              </a:ext>
            </a:extLst>
          </p:cNvPr>
          <p:cNvSpPr txBox="1"/>
          <p:nvPr/>
        </p:nvSpPr>
        <p:spPr>
          <a:xfrm>
            <a:off x="1160891" y="1167672"/>
            <a:ext cx="393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789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6873" y="454880"/>
            <a:ext cx="109684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919069-B5AF-45BB-A79A-C5B13547521C}"/>
              </a:ext>
            </a:extLst>
          </p:cNvPr>
          <p:cNvSpPr txBox="1"/>
          <p:nvPr/>
        </p:nvSpPr>
        <p:spPr>
          <a:xfrm>
            <a:off x="5636102" y="29738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CC43A1-5C42-4D18-87F2-D6B228085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56" y="1489755"/>
            <a:ext cx="7214125" cy="50498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14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6873" y="454880"/>
            <a:ext cx="109684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919069-B5AF-45BB-A79A-C5B13547521C}"/>
              </a:ext>
            </a:extLst>
          </p:cNvPr>
          <p:cNvSpPr txBox="1"/>
          <p:nvPr/>
        </p:nvSpPr>
        <p:spPr>
          <a:xfrm>
            <a:off x="5636102" y="29738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236AA7-3553-4818-8229-85DD78487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68" y="2063725"/>
            <a:ext cx="9569116" cy="30889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574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7954" y="371707"/>
            <a:ext cx="109684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919069-B5AF-45BB-A79A-C5B13547521C}"/>
              </a:ext>
            </a:extLst>
          </p:cNvPr>
          <p:cNvSpPr txBox="1"/>
          <p:nvPr/>
        </p:nvSpPr>
        <p:spPr>
          <a:xfrm>
            <a:off x="5636102" y="29738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2BFFF7-3A91-4ADC-8ABA-F17B0DF6143E}"/>
              </a:ext>
            </a:extLst>
          </p:cNvPr>
          <p:cNvSpPr txBox="1"/>
          <p:nvPr/>
        </p:nvSpPr>
        <p:spPr>
          <a:xfrm>
            <a:off x="966873" y="1601602"/>
            <a:ext cx="838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的维度上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，归一化维度为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W];</a:t>
            </a:r>
          </a:p>
          <a:p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避开了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维度，归一化的维度为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W]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归一化的维度为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W]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介于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之间，其首先将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分为许多组（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），对每一组做归一化，及先将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的维度由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[N, C, H, W]reshape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[N, G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C//G , H, W]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，归一化的维度为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[C//G , H, W]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83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7954" y="371707"/>
            <a:ext cx="109684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919069-B5AF-45BB-A79A-C5B13547521C}"/>
              </a:ext>
            </a:extLst>
          </p:cNvPr>
          <p:cNvSpPr txBox="1"/>
          <p:nvPr/>
        </p:nvSpPr>
        <p:spPr>
          <a:xfrm>
            <a:off x="5636102" y="29738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26E81E-DA8E-47B2-9F87-418B46434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24" y="2788229"/>
            <a:ext cx="6953607" cy="24067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A61A7F-3EDA-4529-9B7A-9642FE9B7A22}"/>
              </a:ext>
            </a:extLst>
          </p:cNvPr>
          <p:cNvSpPr/>
          <p:nvPr/>
        </p:nvSpPr>
        <p:spPr>
          <a:xfrm>
            <a:off x="1222945" y="1306031"/>
            <a:ext cx="1002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FRN</a:t>
            </a:r>
            <a:endParaRPr lang="zh-CN" altLang="en-US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7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A21D2-2CAA-47E9-991C-8682C89DAA89}"/>
              </a:ext>
            </a:extLst>
          </p:cNvPr>
          <p:cNvSpPr txBox="1"/>
          <p:nvPr/>
        </p:nvSpPr>
        <p:spPr>
          <a:xfrm>
            <a:off x="5636102" y="29738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06C303-5F92-4BE5-9288-3AC163017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17" y="1567782"/>
            <a:ext cx="7315576" cy="47055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9A7698-A3B8-4E2A-9B2B-C0DABBAA1FD5}"/>
              </a:ext>
            </a:extLst>
          </p:cNvPr>
          <p:cNvSpPr/>
          <p:nvPr/>
        </p:nvSpPr>
        <p:spPr>
          <a:xfrm>
            <a:off x="796435" y="399960"/>
            <a:ext cx="2255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16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A21D2-2CAA-47E9-991C-8682C89DAA89}"/>
              </a:ext>
            </a:extLst>
          </p:cNvPr>
          <p:cNvSpPr txBox="1"/>
          <p:nvPr/>
        </p:nvSpPr>
        <p:spPr>
          <a:xfrm>
            <a:off x="5636102" y="29738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6283A7-091D-452B-9576-B9A738919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93" y="1659278"/>
            <a:ext cx="7182219" cy="4273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407217-379E-4BF2-AC7F-3140F9B34373}"/>
              </a:ext>
            </a:extLst>
          </p:cNvPr>
          <p:cNvSpPr/>
          <p:nvPr/>
        </p:nvSpPr>
        <p:spPr>
          <a:xfrm>
            <a:off x="847211" y="441731"/>
            <a:ext cx="2255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99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9" y="239925"/>
            <a:ext cx="4354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Conten</a:t>
            </a:r>
            <a:r>
              <a:rPr lang="en-US" altLang="zh-CN" sz="40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endParaRPr lang="zh-CN" altLang="en-US" sz="40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TextBox 19"/>
          <p:cNvSpPr>
            <a:spLocks noChangeArrowheads="1"/>
          </p:cNvSpPr>
          <p:nvPr/>
        </p:nvSpPr>
        <p:spPr bwMode="auto">
          <a:xfrm>
            <a:off x="4146671" y="4256311"/>
            <a:ext cx="2424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itchFamily="18" charset="0"/>
                <a:sym typeface="微软雅黑" pitchFamily="34" charset="-122"/>
              </a:rPr>
              <a:t>2. Normalization  </a:t>
            </a:r>
            <a:endParaRPr lang="zh-CN" altLang="en-US" sz="2400" i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直接连接符 25"/>
          <p:cNvSpPr>
            <a:spLocks noChangeShapeType="1"/>
          </p:cNvSpPr>
          <p:nvPr/>
        </p:nvSpPr>
        <p:spPr bwMode="auto">
          <a:xfrm>
            <a:off x="3808379" y="4877505"/>
            <a:ext cx="7353475" cy="2120"/>
          </a:xfrm>
          <a:prstGeom prst="line">
            <a:avLst/>
          </a:prstGeom>
          <a:noFill/>
          <a:ln w="9525" cap="flat" cmpd="sng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直接连接符 26"/>
          <p:cNvSpPr>
            <a:spLocks noChangeShapeType="1"/>
          </p:cNvSpPr>
          <p:nvPr/>
        </p:nvSpPr>
        <p:spPr bwMode="auto">
          <a:xfrm>
            <a:off x="3808379" y="3426880"/>
            <a:ext cx="7353475" cy="2120"/>
          </a:xfrm>
          <a:prstGeom prst="line">
            <a:avLst/>
          </a:prstGeom>
          <a:noFill/>
          <a:ln w="9525" cap="flat" cmpd="sng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Box 19"/>
          <p:cNvSpPr>
            <a:spLocks noChangeArrowheads="1"/>
          </p:cNvSpPr>
          <p:nvPr/>
        </p:nvSpPr>
        <p:spPr bwMode="auto">
          <a:xfrm>
            <a:off x="5324654" y="3373416"/>
            <a:ext cx="261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zh-CN" altLang="en-US" sz="2400" i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46" y="2090817"/>
            <a:ext cx="2259293" cy="337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72DC590C-A768-49CC-9FDF-DFFA4909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109" y="2636781"/>
            <a:ext cx="15504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微软雅黑" pitchFamily="34" charset="-122"/>
              </a:rPr>
              <a:t>1. 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微软雅黑" pitchFamily="34" charset="-122"/>
              </a:rPr>
              <a:t>ResNeXt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黑体" pitchFamily="49" charset="-122"/>
                <a:ea typeface="黑体" pitchFamily="49" charset="-122"/>
                <a:cs typeface="Times New Roman" pitchFamily="18" charset="0"/>
                <a:sym typeface="微软雅黑" pitchFamily="34" charset="-122"/>
              </a:rPr>
              <a:t> </a:t>
            </a:r>
            <a:endParaRPr lang="zh-CN" altLang="en-US" sz="32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0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7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Aggregated Residual Transformations for Deep Neural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2AB18-B510-4152-85D9-82A832CB93D6}"/>
              </a:ext>
            </a:extLst>
          </p:cNvPr>
          <p:cNvSpPr txBox="1"/>
          <p:nvPr/>
        </p:nvSpPr>
        <p:spPr>
          <a:xfrm>
            <a:off x="906307" y="1769373"/>
            <a:ext cx="9483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algn="just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Our network is constructed by repeating a building block that aggregates a set of transformations with the same topology. Our simple design results in a homogeneous, multi-branch architecture that has only a few hyper-parameters to set. This strategy exposes a new dimension,  which we call “cardinality” (the size of the set of transformations),  as an essential factor in addition to the dimensions of depth and width. 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5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Aggregated Residual Transformations for Deep Neural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C6D754-502B-4BE0-BC78-9027E96EF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21" y="1786529"/>
            <a:ext cx="5763558" cy="3366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727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Aggregated Residual Transformations for Deep Neural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DD563C-055E-46C9-B6F9-8A749695D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12" y="947811"/>
            <a:ext cx="5642163" cy="56128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123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Aggregated Residual Transformations for Deep Neural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FE5210-6C5F-4143-BB14-D216FB399C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52" y="1786529"/>
            <a:ext cx="9802020" cy="36717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527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Aggregated Residual Transformations for Deep Neural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BB4446-432A-4E8A-A9BC-55C8DA00C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1" y="2063725"/>
            <a:ext cx="6813807" cy="34750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42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Aggregated Residual Transformations for Deep Neural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889AAC-8A3F-4C97-B95E-0AFDB158F4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9" y="3800125"/>
            <a:ext cx="5137009" cy="645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7A5094-9B59-49F5-AEAF-406FC1CE7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9" y="2207971"/>
            <a:ext cx="4902231" cy="5153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CA08D1-F5B8-4B75-9055-920FCA1ACB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2" y="2167770"/>
            <a:ext cx="5713439" cy="22390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51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23366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Aggregated Residual Transformations for Deep Neural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E5DDB1-0BC9-4A83-9D68-DA39A96B8E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26" y="1328028"/>
            <a:ext cx="6594482" cy="4644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20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7252</TotalTime>
  <Words>701</Words>
  <Application>Microsoft Office PowerPoint</Application>
  <PresentationFormat>宽屏</PresentationFormat>
  <Paragraphs>82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李霁豪</dc:creator>
  <cp:lastModifiedBy>建龙</cp:lastModifiedBy>
  <cp:revision>767</cp:revision>
  <dcterms:created xsi:type="dcterms:W3CDTF">2016-05-22T05:51:08Z</dcterms:created>
  <dcterms:modified xsi:type="dcterms:W3CDTF">2020-06-18T05:36:34Z</dcterms:modified>
</cp:coreProperties>
</file>