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46"/>
  </p:notesMasterIdLst>
  <p:handoutMasterIdLst>
    <p:handoutMasterId r:id="rId47"/>
  </p:handoutMasterIdLst>
  <p:sldIdLst>
    <p:sldId id="339" r:id="rId3"/>
    <p:sldId id="574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8" r:id="rId19"/>
    <p:sldId id="687" r:id="rId20"/>
    <p:sldId id="689" r:id="rId21"/>
    <p:sldId id="690" r:id="rId22"/>
    <p:sldId id="717" r:id="rId23"/>
    <p:sldId id="692" r:id="rId24"/>
    <p:sldId id="693" r:id="rId25"/>
    <p:sldId id="718" r:id="rId26"/>
    <p:sldId id="695" r:id="rId27"/>
    <p:sldId id="715" r:id="rId28"/>
    <p:sldId id="716" r:id="rId29"/>
    <p:sldId id="697" r:id="rId30"/>
    <p:sldId id="699" r:id="rId31"/>
    <p:sldId id="700" r:id="rId32"/>
    <p:sldId id="701" r:id="rId33"/>
    <p:sldId id="702" r:id="rId34"/>
    <p:sldId id="703" r:id="rId35"/>
    <p:sldId id="706" r:id="rId36"/>
    <p:sldId id="705" r:id="rId37"/>
    <p:sldId id="704" r:id="rId38"/>
    <p:sldId id="707" r:id="rId39"/>
    <p:sldId id="708" r:id="rId40"/>
    <p:sldId id="709" r:id="rId41"/>
    <p:sldId id="710" r:id="rId42"/>
    <p:sldId id="711" r:id="rId43"/>
    <p:sldId id="713" r:id="rId44"/>
    <p:sldId id="714" r:id="rId45"/>
  </p:sldIdLst>
  <p:sldSz cx="9144000" cy="6858000" type="screen4x3"/>
  <p:notesSz cx="9383713" cy="7077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99"/>
    <a:srgbClr val="FFCC66"/>
    <a:srgbClr val="FF9900"/>
    <a:srgbClr val="CCECFF"/>
    <a:srgbClr val="FFCCFF"/>
    <a:srgbClr val="996600"/>
    <a:srgbClr val="00FFCC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4" autoAdjust="0"/>
    <p:restoredTop sz="78298" autoAdjust="0"/>
  </p:normalViewPr>
  <p:slideViewPr>
    <p:cSldViewPr>
      <p:cViewPr varScale="1">
        <p:scale>
          <a:sx n="100" d="100"/>
          <a:sy n="100" d="100"/>
        </p:scale>
        <p:origin x="83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74" y="-96"/>
      </p:cViewPr>
      <p:guideLst>
        <p:guide orient="horz" pos="2229"/>
        <p:guide pos="29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66275" cy="353854"/>
          </a:xfrm>
          <a:prstGeom prst="rect">
            <a:avLst/>
          </a:prstGeom>
        </p:spPr>
        <p:txBody>
          <a:bodyPr vert="horz" lIns="94024" tIns="47012" rIns="94024" bIns="470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5267" y="0"/>
            <a:ext cx="4066275" cy="353854"/>
          </a:xfrm>
          <a:prstGeom prst="rect">
            <a:avLst/>
          </a:prstGeom>
        </p:spPr>
        <p:txBody>
          <a:bodyPr vert="horz" lIns="94024" tIns="47012" rIns="94024" bIns="47012" rtlCol="0"/>
          <a:lstStyle>
            <a:lvl1pPr algn="r">
              <a:defRPr sz="1200"/>
            </a:lvl1pPr>
          </a:lstStyle>
          <a:p>
            <a:fld id="{3AED40E5-7491-4A68-9C07-C7900539D76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21994"/>
            <a:ext cx="4066275" cy="353854"/>
          </a:xfrm>
          <a:prstGeom prst="rect">
            <a:avLst/>
          </a:prstGeom>
        </p:spPr>
        <p:txBody>
          <a:bodyPr vert="horz" lIns="94024" tIns="47012" rIns="94024" bIns="470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5267" y="6721994"/>
            <a:ext cx="4066275" cy="353854"/>
          </a:xfrm>
          <a:prstGeom prst="rect">
            <a:avLst/>
          </a:prstGeom>
        </p:spPr>
        <p:txBody>
          <a:bodyPr vert="horz" lIns="94024" tIns="47012" rIns="94024" bIns="47012" rtlCol="0" anchor="b"/>
          <a:lstStyle>
            <a:lvl1pPr algn="r">
              <a:defRPr sz="1200"/>
            </a:lvl1pPr>
          </a:lstStyle>
          <a:p>
            <a:fld id="{5408CFA1-163D-43AA-B03D-F9B516BD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3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66275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4" tIns="47012" rIns="94024" bIns="47012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5267" y="0"/>
            <a:ext cx="4066275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4" tIns="47012" rIns="94024" bIns="47012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2588" y="531813"/>
            <a:ext cx="3538537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372" y="3361611"/>
            <a:ext cx="7506970" cy="318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4" tIns="47012" rIns="94024" bIns="470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21994"/>
            <a:ext cx="4066275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4" tIns="47012" rIns="94024" bIns="4701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5267" y="6721994"/>
            <a:ext cx="4066275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4" tIns="47012" rIns="94024" bIns="4701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366E6A9-A8A2-4261-8799-F8B70700C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9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9FAC1-D799-4E6E-9B6E-89814C4D019F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2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8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1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6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9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2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64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26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19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5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20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4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04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3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1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7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8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6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29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5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30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1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4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2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48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4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21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5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169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3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39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51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40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41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61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42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87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43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78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88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9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2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608CF-A909-484B-9C22-03C4FA4EEC1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3F473-8104-429D-B190-40374FD349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3D8A7-84AA-4F54-8024-19CF2104AA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38504-C827-4567-A837-32D652A256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3F473-8104-429D-B190-40374FD349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1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2800" b="1" i="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946-A584-4004-859F-B22B8307DF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1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621F3-D4D9-4DFD-AD40-7E841B37472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6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97687-E7A1-4B80-8D11-9E672C8EADF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1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566AF-E89E-4B7E-A20E-C437CA53D7F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9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0B175-80FA-4C6D-AB0F-D0E1B7EC84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27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729C-17D9-4C35-A955-114160DD5B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93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DAD85-4BF0-4C4A-B8CD-28B59FF6B9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4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3107C-0764-4E91-AC70-97EA22B5BE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1D710-B300-4CC4-AD9F-A00D80FA938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99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3D8A7-84AA-4F54-8024-19CF2104AA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18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38504-C827-4567-A837-32D652A256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1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621F3-D4D9-4DFD-AD40-7E841B3747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97687-E7A1-4B80-8D11-9E672C8EAD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566AF-E89E-4B7E-A20E-C437CA53D7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0B175-80FA-4C6D-AB0F-D0E1B7EC84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729C-17D9-4C35-A955-114160DD5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DAD85-4BF0-4C4A-B8CD-28B59FF6B9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1D710-B300-4CC4-AD9F-A00D80FA93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AAED946-A584-4004-859F-B22B8307DF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42950"/>
            <a:ext cx="9132888" cy="38100"/>
          </a:xfrm>
          <a:prstGeom prst="rect">
            <a:avLst/>
          </a:prstGeom>
          <a:solidFill>
            <a:srgbClr val="33996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CCFFCC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AAED946-A584-4004-859F-B22B8307DF0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42950"/>
            <a:ext cx="9132888" cy="38100"/>
          </a:xfrm>
          <a:prstGeom prst="rect">
            <a:avLst/>
          </a:prstGeom>
          <a:solidFill>
            <a:srgbClr val="33996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CCFFCC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326912" y="5622173"/>
            <a:ext cx="1759688" cy="1235827"/>
          </a:xfrm>
          <a:prstGeom prst="rect">
            <a:avLst/>
          </a:prstGeom>
          <a:solidFill>
            <a:srgbClr val="FFFF6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28600" y="0"/>
            <a:ext cx="87630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CPE 390: Microprocessor Systems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/>
            </a:r>
            <a:b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Spring 2018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76400"/>
            <a:ext cx="8610600" cy="1295400"/>
          </a:xfrm>
          <a:noFill/>
          <a:ln/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Lecture </a:t>
            </a: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14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Analog to Digital Conversion</a:t>
            </a:r>
            <a:endParaRPr lang="en-US" altLang="zh-CN" sz="36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8EC-D657-4687-A0A3-4E6F567580F4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371600" y="32766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 sz="1800" b="0" dirty="0" smtClean="0">
                <a:solidFill>
                  <a:srgbClr val="000000"/>
                </a:solidFill>
                <a:ea typeface="宋体" pitchFamily="2" charset="-122"/>
              </a:rPr>
              <a:t>Bryan Ackland</a:t>
            </a:r>
            <a:endParaRPr lang="en-US" altLang="zh-CN" sz="1800" b="0" dirty="0">
              <a:solidFill>
                <a:srgbClr val="000000"/>
              </a:solidFill>
              <a:ea typeface="宋体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1800" b="0" dirty="0">
                <a:solidFill>
                  <a:srgbClr val="000000"/>
                </a:solidFill>
                <a:ea typeface="宋体" pitchFamily="2" charset="-122"/>
              </a:rPr>
              <a:t>Department of Electrical and Computer Engineering</a:t>
            </a:r>
          </a:p>
          <a:p>
            <a:pPr algn="ctr">
              <a:spcBef>
                <a:spcPct val="20000"/>
              </a:spcBef>
            </a:pPr>
            <a:r>
              <a:rPr lang="en-US" altLang="zh-CN" sz="1800" b="0" dirty="0">
                <a:solidFill>
                  <a:srgbClr val="000000"/>
                </a:solidFill>
                <a:ea typeface="宋体" pitchFamily="2" charset="-122"/>
              </a:rPr>
              <a:t>Stevens Institute of Technology</a:t>
            </a:r>
          </a:p>
          <a:p>
            <a:pPr algn="ctr">
              <a:spcBef>
                <a:spcPct val="20000"/>
              </a:spcBef>
            </a:pPr>
            <a:r>
              <a:rPr lang="en-US" altLang="zh-CN" sz="1800" b="0" dirty="0">
                <a:solidFill>
                  <a:srgbClr val="000000"/>
                </a:solidFill>
                <a:ea typeface="宋体" pitchFamily="2" charset="-122"/>
              </a:rPr>
              <a:t>Hoboken, NJ 07030</a:t>
            </a:r>
          </a:p>
          <a:p>
            <a:pPr algn="ctr">
              <a:spcBef>
                <a:spcPct val="20000"/>
              </a:spcBef>
            </a:pPr>
            <a:endParaRPr lang="zh-CN" altLang="en-US" sz="1800" b="0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85018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638800"/>
            <a:ext cx="2057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027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638800"/>
            <a:ext cx="1828800" cy="122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031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638801"/>
            <a:ext cx="1669312" cy="122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03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2173"/>
            <a:ext cx="1828800" cy="12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034" name="Picture 4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12" y="5638800"/>
            <a:ext cx="1780289" cy="122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0" y="5257388"/>
            <a:ext cx="906780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25" tIns="44450" rIns="85725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r" defTabSz="857250">
              <a:spcBef>
                <a:spcPct val="10000"/>
              </a:spcBef>
              <a:buClr>
                <a:srgbClr val="0000CC"/>
              </a:buClr>
              <a:buSzPct val="50000"/>
            </a:pPr>
            <a:r>
              <a:rPr lang="en-US" sz="1400" b="0" dirty="0" smtClean="0">
                <a:solidFill>
                  <a:schemeClr val="tx2"/>
                </a:solidFill>
                <a:latin typeface="Arial" charset="0"/>
              </a:rPr>
              <a:t>Adapted from HCS12/9S12 An Introduction to Software and Hardware Interfacing   Han-Way Huang, 2010</a:t>
            </a:r>
            <a:endParaRPr lang="en-US" sz="1400" b="0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Successive Approximation A/D Converter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57693"/>
            <a:ext cx="8782531" cy="1199707"/>
          </a:xfrm>
          <a:ln>
            <a:noFill/>
          </a:ln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200" dirty="0" smtClean="0"/>
              <a:t>Guesses and then corrects digital code in SAR one bit at a time</a:t>
            </a:r>
          </a:p>
          <a:p>
            <a:pPr>
              <a:spcBef>
                <a:spcPts val="400"/>
              </a:spcBef>
            </a:pPr>
            <a:endParaRPr lang="en-US" sz="2200" dirty="0"/>
          </a:p>
          <a:p>
            <a:pPr>
              <a:spcBef>
                <a:spcPts val="400"/>
              </a:spcBef>
            </a:pPr>
            <a:endParaRPr lang="en-US" sz="2200" dirty="0" smtClean="0"/>
          </a:p>
          <a:p>
            <a:pPr>
              <a:spcBef>
                <a:spcPts val="400"/>
              </a:spcBef>
            </a:pPr>
            <a:endParaRPr lang="en-US" sz="2200" dirty="0"/>
          </a:p>
          <a:p>
            <a:pPr>
              <a:spcBef>
                <a:spcPts val="400"/>
              </a:spcBef>
            </a:pPr>
            <a:endParaRPr lang="en-US" sz="2200" dirty="0" smtClean="0"/>
          </a:p>
          <a:p>
            <a:pPr>
              <a:spcBef>
                <a:spcPts val="400"/>
              </a:spcBef>
            </a:pPr>
            <a:endParaRPr lang="en-US" sz="2200" dirty="0"/>
          </a:p>
          <a:p>
            <a:pPr>
              <a:spcBef>
                <a:spcPts val="400"/>
              </a:spcBef>
            </a:pPr>
            <a:endParaRPr lang="en-US" sz="2200" dirty="0" smtClean="0"/>
          </a:p>
          <a:p>
            <a:pPr>
              <a:spcBef>
                <a:spcPts val="400"/>
              </a:spcBef>
            </a:pPr>
            <a:endParaRPr lang="en-US" sz="2200" dirty="0"/>
          </a:p>
          <a:p>
            <a:pPr marL="0" indent="0">
              <a:spcBef>
                <a:spcPts val="400"/>
              </a:spcBef>
              <a:buNone/>
            </a:pPr>
            <a:endParaRPr lang="en-US" sz="2200" dirty="0" smtClean="0"/>
          </a:p>
          <a:p>
            <a:pPr>
              <a:spcBef>
                <a:spcPts val="400"/>
              </a:spcBef>
            </a:pPr>
            <a:r>
              <a:rPr lang="en-US" sz="2200" dirty="0" smtClean="0"/>
              <a:t>Initially sets all bits in SAR to ‘0’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Then starting with MSB, for each bit: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set bit to ‘1’ and convert output of SAR to analog value with D/A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compare output of D/A to input voltage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if D/A is larger, set this bit back to ‘0’ and go on to next (lesser sig.) bit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if input is larger, retain ‘1’ for this bit and go on to next  bit</a:t>
            </a:r>
          </a:p>
          <a:p>
            <a:pPr>
              <a:spcBef>
                <a:spcPts val="400"/>
              </a:spcBef>
            </a:pPr>
            <a:endParaRPr lang="en-US" sz="2200" baseline="-25000" dirty="0"/>
          </a:p>
          <a:p>
            <a:endParaRPr lang="en-US" sz="2200" baseline="-25000" dirty="0" smtClean="0"/>
          </a:p>
          <a:p>
            <a:pPr marL="0" indent="0">
              <a:buNone/>
            </a:pPr>
            <a:endParaRPr lang="en-US" sz="2200" baseline="-25000" dirty="0" smtClean="0"/>
          </a:p>
          <a:p>
            <a:endParaRPr lang="en-US" sz="22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64535" y="1447800"/>
            <a:ext cx="7641265" cy="2686110"/>
            <a:chOff x="664535" y="1447800"/>
            <a:chExt cx="7641265" cy="2686110"/>
          </a:xfrm>
        </p:grpSpPr>
        <p:sp>
          <p:nvSpPr>
            <p:cNvPr id="2" name="Rectangle 1"/>
            <p:cNvSpPr/>
            <p:nvPr/>
          </p:nvSpPr>
          <p:spPr bwMode="auto">
            <a:xfrm>
              <a:off x="2133600" y="1837660"/>
              <a:ext cx="4095307" cy="762000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Successive </a:t>
              </a:r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Approximation Register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133600" y="3352800"/>
              <a:ext cx="4095307" cy="76200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n-bit D/A Converter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362200" y="2599660"/>
              <a:ext cx="0" cy="7531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1676400" y="2776175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2000" b="0" i="1" baseline="-25000" dirty="0" smtClean="0">
                  <a:latin typeface="Arial" pitchFamily="34" charset="0"/>
                  <a:cs typeface="Arial" pitchFamily="34" charset="0"/>
                </a:rPr>
                <a:t>n-1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2971800" y="2590800"/>
              <a:ext cx="0" cy="7531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286000" y="2767315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2000" b="0" i="1" baseline="-25000" dirty="0" smtClean="0">
                  <a:latin typeface="Arial" pitchFamily="34" charset="0"/>
                  <a:cs typeface="Arial" pitchFamily="34" charset="0"/>
                </a:rPr>
                <a:t>n-2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6096000" y="2602509"/>
              <a:ext cx="0" cy="7531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410200" y="2779024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2000" b="0" i="1" baseline="-25000" dirty="0">
                  <a:latin typeface="Arial" pitchFamily="34" charset="0"/>
                  <a:cs typeface="Arial" pitchFamily="34" charset="0"/>
                </a:rPr>
                <a:t>0</a:t>
              </a:r>
              <a:endParaRPr lang="en-US" sz="2000" b="0" i="1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5562600" y="2603587"/>
              <a:ext cx="0" cy="7531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876800" y="278010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2000" b="0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4943253" y="2603587"/>
              <a:ext cx="0" cy="7531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267200" y="278010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2000" b="0" i="1" baseline="-25000" dirty="0">
                  <a:latin typeface="Arial" pitchFamily="34" charset="0"/>
                  <a:cs typeface="Arial" pitchFamily="34" charset="0"/>
                </a:rPr>
                <a:t>2</a:t>
              </a:r>
              <a:endParaRPr lang="en-US" sz="2000" b="0" i="1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766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7338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1910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 rot="16200000">
              <a:off x="6913276" y="2221724"/>
              <a:ext cx="903112" cy="1054235"/>
              <a:chOff x="7084894" y="965537"/>
              <a:chExt cx="1182430" cy="1380293"/>
            </a:xfrm>
            <a:solidFill>
              <a:srgbClr val="CCECFF"/>
            </a:solidFill>
          </p:grpSpPr>
          <p:sp>
            <p:nvSpPr>
              <p:cNvPr id="52" name="Isosceles Triangle 51"/>
              <p:cNvSpPr/>
              <p:nvPr/>
            </p:nvSpPr>
            <p:spPr bwMode="auto">
              <a:xfrm rot="5400000">
                <a:off x="7047091" y="1125597"/>
                <a:ext cx="1380293" cy="1060173"/>
              </a:xfrm>
              <a:prstGeom prst="triangl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00404" y="1690469"/>
                <a:ext cx="583095" cy="511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5400000">
                <a:off x="7048871" y="1028121"/>
                <a:ext cx="583095" cy="511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/>
                    <a:cs typeface="Arial"/>
                  </a:rPr>
                  <a:t>–</a:t>
                </a:r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 bwMode="auto">
            <a:xfrm>
              <a:off x="2133600" y="1447800"/>
              <a:ext cx="4095307" cy="389860"/>
            </a:xfrm>
            <a:prstGeom prst="rect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Control Logic</a:t>
              </a:r>
            </a:p>
          </p:txBody>
        </p:sp>
        <p:cxnSp>
          <p:nvCxnSpPr>
            <p:cNvPr id="13" name="Straight Connector 12"/>
            <p:cNvCxnSpPr>
              <a:stCxn id="52" idx="0"/>
            </p:cNvCxnSpPr>
            <p:nvPr/>
          </p:nvCxnSpPr>
          <p:spPr bwMode="auto">
            <a:xfrm flipH="1" flipV="1">
              <a:off x="7364832" y="1642730"/>
              <a:ext cx="1" cy="654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6248400" y="1642730"/>
              <a:ext cx="111643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Connector 21"/>
            <p:cNvCxnSpPr>
              <a:stCxn id="34" idx="3"/>
            </p:cNvCxnSpPr>
            <p:nvPr/>
          </p:nvCxnSpPr>
          <p:spPr bwMode="auto">
            <a:xfrm>
              <a:off x="6228907" y="3733800"/>
              <a:ext cx="85177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7087766" y="3107020"/>
              <a:ext cx="0" cy="6267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7010400" y="358140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b="0" baseline="-25000" dirty="0" smtClean="0">
                  <a:latin typeface="Arial" pitchFamily="34" charset="0"/>
                  <a:cs typeface="Arial" pitchFamily="34" charset="0"/>
                </a:rPr>
                <a:t>in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flipV="1">
              <a:off x="7549366" y="3089952"/>
              <a:ext cx="0" cy="4743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Oval 67"/>
            <p:cNvSpPr/>
            <p:nvPr/>
          </p:nvSpPr>
          <p:spPr bwMode="auto">
            <a:xfrm>
              <a:off x="7506187" y="3505200"/>
              <a:ext cx="86714" cy="8671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 flipH="1">
              <a:off x="1676400" y="1970007"/>
              <a:ext cx="457200" cy="428076"/>
            </a:xfrm>
            <a:prstGeom prst="rightArrow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4535" y="1676213"/>
              <a:ext cx="990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n-bit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digital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1655135" y="3505200"/>
              <a:ext cx="4784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1655135" y="3962400"/>
              <a:ext cx="4784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762000" y="328228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2000" b="0" baseline="-25000" dirty="0" smtClean="0">
                  <a:latin typeface="Arial" pitchFamily="34" charset="0"/>
                  <a:cs typeface="Arial" pitchFamily="34" charset="0"/>
                </a:rPr>
                <a:t>RH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2000" y="37338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2000" b="0" baseline="-25000" dirty="0" smtClean="0">
                  <a:latin typeface="Arial" pitchFamily="34" charset="0"/>
                  <a:cs typeface="Arial" pitchFamily="34" charset="0"/>
                </a:rPr>
                <a:t>RL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4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Successive Approximation Process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534" y="5277293"/>
            <a:ext cx="8782531" cy="1199707"/>
          </a:xfrm>
          <a:ln>
            <a:noFill/>
          </a:ln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200" dirty="0" smtClean="0"/>
              <a:t>SAR gives a good tradeoff between speed and precision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One of most popular A/D techniques in embedded systems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Used in HCS12</a:t>
            </a:r>
            <a:endParaRPr lang="en-US" sz="2200" dirty="0"/>
          </a:p>
          <a:p>
            <a:endParaRPr lang="en-US" sz="2200" baseline="-25000" dirty="0" smtClean="0"/>
          </a:p>
          <a:p>
            <a:pPr marL="0" indent="0">
              <a:buNone/>
            </a:pPr>
            <a:endParaRPr lang="en-US" sz="2200" baseline="-25000" dirty="0" smtClean="0"/>
          </a:p>
          <a:p>
            <a:endParaRPr lang="en-US" sz="22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96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524000" y="2676229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3032937" y="3737713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3032937" y="1609429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572000" y="4276429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547191" y="3204313"/>
            <a:ext cx="738521" cy="531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4572000" y="2132196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572000" y="1076029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6096000" y="4799196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6096000" y="4276429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6096000" y="3753662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6128786" y="3204313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6096000" y="2676229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096000" y="2132196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6096000" y="1609429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6066760" y="1076029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209800" y="1609429"/>
            <a:ext cx="823137" cy="1066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2209800" y="2676229"/>
            <a:ext cx="823137" cy="10774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3718737" y="1076029"/>
            <a:ext cx="853263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3718737" y="1609429"/>
            <a:ext cx="929463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3718736" y="3753662"/>
            <a:ext cx="929463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718737" y="3204313"/>
            <a:ext cx="853263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5257800" y="1076029"/>
            <a:ext cx="8382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5267104" y="2142829"/>
            <a:ext cx="8382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276408" y="3209629"/>
            <a:ext cx="8382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5285712" y="4276429"/>
            <a:ext cx="8382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5240080" y="1076029"/>
            <a:ext cx="855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5256473" y="2132196"/>
            <a:ext cx="855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5267104" y="3218488"/>
            <a:ext cx="855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5284384" y="4276429"/>
            <a:ext cx="855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371600" y="26878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1XX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918637" y="16094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95600" y="3743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59251" y="10990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n-US" sz="18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800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459695" y="21428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59695" y="32096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459695" y="42764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19800" y="1066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n-US" sz="18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800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19800" y="16094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066760" y="20782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096000" y="26762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96000" y="32373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70305" y="37799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88026" y="43225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001</a:t>
            </a:r>
          </a:p>
        </p:txBody>
      </p:sp>
      <p:cxnSp>
        <p:nvCxnSpPr>
          <p:cNvPr id="6145" name="Straight Connector 6144"/>
          <p:cNvCxnSpPr/>
          <p:nvPr/>
        </p:nvCxnSpPr>
        <p:spPr bwMode="auto">
          <a:xfrm>
            <a:off x="1371600" y="3514429"/>
            <a:ext cx="59436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148" name="TextBox 6147"/>
          <p:cNvSpPr txBox="1"/>
          <p:nvPr/>
        </p:nvSpPr>
        <p:spPr>
          <a:xfrm>
            <a:off x="228600" y="31158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analog</a:t>
            </a:r>
          </a:p>
          <a:p>
            <a:pPr algn="ctr"/>
            <a:r>
              <a:rPr lang="en-US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input</a:t>
            </a:r>
          </a:p>
        </p:txBody>
      </p:sp>
      <p:grpSp>
        <p:nvGrpSpPr>
          <p:cNvPr id="6152" name="Group 6151"/>
          <p:cNvGrpSpPr/>
          <p:nvPr/>
        </p:nvGrpSpPr>
        <p:grpSpPr>
          <a:xfrm>
            <a:off x="2209800" y="2676229"/>
            <a:ext cx="3904808" cy="1077433"/>
            <a:chOff x="2057400" y="3886200"/>
            <a:chExt cx="3904808" cy="1077433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2057400" y="3886200"/>
              <a:ext cx="823137" cy="1077433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 flipV="1">
              <a:off x="3566337" y="4414284"/>
              <a:ext cx="853263" cy="53340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5124008" y="4419600"/>
              <a:ext cx="838200" cy="53340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9" name="TextBox 128"/>
          <p:cNvSpPr txBox="1"/>
          <p:nvPr/>
        </p:nvSpPr>
        <p:spPr>
          <a:xfrm>
            <a:off x="7620000" y="332753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digital</a:t>
            </a:r>
          </a:p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output</a:t>
            </a:r>
          </a:p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(010)</a:t>
            </a:r>
          </a:p>
        </p:txBody>
      </p:sp>
      <p:cxnSp>
        <p:nvCxnSpPr>
          <p:cNvPr id="130" name="Straight Arrow Connector 129"/>
          <p:cNvCxnSpPr/>
          <p:nvPr/>
        </p:nvCxnSpPr>
        <p:spPr bwMode="auto">
          <a:xfrm>
            <a:off x="6887240" y="3743028"/>
            <a:ext cx="855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000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1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Signal Conditioning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04534" y="2362200"/>
                <a:ext cx="8782531" cy="1199707"/>
              </a:xfrm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400"/>
                  </a:spcBef>
                </a:pPr>
                <a:r>
                  <a:rPr lang="en-US" sz="2200" dirty="0" smtClean="0"/>
                  <a:t>Signal Conditioning is process of matching transducer output to input characteristics of A/D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dirty="0" smtClean="0"/>
                  <a:t>Need to match in voltage and time (frequency)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200" dirty="0" smtClean="0"/>
                  <a:t>Input range of A/D defined by V</a:t>
                </a:r>
                <a:r>
                  <a:rPr lang="en-US" sz="2200" baseline="-25000" dirty="0" smtClean="0"/>
                  <a:t>RH</a:t>
                </a:r>
                <a:r>
                  <a:rPr lang="en-US" sz="2200" dirty="0" smtClean="0"/>
                  <a:t> and V</a:t>
                </a:r>
                <a:r>
                  <a:rPr lang="en-US" sz="2200" baseline="-25000" dirty="0" smtClean="0"/>
                  <a:t>RL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dirty="0" smtClean="0"/>
                  <a:t>Unlikely to match output range of transducer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dirty="0" smtClean="0"/>
                  <a:t>e.g. transducer may output signal (-1 to +1 V), whereas A/D has input range of (0 to 4V). 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dirty="0" smtClean="0"/>
                  <a:t>Need “scale &amp; shift circuit” to scale by x2 and shift by +2V.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200" dirty="0" smtClean="0"/>
                  <a:t>If sampling rate of A/D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 smtClean="0"/>
                  <a:t> samples/sec, maximum frequency correctly captured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lvl="1">
                  <a:spcBef>
                    <a:spcPts val="400"/>
                  </a:spcBef>
                </a:pPr>
                <a:r>
                  <a:rPr lang="en-US" dirty="0" smtClean="0"/>
                  <a:t>Any components of higher frequency content will be aliased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dirty="0" smtClean="0"/>
                  <a:t>Signal conditioning may need low pass filter</a:t>
                </a:r>
                <a:endParaRPr lang="en-US" dirty="0"/>
              </a:p>
              <a:p>
                <a:endParaRPr lang="en-US" baseline="-25000" dirty="0" smtClean="0"/>
              </a:p>
              <a:p>
                <a:pPr marL="0" indent="0">
                  <a:buNone/>
                </a:pPr>
                <a:endParaRPr lang="en-US" baseline="-2500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34" y="2362200"/>
                <a:ext cx="8782531" cy="1199707"/>
              </a:xfrm>
              <a:blipFill rotWithShape="1">
                <a:blip r:embed="rId3"/>
                <a:stretch>
                  <a:fillRect l="-763" t="-2551" r="-763" b="-269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1066800" y="1103531"/>
            <a:ext cx="1219200" cy="10668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Transducer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(sensor)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1143000"/>
            <a:ext cx="1295400" cy="1066800"/>
          </a:xfrm>
          <a:prstGeom prst="rect">
            <a:avLst/>
          </a:prstGeom>
          <a:solidFill>
            <a:srgbClr val="FF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Signal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Conditioning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10200" y="1143000"/>
            <a:ext cx="1295400" cy="10668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A/D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Converter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620000" y="1143000"/>
            <a:ext cx="12192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Micro-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processor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Arrow Connector 60"/>
          <p:cNvCxnSpPr>
            <a:stCxn id="59" idx="3"/>
            <a:endCxn id="60" idx="1"/>
          </p:cNvCxnSpPr>
          <p:nvPr/>
        </p:nvCxnSpPr>
        <p:spPr bwMode="auto">
          <a:xfrm>
            <a:off x="6705600" y="1676400"/>
            <a:ext cx="914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6324600" y="13348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digital</a:t>
            </a:r>
          </a:p>
          <a:p>
            <a:pPr algn="ctr"/>
            <a:r>
              <a:rPr lang="en-US" sz="1800" b="0" i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4495800" y="1676400"/>
            <a:ext cx="914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132943" y="13400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voltage</a:t>
            </a: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286000" y="1636931"/>
            <a:ext cx="914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905000" y="1307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voltage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0" y="91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temp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0" y="1459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sound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1992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light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674914" y="1110343"/>
            <a:ext cx="406400" cy="2467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758371" y="1676400"/>
            <a:ext cx="330200" cy="145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571500" y="1988457"/>
            <a:ext cx="509814" cy="2213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6702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Shift &amp; Scale Circuit</a:t>
            </a:r>
            <a:endParaRPr lang="en-US" altLang="zh-CN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152400" y="5638800"/>
            <a:ext cx="8839200" cy="533400"/>
          </a:xfrm>
        </p:spPr>
        <p:txBody>
          <a:bodyPr/>
          <a:lstStyle/>
          <a:p>
            <a:r>
              <a:rPr lang="en-US" sz="2200" dirty="0"/>
              <a:t>F</a:t>
            </a:r>
            <a:r>
              <a:rPr lang="en-US" sz="2200" dirty="0" smtClean="0"/>
              <a:t>rom previous example, if R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R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10k</a:t>
            </a:r>
            <a:r>
              <a:rPr lang="en-US" sz="2200" dirty="0" smtClean="0">
                <a:latin typeface="Symbol" pitchFamily="18" charset="2"/>
              </a:rPr>
              <a:t>W</a:t>
            </a:r>
            <a:r>
              <a:rPr lang="en-US" sz="2200" dirty="0" smtClean="0"/>
              <a:t>, </a:t>
            </a:r>
            <a:r>
              <a:rPr lang="en-US" sz="2200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 = </a:t>
            </a:r>
            <a:r>
              <a:rPr lang="en-US" sz="2200" dirty="0" smtClean="0"/>
              <a:t>20k</a:t>
            </a:r>
            <a:r>
              <a:rPr lang="en-US" sz="2200" dirty="0" smtClean="0">
                <a:latin typeface="Symbol" pitchFamily="18" charset="2"/>
              </a:rPr>
              <a:t>W, 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/>
              <a:t>V</a:t>
            </a:r>
            <a:r>
              <a:rPr lang="en-US" sz="2200" baseline="-25000" dirty="0" smtClean="0"/>
              <a:t>OFF</a:t>
            </a:r>
            <a:r>
              <a:rPr lang="en-US" sz="2200" dirty="0" smtClean="0"/>
              <a:t> = -1V:</a:t>
            </a:r>
            <a:endParaRPr lang="en-US" sz="2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61568" y="4191000"/>
                <a:ext cx="3780842" cy="84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𝑂𝑈𝑇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𝐼𝑁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  <a:cs typeface="Arial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  <a:cs typeface="Arial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>
                          <a:latin typeface="Cambria Math"/>
                          <a:cs typeface="Arial" pitchFamily="34" charset="0"/>
                        </a:rPr>
                        <m:t>.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𝑂𝐹𝐹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68" y="4191000"/>
                <a:ext cx="3780842" cy="8442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36375" y="6013795"/>
                <a:ext cx="3044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𝑂𝑈𝑇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=(2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𝐼𝑁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)+2</m:t>
                      </m:r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75" y="6013795"/>
                <a:ext cx="304416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-114300" y="1178439"/>
            <a:ext cx="8766311" cy="3260271"/>
            <a:chOff x="-114300" y="1178439"/>
            <a:chExt cx="8766311" cy="3260271"/>
          </a:xfrm>
        </p:grpSpPr>
        <p:sp>
          <p:nvSpPr>
            <p:cNvPr id="22" name="Isosceles Triangle 21"/>
            <p:cNvSpPr/>
            <p:nvPr/>
          </p:nvSpPr>
          <p:spPr bwMode="auto">
            <a:xfrm rot="5400000">
              <a:off x="6240740" y="2791017"/>
              <a:ext cx="1380293" cy="1060173"/>
            </a:xfrm>
            <a:prstGeom prst="triangl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6927" y="3491508"/>
              <a:ext cx="583095" cy="511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8400" y="2783357"/>
              <a:ext cx="583095" cy="511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 smtClean="0">
                  <a:latin typeface="Arial"/>
                  <a:cs typeface="Arial"/>
                </a:rPr>
                <a:t>–</a:t>
              </a:r>
              <a:endParaRPr lang="en-US" sz="1600" b="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48400" y="309027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741</a:t>
              </a:r>
            </a:p>
          </p:txBody>
        </p:sp>
        <p:cxnSp>
          <p:nvCxnSpPr>
            <p:cNvPr id="7" name="Straight Connector 6"/>
            <p:cNvCxnSpPr>
              <a:stCxn id="22" idx="1"/>
            </p:cNvCxnSpPr>
            <p:nvPr/>
          </p:nvCxnSpPr>
          <p:spPr bwMode="auto">
            <a:xfrm flipV="1">
              <a:off x="6930886" y="2630957"/>
              <a:ext cx="0" cy="3450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22" idx="5"/>
            </p:cNvCxnSpPr>
            <p:nvPr/>
          </p:nvCxnSpPr>
          <p:spPr bwMode="auto">
            <a:xfrm flipV="1">
              <a:off x="6930886" y="3666177"/>
              <a:ext cx="0" cy="3450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851372" y="2630957"/>
              <a:ext cx="15902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844745" y="4011250"/>
              <a:ext cx="15902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584675" y="2292403"/>
              <a:ext cx="80672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+ 12V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08475" y="4004848"/>
              <a:ext cx="80672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0" dirty="0"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 12V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00600" y="4038600"/>
              <a:ext cx="8067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2000" b="0" baseline="-25000" dirty="0" smtClean="0">
                  <a:latin typeface="Arial" pitchFamily="34" charset="0"/>
                  <a:cs typeface="Arial" pitchFamily="34" charset="0"/>
                </a:rPr>
                <a:t>OFF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4300" y="2322000"/>
              <a:ext cx="8067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2000" b="0" baseline="-25000" dirty="0" smtClean="0">
                  <a:latin typeface="Arial" pitchFamily="34" charset="0"/>
                  <a:cs typeface="Arial" pitchFamily="34" charset="0"/>
                </a:rPr>
                <a:t>IN</a:t>
              </a:r>
            </a:p>
          </p:txBody>
        </p:sp>
        <p:cxnSp>
          <p:nvCxnSpPr>
            <p:cNvPr id="12" name="Straight Arrow Connector 11"/>
            <p:cNvCxnSpPr>
              <a:stCxn id="22" idx="0"/>
            </p:cNvCxnSpPr>
            <p:nvPr/>
          </p:nvCxnSpPr>
          <p:spPr bwMode="auto">
            <a:xfrm flipV="1">
              <a:off x="7460973" y="3321103"/>
              <a:ext cx="768627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 rot="10800000">
              <a:off x="6407426" y="1981200"/>
              <a:ext cx="602973" cy="114301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7010399" y="2038351"/>
              <a:ext cx="60960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620000" y="2038351"/>
              <a:ext cx="0" cy="12827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2" name="Straight Connector 41"/>
            <p:cNvCxnSpPr>
              <a:stCxn id="56" idx="0"/>
            </p:cNvCxnSpPr>
            <p:nvPr/>
          </p:nvCxnSpPr>
          <p:spPr bwMode="auto">
            <a:xfrm>
              <a:off x="4914265" y="2919494"/>
              <a:ext cx="1486535" cy="163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5797825" y="2038351"/>
              <a:ext cx="60960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797825" y="2038351"/>
              <a:ext cx="0" cy="8954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203963" y="2933780"/>
              <a:ext cx="0" cy="21484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867400" y="3667464"/>
              <a:ext cx="5400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5874719" y="3659774"/>
              <a:ext cx="0" cy="3450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Isosceles Triangle 24"/>
            <p:cNvSpPr/>
            <p:nvPr/>
          </p:nvSpPr>
          <p:spPr bwMode="auto">
            <a:xfrm flipV="1">
              <a:off x="5760419" y="4011251"/>
              <a:ext cx="228600" cy="228600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 rot="10800000">
              <a:off x="4311292" y="2861729"/>
              <a:ext cx="602973" cy="114301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17544" y="1889091"/>
              <a:ext cx="1244046" cy="2050999"/>
              <a:chOff x="5531127" y="1185446"/>
              <a:chExt cx="1244046" cy="2050999"/>
            </a:xfrm>
          </p:grpSpPr>
          <p:sp>
            <p:nvSpPr>
              <p:cNvPr id="69" name="Isosceles Triangle 68"/>
              <p:cNvSpPr/>
              <p:nvPr/>
            </p:nvSpPr>
            <p:spPr bwMode="auto">
              <a:xfrm rot="5400000">
                <a:off x="5554940" y="1684060"/>
                <a:ext cx="1380293" cy="1060173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31127" y="2384551"/>
                <a:ext cx="583095" cy="511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562600" y="1676400"/>
                <a:ext cx="583095" cy="511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/>
                    <a:cs typeface="Arial"/>
                  </a:rPr>
                  <a:t>–</a:t>
                </a:r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62600" y="1983313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741</a:t>
                </a:r>
              </a:p>
            </p:txBody>
          </p:sp>
          <p:cxnSp>
            <p:nvCxnSpPr>
              <p:cNvPr id="76" name="Straight Connector 75"/>
              <p:cNvCxnSpPr>
                <a:stCxn id="69" idx="1"/>
              </p:cNvCxnSpPr>
              <p:nvPr/>
            </p:nvCxnSpPr>
            <p:spPr bwMode="auto">
              <a:xfrm flipV="1">
                <a:off x="6245086" y="1524000"/>
                <a:ext cx="0" cy="3450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>
                <a:endCxn id="69" idx="5"/>
              </p:cNvCxnSpPr>
              <p:nvPr/>
            </p:nvCxnSpPr>
            <p:spPr bwMode="auto">
              <a:xfrm flipV="1">
                <a:off x="6245086" y="2559220"/>
                <a:ext cx="0" cy="34507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6165572" y="1524000"/>
                <a:ext cx="15902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6158945" y="2904293"/>
                <a:ext cx="15902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5898875" y="1185446"/>
                <a:ext cx="806725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+ 12V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22675" y="2897891"/>
                <a:ext cx="806725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0" dirty="0">
                    <a:latin typeface="Arial" pitchFamily="34" charset="0"/>
                    <a:cs typeface="Arial" pitchFamily="34" charset="0"/>
                  </a:rPr>
                  <a:t>–</a:t>
                </a:r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 12V</a:t>
                </a:r>
              </a:p>
            </p:txBody>
          </p:sp>
        </p:grpSp>
        <p:sp>
          <p:nvSpPr>
            <p:cNvPr id="86" name="Freeform 85"/>
            <p:cNvSpPr/>
            <p:nvPr/>
          </p:nvSpPr>
          <p:spPr bwMode="auto">
            <a:xfrm rot="10800000">
              <a:off x="2408043" y="1577888"/>
              <a:ext cx="602973" cy="114301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>
              <a:off x="3011016" y="1635039"/>
              <a:ext cx="60960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3620617" y="1635039"/>
              <a:ext cx="0" cy="12827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447800" y="2522055"/>
              <a:ext cx="953617" cy="105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98442" y="1635039"/>
              <a:ext cx="60960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98442" y="1635039"/>
              <a:ext cx="0" cy="8954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1868017" y="3264152"/>
              <a:ext cx="5400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 flipV="1">
              <a:off x="1875336" y="3256462"/>
              <a:ext cx="0" cy="3450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Isosceles Triangle 94"/>
            <p:cNvSpPr/>
            <p:nvPr/>
          </p:nvSpPr>
          <p:spPr bwMode="auto">
            <a:xfrm flipV="1">
              <a:off x="1761036" y="3607939"/>
              <a:ext cx="228600" cy="228600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 rot="10800000">
              <a:off x="844827" y="2458417"/>
              <a:ext cx="602973" cy="114301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 bwMode="auto">
            <a:xfrm>
              <a:off x="3461590" y="2927684"/>
              <a:ext cx="84970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540025" y="2522055"/>
              <a:ext cx="30480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6305549" y="1578549"/>
              <a:ext cx="8067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000" b="0" baseline="-25000" dirty="0">
                  <a:latin typeface="Arial" pitchFamily="34" charset="0"/>
                  <a:cs typeface="Arial" pitchFamily="34" charset="0"/>
                </a:rPr>
                <a:t>2</a:t>
              </a:r>
              <a:endParaRPr lang="en-US" sz="2000" b="0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209415" y="2490984"/>
              <a:ext cx="8067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000" b="0" baseline="-25000" dirty="0">
                  <a:latin typeface="Arial" pitchFamily="34" charset="0"/>
                  <a:cs typeface="Arial" pitchFamily="34" charset="0"/>
                </a:rPr>
                <a:t>1</a:t>
              </a:r>
              <a:endParaRPr lang="en-US" sz="2000" b="0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89120" y="1178439"/>
              <a:ext cx="8067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000" b="0" baseline="-25000" dirty="0" smtClean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2425" y="2076360"/>
              <a:ext cx="8067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000" b="0" baseline="-25000" dirty="0" smtClean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845286" y="2869437"/>
              <a:ext cx="8067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2000" b="0" baseline="-25000" dirty="0" smtClean="0">
                  <a:latin typeface="Arial" pitchFamily="34" charset="0"/>
                  <a:cs typeface="Arial" pitchFamily="34" charset="0"/>
                </a:rPr>
                <a:t>OUT</a:t>
              </a:r>
            </a:p>
          </p:txBody>
        </p:sp>
        <p:sp>
          <p:nvSpPr>
            <p:cNvPr id="59" name="Freeform 58"/>
            <p:cNvSpPr/>
            <p:nvPr/>
          </p:nvSpPr>
          <p:spPr bwMode="auto">
            <a:xfrm rot="16200000">
              <a:off x="4894558" y="3399091"/>
              <a:ext cx="602973" cy="114301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5188780" y="3750576"/>
              <a:ext cx="0" cy="3048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510902" y="3256186"/>
              <a:ext cx="8067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000" b="0" baseline="-25000" dirty="0">
                  <a:latin typeface="Arial" pitchFamily="34" charset="0"/>
                  <a:cs typeface="Arial" pitchFamily="34" charset="0"/>
                </a:rPr>
                <a:t>3</a:t>
              </a:r>
              <a:endParaRPr lang="en-US" sz="2000" b="0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7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Nyquist</a:t>
            </a:r>
            <a:r>
              <a:rPr lang="en-US" altLang="zh-CN" dirty="0" smtClean="0"/>
              <a:t> Frequency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>
              <a:xfrm>
                <a:off x="355304" y="5105400"/>
                <a:ext cx="8762115" cy="533400"/>
              </a:xfrm>
            </p:spPr>
            <p:txBody>
              <a:bodyPr/>
              <a:lstStyle/>
              <a:p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is the sampling frequency,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is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known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as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Nyquist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frequency</m:t>
                    </m:r>
                  </m:oMath>
                </a14:m>
                <a:endParaRPr lang="en-US" sz="2200" b="0" dirty="0" smtClean="0"/>
              </a:p>
              <a:p>
                <a:r>
                  <a:rPr lang="en-US" sz="2200" dirty="0" smtClean="0"/>
                  <a:t>Any signal component above </a:t>
                </a:r>
                <a:r>
                  <a:rPr lang="en-US" sz="2200" dirty="0" err="1" smtClean="0"/>
                  <a:t>Nyquist</a:t>
                </a:r>
                <a:r>
                  <a:rPr lang="en-US" sz="2200" dirty="0" smtClean="0"/>
                  <a:t> frequency will be aliased back into sampled waveform as a lower frequency component</a:t>
                </a:r>
              </a:p>
            </p:txBody>
          </p:sp>
        </mc:Choice>
        <mc:Fallback xmlns=""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304" y="5105400"/>
                <a:ext cx="8762115" cy="533400"/>
              </a:xfrm>
              <a:blipFill rotWithShape="1">
                <a:blip r:embed="rId3"/>
                <a:stretch>
                  <a:fillRect l="-765" t="-96552" b="-14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99" y="950223"/>
            <a:ext cx="6147501" cy="400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6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Aliasing</a:t>
            </a:r>
            <a:endParaRPr lang="en-US" altLang="zh-CN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241136" y="4267200"/>
            <a:ext cx="8610601" cy="533400"/>
          </a:xfrm>
        </p:spPr>
        <p:txBody>
          <a:bodyPr/>
          <a:lstStyle/>
          <a:p>
            <a:r>
              <a:rPr lang="en-US" sz="2200" dirty="0" smtClean="0"/>
              <a:t>Even if desired signal does not contain components &gt; </a:t>
            </a:r>
            <a:r>
              <a:rPr lang="en-US" sz="2200" dirty="0" err="1" smtClean="0"/>
              <a:t>Nyquist</a:t>
            </a:r>
            <a:r>
              <a:rPr lang="en-US" sz="2200" dirty="0" smtClean="0"/>
              <a:t>, there may be high frequency noise components which must be removed</a:t>
            </a:r>
          </a:p>
          <a:p>
            <a:r>
              <a:rPr lang="en-US" sz="2200" dirty="0" smtClean="0"/>
              <a:t>Signal conditioning circuits frequently include a sharp low-pass filter to take out any signal components &gt; </a:t>
            </a:r>
            <a:r>
              <a:rPr lang="en-US" sz="2200" dirty="0" err="1" smtClean="0"/>
              <a:t>Nyquist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95270" y="2549129"/>
            <a:ext cx="6188965" cy="1337071"/>
            <a:chOff x="395270" y="2549129"/>
            <a:chExt cx="6188965" cy="1337071"/>
          </a:xfrm>
        </p:grpSpPr>
        <p:grpSp>
          <p:nvGrpSpPr>
            <p:cNvPr id="19" name="Group 18"/>
            <p:cNvGrpSpPr/>
            <p:nvPr/>
          </p:nvGrpSpPr>
          <p:grpSpPr>
            <a:xfrm>
              <a:off x="445695" y="2753646"/>
              <a:ext cx="6138540" cy="942978"/>
              <a:chOff x="96521" y="2867021"/>
              <a:chExt cx="6138540" cy="942978"/>
            </a:xfrm>
          </p:grpSpPr>
          <p:pic>
            <p:nvPicPr>
              <p:cNvPr id="14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33"/>
              <a:stretch/>
            </p:blipFill>
            <p:spPr bwMode="auto">
              <a:xfrm>
                <a:off x="96521" y="2867024"/>
                <a:ext cx="1534635" cy="942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33"/>
              <a:stretch/>
            </p:blipFill>
            <p:spPr bwMode="auto">
              <a:xfrm>
                <a:off x="1631156" y="2867023"/>
                <a:ext cx="1534635" cy="942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44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33"/>
              <a:stretch/>
            </p:blipFill>
            <p:spPr bwMode="auto">
              <a:xfrm>
                <a:off x="3165791" y="2867022"/>
                <a:ext cx="1534635" cy="942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33"/>
              <a:stretch/>
            </p:blipFill>
            <p:spPr bwMode="auto">
              <a:xfrm>
                <a:off x="4700426" y="2867021"/>
                <a:ext cx="1534635" cy="942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cxnSp>
          <p:nvCxnSpPr>
            <p:cNvPr id="209" name="Straight Connector 208"/>
            <p:cNvCxnSpPr/>
            <p:nvPr/>
          </p:nvCxnSpPr>
          <p:spPr bwMode="auto">
            <a:xfrm flipV="1">
              <a:off x="457430" y="2549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Straight Connector 209"/>
            <p:cNvCxnSpPr/>
            <p:nvPr/>
          </p:nvCxnSpPr>
          <p:spPr bwMode="auto">
            <a:xfrm flipV="1">
              <a:off x="1111332" y="2549153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Straight Connector 210"/>
            <p:cNvCxnSpPr/>
            <p:nvPr/>
          </p:nvCxnSpPr>
          <p:spPr bwMode="auto">
            <a:xfrm flipV="1">
              <a:off x="1765234" y="2549150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V="1">
              <a:off x="2419136" y="2549147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Straight Connector 212"/>
            <p:cNvCxnSpPr/>
            <p:nvPr/>
          </p:nvCxnSpPr>
          <p:spPr bwMode="auto">
            <a:xfrm flipV="1">
              <a:off x="3073038" y="2549144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 bwMode="auto">
            <a:xfrm flipV="1">
              <a:off x="3726940" y="2549141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 flipV="1">
              <a:off x="4380842" y="2549138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Straight Connector 215"/>
            <p:cNvCxnSpPr/>
            <p:nvPr/>
          </p:nvCxnSpPr>
          <p:spPr bwMode="auto">
            <a:xfrm flipV="1">
              <a:off x="5034744" y="2549135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Straight Connector 216"/>
            <p:cNvCxnSpPr/>
            <p:nvPr/>
          </p:nvCxnSpPr>
          <p:spPr bwMode="auto">
            <a:xfrm flipV="1">
              <a:off x="5688646" y="2549132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Straight Connector 217"/>
            <p:cNvCxnSpPr/>
            <p:nvPr/>
          </p:nvCxnSpPr>
          <p:spPr bwMode="auto">
            <a:xfrm flipV="1">
              <a:off x="6342548" y="2549129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Oval 219"/>
            <p:cNvSpPr/>
            <p:nvPr/>
          </p:nvSpPr>
          <p:spPr bwMode="auto">
            <a:xfrm>
              <a:off x="3668053" y="3539729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Oval 220"/>
            <p:cNvSpPr/>
            <p:nvPr/>
          </p:nvSpPr>
          <p:spPr bwMode="auto">
            <a:xfrm>
              <a:off x="4317640" y="3382061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 bwMode="auto">
            <a:xfrm>
              <a:off x="4984881" y="2714113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Oval 222"/>
            <p:cNvSpPr/>
            <p:nvPr/>
          </p:nvSpPr>
          <p:spPr bwMode="auto">
            <a:xfrm>
              <a:off x="5620725" y="3189191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Oval 223"/>
            <p:cNvSpPr/>
            <p:nvPr/>
          </p:nvSpPr>
          <p:spPr bwMode="auto">
            <a:xfrm>
              <a:off x="6279295" y="3603506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3010827" y="2804817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Oval 226"/>
            <p:cNvSpPr/>
            <p:nvPr/>
          </p:nvSpPr>
          <p:spPr bwMode="auto">
            <a:xfrm>
              <a:off x="2356976" y="2882998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1702133" y="3592610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Oval 228"/>
            <p:cNvSpPr/>
            <p:nvPr/>
          </p:nvSpPr>
          <p:spPr bwMode="auto">
            <a:xfrm>
              <a:off x="1046790" y="3257742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395270" y="2698900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Freeform 29"/>
          <p:cNvSpPr/>
          <p:nvPr/>
        </p:nvSpPr>
        <p:spPr bwMode="auto">
          <a:xfrm>
            <a:off x="-152400" y="2753207"/>
            <a:ext cx="7143007" cy="931016"/>
          </a:xfrm>
          <a:custGeom>
            <a:avLst/>
            <a:gdLst>
              <a:gd name="connsiteX0" fmla="*/ 0 w 7143007"/>
              <a:gd name="connsiteY0" fmla="*/ 517348 h 931016"/>
              <a:gd name="connsiteX1" fmla="*/ 136566 w 7143007"/>
              <a:gd name="connsiteY1" fmla="*/ 327343 h 931016"/>
              <a:gd name="connsiteX2" fmla="*/ 273132 w 7143007"/>
              <a:gd name="connsiteY2" fmla="*/ 155151 h 931016"/>
              <a:gd name="connsiteX3" fmla="*/ 433449 w 7143007"/>
              <a:gd name="connsiteY3" fmla="*/ 48273 h 931016"/>
              <a:gd name="connsiteX4" fmla="*/ 581890 w 7143007"/>
              <a:gd name="connsiteY4" fmla="*/ 6709 h 931016"/>
              <a:gd name="connsiteX5" fmla="*/ 730332 w 7143007"/>
              <a:gd name="connsiteY5" fmla="*/ 24522 h 931016"/>
              <a:gd name="connsiteX6" fmla="*/ 944088 w 7143007"/>
              <a:gd name="connsiteY6" fmla="*/ 131400 h 931016"/>
              <a:gd name="connsiteX7" fmla="*/ 1104405 w 7143007"/>
              <a:gd name="connsiteY7" fmla="*/ 321405 h 931016"/>
              <a:gd name="connsiteX8" fmla="*/ 1270659 w 7143007"/>
              <a:gd name="connsiteY8" fmla="*/ 570787 h 931016"/>
              <a:gd name="connsiteX9" fmla="*/ 1442851 w 7143007"/>
              <a:gd name="connsiteY9" fmla="*/ 778605 h 931016"/>
              <a:gd name="connsiteX10" fmla="*/ 1674420 w 7143007"/>
              <a:gd name="connsiteY10" fmla="*/ 921109 h 931016"/>
              <a:gd name="connsiteX11" fmla="*/ 1971303 w 7143007"/>
              <a:gd name="connsiteY11" fmla="*/ 891421 h 931016"/>
              <a:gd name="connsiteX12" fmla="*/ 2202872 w 7143007"/>
              <a:gd name="connsiteY12" fmla="*/ 671727 h 931016"/>
              <a:gd name="connsiteX13" fmla="*/ 2375064 w 7143007"/>
              <a:gd name="connsiteY13" fmla="*/ 416408 h 931016"/>
              <a:gd name="connsiteX14" fmla="*/ 2529444 w 7143007"/>
              <a:gd name="connsiteY14" fmla="*/ 208590 h 931016"/>
              <a:gd name="connsiteX15" fmla="*/ 2737262 w 7143007"/>
              <a:gd name="connsiteY15" fmla="*/ 42335 h 931016"/>
              <a:gd name="connsiteX16" fmla="*/ 2956955 w 7143007"/>
              <a:gd name="connsiteY16" fmla="*/ 771 h 931016"/>
              <a:gd name="connsiteX17" fmla="*/ 3182587 w 7143007"/>
              <a:gd name="connsiteY17" fmla="*/ 66086 h 931016"/>
              <a:gd name="connsiteX18" fmla="*/ 3366654 w 7143007"/>
              <a:gd name="connsiteY18" fmla="*/ 220465 h 931016"/>
              <a:gd name="connsiteX19" fmla="*/ 3532909 w 7143007"/>
              <a:gd name="connsiteY19" fmla="*/ 505473 h 931016"/>
              <a:gd name="connsiteX20" fmla="*/ 3711038 w 7143007"/>
              <a:gd name="connsiteY20" fmla="*/ 737041 h 931016"/>
              <a:gd name="connsiteX21" fmla="*/ 3936670 w 7143007"/>
              <a:gd name="connsiteY21" fmla="*/ 891421 h 931016"/>
              <a:gd name="connsiteX22" fmla="*/ 4156363 w 7143007"/>
              <a:gd name="connsiteY22" fmla="*/ 915171 h 931016"/>
              <a:gd name="connsiteX23" fmla="*/ 4370119 w 7143007"/>
              <a:gd name="connsiteY23" fmla="*/ 820169 h 931016"/>
              <a:gd name="connsiteX24" fmla="*/ 4572000 w 7143007"/>
              <a:gd name="connsiteY24" fmla="*/ 624226 h 931016"/>
              <a:gd name="connsiteX25" fmla="*/ 4762005 w 7143007"/>
              <a:gd name="connsiteY25" fmla="*/ 327343 h 931016"/>
              <a:gd name="connsiteX26" fmla="*/ 4880758 w 7143007"/>
              <a:gd name="connsiteY26" fmla="*/ 172964 h 931016"/>
              <a:gd name="connsiteX27" fmla="*/ 5041075 w 7143007"/>
              <a:gd name="connsiteY27" fmla="*/ 42335 h 931016"/>
              <a:gd name="connsiteX28" fmla="*/ 5201392 w 7143007"/>
              <a:gd name="connsiteY28" fmla="*/ 12647 h 931016"/>
              <a:gd name="connsiteX29" fmla="*/ 5415148 w 7143007"/>
              <a:gd name="connsiteY29" fmla="*/ 36397 h 931016"/>
              <a:gd name="connsiteX30" fmla="*/ 5628903 w 7143007"/>
              <a:gd name="connsiteY30" fmla="*/ 202652 h 931016"/>
              <a:gd name="connsiteX31" fmla="*/ 5783283 w 7143007"/>
              <a:gd name="connsiteY31" fmla="*/ 386719 h 931016"/>
              <a:gd name="connsiteX32" fmla="*/ 5949537 w 7143007"/>
              <a:gd name="connsiteY32" fmla="*/ 671727 h 931016"/>
              <a:gd name="connsiteX33" fmla="*/ 6163293 w 7143007"/>
              <a:gd name="connsiteY33" fmla="*/ 861732 h 931016"/>
              <a:gd name="connsiteX34" fmla="*/ 6412675 w 7143007"/>
              <a:gd name="connsiteY34" fmla="*/ 915171 h 931016"/>
              <a:gd name="connsiteX35" fmla="*/ 6614555 w 7143007"/>
              <a:gd name="connsiteY35" fmla="*/ 867670 h 931016"/>
              <a:gd name="connsiteX36" fmla="*/ 6810498 w 7143007"/>
              <a:gd name="connsiteY36" fmla="*/ 719228 h 931016"/>
              <a:gd name="connsiteX37" fmla="*/ 6994566 w 7143007"/>
              <a:gd name="connsiteY37" fmla="*/ 416408 h 931016"/>
              <a:gd name="connsiteX38" fmla="*/ 7143007 w 7143007"/>
              <a:gd name="connsiteY38" fmla="*/ 220465 h 931016"/>
              <a:gd name="connsiteX39" fmla="*/ 7143007 w 7143007"/>
              <a:gd name="connsiteY39" fmla="*/ 220465 h 93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143007" h="931016">
                <a:moveTo>
                  <a:pt x="0" y="517348"/>
                </a:moveTo>
                <a:cubicBezTo>
                  <a:pt x="45522" y="452528"/>
                  <a:pt x="91044" y="387709"/>
                  <a:pt x="136566" y="327343"/>
                </a:cubicBezTo>
                <a:cubicBezTo>
                  <a:pt x="182088" y="266977"/>
                  <a:pt x="223652" y="201663"/>
                  <a:pt x="273132" y="155151"/>
                </a:cubicBezTo>
                <a:cubicBezTo>
                  <a:pt x="322613" y="108639"/>
                  <a:pt x="381989" y="73013"/>
                  <a:pt x="433449" y="48273"/>
                </a:cubicBezTo>
                <a:cubicBezTo>
                  <a:pt x="484909" y="23533"/>
                  <a:pt x="532410" y="10667"/>
                  <a:pt x="581890" y="6709"/>
                </a:cubicBezTo>
                <a:cubicBezTo>
                  <a:pt x="631370" y="2751"/>
                  <a:pt x="669966" y="3740"/>
                  <a:pt x="730332" y="24522"/>
                </a:cubicBezTo>
                <a:cubicBezTo>
                  <a:pt x="790698" y="45304"/>
                  <a:pt x="881743" y="81919"/>
                  <a:pt x="944088" y="131400"/>
                </a:cubicBezTo>
                <a:cubicBezTo>
                  <a:pt x="1006434" y="180880"/>
                  <a:pt x="1049977" y="248174"/>
                  <a:pt x="1104405" y="321405"/>
                </a:cubicBezTo>
                <a:cubicBezTo>
                  <a:pt x="1158833" y="394636"/>
                  <a:pt x="1214251" y="494587"/>
                  <a:pt x="1270659" y="570787"/>
                </a:cubicBezTo>
                <a:cubicBezTo>
                  <a:pt x="1327067" y="646987"/>
                  <a:pt x="1375558" y="720218"/>
                  <a:pt x="1442851" y="778605"/>
                </a:cubicBezTo>
                <a:cubicBezTo>
                  <a:pt x="1510144" y="836992"/>
                  <a:pt x="1586345" y="902306"/>
                  <a:pt x="1674420" y="921109"/>
                </a:cubicBezTo>
                <a:cubicBezTo>
                  <a:pt x="1762495" y="939912"/>
                  <a:pt x="1883228" y="932985"/>
                  <a:pt x="1971303" y="891421"/>
                </a:cubicBezTo>
                <a:cubicBezTo>
                  <a:pt x="2059378" y="849857"/>
                  <a:pt x="2135579" y="750896"/>
                  <a:pt x="2202872" y="671727"/>
                </a:cubicBezTo>
                <a:cubicBezTo>
                  <a:pt x="2270165" y="592558"/>
                  <a:pt x="2320635" y="493597"/>
                  <a:pt x="2375064" y="416408"/>
                </a:cubicBezTo>
                <a:cubicBezTo>
                  <a:pt x="2429493" y="339218"/>
                  <a:pt x="2469078" y="270935"/>
                  <a:pt x="2529444" y="208590"/>
                </a:cubicBezTo>
                <a:cubicBezTo>
                  <a:pt x="2589810" y="146245"/>
                  <a:pt x="2666010" y="76971"/>
                  <a:pt x="2737262" y="42335"/>
                </a:cubicBezTo>
                <a:cubicBezTo>
                  <a:pt x="2808514" y="7699"/>
                  <a:pt x="2882734" y="-3187"/>
                  <a:pt x="2956955" y="771"/>
                </a:cubicBezTo>
                <a:cubicBezTo>
                  <a:pt x="3031176" y="4729"/>
                  <a:pt x="3114304" y="29470"/>
                  <a:pt x="3182587" y="66086"/>
                </a:cubicBezTo>
                <a:cubicBezTo>
                  <a:pt x="3250870" y="102702"/>
                  <a:pt x="3308267" y="147234"/>
                  <a:pt x="3366654" y="220465"/>
                </a:cubicBezTo>
                <a:cubicBezTo>
                  <a:pt x="3425041" y="293696"/>
                  <a:pt x="3475512" y="419377"/>
                  <a:pt x="3532909" y="505473"/>
                </a:cubicBezTo>
                <a:cubicBezTo>
                  <a:pt x="3590306" y="591569"/>
                  <a:pt x="3643744" y="672716"/>
                  <a:pt x="3711038" y="737041"/>
                </a:cubicBezTo>
                <a:cubicBezTo>
                  <a:pt x="3778332" y="801366"/>
                  <a:pt x="3862449" y="861733"/>
                  <a:pt x="3936670" y="891421"/>
                </a:cubicBezTo>
                <a:cubicBezTo>
                  <a:pt x="4010891" y="921109"/>
                  <a:pt x="4084122" y="927046"/>
                  <a:pt x="4156363" y="915171"/>
                </a:cubicBezTo>
                <a:cubicBezTo>
                  <a:pt x="4228605" y="903296"/>
                  <a:pt x="4300846" y="868660"/>
                  <a:pt x="4370119" y="820169"/>
                </a:cubicBezTo>
                <a:cubicBezTo>
                  <a:pt x="4439392" y="771678"/>
                  <a:pt x="4506686" y="706364"/>
                  <a:pt x="4572000" y="624226"/>
                </a:cubicBezTo>
                <a:cubicBezTo>
                  <a:pt x="4637314" y="542088"/>
                  <a:pt x="4710545" y="402553"/>
                  <a:pt x="4762005" y="327343"/>
                </a:cubicBezTo>
                <a:cubicBezTo>
                  <a:pt x="4813465" y="252133"/>
                  <a:pt x="4834246" y="220465"/>
                  <a:pt x="4880758" y="172964"/>
                </a:cubicBezTo>
                <a:cubicBezTo>
                  <a:pt x="4927270" y="125463"/>
                  <a:pt x="4987636" y="69054"/>
                  <a:pt x="5041075" y="42335"/>
                </a:cubicBezTo>
                <a:cubicBezTo>
                  <a:pt x="5094514" y="15616"/>
                  <a:pt x="5139047" y="13637"/>
                  <a:pt x="5201392" y="12647"/>
                </a:cubicBezTo>
                <a:cubicBezTo>
                  <a:pt x="5263737" y="11657"/>
                  <a:pt x="5343896" y="4730"/>
                  <a:pt x="5415148" y="36397"/>
                </a:cubicBezTo>
                <a:cubicBezTo>
                  <a:pt x="5486400" y="68064"/>
                  <a:pt x="5567547" y="144265"/>
                  <a:pt x="5628903" y="202652"/>
                </a:cubicBezTo>
                <a:cubicBezTo>
                  <a:pt x="5690259" y="261039"/>
                  <a:pt x="5729844" y="308540"/>
                  <a:pt x="5783283" y="386719"/>
                </a:cubicBezTo>
                <a:cubicBezTo>
                  <a:pt x="5836722" y="464898"/>
                  <a:pt x="5886202" y="592558"/>
                  <a:pt x="5949537" y="671727"/>
                </a:cubicBezTo>
                <a:cubicBezTo>
                  <a:pt x="6012872" y="750896"/>
                  <a:pt x="6086103" y="821158"/>
                  <a:pt x="6163293" y="861732"/>
                </a:cubicBezTo>
                <a:cubicBezTo>
                  <a:pt x="6240483" y="902306"/>
                  <a:pt x="6337465" y="914181"/>
                  <a:pt x="6412675" y="915171"/>
                </a:cubicBezTo>
                <a:cubicBezTo>
                  <a:pt x="6487885" y="916161"/>
                  <a:pt x="6548251" y="900327"/>
                  <a:pt x="6614555" y="867670"/>
                </a:cubicBezTo>
                <a:cubicBezTo>
                  <a:pt x="6680859" y="835013"/>
                  <a:pt x="6747163" y="794438"/>
                  <a:pt x="6810498" y="719228"/>
                </a:cubicBezTo>
                <a:cubicBezTo>
                  <a:pt x="6873833" y="644018"/>
                  <a:pt x="6939148" y="499535"/>
                  <a:pt x="6994566" y="416408"/>
                </a:cubicBezTo>
                <a:cubicBezTo>
                  <a:pt x="7049984" y="333281"/>
                  <a:pt x="7143007" y="220465"/>
                  <a:pt x="7143007" y="220465"/>
                </a:cubicBezTo>
                <a:lnTo>
                  <a:pt x="7143007" y="220465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/>
          <p:cNvGrpSpPr/>
          <p:nvPr/>
        </p:nvGrpSpPr>
        <p:grpSpPr>
          <a:xfrm>
            <a:off x="228600" y="914400"/>
            <a:ext cx="6206822" cy="1337044"/>
            <a:chOff x="1171081" y="1025156"/>
            <a:chExt cx="6206822" cy="1337044"/>
          </a:xfrm>
        </p:grpSpPr>
        <p:cxnSp>
          <p:nvCxnSpPr>
            <p:cNvPr id="17" name="Straight Connector 16"/>
            <p:cNvCxnSpPr/>
            <p:nvPr/>
          </p:nvCxnSpPr>
          <p:spPr bwMode="auto">
            <a:xfrm flipV="1">
              <a:off x="1233377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V="1">
              <a:off x="1600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V="1">
              <a:off x="1967023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V="1">
              <a:off x="2362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flipV="1">
              <a:off x="2743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flipV="1">
              <a:off x="3124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V="1">
              <a:off x="3505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flipV="1">
              <a:off x="3886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4267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4648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V="1">
              <a:off x="5029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V="1">
              <a:off x="5410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V="1">
              <a:off x="5791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 flipV="1">
              <a:off x="6172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6553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6934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V="1">
              <a:off x="7315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 flipV="1">
              <a:off x="5029200" y="1025156"/>
              <a:ext cx="0" cy="13370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1171081" y="1540668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Oval 183"/>
            <p:cNvSpPr/>
            <p:nvPr/>
          </p:nvSpPr>
          <p:spPr bwMode="auto">
            <a:xfrm>
              <a:off x="1538040" y="1066800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1902618" y="1102520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2305296" y="1740697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2684162" y="1931199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3446409" y="1050138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3062040" y="1538287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3827409" y="1157294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4203647" y="1785944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4586040" y="1917164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Oval 192"/>
            <p:cNvSpPr/>
            <p:nvPr/>
          </p:nvSpPr>
          <p:spPr bwMode="auto">
            <a:xfrm>
              <a:off x="4965128" y="1447800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Oval 193"/>
            <p:cNvSpPr/>
            <p:nvPr/>
          </p:nvSpPr>
          <p:spPr bwMode="auto">
            <a:xfrm>
              <a:off x="5348978" y="1026061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5723303" y="1199635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6110040" y="1808735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6487252" y="1893960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Oval 197"/>
            <p:cNvSpPr/>
            <p:nvPr/>
          </p:nvSpPr>
          <p:spPr bwMode="auto">
            <a:xfrm>
              <a:off x="6866846" y="1367204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Oval 198"/>
            <p:cNvSpPr/>
            <p:nvPr/>
          </p:nvSpPr>
          <p:spPr bwMode="auto">
            <a:xfrm>
              <a:off x="7253584" y="1026185"/>
              <a:ext cx="124319" cy="124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1235034" y="1074717"/>
              <a:ext cx="6086104" cy="926828"/>
            </a:xfrm>
            <a:custGeom>
              <a:avLst/>
              <a:gdLst>
                <a:gd name="connsiteX0" fmla="*/ 0 w 6086104"/>
                <a:gd name="connsiteY0" fmla="*/ 522514 h 926828"/>
                <a:gd name="connsiteX1" fmla="*/ 112815 w 6086104"/>
                <a:gd name="connsiteY1" fmla="*/ 338447 h 926828"/>
                <a:gd name="connsiteX2" fmla="*/ 219693 w 6086104"/>
                <a:gd name="connsiteY2" fmla="*/ 160317 h 926828"/>
                <a:gd name="connsiteX3" fmla="*/ 326571 w 6086104"/>
                <a:gd name="connsiteY3" fmla="*/ 71252 h 926828"/>
                <a:gd name="connsiteX4" fmla="*/ 469075 w 6086104"/>
                <a:gd name="connsiteY4" fmla="*/ 11875 h 926828"/>
                <a:gd name="connsiteX5" fmla="*/ 605641 w 6086104"/>
                <a:gd name="connsiteY5" fmla="*/ 23751 h 926828"/>
                <a:gd name="connsiteX6" fmla="*/ 760021 w 6086104"/>
                <a:gd name="connsiteY6" fmla="*/ 118753 h 926828"/>
                <a:gd name="connsiteX7" fmla="*/ 926275 w 6086104"/>
                <a:gd name="connsiteY7" fmla="*/ 338447 h 926828"/>
                <a:gd name="connsiteX8" fmla="*/ 1056904 w 6086104"/>
                <a:gd name="connsiteY8" fmla="*/ 599704 h 926828"/>
                <a:gd name="connsiteX9" fmla="*/ 1240971 w 6086104"/>
                <a:gd name="connsiteY9" fmla="*/ 843148 h 926828"/>
                <a:gd name="connsiteX10" fmla="*/ 1413163 w 6086104"/>
                <a:gd name="connsiteY10" fmla="*/ 902525 h 926828"/>
                <a:gd name="connsiteX11" fmla="*/ 1567543 w 6086104"/>
                <a:gd name="connsiteY11" fmla="*/ 896587 h 926828"/>
                <a:gd name="connsiteX12" fmla="*/ 1733797 w 6086104"/>
                <a:gd name="connsiteY12" fmla="*/ 765958 h 926828"/>
                <a:gd name="connsiteX13" fmla="*/ 1870363 w 6086104"/>
                <a:gd name="connsiteY13" fmla="*/ 564078 h 926828"/>
                <a:gd name="connsiteX14" fmla="*/ 1995054 w 6086104"/>
                <a:gd name="connsiteY14" fmla="*/ 314696 h 926828"/>
                <a:gd name="connsiteX15" fmla="*/ 2125683 w 6086104"/>
                <a:gd name="connsiteY15" fmla="*/ 124691 h 926828"/>
                <a:gd name="connsiteX16" fmla="*/ 2291937 w 6086104"/>
                <a:gd name="connsiteY16" fmla="*/ 29688 h 926828"/>
                <a:gd name="connsiteX17" fmla="*/ 2470067 w 6086104"/>
                <a:gd name="connsiteY17" fmla="*/ 17813 h 926828"/>
                <a:gd name="connsiteX18" fmla="*/ 2654135 w 6086104"/>
                <a:gd name="connsiteY18" fmla="*/ 142504 h 926828"/>
                <a:gd name="connsiteX19" fmla="*/ 2814452 w 6086104"/>
                <a:gd name="connsiteY19" fmla="*/ 391886 h 926828"/>
                <a:gd name="connsiteX20" fmla="*/ 2956956 w 6086104"/>
                <a:gd name="connsiteY20" fmla="*/ 653143 h 926828"/>
                <a:gd name="connsiteX21" fmla="*/ 3141023 w 6086104"/>
                <a:gd name="connsiteY21" fmla="*/ 878774 h 926828"/>
                <a:gd name="connsiteX22" fmla="*/ 3354779 w 6086104"/>
                <a:gd name="connsiteY22" fmla="*/ 920338 h 926828"/>
                <a:gd name="connsiteX23" fmla="*/ 3586348 w 6086104"/>
                <a:gd name="connsiteY23" fmla="*/ 783771 h 926828"/>
                <a:gd name="connsiteX24" fmla="*/ 3722914 w 6086104"/>
                <a:gd name="connsiteY24" fmla="*/ 564078 h 926828"/>
                <a:gd name="connsiteX25" fmla="*/ 3871356 w 6086104"/>
                <a:gd name="connsiteY25" fmla="*/ 314696 h 926828"/>
                <a:gd name="connsiteX26" fmla="*/ 3948545 w 6086104"/>
                <a:gd name="connsiteY26" fmla="*/ 160317 h 926828"/>
                <a:gd name="connsiteX27" fmla="*/ 4091049 w 6086104"/>
                <a:gd name="connsiteY27" fmla="*/ 35626 h 926828"/>
                <a:gd name="connsiteX28" fmla="*/ 4322618 w 6086104"/>
                <a:gd name="connsiteY28" fmla="*/ 11875 h 926828"/>
                <a:gd name="connsiteX29" fmla="*/ 4524498 w 6086104"/>
                <a:gd name="connsiteY29" fmla="*/ 154379 h 926828"/>
                <a:gd name="connsiteX30" fmla="*/ 4678878 w 6086104"/>
                <a:gd name="connsiteY30" fmla="*/ 397823 h 926828"/>
                <a:gd name="connsiteX31" fmla="*/ 4809506 w 6086104"/>
                <a:gd name="connsiteY31" fmla="*/ 641267 h 926828"/>
                <a:gd name="connsiteX32" fmla="*/ 4981698 w 6086104"/>
                <a:gd name="connsiteY32" fmla="*/ 843148 h 926828"/>
                <a:gd name="connsiteX33" fmla="*/ 5159828 w 6086104"/>
                <a:gd name="connsiteY33" fmla="*/ 908462 h 926828"/>
                <a:gd name="connsiteX34" fmla="*/ 5355771 w 6086104"/>
                <a:gd name="connsiteY34" fmla="*/ 866899 h 926828"/>
                <a:gd name="connsiteX35" fmla="*/ 5510150 w 6086104"/>
                <a:gd name="connsiteY35" fmla="*/ 706582 h 926828"/>
                <a:gd name="connsiteX36" fmla="*/ 5646717 w 6086104"/>
                <a:gd name="connsiteY36" fmla="*/ 480951 h 926828"/>
                <a:gd name="connsiteX37" fmla="*/ 5765470 w 6086104"/>
                <a:gd name="connsiteY37" fmla="*/ 231569 h 926828"/>
                <a:gd name="connsiteX38" fmla="*/ 5896098 w 6086104"/>
                <a:gd name="connsiteY38" fmla="*/ 71252 h 926828"/>
                <a:gd name="connsiteX39" fmla="*/ 6086104 w 6086104"/>
                <a:gd name="connsiteY39" fmla="*/ 0 h 92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6104" h="926828">
                  <a:moveTo>
                    <a:pt x="0" y="522514"/>
                  </a:moveTo>
                  <a:lnTo>
                    <a:pt x="112815" y="338447"/>
                  </a:lnTo>
                  <a:cubicBezTo>
                    <a:pt x="149431" y="278081"/>
                    <a:pt x="184067" y="204849"/>
                    <a:pt x="219693" y="160317"/>
                  </a:cubicBezTo>
                  <a:cubicBezTo>
                    <a:pt x="255319" y="115784"/>
                    <a:pt x="285007" y="95992"/>
                    <a:pt x="326571" y="71252"/>
                  </a:cubicBezTo>
                  <a:cubicBezTo>
                    <a:pt x="368135" y="46512"/>
                    <a:pt x="422563" y="19792"/>
                    <a:pt x="469075" y="11875"/>
                  </a:cubicBezTo>
                  <a:cubicBezTo>
                    <a:pt x="515587" y="3958"/>
                    <a:pt x="557150" y="5938"/>
                    <a:pt x="605641" y="23751"/>
                  </a:cubicBezTo>
                  <a:cubicBezTo>
                    <a:pt x="654132" y="41564"/>
                    <a:pt x="706582" y="66304"/>
                    <a:pt x="760021" y="118753"/>
                  </a:cubicBezTo>
                  <a:cubicBezTo>
                    <a:pt x="813460" y="171202"/>
                    <a:pt x="876795" y="258288"/>
                    <a:pt x="926275" y="338447"/>
                  </a:cubicBezTo>
                  <a:cubicBezTo>
                    <a:pt x="975756" y="418605"/>
                    <a:pt x="1004455" y="515587"/>
                    <a:pt x="1056904" y="599704"/>
                  </a:cubicBezTo>
                  <a:cubicBezTo>
                    <a:pt x="1109353" y="683821"/>
                    <a:pt x="1181595" y="792678"/>
                    <a:pt x="1240971" y="843148"/>
                  </a:cubicBezTo>
                  <a:cubicBezTo>
                    <a:pt x="1300347" y="893618"/>
                    <a:pt x="1358734" y="893619"/>
                    <a:pt x="1413163" y="902525"/>
                  </a:cubicBezTo>
                  <a:cubicBezTo>
                    <a:pt x="1467592" y="911431"/>
                    <a:pt x="1514104" y="919348"/>
                    <a:pt x="1567543" y="896587"/>
                  </a:cubicBezTo>
                  <a:cubicBezTo>
                    <a:pt x="1620982" y="873826"/>
                    <a:pt x="1683327" y="821376"/>
                    <a:pt x="1733797" y="765958"/>
                  </a:cubicBezTo>
                  <a:cubicBezTo>
                    <a:pt x="1784267" y="710540"/>
                    <a:pt x="1826820" y="639288"/>
                    <a:pt x="1870363" y="564078"/>
                  </a:cubicBezTo>
                  <a:cubicBezTo>
                    <a:pt x="1913906" y="488868"/>
                    <a:pt x="1952501" y="387927"/>
                    <a:pt x="1995054" y="314696"/>
                  </a:cubicBezTo>
                  <a:cubicBezTo>
                    <a:pt x="2037607" y="241465"/>
                    <a:pt x="2076203" y="172192"/>
                    <a:pt x="2125683" y="124691"/>
                  </a:cubicBezTo>
                  <a:cubicBezTo>
                    <a:pt x="2175163" y="77190"/>
                    <a:pt x="2234540" y="47501"/>
                    <a:pt x="2291937" y="29688"/>
                  </a:cubicBezTo>
                  <a:cubicBezTo>
                    <a:pt x="2349334" y="11875"/>
                    <a:pt x="2409701" y="-990"/>
                    <a:pt x="2470067" y="17813"/>
                  </a:cubicBezTo>
                  <a:cubicBezTo>
                    <a:pt x="2530433" y="36616"/>
                    <a:pt x="2596737" y="80158"/>
                    <a:pt x="2654135" y="142504"/>
                  </a:cubicBezTo>
                  <a:cubicBezTo>
                    <a:pt x="2711533" y="204850"/>
                    <a:pt x="2763982" y="306780"/>
                    <a:pt x="2814452" y="391886"/>
                  </a:cubicBezTo>
                  <a:cubicBezTo>
                    <a:pt x="2864922" y="476992"/>
                    <a:pt x="2902528" y="571995"/>
                    <a:pt x="2956956" y="653143"/>
                  </a:cubicBezTo>
                  <a:cubicBezTo>
                    <a:pt x="3011384" y="734291"/>
                    <a:pt x="3074719" y="834241"/>
                    <a:pt x="3141023" y="878774"/>
                  </a:cubicBezTo>
                  <a:cubicBezTo>
                    <a:pt x="3207327" y="923307"/>
                    <a:pt x="3280558" y="936172"/>
                    <a:pt x="3354779" y="920338"/>
                  </a:cubicBezTo>
                  <a:cubicBezTo>
                    <a:pt x="3429000" y="904504"/>
                    <a:pt x="3524992" y="843148"/>
                    <a:pt x="3586348" y="783771"/>
                  </a:cubicBezTo>
                  <a:cubicBezTo>
                    <a:pt x="3647704" y="724394"/>
                    <a:pt x="3675413" y="642257"/>
                    <a:pt x="3722914" y="564078"/>
                  </a:cubicBezTo>
                  <a:cubicBezTo>
                    <a:pt x="3770415" y="485899"/>
                    <a:pt x="3833751" y="381989"/>
                    <a:pt x="3871356" y="314696"/>
                  </a:cubicBezTo>
                  <a:cubicBezTo>
                    <a:pt x="3908961" y="247403"/>
                    <a:pt x="3911930" y="206829"/>
                    <a:pt x="3948545" y="160317"/>
                  </a:cubicBezTo>
                  <a:cubicBezTo>
                    <a:pt x="3985161" y="113805"/>
                    <a:pt x="4028704" y="60366"/>
                    <a:pt x="4091049" y="35626"/>
                  </a:cubicBezTo>
                  <a:cubicBezTo>
                    <a:pt x="4153394" y="10886"/>
                    <a:pt x="4250377" y="-7917"/>
                    <a:pt x="4322618" y="11875"/>
                  </a:cubicBezTo>
                  <a:cubicBezTo>
                    <a:pt x="4394859" y="31667"/>
                    <a:pt x="4465121" y="90054"/>
                    <a:pt x="4524498" y="154379"/>
                  </a:cubicBezTo>
                  <a:cubicBezTo>
                    <a:pt x="4583875" y="218704"/>
                    <a:pt x="4631377" y="316675"/>
                    <a:pt x="4678878" y="397823"/>
                  </a:cubicBezTo>
                  <a:cubicBezTo>
                    <a:pt x="4726379" y="478971"/>
                    <a:pt x="4759036" y="567046"/>
                    <a:pt x="4809506" y="641267"/>
                  </a:cubicBezTo>
                  <a:cubicBezTo>
                    <a:pt x="4859976" y="715488"/>
                    <a:pt x="4923311" y="798616"/>
                    <a:pt x="4981698" y="843148"/>
                  </a:cubicBezTo>
                  <a:cubicBezTo>
                    <a:pt x="5040085" y="887681"/>
                    <a:pt x="5097483" y="904504"/>
                    <a:pt x="5159828" y="908462"/>
                  </a:cubicBezTo>
                  <a:cubicBezTo>
                    <a:pt x="5222174" y="912421"/>
                    <a:pt x="5297384" y="900546"/>
                    <a:pt x="5355771" y="866899"/>
                  </a:cubicBezTo>
                  <a:cubicBezTo>
                    <a:pt x="5414158" y="833252"/>
                    <a:pt x="5461659" y="770907"/>
                    <a:pt x="5510150" y="706582"/>
                  </a:cubicBezTo>
                  <a:cubicBezTo>
                    <a:pt x="5558641" y="642257"/>
                    <a:pt x="5604164" y="560120"/>
                    <a:pt x="5646717" y="480951"/>
                  </a:cubicBezTo>
                  <a:cubicBezTo>
                    <a:pt x="5689270" y="401782"/>
                    <a:pt x="5723907" y="299852"/>
                    <a:pt x="5765470" y="231569"/>
                  </a:cubicBezTo>
                  <a:cubicBezTo>
                    <a:pt x="5807033" y="163286"/>
                    <a:pt x="5842659" y="109847"/>
                    <a:pt x="5896098" y="71252"/>
                  </a:cubicBezTo>
                  <a:cubicBezTo>
                    <a:pt x="5949537" y="32657"/>
                    <a:pt x="6017820" y="16328"/>
                    <a:pt x="6086104" y="0"/>
                  </a:cubicBezTo>
                </a:path>
              </a:pathLst>
            </a:custGeom>
            <a:noFill/>
            <a:ln w="317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6922757" y="1278529"/>
                <a:ext cx="1723036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𝑠𝑖𝑔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&lt;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57" y="1278529"/>
                <a:ext cx="1723036" cy="491738"/>
              </a:xfrm>
              <a:prstGeom prst="rect">
                <a:avLst/>
              </a:prstGeom>
              <a:blipFill rotWithShape="1">
                <a:blip r:embed="rId4"/>
                <a:stretch>
                  <a:fillRect l="-2837" t="-117500" r="-35816" b="-17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7010400" y="2866976"/>
                <a:ext cx="1723036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𝑠𝑖𝑔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&gt;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866976"/>
                <a:ext cx="1723036" cy="491738"/>
              </a:xfrm>
              <a:prstGeom prst="rect">
                <a:avLst/>
              </a:prstGeom>
              <a:blipFill rotWithShape="1">
                <a:blip r:embed="rId5"/>
                <a:stretch>
                  <a:fillRect l="-2473" t="-116049" r="-35689" b="-17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50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A/D Conversion on HCS12</a:t>
            </a:r>
            <a:endParaRPr lang="en-US" altLang="zh-CN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304800" y="762000"/>
            <a:ext cx="8763000" cy="533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HCS12 may have one or two 8-channel 10-bit A/D’s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Each uses successive approximation method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A/D’s runs off an ATD clock that can be set 500kHz ~ 2 MHz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At 2 MHz, ADC can perform an 8-bit conversion in 6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s or a 10-bit conversion in 7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 smtClean="0"/>
              <a:t>s.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A/D conversion may be internally triggered </a:t>
            </a:r>
            <a:r>
              <a:rPr lang="en-US" sz="2000" dirty="0" smtClean="0"/>
              <a:t>(by writing to a control register) </a:t>
            </a:r>
            <a:r>
              <a:rPr lang="en-US" dirty="0" smtClean="0"/>
              <a:t>or externally triggered </a:t>
            </a:r>
            <a:r>
              <a:rPr lang="en-US" sz="2000" dirty="0" smtClean="0"/>
              <a:t>(via pins AN7 or AN15)</a:t>
            </a:r>
          </a:p>
          <a:p>
            <a:pPr>
              <a:spcBef>
                <a:spcPts val="1200"/>
              </a:spcBef>
            </a:pPr>
            <a:r>
              <a:rPr lang="en-US" dirty="0"/>
              <a:t>May be a single conversion or a sequence of conversions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Result(s) can be 8-bit or 10-bit, signed or unsigned: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(</a:t>
            </a:r>
            <a:r>
              <a:rPr lang="en-US" dirty="0" smtClean="0">
                <a:latin typeface="Arial"/>
                <a:cs typeface="Arial"/>
              </a:rPr>
              <a:t>–128 to +127) or (–512 to +511) signed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/>
                <a:cs typeface="Arial"/>
              </a:rPr>
              <a:t>(0 to 255) or (0 to 1023) unsigned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/>
                <a:cs typeface="Arial"/>
              </a:rPr>
              <a:t>Result(s) stored in 16-bit register(s)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"/>
                <a:cs typeface="Arial"/>
              </a:rPr>
              <a:t>either left or right justified</a:t>
            </a:r>
            <a:endParaRPr lang="en-US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ATD Block Diagram</a:t>
            </a:r>
            <a:endParaRPr lang="en-US" altLang="zh-CN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1" cy="533400"/>
          </a:xfrm>
        </p:spPr>
        <p:txBody>
          <a:bodyPr/>
          <a:lstStyle/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7"/>
          <a:stretch/>
        </p:blipFill>
        <p:spPr bwMode="auto">
          <a:xfrm>
            <a:off x="712933" y="838200"/>
            <a:ext cx="6373667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4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A/D Pins &amp; Registers</a:t>
            </a:r>
            <a:endParaRPr lang="en-US" altLang="zh-CN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1" cy="5334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Signal Pins:</a:t>
            </a:r>
          </a:p>
          <a:p>
            <a:pPr lvl="1"/>
            <a:r>
              <a:rPr lang="en-US" dirty="0" smtClean="0"/>
              <a:t>AD0 module uses pins AN0 ~ AN7</a:t>
            </a:r>
          </a:p>
          <a:p>
            <a:pPr lvl="1"/>
            <a:r>
              <a:rPr lang="en-US" dirty="0" smtClean="0"/>
              <a:t>AD1 module uses pins AN8 ~ AN15</a:t>
            </a:r>
          </a:p>
          <a:p>
            <a:pPr lvl="1"/>
            <a:r>
              <a:rPr lang="en-US" dirty="0" smtClean="0"/>
              <a:t>AN7 (AN15) pin can optionally be used to trigger AD0 (AD1) module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RH</a:t>
            </a:r>
            <a:r>
              <a:rPr lang="en-US" dirty="0" smtClean="0"/>
              <a:t> and V</a:t>
            </a:r>
            <a:r>
              <a:rPr lang="en-US" baseline="-25000" dirty="0" smtClean="0"/>
              <a:t>RL</a:t>
            </a:r>
            <a:r>
              <a:rPr lang="en-US" dirty="0" smtClean="0"/>
              <a:t> are high and low reference voltage inputs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DDA</a:t>
            </a:r>
            <a:r>
              <a:rPr lang="en-US" dirty="0" smtClean="0"/>
              <a:t> and V</a:t>
            </a:r>
            <a:r>
              <a:rPr lang="en-US" baseline="-25000" dirty="0" smtClean="0"/>
              <a:t>SSA</a:t>
            </a:r>
            <a:r>
              <a:rPr lang="en-US" dirty="0" smtClean="0"/>
              <a:t> are power supply and ground pins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Each A/D has following registers: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Six control registers ATDxCTL0 ~ ATDxCTL5</a:t>
            </a:r>
          </a:p>
          <a:p>
            <a:pPr lvl="2"/>
            <a:r>
              <a:rPr lang="en-US" dirty="0" smtClean="0"/>
              <a:t> (0 and 1 for factory testing only)</a:t>
            </a:r>
            <a:endParaRPr lang="en-US" dirty="0"/>
          </a:p>
          <a:p>
            <a:pPr lvl="1"/>
            <a:r>
              <a:rPr lang="en-US" dirty="0" smtClean="0"/>
              <a:t>Two status registers ATDxSTAT0 ~ ATDxSTAT1</a:t>
            </a:r>
            <a:endParaRPr lang="en-US" dirty="0"/>
          </a:p>
          <a:p>
            <a:pPr lvl="1"/>
            <a:r>
              <a:rPr lang="en-US" dirty="0" smtClean="0"/>
              <a:t>One input enable register </a:t>
            </a:r>
            <a:r>
              <a:rPr lang="en-US" dirty="0" err="1" smtClean="0"/>
              <a:t>ADTxDIEN</a:t>
            </a:r>
            <a:endParaRPr lang="en-US" dirty="0"/>
          </a:p>
          <a:p>
            <a:pPr lvl="1"/>
            <a:r>
              <a:rPr lang="en-US" dirty="0" smtClean="0"/>
              <a:t>One port data register </a:t>
            </a:r>
            <a:r>
              <a:rPr lang="en-US" dirty="0" err="1" smtClean="0"/>
              <a:t>PTADx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ight 16-bit result registers ATDxDR0 ~ ATDxDR7</a:t>
            </a:r>
          </a:p>
          <a:p>
            <a:pPr lvl="1"/>
            <a:endParaRPr lang="en-US" sz="800" dirty="0"/>
          </a:p>
          <a:p>
            <a:pPr marL="457200" lvl="1" indent="0">
              <a:buNone/>
            </a:pPr>
            <a:r>
              <a:rPr lang="en-US" i="1" dirty="0" smtClean="0"/>
              <a:t>where x= 0 or 1 </a:t>
            </a:r>
            <a:r>
              <a:rPr lang="en-US" sz="1800" i="1" dirty="0" smtClean="0"/>
              <a:t>(we will only describe AD0 registers in following slides)</a:t>
            </a:r>
            <a:endParaRPr lang="en-US" sz="1800" i="1" dirty="0"/>
          </a:p>
          <a:p>
            <a:pPr lvl="1"/>
            <a:endParaRPr lang="en-US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ATD Control Register 2 (ATD0CTL2)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" y="2323505"/>
            <a:ext cx="867794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ADPU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ATD power-down bit (‘0’: power-down, ‘1’: normal ATD operation)</a:t>
            </a:r>
          </a:p>
          <a:p>
            <a:pPr>
              <a:tabLst>
                <a:tab pos="457200" algn="l"/>
              </a:tabLst>
            </a:pP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AFFC: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ATD fast flag clear bit </a:t>
            </a:r>
          </a:p>
          <a:p>
            <a:pPr>
              <a:tabLst>
                <a:tab pos="457200" algn="l"/>
              </a:tabLst>
            </a:pPr>
            <a:r>
              <a:rPr lang="en-US" sz="18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‘0’: ATD flag is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cleared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normally (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i.e. read status before reading result)</a:t>
            </a:r>
          </a:p>
          <a:p>
            <a:pPr>
              <a:tabLst>
                <a:tab pos="457200" algn="l"/>
              </a:tabLst>
            </a:pPr>
            <a:r>
              <a:rPr lang="en-US" sz="18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‘1’: Any access to ATD result register will cause associated CCF flag to clear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AWAI: 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ower-down in wait mode (‘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0’: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ATD runs in wait,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‘1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’: does not run in wait)*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ETRIGLE: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External trigger level/edge control (see next slide)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ETRIGP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External trigger polarity (see next slide)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ETRIGE: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External trigger mode enable (‘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0’: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disable trigger on ATD channel 7,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‘1’: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enable trigger on ATD channel 7)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ASCIE: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ATD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sequence complete interrupt enable bit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(‘0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’: disabled,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‘1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’: enabled)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ASCIF: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ATD sequence complete interrupt flag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ADPU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9542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AFFC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336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AWAI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718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ETRIGLE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101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ETRIGP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4832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ETRIGE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865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ASCIE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247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ASCIF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954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6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336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718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6101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483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865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247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572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954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 smtClean="0">
                <a:latin typeface="Arial" pitchFamily="34" charset="0"/>
                <a:cs typeface="Arial" pitchFamily="34" charset="0"/>
              </a:rPr>
              <a:t>0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5336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718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101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483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6865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247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-76200" y="1752600"/>
            <a:ext cx="1066800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Reset: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821" y="6315111"/>
            <a:ext cx="350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b="0" i="1" dirty="0">
                <a:latin typeface="Arial" pitchFamily="34" charset="0"/>
                <a:cs typeface="Arial" pitchFamily="34" charset="0"/>
              </a:rPr>
              <a:t>*  We will not be using these bits</a:t>
            </a:r>
          </a:p>
        </p:txBody>
      </p:sp>
    </p:spTree>
    <p:extLst>
      <p:ext uri="{BB962C8B-B14F-4D97-AF65-F5344CB8AC3E}">
        <p14:creationId xmlns:p14="http://schemas.microsoft.com/office/powerpoint/2010/main" val="834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Real World of Analog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81493"/>
            <a:ext cx="8458200" cy="1199707"/>
          </a:xfrm>
        </p:spPr>
        <p:txBody>
          <a:bodyPr/>
          <a:lstStyle/>
          <a:p>
            <a:r>
              <a:rPr lang="en-US" dirty="0" smtClean="0"/>
              <a:t>A microprocessor deals exclusively with digital data</a:t>
            </a:r>
          </a:p>
          <a:p>
            <a:pPr lvl="1"/>
            <a:r>
              <a:rPr lang="en-US" dirty="0" smtClean="0"/>
              <a:t>finite precision representations of external real world and internal computational data</a:t>
            </a:r>
          </a:p>
          <a:p>
            <a:r>
              <a:rPr lang="en-US" dirty="0" smtClean="0"/>
              <a:t>A microcontroller in an embedded application takes inputs from real-world sensors</a:t>
            </a:r>
          </a:p>
          <a:p>
            <a:pPr lvl="1"/>
            <a:r>
              <a:rPr lang="en-US" dirty="0" smtClean="0"/>
              <a:t>some of these are already digital (e.g. switches, keyboard, mouse)</a:t>
            </a:r>
          </a:p>
          <a:p>
            <a:pPr lvl="1"/>
            <a:r>
              <a:rPr lang="en-US" dirty="0" smtClean="0"/>
              <a:t>many are analog (e.g. pressure, temperature, light intensity, microphone, airflow, engine speed, oxygen level)</a:t>
            </a:r>
          </a:p>
          <a:p>
            <a:r>
              <a:rPr lang="en-US" dirty="0" smtClean="0"/>
              <a:t>Analog-to-Digital converter (A/D) transforms analog signal into digital representation usable by microprocessor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4572000"/>
            <a:ext cx="8839200" cy="2133600"/>
            <a:chOff x="0" y="4572000"/>
            <a:chExt cx="8839200" cy="2133600"/>
          </a:xfrm>
        </p:grpSpPr>
        <p:sp>
          <p:nvSpPr>
            <p:cNvPr id="2" name="Rectangle 1"/>
            <p:cNvSpPr/>
            <p:nvPr/>
          </p:nvSpPr>
          <p:spPr bwMode="auto">
            <a:xfrm>
              <a:off x="1066800" y="4761131"/>
              <a:ext cx="1219200" cy="1066800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Transducer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(sensor)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200400" y="4800600"/>
              <a:ext cx="1295400" cy="1066800"/>
            </a:xfrm>
            <a:prstGeom prst="rect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Signal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Conditioning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410200" y="4800600"/>
              <a:ext cx="1295400" cy="106680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A/D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Converter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20000" y="4800600"/>
              <a:ext cx="1219200" cy="1066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Micro-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processor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8" idx="3"/>
              <a:endCxn id="9" idx="1"/>
            </p:cNvCxnSpPr>
            <p:nvPr/>
          </p:nvCxnSpPr>
          <p:spPr bwMode="auto">
            <a:xfrm>
              <a:off x="6705600" y="53340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324600" y="4992469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i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digital</a:t>
              </a:r>
            </a:p>
            <a:p>
              <a:pPr algn="ctr"/>
              <a:r>
                <a:rPr lang="en-US" sz="1800" b="0" i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4495800" y="53340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132943" y="4997609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i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voltage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286000" y="5294531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905000" y="49646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i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voltage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4572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temp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0" y="51170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sound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56504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light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674914" y="4767943"/>
              <a:ext cx="406400" cy="2467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758371" y="5334000"/>
              <a:ext cx="330200" cy="14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V="1">
              <a:off x="571500" y="5646057"/>
              <a:ext cx="509814" cy="2213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838200" y="5867400"/>
              <a:ext cx="167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itchFamily="34" charset="0"/>
                  <a:cs typeface="Arial" pitchFamily="34" charset="0"/>
                </a:rPr>
                <a:t>thermometer</a:t>
              </a:r>
            </a:p>
            <a:p>
              <a:pPr algn="ctr"/>
              <a:r>
                <a:rPr lang="en-US" sz="1600" b="0" i="1" dirty="0" smtClean="0">
                  <a:latin typeface="Arial" pitchFamily="34" charset="0"/>
                  <a:cs typeface="Arial" pitchFamily="34" charset="0"/>
                </a:rPr>
                <a:t>microphone</a:t>
              </a:r>
            </a:p>
            <a:p>
              <a:pPr algn="ctr"/>
              <a:r>
                <a:rPr lang="en-US" sz="1600" b="0" i="1" dirty="0" smtClean="0">
                  <a:latin typeface="Arial" pitchFamily="34" charset="0"/>
                  <a:cs typeface="Arial" pitchFamily="34" charset="0"/>
                </a:rPr>
                <a:t>photodiode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9900" y="5892225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itchFamily="34" charset="0"/>
                  <a:cs typeface="Arial" pitchFamily="34" charset="0"/>
                </a:rPr>
                <a:t>both in time</a:t>
              </a:r>
            </a:p>
            <a:p>
              <a:pPr algn="ctr"/>
              <a:r>
                <a:rPr lang="en-US" sz="1600" b="0" i="1" dirty="0" smtClean="0">
                  <a:latin typeface="Arial" pitchFamily="34" charset="0"/>
                  <a:cs typeface="Arial" pitchFamily="34" charset="0"/>
                </a:rPr>
                <a:t>and value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24600" y="5874603"/>
              <a:ext cx="167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itchFamily="34" charset="0"/>
                  <a:cs typeface="Arial" pitchFamily="34" charset="0"/>
                </a:rPr>
                <a:t>quantized</a:t>
              </a:r>
            </a:p>
            <a:p>
              <a:pPr algn="ctr"/>
              <a:r>
                <a:rPr lang="en-US" sz="1600" b="0" i="1" dirty="0" smtClean="0">
                  <a:latin typeface="Arial" pitchFamily="34" charset="0"/>
                  <a:cs typeface="Arial" pitchFamily="34" charset="0"/>
                </a:rPr>
                <a:t>in time</a:t>
              </a:r>
            </a:p>
            <a:p>
              <a:pPr algn="ctr"/>
              <a:r>
                <a:rPr lang="en-US" sz="1600" b="0" i="1" dirty="0" smtClean="0">
                  <a:latin typeface="Arial" pitchFamily="34" charset="0"/>
                  <a:cs typeface="Arial" pitchFamily="34" charset="0"/>
                </a:rPr>
                <a:t>and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78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Notes on ATD0CTL2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ASCIF flag signals that a requested multi-sample sequence conversion sequence has completed (see ATD0CTL3)</a:t>
            </a:r>
          </a:p>
          <a:p>
            <a:pPr lvl="1"/>
            <a:r>
              <a:rPr lang="en-US" dirty="0" smtClean="0"/>
              <a:t>If ASCIE is set, this will also cause interrupt</a:t>
            </a:r>
          </a:p>
          <a:p>
            <a:r>
              <a:rPr lang="en-US" dirty="0" smtClean="0"/>
              <a:t>Writing to ATD0CTL2 will abort any current conversion sequence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07526"/>
              </p:ext>
            </p:extLst>
          </p:nvPr>
        </p:nvGraphicFramePr>
        <p:xfrm>
          <a:off x="1371600" y="3733800"/>
          <a:ext cx="6096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ETRIGLE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ETRIGP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External Trigger Sensitivity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Falling edge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Rising Edge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Low level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level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8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ATD Control Register </a:t>
            </a:r>
            <a:r>
              <a:rPr lang="en-US" altLang="zh-CN" dirty="0"/>
              <a:t>3</a:t>
            </a:r>
            <a:r>
              <a:rPr lang="en-US" altLang="zh-CN" dirty="0" smtClean="0"/>
              <a:t> (ATD0CTL3)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1130" y="2209800"/>
            <a:ext cx="8677940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S8C, S4C, S2C, S1C: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Conversion Sequence Length</a:t>
            </a:r>
          </a:p>
          <a:p>
            <a:pPr>
              <a:tabLst>
                <a:tab pos="457200" algn="l"/>
              </a:tabLst>
            </a:pPr>
            <a:r>
              <a:rPr lang="en-US" sz="1800" b="0" dirty="0">
                <a:latin typeface="Arial" pitchFamily="34" charset="0"/>
                <a:cs typeface="Arial" pitchFamily="34" charset="0"/>
              </a:rPr>
              <a:t>	0000 = 8 conversions</a:t>
            </a:r>
          </a:p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	0001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conversions</a:t>
            </a:r>
          </a:p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	0010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conversions</a:t>
            </a:r>
          </a:p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	0011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conversions</a:t>
            </a:r>
          </a:p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	0100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4conversions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FIFO: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Result register FIFO mode (always set this bit to ‘0’)*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FRZ1, FRZ0: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Background debug freeze enable bit (ignore these bits)*</a:t>
            </a:r>
          </a:p>
          <a:p>
            <a:pPr>
              <a:tabLst>
                <a:tab pos="457200" algn="l"/>
              </a:tabLst>
            </a:pPr>
            <a:endParaRPr lang="en-US" sz="1800" b="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200" b="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Writing to </a:t>
            </a:r>
            <a:r>
              <a:rPr lang="en-US" sz="22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ATD0CTL3 </a:t>
            </a:r>
            <a:r>
              <a:rPr lang="en-US" sz="2200" b="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will abort any current conversion sequence</a:t>
            </a:r>
          </a:p>
          <a:p>
            <a:pPr>
              <a:tabLst>
                <a:tab pos="457200" algn="l"/>
              </a:tabLst>
            </a:pP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9542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S8C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336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S4C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718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S2C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101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S1C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4832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FIFO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865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FRZ1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247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FRZ0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954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6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336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718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6101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483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865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247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572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954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 smtClean="0">
                <a:latin typeface="Arial" pitchFamily="34" charset="0"/>
                <a:cs typeface="Arial" pitchFamily="34" charset="0"/>
              </a:rPr>
              <a:t>0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5336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1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718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 smtClean="0">
                <a:latin typeface="Arial" pitchFamily="34" charset="0"/>
                <a:cs typeface="Arial" pitchFamily="34" charset="0"/>
              </a:rPr>
              <a:t>0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101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483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6865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247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-76200" y="1752600"/>
            <a:ext cx="1066800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Reset: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5600" y="26670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	0101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conversions</a:t>
            </a:r>
          </a:p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	0110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6 conversions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0111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7 conversions</a:t>
            </a:r>
          </a:p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	1xxx = 8 conversions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ATD Control Register 4 (ATD0CTL4)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1637" y="2488049"/>
            <a:ext cx="8677940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SRES8: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ATD resolution select bit (‘0’: 10-bit operation, ‘1’: 8-bit operation)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SMP1, SMP0: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Select Sample Time bits (see next slide)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PRS4 ~ PRS0: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ATD clock pre-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scaler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 bits. </a:t>
            </a:r>
          </a:p>
          <a:p>
            <a:pPr>
              <a:tabLst>
                <a:tab pos="457200" algn="l"/>
              </a:tabLst>
            </a:pP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1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1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1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(ATD clock must be between 500kHz and 2 MHz)</a:t>
            </a:r>
          </a:p>
          <a:p>
            <a:pPr>
              <a:tabLst>
                <a:tab pos="457200" algn="l"/>
              </a:tabLst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200" b="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Writing to </a:t>
            </a:r>
            <a:r>
              <a:rPr lang="en-US" sz="22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ATD0CTL4 </a:t>
            </a:r>
            <a:r>
              <a:rPr lang="en-US" sz="2200" b="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will abort any current conversion </a:t>
            </a:r>
            <a:r>
              <a:rPr lang="en-US" sz="22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sequence</a:t>
            </a:r>
            <a:endParaRPr lang="en-US" sz="2200" b="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SRES8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9542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SMP1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336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SMP0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718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PRS4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101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PRS3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4832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PRS2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865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PRS1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247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PRS0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954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6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336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718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6101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483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865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247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572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954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 smtClean="0">
                <a:latin typeface="Arial" pitchFamily="34" charset="0"/>
                <a:cs typeface="Arial" pitchFamily="34" charset="0"/>
              </a:rPr>
              <a:t>0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5336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718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101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483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1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6865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247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1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-76200" y="1752600"/>
            <a:ext cx="1066800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54715" y="3886200"/>
                <a:ext cx="3834319" cy="799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𝐴𝑇𝐷𝑐𝑙𝑜𝑐𝑘</m:t>
                      </m:r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𝐸𝑐𝑙𝑜𝑐𝑘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𝑃𝑅𝑆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×0.5</m:t>
                      </m:r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715" y="3886200"/>
                <a:ext cx="3834319" cy="7997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5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Time Select</a:t>
            </a:r>
            <a:endParaRPr lang="en-US" altLang="zh-CN" dirty="0"/>
          </a:p>
        </p:txBody>
      </p:sp>
      <p:sp>
        <p:nvSpPr>
          <p:cNvPr id="6157" name="Content Placeholder 6156"/>
          <p:cNvSpPr>
            <a:spLocks noGrp="1"/>
          </p:cNvSpPr>
          <p:nvPr>
            <p:ph idx="1"/>
          </p:nvPr>
        </p:nvSpPr>
        <p:spPr>
          <a:xfrm>
            <a:off x="152400" y="2895600"/>
            <a:ext cx="8839200" cy="3088333"/>
          </a:xfrm>
        </p:spPr>
        <p:txBody>
          <a:bodyPr/>
          <a:lstStyle/>
          <a:p>
            <a:r>
              <a:rPr lang="en-US" dirty="0" smtClean="0"/>
              <a:t>Sampling process has two stages:</a:t>
            </a:r>
          </a:p>
          <a:p>
            <a:pPr lvl="1"/>
            <a:r>
              <a:rPr lang="en-US" dirty="0" smtClean="0"/>
              <a:t>Initially a unity gain sampling amplifier buffers input signal for two cycles to rapidly charge sample capacitor to almost the input potential</a:t>
            </a:r>
          </a:p>
          <a:p>
            <a:pPr lvl="1"/>
            <a:r>
              <a:rPr lang="en-US" dirty="0" smtClean="0"/>
              <a:t>Sample buffer is then disconnected and input is connected directly to sample capacitor for 2, 4, 8 or 16 cycles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158" name="Group 6157"/>
          <p:cNvGrpSpPr/>
          <p:nvPr/>
        </p:nvGrpSpPr>
        <p:grpSpPr>
          <a:xfrm>
            <a:off x="76200" y="914400"/>
            <a:ext cx="8763000" cy="1981200"/>
            <a:chOff x="76200" y="1295400"/>
            <a:chExt cx="8763000" cy="19812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4457700" y="1295400"/>
              <a:ext cx="2628900" cy="198120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1295400"/>
              <a:ext cx="5105400" cy="990600"/>
              <a:chOff x="2133600" y="1295400"/>
              <a:chExt cx="5105400" cy="990600"/>
            </a:xfrm>
          </p:grpSpPr>
          <p:sp>
            <p:nvSpPr>
              <p:cNvPr id="3" name="Isosceles Triangle 2"/>
              <p:cNvSpPr/>
              <p:nvPr/>
            </p:nvSpPr>
            <p:spPr bwMode="auto">
              <a:xfrm rot="5400000">
                <a:off x="2133600" y="1524000"/>
                <a:ext cx="838200" cy="685800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33600" y="1636067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+1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396563" y="1295400"/>
                <a:ext cx="28424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itchFamily="34" charset="0"/>
                    <a:cs typeface="Arial" pitchFamily="34" charset="0"/>
                  </a:rPr>
                  <a:t>Sample &amp; Hold</a:t>
                </a:r>
              </a:p>
            </p:txBody>
          </p:sp>
        </p:grpSp>
        <p:cxnSp>
          <p:nvCxnSpPr>
            <p:cNvPr id="33" name="Straight Connector 32"/>
            <p:cNvCxnSpPr/>
            <p:nvPr/>
          </p:nvCxnSpPr>
          <p:spPr bwMode="auto">
            <a:xfrm>
              <a:off x="1219200" y="1866899"/>
              <a:ext cx="990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714500" y="1866900"/>
              <a:ext cx="0" cy="7239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714500" y="2589913"/>
              <a:ext cx="17907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Oval 38"/>
            <p:cNvSpPr/>
            <p:nvPr/>
          </p:nvSpPr>
          <p:spPr bwMode="auto">
            <a:xfrm>
              <a:off x="3505200" y="2513713"/>
              <a:ext cx="152400" cy="152400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Straight Connector 42"/>
            <p:cNvCxnSpPr>
              <a:stCxn id="3" idx="0"/>
            </p:cNvCxnSpPr>
            <p:nvPr/>
          </p:nvCxnSpPr>
          <p:spPr bwMode="auto">
            <a:xfrm>
              <a:off x="2895600" y="1866900"/>
              <a:ext cx="609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Oval 43"/>
            <p:cNvSpPr/>
            <p:nvPr/>
          </p:nvSpPr>
          <p:spPr bwMode="auto">
            <a:xfrm>
              <a:off x="3505200" y="1790700"/>
              <a:ext cx="152400" cy="152400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4038600" y="2133600"/>
              <a:ext cx="152400" cy="152400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096000" y="1790921"/>
              <a:ext cx="762000" cy="838200"/>
              <a:chOff x="2133600" y="1447800"/>
              <a:chExt cx="762000" cy="838200"/>
            </a:xfrm>
          </p:grpSpPr>
          <p:sp>
            <p:nvSpPr>
              <p:cNvPr id="48" name="Isosceles Triangle 47"/>
              <p:cNvSpPr/>
              <p:nvPr/>
            </p:nvSpPr>
            <p:spPr bwMode="auto">
              <a:xfrm rot="5400000">
                <a:off x="2133600" y="1524000"/>
                <a:ext cx="838200" cy="685800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133600" y="1636067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+1</a:t>
                </a:r>
              </a:p>
            </p:txBody>
          </p:sp>
        </p:grpSp>
        <p:cxnSp>
          <p:nvCxnSpPr>
            <p:cNvPr id="45" name="Straight Arrow Connector 44"/>
            <p:cNvCxnSpPr>
              <a:stCxn id="46" idx="1"/>
            </p:cNvCxnSpPr>
            <p:nvPr/>
          </p:nvCxnSpPr>
          <p:spPr bwMode="auto">
            <a:xfrm flipH="1" flipV="1">
              <a:off x="3657600" y="1866900"/>
              <a:ext cx="403318" cy="2890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2" name="Oval 51"/>
            <p:cNvSpPr/>
            <p:nvPr/>
          </p:nvSpPr>
          <p:spPr bwMode="auto">
            <a:xfrm>
              <a:off x="4724400" y="2133600"/>
              <a:ext cx="152400" cy="152400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Straight Connector 52"/>
            <p:cNvCxnSpPr>
              <a:endCxn id="52" idx="2"/>
            </p:cNvCxnSpPr>
            <p:nvPr/>
          </p:nvCxnSpPr>
          <p:spPr bwMode="auto">
            <a:xfrm>
              <a:off x="4191000" y="2206698"/>
              <a:ext cx="533400" cy="31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5257800" y="2133600"/>
              <a:ext cx="152400" cy="152400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5410200" y="2210021"/>
              <a:ext cx="762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6858000" y="2208249"/>
              <a:ext cx="762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</p:cNvCxnSpPr>
            <p:nvPr/>
          </p:nvCxnSpPr>
          <p:spPr bwMode="auto">
            <a:xfrm flipV="1">
              <a:off x="4854482" y="1866900"/>
              <a:ext cx="403318" cy="2890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5753100" y="2210021"/>
              <a:ext cx="0" cy="3036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149" name="Straight Connector 6148"/>
            <p:cNvCxnSpPr/>
            <p:nvPr/>
          </p:nvCxnSpPr>
          <p:spPr bwMode="auto">
            <a:xfrm>
              <a:off x="5562600" y="2513713"/>
              <a:ext cx="381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5562600" y="2652821"/>
              <a:ext cx="381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53" name="Straight Connector 6152"/>
            <p:cNvCxnSpPr/>
            <p:nvPr/>
          </p:nvCxnSpPr>
          <p:spPr bwMode="auto">
            <a:xfrm>
              <a:off x="5753100" y="2652821"/>
              <a:ext cx="0" cy="26647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54" name="Isosceles Triangle 6153"/>
            <p:cNvSpPr/>
            <p:nvPr/>
          </p:nvSpPr>
          <p:spPr bwMode="auto">
            <a:xfrm flipV="1">
              <a:off x="5638800" y="2919300"/>
              <a:ext cx="228600" cy="228600"/>
            </a:xfrm>
            <a:prstGeom prst="triangl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200" y="1502135"/>
              <a:ext cx="12688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Analog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15200" y="1959114"/>
              <a:ext cx="152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To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Comparator</a:t>
              </a:r>
            </a:p>
          </p:txBody>
        </p:sp>
      </p:grp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74294"/>
              </p:ext>
            </p:extLst>
          </p:nvPr>
        </p:nvGraphicFramePr>
        <p:xfrm>
          <a:off x="1143000" y="4876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426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SMP1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SMP0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Length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of 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nd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Phase of Sample Time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 ATD clock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periods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 ATD clock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periods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 ATD clock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periods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 ATD clock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periods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53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ATD Control Register </a:t>
            </a:r>
            <a:r>
              <a:rPr lang="en-US" altLang="zh-CN" dirty="0"/>
              <a:t>5</a:t>
            </a:r>
            <a:r>
              <a:rPr lang="en-US" altLang="zh-CN" dirty="0" smtClean="0"/>
              <a:t> (ATD0CTL5)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1130" y="2269153"/>
            <a:ext cx="86779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DJM: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Result register data justification (‘0’: left justified, ‘1’: right justified</a:t>
            </a:r>
            <a:r>
              <a:rPr lang="en-US" sz="1800" b="0" baseline="30000" dirty="0" smtClean="0">
                <a:latin typeface="Arial" pitchFamily="34" charset="0"/>
                <a:cs typeface="Arial" pitchFamily="34" charset="0"/>
              </a:rPr>
              <a:t>)#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DSGN: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Result register signed representation (‘0’: unsigned, ‘1’: signed)</a:t>
            </a:r>
            <a:r>
              <a:rPr lang="en-US" sz="1800" b="0" baseline="30000" dirty="0" smtClean="0">
                <a:latin typeface="Arial" pitchFamily="34" charset="0"/>
                <a:cs typeface="Arial" pitchFamily="34" charset="0"/>
              </a:rPr>
              <a:t>#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SCAN:  </a:t>
            </a:r>
            <a:r>
              <a:rPr lang="en-US" sz="1800" b="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ontinuous channel scan bit (always set this bit to ‘0’)*</a:t>
            </a:r>
          </a:p>
          <a:p>
            <a:pPr>
              <a:tabLst>
                <a:tab pos="457200" algn="l"/>
              </a:tabLst>
            </a:pPr>
            <a:r>
              <a:rPr lang="en-US" sz="800" b="0" dirty="0">
                <a:latin typeface="Arial" pitchFamily="34" charset="0"/>
                <a:cs typeface="Arial" pitchFamily="34" charset="0"/>
              </a:rPr>
              <a:t>	</a:t>
            </a: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MULT: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Enable multichannel conversion bit</a:t>
            </a:r>
          </a:p>
          <a:p>
            <a:pPr>
              <a:tabLst>
                <a:tab pos="457200" algn="l"/>
              </a:tabLst>
            </a:pPr>
            <a:r>
              <a:rPr lang="en-US" sz="1800" b="0" dirty="0">
                <a:latin typeface="Arial" pitchFamily="34" charset="0"/>
                <a:cs typeface="Arial" pitchFamily="34" charset="0"/>
              </a:rPr>
              <a:t>	‘0’: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Sample only one channel (specified by CC/CB/CA)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 marL="862013" indent="-862013">
              <a:tabLst>
                <a:tab pos="457200" algn="l"/>
              </a:tabLst>
            </a:pPr>
            <a:r>
              <a:rPr lang="en-US" sz="1800" b="0" dirty="0">
                <a:latin typeface="Arial" pitchFamily="34" charset="0"/>
                <a:cs typeface="Arial" pitchFamily="34" charset="0"/>
              </a:rPr>
              <a:t>	‘1’: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Sample across several channels (start with CC/CB/CA; number of channels specified by sequence length)</a:t>
            </a:r>
          </a:p>
          <a:p>
            <a:pPr>
              <a:tabLst>
                <a:tab pos="457200" algn="l"/>
              </a:tabLst>
            </a:pP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CC, CB, CA: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Channel select code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 marL="509588" indent="-509588">
              <a:tabLst>
                <a:tab pos="457200" algn="l"/>
              </a:tabLst>
            </a:pPr>
            <a:r>
              <a:rPr lang="en-US" sz="18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Three bit code to select input channel (if MULT=0) or first channel in incrementing sequence (if MULT=1)</a:t>
            </a:r>
          </a:p>
          <a:p>
            <a:pPr marL="509588" indent="-509588">
              <a:tabLst>
                <a:tab pos="457200" algn="l"/>
              </a:tabLst>
            </a:pP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 marL="509588" indent="-509588">
              <a:tabLst>
                <a:tab pos="457200" algn="l"/>
              </a:tabLst>
            </a:pPr>
            <a:r>
              <a:rPr lang="en-US" sz="1800" b="0" baseline="30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  cannot be signed </a:t>
            </a:r>
            <a:r>
              <a:rPr lang="en-US" sz="1800" b="0" u="sng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 right justified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18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DJM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9542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DSGN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336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SCAN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718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MULT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101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48324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CC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865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CB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247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CA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954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6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336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718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6101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483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865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247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572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954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 smtClean="0">
                <a:latin typeface="Arial" pitchFamily="34" charset="0"/>
                <a:cs typeface="Arial" pitchFamily="34" charset="0"/>
              </a:rPr>
              <a:t>0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5336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718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101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483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6865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247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-76200" y="1752600"/>
            <a:ext cx="1066800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Reset:</a:t>
            </a:r>
          </a:p>
        </p:txBody>
      </p:sp>
    </p:spTree>
    <p:extLst>
      <p:ext uri="{BB962C8B-B14F-4D97-AF65-F5344CB8AC3E}">
        <p14:creationId xmlns:p14="http://schemas.microsoft.com/office/powerpoint/2010/main" val="29898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 on ATD0CTL5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4267200"/>
            <a:ext cx="8077200" cy="1295400"/>
          </a:xfrm>
        </p:spPr>
        <p:txBody>
          <a:bodyPr/>
          <a:lstStyle/>
          <a:p>
            <a:r>
              <a:rPr lang="en-US" dirty="0" smtClean="0"/>
              <a:t>Writing to ATD0CTL5 will abort any current conversion sequence </a:t>
            </a:r>
            <a:r>
              <a:rPr lang="en-US" b="1" i="1" dirty="0" smtClean="0">
                <a:solidFill>
                  <a:schemeClr val="accent2"/>
                </a:solidFill>
              </a:rPr>
              <a:t>and start a new conversion sequence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67293"/>
              </p:ext>
            </p:extLst>
          </p:nvPr>
        </p:nvGraphicFramePr>
        <p:xfrm>
          <a:off x="762000" y="1290320"/>
          <a:ext cx="75438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838200"/>
                <a:gridCol w="914400"/>
                <a:gridCol w="31242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SRES8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DJM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DSGN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Data Format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 Mapping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8-bit/left-justified/unsigned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 15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~ 8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8-bit/left-justified/signed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 15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~ 8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8-bit/right-justified/unsigned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 7 ~ 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10-bit/left-justified/unsigned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 15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~ 6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10-bit/left-justified/signed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 15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~ 6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10-bit/right-justified/unsigned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 9 ~ 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 Analog Voltage to Output Code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US" dirty="0" smtClean="0"/>
              <a:t>Left justified codes: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99516"/>
              </p:ext>
            </p:extLst>
          </p:nvPr>
        </p:nvGraphicFramePr>
        <p:xfrm>
          <a:off x="533400" y="1447800"/>
          <a:ext cx="8077200" cy="511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447800"/>
                <a:gridCol w="1524000"/>
                <a:gridCol w="1600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Input signal (V)</a:t>
                      </a:r>
                    </a:p>
                    <a:p>
                      <a:r>
                        <a:rPr lang="en-US" b="1" dirty="0" smtClean="0"/>
                        <a:t>V</a:t>
                      </a:r>
                      <a:r>
                        <a:rPr lang="en-US" b="1" baseline="-25000" dirty="0" smtClean="0"/>
                        <a:t>RL</a:t>
                      </a:r>
                      <a:r>
                        <a:rPr lang="en-US" b="1" dirty="0" smtClean="0"/>
                        <a:t> = 0.000 V</a:t>
                      </a:r>
                    </a:p>
                    <a:p>
                      <a:r>
                        <a:rPr lang="en-US" b="1" dirty="0" smtClean="0"/>
                        <a:t>V</a:t>
                      </a:r>
                      <a:r>
                        <a:rPr lang="en-US" b="1" baseline="-25000" dirty="0" smtClean="0"/>
                        <a:t>RH</a:t>
                      </a:r>
                      <a:r>
                        <a:rPr lang="en-US" b="1" dirty="0" smtClean="0"/>
                        <a:t> = 5.120 V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Signed</a:t>
                      </a:r>
                    </a:p>
                    <a:p>
                      <a:r>
                        <a:rPr lang="en-US" b="1" dirty="0" smtClean="0"/>
                        <a:t>8-bit codes</a:t>
                      </a:r>
                    </a:p>
                    <a:p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MSByte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Unsigned</a:t>
                      </a:r>
                    </a:p>
                    <a:p>
                      <a:r>
                        <a:rPr lang="en-US" b="1" dirty="0" smtClean="0"/>
                        <a:t>8-bit codes</a:t>
                      </a:r>
                    </a:p>
                    <a:p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MSByte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Signed</a:t>
                      </a:r>
                    </a:p>
                    <a:p>
                      <a:r>
                        <a:rPr lang="en-US" b="1" dirty="0" smtClean="0"/>
                        <a:t>10-bit codes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Unsigned</a:t>
                      </a:r>
                    </a:p>
                    <a:p>
                      <a:r>
                        <a:rPr lang="en-US" b="1" dirty="0" smtClean="0"/>
                        <a:t>10-bit codes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7FC0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FFC0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7F00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2.565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8040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2.560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2.555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FFC0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7FC0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2.540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7F00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8040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 Analog Voltage to Output Code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justified codes: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33274"/>
              </p:ext>
            </p:extLst>
          </p:nvPr>
        </p:nvGraphicFramePr>
        <p:xfrm>
          <a:off x="533400" y="1600200"/>
          <a:ext cx="8077200" cy="511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447800"/>
                <a:gridCol w="1524000"/>
                <a:gridCol w="1600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Input signal (V)</a:t>
                      </a:r>
                    </a:p>
                    <a:p>
                      <a:r>
                        <a:rPr lang="en-US" b="1" dirty="0" smtClean="0"/>
                        <a:t>V</a:t>
                      </a:r>
                      <a:r>
                        <a:rPr lang="en-US" b="1" baseline="-25000" dirty="0" smtClean="0"/>
                        <a:t>RL</a:t>
                      </a:r>
                      <a:r>
                        <a:rPr lang="en-US" b="1" dirty="0" smtClean="0"/>
                        <a:t> = 0.000 V</a:t>
                      </a:r>
                    </a:p>
                    <a:p>
                      <a:r>
                        <a:rPr lang="en-US" b="1" dirty="0" smtClean="0"/>
                        <a:t>V</a:t>
                      </a:r>
                      <a:r>
                        <a:rPr lang="en-US" b="1" baseline="-25000" dirty="0" smtClean="0"/>
                        <a:t>RH</a:t>
                      </a:r>
                      <a:r>
                        <a:rPr lang="en-US" b="1" dirty="0" smtClean="0"/>
                        <a:t> = 5.120 V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Signed</a:t>
                      </a:r>
                    </a:p>
                    <a:p>
                      <a:r>
                        <a:rPr lang="en-US" b="1" dirty="0" smtClean="0"/>
                        <a:t>8-bit codes</a:t>
                      </a:r>
                    </a:p>
                    <a:p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LSByte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Unsigned</a:t>
                      </a:r>
                    </a:p>
                    <a:p>
                      <a:r>
                        <a:rPr lang="en-US" b="1" dirty="0" smtClean="0"/>
                        <a:t>8-bit codes</a:t>
                      </a:r>
                    </a:p>
                    <a:p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LSByte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Signed</a:t>
                      </a:r>
                    </a:p>
                    <a:p>
                      <a:r>
                        <a:rPr lang="en-US" b="1" dirty="0" smtClean="0"/>
                        <a:t>10-bit codes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Unsigned</a:t>
                      </a:r>
                    </a:p>
                    <a:p>
                      <a:r>
                        <a:rPr lang="en-US" b="1" dirty="0" smtClean="0"/>
                        <a:t>10-bit codes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03FF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03FC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2.565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2.560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2.555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01FF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2.540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01FC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2438400" y="2743200"/>
            <a:ext cx="1295400" cy="3810000"/>
          </a:xfrm>
          <a:prstGeom prst="rect">
            <a:avLst/>
          </a:prstGeom>
          <a:solidFill>
            <a:srgbClr val="FF99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allowed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2743200"/>
            <a:ext cx="1295400" cy="3810000"/>
          </a:xfrm>
          <a:prstGeom prst="rect">
            <a:avLst/>
          </a:prstGeom>
          <a:solidFill>
            <a:srgbClr val="FF99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allowed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ATD Status Register </a:t>
            </a:r>
            <a:r>
              <a:rPr lang="en-US" altLang="zh-CN" dirty="0"/>
              <a:t>0</a:t>
            </a:r>
            <a:r>
              <a:rPr lang="en-US" altLang="zh-CN" dirty="0" smtClean="0"/>
              <a:t> (ATD0STAT0)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1130" y="2362200"/>
            <a:ext cx="8677940" cy="419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SCF: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Sequence complete flag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914400" indent="-914400"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ETORF: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External trigger overrun flag* (indicates trigger occurred while previous conversion still in progress)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914400" indent="-914400"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FIFOR: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FIFO overrun flag* (indicates result register has been written before corresponding conversion complete flag (CCF) has been cleared)</a:t>
            </a: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CC2, CC1, CC0: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Conversion Counter*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Points to the result register that will receive the result of current conversion</a:t>
            </a:r>
          </a:p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tabLst>
                <a:tab pos="457200" algn="l"/>
              </a:tabLst>
            </a:pP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ATD Result Registers ATD0DR0 ~ ATD0DR7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eight 16-bit result registers</a:t>
            </a:r>
          </a:p>
          <a:p>
            <a:pPr>
              <a:tabLst>
                <a:tab pos="457200" algn="l"/>
              </a:tabLst>
            </a:pPr>
            <a:endParaRPr lang="en-US" sz="18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SCF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9542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336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ETORF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718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FIFOR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1010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48324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CC2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86550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CC1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24775" y="12954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CC0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954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6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336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718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61010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4832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86550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24775" y="914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572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954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 smtClean="0">
                <a:latin typeface="Arial" pitchFamily="34" charset="0"/>
                <a:cs typeface="Arial" pitchFamily="34" charset="0"/>
              </a:rPr>
              <a:t>0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5336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718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1010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4832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686550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24775" y="17526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-76200" y="1752600"/>
            <a:ext cx="1066800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Reset:</a:t>
            </a:r>
          </a:p>
        </p:txBody>
      </p:sp>
    </p:spTree>
    <p:extLst>
      <p:ext uri="{BB962C8B-B14F-4D97-AF65-F5344CB8AC3E}">
        <p14:creationId xmlns:p14="http://schemas.microsoft.com/office/powerpoint/2010/main" val="16209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ATD Input Enable Register (ATD0DIEN)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1130" y="2133600"/>
            <a:ext cx="86779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IENx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IENx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=1, pin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ANx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 can be used as a general purpose parallel port digital input pin rather than an A/D analog input pin</a:t>
            </a:r>
          </a:p>
          <a:p>
            <a:pPr>
              <a:tabLst>
                <a:tab pos="457200" algn="l"/>
              </a:tabLst>
            </a:pPr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In this case, digital inputs are read from corresponding bit positions of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PTAD0</a:t>
            </a:r>
          </a:p>
          <a:p>
            <a:pPr>
              <a:tabLst>
                <a:tab pos="457200" algn="l"/>
              </a:tabLst>
            </a:pPr>
            <a:endParaRPr lang="en-US" sz="1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57200" algn="l"/>
              </a:tabLst>
            </a:pPr>
            <a:endParaRPr lang="en-US" sz="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2192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IEN7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95425" y="12192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IEN6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33650" y="12192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IEN5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71875" y="12192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IEN4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10100" y="12192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IEN3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48324" y="12192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IEN2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86550" y="12192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IEN1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24775" y="1219200"/>
            <a:ext cx="1038225" cy="4572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IEN0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8382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95425" y="8382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6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33650" y="8382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71875" y="8382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610100" y="8382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48325" y="8382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86550" y="8382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24775" y="8382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57200" y="1676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95425" y="1676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 smtClean="0">
                <a:latin typeface="Arial" pitchFamily="34" charset="0"/>
                <a:cs typeface="Arial" pitchFamily="34" charset="0"/>
              </a:rPr>
              <a:t>0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533650" y="1676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71875" y="1676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10100" y="1676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48325" y="1676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686550" y="1676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24775" y="1676400"/>
            <a:ext cx="1038225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-76200" y="1676400"/>
            <a:ext cx="1066800" cy="381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Reset: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3"/>
          <a:stretch/>
        </p:blipFill>
        <p:spPr bwMode="auto">
          <a:xfrm>
            <a:off x="314768" y="4191000"/>
            <a:ext cx="85313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4768" y="3657600"/>
            <a:ext cx="40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ATD Conversion Timings:</a:t>
            </a:r>
          </a:p>
        </p:txBody>
      </p:sp>
    </p:spTree>
    <p:extLst>
      <p:ext uri="{BB962C8B-B14F-4D97-AF65-F5344CB8AC3E}">
        <p14:creationId xmlns:p14="http://schemas.microsoft.com/office/powerpoint/2010/main" val="26688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Analog to Digital Conversion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81493"/>
            <a:ext cx="8458200" cy="1199707"/>
          </a:xfrm>
        </p:spPr>
        <p:txBody>
          <a:bodyPr/>
          <a:lstStyle/>
          <a:p>
            <a:r>
              <a:rPr lang="en-US" sz="2200" dirty="0" smtClean="0"/>
              <a:t>An A/D converter samples an analog signal at regular intervals and generates a digital code which is its best (closest) approximation to the analog value at that instant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Analog signal: continuous in time and value</a:t>
            </a:r>
          </a:p>
          <a:p>
            <a:r>
              <a:rPr lang="en-US" sz="2200" dirty="0" smtClean="0"/>
              <a:t>Digital signal: quantized in time and value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-304800" y="1963518"/>
            <a:ext cx="9220200" cy="3903882"/>
            <a:chOff x="-304800" y="1963518"/>
            <a:chExt cx="9220200" cy="3903882"/>
          </a:xfrm>
        </p:grpSpPr>
        <p:sp>
          <p:nvSpPr>
            <p:cNvPr id="80" name="TextBox 79"/>
            <p:cNvSpPr txBox="1"/>
            <p:nvPr/>
          </p:nvSpPr>
          <p:spPr>
            <a:xfrm>
              <a:off x="-304800" y="3105090"/>
              <a:ext cx="2362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analog</a:t>
              </a:r>
            </a:p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input</a:t>
              </a:r>
            </a:p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voltage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53200" y="3867090"/>
              <a:ext cx="2362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digital</a:t>
              </a:r>
            </a:p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code</a:t>
              </a:r>
            </a:p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levels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752600" y="2376428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752600" y="2562165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52600" y="2747903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752600" y="2933640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752600" y="3119378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752600" y="3305115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752600" y="3490853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752600" y="3676590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752600" y="3862328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752600" y="4048065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52600" y="4233803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752600" y="4419540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752600" y="4605278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4791015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752600" y="4976753"/>
              <a:ext cx="5105400" cy="185738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2590800" y="2376428"/>
              <a:ext cx="0" cy="27860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429000" y="2399408"/>
              <a:ext cx="0" cy="276308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7" idx="0"/>
            </p:cNvCxnSpPr>
            <p:nvPr/>
          </p:nvCxnSpPr>
          <p:spPr bwMode="auto">
            <a:xfrm>
              <a:off x="4305300" y="2376428"/>
              <a:ext cx="3544" cy="280683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181600" y="2371635"/>
              <a:ext cx="0" cy="27908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6019800" y="2376428"/>
              <a:ext cx="0" cy="27860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45" name="Freeform 6144"/>
            <p:cNvSpPr/>
            <p:nvPr/>
          </p:nvSpPr>
          <p:spPr bwMode="auto">
            <a:xfrm>
              <a:off x="1488558" y="2478155"/>
              <a:ext cx="5624623" cy="1870958"/>
            </a:xfrm>
            <a:custGeom>
              <a:avLst/>
              <a:gdLst>
                <a:gd name="connsiteX0" fmla="*/ 0 w 5624623"/>
                <a:gd name="connsiteY0" fmla="*/ 1103659 h 1816040"/>
                <a:gd name="connsiteX1" fmla="*/ 1254642 w 5624623"/>
                <a:gd name="connsiteY1" fmla="*/ 178626 h 1816040"/>
                <a:gd name="connsiteX2" fmla="*/ 2679405 w 5624623"/>
                <a:gd name="connsiteY2" fmla="*/ 125464 h 1816040"/>
                <a:gd name="connsiteX3" fmla="*/ 4125433 w 5624623"/>
                <a:gd name="connsiteY3" fmla="*/ 1528961 h 1816040"/>
                <a:gd name="connsiteX4" fmla="*/ 4763386 w 5624623"/>
                <a:gd name="connsiteY4" fmla="*/ 1816040 h 1816040"/>
                <a:gd name="connsiteX5" fmla="*/ 5624623 w 5624623"/>
                <a:gd name="connsiteY5" fmla="*/ 1528961 h 1816040"/>
                <a:gd name="connsiteX0" fmla="*/ 0 w 5624623"/>
                <a:gd name="connsiteY0" fmla="*/ 1158563 h 1870958"/>
                <a:gd name="connsiteX1" fmla="*/ 1254642 w 5624623"/>
                <a:gd name="connsiteY1" fmla="*/ 233530 h 1870958"/>
                <a:gd name="connsiteX2" fmla="*/ 2690037 w 5624623"/>
                <a:gd name="connsiteY2" fmla="*/ 105940 h 1870958"/>
                <a:gd name="connsiteX3" fmla="*/ 4125433 w 5624623"/>
                <a:gd name="connsiteY3" fmla="*/ 1583865 h 1870958"/>
                <a:gd name="connsiteX4" fmla="*/ 4763386 w 5624623"/>
                <a:gd name="connsiteY4" fmla="*/ 1870944 h 1870958"/>
                <a:gd name="connsiteX5" fmla="*/ 5624623 w 5624623"/>
                <a:gd name="connsiteY5" fmla="*/ 1583865 h 187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24623" h="1870958">
                  <a:moveTo>
                    <a:pt x="0" y="1158563"/>
                  </a:moveTo>
                  <a:cubicBezTo>
                    <a:pt x="404037" y="777562"/>
                    <a:pt x="806303" y="408967"/>
                    <a:pt x="1254642" y="233530"/>
                  </a:cubicBezTo>
                  <a:cubicBezTo>
                    <a:pt x="1702982" y="58093"/>
                    <a:pt x="2211572" y="-119116"/>
                    <a:pt x="2690037" y="105940"/>
                  </a:cubicBezTo>
                  <a:cubicBezTo>
                    <a:pt x="3168502" y="330996"/>
                    <a:pt x="3779875" y="1289698"/>
                    <a:pt x="4125433" y="1583865"/>
                  </a:cubicBezTo>
                  <a:cubicBezTo>
                    <a:pt x="4470991" y="1878032"/>
                    <a:pt x="4513521" y="1870944"/>
                    <a:pt x="4763386" y="1870944"/>
                  </a:cubicBezTo>
                  <a:cubicBezTo>
                    <a:pt x="5013251" y="1870944"/>
                    <a:pt x="5318937" y="1727404"/>
                    <a:pt x="5624623" y="1583865"/>
                  </a:cubicBezTo>
                </a:path>
              </a:pathLst>
            </a:custGeom>
            <a:noFill/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7" name="Oval 6146"/>
            <p:cNvSpPr/>
            <p:nvPr/>
          </p:nvSpPr>
          <p:spPr bwMode="auto">
            <a:xfrm>
              <a:off x="1697321" y="3437955"/>
              <a:ext cx="110557" cy="110557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525315" y="2682418"/>
              <a:ext cx="130969" cy="13096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357561" y="2501110"/>
              <a:ext cx="122111" cy="122111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254670" y="2693728"/>
              <a:ext cx="108348" cy="108348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120195" y="3433193"/>
              <a:ext cx="115319" cy="115319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962650" y="4176653"/>
              <a:ext cx="114300" cy="114300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49" name="Straight Connector 6148"/>
            <p:cNvCxnSpPr>
              <a:endCxn id="104" idx="4"/>
            </p:cNvCxnSpPr>
            <p:nvPr/>
          </p:nvCxnSpPr>
          <p:spPr bwMode="auto">
            <a:xfrm flipV="1">
              <a:off x="6853237" y="4281428"/>
              <a:ext cx="7143" cy="89058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40" idx="4"/>
            </p:cNvCxnSpPr>
            <p:nvPr/>
          </p:nvCxnSpPr>
          <p:spPr bwMode="auto">
            <a:xfrm flipV="1">
              <a:off x="6019800" y="4290953"/>
              <a:ext cx="0" cy="87153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endCxn id="39" idx="4"/>
            </p:cNvCxnSpPr>
            <p:nvPr/>
          </p:nvCxnSpPr>
          <p:spPr bwMode="auto">
            <a:xfrm flipH="1" flipV="1">
              <a:off x="5177855" y="3548512"/>
              <a:ext cx="3745" cy="162350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21" idx="2"/>
              <a:endCxn id="38" idx="4"/>
            </p:cNvCxnSpPr>
            <p:nvPr/>
          </p:nvCxnSpPr>
          <p:spPr bwMode="auto">
            <a:xfrm flipV="1">
              <a:off x="4305300" y="2802076"/>
              <a:ext cx="3544" cy="236041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endCxn id="37" idx="4"/>
            </p:cNvCxnSpPr>
            <p:nvPr/>
          </p:nvCxnSpPr>
          <p:spPr bwMode="auto">
            <a:xfrm flipH="1" flipV="1">
              <a:off x="3418617" y="2623221"/>
              <a:ext cx="10383" cy="253927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2590800" y="2790766"/>
              <a:ext cx="0" cy="236305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6161" idx="3"/>
              <a:endCxn id="6147" idx="4"/>
            </p:cNvCxnSpPr>
            <p:nvPr/>
          </p:nvCxnSpPr>
          <p:spPr bwMode="auto">
            <a:xfrm flipV="1">
              <a:off x="1752600" y="3548512"/>
              <a:ext cx="0" cy="160531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61" name="TextBox 6160"/>
            <p:cNvSpPr txBox="1"/>
            <p:nvPr/>
          </p:nvSpPr>
          <p:spPr>
            <a:xfrm>
              <a:off x="914400" y="495377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1.0V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4400" y="224778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.0V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92556" y="495377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0000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96100" y="3476534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1000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58000" y="217158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1111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71600" y="5210223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09800" y="521958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48000" y="521958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6200" y="521958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24400" y="521958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62600" y="521958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00800" y="521958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71800" y="5467290"/>
              <a:ext cx="2362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sampling intervals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71700" y="197631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1101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71800" y="197375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1110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86200" y="197119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1101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24400" y="196863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1001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2600" y="196607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101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00800" y="196351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101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95400" y="197375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1001</a:t>
              </a: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6803230" y="4167128"/>
              <a:ext cx="114300" cy="114300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3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Multichannel Example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Assume the following setup:</a:t>
            </a:r>
          </a:p>
          <a:p>
            <a:pPr lvl="1"/>
            <a:r>
              <a:rPr lang="en-US" sz="1800" dirty="0" smtClean="0"/>
              <a:t>Channel select code (CC ~ CA) of ATD0CTL5 = 6</a:t>
            </a:r>
          </a:p>
          <a:p>
            <a:pPr lvl="1"/>
            <a:r>
              <a:rPr lang="en-US" sz="1800" dirty="0" smtClean="0"/>
              <a:t>Conversion sequence length (S8C ~ S1C) of ATD0CTL3 = 5</a:t>
            </a:r>
          </a:p>
          <a:p>
            <a:pPr lvl="1"/>
            <a:r>
              <a:rPr lang="en-US" sz="1800" dirty="0" smtClean="0"/>
              <a:t>MULT bit of ATD0CTL5 is set to ‘1’ (i.e. multiple channels)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How would conversion results be stored in data registers?</a:t>
            </a:r>
            <a:endParaRPr lang="en-US" sz="2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38156"/>
              </p:ext>
            </p:extLst>
          </p:nvPr>
        </p:nvGraphicFramePr>
        <p:xfrm>
          <a:off x="2209800" y="3352800"/>
          <a:ext cx="4064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Analog Channel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stored in: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(non-FIFO mode)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AN6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ATD0DR0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AN7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ATD0DR1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AN0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ATD0DR2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AN1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ATD0DR3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AN2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ATD0DR4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9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Procedure for Performing A/D Conversion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Set up A/D power supply &amp; reference voltages:</a:t>
            </a:r>
          </a:p>
          <a:p>
            <a:pPr lvl="1"/>
            <a:r>
              <a:rPr lang="en-US" sz="1800" dirty="0" smtClean="0"/>
              <a:t>V</a:t>
            </a:r>
            <a:r>
              <a:rPr lang="en-US" sz="1800" baseline="-25000" dirty="0" smtClean="0"/>
              <a:t>DDA</a:t>
            </a:r>
            <a:r>
              <a:rPr lang="en-US" sz="1800" dirty="0" smtClean="0"/>
              <a:t>: connect to 5V (nominal – normally same value as V</a:t>
            </a:r>
            <a:r>
              <a:rPr lang="en-US" sz="1800" baseline="-25000" dirty="0" smtClean="0"/>
              <a:t>DD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V</a:t>
            </a:r>
            <a:r>
              <a:rPr lang="en-US" sz="1800" baseline="-25000" dirty="0" smtClean="0"/>
              <a:t>SSA</a:t>
            </a:r>
            <a:r>
              <a:rPr lang="en-US" sz="1800" dirty="0" smtClean="0"/>
              <a:t>: connect to 0V (nominal – normally same value as V</a:t>
            </a:r>
            <a:r>
              <a:rPr lang="en-US" sz="1800" baseline="-25000" dirty="0" smtClean="0"/>
              <a:t>SS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V</a:t>
            </a:r>
            <a:r>
              <a:rPr lang="en-US" sz="1800" baseline="-25000" dirty="0" smtClean="0"/>
              <a:t>RH</a:t>
            </a:r>
            <a:r>
              <a:rPr lang="en-US" sz="1800" dirty="0" smtClean="0"/>
              <a:t>: connect to 5V (nominal) V</a:t>
            </a:r>
            <a:r>
              <a:rPr lang="en-US" sz="1800" baseline="-25000" dirty="0" smtClean="0"/>
              <a:t>RH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Arial"/>
                <a:cs typeface="Arial"/>
              </a:rPr>
              <a:t>≤ V</a:t>
            </a:r>
            <a:r>
              <a:rPr lang="en-US" sz="1800" baseline="-25000" dirty="0" smtClean="0">
                <a:latin typeface="Arial"/>
                <a:cs typeface="Arial"/>
              </a:rPr>
              <a:t>DDA</a:t>
            </a:r>
            <a:endParaRPr lang="en-US" sz="1800" dirty="0" smtClean="0"/>
          </a:p>
          <a:p>
            <a:pPr lvl="1"/>
            <a:r>
              <a:rPr lang="en-US" sz="1800" dirty="0" smtClean="0"/>
              <a:t>V</a:t>
            </a:r>
            <a:r>
              <a:rPr lang="en-US" sz="1800" baseline="-25000" dirty="0" smtClean="0"/>
              <a:t>RL</a:t>
            </a:r>
            <a:r>
              <a:rPr lang="en-US" sz="1800" dirty="0" smtClean="0"/>
              <a:t>: </a:t>
            </a:r>
            <a:r>
              <a:rPr lang="en-US" sz="1800" dirty="0"/>
              <a:t>connect to </a:t>
            </a:r>
            <a:r>
              <a:rPr lang="en-US" sz="1800" dirty="0" smtClean="0"/>
              <a:t>0V </a:t>
            </a:r>
            <a:r>
              <a:rPr lang="en-US" sz="1800" dirty="0"/>
              <a:t>(</a:t>
            </a:r>
            <a:r>
              <a:rPr lang="en-US" sz="1800" dirty="0" smtClean="0"/>
              <a:t>nominal)  V</a:t>
            </a:r>
            <a:r>
              <a:rPr lang="en-US" sz="1800" baseline="-25000" dirty="0" smtClean="0"/>
              <a:t>RHL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Arial"/>
                <a:cs typeface="Arial"/>
              </a:rPr>
              <a:t>≥ V</a:t>
            </a:r>
            <a:r>
              <a:rPr lang="en-US" sz="1800" baseline="-25000" dirty="0" smtClean="0">
                <a:latin typeface="Arial"/>
                <a:cs typeface="Arial"/>
              </a:rPr>
              <a:t>SSA</a:t>
            </a:r>
            <a:r>
              <a:rPr lang="en-US" sz="1800" dirty="0">
                <a:latin typeface="Arial"/>
                <a:cs typeface="Arial"/>
              </a:rPr>
              <a:t>)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If transducer output is not in range (V</a:t>
            </a:r>
            <a:r>
              <a:rPr lang="en-US" sz="2200" baseline="-25000" dirty="0" smtClean="0"/>
              <a:t>RL</a:t>
            </a:r>
            <a:r>
              <a:rPr lang="en-US" sz="2200" dirty="0" smtClean="0"/>
              <a:t> ~ V</a:t>
            </a:r>
            <a:r>
              <a:rPr lang="en-US" sz="2200" baseline="-25000" dirty="0" smtClean="0"/>
              <a:t>RH</a:t>
            </a:r>
            <a:r>
              <a:rPr lang="en-US" sz="2200" dirty="0" smtClean="0"/>
              <a:t>), use a signal conditioning circuit to shift and scale it to match this 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Configure ATD control register 2 and wait 20</a:t>
            </a:r>
            <a:r>
              <a:rPr lang="en-US" sz="2200" dirty="0" smtClean="0">
                <a:latin typeface="Symbol" pitchFamily="18" charset="2"/>
              </a:rPr>
              <a:t>m</a:t>
            </a:r>
            <a:r>
              <a:rPr lang="en-US" sz="2200" dirty="0" smtClean="0"/>
              <a:t>s for ATD circuits to stabilize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Configure ATD control registers 3 and 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Select appropriate channel(s) and operation modes by programming ATD control register 5. Writing to ATD0CTL5 starts conversion sequence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Wait until SCF flag of ATD0STAT0 is set, then collect conversion results and store in memory</a:t>
            </a:r>
            <a:endParaRPr lang="en-US" sz="2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A/D Initialization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r>
              <a:rPr lang="en-US" sz="2200" dirty="0" smtClean="0"/>
              <a:t>Write a subroutine to initialize the AD0 converter with the following settings:</a:t>
            </a:r>
          </a:p>
          <a:p>
            <a:pPr lvl="1"/>
            <a:r>
              <a:rPr lang="en-US" sz="1800" dirty="0" smtClean="0"/>
              <a:t>Software initiated conversions (no external trigger)</a:t>
            </a:r>
          </a:p>
          <a:p>
            <a:pPr lvl="1"/>
            <a:r>
              <a:rPr lang="en-US" sz="1800" dirty="0" smtClean="0"/>
              <a:t>Fast ATD flag clear all</a:t>
            </a:r>
          </a:p>
          <a:p>
            <a:pPr lvl="1"/>
            <a:r>
              <a:rPr lang="en-US" sz="1800" dirty="0" smtClean="0"/>
              <a:t>No interrupts</a:t>
            </a:r>
          </a:p>
          <a:p>
            <a:pPr lvl="1"/>
            <a:r>
              <a:rPr lang="en-US" sz="1800" dirty="0" smtClean="0"/>
              <a:t>No FIFO mode</a:t>
            </a:r>
          </a:p>
          <a:p>
            <a:pPr lvl="1"/>
            <a:r>
              <a:rPr lang="en-US" sz="1800" dirty="0" smtClean="0"/>
              <a:t>10-bit operation</a:t>
            </a:r>
          </a:p>
          <a:p>
            <a:pPr lvl="1"/>
            <a:r>
              <a:rPr lang="en-US" sz="1800" dirty="0" smtClean="0"/>
              <a:t>2 MHz conversion clock (assume E-clock = 8 MHz)</a:t>
            </a:r>
          </a:p>
          <a:p>
            <a:pPr lvl="1"/>
            <a:r>
              <a:rPr lang="en-US" sz="1800" dirty="0" smtClean="0"/>
              <a:t>2 conversion clock periods for second stage sample time</a:t>
            </a:r>
          </a:p>
          <a:p>
            <a:pPr lvl="1"/>
            <a:r>
              <a:rPr lang="en-US" sz="1800" dirty="0" smtClean="0"/>
              <a:t>Sequence of n (1 </a:t>
            </a:r>
            <a:r>
              <a:rPr lang="en-US" sz="1800" dirty="0" smtClean="0">
                <a:latin typeface="Arial"/>
                <a:cs typeface="Arial"/>
              </a:rPr>
              <a:t>≤ n ≤ 8) </a:t>
            </a:r>
            <a:r>
              <a:rPr lang="en-US" sz="1800" dirty="0" smtClean="0"/>
              <a:t>conversions where n is passed in </a:t>
            </a:r>
            <a:r>
              <a:rPr lang="en-US" sz="1800" dirty="0" err="1" smtClean="0"/>
              <a:t>acc</a:t>
            </a:r>
            <a:r>
              <a:rPr lang="en-US" sz="1800" dirty="0" smtClean="0"/>
              <a:t> A</a:t>
            </a:r>
          </a:p>
          <a:p>
            <a:r>
              <a:rPr lang="en-US" sz="2200" dirty="0" smtClean="0"/>
              <a:t>Need to write following data into ATD registers:</a:t>
            </a:r>
          </a:p>
          <a:p>
            <a:pPr lvl="1"/>
            <a:r>
              <a:rPr lang="en-US" sz="1800" dirty="0" smtClean="0"/>
              <a:t>ATD0CTL2:  $C0</a:t>
            </a:r>
          </a:p>
          <a:p>
            <a:pPr lvl="1"/>
            <a:r>
              <a:rPr lang="en-US" sz="1800" dirty="0" smtClean="0"/>
              <a:t>ATD0CTL3:  $00 + (n&lt;&lt;3)</a:t>
            </a:r>
          </a:p>
          <a:p>
            <a:pPr lvl="1"/>
            <a:r>
              <a:rPr lang="en-US" sz="1800" dirty="0" smtClean="0"/>
              <a:t>ATD0CTL4:  $01</a:t>
            </a:r>
          </a:p>
          <a:p>
            <a:r>
              <a:rPr lang="en-US" sz="2200" dirty="0" smtClean="0"/>
              <a:t>We do not write to ATD0CTL5 at this stage because that would actually start a conversion</a:t>
            </a:r>
          </a:p>
          <a:p>
            <a:pPr lvl="1"/>
            <a:endParaRPr lang="en-US" sz="1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7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A/D Initialization Code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838200"/>
            <a:ext cx="8153400" cy="5105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include	“hcs12.inc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openAD0: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movb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$C0, ATD0CTL2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jsr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wait20us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wait for A/D circuits to stabilize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ldab</a:t>
            </a:r>
            <a:r>
              <a:rPr lang="en-US" sz="2000" kern="1200" dirty="0" smtClean="0">
                <a:latin typeface="Times New Roman"/>
              </a:rPr>
              <a:t>	#8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mult</a:t>
            </a:r>
            <a:r>
              <a:rPr lang="en-US" sz="2000" kern="1200" dirty="0" smtClean="0">
                <a:latin typeface="Times New Roman"/>
              </a:rPr>
              <a:t>	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left shift sequence # by 3 places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smtClean="0">
                <a:latin typeface="Times New Roman"/>
              </a:rPr>
              <a:t>stab	ATD0CTL3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movb</a:t>
            </a:r>
            <a:r>
              <a:rPr lang="en-US" sz="2000" kern="1200" dirty="0" smtClean="0">
                <a:latin typeface="Times New Roman"/>
              </a:rPr>
              <a:t>	#$01, ATD0CTL4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rts</a:t>
            </a:r>
            <a:endParaRPr lang="en-US" sz="2000" kern="1200" dirty="0" smtClean="0"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latin typeface="Times New Roman"/>
              </a:rPr>
              <a:t>wait20us:	</a:t>
            </a:r>
            <a:r>
              <a:rPr lang="en-US" sz="2000" kern="1200" dirty="0" err="1" smtClean="0">
                <a:latin typeface="Times New Roman"/>
              </a:rPr>
              <a:t>movb</a:t>
            </a:r>
            <a:r>
              <a:rPr lang="en-US" sz="2000" kern="1200" dirty="0" smtClean="0">
                <a:latin typeface="Times New Roman"/>
              </a:rPr>
              <a:t>	#$90, TSCR2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enable TCNT &amp; fast timer clear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movb</a:t>
            </a:r>
            <a:r>
              <a:rPr lang="en-US" sz="2000" kern="1200" dirty="0" smtClean="0">
                <a:latin typeface="Times New Roman"/>
              </a:rPr>
              <a:t>	#0, TSCR1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set TCNT pre-</a:t>
            </a:r>
            <a:r>
              <a:rPr lang="en-US" sz="2000" kern="1200" dirty="0" err="1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scaler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to 1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bset</a:t>
            </a:r>
            <a:r>
              <a:rPr lang="en-US" sz="2000" kern="1200" dirty="0" smtClean="0">
                <a:latin typeface="Times New Roman"/>
              </a:rPr>
              <a:t>	TIOS, $01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enable OC0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ldd</a:t>
            </a:r>
            <a:r>
              <a:rPr lang="en-US" sz="2000" kern="1200" dirty="0" smtClean="0">
                <a:latin typeface="Times New Roman"/>
              </a:rPr>
              <a:t>	TCNT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start OC0 operation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addd</a:t>
            </a:r>
            <a:r>
              <a:rPr lang="en-US" sz="2000" kern="1200" dirty="0" smtClean="0">
                <a:latin typeface="Times New Roman"/>
              </a:rPr>
              <a:t>	#160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160 clock cycles = 20 us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std</a:t>
            </a:r>
            <a:r>
              <a:rPr lang="en-US" sz="2000" kern="1200" dirty="0" smtClean="0">
                <a:latin typeface="Times New Roman"/>
              </a:rPr>
              <a:t>	TC0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brclr</a:t>
            </a:r>
            <a:r>
              <a:rPr lang="en-US" sz="2000" kern="1200" dirty="0" smtClean="0">
                <a:latin typeface="Times New Roman"/>
              </a:rPr>
              <a:t>	TFLG1, $01, *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wait for time-out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rts</a:t>
            </a:r>
            <a:endParaRPr lang="en-US" sz="2000" kern="1200" dirty="0" smtClean="0"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kern="1200" dirty="0" smtClean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8446"/>
            <a:ext cx="858964" cy="80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Perform 20 A/D Conversions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r>
              <a:rPr lang="en-US" sz="2200" dirty="0" smtClean="0"/>
              <a:t>Write a program to perform A/D conversions on the analog signal connected to pin AN6. Collect 20 10-bit conversion results and store them in consecutive 16-bit memory locations starting at $1000. Data should be unsigned and right justified.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Solution: Initialize A/D to perform sequence of four conversions and then initiate five conversion sequences</a:t>
            </a:r>
          </a:p>
          <a:p>
            <a:pPr lvl="1"/>
            <a:endParaRPr lang="en-US" sz="1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676400" y="2971800"/>
            <a:ext cx="1295400" cy="13716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2971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HCS12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64696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AN6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 bwMode="auto">
          <a:xfrm>
            <a:off x="2971800" y="3831633"/>
            <a:ext cx="1447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endCxn id="11" idx="3"/>
          </p:cNvCxnSpPr>
          <p:nvPr/>
        </p:nvCxnSpPr>
        <p:spPr bwMode="auto">
          <a:xfrm>
            <a:off x="4696682" y="4114800"/>
            <a:ext cx="0" cy="2725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sosceles Triangle 10"/>
          <p:cNvSpPr/>
          <p:nvPr/>
        </p:nvSpPr>
        <p:spPr bwMode="auto">
          <a:xfrm flipV="1">
            <a:off x="4582382" y="4387334"/>
            <a:ext cx="228600" cy="184666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 Conversions Code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include	“hcs12.inc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ORG	$4000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lds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#$4800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ldx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#$1000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use X as data pointer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ldaa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#4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sequence length = 4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jsr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openAD0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initialize A/D converter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ldy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#5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loop counter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loop5: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movb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#$86, ATD0CTL5</a:t>
            </a: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start  ch6 A/D conv. sequence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brclr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ATD0STAT0, $80, *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wait for sequence complete flag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movw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ATD0DR0, 2, x+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collect and save results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movw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ATD0DR1, 2, x+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incrementing pointer by 2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movw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ATD0DR2, 2, x+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movw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ATD0DR3, 2, x+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dbne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y, loop5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are we done?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swi</a:t>
            </a:r>
            <a:endParaRPr lang="en-US" sz="2000" kern="1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5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r>
              <a:rPr lang="en-US" altLang="zh-CN" dirty="0" smtClean="0"/>
              <a:t>Example: Record Potentiometer Output Voltage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105400"/>
          </a:xfrm>
        </p:spPr>
        <p:txBody>
          <a:bodyPr/>
          <a:lstStyle/>
          <a:p>
            <a:r>
              <a:rPr lang="en-US" sz="2200" dirty="0" smtClean="0"/>
              <a:t>Write a program to read the voltage from a potentiometer connected between 0 and +5 volts. The wiper of the potentiometer should be connected to the AN3 pin of AD0. Read the voltage once every 2 seconds and print out (to 2 sig. figs.) on a terminal using the SPI0 RS-232 serial output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Solution: The conversion result 1023 will correspond to +5V. To convert A/D output to volts, divide by 204.6</a:t>
            </a:r>
            <a:r>
              <a:rPr lang="en-US" sz="1800" dirty="0" smtClean="0"/>
              <a:t>. </a:t>
            </a:r>
          </a:p>
          <a:p>
            <a:pPr lvl="1"/>
            <a:r>
              <a:rPr lang="en-US" dirty="0" smtClean="0"/>
              <a:t>Since we don’t have floating point, this can be done by multiplying by 10 and then dividing by 2046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1756" y="2852333"/>
            <a:ext cx="7134444" cy="1872067"/>
            <a:chOff x="561756" y="2852333"/>
            <a:chExt cx="7134444" cy="1872067"/>
          </a:xfrm>
        </p:grpSpPr>
        <p:sp>
          <p:nvSpPr>
            <p:cNvPr id="2" name="Rectangle 1"/>
            <p:cNvSpPr/>
            <p:nvPr/>
          </p:nvSpPr>
          <p:spPr bwMode="auto">
            <a:xfrm>
              <a:off x="4295556" y="3124200"/>
              <a:ext cx="1295400" cy="1371600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71756" y="31242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HCS12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3398" y="379936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AN3</a:t>
              </a:r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 bwMode="auto">
            <a:xfrm>
              <a:off x="5626398" y="3984033"/>
              <a:ext cx="16105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lg" len="lg"/>
            </a:ln>
            <a:effectLst/>
          </p:spPr>
        </p:cxnSp>
        <p:sp>
          <p:nvSpPr>
            <p:cNvPr id="11" name="Isosceles Triangle 10"/>
            <p:cNvSpPr/>
            <p:nvPr/>
          </p:nvSpPr>
          <p:spPr bwMode="auto">
            <a:xfrm flipV="1">
              <a:off x="7201538" y="4539734"/>
              <a:ext cx="228600" cy="18466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 rot="5400000">
              <a:off x="6905460" y="3830424"/>
              <a:ext cx="827900" cy="221456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7319410" y="4355102"/>
              <a:ext cx="0" cy="184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7334250" y="3200400"/>
              <a:ext cx="0" cy="3268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208682" y="3200400"/>
              <a:ext cx="2214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972300" y="2852333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+5V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56" y="3011938"/>
              <a:ext cx="2352675" cy="1343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 bwMode="auto">
            <a:xfrm flipH="1">
              <a:off x="2771556" y="4168699"/>
              <a:ext cx="1524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283151" y="39740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SCI0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00156" y="38216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RS-232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09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Potentiometer Output Code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762000"/>
            <a:ext cx="8153400" cy="5105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include	“hcs12.inc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CR: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equ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$0D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ascii carriage return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LF: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equ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$0A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ascii line feed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ORG	$5000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headbuf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: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dc.b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“Voltage = ”, 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numbuf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: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dc.b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“0.0 V”, CR, LF, 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calculated digits stored here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 smtClean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ORG	$4000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lds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#$4800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ldaa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#1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sequence length = 1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jsr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openAD0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initialize A/D converter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forever: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movb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#$83, ATD0CTL5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start  ch3 A/D conv. sequence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brclr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ATD0STAT0, $80, *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wait for sequence complete flag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ldd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ATD0DR0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get 10 bit data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ldy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#10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multiply data by 10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emul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L.S. result in D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>
                <a:solidFill>
                  <a:srgbClr val="000000"/>
                </a:solidFill>
                <a:latin typeface="Times New Roman"/>
              </a:rPr>
              <a:t>ldx</a:t>
            </a: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#2046		</a:t>
            </a:r>
            <a:r>
              <a:rPr lang="en-US" sz="2000" kern="120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divide by 2046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>
                <a:solidFill>
                  <a:srgbClr val="000000"/>
                </a:solidFill>
                <a:latin typeface="Times New Roman"/>
              </a:rPr>
              <a:t>idiv</a:t>
            </a: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sz="2000" kern="120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quotient in X, rem in D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2000" kern="1200" dirty="0" smtClean="0">
              <a:solidFill>
                <a:schemeClr val="accent1">
                  <a:lumMod val="50000"/>
                </a:schemeClr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kern="1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4212264"/>
            <a:ext cx="769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C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97195" y="4800600"/>
            <a:ext cx="769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C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06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Potentiometer Output Code (cont.)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105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exg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x, d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swap X and D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addd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#$30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convert MSD to ascii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stab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numbuf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store in string buffer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 smtClean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tfr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x, d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remainder back in D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ldy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#10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multiply remainder by 10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emul</a:t>
            </a:r>
            <a:endParaRPr lang="en-US" sz="2000" kern="1200" dirty="0" smtClean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ldx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#2046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and divide by 2046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idiv</a:t>
            </a:r>
            <a:r>
              <a:rPr lang="en-US" sz="2000" kern="1200" dirty="0" smtClean="0">
                <a:latin typeface="Times New Roman"/>
              </a:rPr>
              <a:t>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		; quotient in X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tfr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x, d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fractional digit in D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addd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#$30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convert LSD to ascii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stab	numbuf+2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store in string buffer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 smtClean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ldx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headbuf</a:t>
            </a:r>
            <a:endParaRPr lang="en-US" sz="2000" kern="12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jsr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putsSCI0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output header string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ldx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numbuf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	</a:t>
            </a:r>
          </a:p>
          <a:p>
            <a:pPr mar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jsr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putsSCI0		</a:t>
            </a:r>
            <a:r>
              <a:rPr lang="en-US" sz="2000" kern="120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output number 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string</a:t>
            </a:r>
          </a:p>
          <a:p>
            <a:pPr mar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ldy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#20</a:t>
            </a:r>
          </a:p>
          <a:p>
            <a:pPr mar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jsr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delayby100ms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wait for 2 seconds</a:t>
            </a:r>
          </a:p>
          <a:p>
            <a:pPr mar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bra	forever</a:t>
            </a:r>
            <a:endParaRPr lang="en-US" sz="2000" kern="12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2000" kern="1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81000" y="1860698"/>
            <a:ext cx="769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C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33400" y="4419600"/>
            <a:ext cx="769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C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21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r>
              <a:rPr lang="en-US" altLang="zh-CN" dirty="0" smtClean="0"/>
              <a:t>Example: Temperature Sensor TC1047A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105400"/>
          </a:xfrm>
        </p:spPr>
        <p:txBody>
          <a:bodyPr/>
          <a:lstStyle/>
          <a:p>
            <a:r>
              <a:rPr lang="en-US" sz="2200" dirty="0" smtClean="0"/>
              <a:t>Three pin temperature sensor whose output voltage is directly proportional to ambient temperature</a:t>
            </a:r>
          </a:p>
          <a:p>
            <a:r>
              <a:rPr lang="en-US" sz="2200" dirty="0" smtClean="0"/>
              <a:t>Measures temp. in range of -40</a:t>
            </a:r>
            <a:r>
              <a:rPr lang="en-US" sz="2200" dirty="0" smtClean="0">
                <a:latin typeface="Arial"/>
                <a:cs typeface="Arial"/>
              </a:rPr>
              <a:t>º C to +125º C 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Describe circuit connection and write program to read temperature five times per second and output temperature (signed and rounded to nearest degree C) to external peripheral connected to port T.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7"/>
          <a:stretch/>
        </p:blipFill>
        <p:spPr bwMode="auto">
          <a:xfrm>
            <a:off x="1219200" y="2004422"/>
            <a:ext cx="6248400" cy="310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A/D Transfer Function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81493"/>
                <a:ext cx="8458200" cy="1199707"/>
              </a:xfrm>
            </p:spPr>
            <p:txBody>
              <a:bodyPr/>
              <a:lstStyle/>
              <a:p>
                <a:r>
                  <a:rPr lang="en-US" sz="2200" dirty="0" smtClean="0"/>
                  <a:t>An n-bit A/D converter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 smtClean="0"/>
                  <a:t> possible output codes</a:t>
                </a:r>
              </a:p>
              <a:p>
                <a:r>
                  <a:rPr lang="en-US" sz="2200" dirty="0" smtClean="0"/>
                  <a:t>Input voltage range typically defined by two reference voltages V</a:t>
                </a:r>
                <a:r>
                  <a:rPr lang="en-US" sz="2200" baseline="-25000" dirty="0" smtClean="0"/>
                  <a:t>RL</a:t>
                </a:r>
                <a:r>
                  <a:rPr lang="en-US" sz="2200" dirty="0" smtClean="0"/>
                  <a:t> and V</a:t>
                </a:r>
                <a:r>
                  <a:rPr lang="en-US" sz="2200" baseline="-25000" dirty="0" smtClean="0"/>
                  <a:t>RH</a:t>
                </a:r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pPr marL="0" indent="0">
                  <a:buNone/>
                </a:pPr>
                <a:endParaRPr lang="en-US" sz="2200" baseline="-250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81493"/>
                <a:ext cx="8458200" cy="1199707"/>
              </a:xfrm>
              <a:blipFill rotWithShape="1">
                <a:blip r:embed="rId3"/>
                <a:stretch>
                  <a:fillRect l="-865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158" name="Group 6157"/>
          <p:cNvGrpSpPr/>
          <p:nvPr/>
        </p:nvGrpSpPr>
        <p:grpSpPr>
          <a:xfrm>
            <a:off x="76200" y="2057400"/>
            <a:ext cx="6019800" cy="3581400"/>
            <a:chOff x="990600" y="2209800"/>
            <a:chExt cx="6019800" cy="358140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2438400" y="5334000"/>
              <a:ext cx="36576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Straight Arrow Connector 135"/>
            <p:cNvCxnSpPr/>
            <p:nvPr/>
          </p:nvCxnSpPr>
          <p:spPr bwMode="auto">
            <a:xfrm flipV="1">
              <a:off x="2310809" y="2209800"/>
              <a:ext cx="0" cy="31268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2310809" y="5334000"/>
              <a:ext cx="58479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rot="5400000">
              <a:off x="2781300" y="52197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2895600" y="51054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rot="5400000">
              <a:off x="3009900" y="49911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124200" y="48768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3238500" y="47625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3352800" y="46482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rot="5400000">
              <a:off x="3467100" y="45339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3581400" y="44196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rot="5400000">
              <a:off x="3695700" y="43053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3810000" y="41910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rot="5400000">
              <a:off x="3924300" y="40767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4038600" y="39624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rot="5400000">
              <a:off x="4152900" y="38481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>
              <a:off x="4267200" y="37338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5400000">
              <a:off x="4381500" y="36195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>
              <a:off x="4495800" y="35052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rot="5400000">
              <a:off x="4610100" y="33909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>
              <a:off x="4724400" y="32766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rot="5400000">
              <a:off x="4838700" y="31623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4953000" y="30480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5400000">
              <a:off x="5067300" y="29337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5181600" y="28194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rot="5400000">
              <a:off x="5295900" y="27051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5410200" y="2590800"/>
              <a:ext cx="609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638800" y="2514600"/>
              <a:ext cx="0" cy="29221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2682948" y="2274481"/>
              <a:ext cx="3162300" cy="31623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>
              <a:off x="2310809" y="2590800"/>
              <a:ext cx="30502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2682948" y="5105400"/>
              <a:ext cx="0" cy="3313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4" name="TextBox 6143"/>
                <p:cNvSpPr txBox="1"/>
                <p:nvPr/>
              </p:nvSpPr>
              <p:spPr>
                <a:xfrm>
                  <a:off x="2514600" y="5391090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144" name="TextBox 6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5391090"/>
                  <a:ext cx="53340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046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5486400" y="5391090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𝑅𝐻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5391090"/>
                  <a:ext cx="533400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227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48" name="TextBox 6147"/>
            <p:cNvSpPr txBox="1"/>
            <p:nvPr/>
          </p:nvSpPr>
          <p:spPr>
            <a:xfrm>
              <a:off x="5943600" y="4953000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input</a:t>
              </a:r>
            </a:p>
            <a:p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voltage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90600" y="3368814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output</a:t>
              </a:r>
            </a:p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 code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0" name="TextBox 6149"/>
                <p:cNvSpPr txBox="1"/>
                <p:nvPr/>
              </p:nvSpPr>
              <p:spPr>
                <a:xfrm>
                  <a:off x="1964334" y="5086290"/>
                  <a:ext cx="3978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b="0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150" name="TextBox 6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334" y="5086290"/>
                  <a:ext cx="397866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538387" y="2390745"/>
                  <a:ext cx="902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oMath>
                    </m:oMathPara>
                  </a14:m>
                  <a:endParaRPr lang="en-US" sz="1800" b="0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387" y="2390745"/>
                  <a:ext cx="9024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71" name="Group 6170"/>
          <p:cNvGrpSpPr/>
          <p:nvPr/>
        </p:nvGrpSpPr>
        <p:grpSpPr>
          <a:xfrm>
            <a:off x="5791200" y="2588616"/>
            <a:ext cx="3200400" cy="2364384"/>
            <a:chOff x="5715000" y="2503557"/>
            <a:chExt cx="3200400" cy="2364384"/>
          </a:xfrm>
        </p:grpSpPr>
        <p:grpSp>
          <p:nvGrpSpPr>
            <p:cNvPr id="6168" name="Group 6167"/>
            <p:cNvGrpSpPr/>
            <p:nvPr/>
          </p:nvGrpSpPr>
          <p:grpSpPr>
            <a:xfrm>
              <a:off x="6430926" y="2743200"/>
              <a:ext cx="2484474" cy="2124741"/>
              <a:chOff x="6659526" y="3135717"/>
              <a:chExt cx="1665767" cy="1550583"/>
            </a:xfrm>
          </p:grpSpPr>
          <p:sp>
            <p:nvSpPr>
              <p:cNvPr id="6160" name="Freeform 6159"/>
              <p:cNvSpPr/>
              <p:nvPr/>
            </p:nvSpPr>
            <p:spPr bwMode="auto">
              <a:xfrm>
                <a:off x="6719888" y="4457700"/>
                <a:ext cx="176212" cy="169069"/>
              </a:xfrm>
              <a:custGeom>
                <a:avLst/>
                <a:gdLst>
                  <a:gd name="connsiteX0" fmla="*/ 0 w 176212"/>
                  <a:gd name="connsiteY0" fmla="*/ 169069 h 169069"/>
                  <a:gd name="connsiteX1" fmla="*/ 173831 w 176212"/>
                  <a:gd name="connsiteY1" fmla="*/ 166688 h 169069"/>
                  <a:gd name="connsiteX2" fmla="*/ 176212 w 176212"/>
                  <a:gd name="connsiteY2" fmla="*/ 0 h 169069"/>
                  <a:gd name="connsiteX3" fmla="*/ 0 w 176212"/>
                  <a:gd name="connsiteY3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" h="169069">
                    <a:moveTo>
                      <a:pt x="0" y="169069"/>
                    </a:moveTo>
                    <a:lnTo>
                      <a:pt x="173831" y="166688"/>
                    </a:lnTo>
                    <a:cubicBezTo>
                      <a:pt x="174625" y="111125"/>
                      <a:pt x="175418" y="55563"/>
                      <a:pt x="176212" y="0"/>
                    </a:cubicBez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FFCCFF"/>
              </a:solidFill>
              <a:ln w="19050" cap="flat" cmpd="sng" algn="ctr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Freeform 161"/>
              <p:cNvSpPr/>
              <p:nvPr/>
            </p:nvSpPr>
            <p:spPr bwMode="auto">
              <a:xfrm>
                <a:off x="7215188" y="3962400"/>
                <a:ext cx="176212" cy="169069"/>
              </a:xfrm>
              <a:custGeom>
                <a:avLst/>
                <a:gdLst>
                  <a:gd name="connsiteX0" fmla="*/ 0 w 176212"/>
                  <a:gd name="connsiteY0" fmla="*/ 169069 h 169069"/>
                  <a:gd name="connsiteX1" fmla="*/ 173831 w 176212"/>
                  <a:gd name="connsiteY1" fmla="*/ 166688 h 169069"/>
                  <a:gd name="connsiteX2" fmla="*/ 176212 w 176212"/>
                  <a:gd name="connsiteY2" fmla="*/ 0 h 169069"/>
                  <a:gd name="connsiteX3" fmla="*/ 0 w 176212"/>
                  <a:gd name="connsiteY3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" h="169069">
                    <a:moveTo>
                      <a:pt x="0" y="169069"/>
                    </a:moveTo>
                    <a:lnTo>
                      <a:pt x="173831" y="166688"/>
                    </a:lnTo>
                    <a:cubicBezTo>
                      <a:pt x="174625" y="111125"/>
                      <a:pt x="175418" y="55563"/>
                      <a:pt x="176212" y="0"/>
                    </a:cubicBez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FFCCFF"/>
              </a:solidFill>
              <a:ln w="19050" cap="flat" cmpd="sng" algn="ctr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Freeform 162"/>
              <p:cNvSpPr/>
              <p:nvPr/>
            </p:nvSpPr>
            <p:spPr bwMode="auto">
              <a:xfrm rot="10800000">
                <a:off x="6934200" y="4174331"/>
                <a:ext cx="176212" cy="169069"/>
              </a:xfrm>
              <a:custGeom>
                <a:avLst/>
                <a:gdLst>
                  <a:gd name="connsiteX0" fmla="*/ 0 w 176212"/>
                  <a:gd name="connsiteY0" fmla="*/ 169069 h 169069"/>
                  <a:gd name="connsiteX1" fmla="*/ 173831 w 176212"/>
                  <a:gd name="connsiteY1" fmla="*/ 166688 h 169069"/>
                  <a:gd name="connsiteX2" fmla="*/ 176212 w 176212"/>
                  <a:gd name="connsiteY2" fmla="*/ 0 h 169069"/>
                  <a:gd name="connsiteX3" fmla="*/ 0 w 176212"/>
                  <a:gd name="connsiteY3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" h="169069">
                    <a:moveTo>
                      <a:pt x="0" y="169069"/>
                    </a:moveTo>
                    <a:lnTo>
                      <a:pt x="173831" y="166688"/>
                    </a:lnTo>
                    <a:cubicBezTo>
                      <a:pt x="174625" y="111125"/>
                      <a:pt x="175418" y="55563"/>
                      <a:pt x="176212" y="0"/>
                    </a:cubicBez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FFCCFF"/>
              </a:solidFill>
              <a:ln w="19050" cap="flat" cmpd="sng" algn="ctr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Freeform 163"/>
              <p:cNvSpPr/>
              <p:nvPr/>
            </p:nvSpPr>
            <p:spPr bwMode="auto">
              <a:xfrm rot="10800000">
                <a:off x="7434262" y="3674268"/>
                <a:ext cx="176212" cy="169069"/>
              </a:xfrm>
              <a:custGeom>
                <a:avLst/>
                <a:gdLst>
                  <a:gd name="connsiteX0" fmla="*/ 0 w 176212"/>
                  <a:gd name="connsiteY0" fmla="*/ 169069 h 169069"/>
                  <a:gd name="connsiteX1" fmla="*/ 173831 w 176212"/>
                  <a:gd name="connsiteY1" fmla="*/ 166688 h 169069"/>
                  <a:gd name="connsiteX2" fmla="*/ 176212 w 176212"/>
                  <a:gd name="connsiteY2" fmla="*/ 0 h 169069"/>
                  <a:gd name="connsiteX3" fmla="*/ 0 w 176212"/>
                  <a:gd name="connsiteY3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" h="169069">
                    <a:moveTo>
                      <a:pt x="0" y="169069"/>
                    </a:moveTo>
                    <a:lnTo>
                      <a:pt x="173831" y="166688"/>
                    </a:lnTo>
                    <a:cubicBezTo>
                      <a:pt x="174625" y="111125"/>
                      <a:pt x="175418" y="55563"/>
                      <a:pt x="176212" y="0"/>
                    </a:cubicBez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FFCCFF"/>
              </a:solidFill>
              <a:ln w="19050" cap="flat" cmpd="sng" algn="ctr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7703344" y="3469481"/>
                <a:ext cx="176212" cy="169069"/>
              </a:xfrm>
              <a:custGeom>
                <a:avLst/>
                <a:gdLst>
                  <a:gd name="connsiteX0" fmla="*/ 0 w 176212"/>
                  <a:gd name="connsiteY0" fmla="*/ 169069 h 169069"/>
                  <a:gd name="connsiteX1" fmla="*/ 173831 w 176212"/>
                  <a:gd name="connsiteY1" fmla="*/ 166688 h 169069"/>
                  <a:gd name="connsiteX2" fmla="*/ 176212 w 176212"/>
                  <a:gd name="connsiteY2" fmla="*/ 0 h 169069"/>
                  <a:gd name="connsiteX3" fmla="*/ 0 w 176212"/>
                  <a:gd name="connsiteY3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" h="169069">
                    <a:moveTo>
                      <a:pt x="0" y="169069"/>
                    </a:moveTo>
                    <a:lnTo>
                      <a:pt x="173831" y="166688"/>
                    </a:lnTo>
                    <a:cubicBezTo>
                      <a:pt x="174625" y="111125"/>
                      <a:pt x="175418" y="55563"/>
                      <a:pt x="176212" y="0"/>
                    </a:cubicBez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FFCCFF"/>
              </a:solidFill>
              <a:ln w="19050" cap="flat" cmpd="sng" algn="ctr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 rot="10800000">
                <a:off x="7920038" y="3193256"/>
                <a:ext cx="176212" cy="169069"/>
              </a:xfrm>
              <a:custGeom>
                <a:avLst/>
                <a:gdLst>
                  <a:gd name="connsiteX0" fmla="*/ 0 w 176212"/>
                  <a:gd name="connsiteY0" fmla="*/ 169069 h 169069"/>
                  <a:gd name="connsiteX1" fmla="*/ 173831 w 176212"/>
                  <a:gd name="connsiteY1" fmla="*/ 166688 h 169069"/>
                  <a:gd name="connsiteX2" fmla="*/ 176212 w 176212"/>
                  <a:gd name="connsiteY2" fmla="*/ 0 h 169069"/>
                  <a:gd name="connsiteX3" fmla="*/ 0 w 176212"/>
                  <a:gd name="connsiteY3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" h="169069">
                    <a:moveTo>
                      <a:pt x="0" y="169069"/>
                    </a:moveTo>
                    <a:lnTo>
                      <a:pt x="173831" y="166688"/>
                    </a:lnTo>
                    <a:cubicBezTo>
                      <a:pt x="174625" y="111125"/>
                      <a:pt x="175418" y="55563"/>
                      <a:pt x="176212" y="0"/>
                    </a:cubicBez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FFCCFF"/>
              </a:solidFill>
              <a:ln w="19050" cap="flat" cmpd="sng" algn="ctr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681" t="30936" r="45678" b="49537"/>
              <a:stretch/>
            </p:blipFill>
            <p:spPr bwMode="auto">
              <a:xfrm>
                <a:off x="6659526" y="3135717"/>
                <a:ext cx="1665767" cy="1550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7" name="TextBox 166"/>
            <p:cNvSpPr txBox="1"/>
            <p:nvPr/>
          </p:nvSpPr>
          <p:spPr>
            <a:xfrm>
              <a:off x="5715000" y="2503557"/>
              <a:ext cx="213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quantization</a:t>
              </a:r>
            </a:p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error (</a:t>
              </a:r>
              <a:r>
                <a:rPr lang="en-US" sz="2000" b="0" i="1" dirty="0" err="1" smtClean="0">
                  <a:latin typeface="Arial" pitchFamily="34" charset="0"/>
                  <a:cs typeface="Arial" pitchFamily="34" charset="0"/>
                </a:rPr>
                <a:t>Q</a:t>
              </a:r>
              <a:r>
                <a:rPr lang="en-US" sz="2000" b="0" i="1" baseline="-25000" dirty="0" err="1" smtClean="0">
                  <a:latin typeface="Arial" pitchFamily="34" charset="0"/>
                  <a:cs typeface="Arial" pitchFamily="34" charset="0"/>
                </a:rPr>
                <a:t>err</a:t>
              </a:r>
              <a:r>
                <a:rPr lang="en-US" sz="2000" b="0" i="1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cxnSp>
          <p:nvCxnSpPr>
            <p:cNvPr id="6163" name="Straight Arrow Connector 6162"/>
            <p:cNvCxnSpPr/>
            <p:nvPr/>
          </p:nvCxnSpPr>
          <p:spPr bwMode="auto">
            <a:xfrm>
              <a:off x="7391099" y="3086100"/>
              <a:ext cx="292696" cy="4919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0" name="Straight Arrow Connector 169"/>
            <p:cNvCxnSpPr/>
            <p:nvPr/>
          </p:nvCxnSpPr>
          <p:spPr bwMode="auto">
            <a:xfrm>
              <a:off x="7522508" y="2937881"/>
              <a:ext cx="675194" cy="4432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72" name="TextBox 6171"/>
              <p:cNvSpPr txBox="1"/>
              <p:nvPr/>
            </p:nvSpPr>
            <p:spPr>
              <a:xfrm>
                <a:off x="1414137" y="5822704"/>
                <a:ext cx="4722190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𝑅𝐿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  <a:cs typeface="Arial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  <a:cs typeface="Arial" pitchFamily="34" charset="0"/>
                                    </a:rPr>
                                    <m:t>𝑅𝐻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  <a:cs typeface="Arial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  <a:cs typeface="Arial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  <a:cs typeface="Arial" pitchFamily="34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b="0">
                          <a:latin typeface="Cambria Math"/>
                          <a:ea typeface="Cambria Math"/>
                          <a:cs typeface="Arial" pitchFamily="34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𝑒𝑟𝑟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172" name="TextBox 6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137" y="5822704"/>
                <a:ext cx="4722190" cy="8066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90600" y="3365161"/>
            <a:ext cx="2819400" cy="2197439"/>
            <a:chOff x="990600" y="3365161"/>
            <a:chExt cx="2819400" cy="2197439"/>
          </a:xfrm>
        </p:grpSpPr>
        <p:cxnSp>
          <p:nvCxnSpPr>
            <p:cNvPr id="3" name="Straight Connector 2"/>
            <p:cNvCxnSpPr/>
            <p:nvPr/>
          </p:nvCxnSpPr>
          <p:spPr bwMode="auto">
            <a:xfrm flipV="1">
              <a:off x="3505200" y="3581401"/>
              <a:ext cx="0" cy="16001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1396410" y="3581401"/>
              <a:ext cx="21087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76600" y="5162490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162490"/>
                  <a:ext cx="533400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598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990600" y="3365161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b="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365161"/>
                  <a:ext cx="533400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63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r>
              <a:rPr lang="en-US" altLang="zh-CN" dirty="0" smtClean="0"/>
              <a:t>Temperature Sensor: Signal Conditioning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838200"/>
          </a:xfrm>
        </p:spPr>
        <p:txBody>
          <a:bodyPr/>
          <a:lstStyle/>
          <a:p>
            <a:r>
              <a:rPr lang="en-US" sz="2200" dirty="0" smtClean="0"/>
              <a:t>Output of temperature sensor is 0.1V ~ 1.75V</a:t>
            </a:r>
          </a:p>
          <a:p>
            <a:r>
              <a:rPr lang="en-US" sz="2200" dirty="0" smtClean="0"/>
              <a:t>To effectively use input range of A/D (0 ~ 5V), need to:</a:t>
            </a:r>
          </a:p>
          <a:p>
            <a:pPr lvl="1"/>
            <a:r>
              <a:rPr lang="en-US" dirty="0" smtClean="0"/>
              <a:t>multiply by (5/1.74 = 2.874) which gives a range of 0.29 ~ 5.29V</a:t>
            </a:r>
          </a:p>
          <a:p>
            <a:pPr lvl="1"/>
            <a:r>
              <a:rPr lang="en-US" dirty="0" smtClean="0"/>
              <a:t>offset by (</a:t>
            </a:r>
            <a:r>
              <a:rPr lang="en-US" dirty="0" smtClean="0">
                <a:latin typeface="Arial"/>
                <a:cs typeface="Arial"/>
              </a:rPr>
              <a:t>–</a:t>
            </a:r>
            <a:r>
              <a:rPr lang="en-US" dirty="0" smtClean="0"/>
              <a:t>0.29V) which gives a range of 0 ~ 5V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089" y="6172200"/>
            <a:ext cx="1905000" cy="457200"/>
          </a:xfrm>
        </p:spPr>
        <p:txBody>
          <a:bodyPr/>
          <a:lstStyle/>
          <a:p>
            <a:fld id="{B3664D49-4F9F-44B3-BF1D-6302226616C5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2895600"/>
            <a:ext cx="8839200" cy="3097835"/>
            <a:chOff x="152400" y="2895600"/>
            <a:chExt cx="8839200" cy="3097835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5869285" y="4420402"/>
              <a:ext cx="1126248" cy="865047"/>
            </a:xfrm>
            <a:prstGeom prst="triangl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49855" y="4991967"/>
              <a:ext cx="475776" cy="416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5535" y="4414152"/>
              <a:ext cx="475776" cy="416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 smtClean="0">
                  <a:latin typeface="Arial"/>
                  <a:cs typeface="Arial"/>
                </a:rPr>
                <a:t>–</a:t>
              </a:r>
              <a:endParaRPr lang="en-US" sz="1600" b="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5535" y="4664577"/>
              <a:ext cx="932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741</a:t>
              </a:r>
            </a:p>
          </p:txBody>
        </p:sp>
        <p:cxnSp>
          <p:nvCxnSpPr>
            <p:cNvPr id="13" name="Straight Connector 12"/>
            <p:cNvCxnSpPr>
              <a:stCxn id="9" idx="1"/>
            </p:cNvCxnSpPr>
            <p:nvPr/>
          </p:nvCxnSpPr>
          <p:spPr bwMode="auto">
            <a:xfrm flipV="1">
              <a:off x="6432409" y="4289801"/>
              <a:ext cx="0" cy="2815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endCxn id="9" idx="5"/>
            </p:cNvCxnSpPr>
            <p:nvPr/>
          </p:nvCxnSpPr>
          <p:spPr bwMode="auto">
            <a:xfrm flipV="1">
              <a:off x="6432409" y="5134488"/>
              <a:ext cx="0" cy="3255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367530" y="4289801"/>
              <a:ext cx="12975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351311" y="5460035"/>
              <a:ext cx="17924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005293" y="3936035"/>
              <a:ext cx="80287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+ 12V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1817" y="5502481"/>
              <a:ext cx="77719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0" dirty="0"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 12V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81919" y="5624103"/>
              <a:ext cx="81149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-5V</a:t>
              </a:r>
              <a:endParaRPr lang="en-US" sz="1800" b="0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9" idx="0"/>
            </p:cNvCxnSpPr>
            <p:nvPr/>
          </p:nvCxnSpPr>
          <p:spPr bwMode="auto">
            <a:xfrm flipV="1">
              <a:off x="6864933" y="4852925"/>
              <a:ext cx="62716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2" name="Freeform 21"/>
            <p:cNvSpPr/>
            <p:nvPr/>
          </p:nvSpPr>
          <p:spPr bwMode="auto">
            <a:xfrm rot="10800000">
              <a:off x="6005293" y="3759633"/>
              <a:ext cx="491995" cy="93264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6497288" y="3806265"/>
              <a:ext cx="49740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6994691" y="3806265"/>
              <a:ext cx="0" cy="10466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>
              <a:stCxn id="32" idx="0"/>
            </p:cNvCxnSpPr>
            <p:nvPr/>
          </p:nvCxnSpPr>
          <p:spPr bwMode="auto">
            <a:xfrm>
              <a:off x="4786950" y="4525233"/>
              <a:ext cx="1212936" cy="1336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507889" y="3806265"/>
              <a:ext cx="49740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507889" y="3806265"/>
              <a:ext cx="0" cy="7306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5029607" y="4523844"/>
              <a:ext cx="0" cy="392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5564659" y="5135538"/>
              <a:ext cx="44063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5570631" y="5129263"/>
              <a:ext cx="0" cy="281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Isosceles Triangle 30"/>
            <p:cNvSpPr/>
            <p:nvPr/>
          </p:nvSpPr>
          <p:spPr bwMode="auto">
            <a:xfrm flipV="1">
              <a:off x="5477368" y="5416050"/>
              <a:ext cx="186526" cy="18652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 rot="10800000">
              <a:off x="4294955" y="4478099"/>
              <a:ext cx="491995" cy="93264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586563" y="3653321"/>
              <a:ext cx="1015078" cy="1882914"/>
              <a:chOff x="5531127" y="1147263"/>
              <a:chExt cx="1244046" cy="2307638"/>
            </a:xfrm>
          </p:grpSpPr>
          <p:sp>
            <p:nvSpPr>
              <p:cNvPr id="54" name="Isosceles Triangle 53"/>
              <p:cNvSpPr/>
              <p:nvPr/>
            </p:nvSpPr>
            <p:spPr bwMode="auto">
              <a:xfrm rot="5400000">
                <a:off x="5554940" y="1684060"/>
                <a:ext cx="1380293" cy="1060173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531127" y="2384551"/>
                <a:ext cx="583095" cy="511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562600" y="1676400"/>
                <a:ext cx="583095" cy="511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/>
                    <a:cs typeface="Arial"/>
                  </a:rPr>
                  <a:t>–</a:t>
                </a:r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62600" y="1983313"/>
                <a:ext cx="1143000" cy="490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741</a:t>
                </a:r>
              </a:p>
            </p:txBody>
          </p:sp>
          <p:cxnSp>
            <p:nvCxnSpPr>
              <p:cNvPr id="58" name="Straight Connector 57"/>
              <p:cNvCxnSpPr>
                <a:stCxn id="54" idx="1"/>
              </p:cNvCxnSpPr>
              <p:nvPr/>
            </p:nvCxnSpPr>
            <p:spPr bwMode="auto">
              <a:xfrm flipV="1">
                <a:off x="6245086" y="1524000"/>
                <a:ext cx="0" cy="3450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/>
              <p:cNvCxnSpPr>
                <a:endCxn id="54" idx="5"/>
              </p:cNvCxnSpPr>
              <p:nvPr/>
            </p:nvCxnSpPr>
            <p:spPr bwMode="auto">
              <a:xfrm flipV="1">
                <a:off x="6245086" y="2559221"/>
                <a:ext cx="0" cy="42873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6165572" y="1524000"/>
                <a:ext cx="15902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6158944" y="2987960"/>
                <a:ext cx="15902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2" name="TextBox 61"/>
              <p:cNvSpPr txBox="1"/>
              <p:nvPr/>
            </p:nvSpPr>
            <p:spPr>
              <a:xfrm>
                <a:off x="5721627" y="1147263"/>
                <a:ext cx="983973" cy="4149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+ 12V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822675" y="3039980"/>
                <a:ext cx="952498" cy="4149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0" dirty="0">
                    <a:latin typeface="Arial" pitchFamily="34" charset="0"/>
                    <a:cs typeface="Arial" pitchFamily="34" charset="0"/>
                  </a:rPr>
                  <a:t>–</a:t>
                </a:r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 12V</a:t>
                </a:r>
              </a:p>
            </p:txBody>
          </p:sp>
        </p:grpSp>
        <p:sp>
          <p:nvSpPr>
            <p:cNvPr id="34" name="Freeform 33"/>
            <p:cNvSpPr/>
            <p:nvPr/>
          </p:nvSpPr>
          <p:spPr bwMode="auto">
            <a:xfrm rot="10800000">
              <a:off x="2742001" y="3430551"/>
              <a:ext cx="491995" cy="93264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3233996" y="3477183"/>
              <a:ext cx="49740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731399" y="3477183"/>
              <a:ext cx="0" cy="10466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958492" y="4200943"/>
              <a:ext cx="778103" cy="85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2244598" y="3477183"/>
              <a:ext cx="49740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244598" y="3477183"/>
              <a:ext cx="0" cy="7306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2301367" y="4806456"/>
              <a:ext cx="44063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V="1">
              <a:off x="2307339" y="4800181"/>
              <a:ext cx="0" cy="281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Isosceles Triangle 41"/>
            <p:cNvSpPr/>
            <p:nvPr/>
          </p:nvSpPr>
          <p:spPr bwMode="auto">
            <a:xfrm flipV="1">
              <a:off x="2214076" y="5086968"/>
              <a:ext cx="186526" cy="18652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 rot="10800000">
              <a:off x="1466497" y="4149017"/>
              <a:ext cx="491995" cy="93264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601641" y="4531915"/>
              <a:ext cx="69331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1217794" y="4200943"/>
              <a:ext cx="24870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1342144" y="3815848"/>
              <a:ext cx="7914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10k</a:t>
              </a:r>
              <a:r>
                <a:rPr lang="en-US" sz="1800" b="0" dirty="0" smtClean="0">
                  <a:latin typeface="Symbol" pitchFamily="18" charset="2"/>
                  <a:cs typeface="Arial" pitchFamily="34" charset="0"/>
                </a:rPr>
                <a:t>W</a:t>
              </a:r>
              <a:endParaRPr lang="en-US" sz="1800" b="0" baseline="-25000" dirty="0" smtClean="0">
                <a:latin typeface="Symbol" pitchFamily="18" charset="2"/>
                <a:cs typeface="Arial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 rot="16200000">
              <a:off x="4770871" y="5080108"/>
              <a:ext cx="491995" cy="93264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5010940" y="5378130"/>
              <a:ext cx="0" cy="2487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55" name="Group 2054"/>
            <p:cNvGrpSpPr/>
            <p:nvPr/>
          </p:nvGrpSpPr>
          <p:grpSpPr>
            <a:xfrm>
              <a:off x="152400" y="2895600"/>
              <a:ext cx="1447112" cy="2184275"/>
              <a:chOff x="345530" y="2431436"/>
              <a:chExt cx="1447112" cy="218427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386978" y="3016296"/>
                <a:ext cx="1035214" cy="1113821"/>
              </a:xfrm>
              <a:prstGeom prst="rect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45530" y="3040052"/>
                <a:ext cx="11784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TC1047A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916541" y="2734555"/>
                <a:ext cx="0" cy="28037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9" name="Straight Connector 2048"/>
              <p:cNvCxnSpPr/>
              <p:nvPr/>
            </p:nvCxnSpPr>
            <p:spPr bwMode="auto">
              <a:xfrm>
                <a:off x="821291" y="2747233"/>
                <a:ext cx="1905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 flipV="1">
                <a:off x="983732" y="4142398"/>
                <a:ext cx="0" cy="28156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" name="Isosceles Triangle 73"/>
              <p:cNvSpPr/>
              <p:nvPr/>
            </p:nvSpPr>
            <p:spPr bwMode="auto">
              <a:xfrm flipV="1">
                <a:off x="890469" y="4429185"/>
                <a:ext cx="186526" cy="186526"/>
              </a:xfrm>
              <a:prstGeom prst="triangl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14172" y="3525294"/>
                <a:ext cx="11784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V</a:t>
                </a:r>
                <a:r>
                  <a:rPr lang="en-US" sz="1600" b="0" baseline="-25000" dirty="0" smtClean="0">
                    <a:latin typeface="Arial" pitchFamily="34" charset="0"/>
                    <a:cs typeface="Arial" pitchFamily="34" charset="0"/>
                  </a:rPr>
                  <a:t>OUT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45161" y="2431436"/>
                <a:ext cx="65824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0" dirty="0">
                    <a:latin typeface="Arial" pitchFamily="34" charset="0"/>
                    <a:cs typeface="Arial" pitchFamily="34" charset="0"/>
                  </a:rPr>
                  <a:t>+</a:t>
                </a:r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 5V</a:t>
                </a:r>
              </a:p>
            </p:txBody>
          </p:sp>
        </p:grpSp>
        <p:sp>
          <p:nvSpPr>
            <p:cNvPr id="2056" name="Rectangle 2055"/>
            <p:cNvSpPr/>
            <p:nvPr/>
          </p:nvSpPr>
          <p:spPr bwMode="auto">
            <a:xfrm>
              <a:off x="7492093" y="3960719"/>
              <a:ext cx="1042307" cy="1588228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4011" y="4004839"/>
              <a:ext cx="1178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HCS12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78513" y="4683647"/>
              <a:ext cx="1178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AN7</a:t>
              </a:r>
              <a:endParaRPr lang="en-US" sz="1600" b="0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61344" y="3021635"/>
              <a:ext cx="7914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10k</a:t>
              </a:r>
              <a:r>
                <a:rPr lang="en-US" sz="1800" b="0" dirty="0" smtClean="0">
                  <a:latin typeface="Symbol" pitchFamily="18" charset="2"/>
                  <a:cs typeface="Arial" pitchFamily="34" charset="0"/>
                </a:rPr>
                <a:t>W</a:t>
              </a:r>
              <a:endParaRPr lang="en-US" sz="1800" b="0" baseline="-25000" dirty="0" smtClean="0">
                <a:latin typeface="Symbol" pitchFamily="18" charset="2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55562" y="3369587"/>
              <a:ext cx="7914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0" dirty="0">
                  <a:latin typeface="Arial" pitchFamily="34" charset="0"/>
                  <a:cs typeface="Arial" pitchFamily="34" charset="0"/>
                </a:rPr>
                <a:t>9</a:t>
              </a: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800" b="0" dirty="0" smtClean="0">
                  <a:latin typeface="Symbol" pitchFamily="18" charset="2"/>
                  <a:cs typeface="Arial" pitchFamily="34" charset="0"/>
                </a:rPr>
                <a:t>W</a:t>
              </a:r>
              <a:endParaRPr lang="en-US" sz="1800" b="0" baseline="-25000" dirty="0" smtClean="0">
                <a:latin typeface="Symbol" pitchFamily="18" charset="2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45224" y="4164855"/>
              <a:ext cx="7914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3.1k</a:t>
              </a:r>
              <a:r>
                <a:rPr lang="en-US" sz="1800" b="0" dirty="0" smtClean="0">
                  <a:latin typeface="Symbol" pitchFamily="18" charset="2"/>
                  <a:cs typeface="Arial" pitchFamily="34" charset="0"/>
                </a:rPr>
                <a:t>W</a:t>
              </a:r>
              <a:endParaRPr lang="en-US" sz="1800" b="0" baseline="-25000" dirty="0" smtClean="0">
                <a:latin typeface="Symbol" pitchFamily="18" charset="2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030796" y="4949822"/>
              <a:ext cx="9984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150k</a:t>
              </a:r>
              <a:r>
                <a:rPr lang="en-US" sz="1800" b="0" dirty="0" smtClean="0">
                  <a:latin typeface="Symbol" pitchFamily="18" charset="2"/>
                  <a:cs typeface="Arial" pitchFamily="34" charset="0"/>
                </a:rPr>
                <a:t>W</a:t>
              </a:r>
              <a:endParaRPr lang="en-US" sz="1800" b="0" baseline="-25000" dirty="0" smtClean="0">
                <a:latin typeface="Symbol" pitchFamily="18" charset="2"/>
                <a:cs typeface="Arial" pitchFamily="34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4953000" y="5612435"/>
              <a:ext cx="12975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7696199" y="4985958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PT0~7</a:t>
              </a:r>
              <a:endParaRPr lang="en-US" sz="1600" b="0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ight Arrow 2061"/>
            <p:cNvSpPr/>
            <p:nvPr/>
          </p:nvSpPr>
          <p:spPr bwMode="auto">
            <a:xfrm>
              <a:off x="8534400" y="4980400"/>
              <a:ext cx="457200" cy="3536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9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r>
              <a:rPr lang="en-US" altLang="zh-CN" dirty="0" smtClean="0"/>
              <a:t>Temperature Sensor: Digital Data Scaling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838200"/>
          </a:xfrm>
        </p:spPr>
        <p:txBody>
          <a:bodyPr/>
          <a:lstStyle/>
          <a:p>
            <a:r>
              <a:rPr lang="en-US" sz="2200" dirty="0" smtClean="0"/>
              <a:t>Following signal conditioning, range of analog input is 0 ~ 5V</a:t>
            </a:r>
          </a:p>
          <a:p>
            <a:r>
              <a:rPr lang="en-US" sz="2200" dirty="0" smtClean="0"/>
              <a:t>Range of digital result is 0 – 1023</a:t>
            </a:r>
          </a:p>
          <a:p>
            <a:r>
              <a:rPr lang="en-US" sz="2200" dirty="0" smtClean="0"/>
              <a:t>Represents temperature range of 165 </a:t>
            </a:r>
            <a:r>
              <a:rPr lang="en-US" sz="2200" dirty="0" smtClean="0">
                <a:latin typeface="Arial"/>
                <a:cs typeface="Arial"/>
              </a:rPr>
              <a:t>ºC</a:t>
            </a:r>
          </a:p>
          <a:p>
            <a:r>
              <a:rPr lang="en-US" sz="2200" dirty="0" smtClean="0">
                <a:latin typeface="Arial"/>
                <a:cs typeface="Arial"/>
              </a:rPr>
              <a:t>Need to divide by 1023/165 = 6.2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i.e. multiply by 10 and divide by 62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this gives a range of 0 ~ 165</a:t>
            </a:r>
          </a:p>
          <a:p>
            <a:r>
              <a:rPr lang="en-US" sz="2200" dirty="0" smtClean="0">
                <a:latin typeface="Arial"/>
                <a:cs typeface="Arial"/>
              </a:rPr>
              <a:t>Finally subtract 40 to give a range of – 40 to + 125</a:t>
            </a:r>
          </a:p>
          <a:p>
            <a:endParaRPr lang="en-US" sz="22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089" y="6172200"/>
            <a:ext cx="1905000" cy="457200"/>
          </a:xfrm>
        </p:spPr>
        <p:txBody>
          <a:bodyPr/>
          <a:lstStyle/>
          <a:p>
            <a:fld id="{B3664D49-4F9F-44B3-BF1D-6302226616C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Temperature Sensor Code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105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include	“hcs12.inc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800" kern="1200" dirty="0" smtClean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ORG	$4000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lds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#$4800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latin typeface="Times New Roman"/>
              </a:rPr>
              <a:t>movb</a:t>
            </a:r>
            <a:r>
              <a:rPr lang="en-US" sz="2000" kern="1200" dirty="0" smtClean="0">
                <a:latin typeface="Times New Roman"/>
              </a:rPr>
              <a:t>	$FF, DDRT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		; set up Port T as 8-bit output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ldaa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#1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sequence length = 1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jsr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openAD0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initialize A/D converter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Temperature Sensor Code (cont.)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105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forever: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movb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#$87, ATD0CTL5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start  ch7 A/D conv. sequence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brclr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ATD0STAT0, $80, *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wait for sequence complete flag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ldd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ATD0DR0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get 10 bit data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ldy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#10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multiply data by 10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emul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	; L.S. result in D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addd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#31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to round divisor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>
                <a:solidFill>
                  <a:srgbClr val="000000"/>
                </a:solidFill>
                <a:latin typeface="Times New Roman"/>
              </a:rPr>
              <a:t>ldx</a:t>
            </a: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#62</a:t>
            </a: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sz="2000" kern="120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divide by 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62</a:t>
            </a:r>
            <a:endParaRPr lang="en-US" sz="2000" kern="1200" dirty="0">
              <a:solidFill>
                <a:schemeClr val="accent1">
                  <a:lumMod val="50000"/>
                </a:schemeClr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>
                <a:solidFill>
                  <a:srgbClr val="000000"/>
                </a:solidFill>
                <a:latin typeface="Times New Roman"/>
              </a:rPr>
              <a:t>idiv</a:t>
            </a: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sz="2000" kern="120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quotient in X, rem in 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D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tfr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x, d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rounded quotient in D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subd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#40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to give signed result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stab	PTT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ldy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#2		</a:t>
            </a:r>
            <a:r>
              <a:rPr lang="en-US" sz="2000" kern="12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; wait for 200 </a:t>
            </a:r>
            <a:r>
              <a:rPr lang="en-US" sz="2000" kern="1200" dirty="0" err="1" smtClean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ms</a:t>
            </a:r>
            <a:endParaRPr lang="en-US" sz="2000" kern="1200" dirty="0" smtClean="0">
              <a:solidFill>
                <a:schemeClr val="accent1">
                  <a:lumMod val="50000"/>
                </a:schemeClr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err="1" smtClean="0">
                <a:solidFill>
                  <a:srgbClr val="000000"/>
                </a:solidFill>
                <a:latin typeface="Times New Roman"/>
              </a:rPr>
              <a:t>jsr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delayby100ms</a:t>
            </a: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bra	forever</a:t>
            </a:r>
            <a:endParaRPr lang="en-US" sz="2000" kern="12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endParaRPr lang="en-US" sz="2000" kern="1200" dirty="0" smtClean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spcBef>
                <a:spcPct val="0"/>
              </a:spcBef>
              <a:buNone/>
              <a:tabLst>
                <a:tab pos="1146175" algn="l"/>
                <a:tab pos="2060575" algn="l"/>
                <a:tab pos="4114800" algn="l"/>
              </a:tabLst>
            </a:pPr>
            <a:r>
              <a:rPr lang="en-US" sz="2000" kern="1200" dirty="0" smtClean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kern="1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2057400"/>
            <a:ext cx="769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C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33400" y="3581400"/>
            <a:ext cx="769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C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44032" y="4456814"/>
            <a:ext cx="769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C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868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A/D Characteristics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81493"/>
                <a:ext cx="8458200" cy="1199707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Resolution</a:t>
                </a:r>
                <a:endParaRPr lang="en-US" b="1" baseline="-25000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dirty="0" smtClean="0"/>
                  <a:t>often quoted in terms of # bits (e.g. 12-bit converter)</a:t>
                </a:r>
              </a:p>
              <a:p>
                <a:pPr lvl="1"/>
                <a:r>
                  <a:rPr lang="en-US" dirty="0" smtClean="0"/>
                  <a:t>analog resolution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𝑅𝐻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𝑅𝐿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average conversion error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𝑅𝐻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𝑅𝐿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Conversion time</a:t>
                </a:r>
              </a:p>
              <a:p>
                <a:pPr lvl="1"/>
                <a:r>
                  <a:rPr lang="en-US" dirty="0" smtClean="0"/>
                  <a:t>how long does it take to produce digital code</a:t>
                </a:r>
              </a:p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Maximum Sampling Frequency</a:t>
                </a:r>
              </a:p>
              <a:p>
                <a:pPr lvl="1"/>
                <a:r>
                  <a:rPr lang="en-US" dirty="0" smtClean="0"/>
                  <a:t>How many samples per second</a:t>
                </a:r>
              </a:p>
              <a:p>
                <a:pPr lvl="1"/>
                <a:r>
                  <a:rPr lang="en-US" dirty="0" smtClean="0"/>
                  <a:t>Limits maximum frequency component of analog input that is accurately captured by the A/D (see </a:t>
                </a:r>
                <a:r>
                  <a:rPr lang="en-US" dirty="0" err="1" smtClean="0"/>
                  <a:t>Nyquist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Linearity</a:t>
                </a:r>
              </a:p>
              <a:p>
                <a:pPr lvl="1"/>
                <a:r>
                  <a:rPr lang="en-US" dirty="0" smtClean="0"/>
                  <a:t>staircase has uneven steps</a:t>
                </a:r>
              </a:p>
              <a:p>
                <a:pPr lvl="1"/>
                <a:r>
                  <a:rPr lang="en-US" dirty="0" smtClean="0"/>
                  <a:t>generates error in addition to quantization error</a:t>
                </a:r>
              </a:p>
              <a:p>
                <a:pPr lvl="1"/>
                <a:r>
                  <a:rPr lang="en-US" dirty="0" smtClean="0"/>
                  <a:t>significant non-linearity can lead to non-</a:t>
                </a:r>
                <a:r>
                  <a:rPr lang="en-US" dirty="0" err="1" smtClean="0"/>
                  <a:t>monoticity</a:t>
                </a:r>
                <a:r>
                  <a:rPr lang="en-US" dirty="0" smtClean="0"/>
                  <a:t> (e.g. a higher voltage generates a smaller code)</a:t>
                </a:r>
              </a:p>
              <a:p>
                <a:pPr lvl="1"/>
                <a:endParaRPr lang="en-US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pPr marL="0" indent="0">
                  <a:buNone/>
                </a:pPr>
                <a:endParaRPr lang="en-US" sz="2200" baseline="-250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81493"/>
                <a:ext cx="8458200" cy="1199707"/>
              </a:xfrm>
              <a:blipFill rotWithShape="1">
                <a:blip r:embed="rId3"/>
                <a:stretch>
                  <a:fillRect l="-1009" t="-3553" b="-382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(Parallel) A/D Converter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8981" y="914400"/>
            <a:ext cx="4032854" cy="119970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Resistor ladder generates 2</a:t>
            </a:r>
            <a:r>
              <a:rPr lang="en-US" sz="2200" baseline="30000" dirty="0" smtClean="0"/>
              <a:t>n</a:t>
            </a:r>
            <a:r>
              <a:rPr lang="en-US" sz="2200" dirty="0" smtClean="0"/>
              <a:t> reference voltages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2</a:t>
            </a:r>
            <a:r>
              <a:rPr lang="en-US" sz="2200" baseline="30000" dirty="0" smtClean="0"/>
              <a:t>n</a:t>
            </a:r>
            <a:r>
              <a:rPr lang="en-US" sz="2200" dirty="0" smtClean="0"/>
              <a:t> comparators simultaneously compare input with each reference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Comparator output k is high if Vin &gt; </a:t>
            </a:r>
            <a:r>
              <a:rPr lang="en-US" sz="2200" dirty="0" err="1" smtClean="0"/>
              <a:t>ref</a:t>
            </a:r>
            <a:r>
              <a:rPr lang="en-US" sz="2200" baseline="-25000" dirty="0" err="1" smtClean="0"/>
              <a:t>k</a:t>
            </a:r>
            <a:endParaRPr lang="en-US" sz="2200" baseline="-25000" dirty="0" smtClean="0"/>
          </a:p>
          <a:p>
            <a:pPr>
              <a:spcBef>
                <a:spcPts val="1200"/>
              </a:spcBef>
            </a:pPr>
            <a:r>
              <a:rPr lang="en-US" sz="2200" dirty="0" smtClean="0"/>
              <a:t>Conversion logic generates code indicating greatest value of k for which comparator output is high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Very high speed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Expensive in area &amp; power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Limited to ~ 8-bits</a:t>
            </a:r>
            <a:endParaRPr lang="en-US" sz="2200" dirty="0"/>
          </a:p>
          <a:p>
            <a:pPr lvl="1"/>
            <a:endParaRPr lang="en-US" sz="2200" dirty="0" smtClean="0"/>
          </a:p>
          <a:p>
            <a:endParaRPr lang="en-US" sz="2200" baseline="-25000" dirty="0"/>
          </a:p>
          <a:p>
            <a:endParaRPr lang="en-US" sz="2200" baseline="-25000" dirty="0" smtClean="0"/>
          </a:p>
          <a:p>
            <a:endParaRPr lang="en-US" sz="2200" baseline="-25000" dirty="0"/>
          </a:p>
          <a:p>
            <a:endParaRPr lang="en-US" sz="2200" baseline="-25000" dirty="0" smtClean="0"/>
          </a:p>
          <a:p>
            <a:endParaRPr lang="en-US" sz="2200" baseline="-25000" dirty="0"/>
          </a:p>
          <a:p>
            <a:endParaRPr lang="en-US" sz="2200" baseline="-25000" dirty="0" smtClean="0"/>
          </a:p>
          <a:p>
            <a:pPr marL="0" indent="0">
              <a:buNone/>
            </a:pPr>
            <a:endParaRPr lang="en-US" sz="2200" baseline="-25000" dirty="0" smtClean="0"/>
          </a:p>
          <a:p>
            <a:endParaRPr lang="en-US" sz="22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038600" y="15536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R/2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38600" y="55619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R/2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1454" y="990600"/>
            <a:ext cx="4882546" cy="5486400"/>
            <a:chOff x="4261454" y="990600"/>
            <a:chExt cx="4882546" cy="5486400"/>
          </a:xfrm>
        </p:grpSpPr>
        <p:grpSp>
          <p:nvGrpSpPr>
            <p:cNvPr id="28" name="Group 27"/>
            <p:cNvGrpSpPr/>
            <p:nvPr/>
          </p:nvGrpSpPr>
          <p:grpSpPr>
            <a:xfrm>
              <a:off x="4592835" y="1947446"/>
              <a:ext cx="2112765" cy="795756"/>
              <a:chOff x="3830835" y="1947446"/>
              <a:chExt cx="2112765" cy="795756"/>
            </a:xfrm>
          </p:grpSpPr>
          <p:sp>
            <p:nvSpPr>
              <p:cNvPr id="2" name="Isosceles Triangle 1"/>
              <p:cNvSpPr/>
              <p:nvPr/>
            </p:nvSpPr>
            <p:spPr bwMode="auto">
              <a:xfrm rot="5400000">
                <a:off x="5029200" y="2057400"/>
                <a:ext cx="533400" cy="381000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 rot="5400000">
                <a:off x="3684239" y="2485879"/>
                <a:ext cx="403919" cy="110727"/>
              </a:xfrm>
              <a:custGeom>
                <a:avLst/>
                <a:gdLst>
                  <a:gd name="connsiteX0" fmla="*/ 0 w 2624138"/>
                  <a:gd name="connsiteY0" fmla="*/ 219075 h 442913"/>
                  <a:gd name="connsiteX1" fmla="*/ 209550 w 2624138"/>
                  <a:gd name="connsiteY1" fmla="*/ 9525 h 442913"/>
                  <a:gd name="connsiteX2" fmla="*/ 642938 w 2624138"/>
                  <a:gd name="connsiteY2" fmla="*/ 442913 h 442913"/>
                  <a:gd name="connsiteX3" fmla="*/ 1085851 w 2624138"/>
                  <a:gd name="connsiteY3" fmla="*/ 0 h 442913"/>
                  <a:gd name="connsiteX4" fmla="*/ 1519238 w 2624138"/>
                  <a:gd name="connsiteY4" fmla="*/ 433387 h 442913"/>
                  <a:gd name="connsiteX5" fmla="*/ 1952625 w 2624138"/>
                  <a:gd name="connsiteY5" fmla="*/ 0 h 442913"/>
                  <a:gd name="connsiteX6" fmla="*/ 2395538 w 2624138"/>
                  <a:gd name="connsiteY6" fmla="*/ 442913 h 442913"/>
                  <a:gd name="connsiteX7" fmla="*/ 2624138 w 2624138"/>
                  <a:gd name="connsiteY7" fmla="*/ 214313 h 4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24138" h="442913">
                    <a:moveTo>
                      <a:pt x="0" y="219075"/>
                    </a:moveTo>
                    <a:lnTo>
                      <a:pt x="209550" y="9525"/>
                    </a:lnTo>
                    <a:lnTo>
                      <a:pt x="642938" y="442913"/>
                    </a:lnTo>
                    <a:lnTo>
                      <a:pt x="1085851" y="0"/>
                    </a:lnTo>
                    <a:lnTo>
                      <a:pt x="1519238" y="433387"/>
                    </a:lnTo>
                    <a:lnTo>
                      <a:pt x="1952625" y="0"/>
                    </a:lnTo>
                    <a:lnTo>
                      <a:pt x="2395538" y="442913"/>
                    </a:lnTo>
                    <a:lnTo>
                      <a:pt x="2624138" y="214313"/>
                    </a:ln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/>
              <p:cNvCxnSpPr/>
              <p:nvPr/>
            </p:nvCxnSpPr>
            <p:spPr bwMode="auto">
              <a:xfrm>
                <a:off x="3886200" y="2151321"/>
                <a:ext cx="1219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3886193" y="1950956"/>
                <a:ext cx="0" cy="40073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flipH="1">
                <a:off x="4572000" y="2351686"/>
                <a:ext cx="5334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" name="Straight Connector 24"/>
              <p:cNvCxnSpPr>
                <a:stCxn id="2" idx="0"/>
              </p:cNvCxnSpPr>
              <p:nvPr/>
            </p:nvCxnSpPr>
            <p:spPr bwMode="auto">
              <a:xfrm>
                <a:off x="5486400" y="22479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4991100" y="2170005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76923" y="1947446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/>
                    <a:cs typeface="Arial"/>
                  </a:rPr>
                  <a:t>–</a:t>
                </a:r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592835" y="2743202"/>
              <a:ext cx="2112765" cy="795756"/>
              <a:chOff x="3830835" y="1947446"/>
              <a:chExt cx="2112765" cy="795756"/>
            </a:xfrm>
          </p:grpSpPr>
          <p:sp>
            <p:nvSpPr>
              <p:cNvPr id="41" name="Isosceles Triangle 40"/>
              <p:cNvSpPr/>
              <p:nvPr/>
            </p:nvSpPr>
            <p:spPr bwMode="auto">
              <a:xfrm rot="5400000">
                <a:off x="5029200" y="2057400"/>
                <a:ext cx="533400" cy="381000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 rot="5400000">
                <a:off x="3684239" y="2485879"/>
                <a:ext cx="403919" cy="110727"/>
              </a:xfrm>
              <a:custGeom>
                <a:avLst/>
                <a:gdLst>
                  <a:gd name="connsiteX0" fmla="*/ 0 w 2624138"/>
                  <a:gd name="connsiteY0" fmla="*/ 219075 h 442913"/>
                  <a:gd name="connsiteX1" fmla="*/ 209550 w 2624138"/>
                  <a:gd name="connsiteY1" fmla="*/ 9525 h 442913"/>
                  <a:gd name="connsiteX2" fmla="*/ 642938 w 2624138"/>
                  <a:gd name="connsiteY2" fmla="*/ 442913 h 442913"/>
                  <a:gd name="connsiteX3" fmla="*/ 1085851 w 2624138"/>
                  <a:gd name="connsiteY3" fmla="*/ 0 h 442913"/>
                  <a:gd name="connsiteX4" fmla="*/ 1519238 w 2624138"/>
                  <a:gd name="connsiteY4" fmla="*/ 433387 h 442913"/>
                  <a:gd name="connsiteX5" fmla="*/ 1952625 w 2624138"/>
                  <a:gd name="connsiteY5" fmla="*/ 0 h 442913"/>
                  <a:gd name="connsiteX6" fmla="*/ 2395538 w 2624138"/>
                  <a:gd name="connsiteY6" fmla="*/ 442913 h 442913"/>
                  <a:gd name="connsiteX7" fmla="*/ 2624138 w 2624138"/>
                  <a:gd name="connsiteY7" fmla="*/ 214313 h 4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24138" h="442913">
                    <a:moveTo>
                      <a:pt x="0" y="219075"/>
                    </a:moveTo>
                    <a:lnTo>
                      <a:pt x="209550" y="9525"/>
                    </a:lnTo>
                    <a:lnTo>
                      <a:pt x="642938" y="442913"/>
                    </a:lnTo>
                    <a:lnTo>
                      <a:pt x="1085851" y="0"/>
                    </a:lnTo>
                    <a:lnTo>
                      <a:pt x="1519238" y="433387"/>
                    </a:lnTo>
                    <a:lnTo>
                      <a:pt x="1952625" y="0"/>
                    </a:lnTo>
                    <a:lnTo>
                      <a:pt x="2395538" y="442913"/>
                    </a:lnTo>
                    <a:lnTo>
                      <a:pt x="2624138" y="214313"/>
                    </a:ln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 bwMode="auto">
              <a:xfrm>
                <a:off x="3886200" y="2151321"/>
                <a:ext cx="1219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3886193" y="1950956"/>
                <a:ext cx="0" cy="40073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4572000" y="2351686"/>
                <a:ext cx="5334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6" name="Straight Connector 45"/>
              <p:cNvCxnSpPr>
                <a:stCxn id="41" idx="0"/>
              </p:cNvCxnSpPr>
              <p:nvPr/>
            </p:nvCxnSpPr>
            <p:spPr bwMode="auto">
              <a:xfrm>
                <a:off x="5486400" y="22479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4991100" y="2170005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6923" y="1947446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/>
                    <a:cs typeface="Arial"/>
                  </a:rPr>
                  <a:t>–</a:t>
                </a:r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3" name="Straight Connector 52"/>
            <p:cNvCxnSpPr/>
            <p:nvPr/>
          </p:nvCxnSpPr>
          <p:spPr bwMode="auto">
            <a:xfrm>
              <a:off x="4648193" y="3542468"/>
              <a:ext cx="0" cy="2003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9" name="Group 58"/>
            <p:cNvGrpSpPr/>
            <p:nvPr/>
          </p:nvGrpSpPr>
          <p:grpSpPr>
            <a:xfrm>
              <a:off x="4592835" y="4343400"/>
              <a:ext cx="2112765" cy="795756"/>
              <a:chOff x="3830835" y="1947446"/>
              <a:chExt cx="2112765" cy="795756"/>
            </a:xfrm>
          </p:grpSpPr>
          <p:sp>
            <p:nvSpPr>
              <p:cNvPr id="60" name="Isosceles Triangle 59"/>
              <p:cNvSpPr/>
              <p:nvPr/>
            </p:nvSpPr>
            <p:spPr bwMode="auto">
              <a:xfrm rot="5400000">
                <a:off x="5029200" y="2057400"/>
                <a:ext cx="533400" cy="381000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 rot="5400000">
                <a:off x="3684239" y="2485879"/>
                <a:ext cx="403919" cy="110727"/>
              </a:xfrm>
              <a:custGeom>
                <a:avLst/>
                <a:gdLst>
                  <a:gd name="connsiteX0" fmla="*/ 0 w 2624138"/>
                  <a:gd name="connsiteY0" fmla="*/ 219075 h 442913"/>
                  <a:gd name="connsiteX1" fmla="*/ 209550 w 2624138"/>
                  <a:gd name="connsiteY1" fmla="*/ 9525 h 442913"/>
                  <a:gd name="connsiteX2" fmla="*/ 642938 w 2624138"/>
                  <a:gd name="connsiteY2" fmla="*/ 442913 h 442913"/>
                  <a:gd name="connsiteX3" fmla="*/ 1085851 w 2624138"/>
                  <a:gd name="connsiteY3" fmla="*/ 0 h 442913"/>
                  <a:gd name="connsiteX4" fmla="*/ 1519238 w 2624138"/>
                  <a:gd name="connsiteY4" fmla="*/ 433387 h 442913"/>
                  <a:gd name="connsiteX5" fmla="*/ 1952625 w 2624138"/>
                  <a:gd name="connsiteY5" fmla="*/ 0 h 442913"/>
                  <a:gd name="connsiteX6" fmla="*/ 2395538 w 2624138"/>
                  <a:gd name="connsiteY6" fmla="*/ 442913 h 442913"/>
                  <a:gd name="connsiteX7" fmla="*/ 2624138 w 2624138"/>
                  <a:gd name="connsiteY7" fmla="*/ 214313 h 4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24138" h="442913">
                    <a:moveTo>
                      <a:pt x="0" y="219075"/>
                    </a:moveTo>
                    <a:lnTo>
                      <a:pt x="209550" y="9525"/>
                    </a:lnTo>
                    <a:lnTo>
                      <a:pt x="642938" y="442913"/>
                    </a:lnTo>
                    <a:lnTo>
                      <a:pt x="1085851" y="0"/>
                    </a:lnTo>
                    <a:lnTo>
                      <a:pt x="1519238" y="433387"/>
                    </a:lnTo>
                    <a:lnTo>
                      <a:pt x="1952625" y="0"/>
                    </a:lnTo>
                    <a:lnTo>
                      <a:pt x="2395538" y="442913"/>
                    </a:lnTo>
                    <a:lnTo>
                      <a:pt x="2624138" y="214313"/>
                    </a:ln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 bwMode="auto">
              <a:xfrm>
                <a:off x="3886200" y="2151321"/>
                <a:ext cx="1219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3886193" y="1950956"/>
                <a:ext cx="0" cy="40073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4572000" y="2351686"/>
                <a:ext cx="5334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5" name="Straight Connector 64"/>
              <p:cNvCxnSpPr>
                <a:stCxn id="60" idx="0"/>
              </p:cNvCxnSpPr>
              <p:nvPr/>
            </p:nvCxnSpPr>
            <p:spPr bwMode="auto">
              <a:xfrm>
                <a:off x="5486400" y="22479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6" name="TextBox 65"/>
              <p:cNvSpPr txBox="1"/>
              <p:nvPr/>
            </p:nvSpPr>
            <p:spPr>
              <a:xfrm>
                <a:off x="4991100" y="2170005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976923" y="1947446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/>
                    <a:cs typeface="Arial"/>
                  </a:rPr>
                  <a:t>–</a:t>
                </a:r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592835" y="5139156"/>
              <a:ext cx="2112765" cy="795756"/>
              <a:chOff x="3830835" y="1947446"/>
              <a:chExt cx="2112765" cy="795756"/>
            </a:xfrm>
          </p:grpSpPr>
          <p:sp>
            <p:nvSpPr>
              <p:cNvPr id="69" name="Isosceles Triangle 68"/>
              <p:cNvSpPr/>
              <p:nvPr/>
            </p:nvSpPr>
            <p:spPr bwMode="auto">
              <a:xfrm rot="5400000">
                <a:off x="5029200" y="2057400"/>
                <a:ext cx="533400" cy="381000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 bwMode="auto">
              <a:xfrm rot="5400000">
                <a:off x="3684239" y="2485879"/>
                <a:ext cx="403919" cy="110727"/>
              </a:xfrm>
              <a:custGeom>
                <a:avLst/>
                <a:gdLst>
                  <a:gd name="connsiteX0" fmla="*/ 0 w 2624138"/>
                  <a:gd name="connsiteY0" fmla="*/ 219075 h 442913"/>
                  <a:gd name="connsiteX1" fmla="*/ 209550 w 2624138"/>
                  <a:gd name="connsiteY1" fmla="*/ 9525 h 442913"/>
                  <a:gd name="connsiteX2" fmla="*/ 642938 w 2624138"/>
                  <a:gd name="connsiteY2" fmla="*/ 442913 h 442913"/>
                  <a:gd name="connsiteX3" fmla="*/ 1085851 w 2624138"/>
                  <a:gd name="connsiteY3" fmla="*/ 0 h 442913"/>
                  <a:gd name="connsiteX4" fmla="*/ 1519238 w 2624138"/>
                  <a:gd name="connsiteY4" fmla="*/ 433387 h 442913"/>
                  <a:gd name="connsiteX5" fmla="*/ 1952625 w 2624138"/>
                  <a:gd name="connsiteY5" fmla="*/ 0 h 442913"/>
                  <a:gd name="connsiteX6" fmla="*/ 2395538 w 2624138"/>
                  <a:gd name="connsiteY6" fmla="*/ 442913 h 442913"/>
                  <a:gd name="connsiteX7" fmla="*/ 2624138 w 2624138"/>
                  <a:gd name="connsiteY7" fmla="*/ 214313 h 4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24138" h="442913">
                    <a:moveTo>
                      <a:pt x="0" y="219075"/>
                    </a:moveTo>
                    <a:lnTo>
                      <a:pt x="209550" y="9525"/>
                    </a:lnTo>
                    <a:lnTo>
                      <a:pt x="642938" y="442913"/>
                    </a:lnTo>
                    <a:lnTo>
                      <a:pt x="1085851" y="0"/>
                    </a:lnTo>
                    <a:lnTo>
                      <a:pt x="1519238" y="433387"/>
                    </a:lnTo>
                    <a:lnTo>
                      <a:pt x="1952625" y="0"/>
                    </a:lnTo>
                    <a:lnTo>
                      <a:pt x="2395538" y="442913"/>
                    </a:lnTo>
                    <a:lnTo>
                      <a:pt x="2624138" y="214313"/>
                    </a:ln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 bwMode="auto">
              <a:xfrm>
                <a:off x="3886200" y="2151321"/>
                <a:ext cx="1219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3886193" y="1950956"/>
                <a:ext cx="0" cy="40073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 flipH="1">
                <a:off x="4572000" y="2351686"/>
                <a:ext cx="5334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>
                <a:stCxn id="69" idx="0"/>
              </p:cNvCxnSpPr>
              <p:nvPr/>
            </p:nvCxnSpPr>
            <p:spPr bwMode="auto">
              <a:xfrm>
                <a:off x="5486400" y="22479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5" name="TextBox 74"/>
              <p:cNvSpPr txBox="1"/>
              <p:nvPr/>
            </p:nvSpPr>
            <p:spPr>
              <a:xfrm>
                <a:off x="4991100" y="2170005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976923" y="1947446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/>
                    <a:cs typeface="Arial"/>
                  </a:rPr>
                  <a:t>–</a:t>
                </a:r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7" name="Straight Connector 76"/>
            <p:cNvCxnSpPr/>
            <p:nvPr/>
          </p:nvCxnSpPr>
          <p:spPr bwMode="auto">
            <a:xfrm>
              <a:off x="4648193" y="5938422"/>
              <a:ext cx="0" cy="2003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Freeform 77"/>
            <p:cNvSpPr/>
            <p:nvPr/>
          </p:nvSpPr>
          <p:spPr bwMode="auto">
            <a:xfrm rot="5400000">
              <a:off x="4446240" y="1683002"/>
              <a:ext cx="403919" cy="110727"/>
            </a:xfrm>
            <a:custGeom>
              <a:avLst/>
              <a:gdLst>
                <a:gd name="connsiteX0" fmla="*/ 0 w 2624138"/>
                <a:gd name="connsiteY0" fmla="*/ 219075 h 442913"/>
                <a:gd name="connsiteX1" fmla="*/ 209550 w 2624138"/>
                <a:gd name="connsiteY1" fmla="*/ 9525 h 442913"/>
                <a:gd name="connsiteX2" fmla="*/ 642938 w 2624138"/>
                <a:gd name="connsiteY2" fmla="*/ 442913 h 442913"/>
                <a:gd name="connsiteX3" fmla="*/ 1085851 w 2624138"/>
                <a:gd name="connsiteY3" fmla="*/ 0 h 442913"/>
                <a:gd name="connsiteX4" fmla="*/ 1519238 w 2624138"/>
                <a:gd name="connsiteY4" fmla="*/ 433387 h 442913"/>
                <a:gd name="connsiteX5" fmla="*/ 1952625 w 2624138"/>
                <a:gd name="connsiteY5" fmla="*/ 0 h 442913"/>
                <a:gd name="connsiteX6" fmla="*/ 2395538 w 2624138"/>
                <a:gd name="connsiteY6" fmla="*/ 442913 h 442913"/>
                <a:gd name="connsiteX7" fmla="*/ 2624138 w 2624138"/>
                <a:gd name="connsiteY7" fmla="*/ 214313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4138" h="442913">
                  <a:moveTo>
                    <a:pt x="0" y="219075"/>
                  </a:moveTo>
                  <a:lnTo>
                    <a:pt x="209550" y="9525"/>
                  </a:lnTo>
                  <a:lnTo>
                    <a:pt x="642938" y="442913"/>
                  </a:lnTo>
                  <a:lnTo>
                    <a:pt x="1085851" y="0"/>
                  </a:lnTo>
                  <a:lnTo>
                    <a:pt x="1519238" y="433387"/>
                  </a:lnTo>
                  <a:lnTo>
                    <a:pt x="1952625" y="0"/>
                  </a:lnTo>
                  <a:lnTo>
                    <a:pt x="2395538" y="442913"/>
                  </a:lnTo>
                  <a:lnTo>
                    <a:pt x="2624138" y="21431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 flipV="1">
              <a:off x="4648200" y="1384006"/>
              <a:ext cx="0" cy="152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4571993" y="1384006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4572000" y="6138787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4648193" y="3742833"/>
              <a:ext cx="0" cy="6005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V="1">
              <a:off x="5334000" y="1536406"/>
              <a:ext cx="0" cy="40069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Rectangle 89"/>
            <p:cNvSpPr/>
            <p:nvPr/>
          </p:nvSpPr>
          <p:spPr bwMode="auto">
            <a:xfrm>
              <a:off x="6705600" y="1981200"/>
              <a:ext cx="1066800" cy="3751752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thermo-meter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to binary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convert</a:t>
              </a:r>
            </a:p>
          </p:txBody>
        </p:sp>
        <p:sp>
          <p:nvSpPr>
            <p:cNvPr id="91" name="Right Arrow 90"/>
            <p:cNvSpPr/>
            <p:nvPr/>
          </p:nvSpPr>
          <p:spPr bwMode="auto">
            <a:xfrm>
              <a:off x="7772400" y="3657600"/>
              <a:ext cx="457200" cy="428076"/>
            </a:xfrm>
            <a:prstGeom prst="rightArrow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88035" y="312569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88036" y="2438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61454" y="475253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88036" y="990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1800" b="0" baseline="-25000" dirty="0" smtClean="0">
                  <a:latin typeface="Arial" pitchFamily="34" charset="0"/>
                  <a:cs typeface="Arial" pitchFamily="34" charset="0"/>
                </a:rPr>
                <a:t>RH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05300" y="61076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1800" b="0" baseline="-25000" dirty="0" smtClean="0">
                  <a:latin typeface="Arial" pitchFamily="34" charset="0"/>
                  <a:cs typeface="Arial" pitchFamily="34" charset="0"/>
                </a:rPr>
                <a:t>RL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57800" y="1219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b="0" baseline="-25000" dirty="0" smtClean="0">
                  <a:latin typeface="Arial" pitchFamily="34" charset="0"/>
                  <a:cs typeface="Arial" pitchFamily="34" charset="0"/>
                </a:rPr>
                <a:t>in</a:t>
              </a: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90643" y="1510342"/>
              <a:ext cx="86714" cy="86714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153400" y="3352800"/>
              <a:ext cx="990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n-bit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digital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559176" y="1824733"/>
                  <a:ext cx="8820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  <a:cs typeface="Arial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Arial" pitchFamily="34" charset="0"/>
                              </a:rPr>
                              <m:t>𝑟𝑒𝑓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Arial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cs typeface="Arial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  <a:cs typeface="Arial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176" y="1824733"/>
                  <a:ext cx="882036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572000" y="2657984"/>
                  <a:ext cx="8820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  <a:cs typeface="Arial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Arial" pitchFamily="34" charset="0"/>
                              </a:rPr>
                              <m:t>𝑟𝑒𝑓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Arial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cs typeface="Arial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  <a:cs typeface="Arial" pitchFamily="34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57984"/>
                  <a:ext cx="88203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724400" y="4214574"/>
                  <a:ext cx="5991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  <a:cs typeface="Arial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Arial" pitchFamily="34" charset="0"/>
                              </a:rPr>
                              <m:t>𝑟𝑒𝑓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214574"/>
                  <a:ext cx="59913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689447" y="5029200"/>
                  <a:ext cx="6033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  <a:cs typeface="Arial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Arial" pitchFamily="34" charset="0"/>
                              </a:rPr>
                              <m:t>𝑟𝑒𝑓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447" y="5029200"/>
                  <a:ext cx="60330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98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Single Slope A/D </a:t>
            </a:r>
            <a:r>
              <a:rPr lang="en-US" altLang="zh-CN" dirty="0" smtClean="0"/>
              <a:t>Converter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2152"/>
            <a:ext cx="4032854" cy="119970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Compares input to linear ramp to generate a pulse width proportional to V</a:t>
            </a:r>
            <a:r>
              <a:rPr lang="en-US" sz="2200" baseline="-25000" dirty="0" smtClean="0"/>
              <a:t>in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Pulse used to gate clock to high speed digital counter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Simple hardware – popular in low speed applications</a:t>
            </a:r>
            <a:endParaRPr lang="en-US" sz="2200" baseline="-25000" dirty="0" smtClean="0"/>
          </a:p>
          <a:p>
            <a:pPr>
              <a:spcBef>
                <a:spcPts val="1200"/>
              </a:spcBef>
            </a:pPr>
            <a:r>
              <a:rPr lang="en-US" sz="2200" dirty="0" smtClean="0"/>
              <a:t>High resolution possible</a:t>
            </a:r>
            <a:endParaRPr lang="en-US" sz="2200" baseline="-25000" dirty="0" smtClean="0"/>
          </a:p>
          <a:p>
            <a:endParaRPr lang="en-US" sz="2200" baseline="-25000" dirty="0"/>
          </a:p>
          <a:p>
            <a:r>
              <a:rPr lang="en-US" sz="2200" dirty="0" smtClean="0"/>
              <a:t>Performance limited by:</a:t>
            </a:r>
          </a:p>
          <a:p>
            <a:endParaRPr lang="en-US" sz="2200" baseline="-25000" dirty="0"/>
          </a:p>
          <a:p>
            <a:endParaRPr lang="en-US" sz="2200" baseline="-25000" dirty="0" smtClean="0"/>
          </a:p>
          <a:p>
            <a:pPr marL="0" indent="0">
              <a:buNone/>
            </a:pPr>
            <a:endParaRPr lang="en-US" sz="2200" baseline="-25000" dirty="0" smtClean="0"/>
          </a:p>
          <a:p>
            <a:endParaRPr lang="en-US" sz="22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145" name="Group 6144"/>
          <p:cNvGrpSpPr/>
          <p:nvPr/>
        </p:nvGrpSpPr>
        <p:grpSpPr>
          <a:xfrm>
            <a:off x="3897085" y="1143000"/>
            <a:ext cx="5464630" cy="4876797"/>
            <a:chOff x="3222170" y="1295403"/>
            <a:chExt cx="5464630" cy="4876797"/>
          </a:xfrm>
        </p:grpSpPr>
        <p:sp>
          <p:nvSpPr>
            <p:cNvPr id="3" name="Rectangle 2"/>
            <p:cNvSpPr/>
            <p:nvPr/>
          </p:nvSpPr>
          <p:spPr bwMode="auto">
            <a:xfrm>
              <a:off x="3734171" y="2061746"/>
              <a:ext cx="1316800" cy="681454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Ramp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Generator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98702" y="1295403"/>
              <a:ext cx="1230793" cy="1425448"/>
              <a:chOff x="5744767" y="1981200"/>
              <a:chExt cx="884633" cy="944314"/>
            </a:xfrm>
          </p:grpSpPr>
          <p:sp>
            <p:nvSpPr>
              <p:cNvPr id="80" name="Isosceles Triangle 79"/>
              <p:cNvSpPr/>
              <p:nvPr/>
            </p:nvSpPr>
            <p:spPr bwMode="auto">
              <a:xfrm rot="5400000">
                <a:off x="5791200" y="2057400"/>
                <a:ext cx="914400" cy="762000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744767" y="2082158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53106" y="2586960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/>
                    <a:cs typeface="Arial"/>
                  </a:rPr>
                  <a:t>–</a:t>
                </a:r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" name="Straight Connector 9"/>
            <p:cNvCxnSpPr>
              <a:stCxn id="3" idx="3"/>
            </p:cNvCxnSpPr>
            <p:nvPr/>
          </p:nvCxnSpPr>
          <p:spPr bwMode="auto">
            <a:xfrm>
              <a:off x="5050971" y="2402473"/>
              <a:ext cx="131172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4648200" y="3962400"/>
              <a:ext cx="1371600" cy="76200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n-bit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counter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 flipH="1">
              <a:off x="6705600" y="3962400"/>
              <a:ext cx="565355" cy="479323"/>
              <a:chOff x="1752600" y="1752600"/>
              <a:chExt cx="381000" cy="381001"/>
            </a:xfrm>
          </p:grpSpPr>
          <p:sp>
            <p:nvSpPr>
              <p:cNvPr id="88" name="Arc 87"/>
              <p:cNvSpPr/>
              <p:nvPr/>
            </p:nvSpPr>
            <p:spPr bwMode="auto">
              <a:xfrm>
                <a:off x="1752600" y="1752600"/>
                <a:ext cx="381000" cy="381000"/>
              </a:xfrm>
              <a:prstGeom prst="arc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" name="Arc 88"/>
              <p:cNvSpPr/>
              <p:nvPr/>
            </p:nvSpPr>
            <p:spPr bwMode="auto">
              <a:xfrm rot="5400000">
                <a:off x="1752600" y="1752601"/>
                <a:ext cx="381000" cy="381000"/>
              </a:xfrm>
              <a:prstGeom prst="arc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endParaRPr>
              </a:p>
            </p:txBody>
          </p:sp>
          <p:cxnSp>
            <p:nvCxnSpPr>
              <p:cNvPr id="101" name="Straight Connector 100"/>
              <p:cNvCxnSpPr>
                <a:stCxn id="88" idx="0"/>
              </p:cNvCxnSpPr>
              <p:nvPr/>
            </p:nvCxnSpPr>
            <p:spPr bwMode="auto">
              <a:xfrm flipH="1">
                <a:off x="1752600" y="1752600"/>
                <a:ext cx="1905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H="1">
                <a:off x="1752600" y="2133600"/>
                <a:ext cx="1905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1752600" y="1752600"/>
                <a:ext cx="0" cy="38100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Isosceles Triangle 12"/>
            <p:cNvSpPr/>
            <p:nvPr/>
          </p:nvSpPr>
          <p:spPr bwMode="auto">
            <a:xfrm rot="16200000">
              <a:off x="5791200" y="4114800"/>
              <a:ext cx="228600" cy="228600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 bwMode="auto">
            <a:xfrm flipV="1">
              <a:off x="6019800" y="4229099"/>
              <a:ext cx="68580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7287285" y="4337956"/>
              <a:ext cx="68580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 flipV="1">
              <a:off x="7395070" y="1989694"/>
              <a:ext cx="37733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772400" y="1989694"/>
              <a:ext cx="0" cy="21087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7287285" y="4098470"/>
              <a:ext cx="48511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09" idx="6"/>
            </p:cNvCxnSpPr>
            <p:nvPr/>
          </p:nvCxnSpPr>
          <p:spPr bwMode="auto">
            <a:xfrm>
              <a:off x="3820885" y="3562290"/>
              <a:ext cx="97971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800600" y="2743200"/>
              <a:ext cx="0" cy="12192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3734171" y="3518933"/>
              <a:ext cx="86714" cy="86714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973085" y="4294599"/>
              <a:ext cx="86714" cy="86714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5095875" y="2040089"/>
              <a:ext cx="1114426" cy="325944"/>
            </a:xfrm>
            <a:custGeom>
              <a:avLst/>
              <a:gdLst>
                <a:gd name="connsiteX0" fmla="*/ 0 w 1621972"/>
                <a:gd name="connsiteY0" fmla="*/ 478972 h 478972"/>
                <a:gd name="connsiteX1" fmla="*/ 152400 w 1621972"/>
                <a:gd name="connsiteY1" fmla="*/ 478972 h 478972"/>
                <a:gd name="connsiteX2" fmla="*/ 631372 w 1621972"/>
                <a:gd name="connsiteY2" fmla="*/ 0 h 478972"/>
                <a:gd name="connsiteX3" fmla="*/ 631372 w 1621972"/>
                <a:gd name="connsiteY3" fmla="*/ 457200 h 478972"/>
                <a:gd name="connsiteX4" fmla="*/ 783771 w 1621972"/>
                <a:gd name="connsiteY4" fmla="*/ 457200 h 478972"/>
                <a:gd name="connsiteX5" fmla="*/ 1230085 w 1621972"/>
                <a:gd name="connsiteY5" fmla="*/ 10886 h 478972"/>
                <a:gd name="connsiteX6" fmla="*/ 1230085 w 1621972"/>
                <a:gd name="connsiteY6" fmla="*/ 446315 h 478972"/>
                <a:gd name="connsiteX7" fmla="*/ 1371600 w 1621972"/>
                <a:gd name="connsiteY7" fmla="*/ 446315 h 478972"/>
                <a:gd name="connsiteX8" fmla="*/ 1621972 w 1621972"/>
                <a:gd name="connsiteY8" fmla="*/ 195943 h 478972"/>
                <a:gd name="connsiteX0" fmla="*/ 0 w 1621972"/>
                <a:gd name="connsiteY0" fmla="*/ 478972 h 478972"/>
                <a:gd name="connsiteX1" fmla="*/ 186764 w 1621972"/>
                <a:gd name="connsiteY1" fmla="*/ 451481 h 478972"/>
                <a:gd name="connsiteX2" fmla="*/ 631372 w 1621972"/>
                <a:gd name="connsiteY2" fmla="*/ 0 h 478972"/>
                <a:gd name="connsiteX3" fmla="*/ 631372 w 1621972"/>
                <a:gd name="connsiteY3" fmla="*/ 457200 h 478972"/>
                <a:gd name="connsiteX4" fmla="*/ 783771 w 1621972"/>
                <a:gd name="connsiteY4" fmla="*/ 457200 h 478972"/>
                <a:gd name="connsiteX5" fmla="*/ 1230085 w 1621972"/>
                <a:gd name="connsiteY5" fmla="*/ 10886 h 478972"/>
                <a:gd name="connsiteX6" fmla="*/ 1230085 w 1621972"/>
                <a:gd name="connsiteY6" fmla="*/ 446315 h 478972"/>
                <a:gd name="connsiteX7" fmla="*/ 1371600 w 1621972"/>
                <a:gd name="connsiteY7" fmla="*/ 446315 h 478972"/>
                <a:gd name="connsiteX8" fmla="*/ 1621972 w 1621972"/>
                <a:gd name="connsiteY8" fmla="*/ 195943 h 478972"/>
                <a:gd name="connsiteX0" fmla="*/ 0 w 1608226"/>
                <a:gd name="connsiteY0" fmla="*/ 461789 h 461789"/>
                <a:gd name="connsiteX1" fmla="*/ 173018 w 1608226"/>
                <a:gd name="connsiteY1" fmla="*/ 451481 h 461789"/>
                <a:gd name="connsiteX2" fmla="*/ 617626 w 1608226"/>
                <a:gd name="connsiteY2" fmla="*/ 0 h 461789"/>
                <a:gd name="connsiteX3" fmla="*/ 617626 w 1608226"/>
                <a:gd name="connsiteY3" fmla="*/ 457200 h 461789"/>
                <a:gd name="connsiteX4" fmla="*/ 770025 w 1608226"/>
                <a:gd name="connsiteY4" fmla="*/ 457200 h 461789"/>
                <a:gd name="connsiteX5" fmla="*/ 1216339 w 1608226"/>
                <a:gd name="connsiteY5" fmla="*/ 10886 h 461789"/>
                <a:gd name="connsiteX6" fmla="*/ 1216339 w 1608226"/>
                <a:gd name="connsiteY6" fmla="*/ 446315 h 461789"/>
                <a:gd name="connsiteX7" fmla="*/ 1357854 w 1608226"/>
                <a:gd name="connsiteY7" fmla="*/ 446315 h 461789"/>
                <a:gd name="connsiteX8" fmla="*/ 1608226 w 1608226"/>
                <a:gd name="connsiteY8" fmla="*/ 195943 h 461789"/>
                <a:gd name="connsiteX0" fmla="*/ 0 w 1608226"/>
                <a:gd name="connsiteY0" fmla="*/ 451481 h 457200"/>
                <a:gd name="connsiteX1" fmla="*/ 173018 w 1608226"/>
                <a:gd name="connsiteY1" fmla="*/ 451481 h 457200"/>
                <a:gd name="connsiteX2" fmla="*/ 617626 w 1608226"/>
                <a:gd name="connsiteY2" fmla="*/ 0 h 457200"/>
                <a:gd name="connsiteX3" fmla="*/ 617626 w 1608226"/>
                <a:gd name="connsiteY3" fmla="*/ 457200 h 457200"/>
                <a:gd name="connsiteX4" fmla="*/ 770025 w 1608226"/>
                <a:gd name="connsiteY4" fmla="*/ 457200 h 457200"/>
                <a:gd name="connsiteX5" fmla="*/ 1216339 w 1608226"/>
                <a:gd name="connsiteY5" fmla="*/ 10886 h 457200"/>
                <a:gd name="connsiteX6" fmla="*/ 1216339 w 1608226"/>
                <a:gd name="connsiteY6" fmla="*/ 446315 h 457200"/>
                <a:gd name="connsiteX7" fmla="*/ 1357854 w 1608226"/>
                <a:gd name="connsiteY7" fmla="*/ 446315 h 457200"/>
                <a:gd name="connsiteX8" fmla="*/ 1608226 w 1608226"/>
                <a:gd name="connsiteY8" fmla="*/ 195943 h 457200"/>
                <a:gd name="connsiteX0" fmla="*/ 0 w 1608226"/>
                <a:gd name="connsiteY0" fmla="*/ 464651 h 470370"/>
                <a:gd name="connsiteX1" fmla="*/ 173018 w 1608226"/>
                <a:gd name="connsiteY1" fmla="*/ 464651 h 470370"/>
                <a:gd name="connsiteX2" fmla="*/ 617626 w 1608226"/>
                <a:gd name="connsiteY2" fmla="*/ 13170 h 470370"/>
                <a:gd name="connsiteX3" fmla="*/ 617626 w 1608226"/>
                <a:gd name="connsiteY3" fmla="*/ 470370 h 470370"/>
                <a:gd name="connsiteX4" fmla="*/ 770025 w 1608226"/>
                <a:gd name="connsiteY4" fmla="*/ 470370 h 470370"/>
                <a:gd name="connsiteX5" fmla="*/ 1230085 w 1608226"/>
                <a:gd name="connsiteY5" fmla="*/ 0 h 470370"/>
                <a:gd name="connsiteX6" fmla="*/ 1216339 w 1608226"/>
                <a:gd name="connsiteY6" fmla="*/ 459485 h 470370"/>
                <a:gd name="connsiteX7" fmla="*/ 1357854 w 1608226"/>
                <a:gd name="connsiteY7" fmla="*/ 459485 h 470370"/>
                <a:gd name="connsiteX8" fmla="*/ 1608226 w 1608226"/>
                <a:gd name="connsiteY8" fmla="*/ 209113 h 470370"/>
                <a:gd name="connsiteX0" fmla="*/ 0 w 1608226"/>
                <a:gd name="connsiteY0" fmla="*/ 464651 h 470370"/>
                <a:gd name="connsiteX1" fmla="*/ 173018 w 1608226"/>
                <a:gd name="connsiteY1" fmla="*/ 464651 h 470370"/>
                <a:gd name="connsiteX2" fmla="*/ 617626 w 1608226"/>
                <a:gd name="connsiteY2" fmla="*/ 13170 h 470370"/>
                <a:gd name="connsiteX3" fmla="*/ 617626 w 1608226"/>
                <a:gd name="connsiteY3" fmla="*/ 470370 h 470370"/>
                <a:gd name="connsiteX4" fmla="*/ 770025 w 1608226"/>
                <a:gd name="connsiteY4" fmla="*/ 470370 h 470370"/>
                <a:gd name="connsiteX5" fmla="*/ 1230085 w 1608226"/>
                <a:gd name="connsiteY5" fmla="*/ 0 h 470370"/>
                <a:gd name="connsiteX6" fmla="*/ 1230085 w 1608226"/>
                <a:gd name="connsiteY6" fmla="*/ 456049 h 470370"/>
                <a:gd name="connsiteX7" fmla="*/ 1357854 w 1608226"/>
                <a:gd name="connsiteY7" fmla="*/ 459485 h 470370"/>
                <a:gd name="connsiteX8" fmla="*/ 1608226 w 1608226"/>
                <a:gd name="connsiteY8" fmla="*/ 209113 h 47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8226" h="470370">
                  <a:moveTo>
                    <a:pt x="0" y="464651"/>
                  </a:moveTo>
                  <a:lnTo>
                    <a:pt x="173018" y="464651"/>
                  </a:lnTo>
                  <a:lnTo>
                    <a:pt x="617626" y="13170"/>
                  </a:lnTo>
                  <a:lnTo>
                    <a:pt x="617626" y="470370"/>
                  </a:lnTo>
                  <a:lnTo>
                    <a:pt x="770025" y="470370"/>
                  </a:lnTo>
                  <a:lnTo>
                    <a:pt x="1230085" y="0"/>
                  </a:lnTo>
                  <a:lnTo>
                    <a:pt x="1230085" y="456049"/>
                  </a:lnTo>
                  <a:lnTo>
                    <a:pt x="1357854" y="459485"/>
                  </a:lnTo>
                  <a:lnTo>
                    <a:pt x="1608226" y="209113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5415951" y="1633044"/>
              <a:ext cx="94674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Oval 112"/>
            <p:cNvSpPr/>
            <p:nvPr/>
          </p:nvSpPr>
          <p:spPr bwMode="auto">
            <a:xfrm>
              <a:off x="5329237" y="1589686"/>
              <a:ext cx="86714" cy="86714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19600" y="1367135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b="0" baseline="-25000" dirty="0" smtClean="0">
                  <a:latin typeface="Arial" pitchFamily="34" charset="0"/>
                  <a:cs typeface="Arial" pitchFamily="34" charset="0"/>
                </a:rPr>
                <a:t>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22170" y="3581403"/>
              <a:ext cx="1513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reset</a:t>
              </a: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3792310" y="3124203"/>
              <a:ext cx="1019175" cy="309561"/>
            </a:xfrm>
            <a:custGeom>
              <a:avLst/>
              <a:gdLst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214313 w 1200150"/>
                <a:gd name="connsiteY3" fmla="*/ 4762 h 390525"/>
                <a:gd name="connsiteX4" fmla="*/ 214313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647700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0150" h="390525">
                  <a:moveTo>
                    <a:pt x="0" y="385762"/>
                  </a:moveTo>
                  <a:lnTo>
                    <a:pt x="128588" y="385762"/>
                  </a:lnTo>
                  <a:lnTo>
                    <a:pt x="128588" y="4762"/>
                  </a:lnTo>
                  <a:lnTo>
                    <a:pt x="214313" y="4762"/>
                  </a:lnTo>
                  <a:lnTo>
                    <a:pt x="214313" y="390525"/>
                  </a:lnTo>
                  <a:lnTo>
                    <a:pt x="566738" y="390525"/>
                  </a:lnTo>
                  <a:lnTo>
                    <a:pt x="566738" y="0"/>
                  </a:lnTo>
                  <a:lnTo>
                    <a:pt x="647700" y="0"/>
                  </a:lnTo>
                  <a:lnTo>
                    <a:pt x="647700" y="385762"/>
                  </a:lnTo>
                  <a:lnTo>
                    <a:pt x="1009650" y="385762"/>
                  </a:lnTo>
                  <a:lnTo>
                    <a:pt x="1009650" y="9525"/>
                  </a:lnTo>
                  <a:lnTo>
                    <a:pt x="1081088" y="9525"/>
                  </a:lnTo>
                  <a:lnTo>
                    <a:pt x="1081088" y="385762"/>
                  </a:lnTo>
                  <a:lnTo>
                    <a:pt x="1200150" y="385762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6970461" y="2889301"/>
              <a:ext cx="918067" cy="309561"/>
            </a:xfrm>
            <a:custGeom>
              <a:avLst/>
              <a:gdLst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214313 w 1200150"/>
                <a:gd name="connsiteY3" fmla="*/ 4762 h 390525"/>
                <a:gd name="connsiteX4" fmla="*/ 214313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647700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214313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647700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647700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776688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413669 h 418432"/>
                <a:gd name="connsiteX1" fmla="*/ 128588 w 1200150"/>
                <a:gd name="connsiteY1" fmla="*/ 413669 h 418432"/>
                <a:gd name="connsiteX2" fmla="*/ 128588 w 1200150"/>
                <a:gd name="connsiteY2" fmla="*/ 32669 h 418432"/>
                <a:gd name="connsiteX3" fmla="*/ 343301 w 1200150"/>
                <a:gd name="connsiteY3" fmla="*/ 32669 h 418432"/>
                <a:gd name="connsiteX4" fmla="*/ 340498 w 1200150"/>
                <a:gd name="connsiteY4" fmla="*/ 418432 h 418432"/>
                <a:gd name="connsiteX5" fmla="*/ 566738 w 1200150"/>
                <a:gd name="connsiteY5" fmla="*/ 418432 h 418432"/>
                <a:gd name="connsiteX6" fmla="*/ 566738 w 1200150"/>
                <a:gd name="connsiteY6" fmla="*/ 27907 h 418432"/>
                <a:gd name="connsiteX7" fmla="*/ 776688 w 1200150"/>
                <a:gd name="connsiteY7" fmla="*/ 27907 h 418432"/>
                <a:gd name="connsiteX8" fmla="*/ 782296 w 1200150"/>
                <a:gd name="connsiteY8" fmla="*/ 404656 h 418432"/>
                <a:gd name="connsiteX9" fmla="*/ 1009650 w 1200150"/>
                <a:gd name="connsiteY9" fmla="*/ 413669 h 418432"/>
                <a:gd name="connsiteX10" fmla="*/ 1009650 w 1200150"/>
                <a:gd name="connsiteY10" fmla="*/ 37432 h 418432"/>
                <a:gd name="connsiteX11" fmla="*/ 1081088 w 1200150"/>
                <a:gd name="connsiteY11" fmla="*/ 37432 h 418432"/>
                <a:gd name="connsiteX12" fmla="*/ 1081088 w 1200150"/>
                <a:gd name="connsiteY12" fmla="*/ 413669 h 418432"/>
                <a:gd name="connsiteX13" fmla="*/ 1200150 w 1200150"/>
                <a:gd name="connsiteY13" fmla="*/ 413669 h 418432"/>
                <a:gd name="connsiteX0" fmla="*/ 0 w 1200150"/>
                <a:gd name="connsiteY0" fmla="*/ 433720 h 438483"/>
                <a:gd name="connsiteX1" fmla="*/ 128588 w 1200150"/>
                <a:gd name="connsiteY1" fmla="*/ 433720 h 438483"/>
                <a:gd name="connsiteX2" fmla="*/ 128588 w 1200150"/>
                <a:gd name="connsiteY2" fmla="*/ 52720 h 438483"/>
                <a:gd name="connsiteX3" fmla="*/ 343301 w 1200150"/>
                <a:gd name="connsiteY3" fmla="*/ 52720 h 438483"/>
                <a:gd name="connsiteX4" fmla="*/ 340498 w 1200150"/>
                <a:gd name="connsiteY4" fmla="*/ 438483 h 438483"/>
                <a:gd name="connsiteX5" fmla="*/ 566738 w 1200150"/>
                <a:gd name="connsiteY5" fmla="*/ 438483 h 438483"/>
                <a:gd name="connsiteX6" fmla="*/ 566738 w 1200150"/>
                <a:gd name="connsiteY6" fmla="*/ 47958 h 438483"/>
                <a:gd name="connsiteX7" fmla="*/ 776688 w 1200150"/>
                <a:gd name="connsiteY7" fmla="*/ 47958 h 438483"/>
                <a:gd name="connsiteX8" fmla="*/ 782296 w 1200150"/>
                <a:gd name="connsiteY8" fmla="*/ 424707 h 438483"/>
                <a:gd name="connsiteX9" fmla="*/ 1009650 w 1200150"/>
                <a:gd name="connsiteY9" fmla="*/ 433720 h 438483"/>
                <a:gd name="connsiteX10" fmla="*/ 1009650 w 1200150"/>
                <a:gd name="connsiteY10" fmla="*/ 57483 h 438483"/>
                <a:gd name="connsiteX11" fmla="*/ 1081088 w 1200150"/>
                <a:gd name="connsiteY11" fmla="*/ 57483 h 438483"/>
                <a:gd name="connsiteX12" fmla="*/ 1081088 w 1200150"/>
                <a:gd name="connsiteY12" fmla="*/ 433720 h 438483"/>
                <a:gd name="connsiteX13" fmla="*/ 1200150 w 1200150"/>
                <a:gd name="connsiteY13" fmla="*/ 433720 h 438483"/>
                <a:gd name="connsiteX0" fmla="*/ 0 w 1200150"/>
                <a:gd name="connsiteY0" fmla="*/ 414690 h 419453"/>
                <a:gd name="connsiteX1" fmla="*/ 128588 w 1200150"/>
                <a:gd name="connsiteY1" fmla="*/ 414690 h 419453"/>
                <a:gd name="connsiteX2" fmla="*/ 128588 w 1200150"/>
                <a:gd name="connsiteY2" fmla="*/ 33690 h 419453"/>
                <a:gd name="connsiteX3" fmla="*/ 343301 w 1200150"/>
                <a:gd name="connsiteY3" fmla="*/ 33690 h 419453"/>
                <a:gd name="connsiteX4" fmla="*/ 340498 w 1200150"/>
                <a:gd name="connsiteY4" fmla="*/ 419453 h 419453"/>
                <a:gd name="connsiteX5" fmla="*/ 566738 w 1200150"/>
                <a:gd name="connsiteY5" fmla="*/ 419453 h 419453"/>
                <a:gd name="connsiteX6" fmla="*/ 566738 w 1200150"/>
                <a:gd name="connsiteY6" fmla="*/ 28928 h 419453"/>
                <a:gd name="connsiteX7" fmla="*/ 776688 w 1200150"/>
                <a:gd name="connsiteY7" fmla="*/ 28928 h 419453"/>
                <a:gd name="connsiteX8" fmla="*/ 782296 w 1200150"/>
                <a:gd name="connsiteY8" fmla="*/ 405677 h 419453"/>
                <a:gd name="connsiteX9" fmla="*/ 1009650 w 1200150"/>
                <a:gd name="connsiteY9" fmla="*/ 414690 h 419453"/>
                <a:gd name="connsiteX10" fmla="*/ 1009650 w 1200150"/>
                <a:gd name="connsiteY10" fmla="*/ 38453 h 419453"/>
                <a:gd name="connsiteX11" fmla="*/ 1081088 w 1200150"/>
                <a:gd name="connsiteY11" fmla="*/ 38453 h 419453"/>
                <a:gd name="connsiteX12" fmla="*/ 1081088 w 1200150"/>
                <a:gd name="connsiteY12" fmla="*/ 414690 h 419453"/>
                <a:gd name="connsiteX13" fmla="*/ 1200150 w 1200150"/>
                <a:gd name="connsiteY13" fmla="*/ 414690 h 419453"/>
                <a:gd name="connsiteX0" fmla="*/ 0 w 1200150"/>
                <a:gd name="connsiteY0" fmla="*/ 385761 h 390524"/>
                <a:gd name="connsiteX1" fmla="*/ 128588 w 1200150"/>
                <a:gd name="connsiteY1" fmla="*/ 385761 h 390524"/>
                <a:gd name="connsiteX2" fmla="*/ 128588 w 1200150"/>
                <a:gd name="connsiteY2" fmla="*/ 4761 h 390524"/>
                <a:gd name="connsiteX3" fmla="*/ 343301 w 1200150"/>
                <a:gd name="connsiteY3" fmla="*/ 4761 h 390524"/>
                <a:gd name="connsiteX4" fmla="*/ 340498 w 1200150"/>
                <a:gd name="connsiteY4" fmla="*/ 390524 h 390524"/>
                <a:gd name="connsiteX5" fmla="*/ 566738 w 1200150"/>
                <a:gd name="connsiteY5" fmla="*/ 390524 h 390524"/>
                <a:gd name="connsiteX6" fmla="*/ 566738 w 1200150"/>
                <a:gd name="connsiteY6" fmla="*/ -1 h 390524"/>
                <a:gd name="connsiteX7" fmla="*/ 776688 w 1200150"/>
                <a:gd name="connsiteY7" fmla="*/ -1 h 390524"/>
                <a:gd name="connsiteX8" fmla="*/ 782296 w 1200150"/>
                <a:gd name="connsiteY8" fmla="*/ 376748 h 390524"/>
                <a:gd name="connsiteX9" fmla="*/ 1009650 w 1200150"/>
                <a:gd name="connsiteY9" fmla="*/ 385761 h 390524"/>
                <a:gd name="connsiteX10" fmla="*/ 1009650 w 1200150"/>
                <a:gd name="connsiteY10" fmla="*/ 9524 h 390524"/>
                <a:gd name="connsiteX11" fmla="*/ 1081088 w 1200150"/>
                <a:gd name="connsiteY11" fmla="*/ 9524 h 390524"/>
                <a:gd name="connsiteX12" fmla="*/ 1081088 w 1200150"/>
                <a:gd name="connsiteY12" fmla="*/ 385761 h 390524"/>
                <a:gd name="connsiteX13" fmla="*/ 1200150 w 1200150"/>
                <a:gd name="connsiteY13" fmla="*/ 385761 h 390524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776688 w 1200150"/>
                <a:gd name="connsiteY7" fmla="*/ 0 h 390525"/>
                <a:gd name="connsiteX8" fmla="*/ 782296 w 1200150"/>
                <a:gd name="connsiteY8" fmla="*/ 376749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776688 w 1200150"/>
                <a:gd name="connsiteY7" fmla="*/ 0 h 390525"/>
                <a:gd name="connsiteX8" fmla="*/ 782296 w 1200150"/>
                <a:gd name="connsiteY8" fmla="*/ 376749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776688 w 1200150"/>
                <a:gd name="connsiteY7" fmla="*/ 0 h 390525"/>
                <a:gd name="connsiteX8" fmla="*/ 785100 w 1200150"/>
                <a:gd name="connsiteY8" fmla="*/ 385761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081088"/>
                <a:gd name="connsiteY0" fmla="*/ 385762 h 390525"/>
                <a:gd name="connsiteX1" fmla="*/ 128588 w 1081088"/>
                <a:gd name="connsiteY1" fmla="*/ 385762 h 390525"/>
                <a:gd name="connsiteX2" fmla="*/ 128588 w 1081088"/>
                <a:gd name="connsiteY2" fmla="*/ 4762 h 390525"/>
                <a:gd name="connsiteX3" fmla="*/ 343301 w 1081088"/>
                <a:gd name="connsiteY3" fmla="*/ 4762 h 390525"/>
                <a:gd name="connsiteX4" fmla="*/ 340498 w 1081088"/>
                <a:gd name="connsiteY4" fmla="*/ 390525 h 390525"/>
                <a:gd name="connsiteX5" fmla="*/ 566738 w 1081088"/>
                <a:gd name="connsiteY5" fmla="*/ 390525 h 390525"/>
                <a:gd name="connsiteX6" fmla="*/ 566738 w 1081088"/>
                <a:gd name="connsiteY6" fmla="*/ 0 h 390525"/>
                <a:gd name="connsiteX7" fmla="*/ 776688 w 1081088"/>
                <a:gd name="connsiteY7" fmla="*/ 0 h 390525"/>
                <a:gd name="connsiteX8" fmla="*/ 785100 w 1081088"/>
                <a:gd name="connsiteY8" fmla="*/ 385761 h 390525"/>
                <a:gd name="connsiteX9" fmla="*/ 1009650 w 1081088"/>
                <a:gd name="connsiteY9" fmla="*/ 385762 h 390525"/>
                <a:gd name="connsiteX10" fmla="*/ 1009650 w 1081088"/>
                <a:gd name="connsiteY10" fmla="*/ 9525 h 390525"/>
                <a:gd name="connsiteX11" fmla="*/ 1081088 w 1081088"/>
                <a:gd name="connsiteY11" fmla="*/ 9525 h 390525"/>
                <a:gd name="connsiteX12" fmla="*/ 1081088 w 1081088"/>
                <a:gd name="connsiteY12" fmla="*/ 385762 h 390525"/>
                <a:gd name="connsiteX0" fmla="*/ 0 w 1081088"/>
                <a:gd name="connsiteY0" fmla="*/ 385762 h 390525"/>
                <a:gd name="connsiteX1" fmla="*/ 128588 w 1081088"/>
                <a:gd name="connsiteY1" fmla="*/ 385762 h 390525"/>
                <a:gd name="connsiteX2" fmla="*/ 128588 w 1081088"/>
                <a:gd name="connsiteY2" fmla="*/ 4762 h 390525"/>
                <a:gd name="connsiteX3" fmla="*/ 343301 w 1081088"/>
                <a:gd name="connsiteY3" fmla="*/ 4762 h 390525"/>
                <a:gd name="connsiteX4" fmla="*/ 340498 w 1081088"/>
                <a:gd name="connsiteY4" fmla="*/ 390525 h 390525"/>
                <a:gd name="connsiteX5" fmla="*/ 566738 w 1081088"/>
                <a:gd name="connsiteY5" fmla="*/ 390525 h 390525"/>
                <a:gd name="connsiteX6" fmla="*/ 566738 w 1081088"/>
                <a:gd name="connsiteY6" fmla="*/ 0 h 390525"/>
                <a:gd name="connsiteX7" fmla="*/ 776688 w 1081088"/>
                <a:gd name="connsiteY7" fmla="*/ 0 h 390525"/>
                <a:gd name="connsiteX8" fmla="*/ 785100 w 1081088"/>
                <a:gd name="connsiteY8" fmla="*/ 385761 h 390525"/>
                <a:gd name="connsiteX9" fmla="*/ 1009650 w 1081088"/>
                <a:gd name="connsiteY9" fmla="*/ 385762 h 390525"/>
                <a:gd name="connsiteX10" fmla="*/ 1009650 w 1081088"/>
                <a:gd name="connsiteY10" fmla="*/ 9525 h 390525"/>
                <a:gd name="connsiteX11" fmla="*/ 1081088 w 1081088"/>
                <a:gd name="connsiteY11" fmla="*/ 95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1088" h="390525">
                  <a:moveTo>
                    <a:pt x="0" y="385762"/>
                  </a:moveTo>
                  <a:lnTo>
                    <a:pt x="128588" y="385762"/>
                  </a:lnTo>
                  <a:lnTo>
                    <a:pt x="128588" y="4762"/>
                  </a:lnTo>
                  <a:lnTo>
                    <a:pt x="343301" y="4762"/>
                  </a:lnTo>
                  <a:cubicBezTo>
                    <a:pt x="342367" y="133350"/>
                    <a:pt x="341432" y="261937"/>
                    <a:pt x="340498" y="390525"/>
                  </a:cubicBezTo>
                  <a:lnTo>
                    <a:pt x="566738" y="390525"/>
                  </a:lnTo>
                  <a:lnTo>
                    <a:pt x="566738" y="0"/>
                  </a:lnTo>
                  <a:lnTo>
                    <a:pt x="776688" y="0"/>
                  </a:lnTo>
                  <a:lnTo>
                    <a:pt x="785100" y="385761"/>
                  </a:lnTo>
                  <a:lnTo>
                    <a:pt x="1009650" y="385762"/>
                  </a:lnTo>
                  <a:lnTo>
                    <a:pt x="1009650" y="9525"/>
                  </a:lnTo>
                  <a:lnTo>
                    <a:pt x="1081088" y="9525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73685" y="4343400"/>
              <a:ext cx="15131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high</a:t>
              </a:r>
            </a:p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speed</a:t>
              </a:r>
            </a:p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clock</a:t>
              </a:r>
            </a:p>
          </p:txBody>
        </p:sp>
        <p:sp>
          <p:nvSpPr>
            <p:cNvPr id="119" name="Right Arrow 118"/>
            <p:cNvSpPr/>
            <p:nvPr/>
          </p:nvSpPr>
          <p:spPr bwMode="auto">
            <a:xfrm rot="5400000">
              <a:off x="5143994" y="4738962"/>
              <a:ext cx="457200" cy="428076"/>
            </a:xfrm>
            <a:prstGeom prst="rightArrow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44451" y="5156537"/>
              <a:ext cx="10991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n-bit 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digital output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TextBox 6148"/>
              <p:cNvSpPr txBox="1"/>
              <p:nvPr/>
            </p:nvSpPr>
            <p:spPr>
              <a:xfrm>
                <a:off x="990600" y="5105400"/>
                <a:ext cx="247638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𝑠𝑎𝑚𝑝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149" name="TextBox 6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05400"/>
                <a:ext cx="2476384" cy="490199"/>
              </a:xfrm>
              <a:prstGeom prst="rect">
                <a:avLst/>
              </a:prstGeom>
              <a:blipFill rotWithShape="1">
                <a:blip r:embed="rId3"/>
                <a:stretch>
                  <a:fillRect l="-1724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Box 6149"/>
              <p:cNvSpPr txBox="1"/>
              <p:nvPr/>
            </p:nvSpPr>
            <p:spPr>
              <a:xfrm>
                <a:off x="304800" y="6139201"/>
                <a:ext cx="8686800" cy="456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 smtClean="0">
                    <a:latin typeface="Arial" pitchFamily="34" charset="0"/>
                    <a:cs typeface="Arial" pitchFamily="34" charset="0"/>
                  </a:rPr>
                  <a:t>e.g.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  <a:cs typeface="Arial" pitchFamily="34" charset="0"/>
                          </a:rPr>
                          <m:t>𝑠𝑎𝑚𝑝</m:t>
                        </m:r>
                      </m:sub>
                    </m:sSub>
                  </m:oMath>
                </a14:m>
                <a:r>
                  <a:rPr lang="en-US" sz="2200" b="0" dirty="0" smtClean="0">
                    <a:latin typeface="Arial" pitchFamily="34" charset="0"/>
                    <a:cs typeface="Arial" pitchFamily="34" charset="0"/>
                  </a:rPr>
                  <a:t> = 1 MHz, a 12-bit converter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  <a:cs typeface="Arial" pitchFamily="34" charset="0"/>
                          </a:rPr>
                          <m:t>𝑐𝑘</m:t>
                        </m:r>
                      </m:sub>
                    </m:sSub>
                  </m:oMath>
                </a14:m>
                <a:r>
                  <a:rPr lang="en-US" sz="2200" b="0" dirty="0" smtClean="0">
                    <a:latin typeface="Arial" pitchFamily="34" charset="0"/>
                    <a:cs typeface="Arial" pitchFamily="34" charset="0"/>
                  </a:rPr>
                  <a:t> = 4 GHz</a:t>
                </a:r>
              </a:p>
            </p:txBody>
          </p:sp>
        </mc:Choice>
        <mc:Fallback xmlns="">
          <p:sp>
            <p:nvSpPr>
              <p:cNvPr id="6150" name="TextBox 6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139201"/>
                <a:ext cx="8686800" cy="456985"/>
              </a:xfrm>
              <a:prstGeom prst="rect">
                <a:avLst/>
              </a:prstGeom>
              <a:blipFill rotWithShape="1">
                <a:blip r:embed="rId4"/>
                <a:stretch>
                  <a:fillRect l="-842"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7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Counter Ramp A/D Converter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65537"/>
            <a:ext cx="4343400" cy="119970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Variant on single-slope converter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Ramp is generated by counter driving a D/A converter 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When D/A output ramp crosses V</a:t>
            </a:r>
            <a:r>
              <a:rPr lang="en-US" sz="2200" baseline="-25000" dirty="0" smtClean="0"/>
              <a:t>in</a:t>
            </a:r>
            <a:r>
              <a:rPr lang="en-US" sz="2200" dirty="0" smtClean="0"/>
              <a:t>, counter value is captured in n-bit latch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Does not require precision analog ramp generation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Precision limited by linearity of D/A</a:t>
            </a:r>
          </a:p>
          <a:p>
            <a:endParaRPr lang="en-US" sz="2200" baseline="-25000" dirty="0"/>
          </a:p>
          <a:p>
            <a:endParaRPr lang="en-US" sz="2200" baseline="-25000" dirty="0" smtClean="0"/>
          </a:p>
          <a:p>
            <a:pPr marL="0" indent="0">
              <a:buNone/>
            </a:pPr>
            <a:endParaRPr lang="en-US" sz="2200" baseline="-25000" dirty="0" smtClean="0"/>
          </a:p>
          <a:p>
            <a:endParaRPr lang="en-US" sz="22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72000" y="965537"/>
            <a:ext cx="4647829" cy="5663863"/>
            <a:chOff x="4409086" y="1143000"/>
            <a:chExt cx="4647829" cy="5663863"/>
          </a:xfrm>
        </p:grpSpPr>
        <p:sp>
          <p:nvSpPr>
            <p:cNvPr id="35" name="TextBox 34"/>
            <p:cNvSpPr txBox="1"/>
            <p:nvPr/>
          </p:nvSpPr>
          <p:spPr>
            <a:xfrm>
              <a:off x="5094515" y="1214732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b="0" baseline="-25000" dirty="0" smtClean="0">
                  <a:latin typeface="Arial" pitchFamily="34" charset="0"/>
                  <a:cs typeface="Arial" pitchFamily="34" charset="0"/>
                </a:rPr>
                <a:t>in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4409086" y="1909343"/>
              <a:ext cx="1316800" cy="681454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n-bit D/A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873617" y="1143000"/>
              <a:ext cx="1230793" cy="1425448"/>
              <a:chOff x="5744767" y="1981200"/>
              <a:chExt cx="884633" cy="944314"/>
            </a:xfrm>
          </p:grpSpPr>
          <p:sp>
            <p:nvSpPr>
              <p:cNvPr id="80" name="Isosceles Triangle 79"/>
              <p:cNvSpPr/>
              <p:nvPr/>
            </p:nvSpPr>
            <p:spPr bwMode="auto">
              <a:xfrm rot="5400000">
                <a:off x="5791200" y="2057400"/>
                <a:ext cx="914400" cy="762000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744767" y="2082158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53106" y="2586960"/>
                <a:ext cx="419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/>
                    <a:cs typeface="Arial"/>
                  </a:rPr>
                  <a:t>–</a:t>
                </a:r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" name="Straight Connector 9"/>
            <p:cNvCxnSpPr>
              <a:stCxn id="3" idx="3"/>
            </p:cNvCxnSpPr>
            <p:nvPr/>
          </p:nvCxnSpPr>
          <p:spPr bwMode="auto">
            <a:xfrm>
              <a:off x="5725886" y="2250070"/>
              <a:ext cx="131172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2" name="Group 1"/>
            <p:cNvGrpSpPr/>
            <p:nvPr/>
          </p:nvGrpSpPr>
          <p:grpSpPr>
            <a:xfrm>
              <a:off x="5770790" y="3423553"/>
              <a:ext cx="1371600" cy="762000"/>
              <a:chOff x="5323115" y="3809997"/>
              <a:chExt cx="1371600" cy="762000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5323115" y="3809997"/>
                <a:ext cx="1371600" cy="762000"/>
              </a:xfrm>
              <a:prstGeom prst="rect">
                <a:avLst/>
              </a:prstGeom>
              <a:solidFill>
                <a:srgbClr val="CCEC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n-bit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0" dirty="0" smtClean="0">
                    <a:latin typeface="Arial" pitchFamily="34" charset="0"/>
                    <a:cs typeface="Arial" pitchFamily="34" charset="0"/>
                  </a:rPr>
                  <a:t>counter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Isosceles Triangle 12"/>
              <p:cNvSpPr/>
              <p:nvPr/>
            </p:nvSpPr>
            <p:spPr bwMode="auto">
              <a:xfrm rot="16200000">
                <a:off x="6466115" y="3891645"/>
                <a:ext cx="228600" cy="228600"/>
              </a:xfrm>
              <a:prstGeom prst="triangl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 bwMode="auto">
            <a:xfrm flipV="1">
              <a:off x="7158860" y="3614243"/>
              <a:ext cx="68580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 flipV="1">
              <a:off x="8069985" y="1837292"/>
              <a:ext cx="69301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763000" y="1837292"/>
              <a:ext cx="0" cy="30776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7142390" y="4914899"/>
              <a:ext cx="162061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142390" y="4038600"/>
              <a:ext cx="74562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7848600" y="3995243"/>
              <a:ext cx="86714" cy="86714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844660" y="3570886"/>
              <a:ext cx="86714" cy="86714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5770790" y="1887686"/>
              <a:ext cx="1114426" cy="325944"/>
            </a:xfrm>
            <a:custGeom>
              <a:avLst/>
              <a:gdLst>
                <a:gd name="connsiteX0" fmla="*/ 0 w 1621972"/>
                <a:gd name="connsiteY0" fmla="*/ 478972 h 478972"/>
                <a:gd name="connsiteX1" fmla="*/ 152400 w 1621972"/>
                <a:gd name="connsiteY1" fmla="*/ 478972 h 478972"/>
                <a:gd name="connsiteX2" fmla="*/ 631372 w 1621972"/>
                <a:gd name="connsiteY2" fmla="*/ 0 h 478972"/>
                <a:gd name="connsiteX3" fmla="*/ 631372 w 1621972"/>
                <a:gd name="connsiteY3" fmla="*/ 457200 h 478972"/>
                <a:gd name="connsiteX4" fmla="*/ 783771 w 1621972"/>
                <a:gd name="connsiteY4" fmla="*/ 457200 h 478972"/>
                <a:gd name="connsiteX5" fmla="*/ 1230085 w 1621972"/>
                <a:gd name="connsiteY5" fmla="*/ 10886 h 478972"/>
                <a:gd name="connsiteX6" fmla="*/ 1230085 w 1621972"/>
                <a:gd name="connsiteY6" fmla="*/ 446315 h 478972"/>
                <a:gd name="connsiteX7" fmla="*/ 1371600 w 1621972"/>
                <a:gd name="connsiteY7" fmla="*/ 446315 h 478972"/>
                <a:gd name="connsiteX8" fmla="*/ 1621972 w 1621972"/>
                <a:gd name="connsiteY8" fmla="*/ 195943 h 478972"/>
                <a:gd name="connsiteX0" fmla="*/ 0 w 1621972"/>
                <a:gd name="connsiteY0" fmla="*/ 478972 h 478972"/>
                <a:gd name="connsiteX1" fmla="*/ 186764 w 1621972"/>
                <a:gd name="connsiteY1" fmla="*/ 451481 h 478972"/>
                <a:gd name="connsiteX2" fmla="*/ 631372 w 1621972"/>
                <a:gd name="connsiteY2" fmla="*/ 0 h 478972"/>
                <a:gd name="connsiteX3" fmla="*/ 631372 w 1621972"/>
                <a:gd name="connsiteY3" fmla="*/ 457200 h 478972"/>
                <a:gd name="connsiteX4" fmla="*/ 783771 w 1621972"/>
                <a:gd name="connsiteY4" fmla="*/ 457200 h 478972"/>
                <a:gd name="connsiteX5" fmla="*/ 1230085 w 1621972"/>
                <a:gd name="connsiteY5" fmla="*/ 10886 h 478972"/>
                <a:gd name="connsiteX6" fmla="*/ 1230085 w 1621972"/>
                <a:gd name="connsiteY6" fmla="*/ 446315 h 478972"/>
                <a:gd name="connsiteX7" fmla="*/ 1371600 w 1621972"/>
                <a:gd name="connsiteY7" fmla="*/ 446315 h 478972"/>
                <a:gd name="connsiteX8" fmla="*/ 1621972 w 1621972"/>
                <a:gd name="connsiteY8" fmla="*/ 195943 h 478972"/>
                <a:gd name="connsiteX0" fmla="*/ 0 w 1608226"/>
                <a:gd name="connsiteY0" fmla="*/ 461789 h 461789"/>
                <a:gd name="connsiteX1" fmla="*/ 173018 w 1608226"/>
                <a:gd name="connsiteY1" fmla="*/ 451481 h 461789"/>
                <a:gd name="connsiteX2" fmla="*/ 617626 w 1608226"/>
                <a:gd name="connsiteY2" fmla="*/ 0 h 461789"/>
                <a:gd name="connsiteX3" fmla="*/ 617626 w 1608226"/>
                <a:gd name="connsiteY3" fmla="*/ 457200 h 461789"/>
                <a:gd name="connsiteX4" fmla="*/ 770025 w 1608226"/>
                <a:gd name="connsiteY4" fmla="*/ 457200 h 461789"/>
                <a:gd name="connsiteX5" fmla="*/ 1216339 w 1608226"/>
                <a:gd name="connsiteY5" fmla="*/ 10886 h 461789"/>
                <a:gd name="connsiteX6" fmla="*/ 1216339 w 1608226"/>
                <a:gd name="connsiteY6" fmla="*/ 446315 h 461789"/>
                <a:gd name="connsiteX7" fmla="*/ 1357854 w 1608226"/>
                <a:gd name="connsiteY7" fmla="*/ 446315 h 461789"/>
                <a:gd name="connsiteX8" fmla="*/ 1608226 w 1608226"/>
                <a:gd name="connsiteY8" fmla="*/ 195943 h 461789"/>
                <a:gd name="connsiteX0" fmla="*/ 0 w 1608226"/>
                <a:gd name="connsiteY0" fmla="*/ 451481 h 457200"/>
                <a:gd name="connsiteX1" fmla="*/ 173018 w 1608226"/>
                <a:gd name="connsiteY1" fmla="*/ 451481 h 457200"/>
                <a:gd name="connsiteX2" fmla="*/ 617626 w 1608226"/>
                <a:gd name="connsiteY2" fmla="*/ 0 h 457200"/>
                <a:gd name="connsiteX3" fmla="*/ 617626 w 1608226"/>
                <a:gd name="connsiteY3" fmla="*/ 457200 h 457200"/>
                <a:gd name="connsiteX4" fmla="*/ 770025 w 1608226"/>
                <a:gd name="connsiteY4" fmla="*/ 457200 h 457200"/>
                <a:gd name="connsiteX5" fmla="*/ 1216339 w 1608226"/>
                <a:gd name="connsiteY5" fmla="*/ 10886 h 457200"/>
                <a:gd name="connsiteX6" fmla="*/ 1216339 w 1608226"/>
                <a:gd name="connsiteY6" fmla="*/ 446315 h 457200"/>
                <a:gd name="connsiteX7" fmla="*/ 1357854 w 1608226"/>
                <a:gd name="connsiteY7" fmla="*/ 446315 h 457200"/>
                <a:gd name="connsiteX8" fmla="*/ 1608226 w 1608226"/>
                <a:gd name="connsiteY8" fmla="*/ 195943 h 457200"/>
                <a:gd name="connsiteX0" fmla="*/ 0 w 1608226"/>
                <a:gd name="connsiteY0" fmla="*/ 464651 h 470370"/>
                <a:gd name="connsiteX1" fmla="*/ 173018 w 1608226"/>
                <a:gd name="connsiteY1" fmla="*/ 464651 h 470370"/>
                <a:gd name="connsiteX2" fmla="*/ 617626 w 1608226"/>
                <a:gd name="connsiteY2" fmla="*/ 13170 h 470370"/>
                <a:gd name="connsiteX3" fmla="*/ 617626 w 1608226"/>
                <a:gd name="connsiteY3" fmla="*/ 470370 h 470370"/>
                <a:gd name="connsiteX4" fmla="*/ 770025 w 1608226"/>
                <a:gd name="connsiteY4" fmla="*/ 470370 h 470370"/>
                <a:gd name="connsiteX5" fmla="*/ 1230085 w 1608226"/>
                <a:gd name="connsiteY5" fmla="*/ 0 h 470370"/>
                <a:gd name="connsiteX6" fmla="*/ 1216339 w 1608226"/>
                <a:gd name="connsiteY6" fmla="*/ 459485 h 470370"/>
                <a:gd name="connsiteX7" fmla="*/ 1357854 w 1608226"/>
                <a:gd name="connsiteY7" fmla="*/ 459485 h 470370"/>
                <a:gd name="connsiteX8" fmla="*/ 1608226 w 1608226"/>
                <a:gd name="connsiteY8" fmla="*/ 209113 h 470370"/>
                <a:gd name="connsiteX0" fmla="*/ 0 w 1608226"/>
                <a:gd name="connsiteY0" fmla="*/ 464651 h 470370"/>
                <a:gd name="connsiteX1" fmla="*/ 173018 w 1608226"/>
                <a:gd name="connsiteY1" fmla="*/ 464651 h 470370"/>
                <a:gd name="connsiteX2" fmla="*/ 617626 w 1608226"/>
                <a:gd name="connsiteY2" fmla="*/ 13170 h 470370"/>
                <a:gd name="connsiteX3" fmla="*/ 617626 w 1608226"/>
                <a:gd name="connsiteY3" fmla="*/ 470370 h 470370"/>
                <a:gd name="connsiteX4" fmla="*/ 770025 w 1608226"/>
                <a:gd name="connsiteY4" fmla="*/ 470370 h 470370"/>
                <a:gd name="connsiteX5" fmla="*/ 1230085 w 1608226"/>
                <a:gd name="connsiteY5" fmla="*/ 0 h 470370"/>
                <a:gd name="connsiteX6" fmla="*/ 1230085 w 1608226"/>
                <a:gd name="connsiteY6" fmla="*/ 456049 h 470370"/>
                <a:gd name="connsiteX7" fmla="*/ 1357854 w 1608226"/>
                <a:gd name="connsiteY7" fmla="*/ 459485 h 470370"/>
                <a:gd name="connsiteX8" fmla="*/ 1608226 w 1608226"/>
                <a:gd name="connsiteY8" fmla="*/ 209113 h 47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8226" h="470370">
                  <a:moveTo>
                    <a:pt x="0" y="464651"/>
                  </a:moveTo>
                  <a:lnTo>
                    <a:pt x="173018" y="464651"/>
                  </a:lnTo>
                  <a:lnTo>
                    <a:pt x="617626" y="13170"/>
                  </a:lnTo>
                  <a:lnTo>
                    <a:pt x="617626" y="470370"/>
                  </a:lnTo>
                  <a:lnTo>
                    <a:pt x="770025" y="470370"/>
                  </a:lnTo>
                  <a:lnTo>
                    <a:pt x="1230085" y="0"/>
                  </a:lnTo>
                  <a:lnTo>
                    <a:pt x="1230085" y="456049"/>
                  </a:lnTo>
                  <a:lnTo>
                    <a:pt x="1357854" y="459485"/>
                  </a:lnTo>
                  <a:lnTo>
                    <a:pt x="1608226" y="209113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6090866" y="1480641"/>
              <a:ext cx="94674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Oval 112"/>
            <p:cNvSpPr/>
            <p:nvPr/>
          </p:nvSpPr>
          <p:spPr bwMode="auto">
            <a:xfrm>
              <a:off x="6004152" y="1437283"/>
              <a:ext cx="86714" cy="86714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43800" y="3810000"/>
              <a:ext cx="1513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1" dirty="0" smtClean="0">
                  <a:latin typeface="Arial" pitchFamily="34" charset="0"/>
                  <a:cs typeface="Arial" pitchFamily="34" charset="0"/>
                </a:rPr>
                <a:t>reset</a:t>
              </a: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7215309" y="4079626"/>
              <a:ext cx="676648" cy="309561"/>
            </a:xfrm>
            <a:custGeom>
              <a:avLst/>
              <a:gdLst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214313 w 1200150"/>
                <a:gd name="connsiteY3" fmla="*/ 4762 h 390525"/>
                <a:gd name="connsiteX4" fmla="*/ 214313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647700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081088"/>
                <a:gd name="connsiteY0" fmla="*/ 385762 h 390525"/>
                <a:gd name="connsiteX1" fmla="*/ 128588 w 1081088"/>
                <a:gd name="connsiteY1" fmla="*/ 385762 h 390525"/>
                <a:gd name="connsiteX2" fmla="*/ 128588 w 1081088"/>
                <a:gd name="connsiteY2" fmla="*/ 4762 h 390525"/>
                <a:gd name="connsiteX3" fmla="*/ 214313 w 1081088"/>
                <a:gd name="connsiteY3" fmla="*/ 4762 h 390525"/>
                <a:gd name="connsiteX4" fmla="*/ 214313 w 1081088"/>
                <a:gd name="connsiteY4" fmla="*/ 390525 h 390525"/>
                <a:gd name="connsiteX5" fmla="*/ 566738 w 1081088"/>
                <a:gd name="connsiteY5" fmla="*/ 390525 h 390525"/>
                <a:gd name="connsiteX6" fmla="*/ 566738 w 1081088"/>
                <a:gd name="connsiteY6" fmla="*/ 0 h 390525"/>
                <a:gd name="connsiteX7" fmla="*/ 647700 w 1081088"/>
                <a:gd name="connsiteY7" fmla="*/ 0 h 390525"/>
                <a:gd name="connsiteX8" fmla="*/ 647700 w 1081088"/>
                <a:gd name="connsiteY8" fmla="*/ 385762 h 390525"/>
                <a:gd name="connsiteX9" fmla="*/ 1009650 w 1081088"/>
                <a:gd name="connsiteY9" fmla="*/ 385762 h 390525"/>
                <a:gd name="connsiteX10" fmla="*/ 1009650 w 1081088"/>
                <a:gd name="connsiteY10" fmla="*/ 9525 h 390525"/>
                <a:gd name="connsiteX11" fmla="*/ 1081088 w 1081088"/>
                <a:gd name="connsiteY11" fmla="*/ 9525 h 390525"/>
                <a:gd name="connsiteX12" fmla="*/ 1081088 w 1081088"/>
                <a:gd name="connsiteY12" fmla="*/ 385762 h 390525"/>
                <a:gd name="connsiteX0" fmla="*/ 0 w 1081088"/>
                <a:gd name="connsiteY0" fmla="*/ 385762 h 390525"/>
                <a:gd name="connsiteX1" fmla="*/ 128588 w 1081088"/>
                <a:gd name="connsiteY1" fmla="*/ 385762 h 390525"/>
                <a:gd name="connsiteX2" fmla="*/ 128588 w 1081088"/>
                <a:gd name="connsiteY2" fmla="*/ 4762 h 390525"/>
                <a:gd name="connsiteX3" fmla="*/ 214313 w 1081088"/>
                <a:gd name="connsiteY3" fmla="*/ 4762 h 390525"/>
                <a:gd name="connsiteX4" fmla="*/ 214313 w 1081088"/>
                <a:gd name="connsiteY4" fmla="*/ 390525 h 390525"/>
                <a:gd name="connsiteX5" fmla="*/ 566738 w 1081088"/>
                <a:gd name="connsiteY5" fmla="*/ 390525 h 390525"/>
                <a:gd name="connsiteX6" fmla="*/ 566738 w 1081088"/>
                <a:gd name="connsiteY6" fmla="*/ 0 h 390525"/>
                <a:gd name="connsiteX7" fmla="*/ 647700 w 1081088"/>
                <a:gd name="connsiteY7" fmla="*/ 0 h 390525"/>
                <a:gd name="connsiteX8" fmla="*/ 647700 w 1081088"/>
                <a:gd name="connsiteY8" fmla="*/ 385762 h 390525"/>
                <a:gd name="connsiteX9" fmla="*/ 1009650 w 1081088"/>
                <a:gd name="connsiteY9" fmla="*/ 385762 h 390525"/>
                <a:gd name="connsiteX10" fmla="*/ 1009650 w 1081088"/>
                <a:gd name="connsiteY10" fmla="*/ 9525 h 390525"/>
                <a:gd name="connsiteX11" fmla="*/ 1081088 w 1081088"/>
                <a:gd name="connsiteY11" fmla="*/ 9525 h 390525"/>
                <a:gd name="connsiteX0" fmla="*/ 0 w 1009650"/>
                <a:gd name="connsiteY0" fmla="*/ 385762 h 390525"/>
                <a:gd name="connsiteX1" fmla="*/ 128588 w 1009650"/>
                <a:gd name="connsiteY1" fmla="*/ 385762 h 390525"/>
                <a:gd name="connsiteX2" fmla="*/ 128588 w 1009650"/>
                <a:gd name="connsiteY2" fmla="*/ 4762 h 390525"/>
                <a:gd name="connsiteX3" fmla="*/ 214313 w 1009650"/>
                <a:gd name="connsiteY3" fmla="*/ 4762 h 390525"/>
                <a:gd name="connsiteX4" fmla="*/ 214313 w 1009650"/>
                <a:gd name="connsiteY4" fmla="*/ 390525 h 390525"/>
                <a:gd name="connsiteX5" fmla="*/ 566738 w 1009650"/>
                <a:gd name="connsiteY5" fmla="*/ 390525 h 390525"/>
                <a:gd name="connsiteX6" fmla="*/ 566738 w 1009650"/>
                <a:gd name="connsiteY6" fmla="*/ 0 h 390525"/>
                <a:gd name="connsiteX7" fmla="*/ 647700 w 1009650"/>
                <a:gd name="connsiteY7" fmla="*/ 0 h 390525"/>
                <a:gd name="connsiteX8" fmla="*/ 647700 w 1009650"/>
                <a:gd name="connsiteY8" fmla="*/ 385762 h 390525"/>
                <a:gd name="connsiteX9" fmla="*/ 1009650 w 1009650"/>
                <a:gd name="connsiteY9" fmla="*/ 385762 h 390525"/>
                <a:gd name="connsiteX10" fmla="*/ 1009650 w 1009650"/>
                <a:gd name="connsiteY10" fmla="*/ 9525 h 390525"/>
                <a:gd name="connsiteX0" fmla="*/ 0 w 1009650"/>
                <a:gd name="connsiteY0" fmla="*/ 385762 h 390525"/>
                <a:gd name="connsiteX1" fmla="*/ 128588 w 1009650"/>
                <a:gd name="connsiteY1" fmla="*/ 385762 h 390525"/>
                <a:gd name="connsiteX2" fmla="*/ 128588 w 1009650"/>
                <a:gd name="connsiteY2" fmla="*/ 4762 h 390525"/>
                <a:gd name="connsiteX3" fmla="*/ 214313 w 1009650"/>
                <a:gd name="connsiteY3" fmla="*/ 4762 h 390525"/>
                <a:gd name="connsiteX4" fmla="*/ 214313 w 1009650"/>
                <a:gd name="connsiteY4" fmla="*/ 390525 h 390525"/>
                <a:gd name="connsiteX5" fmla="*/ 566738 w 1009650"/>
                <a:gd name="connsiteY5" fmla="*/ 390525 h 390525"/>
                <a:gd name="connsiteX6" fmla="*/ 566738 w 1009650"/>
                <a:gd name="connsiteY6" fmla="*/ 0 h 390525"/>
                <a:gd name="connsiteX7" fmla="*/ 647700 w 1009650"/>
                <a:gd name="connsiteY7" fmla="*/ 0 h 390525"/>
                <a:gd name="connsiteX8" fmla="*/ 647700 w 1009650"/>
                <a:gd name="connsiteY8" fmla="*/ 385762 h 390525"/>
                <a:gd name="connsiteX9" fmla="*/ 1009650 w 1009650"/>
                <a:gd name="connsiteY9" fmla="*/ 385762 h 390525"/>
                <a:gd name="connsiteX0" fmla="*/ 0 w 796801"/>
                <a:gd name="connsiteY0" fmla="*/ 385762 h 390525"/>
                <a:gd name="connsiteX1" fmla="*/ 128588 w 796801"/>
                <a:gd name="connsiteY1" fmla="*/ 385762 h 390525"/>
                <a:gd name="connsiteX2" fmla="*/ 128588 w 796801"/>
                <a:gd name="connsiteY2" fmla="*/ 4762 h 390525"/>
                <a:gd name="connsiteX3" fmla="*/ 214313 w 796801"/>
                <a:gd name="connsiteY3" fmla="*/ 4762 h 390525"/>
                <a:gd name="connsiteX4" fmla="*/ 214313 w 796801"/>
                <a:gd name="connsiteY4" fmla="*/ 390525 h 390525"/>
                <a:gd name="connsiteX5" fmla="*/ 566738 w 796801"/>
                <a:gd name="connsiteY5" fmla="*/ 390525 h 390525"/>
                <a:gd name="connsiteX6" fmla="*/ 566738 w 796801"/>
                <a:gd name="connsiteY6" fmla="*/ 0 h 390525"/>
                <a:gd name="connsiteX7" fmla="*/ 647700 w 796801"/>
                <a:gd name="connsiteY7" fmla="*/ 0 h 390525"/>
                <a:gd name="connsiteX8" fmla="*/ 647700 w 796801"/>
                <a:gd name="connsiteY8" fmla="*/ 385762 h 390525"/>
                <a:gd name="connsiteX9" fmla="*/ 796801 w 796801"/>
                <a:gd name="connsiteY9" fmla="*/ 38576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801" h="390525">
                  <a:moveTo>
                    <a:pt x="0" y="385762"/>
                  </a:moveTo>
                  <a:lnTo>
                    <a:pt x="128588" y="385762"/>
                  </a:lnTo>
                  <a:lnTo>
                    <a:pt x="128588" y="4762"/>
                  </a:lnTo>
                  <a:lnTo>
                    <a:pt x="214313" y="4762"/>
                  </a:lnTo>
                  <a:lnTo>
                    <a:pt x="214313" y="390525"/>
                  </a:lnTo>
                  <a:lnTo>
                    <a:pt x="566738" y="390525"/>
                  </a:lnTo>
                  <a:lnTo>
                    <a:pt x="566738" y="0"/>
                  </a:lnTo>
                  <a:lnTo>
                    <a:pt x="647700" y="0"/>
                  </a:lnTo>
                  <a:lnTo>
                    <a:pt x="647700" y="385762"/>
                  </a:lnTo>
                  <a:lnTo>
                    <a:pt x="796801" y="385761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7768733" y="2667000"/>
              <a:ext cx="918067" cy="309561"/>
            </a:xfrm>
            <a:custGeom>
              <a:avLst/>
              <a:gdLst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214313 w 1200150"/>
                <a:gd name="connsiteY3" fmla="*/ 4762 h 390525"/>
                <a:gd name="connsiteX4" fmla="*/ 214313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647700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214313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647700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647700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776688 w 1200150"/>
                <a:gd name="connsiteY7" fmla="*/ 0 h 390525"/>
                <a:gd name="connsiteX8" fmla="*/ 647700 w 1200150"/>
                <a:gd name="connsiteY8" fmla="*/ 385762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413669 h 418432"/>
                <a:gd name="connsiteX1" fmla="*/ 128588 w 1200150"/>
                <a:gd name="connsiteY1" fmla="*/ 413669 h 418432"/>
                <a:gd name="connsiteX2" fmla="*/ 128588 w 1200150"/>
                <a:gd name="connsiteY2" fmla="*/ 32669 h 418432"/>
                <a:gd name="connsiteX3" fmla="*/ 343301 w 1200150"/>
                <a:gd name="connsiteY3" fmla="*/ 32669 h 418432"/>
                <a:gd name="connsiteX4" fmla="*/ 340498 w 1200150"/>
                <a:gd name="connsiteY4" fmla="*/ 418432 h 418432"/>
                <a:gd name="connsiteX5" fmla="*/ 566738 w 1200150"/>
                <a:gd name="connsiteY5" fmla="*/ 418432 h 418432"/>
                <a:gd name="connsiteX6" fmla="*/ 566738 w 1200150"/>
                <a:gd name="connsiteY6" fmla="*/ 27907 h 418432"/>
                <a:gd name="connsiteX7" fmla="*/ 776688 w 1200150"/>
                <a:gd name="connsiteY7" fmla="*/ 27907 h 418432"/>
                <a:gd name="connsiteX8" fmla="*/ 782296 w 1200150"/>
                <a:gd name="connsiteY8" fmla="*/ 404656 h 418432"/>
                <a:gd name="connsiteX9" fmla="*/ 1009650 w 1200150"/>
                <a:gd name="connsiteY9" fmla="*/ 413669 h 418432"/>
                <a:gd name="connsiteX10" fmla="*/ 1009650 w 1200150"/>
                <a:gd name="connsiteY10" fmla="*/ 37432 h 418432"/>
                <a:gd name="connsiteX11" fmla="*/ 1081088 w 1200150"/>
                <a:gd name="connsiteY11" fmla="*/ 37432 h 418432"/>
                <a:gd name="connsiteX12" fmla="*/ 1081088 w 1200150"/>
                <a:gd name="connsiteY12" fmla="*/ 413669 h 418432"/>
                <a:gd name="connsiteX13" fmla="*/ 1200150 w 1200150"/>
                <a:gd name="connsiteY13" fmla="*/ 413669 h 418432"/>
                <a:gd name="connsiteX0" fmla="*/ 0 w 1200150"/>
                <a:gd name="connsiteY0" fmla="*/ 433720 h 438483"/>
                <a:gd name="connsiteX1" fmla="*/ 128588 w 1200150"/>
                <a:gd name="connsiteY1" fmla="*/ 433720 h 438483"/>
                <a:gd name="connsiteX2" fmla="*/ 128588 w 1200150"/>
                <a:gd name="connsiteY2" fmla="*/ 52720 h 438483"/>
                <a:gd name="connsiteX3" fmla="*/ 343301 w 1200150"/>
                <a:gd name="connsiteY3" fmla="*/ 52720 h 438483"/>
                <a:gd name="connsiteX4" fmla="*/ 340498 w 1200150"/>
                <a:gd name="connsiteY4" fmla="*/ 438483 h 438483"/>
                <a:gd name="connsiteX5" fmla="*/ 566738 w 1200150"/>
                <a:gd name="connsiteY5" fmla="*/ 438483 h 438483"/>
                <a:gd name="connsiteX6" fmla="*/ 566738 w 1200150"/>
                <a:gd name="connsiteY6" fmla="*/ 47958 h 438483"/>
                <a:gd name="connsiteX7" fmla="*/ 776688 w 1200150"/>
                <a:gd name="connsiteY7" fmla="*/ 47958 h 438483"/>
                <a:gd name="connsiteX8" fmla="*/ 782296 w 1200150"/>
                <a:gd name="connsiteY8" fmla="*/ 424707 h 438483"/>
                <a:gd name="connsiteX9" fmla="*/ 1009650 w 1200150"/>
                <a:gd name="connsiteY9" fmla="*/ 433720 h 438483"/>
                <a:gd name="connsiteX10" fmla="*/ 1009650 w 1200150"/>
                <a:gd name="connsiteY10" fmla="*/ 57483 h 438483"/>
                <a:gd name="connsiteX11" fmla="*/ 1081088 w 1200150"/>
                <a:gd name="connsiteY11" fmla="*/ 57483 h 438483"/>
                <a:gd name="connsiteX12" fmla="*/ 1081088 w 1200150"/>
                <a:gd name="connsiteY12" fmla="*/ 433720 h 438483"/>
                <a:gd name="connsiteX13" fmla="*/ 1200150 w 1200150"/>
                <a:gd name="connsiteY13" fmla="*/ 433720 h 438483"/>
                <a:gd name="connsiteX0" fmla="*/ 0 w 1200150"/>
                <a:gd name="connsiteY0" fmla="*/ 414690 h 419453"/>
                <a:gd name="connsiteX1" fmla="*/ 128588 w 1200150"/>
                <a:gd name="connsiteY1" fmla="*/ 414690 h 419453"/>
                <a:gd name="connsiteX2" fmla="*/ 128588 w 1200150"/>
                <a:gd name="connsiteY2" fmla="*/ 33690 h 419453"/>
                <a:gd name="connsiteX3" fmla="*/ 343301 w 1200150"/>
                <a:gd name="connsiteY3" fmla="*/ 33690 h 419453"/>
                <a:gd name="connsiteX4" fmla="*/ 340498 w 1200150"/>
                <a:gd name="connsiteY4" fmla="*/ 419453 h 419453"/>
                <a:gd name="connsiteX5" fmla="*/ 566738 w 1200150"/>
                <a:gd name="connsiteY5" fmla="*/ 419453 h 419453"/>
                <a:gd name="connsiteX6" fmla="*/ 566738 w 1200150"/>
                <a:gd name="connsiteY6" fmla="*/ 28928 h 419453"/>
                <a:gd name="connsiteX7" fmla="*/ 776688 w 1200150"/>
                <a:gd name="connsiteY7" fmla="*/ 28928 h 419453"/>
                <a:gd name="connsiteX8" fmla="*/ 782296 w 1200150"/>
                <a:gd name="connsiteY8" fmla="*/ 405677 h 419453"/>
                <a:gd name="connsiteX9" fmla="*/ 1009650 w 1200150"/>
                <a:gd name="connsiteY9" fmla="*/ 414690 h 419453"/>
                <a:gd name="connsiteX10" fmla="*/ 1009650 w 1200150"/>
                <a:gd name="connsiteY10" fmla="*/ 38453 h 419453"/>
                <a:gd name="connsiteX11" fmla="*/ 1081088 w 1200150"/>
                <a:gd name="connsiteY11" fmla="*/ 38453 h 419453"/>
                <a:gd name="connsiteX12" fmla="*/ 1081088 w 1200150"/>
                <a:gd name="connsiteY12" fmla="*/ 414690 h 419453"/>
                <a:gd name="connsiteX13" fmla="*/ 1200150 w 1200150"/>
                <a:gd name="connsiteY13" fmla="*/ 414690 h 419453"/>
                <a:gd name="connsiteX0" fmla="*/ 0 w 1200150"/>
                <a:gd name="connsiteY0" fmla="*/ 385761 h 390524"/>
                <a:gd name="connsiteX1" fmla="*/ 128588 w 1200150"/>
                <a:gd name="connsiteY1" fmla="*/ 385761 h 390524"/>
                <a:gd name="connsiteX2" fmla="*/ 128588 w 1200150"/>
                <a:gd name="connsiteY2" fmla="*/ 4761 h 390524"/>
                <a:gd name="connsiteX3" fmla="*/ 343301 w 1200150"/>
                <a:gd name="connsiteY3" fmla="*/ 4761 h 390524"/>
                <a:gd name="connsiteX4" fmla="*/ 340498 w 1200150"/>
                <a:gd name="connsiteY4" fmla="*/ 390524 h 390524"/>
                <a:gd name="connsiteX5" fmla="*/ 566738 w 1200150"/>
                <a:gd name="connsiteY5" fmla="*/ 390524 h 390524"/>
                <a:gd name="connsiteX6" fmla="*/ 566738 w 1200150"/>
                <a:gd name="connsiteY6" fmla="*/ -1 h 390524"/>
                <a:gd name="connsiteX7" fmla="*/ 776688 w 1200150"/>
                <a:gd name="connsiteY7" fmla="*/ -1 h 390524"/>
                <a:gd name="connsiteX8" fmla="*/ 782296 w 1200150"/>
                <a:gd name="connsiteY8" fmla="*/ 376748 h 390524"/>
                <a:gd name="connsiteX9" fmla="*/ 1009650 w 1200150"/>
                <a:gd name="connsiteY9" fmla="*/ 385761 h 390524"/>
                <a:gd name="connsiteX10" fmla="*/ 1009650 w 1200150"/>
                <a:gd name="connsiteY10" fmla="*/ 9524 h 390524"/>
                <a:gd name="connsiteX11" fmla="*/ 1081088 w 1200150"/>
                <a:gd name="connsiteY11" fmla="*/ 9524 h 390524"/>
                <a:gd name="connsiteX12" fmla="*/ 1081088 w 1200150"/>
                <a:gd name="connsiteY12" fmla="*/ 385761 h 390524"/>
                <a:gd name="connsiteX13" fmla="*/ 1200150 w 1200150"/>
                <a:gd name="connsiteY13" fmla="*/ 385761 h 390524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776688 w 1200150"/>
                <a:gd name="connsiteY7" fmla="*/ 0 h 390525"/>
                <a:gd name="connsiteX8" fmla="*/ 782296 w 1200150"/>
                <a:gd name="connsiteY8" fmla="*/ 376749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776688 w 1200150"/>
                <a:gd name="connsiteY7" fmla="*/ 0 h 390525"/>
                <a:gd name="connsiteX8" fmla="*/ 782296 w 1200150"/>
                <a:gd name="connsiteY8" fmla="*/ 376749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200150"/>
                <a:gd name="connsiteY0" fmla="*/ 385762 h 390525"/>
                <a:gd name="connsiteX1" fmla="*/ 128588 w 1200150"/>
                <a:gd name="connsiteY1" fmla="*/ 385762 h 390525"/>
                <a:gd name="connsiteX2" fmla="*/ 128588 w 1200150"/>
                <a:gd name="connsiteY2" fmla="*/ 4762 h 390525"/>
                <a:gd name="connsiteX3" fmla="*/ 343301 w 1200150"/>
                <a:gd name="connsiteY3" fmla="*/ 4762 h 390525"/>
                <a:gd name="connsiteX4" fmla="*/ 340498 w 1200150"/>
                <a:gd name="connsiteY4" fmla="*/ 390525 h 390525"/>
                <a:gd name="connsiteX5" fmla="*/ 566738 w 1200150"/>
                <a:gd name="connsiteY5" fmla="*/ 390525 h 390525"/>
                <a:gd name="connsiteX6" fmla="*/ 566738 w 1200150"/>
                <a:gd name="connsiteY6" fmla="*/ 0 h 390525"/>
                <a:gd name="connsiteX7" fmla="*/ 776688 w 1200150"/>
                <a:gd name="connsiteY7" fmla="*/ 0 h 390525"/>
                <a:gd name="connsiteX8" fmla="*/ 785100 w 1200150"/>
                <a:gd name="connsiteY8" fmla="*/ 385761 h 390525"/>
                <a:gd name="connsiteX9" fmla="*/ 1009650 w 1200150"/>
                <a:gd name="connsiteY9" fmla="*/ 385762 h 390525"/>
                <a:gd name="connsiteX10" fmla="*/ 1009650 w 1200150"/>
                <a:gd name="connsiteY10" fmla="*/ 9525 h 390525"/>
                <a:gd name="connsiteX11" fmla="*/ 1081088 w 1200150"/>
                <a:gd name="connsiteY11" fmla="*/ 9525 h 390525"/>
                <a:gd name="connsiteX12" fmla="*/ 1081088 w 1200150"/>
                <a:gd name="connsiteY12" fmla="*/ 385762 h 390525"/>
                <a:gd name="connsiteX13" fmla="*/ 1200150 w 1200150"/>
                <a:gd name="connsiteY13" fmla="*/ 385762 h 390525"/>
                <a:gd name="connsiteX0" fmla="*/ 0 w 1081088"/>
                <a:gd name="connsiteY0" fmla="*/ 385762 h 390525"/>
                <a:gd name="connsiteX1" fmla="*/ 128588 w 1081088"/>
                <a:gd name="connsiteY1" fmla="*/ 385762 h 390525"/>
                <a:gd name="connsiteX2" fmla="*/ 128588 w 1081088"/>
                <a:gd name="connsiteY2" fmla="*/ 4762 h 390525"/>
                <a:gd name="connsiteX3" fmla="*/ 343301 w 1081088"/>
                <a:gd name="connsiteY3" fmla="*/ 4762 h 390525"/>
                <a:gd name="connsiteX4" fmla="*/ 340498 w 1081088"/>
                <a:gd name="connsiteY4" fmla="*/ 390525 h 390525"/>
                <a:gd name="connsiteX5" fmla="*/ 566738 w 1081088"/>
                <a:gd name="connsiteY5" fmla="*/ 390525 h 390525"/>
                <a:gd name="connsiteX6" fmla="*/ 566738 w 1081088"/>
                <a:gd name="connsiteY6" fmla="*/ 0 h 390525"/>
                <a:gd name="connsiteX7" fmla="*/ 776688 w 1081088"/>
                <a:gd name="connsiteY7" fmla="*/ 0 h 390525"/>
                <a:gd name="connsiteX8" fmla="*/ 785100 w 1081088"/>
                <a:gd name="connsiteY8" fmla="*/ 385761 h 390525"/>
                <a:gd name="connsiteX9" fmla="*/ 1009650 w 1081088"/>
                <a:gd name="connsiteY9" fmla="*/ 385762 h 390525"/>
                <a:gd name="connsiteX10" fmla="*/ 1009650 w 1081088"/>
                <a:gd name="connsiteY10" fmla="*/ 9525 h 390525"/>
                <a:gd name="connsiteX11" fmla="*/ 1081088 w 1081088"/>
                <a:gd name="connsiteY11" fmla="*/ 9525 h 390525"/>
                <a:gd name="connsiteX12" fmla="*/ 1081088 w 1081088"/>
                <a:gd name="connsiteY12" fmla="*/ 385762 h 390525"/>
                <a:gd name="connsiteX0" fmla="*/ 0 w 1081088"/>
                <a:gd name="connsiteY0" fmla="*/ 385762 h 390525"/>
                <a:gd name="connsiteX1" fmla="*/ 128588 w 1081088"/>
                <a:gd name="connsiteY1" fmla="*/ 385762 h 390525"/>
                <a:gd name="connsiteX2" fmla="*/ 128588 w 1081088"/>
                <a:gd name="connsiteY2" fmla="*/ 4762 h 390525"/>
                <a:gd name="connsiteX3" fmla="*/ 343301 w 1081088"/>
                <a:gd name="connsiteY3" fmla="*/ 4762 h 390525"/>
                <a:gd name="connsiteX4" fmla="*/ 340498 w 1081088"/>
                <a:gd name="connsiteY4" fmla="*/ 390525 h 390525"/>
                <a:gd name="connsiteX5" fmla="*/ 566738 w 1081088"/>
                <a:gd name="connsiteY5" fmla="*/ 390525 h 390525"/>
                <a:gd name="connsiteX6" fmla="*/ 566738 w 1081088"/>
                <a:gd name="connsiteY6" fmla="*/ 0 h 390525"/>
                <a:gd name="connsiteX7" fmla="*/ 776688 w 1081088"/>
                <a:gd name="connsiteY7" fmla="*/ 0 h 390525"/>
                <a:gd name="connsiteX8" fmla="*/ 785100 w 1081088"/>
                <a:gd name="connsiteY8" fmla="*/ 385761 h 390525"/>
                <a:gd name="connsiteX9" fmla="*/ 1009650 w 1081088"/>
                <a:gd name="connsiteY9" fmla="*/ 385762 h 390525"/>
                <a:gd name="connsiteX10" fmla="*/ 1009650 w 1081088"/>
                <a:gd name="connsiteY10" fmla="*/ 9525 h 390525"/>
                <a:gd name="connsiteX11" fmla="*/ 1081088 w 1081088"/>
                <a:gd name="connsiteY11" fmla="*/ 95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1088" h="390525">
                  <a:moveTo>
                    <a:pt x="0" y="385762"/>
                  </a:moveTo>
                  <a:lnTo>
                    <a:pt x="128588" y="385762"/>
                  </a:lnTo>
                  <a:lnTo>
                    <a:pt x="128588" y="4762"/>
                  </a:lnTo>
                  <a:lnTo>
                    <a:pt x="343301" y="4762"/>
                  </a:lnTo>
                  <a:cubicBezTo>
                    <a:pt x="342367" y="133350"/>
                    <a:pt x="341432" y="261937"/>
                    <a:pt x="340498" y="390525"/>
                  </a:cubicBezTo>
                  <a:lnTo>
                    <a:pt x="566738" y="390525"/>
                  </a:lnTo>
                  <a:lnTo>
                    <a:pt x="566738" y="0"/>
                  </a:lnTo>
                  <a:lnTo>
                    <a:pt x="776688" y="0"/>
                  </a:lnTo>
                  <a:lnTo>
                    <a:pt x="785100" y="385761"/>
                  </a:lnTo>
                  <a:lnTo>
                    <a:pt x="1009650" y="385762"/>
                  </a:lnTo>
                  <a:lnTo>
                    <a:pt x="1009650" y="9525"/>
                  </a:lnTo>
                  <a:lnTo>
                    <a:pt x="1081088" y="9525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7924800" y="3348335"/>
                  <a:ext cx="657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𝑐𝑘</m:t>
                            </m:r>
                          </m:sub>
                        </m:sSub>
                      </m:oMath>
                    </m:oMathPara>
                  </a14:m>
                  <a:endParaRPr lang="en-US" b="0" i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3348335"/>
                  <a:ext cx="6576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33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5987451" y="5791200"/>
              <a:ext cx="10991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n-bit 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digital output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094515" y="3657600"/>
              <a:ext cx="676275" cy="2551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Up Arrow 8"/>
            <p:cNvSpPr/>
            <p:nvPr/>
          </p:nvSpPr>
          <p:spPr bwMode="auto">
            <a:xfrm>
              <a:off x="4876800" y="2590797"/>
              <a:ext cx="457200" cy="2590803"/>
            </a:xfrm>
            <a:prstGeom prst="upArrow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793564" y="4648200"/>
              <a:ext cx="1371600" cy="762000"/>
              <a:chOff x="5323115" y="3809997"/>
              <a:chExt cx="1371600" cy="762000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5323115" y="3809997"/>
                <a:ext cx="1371600" cy="762000"/>
              </a:xfrm>
              <a:prstGeom prst="rect">
                <a:avLst/>
              </a:prstGeom>
              <a:solidFill>
                <a:srgbClr val="CCEC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n-bit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0" dirty="0" smtClean="0">
                    <a:latin typeface="Arial" pitchFamily="34" charset="0"/>
                    <a:cs typeface="Arial" pitchFamily="34" charset="0"/>
                  </a:rPr>
                  <a:t>latch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 bwMode="auto">
              <a:xfrm rot="16200000">
                <a:off x="6466115" y="3962397"/>
                <a:ext cx="228600" cy="228600"/>
              </a:xfrm>
              <a:prstGeom prst="triangl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ight Arrow 14"/>
            <p:cNvSpPr/>
            <p:nvPr/>
          </p:nvSpPr>
          <p:spPr bwMode="auto">
            <a:xfrm>
              <a:off x="4998244" y="4843850"/>
              <a:ext cx="778901" cy="4572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Down Arrow 20"/>
            <p:cNvSpPr/>
            <p:nvPr/>
          </p:nvSpPr>
          <p:spPr bwMode="auto">
            <a:xfrm>
              <a:off x="6328003" y="5410200"/>
              <a:ext cx="377597" cy="45720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6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Sigma Delta (Oversampling) A/D Converter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2868" y="705293"/>
            <a:ext cx="8782531" cy="119970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200" dirty="0" smtClean="0"/>
              <a:t>Sigma-delta modulator consists of summer, integrator, clocked comparator and a 1-bit DAC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Modulator runs at many times (e.g. 16x – 1000x) the required sampling frequency to produce very high speed 1-bit waveform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Digital filter coverts this to much slower n-bit digital output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Since 1-bit DAC is perfectly linear, can produce very high resolution (up to 24-bit)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Sampling frequency is limited by need to over-sample</a:t>
            </a:r>
          </a:p>
          <a:p>
            <a:pPr>
              <a:spcBef>
                <a:spcPts val="400"/>
              </a:spcBef>
            </a:pPr>
            <a:endParaRPr lang="en-US" sz="2200" baseline="-25000" dirty="0"/>
          </a:p>
          <a:p>
            <a:endParaRPr lang="en-US" sz="2200" baseline="-25000" dirty="0" smtClean="0"/>
          </a:p>
          <a:p>
            <a:pPr marL="0" indent="0">
              <a:buNone/>
            </a:pPr>
            <a:endParaRPr lang="en-US" sz="2200" baseline="-25000" dirty="0" smtClean="0"/>
          </a:p>
          <a:p>
            <a:endParaRPr lang="en-US" sz="22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4D49-4F9F-44B3-BF1D-6302226616C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76200" y="3810000"/>
            <a:ext cx="8991600" cy="2819400"/>
            <a:chOff x="76200" y="914400"/>
            <a:chExt cx="8991600" cy="28194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066799" y="914400"/>
              <a:ext cx="4419601" cy="281940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1295400" y="1709431"/>
              <a:ext cx="609600" cy="609600"/>
            </a:xfrm>
            <a:prstGeom prst="ellipse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522906" y="1447800"/>
              <a:ext cx="830768" cy="1132862"/>
              <a:chOff x="5848701" y="3190744"/>
              <a:chExt cx="830768" cy="1132862"/>
            </a:xfrm>
          </p:grpSpPr>
          <p:sp>
            <p:nvSpPr>
              <p:cNvPr id="48" name="Isosceles Triangle 47"/>
              <p:cNvSpPr/>
              <p:nvPr/>
            </p:nvSpPr>
            <p:spPr bwMode="auto">
              <a:xfrm rot="5400000">
                <a:off x="5697654" y="3341791"/>
                <a:ext cx="1132862" cy="830768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913876" y="3354095"/>
                    <a:ext cx="533261" cy="8996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en-US" sz="2000" b="0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876" y="3354095"/>
                    <a:ext cx="533261" cy="89967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3971580" y="1447800"/>
              <a:ext cx="830768" cy="1132862"/>
              <a:chOff x="7525097" y="2009935"/>
              <a:chExt cx="830768" cy="1132862"/>
            </a:xfrm>
          </p:grpSpPr>
          <p:sp>
            <p:nvSpPr>
              <p:cNvPr id="40" name="Isosceles Triangle 39"/>
              <p:cNvSpPr/>
              <p:nvPr/>
            </p:nvSpPr>
            <p:spPr bwMode="auto">
              <a:xfrm rot="5400000">
                <a:off x="7374050" y="2160982"/>
                <a:ext cx="1132862" cy="830768"/>
              </a:xfrm>
              <a:prstGeom prst="triangle">
                <a:avLst/>
              </a:prstGeom>
              <a:solidFill>
                <a:srgbClr val="FF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 bwMode="auto">
              <a:xfrm>
                <a:off x="7559481" y="2362200"/>
                <a:ext cx="367709" cy="451756"/>
              </a:xfrm>
              <a:custGeom>
                <a:avLst/>
                <a:gdLst>
                  <a:gd name="connsiteX0" fmla="*/ 0 w 381000"/>
                  <a:gd name="connsiteY0" fmla="*/ 468085 h 468085"/>
                  <a:gd name="connsiteX1" fmla="*/ 195943 w 381000"/>
                  <a:gd name="connsiteY1" fmla="*/ 468085 h 468085"/>
                  <a:gd name="connsiteX2" fmla="*/ 195943 w 381000"/>
                  <a:gd name="connsiteY2" fmla="*/ 0 h 468085"/>
                  <a:gd name="connsiteX3" fmla="*/ 381000 w 381000"/>
                  <a:gd name="connsiteY3" fmla="*/ 0 h 46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468085">
                    <a:moveTo>
                      <a:pt x="0" y="468085"/>
                    </a:moveTo>
                    <a:lnTo>
                      <a:pt x="195943" y="468085"/>
                    </a:lnTo>
                    <a:lnTo>
                      <a:pt x="195943" y="0"/>
                    </a:lnTo>
                    <a:lnTo>
                      <a:pt x="381000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Arrow Connector 22"/>
            <p:cNvCxnSpPr>
              <a:stCxn id="4" idx="6"/>
              <a:endCxn id="48" idx="3"/>
            </p:cNvCxnSpPr>
            <p:nvPr/>
          </p:nvCxnSpPr>
          <p:spPr bwMode="auto">
            <a:xfrm>
              <a:off x="1905000" y="2014231"/>
              <a:ext cx="6179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3353674" y="2014231"/>
              <a:ext cx="6179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4373673" y="2319031"/>
              <a:ext cx="0" cy="2968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114800" y="2514600"/>
                  <a:ext cx="657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𝑐𝑘</m:t>
                            </m:r>
                          </m:sub>
                        </m:sSub>
                      </m:oMath>
                    </m:oMathPara>
                  </a14:m>
                  <a:endParaRPr lang="en-US" b="0" i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514600"/>
                  <a:ext cx="6576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 bwMode="auto">
            <a:xfrm>
              <a:off x="2998598" y="2819400"/>
              <a:ext cx="919427" cy="833735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1-bit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DAC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4772425" y="2014231"/>
              <a:ext cx="101877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129412" y="2014231"/>
              <a:ext cx="0" cy="118616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H="1">
              <a:off x="3907663" y="3200400"/>
              <a:ext cx="122174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Connector 35"/>
            <p:cNvCxnSpPr>
              <a:stCxn id="26" idx="1"/>
            </p:cNvCxnSpPr>
            <p:nvPr/>
          </p:nvCxnSpPr>
          <p:spPr bwMode="auto">
            <a:xfrm flipH="1">
              <a:off x="1600200" y="3236268"/>
              <a:ext cx="139839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V="1">
              <a:off x="1597816" y="2319031"/>
              <a:ext cx="0" cy="917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1232453" y="1828800"/>
              <a:ext cx="29154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95400" y="1752600"/>
              <a:ext cx="583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dirty="0" smtClean="0">
                  <a:latin typeface="Symbol" pitchFamily="18" charset="2"/>
                  <a:cs typeface="Arial"/>
                </a:rPr>
                <a:t>S</a:t>
              </a:r>
              <a:endParaRPr lang="en-US" sz="2800" b="0" dirty="0" smtClean="0">
                <a:latin typeface="Symbol" pitchFamily="18" charset="2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21905" y="2057400"/>
              <a:ext cx="583095" cy="511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 smtClean="0">
                  <a:latin typeface="Arial"/>
                  <a:cs typeface="Arial"/>
                </a:rPr>
                <a:t>–</a:t>
              </a:r>
              <a:endParaRPr lang="en-US" sz="1600" b="0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677494" y="2037203"/>
              <a:ext cx="6179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76200" y="1806370"/>
              <a:ext cx="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b="0" baseline="-25000" dirty="0" smtClean="0">
                  <a:latin typeface="Arial" pitchFamily="34" charset="0"/>
                  <a:cs typeface="Arial" pitchFamily="34" charset="0"/>
                </a:rPr>
                <a:t>in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791200" y="1447799"/>
              <a:ext cx="1905000" cy="1384465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Digital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Filter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(Decimator)</a:t>
              </a:r>
            </a:p>
          </p:txBody>
        </p:sp>
        <p:sp>
          <p:nvSpPr>
            <p:cNvPr id="81" name="Right Arrow 80"/>
            <p:cNvSpPr/>
            <p:nvPr/>
          </p:nvSpPr>
          <p:spPr bwMode="auto">
            <a:xfrm>
              <a:off x="7696200" y="1905000"/>
              <a:ext cx="457200" cy="428076"/>
            </a:xfrm>
            <a:prstGeom prst="rightArrow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077200" y="1600200"/>
              <a:ext cx="990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n-bit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digital</a:t>
              </a:r>
            </a:p>
            <a:p>
              <a:pPr algn="ctr"/>
              <a:r>
                <a:rPr lang="en-US" sz="2000" b="0" dirty="0" smtClean="0"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85901" y="914400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1" dirty="0" smtClean="0">
                  <a:latin typeface="Arial" pitchFamily="34" charset="0"/>
                  <a:cs typeface="Arial" pitchFamily="34" charset="0"/>
                </a:rPr>
                <a:t>Sigma-Delta Modulator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4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  <a:effectLst/>
        <a:extLst>
          <a:ext uri="{91240B29-F687-4F45-9708-019B960494DF}">
            <a14:hiddenLine xmlns:a14="http://schemas.microsoft.com/office/drawing/2010/main" w="12700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vert="horz" wrap="square" lIns="85725" tIns="44450" rIns="85725" bIns="44450" numCol="1" anchor="t" anchorCtr="0" compatLnSpc="1">
        <a:prstTxWarp prst="textNoShape">
          <a:avLst/>
        </a:prstTxWarp>
      </a:bodyPr>
      <a:lstStyle>
        <a:defPPr marL="268288" indent="-268288" defTabSz="857250">
          <a:spcBef>
            <a:spcPct val="10000"/>
          </a:spcBef>
          <a:buClr>
            <a:srgbClr val="0000CC"/>
          </a:buClr>
          <a:buSzPct val="50000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36136</TotalTime>
  <Words>2869</Words>
  <Application>Microsoft Office PowerPoint</Application>
  <PresentationFormat>On-screen Show (4:3)</PresentationFormat>
  <Paragraphs>1125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宋体</vt:lpstr>
      <vt:lpstr>Arial</vt:lpstr>
      <vt:lpstr>Cambria Math</vt:lpstr>
      <vt:lpstr>Symbol</vt:lpstr>
      <vt:lpstr>Times New Roman</vt:lpstr>
      <vt:lpstr>Default Design</vt:lpstr>
      <vt:lpstr>1_Default Design</vt:lpstr>
      <vt:lpstr>CPE 390: Microprocessor Systems Spring 2018</vt:lpstr>
      <vt:lpstr>The Real World of Analog</vt:lpstr>
      <vt:lpstr>Analog to Digital Conversion</vt:lpstr>
      <vt:lpstr>A/D Transfer Function</vt:lpstr>
      <vt:lpstr>A/D Characteristics</vt:lpstr>
      <vt:lpstr>Flash (Parallel) A/D Converter</vt:lpstr>
      <vt:lpstr>Single Slope A/D Converter</vt:lpstr>
      <vt:lpstr>Counter Ramp A/D Converter</vt:lpstr>
      <vt:lpstr>Sigma Delta (Oversampling) A/D Converter</vt:lpstr>
      <vt:lpstr>Successive Approximation A/D Converter</vt:lpstr>
      <vt:lpstr>Successive Approximation Process</vt:lpstr>
      <vt:lpstr>Signal Conditioning</vt:lpstr>
      <vt:lpstr>Shift &amp; Scale Circuit</vt:lpstr>
      <vt:lpstr>Nyquist Frequency</vt:lpstr>
      <vt:lpstr>Aliasing</vt:lpstr>
      <vt:lpstr>A/D Conversion on HCS12</vt:lpstr>
      <vt:lpstr>ATD Block Diagram</vt:lpstr>
      <vt:lpstr>A/D Pins &amp; Registers</vt:lpstr>
      <vt:lpstr>ATD Control Register 2 (ATD0CTL2)</vt:lpstr>
      <vt:lpstr>Notes on ATD0CTL2</vt:lpstr>
      <vt:lpstr>ATD Control Register 3 (ATD0CTL3)</vt:lpstr>
      <vt:lpstr>ATD Control Register 4 (ATD0CTL4)</vt:lpstr>
      <vt:lpstr>Sample Time Select</vt:lpstr>
      <vt:lpstr>ATD Control Register 5 (ATD0CTL5)</vt:lpstr>
      <vt:lpstr>Notes on ATD0CTL5</vt:lpstr>
      <vt:lpstr>Input Analog Voltage to Output Code</vt:lpstr>
      <vt:lpstr>Input Analog Voltage to Output Code</vt:lpstr>
      <vt:lpstr>ATD Status Register 0 (ATD0STAT0)</vt:lpstr>
      <vt:lpstr>ATD Input Enable Register (ATD0DIEN)</vt:lpstr>
      <vt:lpstr>Multichannel Example</vt:lpstr>
      <vt:lpstr>Procedure for Performing A/D Conversion</vt:lpstr>
      <vt:lpstr>Example: A/D Initialization</vt:lpstr>
      <vt:lpstr>A/D Initialization Code</vt:lpstr>
      <vt:lpstr>Example: Perform 20 A/D Conversions</vt:lpstr>
      <vt:lpstr>20 Conversions Code</vt:lpstr>
      <vt:lpstr>Example: Record Potentiometer Output Voltage</vt:lpstr>
      <vt:lpstr>Potentiometer Output Code</vt:lpstr>
      <vt:lpstr>Potentiometer Output Code (cont.)</vt:lpstr>
      <vt:lpstr>Example: Temperature Sensor TC1047A</vt:lpstr>
      <vt:lpstr>Temperature Sensor: Signal Conditioning</vt:lpstr>
      <vt:lpstr>Temperature Sensor: Digital Data Scaling</vt:lpstr>
      <vt:lpstr>Temperature Sensor Code</vt:lpstr>
      <vt:lpstr>Temperature Sensor Code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</dc:creator>
  <cp:lastModifiedBy>Bryan</cp:lastModifiedBy>
  <cp:revision>1332</cp:revision>
  <cp:lastPrinted>2012-07-24T17:50:57Z</cp:lastPrinted>
  <dcterms:created xsi:type="dcterms:W3CDTF">1601-01-01T00:00:00Z</dcterms:created>
  <dcterms:modified xsi:type="dcterms:W3CDTF">2018-04-06T18:24:38Z</dcterms:modified>
</cp:coreProperties>
</file>