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1DBD-3FC0-4FFA-B844-79C46DD15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A1C7E-DDBB-4B99-8B1E-CF91B8819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6585F-53DB-48C5-A6EB-51FCF4AC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6237-DB91-437E-8C94-B57A30AC7DD8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30AD7-C47F-4BD9-8A83-FF16BFFD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82EC5-AB78-4239-972D-DB9789F7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2050-5F75-4D6B-AEED-BEABF185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0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F591-7E93-4C0A-A46A-D5128F87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91F11-5D85-4A71-8FA6-4094E4BE7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835E8-B588-478F-A5AD-B3F4841C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6237-DB91-437E-8C94-B57A30AC7DD8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F2E5-E0A0-40B2-882A-7F73AED5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5B96B-E741-4B18-96FF-526925F5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2050-5F75-4D6B-AEED-BEABF185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4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3FA59B-5A04-4961-9D9C-7EC23FC09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18258-AA51-4A16-A778-FEF3B85C7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A18E9-B002-4A36-A1D1-FD356563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6237-DB91-437E-8C94-B57A30AC7DD8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8EDA6-C50C-4CA6-91FC-F05E887D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6DF6F-79F9-4156-8E5C-24220FE0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2050-5F75-4D6B-AEED-BEABF185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7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2172-388F-4A6F-9202-9BD2C074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9D145-3F44-47F4-A967-785C799A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5E3E4-C5D4-4093-82BF-C1B2A654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6237-DB91-437E-8C94-B57A30AC7DD8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6A186-8CF9-4985-9379-715DA417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AA9C5-047E-4A48-AB33-4EB1ACE9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2050-5F75-4D6B-AEED-BEABF185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5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4B527-C16A-48D6-9ADB-7FE5E852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8DA43-13F8-4F52-8582-968F3BC6E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B40A7-B4BF-462F-BCDC-668CA1508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6237-DB91-437E-8C94-B57A30AC7DD8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9493F-1084-4F5C-9F8F-EDA02FC8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68478-60C4-4C1C-A37F-C591941B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2050-5F75-4D6B-AEED-BEABF185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1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8FCD-2151-4EED-98A0-7F38793A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C4612-F84A-498A-BD37-35C28205E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1746B-66B9-4C03-B4B1-C38918376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6F1D3-DDE2-4A15-B36A-F55899125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6237-DB91-437E-8C94-B57A30AC7DD8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D2D14-2058-49D4-8CE3-AB62554E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076DB-2EEA-491F-9FF5-A7A3BECD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2050-5F75-4D6B-AEED-BEABF185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3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D946-E140-41A8-8299-A999E480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6A7BF-AB8F-4816-ACAE-419234075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9107B-28E3-4223-8796-6BD736CE3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AE195-415A-477E-9E76-93D8EFBDD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6369C-0B49-4B8B-A41C-00CE2D53F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714018-E95F-4448-B125-617DFFF0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6237-DB91-437E-8C94-B57A30AC7DD8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4957E-D812-4BC0-B8A1-FC99B62D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95FCD-668F-4701-90D8-2E43BC82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2050-5F75-4D6B-AEED-BEABF185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EE18-0AD0-46A7-9F38-3069ADA2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FECAF-1275-4380-AE2A-E161AE2D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6237-DB91-437E-8C94-B57A30AC7DD8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2CE09-4427-40BD-9274-DFE347EC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FB75C-4071-4050-9B94-2AF8B738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2050-5F75-4D6B-AEED-BEABF185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8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2EB16-4686-4405-8B0B-6DDAD1D0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6237-DB91-437E-8C94-B57A30AC7DD8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E02F5-C35C-4B3F-A565-5FBB96F4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16908-5B2E-47C7-AFA8-23BAF6ED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2050-5F75-4D6B-AEED-BEABF185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4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4F3D-F785-469E-907F-620F36F2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29D1D-4326-4A67-93ED-29D333CF9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87BDB-A067-451E-872F-2DF661D13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52981-2E4E-48B8-9B76-C9AA705C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6237-DB91-437E-8C94-B57A30AC7DD8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CB35E-F0EC-4C69-87FA-71845F09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0C9D3-D188-48D1-93ED-42180C83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2050-5F75-4D6B-AEED-BEABF185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8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DD86-A894-49E8-936A-4B30E669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538D2-B90F-424F-B4AC-DFA88354D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DC018-FE48-4BE2-B7C5-2F222485F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4ADC6-EA59-4881-90D0-B78C35C4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6237-DB91-437E-8C94-B57A30AC7DD8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6A3DB-A18B-4AFB-A192-60389289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EBB20-4EF6-40CD-8CAB-788D7A6D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2050-5F75-4D6B-AEED-BEABF185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9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4520E7-284C-47A4-8ED4-01CEE2896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66662-2205-46F7-B1CC-2F206C0F4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B8A2D-387F-47F0-9F50-BCC262C9C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6237-DB91-437E-8C94-B57A30AC7DD8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72D1E-0502-42BF-A1EB-F8443B253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BC2EF-97F7-4337-95CD-063C641FA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2050-5F75-4D6B-AEED-BEABF185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6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525C928A-2E08-4479-97FD-A3420DBBEA6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5" t="4421" r="431" b="6161"/>
          <a:stretch/>
        </p:blipFill>
        <p:spPr bwMode="auto">
          <a:xfrm>
            <a:off x="3088334" y="620785"/>
            <a:ext cx="5404104" cy="540602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C57478-2037-4315-92C9-4066E05EA0A6}"/>
              </a:ext>
            </a:extLst>
          </p:cNvPr>
          <p:cNvSpPr txBox="1"/>
          <p:nvPr/>
        </p:nvSpPr>
        <p:spPr>
          <a:xfrm>
            <a:off x="2815481" y="831188"/>
            <a:ext cx="23091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0468B-F6C0-400A-B001-E99672118C9F}"/>
              </a:ext>
            </a:extLst>
          </p:cNvPr>
          <p:cNvSpPr txBox="1"/>
          <p:nvPr/>
        </p:nvSpPr>
        <p:spPr>
          <a:xfrm>
            <a:off x="2815480" y="1604373"/>
            <a:ext cx="23091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6954C-81DD-4460-95D3-9BAE2D06994B}"/>
              </a:ext>
            </a:extLst>
          </p:cNvPr>
          <p:cNvSpPr txBox="1"/>
          <p:nvPr/>
        </p:nvSpPr>
        <p:spPr>
          <a:xfrm>
            <a:off x="2815480" y="2352391"/>
            <a:ext cx="23091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252F2-0663-4529-943F-4B2922285D5E}"/>
              </a:ext>
            </a:extLst>
          </p:cNvPr>
          <p:cNvSpPr txBox="1"/>
          <p:nvPr/>
        </p:nvSpPr>
        <p:spPr>
          <a:xfrm>
            <a:off x="2815479" y="3112780"/>
            <a:ext cx="23091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C5085B-5111-4CAD-8F5B-A5D3CD3D6287}"/>
              </a:ext>
            </a:extLst>
          </p:cNvPr>
          <p:cNvSpPr txBox="1"/>
          <p:nvPr/>
        </p:nvSpPr>
        <p:spPr>
          <a:xfrm>
            <a:off x="2743200" y="3866421"/>
            <a:ext cx="395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83E403-7735-4BD5-A3D9-5D95F9EB3803}"/>
              </a:ext>
            </a:extLst>
          </p:cNvPr>
          <p:cNvSpPr txBox="1"/>
          <p:nvPr/>
        </p:nvSpPr>
        <p:spPr>
          <a:xfrm>
            <a:off x="2743201" y="4615138"/>
            <a:ext cx="395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-2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D70511-25FA-4EEF-9F79-7244CC4F715E}"/>
              </a:ext>
            </a:extLst>
          </p:cNvPr>
          <p:cNvSpPr txBox="1"/>
          <p:nvPr/>
        </p:nvSpPr>
        <p:spPr>
          <a:xfrm>
            <a:off x="2743198" y="5374828"/>
            <a:ext cx="395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-3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CB59AB-3FFF-4200-B0FB-FCB8AFFF6A45}"/>
              </a:ext>
            </a:extLst>
          </p:cNvPr>
          <p:cNvSpPr txBox="1"/>
          <p:nvPr/>
        </p:nvSpPr>
        <p:spPr>
          <a:xfrm>
            <a:off x="3328606" y="5951311"/>
            <a:ext cx="408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ABBEF7-F51E-41F7-B4AE-DB40921CA929}"/>
              </a:ext>
            </a:extLst>
          </p:cNvPr>
          <p:cNvSpPr txBox="1"/>
          <p:nvPr/>
        </p:nvSpPr>
        <p:spPr>
          <a:xfrm>
            <a:off x="4085014" y="5951311"/>
            <a:ext cx="408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027729-05F8-4C4E-84BD-082B31AC9CF7}"/>
              </a:ext>
            </a:extLst>
          </p:cNvPr>
          <p:cNvSpPr txBox="1"/>
          <p:nvPr/>
        </p:nvSpPr>
        <p:spPr>
          <a:xfrm>
            <a:off x="4843410" y="5951311"/>
            <a:ext cx="408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23B061-AAC5-49A8-9290-E0F601E4F233}"/>
              </a:ext>
            </a:extLst>
          </p:cNvPr>
          <p:cNvSpPr txBox="1"/>
          <p:nvPr/>
        </p:nvSpPr>
        <p:spPr>
          <a:xfrm>
            <a:off x="5638652" y="5951311"/>
            <a:ext cx="230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AAD385-6308-4BB7-83CC-2169D3A839A5}"/>
              </a:ext>
            </a:extLst>
          </p:cNvPr>
          <p:cNvSpPr txBox="1"/>
          <p:nvPr/>
        </p:nvSpPr>
        <p:spPr>
          <a:xfrm>
            <a:off x="6400338" y="5951311"/>
            <a:ext cx="230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FB71E3-F12F-4447-B744-91ED08FA1FEE}"/>
              </a:ext>
            </a:extLst>
          </p:cNvPr>
          <p:cNvSpPr txBox="1"/>
          <p:nvPr/>
        </p:nvSpPr>
        <p:spPr>
          <a:xfrm>
            <a:off x="7145246" y="5950634"/>
            <a:ext cx="230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166F96-7E58-4494-8C37-3DBC68983C7A}"/>
              </a:ext>
            </a:extLst>
          </p:cNvPr>
          <p:cNvSpPr txBox="1"/>
          <p:nvPr/>
        </p:nvSpPr>
        <p:spPr>
          <a:xfrm>
            <a:off x="7914023" y="5950634"/>
            <a:ext cx="230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C5F436-6E1F-42EF-B9DF-498EA05F5344}"/>
              </a:ext>
            </a:extLst>
          </p:cNvPr>
          <p:cNvSpPr txBox="1"/>
          <p:nvPr/>
        </p:nvSpPr>
        <p:spPr>
          <a:xfrm rot="16200000">
            <a:off x="1334973" y="3097287"/>
            <a:ext cx="229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Predicted 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∆∆G‡ values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ABE14A-23D0-45A8-B14F-49D70210F1AF}"/>
              </a:ext>
            </a:extLst>
          </p:cNvPr>
          <p:cNvSpPr txBox="1"/>
          <p:nvPr/>
        </p:nvSpPr>
        <p:spPr>
          <a:xfrm>
            <a:off x="4802717" y="6350744"/>
            <a:ext cx="199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Actual 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∆∆G‡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9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Chart, scatter chart&#10;&#10;Description automatically generated">
            <a:extLst>
              <a:ext uri="{FF2B5EF4-FFF2-40B4-BE49-F238E27FC236}">
                <a16:creationId xmlns:a16="http://schemas.microsoft.com/office/drawing/2014/main" id="{B969CE7D-9734-4721-A4FE-5428EDE9ACC5}"/>
              </a:ext>
            </a:extLst>
          </p:cNvPr>
          <p:cNvPicPr/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9" t="4907" b="6566"/>
          <a:stretch/>
        </p:blipFill>
        <p:spPr bwMode="auto">
          <a:xfrm>
            <a:off x="3103418" y="620786"/>
            <a:ext cx="5461741" cy="54013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C57478-2037-4315-92C9-4066E05EA0A6}"/>
              </a:ext>
            </a:extLst>
          </p:cNvPr>
          <p:cNvSpPr txBox="1"/>
          <p:nvPr/>
        </p:nvSpPr>
        <p:spPr>
          <a:xfrm>
            <a:off x="2815481" y="831188"/>
            <a:ext cx="23091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0468B-F6C0-400A-B001-E99672118C9F}"/>
              </a:ext>
            </a:extLst>
          </p:cNvPr>
          <p:cNvSpPr txBox="1"/>
          <p:nvPr/>
        </p:nvSpPr>
        <p:spPr>
          <a:xfrm>
            <a:off x="2815480" y="1604373"/>
            <a:ext cx="23091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6954C-81DD-4460-95D3-9BAE2D06994B}"/>
              </a:ext>
            </a:extLst>
          </p:cNvPr>
          <p:cNvSpPr txBox="1"/>
          <p:nvPr/>
        </p:nvSpPr>
        <p:spPr>
          <a:xfrm>
            <a:off x="2815480" y="2352391"/>
            <a:ext cx="23091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252F2-0663-4529-943F-4B2922285D5E}"/>
              </a:ext>
            </a:extLst>
          </p:cNvPr>
          <p:cNvSpPr txBox="1"/>
          <p:nvPr/>
        </p:nvSpPr>
        <p:spPr>
          <a:xfrm>
            <a:off x="2815479" y="3112780"/>
            <a:ext cx="23091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C5085B-5111-4CAD-8F5B-A5D3CD3D6287}"/>
              </a:ext>
            </a:extLst>
          </p:cNvPr>
          <p:cNvSpPr txBox="1"/>
          <p:nvPr/>
        </p:nvSpPr>
        <p:spPr>
          <a:xfrm>
            <a:off x="2743200" y="3866421"/>
            <a:ext cx="395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83E403-7735-4BD5-A3D9-5D95F9EB3803}"/>
              </a:ext>
            </a:extLst>
          </p:cNvPr>
          <p:cNvSpPr txBox="1"/>
          <p:nvPr/>
        </p:nvSpPr>
        <p:spPr>
          <a:xfrm>
            <a:off x="2743201" y="4615138"/>
            <a:ext cx="395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-2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D70511-25FA-4EEF-9F79-7244CC4F715E}"/>
              </a:ext>
            </a:extLst>
          </p:cNvPr>
          <p:cNvSpPr txBox="1"/>
          <p:nvPr/>
        </p:nvSpPr>
        <p:spPr>
          <a:xfrm>
            <a:off x="2743198" y="5374828"/>
            <a:ext cx="395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-3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CB59AB-3FFF-4200-B0FB-FCB8AFFF6A45}"/>
              </a:ext>
            </a:extLst>
          </p:cNvPr>
          <p:cNvSpPr txBox="1"/>
          <p:nvPr/>
        </p:nvSpPr>
        <p:spPr>
          <a:xfrm>
            <a:off x="3328606" y="5951311"/>
            <a:ext cx="408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ABBEF7-F51E-41F7-B4AE-DB40921CA929}"/>
              </a:ext>
            </a:extLst>
          </p:cNvPr>
          <p:cNvSpPr txBox="1"/>
          <p:nvPr/>
        </p:nvSpPr>
        <p:spPr>
          <a:xfrm>
            <a:off x="4085014" y="5951311"/>
            <a:ext cx="408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027729-05F8-4C4E-84BD-082B31AC9CF7}"/>
              </a:ext>
            </a:extLst>
          </p:cNvPr>
          <p:cNvSpPr txBox="1"/>
          <p:nvPr/>
        </p:nvSpPr>
        <p:spPr>
          <a:xfrm>
            <a:off x="4843410" y="5951311"/>
            <a:ext cx="408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23B061-AAC5-49A8-9290-E0F601E4F233}"/>
              </a:ext>
            </a:extLst>
          </p:cNvPr>
          <p:cNvSpPr txBox="1"/>
          <p:nvPr/>
        </p:nvSpPr>
        <p:spPr>
          <a:xfrm>
            <a:off x="5638652" y="5951311"/>
            <a:ext cx="230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AAD385-6308-4BB7-83CC-2169D3A839A5}"/>
              </a:ext>
            </a:extLst>
          </p:cNvPr>
          <p:cNvSpPr txBox="1"/>
          <p:nvPr/>
        </p:nvSpPr>
        <p:spPr>
          <a:xfrm>
            <a:off x="6400338" y="5951311"/>
            <a:ext cx="230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FB71E3-F12F-4447-B744-91ED08FA1FEE}"/>
              </a:ext>
            </a:extLst>
          </p:cNvPr>
          <p:cNvSpPr txBox="1"/>
          <p:nvPr/>
        </p:nvSpPr>
        <p:spPr>
          <a:xfrm>
            <a:off x="7145246" y="5950634"/>
            <a:ext cx="230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166F96-7E58-4494-8C37-3DBC68983C7A}"/>
              </a:ext>
            </a:extLst>
          </p:cNvPr>
          <p:cNvSpPr txBox="1"/>
          <p:nvPr/>
        </p:nvSpPr>
        <p:spPr>
          <a:xfrm>
            <a:off x="7914023" y="5950634"/>
            <a:ext cx="230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C5F436-6E1F-42EF-B9DF-498EA05F5344}"/>
              </a:ext>
            </a:extLst>
          </p:cNvPr>
          <p:cNvSpPr txBox="1"/>
          <p:nvPr/>
        </p:nvSpPr>
        <p:spPr>
          <a:xfrm rot="16200000">
            <a:off x="1334973" y="3097287"/>
            <a:ext cx="2298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∆∆G‡ values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ABE14A-23D0-45A8-B14F-49D70210F1AF}"/>
              </a:ext>
            </a:extLst>
          </p:cNvPr>
          <p:cNvSpPr txBox="1"/>
          <p:nvPr/>
        </p:nvSpPr>
        <p:spPr>
          <a:xfrm>
            <a:off x="4779278" y="6350744"/>
            <a:ext cx="199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∆∆G‡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78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E2E5788-91A4-43EC-A9C0-7EEF961D49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517"/>
          <a:stretch/>
        </p:blipFill>
        <p:spPr>
          <a:xfrm>
            <a:off x="3113502" y="632450"/>
            <a:ext cx="5372885" cy="53664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7CECFA-D468-432A-B846-E7D21B47FF24}"/>
              </a:ext>
            </a:extLst>
          </p:cNvPr>
          <p:cNvSpPr/>
          <p:nvPr/>
        </p:nvSpPr>
        <p:spPr>
          <a:xfrm>
            <a:off x="3212241" y="757211"/>
            <a:ext cx="1835621" cy="1115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57478-2037-4315-92C9-4066E05EA0A6}"/>
              </a:ext>
            </a:extLst>
          </p:cNvPr>
          <p:cNvSpPr txBox="1"/>
          <p:nvPr/>
        </p:nvSpPr>
        <p:spPr>
          <a:xfrm>
            <a:off x="2815481" y="831188"/>
            <a:ext cx="23091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0468B-F6C0-400A-B001-E99672118C9F}"/>
              </a:ext>
            </a:extLst>
          </p:cNvPr>
          <p:cNvSpPr txBox="1"/>
          <p:nvPr/>
        </p:nvSpPr>
        <p:spPr>
          <a:xfrm>
            <a:off x="2815480" y="1604373"/>
            <a:ext cx="23091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6954C-81DD-4460-95D3-9BAE2D06994B}"/>
              </a:ext>
            </a:extLst>
          </p:cNvPr>
          <p:cNvSpPr txBox="1"/>
          <p:nvPr/>
        </p:nvSpPr>
        <p:spPr>
          <a:xfrm>
            <a:off x="2815480" y="2352391"/>
            <a:ext cx="23091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252F2-0663-4529-943F-4B2922285D5E}"/>
              </a:ext>
            </a:extLst>
          </p:cNvPr>
          <p:cNvSpPr txBox="1"/>
          <p:nvPr/>
        </p:nvSpPr>
        <p:spPr>
          <a:xfrm>
            <a:off x="2823868" y="3104391"/>
            <a:ext cx="23091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C5085B-5111-4CAD-8F5B-A5D3CD3D6287}"/>
              </a:ext>
            </a:extLst>
          </p:cNvPr>
          <p:cNvSpPr txBox="1"/>
          <p:nvPr/>
        </p:nvSpPr>
        <p:spPr>
          <a:xfrm>
            <a:off x="2743200" y="3858032"/>
            <a:ext cx="395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83E403-7735-4BD5-A3D9-5D95F9EB3803}"/>
              </a:ext>
            </a:extLst>
          </p:cNvPr>
          <p:cNvSpPr txBox="1"/>
          <p:nvPr/>
        </p:nvSpPr>
        <p:spPr>
          <a:xfrm>
            <a:off x="2743201" y="4606749"/>
            <a:ext cx="395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-2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D70511-25FA-4EEF-9F79-7244CC4F715E}"/>
              </a:ext>
            </a:extLst>
          </p:cNvPr>
          <p:cNvSpPr txBox="1"/>
          <p:nvPr/>
        </p:nvSpPr>
        <p:spPr>
          <a:xfrm>
            <a:off x="2743198" y="5366439"/>
            <a:ext cx="395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-3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CB59AB-3FFF-4200-B0FB-FCB8AFFF6A45}"/>
              </a:ext>
            </a:extLst>
          </p:cNvPr>
          <p:cNvSpPr txBox="1"/>
          <p:nvPr/>
        </p:nvSpPr>
        <p:spPr>
          <a:xfrm>
            <a:off x="3328606" y="5951311"/>
            <a:ext cx="408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ABBEF7-F51E-41F7-B4AE-DB40921CA929}"/>
              </a:ext>
            </a:extLst>
          </p:cNvPr>
          <p:cNvSpPr txBox="1"/>
          <p:nvPr/>
        </p:nvSpPr>
        <p:spPr>
          <a:xfrm>
            <a:off x="4085014" y="5951311"/>
            <a:ext cx="408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027729-05F8-4C4E-84BD-082B31AC9CF7}"/>
              </a:ext>
            </a:extLst>
          </p:cNvPr>
          <p:cNvSpPr txBox="1"/>
          <p:nvPr/>
        </p:nvSpPr>
        <p:spPr>
          <a:xfrm>
            <a:off x="4843410" y="5951311"/>
            <a:ext cx="408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23B061-AAC5-49A8-9290-E0F601E4F233}"/>
              </a:ext>
            </a:extLst>
          </p:cNvPr>
          <p:cNvSpPr txBox="1"/>
          <p:nvPr/>
        </p:nvSpPr>
        <p:spPr>
          <a:xfrm>
            <a:off x="5638652" y="5951311"/>
            <a:ext cx="230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AAD385-6308-4BB7-83CC-2169D3A839A5}"/>
              </a:ext>
            </a:extLst>
          </p:cNvPr>
          <p:cNvSpPr txBox="1"/>
          <p:nvPr/>
        </p:nvSpPr>
        <p:spPr>
          <a:xfrm>
            <a:off x="6400338" y="5951311"/>
            <a:ext cx="230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FB71E3-F12F-4447-B744-91ED08FA1FEE}"/>
              </a:ext>
            </a:extLst>
          </p:cNvPr>
          <p:cNvSpPr txBox="1"/>
          <p:nvPr/>
        </p:nvSpPr>
        <p:spPr>
          <a:xfrm>
            <a:off x="7145246" y="5950634"/>
            <a:ext cx="230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166F96-7E58-4494-8C37-3DBC68983C7A}"/>
              </a:ext>
            </a:extLst>
          </p:cNvPr>
          <p:cNvSpPr txBox="1"/>
          <p:nvPr/>
        </p:nvSpPr>
        <p:spPr>
          <a:xfrm>
            <a:off x="7914023" y="5950634"/>
            <a:ext cx="230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C5F436-6E1F-42EF-B9DF-498EA05F5344}"/>
              </a:ext>
            </a:extLst>
          </p:cNvPr>
          <p:cNvSpPr txBox="1"/>
          <p:nvPr/>
        </p:nvSpPr>
        <p:spPr>
          <a:xfrm rot="16200000">
            <a:off x="1334973" y="3097287"/>
            <a:ext cx="229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Predicted 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∆∆G‡ values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ABE14A-23D0-45A8-B14F-49D70210F1AF}"/>
              </a:ext>
            </a:extLst>
          </p:cNvPr>
          <p:cNvSpPr txBox="1"/>
          <p:nvPr/>
        </p:nvSpPr>
        <p:spPr>
          <a:xfrm>
            <a:off x="4777550" y="6350744"/>
            <a:ext cx="199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Actual 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∆∆G‡ values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A31619-3660-422F-B94F-587D3C7C35E0}"/>
              </a:ext>
            </a:extLst>
          </p:cNvPr>
          <p:cNvSpPr txBox="1"/>
          <p:nvPr/>
        </p:nvSpPr>
        <p:spPr>
          <a:xfrm>
            <a:off x="3439279" y="774092"/>
            <a:ext cx="279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Addition of enecarbamates to benzoyl imines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D281AEE-BA6C-43B4-94E2-DC8DF0C1F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606" y="859133"/>
            <a:ext cx="238125" cy="2381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96AD0F1-FFDD-4CC1-9FC7-2F57C7D56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228" y="1455536"/>
            <a:ext cx="228600" cy="2476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D11CA4B-B745-45F7-A67A-EB1D8BDBE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0228" y="2073974"/>
            <a:ext cx="247650" cy="219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37ED04F-5377-43A9-A085-7EB6D739FC8B}"/>
              </a:ext>
            </a:extLst>
          </p:cNvPr>
          <p:cNvSpPr txBox="1"/>
          <p:nvPr/>
        </p:nvSpPr>
        <p:spPr>
          <a:xfrm>
            <a:off x="3447668" y="1376706"/>
            <a:ext cx="2977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Hydrogenation of fluorinated alkynyl ketimines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43D26A-A1E8-4317-A367-B5E1BE27A444}"/>
              </a:ext>
            </a:extLst>
          </p:cNvPr>
          <p:cNvSpPr txBox="1"/>
          <p:nvPr/>
        </p:nvSpPr>
        <p:spPr>
          <a:xfrm>
            <a:off x="3254186" y="1988169"/>
            <a:ext cx="3188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Addition of thiols to imines (Denmark)</a:t>
            </a:r>
          </a:p>
        </p:txBody>
      </p:sp>
    </p:spTree>
    <p:extLst>
      <p:ext uri="{BB962C8B-B14F-4D97-AF65-F5344CB8AC3E}">
        <p14:creationId xmlns:p14="http://schemas.microsoft.com/office/powerpoint/2010/main" val="76245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Terminator 29">
            <a:extLst>
              <a:ext uri="{FF2B5EF4-FFF2-40B4-BE49-F238E27FC236}">
                <a16:creationId xmlns:a16="http://schemas.microsoft.com/office/drawing/2014/main" id="{3219F2A3-B5D3-48A5-9651-028BA0DE6B37}"/>
              </a:ext>
            </a:extLst>
          </p:cNvPr>
          <p:cNvSpPr/>
          <p:nvPr/>
        </p:nvSpPr>
        <p:spPr>
          <a:xfrm>
            <a:off x="2550253" y="2717619"/>
            <a:ext cx="2021747" cy="772562"/>
          </a:xfrm>
          <a:prstGeom prst="flowChartTermina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EB1FC92B-CBA8-4D01-B4D9-443D8C898A32}"/>
              </a:ext>
            </a:extLst>
          </p:cNvPr>
          <p:cNvSpPr/>
          <p:nvPr/>
        </p:nvSpPr>
        <p:spPr>
          <a:xfrm>
            <a:off x="4337107" y="100668"/>
            <a:ext cx="2021747" cy="1795244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97A27-AA54-4FB0-95D4-7A3AF43F7A4F}"/>
              </a:ext>
            </a:extLst>
          </p:cNvPr>
          <p:cNvSpPr txBox="1"/>
          <p:nvPr/>
        </p:nvSpPr>
        <p:spPr>
          <a:xfrm>
            <a:off x="4337107" y="686292"/>
            <a:ext cx="2021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Nucleophile GMM</a:t>
            </a:r>
          </a:p>
        </p:txBody>
      </p:sp>
      <p:sp>
        <p:nvSpPr>
          <p:cNvPr id="15" name="Arrow: Bent-Up 14">
            <a:extLst>
              <a:ext uri="{FF2B5EF4-FFF2-40B4-BE49-F238E27FC236}">
                <a16:creationId xmlns:a16="http://schemas.microsoft.com/office/drawing/2014/main" id="{90A4044B-E1A3-4309-941B-A6E91E84F8C8}"/>
              </a:ext>
            </a:extLst>
          </p:cNvPr>
          <p:cNvSpPr/>
          <p:nvPr/>
        </p:nvSpPr>
        <p:spPr>
          <a:xfrm rot="10800000">
            <a:off x="3347207" y="1491634"/>
            <a:ext cx="1048624" cy="105022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18CD51B5-8D0D-49D3-A0AA-668AA28A1017}"/>
              </a:ext>
            </a:extLst>
          </p:cNvPr>
          <p:cNvSpPr/>
          <p:nvPr/>
        </p:nvSpPr>
        <p:spPr>
          <a:xfrm rot="10800000" flipH="1">
            <a:off x="6300130" y="1491635"/>
            <a:ext cx="1048624" cy="105022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D1600304-BA57-471E-AD6C-EC0635EA7610}"/>
              </a:ext>
            </a:extLst>
          </p:cNvPr>
          <p:cNvSpPr/>
          <p:nvPr/>
        </p:nvSpPr>
        <p:spPr>
          <a:xfrm>
            <a:off x="6087611" y="2681266"/>
            <a:ext cx="2021747" cy="1795244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E117C0-D774-4094-B2A5-1968DE7EED05}"/>
              </a:ext>
            </a:extLst>
          </p:cNvPr>
          <p:cNvSpPr txBox="1"/>
          <p:nvPr/>
        </p:nvSpPr>
        <p:spPr>
          <a:xfrm>
            <a:off x="6087611" y="3224945"/>
            <a:ext cx="2021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Imine </a:t>
            </a:r>
          </a:p>
          <a:p>
            <a:pPr algn="ctr"/>
            <a:r>
              <a:rPr lang="en-US" sz="2000" b="1" dirty="0"/>
              <a:t>GMM</a:t>
            </a:r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6174F730-94E7-4F7E-A662-606209723BD3}"/>
              </a:ext>
            </a:extLst>
          </p:cNvPr>
          <p:cNvSpPr/>
          <p:nvPr/>
        </p:nvSpPr>
        <p:spPr>
          <a:xfrm rot="10800000" flipH="1">
            <a:off x="7979326" y="4336901"/>
            <a:ext cx="1048624" cy="105022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88940A24-B48C-42FF-AE13-C5F339867C6F}"/>
              </a:ext>
            </a:extLst>
          </p:cNvPr>
          <p:cNvSpPr/>
          <p:nvPr/>
        </p:nvSpPr>
        <p:spPr>
          <a:xfrm rot="10800000">
            <a:off x="5251506" y="4336901"/>
            <a:ext cx="1048624" cy="105022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2C26C799-4907-4C72-BE53-C2EEF0193AF3}"/>
              </a:ext>
            </a:extLst>
          </p:cNvPr>
          <p:cNvSpPr/>
          <p:nvPr/>
        </p:nvSpPr>
        <p:spPr>
          <a:xfrm>
            <a:off x="7738842" y="5574069"/>
            <a:ext cx="2021747" cy="772562"/>
          </a:xfrm>
          <a:prstGeom prst="flowChartTermina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FE9BC698-88B1-4EF8-9D04-FD17A6186280}"/>
              </a:ext>
            </a:extLst>
          </p:cNvPr>
          <p:cNvSpPr/>
          <p:nvPr/>
        </p:nvSpPr>
        <p:spPr>
          <a:xfrm>
            <a:off x="4246227" y="5574069"/>
            <a:ext cx="2540466" cy="772562"/>
          </a:xfrm>
          <a:prstGeom prst="flowChartTermina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2B9B1E-4284-4AE2-BE21-8D36FC13C66C}"/>
              </a:ext>
            </a:extLst>
          </p:cNvPr>
          <p:cNvSpPr txBox="1"/>
          <p:nvPr/>
        </p:nvSpPr>
        <p:spPr>
          <a:xfrm>
            <a:off x="7738842" y="5606407"/>
            <a:ext cx="2021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Overall Random Forest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0E2F0E-B11E-48AA-8B76-CC678BD8D967}"/>
              </a:ext>
            </a:extLst>
          </p:cNvPr>
          <p:cNvSpPr txBox="1"/>
          <p:nvPr/>
        </p:nvSpPr>
        <p:spPr>
          <a:xfrm>
            <a:off x="4246227" y="5606407"/>
            <a:ext cx="2540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Nucleophile Focused Random Forest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11B3BB-52E9-47F8-B367-28C7D6194901}"/>
              </a:ext>
            </a:extLst>
          </p:cNvPr>
          <p:cNvSpPr txBox="1"/>
          <p:nvPr/>
        </p:nvSpPr>
        <p:spPr>
          <a:xfrm>
            <a:off x="2550253" y="2903845"/>
            <a:ext cx="2021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Lasso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25894C-0EE9-4A54-805A-92FDF988BBA1}"/>
              </a:ext>
            </a:extLst>
          </p:cNvPr>
          <p:cNvSpPr txBox="1"/>
          <p:nvPr/>
        </p:nvSpPr>
        <p:spPr>
          <a:xfrm>
            <a:off x="4518866" y="3932831"/>
            <a:ext cx="896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 Density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1D2F3C-72B1-4129-A2BD-50D6350ACDD6}"/>
              </a:ext>
            </a:extLst>
          </p:cNvPr>
          <p:cNvSpPr txBox="1"/>
          <p:nvPr/>
        </p:nvSpPr>
        <p:spPr>
          <a:xfrm>
            <a:off x="8864364" y="3933841"/>
            <a:ext cx="896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Density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9CFBBB-EA76-4972-BB4B-173D637A9916}"/>
              </a:ext>
            </a:extLst>
          </p:cNvPr>
          <p:cNvSpPr txBox="1"/>
          <p:nvPr/>
        </p:nvSpPr>
        <p:spPr>
          <a:xfrm>
            <a:off x="7213133" y="1059811"/>
            <a:ext cx="896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Density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4C35F5-CA84-40EA-8FF2-08670535ADEE}"/>
              </a:ext>
            </a:extLst>
          </p:cNvPr>
          <p:cNvSpPr txBox="1"/>
          <p:nvPr/>
        </p:nvSpPr>
        <p:spPr>
          <a:xfrm>
            <a:off x="2586603" y="1059811"/>
            <a:ext cx="896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 Density</a:t>
            </a:r>
          </a:p>
        </p:txBody>
      </p:sp>
    </p:spTree>
    <p:extLst>
      <p:ext uri="{BB962C8B-B14F-4D97-AF65-F5344CB8AC3E}">
        <p14:creationId xmlns:p14="http://schemas.microsoft.com/office/powerpoint/2010/main" val="289327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A19B-992C-410A-85BF-A84067BB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CCB6F-A6EF-43D7-80AD-69E257DCC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E932422-EFED-4498-9BCF-1AC56D77842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3357562" y="776287"/>
            <a:ext cx="54768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29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130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Justin</dc:creator>
  <cp:lastModifiedBy>Li, Justin</cp:lastModifiedBy>
  <cp:revision>7</cp:revision>
  <dcterms:created xsi:type="dcterms:W3CDTF">2021-08-12T23:16:39Z</dcterms:created>
  <dcterms:modified xsi:type="dcterms:W3CDTF">2021-08-16T17:00:10Z</dcterms:modified>
</cp:coreProperties>
</file>