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A8DBC1-0EC3-4418-A539-FA52A866C12D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59FF0-CB8B-4B81-9667-8874816773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1FDDC13-413C-49FD-9711-FEA92F6BDC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MBTA stations throughout the Boston region have a wide variety of interesting venues in close proximity</a:t>
          </a:r>
        </a:p>
      </dgm:t>
    </dgm:pt>
    <dgm:pt modelId="{CF6BD73F-B9B1-4024-9144-B0FC99FF7FB7}" type="parTrans" cxnId="{B807703F-7C8A-4CFE-B696-43F1BB8A2464}">
      <dgm:prSet/>
      <dgm:spPr/>
      <dgm:t>
        <a:bodyPr/>
        <a:lstStyle/>
        <a:p>
          <a:endParaRPr lang="en-US"/>
        </a:p>
      </dgm:t>
    </dgm:pt>
    <dgm:pt modelId="{79770E5E-D74E-4BC3-AFCB-F07F061797FC}" type="sibTrans" cxnId="{B807703F-7C8A-4CFE-B696-43F1BB8A2464}">
      <dgm:prSet/>
      <dgm:spPr/>
      <dgm:t>
        <a:bodyPr/>
        <a:lstStyle/>
        <a:p>
          <a:endParaRPr lang="en-US"/>
        </a:p>
      </dgm:t>
    </dgm:pt>
    <dgm:pt modelId="{57172227-CF21-4F15-AB54-795132806B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Several stations far from the city center are surprisingly dense for their locations far from the city center</a:t>
          </a:r>
        </a:p>
      </dgm:t>
    </dgm:pt>
    <dgm:pt modelId="{28D5DF3F-0E9F-412D-931D-1173CFDE0E0A}" type="parTrans" cxnId="{0703866B-B66F-4897-8CE9-59B10D358976}">
      <dgm:prSet/>
      <dgm:spPr/>
      <dgm:t>
        <a:bodyPr/>
        <a:lstStyle/>
        <a:p>
          <a:endParaRPr lang="en-US"/>
        </a:p>
      </dgm:t>
    </dgm:pt>
    <dgm:pt modelId="{3AF2DB69-F8CE-4391-B37B-EA49E2AA0B28}" type="sibTrans" cxnId="{0703866B-B66F-4897-8CE9-59B10D358976}">
      <dgm:prSet/>
      <dgm:spPr/>
      <dgm:t>
        <a:bodyPr/>
        <a:lstStyle/>
        <a:p>
          <a:endParaRPr lang="en-US"/>
        </a:p>
      </dgm:t>
    </dgm:pt>
    <dgm:pt modelId="{0AEBA4EC-B8A0-4D84-ACCE-A8840367E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may identify desirable stations to live or work near that still provide rapid access to the rest of the region</a:t>
          </a:r>
        </a:p>
      </dgm:t>
    </dgm:pt>
    <dgm:pt modelId="{5F9FCF37-1F89-4473-85B9-B9AF2163E7A2}" type="parTrans" cxnId="{2CAC723F-2BCA-4611-A062-4F1B3DE6FA9D}">
      <dgm:prSet/>
      <dgm:spPr/>
      <dgm:t>
        <a:bodyPr/>
        <a:lstStyle/>
        <a:p>
          <a:endParaRPr lang="en-US"/>
        </a:p>
      </dgm:t>
    </dgm:pt>
    <dgm:pt modelId="{1A49CB0A-2696-42B4-8992-9C2F90637120}" type="sibTrans" cxnId="{2CAC723F-2BCA-4611-A062-4F1B3DE6FA9D}">
      <dgm:prSet/>
      <dgm:spPr/>
      <dgm:t>
        <a:bodyPr/>
        <a:lstStyle/>
        <a:p>
          <a:endParaRPr lang="en-US"/>
        </a:p>
      </dgm:t>
    </dgm:pt>
    <dgm:pt modelId="{34651DC4-DD95-43A6-A582-663A3EEC0C88}" type="pres">
      <dgm:prSet presAssocID="{73159FF0-CB8B-4B81-9667-8874816773A0}" presName="root" presStyleCnt="0">
        <dgm:presLayoutVars>
          <dgm:dir/>
          <dgm:resizeHandles val="exact"/>
        </dgm:presLayoutVars>
      </dgm:prSet>
      <dgm:spPr/>
    </dgm:pt>
    <dgm:pt modelId="{576E1F25-1D1D-4E1E-A758-7CE5A1D93A4B}" type="pres">
      <dgm:prSet presAssocID="{61FDDC13-413C-49FD-9711-FEA92F6BDC94}" presName="compNode" presStyleCnt="0"/>
      <dgm:spPr/>
    </dgm:pt>
    <dgm:pt modelId="{C3745B89-488B-46F5-B40A-96FE25CC59CD}" type="pres">
      <dgm:prSet presAssocID="{61FDDC13-413C-49FD-9711-FEA92F6BDC94}" presName="bgRect" presStyleLbl="bgShp" presStyleIdx="0" presStyleCnt="3"/>
      <dgm:spPr/>
    </dgm:pt>
    <dgm:pt modelId="{8B923A05-008C-49DA-814E-C2ED5BFE026F}" type="pres">
      <dgm:prSet presAssocID="{61FDDC13-413C-49FD-9711-FEA92F6BDC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7740E22-A36D-4BF2-B8C6-3600B07CDFB6}" type="pres">
      <dgm:prSet presAssocID="{61FDDC13-413C-49FD-9711-FEA92F6BDC94}" presName="spaceRect" presStyleCnt="0"/>
      <dgm:spPr/>
    </dgm:pt>
    <dgm:pt modelId="{09B0841D-B19E-407A-BA27-AB5D1C6A4AAC}" type="pres">
      <dgm:prSet presAssocID="{61FDDC13-413C-49FD-9711-FEA92F6BDC94}" presName="parTx" presStyleLbl="revTx" presStyleIdx="0" presStyleCnt="3">
        <dgm:presLayoutVars>
          <dgm:chMax val="0"/>
          <dgm:chPref val="0"/>
        </dgm:presLayoutVars>
      </dgm:prSet>
      <dgm:spPr/>
    </dgm:pt>
    <dgm:pt modelId="{4442CAF2-0E97-4446-908A-94DB91B76937}" type="pres">
      <dgm:prSet presAssocID="{79770E5E-D74E-4BC3-AFCB-F07F061797FC}" presName="sibTrans" presStyleCnt="0"/>
      <dgm:spPr/>
    </dgm:pt>
    <dgm:pt modelId="{D848819A-8834-4134-8ABC-81CF1357D4E3}" type="pres">
      <dgm:prSet presAssocID="{57172227-CF21-4F15-AB54-795132806BF1}" presName="compNode" presStyleCnt="0"/>
      <dgm:spPr/>
    </dgm:pt>
    <dgm:pt modelId="{F6FE7697-9B36-4A98-ABBD-3D4851CC7C39}" type="pres">
      <dgm:prSet presAssocID="{57172227-CF21-4F15-AB54-795132806BF1}" presName="bgRect" presStyleLbl="bgShp" presStyleIdx="1" presStyleCnt="3"/>
      <dgm:spPr/>
    </dgm:pt>
    <dgm:pt modelId="{AF86D7A6-39FB-4466-8A29-7E61D3AD638A}" type="pres">
      <dgm:prSet presAssocID="{57172227-CF21-4F15-AB54-795132806B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FE29F87-23EA-4B73-A122-5B3AF63460F4}" type="pres">
      <dgm:prSet presAssocID="{57172227-CF21-4F15-AB54-795132806BF1}" presName="spaceRect" presStyleCnt="0"/>
      <dgm:spPr/>
    </dgm:pt>
    <dgm:pt modelId="{00CAA7AB-37BA-43BD-9702-6356CC9A9637}" type="pres">
      <dgm:prSet presAssocID="{57172227-CF21-4F15-AB54-795132806BF1}" presName="parTx" presStyleLbl="revTx" presStyleIdx="1" presStyleCnt="3">
        <dgm:presLayoutVars>
          <dgm:chMax val="0"/>
          <dgm:chPref val="0"/>
        </dgm:presLayoutVars>
      </dgm:prSet>
      <dgm:spPr/>
    </dgm:pt>
    <dgm:pt modelId="{128CAAC8-B169-48AA-A596-4E77E2526F56}" type="pres">
      <dgm:prSet presAssocID="{3AF2DB69-F8CE-4391-B37B-EA49E2AA0B28}" presName="sibTrans" presStyleCnt="0"/>
      <dgm:spPr/>
    </dgm:pt>
    <dgm:pt modelId="{E59BF963-5F01-4185-B162-C267EACFA59C}" type="pres">
      <dgm:prSet presAssocID="{0AEBA4EC-B8A0-4D84-ACCE-A8840367E88F}" presName="compNode" presStyleCnt="0"/>
      <dgm:spPr/>
    </dgm:pt>
    <dgm:pt modelId="{574883D8-380D-4CF2-91DD-638D17E3A715}" type="pres">
      <dgm:prSet presAssocID="{0AEBA4EC-B8A0-4D84-ACCE-A8840367E88F}" presName="bgRect" presStyleLbl="bgShp" presStyleIdx="2" presStyleCnt="3"/>
      <dgm:spPr/>
    </dgm:pt>
    <dgm:pt modelId="{6CDF4358-9AEF-4480-B53E-91AFC175B0AF}" type="pres">
      <dgm:prSet presAssocID="{0AEBA4EC-B8A0-4D84-ACCE-A8840367E8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995B8EC-AD61-4E6B-AF10-2DAF64EC031C}" type="pres">
      <dgm:prSet presAssocID="{0AEBA4EC-B8A0-4D84-ACCE-A8840367E88F}" presName="spaceRect" presStyleCnt="0"/>
      <dgm:spPr/>
    </dgm:pt>
    <dgm:pt modelId="{C36790C0-1B0C-40AF-B1BE-1FE83C478B88}" type="pres">
      <dgm:prSet presAssocID="{0AEBA4EC-B8A0-4D84-ACCE-A8840367E8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07703F-7C8A-4CFE-B696-43F1BB8A2464}" srcId="{73159FF0-CB8B-4B81-9667-8874816773A0}" destId="{61FDDC13-413C-49FD-9711-FEA92F6BDC94}" srcOrd="0" destOrd="0" parTransId="{CF6BD73F-B9B1-4024-9144-B0FC99FF7FB7}" sibTransId="{79770E5E-D74E-4BC3-AFCB-F07F061797FC}"/>
    <dgm:cxn modelId="{2CAC723F-2BCA-4611-A062-4F1B3DE6FA9D}" srcId="{73159FF0-CB8B-4B81-9667-8874816773A0}" destId="{0AEBA4EC-B8A0-4D84-ACCE-A8840367E88F}" srcOrd="2" destOrd="0" parTransId="{5F9FCF37-1F89-4473-85B9-B9AF2163E7A2}" sibTransId="{1A49CB0A-2696-42B4-8992-9C2F90637120}"/>
    <dgm:cxn modelId="{0703866B-B66F-4897-8CE9-59B10D358976}" srcId="{73159FF0-CB8B-4B81-9667-8874816773A0}" destId="{57172227-CF21-4F15-AB54-795132806BF1}" srcOrd="1" destOrd="0" parTransId="{28D5DF3F-0E9F-412D-931D-1173CFDE0E0A}" sibTransId="{3AF2DB69-F8CE-4391-B37B-EA49E2AA0B28}"/>
    <dgm:cxn modelId="{69C9318A-685F-4494-9F3F-A5316CFEF265}" type="presOf" srcId="{61FDDC13-413C-49FD-9711-FEA92F6BDC94}" destId="{09B0841D-B19E-407A-BA27-AB5D1C6A4AAC}" srcOrd="0" destOrd="0" presId="urn:microsoft.com/office/officeart/2018/2/layout/IconVerticalSolidList"/>
    <dgm:cxn modelId="{EF0B129D-BE50-42BD-AB96-BD73CAF75C6A}" type="presOf" srcId="{73159FF0-CB8B-4B81-9667-8874816773A0}" destId="{34651DC4-DD95-43A6-A582-663A3EEC0C88}" srcOrd="0" destOrd="0" presId="urn:microsoft.com/office/officeart/2018/2/layout/IconVerticalSolidList"/>
    <dgm:cxn modelId="{E225A29D-B6D7-4883-A3E3-89F78B0E4120}" type="presOf" srcId="{0AEBA4EC-B8A0-4D84-ACCE-A8840367E88F}" destId="{C36790C0-1B0C-40AF-B1BE-1FE83C478B88}" srcOrd="0" destOrd="0" presId="urn:microsoft.com/office/officeart/2018/2/layout/IconVerticalSolidList"/>
    <dgm:cxn modelId="{76ECFDB9-0C32-4D44-804C-F18C262520C4}" type="presOf" srcId="{57172227-CF21-4F15-AB54-795132806BF1}" destId="{00CAA7AB-37BA-43BD-9702-6356CC9A9637}" srcOrd="0" destOrd="0" presId="urn:microsoft.com/office/officeart/2018/2/layout/IconVerticalSolidList"/>
    <dgm:cxn modelId="{00DDCE21-7F4B-49F9-A606-2D1788FE7278}" type="presParOf" srcId="{34651DC4-DD95-43A6-A582-663A3EEC0C88}" destId="{576E1F25-1D1D-4E1E-A758-7CE5A1D93A4B}" srcOrd="0" destOrd="0" presId="urn:microsoft.com/office/officeart/2018/2/layout/IconVerticalSolidList"/>
    <dgm:cxn modelId="{105172AE-D403-439C-AC26-115C09C1B326}" type="presParOf" srcId="{576E1F25-1D1D-4E1E-A758-7CE5A1D93A4B}" destId="{C3745B89-488B-46F5-B40A-96FE25CC59CD}" srcOrd="0" destOrd="0" presId="urn:microsoft.com/office/officeart/2018/2/layout/IconVerticalSolidList"/>
    <dgm:cxn modelId="{20600B18-4386-44DC-B4AF-0702D2C5566A}" type="presParOf" srcId="{576E1F25-1D1D-4E1E-A758-7CE5A1D93A4B}" destId="{8B923A05-008C-49DA-814E-C2ED5BFE026F}" srcOrd="1" destOrd="0" presId="urn:microsoft.com/office/officeart/2018/2/layout/IconVerticalSolidList"/>
    <dgm:cxn modelId="{AB28F38C-DAFD-46D2-BE33-7D8E08CFE9C3}" type="presParOf" srcId="{576E1F25-1D1D-4E1E-A758-7CE5A1D93A4B}" destId="{D7740E22-A36D-4BF2-B8C6-3600B07CDFB6}" srcOrd="2" destOrd="0" presId="urn:microsoft.com/office/officeart/2018/2/layout/IconVerticalSolidList"/>
    <dgm:cxn modelId="{06DE0E64-5A76-44B5-B2A3-C4F210D81032}" type="presParOf" srcId="{576E1F25-1D1D-4E1E-A758-7CE5A1D93A4B}" destId="{09B0841D-B19E-407A-BA27-AB5D1C6A4AAC}" srcOrd="3" destOrd="0" presId="urn:microsoft.com/office/officeart/2018/2/layout/IconVerticalSolidList"/>
    <dgm:cxn modelId="{49C8535D-D612-4A97-8CA6-04E78AA6FB49}" type="presParOf" srcId="{34651DC4-DD95-43A6-A582-663A3EEC0C88}" destId="{4442CAF2-0E97-4446-908A-94DB91B76937}" srcOrd="1" destOrd="0" presId="urn:microsoft.com/office/officeart/2018/2/layout/IconVerticalSolidList"/>
    <dgm:cxn modelId="{17CB9C41-78C8-47E5-99BD-A8151F10C10C}" type="presParOf" srcId="{34651DC4-DD95-43A6-A582-663A3EEC0C88}" destId="{D848819A-8834-4134-8ABC-81CF1357D4E3}" srcOrd="2" destOrd="0" presId="urn:microsoft.com/office/officeart/2018/2/layout/IconVerticalSolidList"/>
    <dgm:cxn modelId="{A2F2A9A8-FB1E-435D-9C76-2AB62DB62062}" type="presParOf" srcId="{D848819A-8834-4134-8ABC-81CF1357D4E3}" destId="{F6FE7697-9B36-4A98-ABBD-3D4851CC7C39}" srcOrd="0" destOrd="0" presId="urn:microsoft.com/office/officeart/2018/2/layout/IconVerticalSolidList"/>
    <dgm:cxn modelId="{4F75282C-8783-4059-9F85-63ADE3FFB866}" type="presParOf" srcId="{D848819A-8834-4134-8ABC-81CF1357D4E3}" destId="{AF86D7A6-39FB-4466-8A29-7E61D3AD638A}" srcOrd="1" destOrd="0" presId="urn:microsoft.com/office/officeart/2018/2/layout/IconVerticalSolidList"/>
    <dgm:cxn modelId="{3C8D3464-4336-4F05-B3FA-4CB3C70D1B4B}" type="presParOf" srcId="{D848819A-8834-4134-8ABC-81CF1357D4E3}" destId="{CFE29F87-23EA-4B73-A122-5B3AF63460F4}" srcOrd="2" destOrd="0" presId="urn:microsoft.com/office/officeart/2018/2/layout/IconVerticalSolidList"/>
    <dgm:cxn modelId="{4E32D56A-3C30-48B7-9033-097454151850}" type="presParOf" srcId="{D848819A-8834-4134-8ABC-81CF1357D4E3}" destId="{00CAA7AB-37BA-43BD-9702-6356CC9A9637}" srcOrd="3" destOrd="0" presId="urn:microsoft.com/office/officeart/2018/2/layout/IconVerticalSolidList"/>
    <dgm:cxn modelId="{B650631D-B3FB-49D3-BF49-5E209879C2CC}" type="presParOf" srcId="{34651DC4-DD95-43A6-A582-663A3EEC0C88}" destId="{128CAAC8-B169-48AA-A596-4E77E2526F56}" srcOrd="3" destOrd="0" presId="urn:microsoft.com/office/officeart/2018/2/layout/IconVerticalSolidList"/>
    <dgm:cxn modelId="{ED5DEF72-7943-4FF7-A7BE-4DD998D95318}" type="presParOf" srcId="{34651DC4-DD95-43A6-A582-663A3EEC0C88}" destId="{E59BF963-5F01-4185-B162-C267EACFA59C}" srcOrd="4" destOrd="0" presId="urn:microsoft.com/office/officeart/2018/2/layout/IconVerticalSolidList"/>
    <dgm:cxn modelId="{94717AC8-3EAA-4633-8E57-D198439B926B}" type="presParOf" srcId="{E59BF963-5F01-4185-B162-C267EACFA59C}" destId="{574883D8-380D-4CF2-91DD-638D17E3A715}" srcOrd="0" destOrd="0" presId="urn:microsoft.com/office/officeart/2018/2/layout/IconVerticalSolidList"/>
    <dgm:cxn modelId="{95EC0A65-B2C4-4453-BF69-1F42DDB05F69}" type="presParOf" srcId="{E59BF963-5F01-4185-B162-C267EACFA59C}" destId="{6CDF4358-9AEF-4480-B53E-91AFC175B0AF}" srcOrd="1" destOrd="0" presId="urn:microsoft.com/office/officeart/2018/2/layout/IconVerticalSolidList"/>
    <dgm:cxn modelId="{48BE9EAC-F794-4FCE-BA2F-45A1BFE32F71}" type="presParOf" srcId="{E59BF963-5F01-4185-B162-C267EACFA59C}" destId="{9995B8EC-AD61-4E6B-AF10-2DAF64EC031C}" srcOrd="2" destOrd="0" presId="urn:microsoft.com/office/officeart/2018/2/layout/IconVerticalSolidList"/>
    <dgm:cxn modelId="{D8EA3C86-699F-414D-B53C-4782D73056EA}" type="presParOf" srcId="{E59BF963-5F01-4185-B162-C267EACFA59C}" destId="{C36790C0-1B0C-40AF-B1BE-1FE83C478B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45B89-488B-46F5-B40A-96FE25CC59CD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23A05-008C-49DA-814E-C2ED5BFE026F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0841D-B19E-407A-BA27-AB5D1C6A4AAC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Many MBTA stations throughout the Boston region have a wide variety of interesting venues in close proximity</a:t>
          </a:r>
        </a:p>
      </dsp:txBody>
      <dsp:txXfrm>
        <a:off x="1240791" y="459"/>
        <a:ext cx="8817608" cy="1074277"/>
      </dsp:txXfrm>
    </dsp:sp>
    <dsp:sp modelId="{F6FE7697-9B36-4A98-ABBD-3D4851CC7C39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6D7A6-39FB-4466-8A29-7E61D3AD638A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AA7AB-37BA-43BD-9702-6356CC9A9637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Several stations far from the city center are surprisingly dense for their locations far from the city center</a:t>
          </a:r>
        </a:p>
      </dsp:txBody>
      <dsp:txXfrm>
        <a:off x="1240791" y="1343306"/>
        <a:ext cx="8817608" cy="1074277"/>
      </dsp:txXfrm>
    </dsp:sp>
    <dsp:sp modelId="{574883D8-380D-4CF2-91DD-638D17E3A715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F4358-9AEF-4480-B53E-91AFC175B0AF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790C0-1B0C-40AF-B1BE-1FE83C478B88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Users may identify desirable stations to live or work near that still provide rapid access to the rest of the region</a:t>
          </a:r>
        </a:p>
      </dsp:txBody>
      <dsp:txXfrm>
        <a:off x="1240791" y="2686153"/>
        <a:ext cx="8817608" cy="107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developers/apps" TargetMode="External"/><Relationship Id="rId2" Type="http://schemas.openxmlformats.org/officeDocument/2006/relationships/hyperlink" Target="https://www.mbta.com/develop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Boston Subway Station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IBM Data science certificate capstone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Jordan Lieberman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June 2020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570B-D418-4C63-9F21-59179732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10 to 19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47FE2-B0B2-4A8A-9564-70CFF55A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128837"/>
            <a:ext cx="5430445" cy="379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77C81-23D8-438B-8FDF-B8FE8DDD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28836"/>
            <a:ext cx="4851205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3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2F56-57EE-42FA-B662-C32F41C0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Under 10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3C115-8901-4A47-8516-5CF9F1B4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0" y="2195512"/>
            <a:ext cx="5245991" cy="3262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51FA1-D506-44A5-84AC-D548894F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4" y="2962275"/>
            <a:ext cx="6021871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9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4F5F-A355-48B6-8EFE-5FB6EE9C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Most Retail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BC927-10E4-414B-85F0-C34C9DA7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47900"/>
            <a:ext cx="6999751" cy="3486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1FFDCA-FD8B-4A01-B591-54315CF01B68}"/>
              </a:ext>
            </a:extLst>
          </p:cNvPr>
          <p:cNvSpPr/>
          <p:nvPr/>
        </p:nvSpPr>
        <p:spPr>
          <a:xfrm>
            <a:off x="6214189" y="2286776"/>
            <a:ext cx="466530" cy="3486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AD5D-835E-46D4-B3F1-EDE0D4E1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Most Food/Drink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7A8C4-7ED1-41C1-A7AD-0CB2A93F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8375"/>
            <a:ext cx="6809384" cy="3467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FB2114-BF27-4E4C-8192-7F2753B90044}"/>
              </a:ext>
            </a:extLst>
          </p:cNvPr>
          <p:cNvSpPr/>
          <p:nvPr/>
        </p:nvSpPr>
        <p:spPr>
          <a:xfrm>
            <a:off x="3128088" y="2286776"/>
            <a:ext cx="853361" cy="3486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D9DB-9C63-4CAD-97A3-0E6BBB3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Most Outdoor/Exercise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22782-89D8-4444-8476-03DCC1B4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7413"/>
            <a:ext cx="7058377" cy="3486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2415D2-3EAD-4975-8AE2-7E254AE5D3F8}"/>
              </a:ext>
            </a:extLst>
          </p:cNvPr>
          <p:cNvSpPr/>
          <p:nvPr/>
        </p:nvSpPr>
        <p:spPr>
          <a:xfrm>
            <a:off x="4861638" y="2171700"/>
            <a:ext cx="1462962" cy="353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A93B-5727-4253-BECD-80A9ED3B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C37E9-D82F-436F-812A-661DEB6B2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08905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88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DB4-11CB-4F5E-9648-75936BAE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6287-2CC8-4D01-89A6-D49DA70C8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Goals</a:t>
            </a:r>
          </a:p>
          <a:p>
            <a:r>
              <a:rPr lang="en-US" dirty="0"/>
              <a:t>2. Data Sources</a:t>
            </a:r>
          </a:p>
          <a:p>
            <a:r>
              <a:rPr lang="en-US" dirty="0"/>
              <a:t>3. Regional Map</a:t>
            </a:r>
          </a:p>
          <a:p>
            <a:r>
              <a:rPr lang="en-US" dirty="0"/>
              <a:t>4. Results</a:t>
            </a:r>
          </a:p>
          <a:p>
            <a:r>
              <a:rPr lang="en-US" dirty="0"/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424281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8E46-6527-47F7-8434-48062709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4CC6-C159-431C-8667-9E55AE6F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rapid transit stations throughout the Boston metro region</a:t>
            </a:r>
          </a:p>
          <a:p>
            <a:r>
              <a:rPr lang="en-US" dirty="0"/>
              <a:t>Map the stations using folium as a visual aid to the user</a:t>
            </a:r>
          </a:p>
          <a:p>
            <a:r>
              <a:rPr lang="en-US" dirty="0"/>
              <a:t>Use </a:t>
            </a:r>
            <a:r>
              <a:rPr lang="en-US" dirty="0" err="1"/>
              <a:t>FourSquare</a:t>
            </a:r>
            <a:r>
              <a:rPr lang="en-US" dirty="0"/>
              <a:t> to explore different types of venues near each MBTA station</a:t>
            </a:r>
          </a:p>
          <a:p>
            <a:r>
              <a:rPr lang="en-US" dirty="0"/>
              <a:t>Categorize venues into broad groups to better organize and understand the results</a:t>
            </a:r>
          </a:p>
          <a:p>
            <a:r>
              <a:rPr lang="en-US" dirty="0"/>
              <a:t>Pivot and clean the data into a more readable format </a:t>
            </a:r>
          </a:p>
          <a:p>
            <a:r>
              <a:rPr lang="en-US" dirty="0"/>
              <a:t>Rank the stations based on counts of different venue types</a:t>
            </a:r>
          </a:p>
        </p:txBody>
      </p:sp>
    </p:spTree>
    <p:extLst>
      <p:ext uri="{BB962C8B-B14F-4D97-AF65-F5344CB8AC3E}">
        <p14:creationId xmlns:p14="http://schemas.microsoft.com/office/powerpoint/2010/main" val="374090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BC39-3CA2-496D-8393-E89AB53D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1C1-3841-49C3-83EB-C2D739DB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MBTA Developer Page</a:t>
            </a:r>
          </a:p>
          <a:p>
            <a:r>
              <a:rPr lang="en-US" dirty="0">
                <a:hlinkClick r:id="rId2"/>
              </a:rPr>
              <a:t>https://www.mbta.com/developers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FourSquare</a:t>
            </a:r>
            <a:r>
              <a:rPr lang="en-US" dirty="0"/>
              <a:t> Places API</a:t>
            </a:r>
          </a:p>
          <a:p>
            <a:r>
              <a:rPr lang="en-US" dirty="0">
                <a:hlinkClick r:id="rId3"/>
              </a:rPr>
              <a:t>https://foursquare.com/developers/apps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Libraries for Mapping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Geocoder and Folium</a:t>
            </a:r>
          </a:p>
        </p:txBody>
      </p:sp>
    </p:spTree>
    <p:extLst>
      <p:ext uri="{BB962C8B-B14F-4D97-AF65-F5344CB8AC3E}">
        <p14:creationId xmlns:p14="http://schemas.microsoft.com/office/powerpoint/2010/main" val="53669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0772-3214-4DB4-B303-A6850C72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Regional Map of Stations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7C6324-B554-4535-93F8-DC572CC4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25" y="812799"/>
            <a:ext cx="5883062" cy="5294757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15A850-D15C-4700-9A34-9F9FA87F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Color coding indicates the subway line: red, blue, orange, and green</a:t>
            </a:r>
          </a:p>
        </p:txBody>
      </p:sp>
    </p:spTree>
    <p:extLst>
      <p:ext uri="{BB962C8B-B14F-4D97-AF65-F5344CB8AC3E}">
        <p14:creationId xmlns:p14="http://schemas.microsoft.com/office/powerpoint/2010/main" val="161101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DFF6-F06B-4B29-B25E-CB6AB557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Regional Map (Zoom)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E006E-8255-424D-BD9B-B0FE18B5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748368"/>
            <a:ext cx="5928344" cy="3423618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3D1576-043F-42AB-84DD-AF092483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Partial map of the downtown area of Boston</a:t>
            </a:r>
          </a:p>
        </p:txBody>
      </p:sp>
    </p:spTree>
    <p:extLst>
      <p:ext uri="{BB962C8B-B14F-4D97-AF65-F5344CB8AC3E}">
        <p14:creationId xmlns:p14="http://schemas.microsoft.com/office/powerpoint/2010/main" val="105895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47AE-2D89-4EAE-8C1E-6E01BAFE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Results – Top 9 Stations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4C361-8538-4C35-88C0-B24ED736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71" y="2108201"/>
            <a:ext cx="6906617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72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65DE-F334-4C3A-A65F-46B7DE28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30 to 39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FE1E6-3883-4A2D-BE69-6B2A0A2C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85" y="2108201"/>
            <a:ext cx="4062616" cy="395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932F6-9E9D-43A0-B861-392144BE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6" y="2108201"/>
            <a:ext cx="4848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B177-9379-4247-BB72-B2F7862D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20 to 29 Venues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5A204-3227-49B3-978B-00D96724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4" y="2139316"/>
            <a:ext cx="5379475" cy="3394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D97A88-9516-47F4-A12F-97ABF21CC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9316"/>
            <a:ext cx="5902824" cy="32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72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1_RetrospectVTI</vt:lpstr>
      <vt:lpstr>Boston Subway Station Analysis</vt:lpstr>
      <vt:lpstr>Overview</vt:lpstr>
      <vt:lpstr>Goals</vt:lpstr>
      <vt:lpstr>Data Sources</vt:lpstr>
      <vt:lpstr>Regional Map of Stations</vt:lpstr>
      <vt:lpstr>Regional Map (Zoom)</vt:lpstr>
      <vt:lpstr>Results – Top 9 Stations</vt:lpstr>
      <vt:lpstr>Results – 30 to 39 Venues</vt:lpstr>
      <vt:lpstr>Results – 20 to 29 Venues</vt:lpstr>
      <vt:lpstr>Results – 10 to 19 Venues</vt:lpstr>
      <vt:lpstr>Results – Under 10 Venues</vt:lpstr>
      <vt:lpstr>Results – Most Retail</vt:lpstr>
      <vt:lpstr>Results – Most Food/Drink</vt:lpstr>
      <vt:lpstr>Results – Most Outdoor/Exercise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2020-06-22T14:36:04Z</dcterms:created>
  <dcterms:modified xsi:type="dcterms:W3CDTF">2020-06-22T14:55:38Z</dcterms:modified>
</cp:coreProperties>
</file>