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1" r:id="rId3"/>
    <p:sldId id="424" r:id="rId4"/>
    <p:sldId id="425" r:id="rId5"/>
    <p:sldId id="468" r:id="rId6"/>
    <p:sldId id="427" r:id="rId7"/>
    <p:sldId id="259" r:id="rId8"/>
    <p:sldId id="327" r:id="rId9"/>
    <p:sldId id="330" r:id="rId10"/>
    <p:sldId id="331" r:id="rId11"/>
    <p:sldId id="332" r:id="rId12"/>
    <p:sldId id="333" r:id="rId13"/>
    <p:sldId id="335" r:id="rId14"/>
    <p:sldId id="336" r:id="rId15"/>
    <p:sldId id="341" r:id="rId16"/>
    <p:sldId id="465" r:id="rId17"/>
    <p:sldId id="339" r:id="rId18"/>
    <p:sldId id="440" r:id="rId19"/>
    <p:sldId id="467" r:id="rId20"/>
    <p:sldId id="282" r:id="rId21"/>
    <p:sldId id="352" r:id="rId22"/>
    <p:sldId id="286" r:id="rId23"/>
    <p:sldId id="287" r:id="rId24"/>
    <p:sldId id="289" r:id="rId25"/>
    <p:sldId id="353" r:id="rId26"/>
    <p:sldId id="452" r:id="rId27"/>
    <p:sldId id="453" r:id="rId28"/>
    <p:sldId id="454" r:id="rId29"/>
    <p:sldId id="455" r:id="rId30"/>
    <p:sldId id="460" r:id="rId31"/>
    <p:sldId id="462" r:id="rId32"/>
    <p:sldId id="463" r:id="rId33"/>
    <p:sldId id="464" r:id="rId34"/>
    <p:sldId id="304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8349" autoAdjust="0"/>
  </p:normalViewPr>
  <p:slideViewPr>
    <p:cSldViewPr snapToGrid="0">
      <p:cViewPr varScale="1">
        <p:scale>
          <a:sx n="68" d="100"/>
          <a:sy n="68" d="100"/>
        </p:scale>
        <p:origin x="-1166" y="-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49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9DA96E5-AD50-4B7A-B2B7-7C79E26B1A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73DF0FD-FF16-440D-8912-7F20716AF0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E06068D2-82C8-48D6-AFDB-71A2A2FC34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182DDC0-1E10-49C6-BFC8-8F52D4012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D9835F0-B3D0-45D7-A9BA-C8612FBFE8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FBC77FD1-2D74-4566-8C84-5E7AA79F5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9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519AE18F-9F9C-44EF-B0AD-5DB0EA271B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A175D8E-0CBA-4317-922E-F03AD0C9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2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2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0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1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4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98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9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For our experiments, the same set of faults for each subject program is used to evaluate the fault-detection ability of the reduced suites,</a:t>
            </a:r>
          </a:p>
          <a:p>
            <a:r>
              <a:rPr lang="en-US" sz="1200" dirty="0"/>
              <a:t>because the main objective of our evaluation is to show that the non-linear formulation of the MCTSM problem can produce a solution that is superior to its linear formulation. </a:t>
            </a:r>
          </a:p>
          <a:p>
            <a:r>
              <a:rPr lang="en-US" sz="1200" dirty="0"/>
              <a:t>By comparing the solutions produced from approaches using the same exact version of software, faults, and coverage information, </a:t>
            </a:r>
          </a:p>
          <a:p>
            <a:r>
              <a:rPr lang="en-US" sz="1200" dirty="0"/>
              <a:t>we are able to unequivocally show the superiority of non-linear formulation to linear formulation in a controlled setting.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1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For our experiments, the same set of faults for each subject program is used to evaluate the fault-detection ability of the reduced suites,</a:t>
            </a:r>
          </a:p>
          <a:p>
            <a:r>
              <a:rPr lang="en-US" sz="1200" dirty="0"/>
              <a:t>because the main objective of our evaluation is to show that the non-linear formulation of the MCTSM problem can produce a solution that is superior to its linear formulation. </a:t>
            </a:r>
          </a:p>
          <a:p>
            <a:r>
              <a:rPr lang="en-US" sz="1200" dirty="0"/>
              <a:t>By comparing the solutions produced from approaches using the same exact version of software, faults, and coverage information, </a:t>
            </a:r>
          </a:p>
          <a:p>
            <a:r>
              <a:rPr lang="en-US" sz="1200" dirty="0"/>
              <a:t>we are able to unequivocally show the superiority of non-linear formulation to linear formulation in a controlled setting.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70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9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74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6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4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2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5D8E-0CBA-4317-922E-F03AD0C99D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C30231-4CF8-4318-8798-2F78455B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86711D-77C5-4E30-8DC5-F487684CB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A43D4E-23D9-4374-8FA1-B54EC1FD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793-3312-4DE9-8315-6DEF65B0AD5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8B408D-5129-4165-8694-67153158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DB07A7-5AE4-47FC-8E06-71B77A34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3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F6EC33-BFA0-4256-88A1-57BAC351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BB0B17F-EFC5-4E6B-A53D-64424E3AE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8629D3-4CAE-4EED-9707-E402591E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BF38-40ED-43DF-B280-FDD5751530B4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D1383D-8DB9-41BD-AD2E-1AB56C86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195DDD-F89F-408E-B2A3-CA244A67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771AC48-1C2B-4360-A2F3-E0CBEE71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4261B71-C385-428A-8571-C63839F3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DBCDCD-A06D-4D24-A28D-68EC6699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AF-98FB-45AB-BAEC-B272076CFA30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9619CF-3B92-4DC1-91D9-979FCCF6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E0F7B4-798C-4588-8032-78093C40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A9CF951C-66F2-4A77-B057-6896BB3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44884CBF-AECE-46FD-8E0D-50295E26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25-FAEC-4358-BFC5-244C39C969B5}" type="datetime1">
              <a:rPr lang="en-US" smtClean="0"/>
              <a:t>6/1/2018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83686F0A-6AB7-4809-8E6C-B9219EE1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1A560675-0FDA-4704-B8CB-1E95F026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85077A-3B39-4C30-BC57-A278DC0B538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711B50-1081-46D4-8E54-8C6C333A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3A8822-4C2D-4420-84E3-DD1BA641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A74-4701-40AC-8BF7-F56C8C68DD8E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0A2FCD-A1B8-4637-96D5-EB48D3BE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D361DD-57E8-4550-80F3-057F32D4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E4195D-4FDB-475F-8443-4814B5600A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173552-BB03-4D5C-A2C8-0B25C3D7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C1131E-CB23-47E1-A496-9FE1C9603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185874-5D40-4278-A863-D86123B2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F55-8D61-4C50-85BB-A5F85397687C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723F95-F3EA-43C0-AD3A-21FCC7B4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070CB8-F561-4DDE-945A-12AE90E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1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07F7CA-3306-470F-ACC3-475D1E9A32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0D0344-A711-4A30-ADEF-8D4974D2A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8370EF6-8032-4243-BC24-E2A268BBF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045E73-C877-47A8-BA5E-75F28544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8DC7-741C-4691-9875-2E2DA6F45073}" type="datetime1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E5F579F-13C8-43C4-9E32-0B24EDF7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A400B5-0B0B-4A66-BF75-1CEBB04D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6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72EF88-CA82-4C65-AA6A-98805045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BE123D-BB9B-4C65-9BCC-BF418E35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1879E3-88BB-4465-8CA2-1BC335AE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31CC31D-973D-42F3-BA7E-48CEDF55D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75170B-A346-471C-8E63-96CD708C8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96A1720-A159-40E4-9C0E-5B394D07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F06-52B5-4E53-9110-BC057BA23917}" type="datetime1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F222534-3E7D-4629-82F4-8192A9A4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6795529-F8FD-47AE-8A57-9C68C27F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9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FC196B-676E-49DB-BD7E-2E0C1488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C5A923-9C87-4B46-8AC8-DF65482B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25-FAEC-4358-BFC5-244C39C969B5}" type="datetime1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7A980F-A7E5-4F8A-9644-1F5A7601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BEC0BD2-DF83-445A-897D-DD87AFA1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B4C22E-F50C-4A85-B6EA-72FC2CCB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766B-904D-4A94-8103-9ED007F67C42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D5966A1-7088-4171-A9F4-A2652728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3D024B-1379-44F8-BA8F-D8FCA58D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2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64496-957C-47F0-8900-830560C2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BC5C1D-8851-4A5B-BE71-09EA035A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D6030F-EA4F-4E54-B5A1-A9BB9BC5C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F71FBC-F305-4768-A001-99427F24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52ED-4074-4FD9-8A5F-6C249439155E}" type="datetime1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763375-2CEA-4EC4-9B82-F6344C4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E432EC-45ED-4696-BE72-E881DEC9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1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12BD27-D7B7-419A-8C64-10ABE842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E6450FB-4224-4549-BF32-19F884564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6DAB97F-6991-4BAB-AA2F-DA907941C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B42A9F-CE68-4F2F-B9FD-95BB4B05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FDCB-AB4D-4D27-9274-29732B4A45B9}" type="datetime1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ADB6BA-57A8-42EA-95A6-4839D511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CB312D-0E48-41D6-8326-35A24B0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0AB3B0E-15DE-4916-AA58-0B215701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3F456A-3C74-4074-98A8-58E823EF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AF71E4-5520-48DB-B8F2-2FBBEA1A8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0425-FAEC-4358-BFC5-244C39C969B5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A38B30-6307-482B-BFCA-B655EF383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7AC39E-5A8C-4B7F-9B78-34BD4028A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E4195D-4FDB-475F-8443-4814B5600A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5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>
          <a:solidFill>
            <a:schemeClr val="dk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500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C5EEE0-8867-47CA-AA47-F27609108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23" y="425525"/>
            <a:ext cx="10280684" cy="3722113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400" dirty="0"/>
              <a:t>Nemo: </a:t>
            </a:r>
            <a:br>
              <a:rPr lang="en-US" sz="4400" dirty="0"/>
            </a:br>
            <a:r>
              <a:rPr lang="en-US" sz="4400" dirty="0"/>
              <a:t>Multi-Criteria Test-Suite Minimization </a:t>
            </a:r>
            <a:br>
              <a:rPr lang="en-US" sz="4400" dirty="0"/>
            </a:br>
            <a:r>
              <a:rPr lang="en-US" sz="4400" dirty="0"/>
              <a:t>with Integer Nonlinear Programming</a:t>
            </a:r>
            <a:br>
              <a:rPr lang="en-US" sz="4400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800" u="sng" dirty="0"/>
              <a:t>Jun-Wei Lin</a:t>
            </a:r>
            <a:r>
              <a:rPr lang="en-US" sz="2800" dirty="0"/>
              <a:t>, </a:t>
            </a:r>
            <a:r>
              <a:rPr lang="en-US" sz="2800" dirty="0" err="1"/>
              <a:t>Reyhaneh</a:t>
            </a:r>
            <a:r>
              <a:rPr lang="en-US" sz="2800" dirty="0"/>
              <a:t> </a:t>
            </a:r>
            <a:r>
              <a:rPr lang="en-US" sz="2800" dirty="0" err="1"/>
              <a:t>Jabbarvand</a:t>
            </a:r>
            <a:r>
              <a:rPr lang="en-US" sz="2800" dirty="0"/>
              <a:t>, Joshua Garcia, and Sam Malek</a:t>
            </a:r>
            <a:br>
              <a:rPr lang="en-US" sz="2800" dirty="0"/>
            </a:br>
            <a:r>
              <a:rPr lang="en-US" sz="2800" dirty="0"/>
              <a:t>Donald Bren School of Information and Computer Sciences </a:t>
            </a:r>
            <a:br>
              <a:rPr lang="en-US" sz="2800" dirty="0"/>
            </a:br>
            <a:r>
              <a:rPr lang="en-US" sz="2800" dirty="0"/>
              <a:t>University of California, Irvine</a:t>
            </a:r>
          </a:p>
        </p:txBody>
      </p:sp>
      <p:pic>
        <p:nvPicPr>
          <p:cNvPr id="1026" name="Picture 2" descr="UCI Logo">
            <a:extLst>
              <a:ext uri="{FF2B5EF4-FFF2-40B4-BE49-F238E27FC236}">
                <a16:creationId xmlns="" xmlns:a16="http://schemas.microsoft.com/office/drawing/2014/main" id="{6A866794-114F-4BCF-9B79-FDB171C2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3888" y="6016086"/>
            <a:ext cx="2424223" cy="6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1562582-8914-4F86-AF53-4F33E9E475D4}"/>
              </a:ext>
            </a:extLst>
          </p:cNvPr>
          <p:cNvGrpSpPr/>
          <p:nvPr/>
        </p:nvGrpSpPr>
        <p:grpSpPr>
          <a:xfrm>
            <a:off x="3699598" y="4423009"/>
            <a:ext cx="4792801" cy="1438953"/>
            <a:chOff x="2679271" y="4299314"/>
            <a:chExt cx="4792801" cy="1438953"/>
          </a:xfrm>
        </p:grpSpPr>
        <p:pic>
          <p:nvPicPr>
            <p:cNvPr id="9" name="Picture 2" descr="[Jun-Wei's picture]">
              <a:extLst>
                <a:ext uri="{FF2B5EF4-FFF2-40B4-BE49-F238E27FC236}">
                  <a16:creationId xmlns="" xmlns:a16="http://schemas.microsoft.com/office/drawing/2014/main" id="{4DC13380-A8B5-4DF8-BF3A-EFF286B6E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271" y="4307902"/>
              <a:ext cx="1152524" cy="1430365"/>
            </a:xfrm>
            <a:prstGeom prst="ellipse">
              <a:avLst/>
            </a:prstGeom>
            <a:ln>
              <a:noFill/>
            </a:ln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[Reyhan's picture]">
              <a:extLst>
                <a:ext uri="{FF2B5EF4-FFF2-40B4-BE49-F238E27FC236}">
                  <a16:creationId xmlns="" xmlns:a16="http://schemas.microsoft.com/office/drawing/2014/main" id="{8300FE48-61D9-447C-A8E0-4B8EBA9E8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391" y="4301984"/>
              <a:ext cx="1059345" cy="1425661"/>
            </a:xfrm>
            <a:prstGeom prst="ellipse">
              <a:avLst/>
            </a:prstGeom>
            <a:ln>
              <a:noFill/>
            </a:ln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[Josh's picture]">
              <a:extLst>
                <a:ext uri="{FF2B5EF4-FFF2-40B4-BE49-F238E27FC236}">
                  <a16:creationId xmlns="" xmlns:a16="http://schemas.microsoft.com/office/drawing/2014/main" id="{E863D307-F71C-4D81-886D-1BBEF9EA90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154870" y="4302491"/>
              <a:ext cx="1123261" cy="1435776"/>
            </a:xfrm>
            <a:prstGeom prst="ellipse">
              <a:avLst/>
            </a:prstGeom>
            <a:ln>
              <a:noFill/>
            </a:ln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[Sam's picture]">
              <a:extLst>
                <a:ext uri="{FF2B5EF4-FFF2-40B4-BE49-F238E27FC236}">
                  <a16:creationId xmlns="" xmlns:a16="http://schemas.microsoft.com/office/drawing/2014/main" id="{88F6560B-20F2-4870-B169-C1F434A37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2727" y="4299314"/>
              <a:ext cx="1059345" cy="1428331"/>
            </a:xfrm>
            <a:prstGeom prst="ellipse">
              <a:avLst/>
            </a:prstGeom>
            <a:ln>
              <a:noFill/>
            </a:ln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54E0BF-7861-4538-BBB0-AD689306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MCTSM </a:t>
            </a:r>
            <a:br>
              <a:rPr lang="en-US" dirty="0"/>
            </a:br>
            <a:r>
              <a:rPr lang="en-US" dirty="0"/>
              <a:t>with Integer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08A37D-1DBA-44CB-B949-D3E04DC7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734"/>
            <a:ext cx="10478131" cy="38438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Integer Programming: an optimization technique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e.g.,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CBE529-CDCA-4036-B461-30C42AE0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id="{DC5D0ED3-9458-4A45-A51B-2F88B6D974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458786"/>
                  </p:ext>
                </p:extLst>
              </p:nvPr>
            </p:nvGraphicFramePr>
            <p:xfrm>
              <a:off x="3801543" y="3429000"/>
              <a:ext cx="4634633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5962">
                      <a:extLst>
                        <a:ext uri="{9D8B030D-6E8A-4147-A177-3AD203B41FA5}">
                          <a16:colId xmlns="" xmlns:a16="http://schemas.microsoft.com/office/drawing/2014/main" val="1635614732"/>
                        </a:ext>
                      </a:extLst>
                    </a:gridCol>
                    <a:gridCol w="3028671">
                      <a:extLst>
                        <a:ext uri="{9D8B030D-6E8A-4147-A177-3AD203B41FA5}">
                          <a16:colId xmlns="" xmlns:a16="http://schemas.microsoft.com/office/drawing/2014/main" val="28649085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Minimize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977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C5D0ED3-9458-4A45-A51B-2F88B6D974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458786"/>
                  </p:ext>
                </p:extLst>
              </p:nvPr>
            </p:nvGraphicFramePr>
            <p:xfrm>
              <a:off x="3801543" y="3429000"/>
              <a:ext cx="4634633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5962">
                      <a:extLst>
                        <a:ext uri="{9D8B030D-6E8A-4147-A177-3AD203B41FA5}">
                          <a16:colId xmlns:a16="http://schemas.microsoft.com/office/drawing/2014/main" val="1635614732"/>
                        </a:ext>
                      </a:extLst>
                    </a:gridCol>
                    <a:gridCol w="3028671">
                      <a:extLst>
                        <a:ext uri="{9D8B030D-6E8A-4147-A177-3AD203B41FA5}">
                          <a16:colId xmlns:a16="http://schemas.microsoft.com/office/drawing/2014/main" val="286490859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Minimize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119" t="-9211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7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="" xmlns:a16="http://schemas.microsoft.com/office/drawing/2014/main" id="{508FFF94-CC42-45BC-96AF-CC8B9BB534DE}"/>
                  </a:ext>
                </a:extLst>
              </p:cNvPr>
              <p:cNvSpPr/>
              <p:nvPr/>
            </p:nvSpPr>
            <p:spPr>
              <a:xfrm>
                <a:off x="7489336" y="2127804"/>
                <a:ext cx="2920017" cy="1748040"/>
              </a:xfrm>
              <a:prstGeom prst="wedgeRoundRectCallout">
                <a:avLst>
                  <a:gd name="adj1" fmla="val -63738"/>
                  <a:gd name="adj2" fmla="val 36640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Objective function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decision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coefficients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508FFF94-CC42-45BC-96AF-CC8B9BB53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36" y="2127804"/>
                <a:ext cx="2920017" cy="1748040"/>
              </a:xfrm>
              <a:prstGeom prst="wedgeRoundRectCallout">
                <a:avLst>
                  <a:gd name="adj1" fmla="val -63738"/>
                  <a:gd name="adj2" fmla="val 36640"/>
                  <a:gd name="adj3" fmla="val 16667"/>
                </a:avLst>
              </a:prstGeom>
              <a:blipFill>
                <a:blip r:embed="rId3"/>
                <a:stretch>
                  <a:fillRect b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="" xmlns:a16="http://schemas.microsoft.com/office/drawing/2014/main" id="{D33148F0-0D61-44D6-824E-83005940E1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851216"/>
                  </p:ext>
                </p:extLst>
              </p:nvPr>
            </p:nvGraphicFramePr>
            <p:xfrm>
              <a:off x="3892476" y="3913915"/>
              <a:ext cx="4634633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5962">
                      <a:extLst>
                        <a:ext uri="{9D8B030D-6E8A-4147-A177-3AD203B41FA5}">
                          <a16:colId xmlns="" xmlns:a16="http://schemas.microsoft.com/office/drawing/2014/main" val="3992811821"/>
                        </a:ext>
                      </a:extLst>
                    </a:gridCol>
                    <a:gridCol w="3028671">
                      <a:extLst>
                        <a:ext uri="{9D8B030D-6E8A-4147-A177-3AD203B41FA5}">
                          <a16:colId xmlns="" xmlns:a16="http://schemas.microsoft.com/office/drawing/2014/main" val="15983363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Subject 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</m:oMath>
                            </m:oMathPara>
                          </a14:m>
                          <a:endParaRPr lang="en-US" sz="240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81905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33148F0-0D61-44D6-824E-83005940E1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851216"/>
                  </p:ext>
                </p:extLst>
              </p:nvPr>
            </p:nvGraphicFramePr>
            <p:xfrm>
              <a:off x="3892476" y="3913915"/>
              <a:ext cx="4634633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5962">
                      <a:extLst>
                        <a:ext uri="{9D8B030D-6E8A-4147-A177-3AD203B41FA5}">
                          <a16:colId xmlns:a16="http://schemas.microsoft.com/office/drawing/2014/main" val="3992811821"/>
                        </a:ext>
                      </a:extLst>
                    </a:gridCol>
                    <a:gridCol w="3028671">
                      <a:extLst>
                        <a:ext uri="{9D8B030D-6E8A-4147-A177-3AD203B41FA5}">
                          <a16:colId xmlns:a16="http://schemas.microsoft.com/office/drawing/2014/main" val="15983363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Subject 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3119" t="-10526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9057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="" xmlns:a16="http://schemas.microsoft.com/office/drawing/2014/main" id="{14948628-0EA4-4758-A8A7-53AB46A12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860544"/>
                  </p:ext>
                </p:extLst>
              </p:nvPr>
            </p:nvGraphicFramePr>
            <p:xfrm>
              <a:off x="3129376" y="4409186"/>
              <a:ext cx="4634633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5962">
                      <a:extLst>
                        <a:ext uri="{9D8B030D-6E8A-4147-A177-3AD203B41FA5}">
                          <a16:colId xmlns="" xmlns:a16="http://schemas.microsoft.com/office/drawing/2014/main" val="3922360143"/>
                        </a:ext>
                      </a:extLst>
                    </a:gridCol>
                    <a:gridCol w="3028671">
                      <a:extLst>
                        <a:ext uri="{9D8B030D-6E8A-4147-A177-3AD203B41FA5}">
                          <a16:colId xmlns="" xmlns:a16="http://schemas.microsoft.com/office/drawing/2014/main" val="206333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and</a:t>
                          </a:r>
                          <a:endParaRPr lang="en-US" sz="240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are binary variables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509378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4948628-0EA4-4758-A8A7-53AB46A12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860544"/>
                  </p:ext>
                </p:extLst>
              </p:nvPr>
            </p:nvGraphicFramePr>
            <p:xfrm>
              <a:off x="3129376" y="4409186"/>
              <a:ext cx="4634633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5962">
                      <a:extLst>
                        <a:ext uri="{9D8B030D-6E8A-4147-A177-3AD203B41FA5}">
                          <a16:colId xmlns:a16="http://schemas.microsoft.com/office/drawing/2014/main" val="3922360143"/>
                        </a:ext>
                      </a:extLst>
                    </a:gridCol>
                    <a:gridCol w="3028671">
                      <a:extLst>
                        <a:ext uri="{9D8B030D-6E8A-4147-A177-3AD203B41FA5}">
                          <a16:colId xmlns:a16="http://schemas.microsoft.com/office/drawing/2014/main" val="206333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and</a:t>
                          </a:r>
                          <a:endParaRPr lang="en-US" sz="240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119" t="-10526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9378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264D5DBB-5946-4DAD-A903-E1C93F3CA826}"/>
              </a:ext>
            </a:extLst>
          </p:cNvPr>
          <p:cNvSpPr/>
          <p:nvPr/>
        </p:nvSpPr>
        <p:spPr>
          <a:xfrm>
            <a:off x="707271" y="4904459"/>
            <a:ext cx="3484151" cy="940188"/>
          </a:xfrm>
          <a:prstGeom prst="wedgeRoundRectCallout">
            <a:avLst>
              <a:gd name="adj1" fmla="val 44044"/>
              <a:gd name="adj2" fmla="val -10817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Constraints</a:t>
            </a:r>
          </a:p>
          <a:p>
            <a:r>
              <a:rPr lang="en-US" sz="2400" dirty="0"/>
              <a:t>(Limit the solution space)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="" xmlns:a16="http://schemas.microsoft.com/office/drawing/2014/main" id="{83A0A27D-4992-4714-BEBE-412A2E58D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3185371"/>
                  </p:ext>
                </p:extLst>
              </p:nvPr>
            </p:nvGraphicFramePr>
            <p:xfrm>
              <a:off x="3801543" y="3428748"/>
              <a:ext cx="4634633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5962">
                      <a:extLst>
                        <a:ext uri="{9D8B030D-6E8A-4147-A177-3AD203B41FA5}">
                          <a16:colId xmlns="" xmlns:a16="http://schemas.microsoft.com/office/drawing/2014/main" val="1635614732"/>
                        </a:ext>
                      </a:extLst>
                    </a:gridCol>
                    <a:gridCol w="3028671">
                      <a:extLst>
                        <a:ext uri="{9D8B030D-6E8A-4147-A177-3AD203B41FA5}">
                          <a16:colId xmlns="" xmlns:a16="http://schemas.microsoft.com/office/drawing/2014/main" val="28649085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Minimize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4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977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3A0A27D-4992-4714-BEBE-412A2E58D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3185371"/>
                  </p:ext>
                </p:extLst>
              </p:nvPr>
            </p:nvGraphicFramePr>
            <p:xfrm>
              <a:off x="3801543" y="3428748"/>
              <a:ext cx="4634633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5962">
                      <a:extLst>
                        <a:ext uri="{9D8B030D-6E8A-4147-A177-3AD203B41FA5}">
                          <a16:colId xmlns:a16="http://schemas.microsoft.com/office/drawing/2014/main" val="1635614732"/>
                        </a:ext>
                      </a:extLst>
                    </a:gridCol>
                    <a:gridCol w="3028671">
                      <a:extLst>
                        <a:ext uri="{9D8B030D-6E8A-4147-A177-3AD203B41FA5}">
                          <a16:colId xmlns:a16="http://schemas.microsoft.com/office/drawing/2014/main" val="286490859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Minimize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3119" t="-10526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7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="" xmlns:a16="http://schemas.microsoft.com/office/drawing/2014/main" id="{3D3AA2A8-8C38-478F-854C-262F591D15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980164"/>
                  </p:ext>
                </p:extLst>
              </p:nvPr>
            </p:nvGraphicFramePr>
            <p:xfrm>
              <a:off x="3892476" y="3913663"/>
              <a:ext cx="4634633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5962">
                      <a:extLst>
                        <a:ext uri="{9D8B030D-6E8A-4147-A177-3AD203B41FA5}">
                          <a16:colId xmlns="" xmlns:a16="http://schemas.microsoft.com/office/drawing/2014/main" val="3992811821"/>
                        </a:ext>
                      </a:extLst>
                    </a:gridCol>
                    <a:gridCol w="3028671">
                      <a:extLst>
                        <a:ext uri="{9D8B030D-6E8A-4147-A177-3AD203B41FA5}">
                          <a16:colId xmlns="" xmlns:a16="http://schemas.microsoft.com/office/drawing/2014/main" val="15983363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Subject 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</m:oMath>
                            </m:oMathPara>
                          </a14:m>
                          <a:endPara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81905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D3AA2A8-8C38-478F-854C-262F591D15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980164"/>
                  </p:ext>
                </p:extLst>
              </p:nvPr>
            </p:nvGraphicFramePr>
            <p:xfrm>
              <a:off x="3892476" y="3913663"/>
              <a:ext cx="4634633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5962">
                      <a:extLst>
                        <a:ext uri="{9D8B030D-6E8A-4147-A177-3AD203B41FA5}">
                          <a16:colId xmlns:a16="http://schemas.microsoft.com/office/drawing/2014/main" val="3992811821"/>
                        </a:ext>
                      </a:extLst>
                    </a:gridCol>
                    <a:gridCol w="3028671">
                      <a:extLst>
                        <a:ext uri="{9D8B030D-6E8A-4147-A177-3AD203B41FA5}">
                          <a16:colId xmlns:a16="http://schemas.microsoft.com/office/drawing/2014/main" val="15983363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Subject 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3119" t="-10526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9057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580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6DA31-38B8-4C72-AB84-DB788E8E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Coverage (Constraint Criterion)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A422A5-5E24-41F4-B493-3B2A8489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891"/>
            <a:ext cx="7543801" cy="3564992"/>
          </a:xfrm>
        </p:spPr>
        <p:txBody>
          <a:bodyPr>
            <a:normAutofit/>
          </a:bodyPr>
          <a:lstStyle/>
          <a:p>
            <a:endParaRPr lang="en-US" b="0" i="1" dirty="0">
              <a:latin typeface="Cambria Math" panose="020405030504060302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i="1" dirty="0">
              <a:latin typeface="Cambria Math" panose="020405030504060302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i="1" dirty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962485-3761-4E39-8F14-B74BF4C0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12DED84-D717-4723-BAA8-1EF2A7B353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4"/>
          <a:stretch/>
        </p:blipFill>
        <p:spPr>
          <a:xfrm>
            <a:off x="4587241" y="2500476"/>
            <a:ext cx="4115859" cy="1646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1FC89129-A930-4CB5-8DDF-CC7A3B0255DD}"/>
                  </a:ext>
                </a:extLst>
              </p:cNvPr>
              <p:cNvSpPr/>
              <p:nvPr/>
            </p:nvSpPr>
            <p:spPr>
              <a:xfrm>
                <a:off x="900796" y="1899891"/>
                <a:ext cx="337721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i="1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𝑠𝑡𝑚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𝑠𝑡𝑚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𝑠𝑡𝑚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C89129-A930-4CB5-8DDF-CC7A3B02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96" y="1899891"/>
                <a:ext cx="3377218" cy="2308324"/>
              </a:xfrm>
              <a:prstGeom prst="rect">
                <a:avLst/>
              </a:prstGeom>
              <a:blipFill>
                <a:blip r:embed="rId4"/>
                <a:stretch>
                  <a:fillRect l="-2888" r="-7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C10E695B-8FCE-4F2B-9272-E5541BE3938C}"/>
                  </a:ext>
                </a:extLst>
              </p:cNvPr>
              <p:cNvSpPr/>
              <p:nvPr/>
            </p:nvSpPr>
            <p:spPr>
              <a:xfrm>
                <a:off x="900795" y="4577487"/>
                <a:ext cx="520739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subsets satisfying the constraints: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10E695B-8FCE-4F2B-9272-E5541BE39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95" y="4577487"/>
                <a:ext cx="5207397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874"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="" xmlns:a16="http://schemas.microsoft.com/office/drawing/2014/main" id="{B2839511-FC2B-4E5F-8B46-FA6EBDC200F9}"/>
              </a:ext>
            </a:extLst>
          </p:cNvPr>
          <p:cNvSpPr/>
          <p:nvPr/>
        </p:nvSpPr>
        <p:spPr>
          <a:xfrm>
            <a:off x="4902000" y="5356351"/>
            <a:ext cx="6056169" cy="842930"/>
          </a:xfrm>
          <a:prstGeom prst="wedgeRoundRectCallout">
            <a:avLst>
              <a:gd name="adj1" fmla="val -54481"/>
              <a:gd name="adj2" fmla="val -296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Use the optimization criterion (fault detection) to select the best solution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2EB3BCE7-6C88-464D-8B75-BD1B46B6EEA9}"/>
              </a:ext>
            </a:extLst>
          </p:cNvPr>
          <p:cNvSpPr/>
          <p:nvPr/>
        </p:nvSpPr>
        <p:spPr>
          <a:xfrm>
            <a:off x="4526451" y="3054054"/>
            <a:ext cx="4176649" cy="3969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633D6F19-F56E-47A1-9B59-71C130C4EC54}"/>
              </a:ext>
            </a:extLst>
          </p:cNvPr>
          <p:cNvSpPr/>
          <p:nvPr/>
        </p:nvSpPr>
        <p:spPr>
          <a:xfrm>
            <a:off x="1084019" y="3039596"/>
            <a:ext cx="3033681" cy="3969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-0.00039 0.050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5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-0.00091 0.05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5046 L -0.00065 0.1085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8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5162 L -0.00208 0.1094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7465B3B8-46F8-411F-A162-6762A27715C7}"/>
                  </a:ext>
                </a:extLst>
              </p:cNvPr>
              <p:cNvSpPr/>
              <p:nvPr/>
            </p:nvSpPr>
            <p:spPr>
              <a:xfrm>
                <a:off x="2757600" y="1885505"/>
                <a:ext cx="6888366" cy="737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Minimize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5B3B8-46F8-411F-A162-6762A277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600" y="1885505"/>
                <a:ext cx="6888366" cy="737189"/>
              </a:xfrm>
              <a:prstGeom prst="rect">
                <a:avLst/>
              </a:prstGeom>
              <a:blipFill>
                <a:blip r:embed="rId3"/>
                <a:stretch>
                  <a:fillRect l="-132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C3C2AE-28CF-4172-B3E4-299FF565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Detection Effectiveness </a:t>
            </a:r>
            <a:br>
              <a:rPr lang="en-US" dirty="0"/>
            </a:br>
            <a:r>
              <a:rPr lang="en-US" dirty="0"/>
              <a:t>(Optimization Criterion)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E9588C-91C2-42D1-9C29-E838DF1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F230631-575A-4462-B989-390A8784B068}"/>
              </a:ext>
            </a:extLst>
          </p:cNvPr>
          <p:cNvGrpSpPr/>
          <p:nvPr/>
        </p:nvGrpSpPr>
        <p:grpSpPr>
          <a:xfrm>
            <a:off x="6194610" y="3066695"/>
            <a:ext cx="3696150" cy="1609846"/>
            <a:chOff x="4715988" y="1845735"/>
            <a:chExt cx="3696150" cy="1609846"/>
          </a:xfrm>
        </p:grpSpPr>
        <p:pic>
          <p:nvPicPr>
            <p:cNvPr id="5" name="Content Placeholder 4">
              <a:extLst>
                <a:ext uri="{FF2B5EF4-FFF2-40B4-BE49-F238E27FC236}">
                  <a16:creationId xmlns="" xmlns:a16="http://schemas.microsoft.com/office/drawing/2014/main" id="{FEFF0788-C4EE-4B44-B50D-89B4D79DC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94"/>
            <a:stretch/>
          </p:blipFill>
          <p:spPr>
            <a:xfrm>
              <a:off x="4715988" y="1845735"/>
              <a:ext cx="3693375" cy="531706"/>
            </a:xfrm>
            <a:prstGeom prst="rect">
              <a:avLst/>
            </a:prstGeom>
          </p:spPr>
        </p:pic>
        <p:pic>
          <p:nvPicPr>
            <p:cNvPr id="6" name="Content Placeholder 4">
              <a:extLst>
                <a:ext uri="{FF2B5EF4-FFF2-40B4-BE49-F238E27FC236}">
                  <a16:creationId xmlns="" xmlns:a16="http://schemas.microsoft.com/office/drawing/2014/main" id="{752FCF13-944B-4F4C-A22F-AEECF3A68A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94" b="-466"/>
            <a:stretch/>
          </p:blipFill>
          <p:spPr>
            <a:xfrm>
              <a:off x="4723161" y="2368518"/>
              <a:ext cx="3688977" cy="108706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0706EF6-1C2B-4D8F-85A3-C5423BC4D8E1}"/>
              </a:ext>
            </a:extLst>
          </p:cNvPr>
          <p:cNvSpPr txBox="1"/>
          <p:nvPr/>
        </p:nvSpPr>
        <p:spPr>
          <a:xfrm>
            <a:off x="2155201" y="3145722"/>
            <a:ext cx="36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“Fault revealing capability”: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AA2A143A-7641-4DB9-8A59-0CEFC5AE65C2}"/>
                  </a:ext>
                </a:extLst>
              </p:cNvPr>
              <p:cNvSpPr/>
              <p:nvPr/>
            </p:nvSpPr>
            <p:spPr>
              <a:xfrm>
                <a:off x="3439736" y="3729167"/>
                <a:ext cx="81650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2A143A-7641-4DB9-8A59-0CEFC5AE6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736" y="3729167"/>
                <a:ext cx="816506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E93E67D4-394D-41DC-9348-F58F7B873A68}"/>
                  </a:ext>
                </a:extLst>
              </p:cNvPr>
              <p:cNvSpPr/>
              <p:nvPr/>
            </p:nvSpPr>
            <p:spPr>
              <a:xfrm>
                <a:off x="4759030" y="3729167"/>
                <a:ext cx="81650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3E67D4-394D-41DC-9348-F58F7B873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0" y="3729167"/>
                <a:ext cx="816506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F902C3D2-AE3F-4B4B-BF93-C81A90C7E5FB}"/>
                  </a:ext>
                </a:extLst>
              </p:cNvPr>
              <p:cNvSpPr/>
              <p:nvPr/>
            </p:nvSpPr>
            <p:spPr>
              <a:xfrm>
                <a:off x="2146781" y="3729167"/>
                <a:ext cx="8093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02C3D2-AE3F-4B4B-BF93-C81A90C7E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781" y="3729167"/>
                <a:ext cx="809389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DDE57783-27B7-49D3-B4C5-07BFACF0EB01}"/>
                  </a:ext>
                </a:extLst>
              </p:cNvPr>
              <p:cNvSpPr/>
              <p:nvPr/>
            </p:nvSpPr>
            <p:spPr>
              <a:xfrm>
                <a:off x="2757600" y="1885505"/>
                <a:ext cx="6888366" cy="737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Minimize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E57783-27B7-49D3-B4C5-07BFACF0E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600" y="1885505"/>
                <a:ext cx="6888366" cy="737189"/>
              </a:xfrm>
              <a:prstGeom prst="rect">
                <a:avLst/>
              </a:prstGeom>
              <a:blipFill>
                <a:blip r:embed="rId9"/>
                <a:stretch>
                  <a:fillRect l="-132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1865274A-B437-4619-BE4B-8A7C8E5BCD9F}"/>
              </a:ext>
            </a:extLst>
          </p:cNvPr>
          <p:cNvSpPr/>
          <p:nvPr/>
        </p:nvSpPr>
        <p:spPr>
          <a:xfrm>
            <a:off x="2156358" y="3680145"/>
            <a:ext cx="875809" cy="996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148308C6-F940-4781-92B9-E443385DCAA7}"/>
              </a:ext>
            </a:extLst>
          </p:cNvPr>
          <p:cNvSpPr/>
          <p:nvPr/>
        </p:nvSpPr>
        <p:spPr>
          <a:xfrm>
            <a:off x="8471065" y="2930802"/>
            <a:ext cx="558141" cy="1866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1069 -0.0016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-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3291E-7 4.7987E-6 L 0.03397 0.000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9 -0.00163 L 0.21641 -0.000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98 0.00023 L 0.0716 -0.000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9" grpId="0"/>
      <p:bldP spid="13" grpId="0" animBg="1"/>
      <p:bldP spid="13" grpId="1" animBg="1"/>
      <p:bldP spid="13" grpId="2" animBg="1"/>
      <p:bldP spid="13" grpId="3" animBg="1"/>
      <p:bldP spid="17" grpId="0" animBg="1"/>
      <p:bldP spid="17" grpId="1" animBg="1"/>
      <p:bldP spid="17" grpId="2" animBg="1"/>
      <p:bldP spid="17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71BE88-8FC6-494F-BD71-96D0EE40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Formulation </a:t>
            </a:r>
            <a:br>
              <a:rPr lang="en-US" dirty="0"/>
            </a:br>
            <a:r>
              <a:rPr lang="en-US" dirty="0"/>
              <a:t>for the Bi-Criteria TSM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16CBC15-DA9B-4518-8877-4EAEB0854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5734"/>
                <a:ext cx="10515600" cy="461405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The subsets satisfying the constraints: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CBC15-DA9B-4518-8877-4EAEB0854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5734"/>
                <a:ext cx="10515600" cy="4614052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EF8406-D0A5-475F-9921-F03BB370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E4195D-4FDB-475F-8443-4814B5600A4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2FDB8712-58C7-4C79-A53D-29C66D8DC7DA}"/>
                  </a:ext>
                </a:extLst>
              </p:cNvPr>
              <p:cNvSpPr/>
              <p:nvPr/>
            </p:nvSpPr>
            <p:spPr>
              <a:xfrm>
                <a:off x="1191864" y="4038787"/>
                <a:ext cx="1200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DB8712-58C7-4C79-A53D-29C66D8DC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64" y="4038787"/>
                <a:ext cx="1200329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D43F2CCA-3B8A-4E11-9428-BCCCD70B4A97}"/>
                  </a:ext>
                </a:extLst>
              </p:cNvPr>
              <p:cNvSpPr/>
              <p:nvPr/>
            </p:nvSpPr>
            <p:spPr>
              <a:xfrm>
                <a:off x="1181979" y="4852627"/>
                <a:ext cx="12074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3F2CCA-3B8A-4E11-9428-BCCCD70B4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79" y="4852627"/>
                <a:ext cx="1207446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12F18CA-564E-4025-B07F-53C48F6662EF}"/>
                  </a:ext>
                </a:extLst>
              </p:cNvPr>
              <p:cNvSpPr/>
              <p:nvPr/>
            </p:nvSpPr>
            <p:spPr>
              <a:xfrm>
                <a:off x="838200" y="5666468"/>
                <a:ext cx="15740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2F18CA-564E-4025-B07F-53C48F666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66468"/>
                <a:ext cx="1574085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84720F0-D81C-4B44-BDF9-CF1CD824940E}"/>
                  </a:ext>
                </a:extLst>
              </p:cNvPr>
              <p:cNvSpPr/>
              <p:nvPr/>
            </p:nvSpPr>
            <p:spPr>
              <a:xfrm>
                <a:off x="2402246" y="3855063"/>
                <a:ext cx="3044936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4720F0-D81C-4B44-BDF9-CF1CD8249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46" y="3855063"/>
                <a:ext cx="3044936" cy="853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700D46EB-8DDF-4083-8BAF-9109B57CF680}"/>
                  </a:ext>
                </a:extLst>
              </p:cNvPr>
              <p:cNvSpPr/>
              <p:nvPr/>
            </p:nvSpPr>
            <p:spPr>
              <a:xfrm>
                <a:off x="2412284" y="4660779"/>
                <a:ext cx="3044936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0D46EB-8DDF-4083-8BAF-9109B57CF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84" y="4660779"/>
                <a:ext cx="3044936" cy="853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8442D44C-251D-468F-AF11-32B588A37454}"/>
                  </a:ext>
                </a:extLst>
              </p:cNvPr>
              <p:cNvSpPr/>
              <p:nvPr/>
            </p:nvSpPr>
            <p:spPr>
              <a:xfrm>
                <a:off x="2402247" y="5503296"/>
                <a:ext cx="4352025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42D44C-251D-468F-AF11-32B588A3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47" y="5503296"/>
                <a:ext cx="4352025" cy="853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7DAFEDC-A5EA-42B9-BB82-0A8D29CC2C3F}"/>
              </a:ext>
            </a:extLst>
          </p:cNvPr>
          <p:cNvSpPr txBox="1"/>
          <p:nvPr/>
        </p:nvSpPr>
        <p:spPr>
          <a:xfrm>
            <a:off x="5771927" y="4698738"/>
            <a:ext cx="2962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optimal solution </a:t>
            </a:r>
          </a:p>
          <a:p>
            <a:r>
              <a:rPr lang="en-US" sz="2200" dirty="0"/>
              <a:t>(with minimal value)</a:t>
            </a:r>
          </a:p>
        </p:txBody>
      </p:sp>
    </p:spTree>
    <p:extLst>
      <p:ext uri="{BB962C8B-B14F-4D97-AF65-F5344CB8AC3E}">
        <p14:creationId xmlns:p14="http://schemas.microsoft.com/office/powerpoint/2010/main" val="33324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1"/>
      <p:bldP spid="11" grpId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E2D953-1C94-47C6-AC9D-D69A943E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Prior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0301DAA-6D80-46AB-85B6-B51C66F29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45734"/>
                <a:ext cx="10515599" cy="43731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optimal solution by the linear formulation: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The best solution for the MCTSM problem: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 formulation doesn’t consider overlap among faults covered by test cases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01DAA-6D80-46AB-85B6-B51C66F29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45734"/>
                <a:ext cx="10515599" cy="4373196"/>
              </a:xfrm>
              <a:blipFill>
                <a:blip r:embed="rId2"/>
                <a:stretch>
                  <a:fillRect l="-1043" t="-237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A472B9-742C-4E7D-B0C6-07DBDC1B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89C287A-3AE5-48F5-947F-A3697DD8405E}"/>
              </a:ext>
            </a:extLst>
          </p:cNvPr>
          <p:cNvGrpSpPr/>
          <p:nvPr/>
        </p:nvGrpSpPr>
        <p:grpSpPr>
          <a:xfrm>
            <a:off x="4246931" y="3051141"/>
            <a:ext cx="3698139" cy="1612546"/>
            <a:chOff x="4713999" y="1845735"/>
            <a:chExt cx="3698139" cy="1612546"/>
          </a:xfrm>
        </p:grpSpPr>
        <p:pic>
          <p:nvPicPr>
            <p:cNvPr id="9" name="Content Placeholder 4">
              <a:extLst>
                <a:ext uri="{FF2B5EF4-FFF2-40B4-BE49-F238E27FC236}">
                  <a16:creationId xmlns="" xmlns:a16="http://schemas.microsoft.com/office/drawing/2014/main" id="{987E4F44-8688-46D2-95E4-5D5242635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94"/>
            <a:stretch/>
          </p:blipFill>
          <p:spPr>
            <a:xfrm>
              <a:off x="4715988" y="1845735"/>
              <a:ext cx="3693375" cy="531706"/>
            </a:xfrm>
            <a:prstGeom prst="rect">
              <a:avLst/>
            </a:prstGeom>
          </p:spPr>
        </p:pic>
        <p:pic>
          <p:nvPicPr>
            <p:cNvPr id="10" name="Content Placeholder 4">
              <a:extLst>
                <a:ext uri="{FF2B5EF4-FFF2-40B4-BE49-F238E27FC236}">
                  <a16:creationId xmlns="" xmlns:a16="http://schemas.microsoft.com/office/drawing/2014/main" id="{68987BE5-A746-4D42-9B18-8A461896D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94" b="-466"/>
            <a:stretch/>
          </p:blipFill>
          <p:spPr>
            <a:xfrm>
              <a:off x="4713999" y="2368518"/>
              <a:ext cx="3698139" cy="1089763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7FA679C-5070-4984-86BC-822E558DD1B5}"/>
              </a:ext>
            </a:extLst>
          </p:cNvPr>
          <p:cNvSpPr/>
          <p:nvPr/>
        </p:nvSpPr>
        <p:spPr>
          <a:xfrm>
            <a:off x="6548583" y="2974109"/>
            <a:ext cx="942109" cy="17641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C2B5103-3B47-4464-B4CA-27F62DC7354C}"/>
              </a:ext>
            </a:extLst>
          </p:cNvPr>
          <p:cNvSpPr/>
          <p:nvPr/>
        </p:nvSpPr>
        <p:spPr>
          <a:xfrm>
            <a:off x="7053979" y="3573924"/>
            <a:ext cx="784325" cy="800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F3B51-9EA3-4244-9056-BB8A9286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CE15C-19C5-4BDC-98A6-50B60E91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 and motivation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Prior research (Linear formulation of MCTSM)</a:t>
            </a:r>
          </a:p>
          <a:p>
            <a:r>
              <a:rPr lang="en-US" b="1" dirty="0"/>
              <a:t>Nemo (Nonlinear formulation of MCTSM)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C297622-E3A8-43E9-84D5-9F16947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71BE88-8FC6-494F-BD71-96D0EE40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Revealing Capability of Test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16CBC15-DA9B-4518-8877-4EAEB0854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4860"/>
                <a:ext cx="10515600" cy="46140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Minimize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CBC15-DA9B-4518-8877-4EAEB0854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4860"/>
                <a:ext cx="10515600" cy="4614052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EF8406-D0A5-475F-9921-F03BB370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0EFF544-99FF-4766-88A7-542A0F4587C8}"/>
              </a:ext>
            </a:extLst>
          </p:cNvPr>
          <p:cNvGrpSpPr/>
          <p:nvPr/>
        </p:nvGrpSpPr>
        <p:grpSpPr>
          <a:xfrm>
            <a:off x="2346959" y="3437403"/>
            <a:ext cx="3696150" cy="1609846"/>
            <a:chOff x="4715988" y="1845735"/>
            <a:chExt cx="3696150" cy="1609846"/>
          </a:xfrm>
        </p:grpSpPr>
        <p:pic>
          <p:nvPicPr>
            <p:cNvPr id="13" name="Content Placeholder 4">
              <a:extLst>
                <a:ext uri="{FF2B5EF4-FFF2-40B4-BE49-F238E27FC236}">
                  <a16:creationId xmlns="" xmlns:a16="http://schemas.microsoft.com/office/drawing/2014/main" id="{FD26BABC-5943-4706-9852-CAEE0F414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94"/>
            <a:stretch/>
          </p:blipFill>
          <p:spPr>
            <a:xfrm>
              <a:off x="4715988" y="1845735"/>
              <a:ext cx="3693375" cy="531706"/>
            </a:xfrm>
            <a:prstGeom prst="rect">
              <a:avLst/>
            </a:prstGeom>
          </p:spPr>
        </p:pic>
        <p:pic>
          <p:nvPicPr>
            <p:cNvPr id="14" name="Content Placeholder 4">
              <a:extLst>
                <a:ext uri="{FF2B5EF4-FFF2-40B4-BE49-F238E27FC236}">
                  <a16:creationId xmlns="" xmlns:a16="http://schemas.microsoft.com/office/drawing/2014/main" id="{42F6320E-2C92-42AC-86A1-B2C311496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94" b="-466"/>
            <a:stretch/>
          </p:blipFill>
          <p:spPr>
            <a:xfrm>
              <a:off x="4723161" y="2368518"/>
              <a:ext cx="3688977" cy="108706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395DA1D-5467-459B-9BE1-917346F1D447}"/>
              </a:ext>
            </a:extLst>
          </p:cNvPr>
          <p:cNvSpPr txBox="1"/>
          <p:nvPr/>
        </p:nvSpPr>
        <p:spPr>
          <a:xfrm>
            <a:off x="6350575" y="3437404"/>
            <a:ext cx="36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Fault revealing capability: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0009B502-BC1D-472A-A660-38C1FE00217C}"/>
                  </a:ext>
                </a:extLst>
              </p:cNvPr>
              <p:cNvSpPr/>
              <p:nvPr/>
            </p:nvSpPr>
            <p:spPr>
              <a:xfrm>
                <a:off x="7643530" y="4164197"/>
                <a:ext cx="81650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009B502-BC1D-472A-A660-38C1FE002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530" y="4164197"/>
                <a:ext cx="816506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2BBFD3A7-A50F-4F8F-9492-00AACBC5E7BC}"/>
                  </a:ext>
                </a:extLst>
              </p:cNvPr>
              <p:cNvSpPr/>
              <p:nvPr/>
            </p:nvSpPr>
            <p:spPr>
              <a:xfrm>
                <a:off x="8962824" y="4164197"/>
                <a:ext cx="81650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BBFD3A7-A50F-4F8F-9492-00AACBC5E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24" y="4164197"/>
                <a:ext cx="816506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C15724FD-9514-46C2-B5A5-004A988CA7E4}"/>
                  </a:ext>
                </a:extLst>
              </p:cNvPr>
              <p:cNvSpPr/>
              <p:nvPr/>
            </p:nvSpPr>
            <p:spPr>
              <a:xfrm>
                <a:off x="6350575" y="4164197"/>
                <a:ext cx="8093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5724FD-9514-46C2-B5A5-004A988CA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575" y="4164197"/>
                <a:ext cx="809389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peech Bubble: Rectangle with Corners Rounded 23">
            <a:extLst>
              <a:ext uri="{FF2B5EF4-FFF2-40B4-BE49-F238E27FC236}">
                <a16:creationId xmlns="" xmlns:a16="http://schemas.microsoft.com/office/drawing/2014/main" id="{1FF3D742-9C16-4530-BFBD-0A6EA9F6E67A}"/>
              </a:ext>
            </a:extLst>
          </p:cNvPr>
          <p:cNvSpPr/>
          <p:nvPr/>
        </p:nvSpPr>
        <p:spPr>
          <a:xfrm>
            <a:off x="5667246" y="2099500"/>
            <a:ext cx="5779008" cy="1042299"/>
          </a:xfrm>
          <a:prstGeom prst="wedgeRoundRectCallout">
            <a:avLst>
              <a:gd name="adj1" fmla="val 7748"/>
              <a:gd name="adj2" fmla="val 7384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Should be dynamically adjusted</a:t>
            </a:r>
          </a:p>
          <a:p>
            <a:r>
              <a:rPr lang="en-US" sz="2400" dirty="0"/>
              <a:t>depending on current selection of test cases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="" xmlns:a16="http://schemas.microsoft.com/office/drawing/2014/main" id="{9BA4CD7D-C34C-4816-845A-7BDF001E57C2}"/>
              </a:ext>
            </a:extLst>
          </p:cNvPr>
          <p:cNvSpPr/>
          <p:nvPr/>
        </p:nvSpPr>
        <p:spPr>
          <a:xfrm>
            <a:off x="2465223" y="5322114"/>
            <a:ext cx="5764377" cy="588568"/>
          </a:xfrm>
          <a:prstGeom prst="wedgeRoundRectCallout">
            <a:avLst>
              <a:gd name="adj1" fmla="val -4195"/>
              <a:gd name="adj2" fmla="val -13762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Overlap among faults should be considered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EF2AD58E-A97F-4100-A0BA-9ABE18E2D559}"/>
              </a:ext>
            </a:extLst>
          </p:cNvPr>
          <p:cNvSpPr/>
          <p:nvPr/>
        </p:nvSpPr>
        <p:spPr>
          <a:xfrm>
            <a:off x="5141186" y="3945030"/>
            <a:ext cx="813361" cy="8296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1C54B8-9EFF-4FD1-9C7E-AFC35853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</a:t>
            </a:r>
            <a:r>
              <a:rPr lang="en-US" baseline="-25000" dirty="0"/>
              <a:t>2</a:t>
            </a:r>
            <a:r>
              <a:rPr lang="en-US" dirty="0"/>
              <a:t> is Selected…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9FCB3DB-8045-49CF-BCE1-48AE57BC8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5733"/>
                <a:ext cx="10515600" cy="4346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Fault revealing capability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sz="2800" dirty="0"/>
              </a:p>
              <a:p>
                <a:endParaRPr lang="en-US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FCB3DB-8045-49CF-BCE1-48AE57BC8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5733"/>
                <a:ext cx="10515600" cy="4346962"/>
              </a:xfrm>
              <a:blipFill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1DBD1F-6A1D-4B1A-8C0E-5E685A0A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="" xmlns:a16="http://schemas.microsoft.com/office/drawing/2014/main" id="{789A7980-EA90-4A56-AFC0-14EB4C49A60E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7057054" y="3278294"/>
              <a:ext cx="1800925" cy="25908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34175">
                      <a:extLst>
                        <a:ext uri="{9D8B030D-6E8A-4147-A177-3AD203B41FA5}">
                          <a16:colId xmlns="" xmlns:a16="http://schemas.microsoft.com/office/drawing/2014/main" val="164086545"/>
                        </a:ext>
                      </a:extLst>
                    </a:gridCol>
                    <a:gridCol w="583375">
                      <a:extLst>
                        <a:ext uri="{9D8B030D-6E8A-4147-A177-3AD203B41FA5}">
                          <a16:colId xmlns="" xmlns:a16="http://schemas.microsoft.com/office/drawing/2014/main" val="2452369373"/>
                        </a:ext>
                      </a:extLst>
                    </a:gridCol>
                    <a:gridCol w="583375">
                      <a:extLst>
                        <a:ext uri="{9D8B030D-6E8A-4147-A177-3AD203B41FA5}">
                          <a16:colId xmlns="" xmlns:a16="http://schemas.microsoft.com/office/drawing/2014/main" val="14362687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645328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142531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93880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120565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7276970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89A7980-EA90-4A56-AFC0-14EB4C49A60E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7057054" y="3278294"/>
              <a:ext cx="1800925" cy="25908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34175">
                      <a:extLst>
                        <a:ext uri="{9D8B030D-6E8A-4147-A177-3AD203B41FA5}">
                          <a16:colId xmlns:a16="http://schemas.microsoft.com/office/drawing/2014/main" val="164086545"/>
                        </a:ext>
                      </a:extLst>
                    </a:gridCol>
                    <a:gridCol w="583375">
                      <a:extLst>
                        <a:ext uri="{9D8B030D-6E8A-4147-A177-3AD203B41FA5}">
                          <a16:colId xmlns:a16="http://schemas.microsoft.com/office/drawing/2014/main" val="2452369373"/>
                        </a:ext>
                      </a:extLst>
                    </a:gridCol>
                    <a:gridCol w="583375">
                      <a:extLst>
                        <a:ext uri="{9D8B030D-6E8A-4147-A177-3AD203B41FA5}">
                          <a16:colId xmlns:a16="http://schemas.microsoft.com/office/drawing/2014/main" val="143626879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9375" t="-1176" r="-10104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375" t="-1176" r="-1042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328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1176" r="-183810" b="-3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25319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98837" r="-183810" b="-2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88018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02353" r="-183810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056506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402353" r="-183810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76970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id="{CCD198E2-9BDE-4BC0-9FE9-CF510752590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7979" y="3278294"/>
              <a:ext cx="583375" cy="25908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83375">
                      <a:extLst>
                        <a:ext uri="{9D8B030D-6E8A-4147-A177-3AD203B41FA5}">
                          <a16:colId xmlns="" xmlns:a16="http://schemas.microsoft.com/office/drawing/2014/main" val="5939858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499206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966405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25047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227358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100980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CD198E2-9BDE-4BC0-9FE9-CF510752590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7979" y="3278294"/>
              <a:ext cx="583375" cy="25908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83375">
                      <a:extLst>
                        <a:ext uri="{9D8B030D-6E8A-4147-A177-3AD203B41FA5}">
                          <a16:colId xmlns:a16="http://schemas.microsoft.com/office/drawing/2014/main" val="59398582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176" r="-1042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20698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640566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047548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73586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09805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="" xmlns:a16="http://schemas.microsoft.com/office/drawing/2014/main" id="{637F8AEC-792A-49FA-9670-D646B33BD46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7978" y="3278294"/>
              <a:ext cx="583375" cy="25908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83375">
                      <a:extLst>
                        <a:ext uri="{9D8B030D-6E8A-4147-A177-3AD203B41FA5}">
                          <a16:colId xmlns="" xmlns:a16="http://schemas.microsoft.com/office/drawing/2014/main" val="5939858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499206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966405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25047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227358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100980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37F8AEC-792A-49FA-9670-D646B33BD46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7978" y="3278294"/>
              <a:ext cx="583375" cy="25908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83375">
                      <a:extLst>
                        <a:ext uri="{9D8B030D-6E8A-4147-A177-3AD203B41FA5}">
                          <a16:colId xmlns:a16="http://schemas.microsoft.com/office/drawing/2014/main" val="59398582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176" r="-1042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20698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640566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047548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73586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09805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2A19AB3-8C36-48FC-8ACE-B981B3BCB0AF}"/>
                  </a:ext>
                </a:extLst>
              </p:cNvPr>
              <p:cNvSpPr/>
              <p:nvPr/>
            </p:nvSpPr>
            <p:spPr>
              <a:xfrm>
                <a:off x="2019696" y="2483223"/>
                <a:ext cx="81650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A19AB3-8C36-48FC-8ACE-B981B3BCB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96" y="2483223"/>
                <a:ext cx="816506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86BA7DBF-57FB-4E17-8A55-F639B4DD71A9}"/>
                  </a:ext>
                </a:extLst>
              </p:cNvPr>
              <p:cNvSpPr/>
              <p:nvPr/>
            </p:nvSpPr>
            <p:spPr>
              <a:xfrm>
                <a:off x="838199" y="2489439"/>
                <a:ext cx="81650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6BA7DBF-57FB-4E17-8A55-F639B4DD7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89439"/>
                <a:ext cx="816506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with Corners Rounded 11">
            <a:extLst>
              <a:ext uri="{FF2B5EF4-FFF2-40B4-BE49-F238E27FC236}">
                <a16:creationId xmlns="" xmlns:a16="http://schemas.microsoft.com/office/drawing/2014/main" id="{0BE7C66D-1A78-4C60-B172-A036AA22E370}"/>
              </a:ext>
            </a:extLst>
          </p:cNvPr>
          <p:cNvSpPr/>
          <p:nvPr/>
        </p:nvSpPr>
        <p:spPr>
          <a:xfrm>
            <a:off x="402335" y="4725337"/>
            <a:ext cx="6283757" cy="1075618"/>
          </a:xfrm>
          <a:prstGeom prst="wedgeRoundRectCallout">
            <a:avLst>
              <a:gd name="adj1" fmla="val -32890"/>
              <a:gd name="adj2" fmla="val -739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optimal solution by our formulation </a:t>
            </a:r>
          </a:p>
          <a:p>
            <a:r>
              <a:rPr lang="en-US" sz="2400" dirty="0"/>
              <a:t>is also the best solution for the MCTSM problem</a:t>
            </a:r>
          </a:p>
        </p:txBody>
      </p:sp>
    </p:spTree>
    <p:extLst>
      <p:ext uri="{BB962C8B-B14F-4D97-AF65-F5344CB8AC3E}">
        <p14:creationId xmlns:p14="http://schemas.microsoft.com/office/powerpoint/2010/main" val="422984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67D2A-ABC2-43B5-8B84-CED43C5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Nonlinearly Model Test-Case Dependencies </a:t>
            </a:r>
            <a:br>
              <a:rPr lang="en-US" dirty="0"/>
            </a:br>
            <a:r>
              <a:rPr lang="en-US" dirty="0"/>
              <a:t>in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2C404C-3E82-4B8C-A1CD-447EB7FE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F046BE03-AE23-4465-B6B5-A35B7A7A65F9}"/>
                  </a:ext>
                </a:extLst>
              </p:cNvPr>
              <p:cNvSpPr/>
              <p:nvPr/>
            </p:nvSpPr>
            <p:spPr>
              <a:xfrm>
                <a:off x="1174456" y="2215447"/>
                <a:ext cx="995016" cy="1145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/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46BE03-AE23-4465-B6B5-A35B7A7A6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6" y="2215447"/>
                <a:ext cx="995016" cy="1145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E85E735C-EFBF-4A5F-90B3-61F4C8DC32DD}"/>
                  </a:ext>
                </a:extLst>
              </p:cNvPr>
              <p:cNvSpPr/>
              <p:nvPr/>
            </p:nvSpPr>
            <p:spPr>
              <a:xfrm>
                <a:off x="834596" y="1776371"/>
                <a:ext cx="15475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𝑚𝑖𝑛𝑖𝑚𝑖𝑧𝑒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5E735C-EFBF-4A5F-90B3-61F4C8DC3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" y="1776371"/>
                <a:ext cx="15475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D1DF7701-A921-4344-BAEC-5A344A4001D2}"/>
              </a:ext>
            </a:extLst>
          </p:cNvPr>
          <p:cNvSpPr/>
          <p:nvPr/>
        </p:nvSpPr>
        <p:spPr>
          <a:xfrm>
            <a:off x="1096271" y="3881120"/>
            <a:ext cx="6143150" cy="1697407"/>
          </a:xfrm>
          <a:prstGeom prst="wedgeRoundRectCallout">
            <a:avLst>
              <a:gd name="adj1" fmla="val 5369"/>
              <a:gd name="adj2" fmla="val -6990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Model test-case dependency in terms of faults</a:t>
            </a:r>
          </a:p>
          <a:p>
            <a:r>
              <a:rPr lang="en-US" sz="2400" dirty="0"/>
              <a:t>(whether the fault is already covered </a:t>
            </a:r>
          </a:p>
          <a:p>
            <a:r>
              <a:rPr lang="en-US" sz="2400" dirty="0"/>
              <a:t> by other previously selected test cases)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8C00EE5F-88AF-4A8B-8BF2-B55F5C13EAF6}"/>
              </a:ext>
            </a:extLst>
          </p:cNvPr>
          <p:cNvSpPr/>
          <p:nvPr/>
        </p:nvSpPr>
        <p:spPr>
          <a:xfrm>
            <a:off x="3707426" y="2263204"/>
            <a:ext cx="2177383" cy="11714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6CC4C45C-0116-474C-B7AE-FA50C29CACFD}"/>
                  </a:ext>
                </a:extLst>
              </p:cNvPr>
              <p:cNvSpPr/>
              <p:nvPr/>
            </p:nvSpPr>
            <p:spPr>
              <a:xfrm>
                <a:off x="2382136" y="2555475"/>
                <a:ext cx="469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C4C45C-0116-474C-B7AE-FA50C29CA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136" y="2555475"/>
                <a:ext cx="46993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8BD6D3CD-CCF8-466A-ADDA-E71BD6402DBE}"/>
                  </a:ext>
                </a:extLst>
              </p:cNvPr>
              <p:cNvSpPr/>
              <p:nvPr/>
            </p:nvSpPr>
            <p:spPr>
              <a:xfrm>
                <a:off x="1671964" y="2532723"/>
                <a:ext cx="949427" cy="49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D6D3CD-CCF8-466A-ADDA-E71BD6402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964" y="2532723"/>
                <a:ext cx="949427" cy="497700"/>
              </a:xfrm>
              <a:prstGeom prst="rect">
                <a:avLst/>
              </a:prstGeom>
              <a:blipFill>
                <a:blip r:embed="rId6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C30037A-C674-4C08-ACC5-4721365A728F}"/>
                  </a:ext>
                </a:extLst>
              </p:cNvPr>
              <p:cNvSpPr/>
              <p:nvPr/>
            </p:nvSpPr>
            <p:spPr>
              <a:xfrm>
                <a:off x="1608366" y="2333379"/>
                <a:ext cx="4631717" cy="10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30037A-C674-4C08-ACC5-4721365A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66" y="2333379"/>
                <a:ext cx="4631717" cy="10956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09E4AB84-AFB3-4D1B-A183-250BCAB841A5}"/>
                  </a:ext>
                </a:extLst>
              </p:cNvPr>
              <p:cNvSpPr/>
              <p:nvPr/>
            </p:nvSpPr>
            <p:spPr>
              <a:xfrm>
                <a:off x="6298287" y="2577420"/>
                <a:ext cx="12568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E4AB84-AFB3-4D1B-A183-250BCAB8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287" y="2577420"/>
                <a:ext cx="1256883" cy="461665"/>
              </a:xfrm>
              <a:prstGeom prst="rect">
                <a:avLst/>
              </a:prstGeom>
              <a:blipFill>
                <a:blip r:embed="rId8"/>
                <a:stretch>
                  <a:fillRect l="-728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6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2974 0.001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67D2A-ABC2-43B5-8B84-CED43C5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Nonlinearly Model Test-Case Dependencies </a:t>
            </a:r>
            <a:br>
              <a:rPr lang="en-US" dirty="0"/>
            </a:br>
            <a:r>
              <a:rPr lang="en-US" dirty="0"/>
              <a:t>in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2C404C-3E82-4B8C-A1CD-447EB7FE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038255F-9C45-488C-83EA-A029CEF909AC}"/>
              </a:ext>
            </a:extLst>
          </p:cNvPr>
          <p:cNvGrpSpPr/>
          <p:nvPr/>
        </p:nvGrpSpPr>
        <p:grpSpPr>
          <a:xfrm>
            <a:off x="833148" y="1776395"/>
            <a:ext cx="6726105" cy="1620547"/>
            <a:chOff x="742908" y="1770718"/>
            <a:chExt cx="6726105" cy="1620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="" xmlns:a16="http://schemas.microsoft.com/office/drawing/2014/main" id="{F046BE03-AE23-4465-B6B5-A35B7A7A65F9}"/>
                    </a:ext>
                  </a:extLst>
                </p:cNvPr>
                <p:cNvSpPr/>
                <p:nvPr/>
              </p:nvSpPr>
              <p:spPr>
                <a:xfrm>
                  <a:off x="1084216" y="2209771"/>
                  <a:ext cx="995016" cy="11455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46BE03-AE23-4465-B6B5-A35B7A7A65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216" y="2209771"/>
                  <a:ext cx="995016" cy="11455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="" xmlns:a16="http://schemas.microsoft.com/office/drawing/2014/main" id="{E85E735C-EFBF-4A5F-90B3-61F4C8DC32DD}"/>
                    </a:ext>
                  </a:extLst>
                </p:cNvPr>
                <p:cNvSpPr/>
                <p:nvPr/>
              </p:nvSpPr>
              <p:spPr>
                <a:xfrm>
                  <a:off x="742908" y="1770718"/>
                  <a:ext cx="15475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85E735C-EFBF-4A5F-90B3-61F4C8DC32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08" y="1770718"/>
                  <a:ext cx="154754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="" xmlns:a16="http://schemas.microsoft.com/office/drawing/2014/main" id="{6CC4C45C-0116-474C-B7AE-FA50C29CACFD}"/>
                    </a:ext>
                  </a:extLst>
                </p:cNvPr>
                <p:cNvSpPr/>
                <p:nvPr/>
              </p:nvSpPr>
              <p:spPr>
                <a:xfrm>
                  <a:off x="5918479" y="2546639"/>
                  <a:ext cx="46993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CC4C45C-0116-474C-B7AE-FA50C29CA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479" y="2546639"/>
                  <a:ext cx="46993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="" xmlns:a16="http://schemas.microsoft.com/office/drawing/2014/main" id="{1C30037A-C674-4C08-ACC5-4721365A728F}"/>
                    </a:ext>
                  </a:extLst>
                </p:cNvPr>
                <p:cNvSpPr/>
                <p:nvPr/>
              </p:nvSpPr>
              <p:spPr>
                <a:xfrm>
                  <a:off x="1521730" y="2295644"/>
                  <a:ext cx="4631717" cy="10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C30037A-C674-4C08-ACC5-4721365A72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1730" y="2295644"/>
                  <a:ext cx="4631717" cy="10956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="" xmlns:a16="http://schemas.microsoft.com/office/drawing/2014/main" id="{09E4AB84-AFB3-4D1B-A183-250BCAB841A5}"/>
                    </a:ext>
                  </a:extLst>
                </p:cNvPr>
                <p:cNvSpPr/>
                <p:nvPr/>
              </p:nvSpPr>
              <p:spPr>
                <a:xfrm>
                  <a:off x="6212130" y="2571946"/>
                  <a:ext cx="12568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ea typeface="Cambria Math" panose="02040503050406030204" pitchFamily="18" charset="0"/>
                    </a:rPr>
                    <a:t>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E4AB84-AFB3-4D1B-A183-250BCAB84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130" y="2571946"/>
                  <a:ext cx="12568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7282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FCCAD0A5-CD2D-42FE-BA9F-CB05038C8FEB}"/>
                  </a:ext>
                </a:extLst>
              </p:cNvPr>
              <p:cNvSpPr/>
              <p:nvPr/>
            </p:nvSpPr>
            <p:spPr>
              <a:xfrm>
                <a:off x="913200" y="3646774"/>
                <a:ext cx="7321319" cy="720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d>
                          <m:dPr>
                            <m:ctrlPr>
                              <a:rPr lang="en-US" sz="2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6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6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6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2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CAD0A5-CD2D-42FE-BA9F-CB05038C8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00" y="3646774"/>
                <a:ext cx="7321319" cy="720197"/>
              </a:xfrm>
              <a:prstGeom prst="rect">
                <a:avLst/>
              </a:prstGeom>
              <a:blipFill>
                <a:blip r:embed="rId8"/>
                <a:stretch>
                  <a:fillRect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B287BE3-D9CB-46EB-8C8C-ED89DFE1A8F9}"/>
              </a:ext>
            </a:extLst>
          </p:cNvPr>
          <p:cNvSpPr/>
          <p:nvPr/>
        </p:nvSpPr>
        <p:spPr>
          <a:xfrm>
            <a:off x="4279832" y="3545911"/>
            <a:ext cx="2544635" cy="10115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="" xmlns:a16="http://schemas.microsoft.com/office/drawing/2014/main" id="{2C8DEB32-4B66-4230-938D-095A5CCA8B6A}"/>
              </a:ext>
            </a:extLst>
          </p:cNvPr>
          <p:cNvSpPr/>
          <p:nvPr/>
        </p:nvSpPr>
        <p:spPr>
          <a:xfrm>
            <a:off x="4616771" y="4920775"/>
            <a:ext cx="4618164" cy="1159936"/>
          </a:xfrm>
          <a:prstGeom prst="wedgeRoundRectCallout">
            <a:avLst>
              <a:gd name="adj1" fmla="val -27249"/>
              <a:gd name="adj2" fmla="val -719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Multiplication of decision variables (nonlinear)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="" xmlns:a16="http://schemas.microsoft.com/office/drawing/2014/main" id="{40D84D1F-22F3-4483-8CB1-F63885A5F3D4}"/>
              </a:ext>
            </a:extLst>
          </p:cNvPr>
          <p:cNvSpPr/>
          <p:nvPr/>
        </p:nvSpPr>
        <p:spPr>
          <a:xfrm>
            <a:off x="3634259" y="2004652"/>
            <a:ext cx="4976341" cy="1297490"/>
          </a:xfrm>
          <a:prstGeom prst="wedgeRoundRectCallout">
            <a:avLst>
              <a:gd name="adj1" fmla="val -26236"/>
              <a:gd name="adj2" fmla="val 4960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MCTSM is inherently nonlinear</a:t>
            </a:r>
          </a:p>
        </p:txBody>
      </p:sp>
    </p:spTree>
    <p:extLst>
      <p:ext uri="{BB962C8B-B14F-4D97-AF65-F5344CB8AC3E}">
        <p14:creationId xmlns:p14="http://schemas.microsoft.com/office/powerpoint/2010/main" val="35111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45DF0-EDF6-4E5D-B46C-B1B57276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Evolves Rapidly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6FCA2-12D5-4F06-A075-060E4631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183DB8-1C48-45EB-8F3E-5257AB23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641681-33DB-4314-A4B6-83AA0DB4BA44}"/>
              </a:ext>
            </a:extLst>
          </p:cNvPr>
          <p:cNvSpPr txBox="1"/>
          <p:nvPr/>
        </p:nvSpPr>
        <p:spPr>
          <a:xfrm>
            <a:off x="3782771" y="5855863"/>
            <a:ext cx="4626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https://www.imore.com/evolution-social-media-icon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2E2FBAF-19A6-43AE-AF8B-8E4CBFDCCA77}"/>
              </a:ext>
            </a:extLst>
          </p:cNvPr>
          <p:cNvGrpSpPr/>
          <p:nvPr/>
        </p:nvGrpSpPr>
        <p:grpSpPr>
          <a:xfrm>
            <a:off x="3073871" y="1960894"/>
            <a:ext cx="6044258" cy="3715582"/>
            <a:chOff x="3165372" y="1825625"/>
            <a:chExt cx="6044258" cy="3715582"/>
          </a:xfrm>
        </p:grpSpPr>
        <p:pic>
          <p:nvPicPr>
            <p:cNvPr id="2050" name="Picture 2" descr="https://www.imore.com/sites/imore.com/files/styles/xlarge/public/field/image/2016/05/facebook-logo-evolution-01.jpg?itok=uX1OdzSi">
              <a:extLst>
                <a:ext uri="{FF2B5EF4-FFF2-40B4-BE49-F238E27FC236}">
                  <a16:creationId xmlns="" xmlns:a16="http://schemas.microsoft.com/office/drawing/2014/main" id="{35BA8573-983E-4A18-8940-5BCEFA11C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504" y="4553325"/>
              <a:ext cx="3951528" cy="98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www.imore.com/sites/imore.com/files/styles/xlarge/public/field/image/2016/05/twitter-logo-evolution-01.jpg?itok=sE51Fnhu">
              <a:extLst>
                <a:ext uri="{FF2B5EF4-FFF2-40B4-BE49-F238E27FC236}">
                  <a16:creationId xmlns="" xmlns:a16="http://schemas.microsoft.com/office/drawing/2014/main" id="{37F5E8F3-CA1C-4377-A5E1-4D46FE126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5372" y="1876460"/>
              <a:ext cx="5307976" cy="1061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www.imore.com/sites/imore.com/files/styles/xlarge/public/field/image/2016/05/instagram-logo-evolution-01.jpg?itok=pL1zqWVp">
              <a:extLst>
                <a:ext uri="{FF2B5EF4-FFF2-40B4-BE49-F238E27FC236}">
                  <a16:creationId xmlns="" xmlns:a16="http://schemas.microsoft.com/office/drawing/2014/main" id="{E2AFA58F-0CA6-4805-BD09-C55AFED05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505" y="3147640"/>
              <a:ext cx="4246385" cy="1061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5C3DFC54-177D-4CE0-9AA6-F5DD2644B365}"/>
                </a:ext>
              </a:extLst>
            </p:cNvPr>
            <p:cNvSpPr txBox="1"/>
            <p:nvPr/>
          </p:nvSpPr>
          <p:spPr>
            <a:xfrm>
              <a:off x="8446370" y="1825625"/>
              <a:ext cx="76326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dirty="0"/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B23473B-9394-4C34-91E8-2C6F5E40BCEB}"/>
                </a:ext>
              </a:extLst>
            </p:cNvPr>
            <p:cNvSpPr txBox="1"/>
            <p:nvPr/>
          </p:nvSpPr>
          <p:spPr>
            <a:xfrm>
              <a:off x="7450103" y="3119830"/>
              <a:ext cx="76326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dirty="0"/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EC4714A-B2A9-4FBE-9614-D818C58A319C}"/>
                </a:ext>
              </a:extLst>
            </p:cNvPr>
            <p:cNvSpPr txBox="1"/>
            <p:nvPr/>
          </p:nvSpPr>
          <p:spPr>
            <a:xfrm>
              <a:off x="7261740" y="4573218"/>
              <a:ext cx="76326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4857F4-FBCC-4C0C-B06D-871561F1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of Solving Nonlinear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5546EC-7379-42A5-8706-88B3CFCD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734"/>
            <a:ext cx="10515600" cy="4614052"/>
          </a:xfrm>
        </p:spPr>
        <p:txBody>
          <a:bodyPr>
            <a:normAutofit/>
          </a:bodyPr>
          <a:lstStyle/>
          <a:p>
            <a:r>
              <a:rPr lang="en-US" dirty="0"/>
              <a:t>Issues of nonlinear solvers</a:t>
            </a:r>
          </a:p>
          <a:p>
            <a:pPr lvl="1"/>
            <a:r>
              <a:rPr lang="en-US" dirty="0"/>
              <a:t>No known efficient algorithm to find optimal solution</a:t>
            </a:r>
          </a:p>
          <a:p>
            <a:pPr lvl="1"/>
            <a:r>
              <a:rPr lang="en-US" dirty="0"/>
              <a:t>May return sub-optimal solution, if the objective function is non-convex</a:t>
            </a:r>
          </a:p>
          <a:p>
            <a:r>
              <a:rPr lang="en-US" b="1" dirty="0"/>
              <a:t>Use auxiliary variables</a:t>
            </a:r>
            <a:r>
              <a:rPr lang="en-US" baseline="30000" dirty="0"/>
              <a:t>1</a:t>
            </a:r>
            <a:r>
              <a:rPr lang="en-US" b="1" dirty="0"/>
              <a:t> to transform the nonlinear formulation into an equivalent linear form</a:t>
            </a:r>
          </a:p>
          <a:p>
            <a:pPr lvl="1"/>
            <a:r>
              <a:rPr lang="en-US" dirty="0"/>
              <a:t>Linear solvers can be leveraged to find optimal solutions</a:t>
            </a:r>
          </a:p>
          <a:p>
            <a:pPr marL="0">
              <a:buNone/>
            </a:pPr>
            <a:endParaRPr lang="en-US" sz="1800" baseline="30000" dirty="0"/>
          </a:p>
          <a:p>
            <a:pPr marL="0">
              <a:buNone/>
            </a:pPr>
            <a:endParaRPr lang="en-US" sz="1800" baseline="30000" dirty="0"/>
          </a:p>
          <a:p>
            <a:pPr marL="0">
              <a:buNone/>
            </a:pPr>
            <a:endParaRPr lang="en-US" sz="1800" baseline="30000" dirty="0"/>
          </a:p>
          <a:p>
            <a:pPr marL="0">
              <a:buNone/>
            </a:pPr>
            <a:r>
              <a:rPr lang="en-US" sz="1800" baseline="30000" dirty="0"/>
              <a:t>1</a:t>
            </a:r>
            <a:r>
              <a:rPr lang="en-US" sz="1800" dirty="0"/>
              <a:t> L. A. Wolsey. 1998. Integer programming. Wiley-</a:t>
            </a:r>
            <a:r>
              <a:rPr lang="en-US" sz="1800" dirty="0" err="1"/>
              <a:t>Interscience</a:t>
            </a:r>
            <a:r>
              <a:rPr lang="en-US" sz="1800" dirty="0"/>
              <a:t>, New York, NY, USA.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1D5873-43AA-4C54-83A5-C6D32555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F3B51-9EA3-4244-9056-BB8A9286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CE15C-19C5-4BDC-98A6-50B60E91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 and motivation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Prior research (Linear formulation of MCTSM)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Nemo (Nonlinear formulation of MCTSM)</a:t>
            </a:r>
          </a:p>
          <a:p>
            <a:r>
              <a:rPr lang="en-US" b="1" dirty="0"/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C297622-E3A8-43E9-84D5-9F16947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324A6-CA8E-4DD3-9075-37C7E381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9755B9-63F9-4581-9876-8CC8B5E0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483"/>
            <a:ext cx="10515600" cy="4376646"/>
          </a:xfrm>
        </p:spPr>
        <p:txBody>
          <a:bodyPr>
            <a:normAutofit/>
          </a:bodyPr>
          <a:lstStyle/>
          <a:p>
            <a:r>
              <a:rPr lang="en-US" dirty="0"/>
              <a:t>MINTS vs. Nemo</a:t>
            </a:r>
          </a:p>
          <a:p>
            <a:r>
              <a:rPr lang="en-US" dirty="0"/>
              <a:t>MINTS</a:t>
            </a:r>
          </a:p>
          <a:p>
            <a:pPr lvl="1"/>
            <a:r>
              <a:rPr lang="en-US" dirty="0"/>
              <a:t>Re-implementation of MINTS</a:t>
            </a:r>
            <a:r>
              <a:rPr lang="en-US" baseline="30000" dirty="0"/>
              <a:t>1</a:t>
            </a:r>
            <a:r>
              <a:rPr lang="en-US" dirty="0"/>
              <a:t> by Hsu and </a:t>
            </a:r>
            <a:r>
              <a:rPr lang="en-US" dirty="0" err="1"/>
              <a:t>Orso</a:t>
            </a:r>
            <a:r>
              <a:rPr lang="en-US" dirty="0"/>
              <a:t> at Georgia Tech</a:t>
            </a:r>
          </a:p>
          <a:p>
            <a:pPr lvl="1"/>
            <a:r>
              <a:rPr lang="en-US" dirty="0"/>
              <a:t>Linearly formulates the MCTSM problem</a:t>
            </a:r>
          </a:p>
          <a:p>
            <a:r>
              <a:rPr lang="en-US" dirty="0"/>
              <a:t>Nemo</a:t>
            </a:r>
          </a:p>
          <a:p>
            <a:pPr lvl="1"/>
            <a:r>
              <a:rPr lang="en-US" dirty="0"/>
              <a:t>Nonlinearly formulates the MCTSM problem</a:t>
            </a:r>
          </a:p>
          <a:p>
            <a:pPr lvl="1"/>
            <a:r>
              <a:rPr lang="en-US" dirty="0"/>
              <a:t>Transforms the nonlinear formulation into an equivalent linear form </a:t>
            </a:r>
          </a:p>
          <a:p>
            <a:pPr marL="457200" lvl="1" indent="0">
              <a:buNone/>
            </a:pPr>
            <a:r>
              <a:rPr lang="en-US" dirty="0"/>
              <a:t>   and then use linear solvers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aseline="30000" dirty="0"/>
              <a:t>1 </a:t>
            </a:r>
            <a:r>
              <a:rPr lang="en-US" sz="1800" dirty="0"/>
              <a:t>H. Y. Hsu and A. </a:t>
            </a:r>
            <a:r>
              <a:rPr lang="en-US" sz="1800" dirty="0" err="1"/>
              <a:t>Orso</a:t>
            </a:r>
            <a:r>
              <a:rPr lang="en-US" sz="1800" dirty="0"/>
              <a:t>. MINTS: A general framework and tool for supporting test-suite minimization. ICSE’09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79FF35-8607-4EA9-B547-529A0DE0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6DF439-2931-4304-8B7E-F9B98ECF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37C6A9-09AF-4C73-8DBF-73EA079D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734"/>
            <a:ext cx="10515600" cy="453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CPLEX as linear solver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8CE03F-70A4-4341-B24E-6206D419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01E88FD8-7EA2-407C-AF72-68A8488AC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23004"/>
              </p:ext>
            </p:extLst>
          </p:nvPr>
        </p:nvGraphicFramePr>
        <p:xfrm>
          <a:off x="838200" y="2463622"/>
          <a:ext cx="9283771" cy="2682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8717">
                  <a:extLst>
                    <a:ext uri="{9D8B030D-6E8A-4147-A177-3AD203B41FA5}">
                      <a16:colId xmlns="" xmlns:a16="http://schemas.microsoft.com/office/drawing/2014/main" val="270518231"/>
                    </a:ext>
                  </a:extLst>
                </a:gridCol>
                <a:gridCol w="810139">
                  <a:extLst>
                    <a:ext uri="{9D8B030D-6E8A-4147-A177-3AD203B41FA5}">
                      <a16:colId xmlns="" xmlns:a16="http://schemas.microsoft.com/office/drawing/2014/main" val="2891523982"/>
                    </a:ext>
                  </a:extLst>
                </a:gridCol>
                <a:gridCol w="3055584">
                  <a:extLst>
                    <a:ext uri="{9D8B030D-6E8A-4147-A177-3AD203B41FA5}">
                      <a16:colId xmlns="" xmlns:a16="http://schemas.microsoft.com/office/drawing/2014/main" val="2752188453"/>
                    </a:ext>
                  </a:extLst>
                </a:gridCol>
                <a:gridCol w="1013043">
                  <a:extLst>
                    <a:ext uri="{9D8B030D-6E8A-4147-A177-3AD203B41FA5}">
                      <a16:colId xmlns="" xmlns:a16="http://schemas.microsoft.com/office/drawing/2014/main" val="2876249343"/>
                    </a:ext>
                  </a:extLst>
                </a:gridCol>
                <a:gridCol w="902295">
                  <a:extLst>
                    <a:ext uri="{9D8B030D-6E8A-4147-A177-3AD203B41FA5}">
                      <a16:colId xmlns="" xmlns:a16="http://schemas.microsoft.com/office/drawing/2014/main" val="4232486594"/>
                    </a:ext>
                  </a:extLst>
                </a:gridCol>
                <a:gridCol w="1232843">
                  <a:extLst>
                    <a:ext uri="{9D8B030D-6E8A-4147-A177-3AD203B41FA5}">
                      <a16:colId xmlns="" xmlns:a16="http://schemas.microsoft.com/office/drawing/2014/main" val="589453896"/>
                    </a:ext>
                  </a:extLst>
                </a:gridCol>
                <a:gridCol w="1061150">
                  <a:extLst>
                    <a:ext uri="{9D8B030D-6E8A-4147-A177-3AD203B41FA5}">
                      <a16:colId xmlns="" xmlns:a16="http://schemas.microsoft.com/office/drawing/2014/main" val="93953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#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# Known</a:t>
                      </a:r>
                    </a:p>
                    <a:p>
                      <a:pPr algn="ctr"/>
                      <a:r>
                        <a:rPr lang="en-US" sz="2000" dirty="0"/>
                        <a:t> Faults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# New</a:t>
                      </a:r>
                    </a:p>
                    <a:p>
                      <a:pPr algn="ctr"/>
                      <a:r>
                        <a:rPr lang="en-US" sz="2000" dirty="0"/>
                        <a:t>   Faults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575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Pattern search and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58,344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091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Lexical analyzer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12,366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98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Command-line 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26,466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792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Executables 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467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Gzip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compressor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5,682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2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5E3C99-3EE8-4FEB-8962-FD0623FE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FC232-E8F1-48FB-842F-DFB2B044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734"/>
            <a:ext cx="10515600" cy="4614052"/>
          </a:xfrm>
        </p:spPr>
        <p:txBody>
          <a:bodyPr>
            <a:normAutofit/>
          </a:bodyPr>
          <a:lstStyle/>
          <a:p>
            <a:r>
              <a:rPr lang="en-US" dirty="0"/>
              <a:t>(1) Bi-criteria problem</a:t>
            </a:r>
          </a:p>
          <a:p>
            <a:pPr lvl="1"/>
            <a:r>
              <a:rPr lang="en-US" dirty="0"/>
              <a:t>Maintain the statement coverage of the original suite</a:t>
            </a:r>
          </a:p>
          <a:p>
            <a:pPr lvl="1"/>
            <a:r>
              <a:rPr lang="en-US" dirty="0"/>
              <a:t>Maximize fault detection effectiveness (FDE)</a:t>
            </a:r>
          </a:p>
          <a:p>
            <a:r>
              <a:rPr lang="en-US" dirty="0"/>
              <a:t>(2) Tri-criteria problem</a:t>
            </a:r>
          </a:p>
          <a:p>
            <a:pPr lvl="1"/>
            <a:r>
              <a:rPr lang="en-US" dirty="0"/>
              <a:t>Fix the sizes of the reduced suites</a:t>
            </a:r>
          </a:p>
          <a:p>
            <a:pPr lvl="1"/>
            <a:r>
              <a:rPr lang="en-US" dirty="0"/>
              <a:t>Maximize both statement coverage and FDE</a:t>
            </a:r>
          </a:p>
          <a:p>
            <a:pPr lvl="1"/>
            <a:r>
              <a:rPr lang="en-US" dirty="0"/>
              <a:t>More complex; larger solution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A67E9B-59EB-4D24-8164-A521292E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0EE3B7-492B-4E92-8CC2-7581B207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MINTS vs. Nemo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229B28-1E7A-4D4F-8D20-05A6E51B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734"/>
            <a:ext cx="10515600" cy="4614053"/>
          </a:xfrm>
        </p:spPr>
        <p:txBody>
          <a:bodyPr>
            <a:normAutofit/>
          </a:bodyPr>
          <a:lstStyle/>
          <a:p>
            <a:r>
              <a:rPr lang="en-US" dirty="0"/>
              <a:t>Apply MINTS and Nemo to the minimization problems</a:t>
            </a:r>
          </a:p>
          <a:p>
            <a:r>
              <a:rPr lang="en-US" dirty="0"/>
              <a:t>Evaluate them on:</a:t>
            </a:r>
          </a:p>
          <a:p>
            <a:pPr lvl="1"/>
            <a:r>
              <a:rPr lang="en-US" dirty="0"/>
              <a:t>Suite size reduction</a:t>
            </a:r>
          </a:p>
          <a:p>
            <a:pPr lvl="1"/>
            <a:r>
              <a:rPr lang="en-US" dirty="0"/>
              <a:t>Effectiveness </a:t>
            </a:r>
          </a:p>
          <a:p>
            <a:pPr lvl="2"/>
            <a:r>
              <a:rPr lang="en-US" dirty="0"/>
              <a:t>Fault detection effectiveness (FDE) on both known and new faults</a:t>
            </a:r>
          </a:p>
          <a:p>
            <a:pPr lvl="2"/>
            <a:r>
              <a:rPr lang="en-US" dirty="0"/>
              <a:t>Statement coverage (for problem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4AAA8A-E7F7-42C9-84CD-C88558FD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F8846-EF3E-4F1B-9F63-C0A11571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8DAE09-395B-4073-86B8-240619DA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(1) Bi-criteria problem</a:t>
            </a:r>
          </a:p>
          <a:p>
            <a:pPr lvl="1"/>
            <a:r>
              <a:rPr lang="en-US" b="1" dirty="0"/>
              <a:t>Maintain the statement coverage of the original suite</a:t>
            </a:r>
          </a:p>
          <a:p>
            <a:pPr lvl="1"/>
            <a:r>
              <a:rPr lang="en-US" b="1" dirty="0"/>
              <a:t>Maximize fault detection effectiveness (FDE)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(2) Tri-criteria problem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Fix the sizes of the reduced suites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Maximize both statement coverage and FDE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complex; larger solution 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0EA643-AAC2-477B-8983-F3DEA5FE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67F34-DB7A-45D3-B4CF-420F572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Bi-criteria problem: Suite Size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D86424-B800-494E-ADEB-7FC66C91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F8BF4A-1BB0-4932-BBDC-03F0EECC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7AFE5D8-10B1-4910-A89E-3A9A3F9FB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18" y="1825625"/>
            <a:ext cx="7182961" cy="43460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73C22BD-AC4D-4EA6-A8DA-8E9067045AA3}"/>
              </a:ext>
            </a:extLst>
          </p:cNvPr>
          <p:cNvSpPr/>
          <p:nvPr/>
        </p:nvSpPr>
        <p:spPr>
          <a:xfrm>
            <a:off x="3241861" y="6092626"/>
            <a:ext cx="5708274" cy="4548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Equivalent suite size reduction by Nemo</a:t>
            </a:r>
          </a:p>
        </p:txBody>
      </p:sp>
    </p:spTree>
    <p:extLst>
      <p:ext uri="{BB962C8B-B14F-4D97-AF65-F5344CB8AC3E}">
        <p14:creationId xmlns:p14="http://schemas.microsoft.com/office/powerpoint/2010/main" val="40639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67F34-DB7A-45D3-B4CF-420F572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Bi-criteria problem: FDE on Known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D86424-B800-494E-ADEB-7FC66C91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F8BF4A-1BB0-4932-BBDC-03F0EECC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5ED33E4-6A0F-4A0B-8B1E-1F05C84D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87" y="1825625"/>
            <a:ext cx="7158426" cy="43312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E127AAD-958F-4F82-9CC3-40DA9AC44BCF}"/>
              </a:ext>
            </a:extLst>
          </p:cNvPr>
          <p:cNvSpPr/>
          <p:nvPr/>
        </p:nvSpPr>
        <p:spPr>
          <a:xfrm>
            <a:off x="3241863" y="6128908"/>
            <a:ext cx="5708274" cy="4548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Avg. 13% (Max. 24%) improvement by Nemo </a:t>
            </a:r>
          </a:p>
        </p:txBody>
      </p:sp>
    </p:spTree>
    <p:extLst>
      <p:ext uri="{BB962C8B-B14F-4D97-AF65-F5344CB8AC3E}">
        <p14:creationId xmlns:p14="http://schemas.microsoft.com/office/powerpoint/2010/main" val="29574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67F34-DB7A-45D3-B4CF-420F572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Bi-criteria problem: FDE on New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D86424-B800-494E-ADEB-7FC66C91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F8BF4A-1BB0-4932-BBDC-03F0EECC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3B370AA-410F-4B08-9DE9-05DB09E1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40" y="1825625"/>
            <a:ext cx="7177719" cy="43429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2E60D8B-CDD0-47DA-BFFA-C0613FEA1A14}"/>
              </a:ext>
            </a:extLst>
          </p:cNvPr>
          <p:cNvSpPr/>
          <p:nvPr/>
        </p:nvSpPr>
        <p:spPr>
          <a:xfrm>
            <a:off x="3241862" y="6088259"/>
            <a:ext cx="5708274" cy="4548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Avg. 4% (Max. 13%) improvement by Nemo</a:t>
            </a:r>
          </a:p>
        </p:txBody>
      </p:sp>
    </p:spTree>
    <p:extLst>
      <p:ext uri="{BB962C8B-B14F-4D97-AF65-F5344CB8AC3E}">
        <p14:creationId xmlns:p14="http://schemas.microsoft.com/office/powerpoint/2010/main" val="14213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76D2EF-C1B7-46F7-9A4D-3D13C0D8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7BB7E6-D32A-42FD-957D-9274DF5A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D22D3FE-7428-4DF1-A27C-09993F48FBF3}"/>
              </a:ext>
            </a:extLst>
          </p:cNvPr>
          <p:cNvGrpSpPr>
            <a:grpSpLocks noChangeAspect="1"/>
          </p:cNvGrpSpPr>
          <p:nvPr/>
        </p:nvGrpSpPr>
        <p:grpSpPr>
          <a:xfrm>
            <a:off x="2028129" y="190605"/>
            <a:ext cx="8181460" cy="6089881"/>
            <a:chOff x="1288179" y="1595641"/>
            <a:chExt cx="3741821" cy="2785229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778D61CF-5B5B-4892-A790-F348E955B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88179" y="1595641"/>
              <a:ext cx="3741821" cy="7962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C0FC078-A2AC-4C7A-AEE9-7D522E945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88179" y="2391879"/>
              <a:ext cx="3741821" cy="1988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6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F8846-EF3E-4F1B-9F63-C0A11571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8DAE09-395B-4073-86B8-240619DA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(1) Bi-criteria problem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 the statement coverage of the original suite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Maximize fault detection effectiveness (FDE)</a:t>
            </a:r>
          </a:p>
          <a:p>
            <a:r>
              <a:rPr lang="en-US" b="1" dirty="0"/>
              <a:t>(2) Tri-criteria problem</a:t>
            </a:r>
          </a:p>
          <a:p>
            <a:pPr lvl="1"/>
            <a:r>
              <a:rPr lang="en-US" b="1" dirty="0"/>
              <a:t>Fix the sizes of the reduced suites</a:t>
            </a:r>
          </a:p>
          <a:p>
            <a:pPr lvl="1"/>
            <a:r>
              <a:rPr lang="en-US" b="1" dirty="0"/>
              <a:t>Maximize both statement coverage and FDE</a:t>
            </a:r>
          </a:p>
          <a:p>
            <a:pPr lvl="1"/>
            <a:r>
              <a:rPr lang="en-US" b="1" dirty="0"/>
              <a:t>More complex; larger solution 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0EA643-AAC2-477B-8983-F3DEA5FE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67F34-DB7A-45D3-B4CF-420F572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Tri-criteria problem: FDE on Known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D86424-B800-494E-ADEB-7FC66C91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F8BF4A-1BB0-4932-BBDC-03F0EECC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9387C4A-8CD7-4B87-9C92-A6EF2CEAEDD7}"/>
              </a:ext>
            </a:extLst>
          </p:cNvPr>
          <p:cNvGrpSpPr/>
          <p:nvPr/>
        </p:nvGrpSpPr>
        <p:grpSpPr>
          <a:xfrm>
            <a:off x="2516786" y="1842988"/>
            <a:ext cx="7158426" cy="4331228"/>
            <a:chOff x="2516786" y="1842988"/>
            <a:chExt cx="7158426" cy="4331228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372F01F9-9271-44A8-B4DE-4E78FDD2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6786" y="1842988"/>
              <a:ext cx="7158426" cy="4331228"/>
            </a:xfrm>
            <a:prstGeom prst="rect">
              <a:avLst/>
            </a:prstGeom>
          </p:spPr>
        </p:pic>
        <p:pic>
          <p:nvPicPr>
            <p:cNvPr id="10" name="Content Placeholder 5">
              <a:extLst>
                <a:ext uri="{FF2B5EF4-FFF2-40B4-BE49-F238E27FC236}">
                  <a16:creationId xmlns="" xmlns:a16="http://schemas.microsoft.com/office/drawing/2014/main" id="{ABAF59EC-375A-4B93-A664-50B1D8C08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1566" t="5104" r="65195" b="88694"/>
            <a:stretch/>
          </p:blipFill>
          <p:spPr>
            <a:xfrm>
              <a:off x="4771504" y="2071647"/>
              <a:ext cx="233784" cy="270847"/>
            </a:xfrm>
            <a:prstGeom prst="rect">
              <a:avLst/>
            </a:prstGeom>
          </p:spPr>
        </p:pic>
      </p:grpSp>
      <p:sp>
        <p:nvSpPr>
          <p:cNvPr id="11" name="Speech Bubble: Oval 10">
            <a:extLst>
              <a:ext uri="{FF2B5EF4-FFF2-40B4-BE49-F238E27FC236}">
                <a16:creationId xmlns="" xmlns:a16="http://schemas.microsoft.com/office/drawing/2014/main" id="{A2A85593-900E-4D2A-B818-ECF84ABE7306}"/>
              </a:ext>
            </a:extLst>
          </p:cNvPr>
          <p:cNvSpPr/>
          <p:nvPr/>
        </p:nvSpPr>
        <p:spPr>
          <a:xfrm>
            <a:off x="8845774" y="1264793"/>
            <a:ext cx="1476985" cy="942278"/>
          </a:xfrm>
          <a:prstGeom prst="wedgeEllipseCallout">
            <a:avLst>
              <a:gd name="adj1" fmla="val -29138"/>
              <a:gd name="adj2" fmla="val 73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+124%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BEAECFF-93A5-49D5-9B8B-16920016DF8A}"/>
              </a:ext>
            </a:extLst>
          </p:cNvPr>
          <p:cNvSpPr/>
          <p:nvPr/>
        </p:nvSpPr>
        <p:spPr>
          <a:xfrm>
            <a:off x="3067791" y="6084029"/>
            <a:ext cx="6056415" cy="4548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Avg. 81% (Max. 124%) improvement by Nemo </a:t>
            </a:r>
          </a:p>
        </p:txBody>
      </p:sp>
    </p:spTree>
    <p:extLst>
      <p:ext uri="{BB962C8B-B14F-4D97-AF65-F5344CB8AC3E}">
        <p14:creationId xmlns:p14="http://schemas.microsoft.com/office/powerpoint/2010/main" val="4776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67F34-DB7A-45D3-B4CF-420F572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Tri-criteria problem: FDE on New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D86424-B800-494E-ADEB-7FC66C91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F8BF4A-1BB0-4932-BBDC-03F0EECC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DBCFD2F-10A7-46AE-A724-F95F079A0F0D}"/>
              </a:ext>
            </a:extLst>
          </p:cNvPr>
          <p:cNvGrpSpPr/>
          <p:nvPr/>
        </p:nvGrpSpPr>
        <p:grpSpPr>
          <a:xfrm>
            <a:off x="2508624" y="1835857"/>
            <a:ext cx="7174751" cy="4341106"/>
            <a:chOff x="2508624" y="1835857"/>
            <a:chExt cx="7174751" cy="43411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E23CD0BB-49E0-4B30-9FE8-C03B3D280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8624" y="1835857"/>
              <a:ext cx="7174751" cy="4341106"/>
            </a:xfrm>
            <a:prstGeom prst="rect">
              <a:avLst/>
            </a:prstGeom>
          </p:spPr>
        </p:pic>
        <p:pic>
          <p:nvPicPr>
            <p:cNvPr id="7" name="Content Placeholder 5">
              <a:extLst>
                <a:ext uri="{FF2B5EF4-FFF2-40B4-BE49-F238E27FC236}">
                  <a16:creationId xmlns="" xmlns:a16="http://schemas.microsoft.com/office/drawing/2014/main" id="{9D3FEF0A-F09D-40A3-9FFA-955CB350D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1566" t="5104" r="65195" b="88694"/>
            <a:stretch/>
          </p:blipFill>
          <p:spPr>
            <a:xfrm>
              <a:off x="4928114" y="2056491"/>
              <a:ext cx="233784" cy="27084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F9A746A-1EE8-4971-B377-AE9DC8CEE7E3}"/>
              </a:ext>
            </a:extLst>
          </p:cNvPr>
          <p:cNvSpPr/>
          <p:nvPr/>
        </p:nvSpPr>
        <p:spPr>
          <a:xfrm>
            <a:off x="3061853" y="6128908"/>
            <a:ext cx="6068292" cy="4548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Avg. 47% (Max. 105%) improvement by Nemo </a:t>
            </a:r>
          </a:p>
        </p:txBody>
      </p:sp>
    </p:spTree>
    <p:extLst>
      <p:ext uri="{BB962C8B-B14F-4D97-AF65-F5344CB8AC3E}">
        <p14:creationId xmlns:p14="http://schemas.microsoft.com/office/powerpoint/2010/main" val="40378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67F34-DB7A-45D3-B4CF-420F572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Tri-criteria </a:t>
            </a:r>
            <a:r>
              <a:rPr lang="en-US"/>
              <a:t>problem: Statement </a:t>
            </a:r>
            <a:r>
              <a:rPr lang="en-US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D86424-B800-494E-ADEB-7FC66C91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F8BF4A-1BB0-4932-BBDC-03F0EECC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3099BC4-127B-40AC-A3A2-93BFA5D03305}"/>
              </a:ext>
            </a:extLst>
          </p:cNvPr>
          <p:cNvGrpSpPr/>
          <p:nvPr/>
        </p:nvGrpSpPr>
        <p:grpSpPr>
          <a:xfrm>
            <a:off x="2516787" y="1845735"/>
            <a:ext cx="7158426" cy="4331228"/>
            <a:chOff x="2516787" y="1845735"/>
            <a:chExt cx="7158426" cy="4331228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F7C8E5BB-C7C0-4817-9D19-DBFC2127D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6787" y="1845735"/>
              <a:ext cx="7158426" cy="4331228"/>
            </a:xfrm>
            <a:prstGeom prst="rect">
              <a:avLst/>
            </a:prstGeom>
          </p:spPr>
        </p:pic>
        <p:pic>
          <p:nvPicPr>
            <p:cNvPr id="10" name="Content Placeholder 5">
              <a:extLst>
                <a:ext uri="{FF2B5EF4-FFF2-40B4-BE49-F238E27FC236}">
                  <a16:creationId xmlns="" xmlns:a16="http://schemas.microsoft.com/office/drawing/2014/main" id="{73A48997-9BEE-4F04-B897-78C39AC80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1566" t="5104" r="65195" b="88694"/>
            <a:stretch/>
          </p:blipFill>
          <p:spPr>
            <a:xfrm>
              <a:off x="4963477" y="2066595"/>
              <a:ext cx="233784" cy="270847"/>
            </a:xfrm>
            <a:prstGeom prst="rect">
              <a:avLst/>
            </a:prstGeom>
          </p:spPr>
        </p:pic>
      </p:grpSp>
      <p:sp>
        <p:nvSpPr>
          <p:cNvPr id="11" name="Speech Bubble: Oval 10">
            <a:extLst>
              <a:ext uri="{FF2B5EF4-FFF2-40B4-BE49-F238E27FC236}">
                <a16:creationId xmlns="" xmlns:a16="http://schemas.microsoft.com/office/drawing/2014/main" id="{65A38003-1E4B-42C7-A05D-5094FD4AC501}"/>
              </a:ext>
            </a:extLst>
          </p:cNvPr>
          <p:cNvSpPr/>
          <p:nvPr/>
        </p:nvSpPr>
        <p:spPr>
          <a:xfrm>
            <a:off x="8870904" y="2573905"/>
            <a:ext cx="1476985" cy="942278"/>
          </a:xfrm>
          <a:prstGeom prst="wedgeEllipseCallout">
            <a:avLst>
              <a:gd name="adj1" fmla="val -29138"/>
              <a:gd name="adj2" fmla="val 73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+159%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D858AA5-1AAE-4828-8ED6-23AD64042525}"/>
              </a:ext>
            </a:extLst>
          </p:cNvPr>
          <p:cNvSpPr/>
          <p:nvPr/>
        </p:nvSpPr>
        <p:spPr>
          <a:xfrm>
            <a:off x="3061854" y="6128908"/>
            <a:ext cx="6068292" cy="4548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Avg. 46% (Max. 159%) improvement by Nemo </a:t>
            </a:r>
          </a:p>
        </p:txBody>
      </p:sp>
    </p:spTree>
    <p:extLst>
      <p:ext uri="{BB962C8B-B14F-4D97-AF65-F5344CB8AC3E}">
        <p14:creationId xmlns:p14="http://schemas.microsoft.com/office/powerpoint/2010/main" val="23163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E684A0-08C3-4C9A-9176-21537278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47D735-CE13-4726-A506-EC1B6398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734"/>
            <a:ext cx="10515600" cy="4446782"/>
          </a:xfrm>
        </p:spPr>
        <p:txBody>
          <a:bodyPr>
            <a:normAutofit/>
          </a:bodyPr>
          <a:lstStyle/>
          <a:p>
            <a:r>
              <a:rPr lang="en-US" dirty="0"/>
              <a:t>MCTSM problem is inherently nonlinear</a:t>
            </a:r>
          </a:p>
          <a:p>
            <a:r>
              <a:rPr lang="en-US" dirty="0"/>
              <a:t>Programmatically transform the nonlinear formulation to a linear form</a:t>
            </a:r>
          </a:p>
          <a:p>
            <a:pPr lvl="1"/>
            <a:r>
              <a:rPr lang="en-US" dirty="0"/>
              <a:t>Use modern ILP solvers to find optimal solutions</a:t>
            </a:r>
          </a:p>
          <a:p>
            <a:r>
              <a:rPr lang="en-US" dirty="0"/>
              <a:t>Evaluation on minimization problems</a:t>
            </a:r>
          </a:p>
          <a:p>
            <a:pPr lvl="1"/>
            <a:r>
              <a:rPr lang="en-US" dirty="0"/>
              <a:t>Executed up to 159% more statements and detected 124% more faults than prior work</a:t>
            </a:r>
          </a:p>
          <a:p>
            <a:r>
              <a:rPr lang="en-US" dirty="0"/>
              <a:t>Apply to other test case management problems (e.g., selection, prioritization)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B339E0-5391-493D-A285-C93096F4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96DDBCD-A58C-4E00-A8C3-4DFC50A78ED2}"/>
              </a:ext>
            </a:extLst>
          </p:cNvPr>
          <p:cNvSpPr/>
          <p:nvPr/>
        </p:nvSpPr>
        <p:spPr>
          <a:xfrm>
            <a:off x="4853448" y="5687951"/>
            <a:ext cx="248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617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76D2EF-C1B7-46F7-9A4D-3D13C0D8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7BB7E6-D32A-42FD-957D-9274DF5A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D22D3FE-7428-4DF1-A27C-09993F48FBF3}"/>
              </a:ext>
            </a:extLst>
          </p:cNvPr>
          <p:cNvGrpSpPr>
            <a:grpSpLocks noChangeAspect="1"/>
          </p:cNvGrpSpPr>
          <p:nvPr/>
        </p:nvGrpSpPr>
        <p:grpSpPr>
          <a:xfrm>
            <a:off x="2028129" y="190604"/>
            <a:ext cx="8181460" cy="6089880"/>
            <a:chOff x="1288179" y="1595641"/>
            <a:chExt cx="3741821" cy="2785229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778D61CF-5B5B-4892-A790-F348E955B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88179" y="1595641"/>
              <a:ext cx="3741821" cy="7962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C0FC078-A2AC-4C7A-AEE9-7D522E945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88179" y="2391879"/>
              <a:ext cx="3741821" cy="1988991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4F98A11-2996-45D9-A193-33492E617E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5137" y="2144557"/>
            <a:ext cx="8396009" cy="953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E06DB4B-4C5A-40E1-9E7E-DB12EBB7013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5137" y="3839077"/>
            <a:ext cx="8441727" cy="848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7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90E71B-ADAE-4EC6-B738-2FF7BBDD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31ADCF-E75F-4A3A-B800-CDEDA842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Regression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8EF213-5625-4243-BA34-B9A5B2D43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09"/>
          <a:stretch/>
        </p:blipFill>
        <p:spPr>
          <a:xfrm>
            <a:off x="2221319" y="1442273"/>
            <a:ext cx="7760881" cy="4914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A5CF47E-D626-44B4-AFC8-56ED31934EF2}"/>
              </a:ext>
            </a:extLst>
          </p:cNvPr>
          <p:cNvSpPr/>
          <p:nvPr/>
        </p:nvSpPr>
        <p:spPr>
          <a:xfrm>
            <a:off x="2426202" y="5661878"/>
            <a:ext cx="743052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Provide confidence that the newly introduced features of the system do not interfere with the existing features.</a:t>
            </a:r>
          </a:p>
        </p:txBody>
      </p:sp>
    </p:spTree>
    <p:extLst>
      <p:ext uri="{BB962C8B-B14F-4D97-AF65-F5344CB8AC3E}">
        <p14:creationId xmlns:p14="http://schemas.microsoft.com/office/powerpoint/2010/main" val="27768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90E71B-ADAE-4EC6-B738-2FF7BBDD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FF3E857-E9C8-42C4-A0FA-5F0C4C39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62" y="273721"/>
            <a:ext cx="7760881" cy="6059949"/>
          </a:xfrm>
          <a:prstGeom prst="rect">
            <a:avLst/>
          </a:prstGeom>
        </p:spPr>
      </p:pic>
      <p:pic>
        <p:nvPicPr>
          <p:cNvPr id="9" name="Picture 6" descr="jenkins logo">
            <a:extLst>
              <a:ext uri="{FF2B5EF4-FFF2-40B4-BE49-F238E27FC236}">
                <a16:creationId xmlns="" xmlns:a16="http://schemas.microsoft.com/office/drawing/2014/main" id="{549EE6A5-145B-4F38-A97D-0838213A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1191" y="1738428"/>
            <a:ext cx="2507041" cy="1524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5">
            <a:extLst>
              <a:ext uri="{FF2B5EF4-FFF2-40B4-BE49-F238E27FC236}">
                <a16:creationId xmlns="" xmlns:a16="http://schemas.microsoft.com/office/drawing/2014/main" id="{9334FFC3-CA35-4DF4-9C89-4A8EC2B1FBF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840" y="3892029"/>
            <a:ext cx="2742257" cy="858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gitlab logo">
            <a:extLst>
              <a:ext uri="{FF2B5EF4-FFF2-40B4-BE49-F238E27FC236}">
                <a16:creationId xmlns="" xmlns:a16="http://schemas.microsoft.com/office/drawing/2014/main" id="{4BE02037-2F8E-484F-9856-DF98D74D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3003" y="2217844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Jira Attlassian Logo">
            <a:extLst>
              <a:ext uri="{FF2B5EF4-FFF2-40B4-BE49-F238E27FC236}">
                <a16:creationId xmlns="" xmlns:a16="http://schemas.microsoft.com/office/drawing/2014/main" id="{E9686FFC-A4BB-41AD-ABA8-6D69A7B5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2574" y="4981583"/>
            <a:ext cx="2242175" cy="11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Ansible logo.svg">
            <a:extLst>
              <a:ext uri="{FF2B5EF4-FFF2-40B4-BE49-F238E27FC236}">
                <a16:creationId xmlns="" xmlns:a16="http://schemas.microsoft.com/office/drawing/2014/main" id="{4092B5BF-77C1-4571-AAFB-C58CE4D0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64" y="1620244"/>
            <a:ext cx="1430854" cy="176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Selenium Logo">
            <a:extLst>
              <a:ext uri="{FF2B5EF4-FFF2-40B4-BE49-F238E27FC236}">
                <a16:creationId xmlns="" xmlns:a16="http://schemas.microsoft.com/office/drawing/2014/main" id="{8F60C620-F08C-459F-B4AB-3BE6AB8C8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9059" y="3762245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24C253D-E803-409A-B48A-83EDE0F12A7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8906" y="509930"/>
            <a:ext cx="4451685" cy="745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8" descr="Image result">
            <a:extLst>
              <a:ext uri="{FF2B5EF4-FFF2-40B4-BE49-F238E27FC236}">
                <a16:creationId xmlns="" xmlns:a16="http://schemas.microsoft.com/office/drawing/2014/main" id="{DBB9E052-C474-4E82-B473-2BFC6AFD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0183" y="4798943"/>
            <a:ext cx="2857500" cy="1133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pache JMeter">
            <a:extLst>
              <a:ext uri="{FF2B5EF4-FFF2-40B4-BE49-F238E27FC236}">
                <a16:creationId xmlns="" xmlns:a16="http://schemas.microsoft.com/office/drawing/2014/main" id="{C4566774-F547-410A-B6FE-43E2AED42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07849" y="824186"/>
            <a:ext cx="2742257" cy="1108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hantomJS">
            <a:extLst>
              <a:ext uri="{FF2B5EF4-FFF2-40B4-BE49-F238E27FC236}">
                <a16:creationId xmlns="" xmlns:a16="http://schemas.microsoft.com/office/drawing/2014/main" id="{2AFE9241-2E5D-492A-ACF5-72A16DC0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4774" y="3501267"/>
            <a:ext cx="2767263" cy="922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55D21F-28AE-4715-98DF-780190D1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of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42E7CF-BAD4-428F-9C03-B1E6520D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 many test cases to rerun for regression testing</a:t>
            </a:r>
          </a:p>
          <a:p>
            <a:pPr lvl="1"/>
            <a:r>
              <a:rPr lang="en-US" dirty="0"/>
              <a:t>7 weeks to rerun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&gt; 30 million test executions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Test suite management</a:t>
            </a:r>
          </a:p>
          <a:p>
            <a:pPr lvl="1"/>
            <a:r>
              <a:rPr lang="en-US" b="1" dirty="0"/>
              <a:t>Test suite minimization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Test case prioritization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Test case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6A8462-B2BB-452A-8BA2-9C2FACA4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C872934-17F6-4F06-9FD4-F2DC23896FA1}"/>
              </a:ext>
            </a:extLst>
          </p:cNvPr>
          <p:cNvSpPr/>
          <p:nvPr/>
        </p:nvSpPr>
        <p:spPr>
          <a:xfrm>
            <a:off x="838200" y="5111571"/>
            <a:ext cx="10456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1 </a:t>
            </a:r>
            <a:r>
              <a:rPr lang="en-US" dirty="0"/>
              <a:t>G. </a:t>
            </a:r>
            <a:r>
              <a:rPr lang="en-US" dirty="0" err="1"/>
              <a:t>Rothermel</a:t>
            </a:r>
            <a:r>
              <a:rPr lang="en-US" dirty="0"/>
              <a:t>, R. H. </a:t>
            </a:r>
            <a:r>
              <a:rPr lang="en-US" dirty="0" err="1"/>
              <a:t>Untch</a:t>
            </a:r>
            <a:r>
              <a:rPr lang="en-US" dirty="0"/>
              <a:t>, C. Chu, and M. J. Harrold. Prioritizing test cases for regression testing. TSE’01</a:t>
            </a:r>
          </a:p>
          <a:p>
            <a:r>
              <a:rPr lang="en-US" baseline="30000" dirty="0"/>
              <a:t>2 </a:t>
            </a:r>
            <a:r>
              <a:rPr lang="en-US" dirty="0"/>
              <a:t>K. Herzig, M. </a:t>
            </a:r>
            <a:r>
              <a:rPr lang="en-US" dirty="0" err="1"/>
              <a:t>Greiler</a:t>
            </a:r>
            <a:r>
              <a:rPr lang="en-US" dirty="0"/>
              <a:t>, J. Czerwonka, and B. Murphy. The Art of Testing Less Without Sacrificing Quality. ICSE’15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4690CED2-DC1A-432D-AFD0-23D12B147E69}"/>
              </a:ext>
            </a:extLst>
          </p:cNvPr>
          <p:cNvSpPr/>
          <p:nvPr/>
        </p:nvSpPr>
        <p:spPr>
          <a:xfrm>
            <a:off x="5065921" y="3746237"/>
            <a:ext cx="4148636" cy="926803"/>
          </a:xfrm>
          <a:prstGeom prst="wedgeRoundRectCallout">
            <a:avLst>
              <a:gd name="adj1" fmla="val -58015"/>
              <a:gd name="adj2" fmla="val -4294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Multi-Criteria Test Suite Minimization (MCTSM)</a:t>
            </a:r>
          </a:p>
        </p:txBody>
      </p:sp>
    </p:spTree>
    <p:extLst>
      <p:ext uri="{BB962C8B-B14F-4D97-AF65-F5344CB8AC3E}">
        <p14:creationId xmlns:p14="http://schemas.microsoft.com/office/powerpoint/2010/main" val="41869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62952B-0DAE-4EF0-9243-FB49A75C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Multi-Criteria Test Suite Minimization (MCTSM) Problem: Bi-Criteria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C08BEFFD-E32B-4637-B7C2-B14E37A17E8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05800" y="1868712"/>
                <a:ext cx="7360376" cy="4834035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Find a minimal subset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Covers all statements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(“constraint criterion”)</a:t>
                </a:r>
              </a:p>
              <a:p>
                <a:pPr marL="201168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Reveals as many distinct faults as possible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(“optimization criterion”)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8BEFFD-E32B-4637-B7C2-B14E37A17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05800" y="1868712"/>
                <a:ext cx="7360376" cy="48340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BF18309-6AC8-4232-A4A1-6593A2D7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="" xmlns:a16="http://schemas.microsoft.com/office/drawing/2014/main" id="{933A6B50-B911-4DEE-968A-7668184CF3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4"/>
          <a:stretch/>
        </p:blipFill>
        <p:spPr>
          <a:xfrm>
            <a:off x="6176228" y="1917309"/>
            <a:ext cx="3693375" cy="553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DE6965A0-A67B-45E8-9417-C95F99D60A5D}"/>
                  </a:ext>
                </a:extLst>
              </p:cNvPr>
              <p:cNvSpPr/>
              <p:nvPr/>
            </p:nvSpPr>
            <p:spPr>
              <a:xfrm>
                <a:off x="1984921" y="3895475"/>
                <a:ext cx="136268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01168"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6965A0-A67B-45E8-9417-C95F99D60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921" y="3895475"/>
                <a:ext cx="1362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C789130A-E357-429C-B8DC-32AC64A73176}"/>
                  </a:ext>
                </a:extLst>
              </p:cNvPr>
              <p:cNvSpPr/>
              <p:nvPr/>
            </p:nvSpPr>
            <p:spPr>
              <a:xfrm>
                <a:off x="1496920" y="5518159"/>
                <a:ext cx="360932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89130A-E357-429C-B8DC-32AC64A73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20" y="5518159"/>
                <a:ext cx="3609320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4">
            <a:extLst>
              <a:ext uri="{FF2B5EF4-FFF2-40B4-BE49-F238E27FC236}">
                <a16:creationId xmlns="" xmlns:a16="http://schemas.microsoft.com/office/drawing/2014/main" id="{6ACC5087-7237-4395-AA49-B14CDD9F0DD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4" b="-80"/>
          <a:stretch/>
        </p:blipFill>
        <p:spPr>
          <a:xfrm>
            <a:off x="6176227" y="3384657"/>
            <a:ext cx="3693375" cy="1081368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="" xmlns:a16="http://schemas.microsoft.com/office/drawing/2014/main" id="{776895D7-8C34-4A32-AA41-8E97B7D606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4"/>
          <a:stretch/>
        </p:blipFill>
        <p:spPr>
          <a:xfrm>
            <a:off x="6176227" y="2449916"/>
            <a:ext cx="3693375" cy="9497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ADE7635-6AA3-4EFE-9B66-77F9F5C683D2}"/>
              </a:ext>
            </a:extLst>
          </p:cNvPr>
          <p:cNvSpPr/>
          <p:nvPr/>
        </p:nvSpPr>
        <p:spPr>
          <a:xfrm>
            <a:off x="8521075" y="3399681"/>
            <a:ext cx="854222" cy="1066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455E66C6-E7B8-43D2-9B23-BE464828E167}"/>
                  </a:ext>
                </a:extLst>
              </p:cNvPr>
              <p:cNvSpPr/>
              <p:nvPr/>
            </p:nvSpPr>
            <p:spPr>
              <a:xfrm>
                <a:off x="3052918" y="3895475"/>
                <a:ext cx="124899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01168"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5E66C6-E7B8-43D2-9B23-BE464828E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18" y="3895475"/>
                <a:ext cx="124899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FB1A710-9BBE-4285-9237-D3FE37FA4535}"/>
              </a:ext>
            </a:extLst>
          </p:cNvPr>
          <p:cNvSpPr/>
          <p:nvPr/>
        </p:nvSpPr>
        <p:spPr>
          <a:xfrm>
            <a:off x="8521075" y="2470398"/>
            <a:ext cx="854222" cy="921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4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3503 -4.81481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7" grpId="0" animBg="1"/>
      <p:bldP spid="18" grpId="0"/>
      <p:bldP spid="19" grpId="0" animBg="1"/>
      <p:bldP spid="19" grpId="1" animBg="1"/>
      <p:bldP spid="1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F3B51-9EA3-4244-9056-BB8A9286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CE15C-19C5-4BDC-98A6-50B60E91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 and motivation</a:t>
            </a:r>
          </a:p>
          <a:p>
            <a:r>
              <a:rPr lang="en-US" b="1" dirty="0"/>
              <a:t>Prior research (Linear formulation of MCTSM)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Nemo (Nonlinear formulation of MCTSM)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C297622-E3A8-43E9-84D5-9F16947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4195D-4FDB-475F-8443-4814B5600A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</TotalTime>
  <Words>2094</Words>
  <Application>Microsoft Office PowerPoint</Application>
  <PresentationFormat>Custom</PresentationFormat>
  <Paragraphs>367</Paragraphs>
  <Slides>34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Nemo:  Multi-Criteria Test-Suite Minimization  with Integer Nonlinear Programming  Jun-Wei Lin, Reyhaneh Jabbarvand, Joshua Garcia, and Sam Malek Donald Bren School of Information and Computer Sciences  University of California, Irvine</vt:lpstr>
      <vt:lpstr>Software Evolves Rapidly</vt:lpstr>
      <vt:lpstr>PowerPoint Presentation</vt:lpstr>
      <vt:lpstr>PowerPoint Presentation</vt:lpstr>
      <vt:lpstr>Regression Testing</vt:lpstr>
      <vt:lpstr>PowerPoint Presentation</vt:lpstr>
      <vt:lpstr>Issue of Regression Testing</vt:lpstr>
      <vt:lpstr>Multi-Criteria Test Suite Minimization (MCTSM) Problem: Bi-Criteria Example</vt:lpstr>
      <vt:lpstr>Outline</vt:lpstr>
      <vt:lpstr>Formulate MCTSM  with Integer Programming</vt:lpstr>
      <vt:lpstr>Statement Coverage (Constraint Criterion)</vt:lpstr>
      <vt:lpstr>Fault Detection Effectiveness  (Optimization Criterion)</vt:lpstr>
      <vt:lpstr>Linear Formulation  for the Bi-Criteria TSM Problem</vt:lpstr>
      <vt:lpstr>Limitation of Prior Work</vt:lpstr>
      <vt:lpstr>Outline</vt:lpstr>
      <vt:lpstr>Fault Revealing Capability of Test Cases</vt:lpstr>
      <vt:lpstr>When t2 is Selected…</vt:lpstr>
      <vt:lpstr>Nonlinearly Model Test-Case Dependencies  in Objective Function</vt:lpstr>
      <vt:lpstr>Nonlinearly Model Test-Case Dependencies  in Objective Function</vt:lpstr>
      <vt:lpstr>Challenge of Solving Nonlinear Formulation</vt:lpstr>
      <vt:lpstr>Outline</vt:lpstr>
      <vt:lpstr>Empirical Evaluation</vt:lpstr>
      <vt:lpstr>Experimental Setup</vt:lpstr>
      <vt:lpstr>Minimization Problems</vt:lpstr>
      <vt:lpstr>MINTS vs. Nemo</vt:lpstr>
      <vt:lpstr>Minimization Problems</vt:lpstr>
      <vt:lpstr>(1) Bi-criteria problem: Suite Size Reduction</vt:lpstr>
      <vt:lpstr>(1) Bi-criteria problem: FDE on Known Faults</vt:lpstr>
      <vt:lpstr>(1) Bi-criteria problem: FDE on New Faults</vt:lpstr>
      <vt:lpstr>Minimization Problems</vt:lpstr>
      <vt:lpstr>(2) Tri-criteria problem: FDE on Known Faults</vt:lpstr>
      <vt:lpstr>(2) Tri-criteria problem: FDE on New Faults</vt:lpstr>
      <vt:lpstr>(2) Tri-criteria problem: Statement Coverage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Multi-Criteria Test-Suite Minimization with Integer Nonlinear Programming</dc:title>
  <dc:creator>Jun-Wei</dc:creator>
  <cp:lastModifiedBy>Jun-Wei Lin</cp:lastModifiedBy>
  <cp:revision>774</cp:revision>
  <dcterms:created xsi:type="dcterms:W3CDTF">2018-03-02T05:50:59Z</dcterms:created>
  <dcterms:modified xsi:type="dcterms:W3CDTF">2018-06-01T20:40:44Z</dcterms:modified>
</cp:coreProperties>
</file>