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70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94B271-03CB-47AB-98A4-2DB63BE203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8827E21-5698-4507-94F7-18F39EE163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1A1E017-A406-4DD7-B4E0-A944F29392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9A356C6-2E46-4993-ADF2-F05A0E2DA0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30397D4-80CB-4DDE-8C96-27016954BC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2958ED3-D815-4F6E-B446-CAC93A4639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2EE7043-7281-4678-BFE2-F61FE912C4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777D04A-235E-4543-8FFF-2E9F6D2281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17D6C6F-0B2C-4934-9001-4185D5CC78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C1B44A-1F92-422D-AE7E-33EFFCAE1E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509CE7-579D-4018-A531-C3FD88D404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9C052A8-F61B-4E31-952F-4A1A00A539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CE5E3DC-384E-414A-A06F-6F49E9B3C3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C22EE2B-BCE3-4058-8B55-628FB36668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AD49AE3-6917-49DC-9F3E-9AD77BD969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44A642A-852D-4DDE-9E6B-AD1657FE05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39E69BA-70F3-4661-A2E3-9049701EC9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3796BFB-09BF-4F5E-B414-7FF2C55E00F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087DD52-2CBC-4637-B386-CB1978AB5DC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172C21-3A80-4446-BE67-F7C211B3F36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505FA10-BDB2-4801-BD17-DBCC4413143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95F2FF2-A35E-455C-BE84-4CE4EB2403F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ADBEDE5-5D30-45FF-BF95-424754EC8F0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3DEC6F6-1C68-46EF-B24E-8F4FFC4EDF5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BD4A532-E346-4E2B-A3AD-9187BC3A50A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F2C0D43-DE3E-4A75-8491-58473F2F5E8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21878BC-C0D2-4B28-80B8-0B91F4998C1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67D7FC8-BC75-48E1-9636-832A478CDF8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" descr=""/>
          <p:cNvPicPr/>
          <p:nvPr/>
        </p:nvPicPr>
        <p:blipFill>
          <a:blip r:embed="rId1">
            <a:alphaModFix amt="66000"/>
          </a:blip>
          <a:stretch/>
        </p:blipFill>
        <p:spPr>
          <a:xfrm>
            <a:off x="0" y="685800"/>
            <a:ext cx="9143640" cy="500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0760" y="-2214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ProtonDB Time Series Analysis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TextBox 2"/>
          <p:cNvSpPr/>
          <p:nvPr/>
        </p:nvSpPr>
        <p:spPr>
          <a:xfrm>
            <a:off x="125640" y="1321920"/>
            <a:ext cx="50403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Segoe UI"/>
              </a:rPr>
              <a:t>A Deep Dive into Linux Gaming Progress</a:t>
            </a:r>
            <a:br>
              <a:rPr sz="2000"/>
            </a:br>
            <a:r>
              <a:rPr b="0" lang="en-US" sz="2000" strike="noStrike" u="none">
                <a:solidFill>
                  <a:srgbClr val="000000"/>
                </a:solidFill>
                <a:uFillTx/>
                <a:latin typeface="Segoe UI"/>
              </a:rPr>
              <a:t>Presented by Jonathan Lindsey</a:t>
            </a: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ff4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Why History &amp; Hardware Matter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TextBox 2"/>
          <p:cNvSpPr/>
          <p:nvPr/>
        </p:nvSpPr>
        <p:spPr>
          <a:xfrm>
            <a:off x="142200" y="1645920"/>
            <a:ext cx="66650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Snapshots only show today.</a:t>
            </a:r>
            <a:br>
              <a:rPr sz="2000"/>
            </a:b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Trends reveal how Linux gaming support has evolved.</a:t>
            </a: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2000" y="2373120"/>
            <a:ext cx="4572000" cy="304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>
            <a:alphaModFix amt="40000"/>
          </a:blip>
          <a:stretch/>
        </p:blipFill>
        <p:spPr>
          <a:xfrm>
            <a:off x="228600" y="2743200"/>
            <a:ext cx="4572000" cy="304020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ffd7d7">
                  <a:alpha val="0"/>
                </a:srgbClr>
              </a:gs>
            </a:gsLst>
            <a:lin ang="3600000"/>
          </a:gradFill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>
            <a:alphaModFix amt="55000"/>
          </a:blip>
          <a:stretch/>
        </p:blipFill>
        <p:spPr>
          <a:xfrm>
            <a:off x="3691440" y="2743200"/>
            <a:ext cx="5173560" cy="304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516600" y="3175560"/>
            <a:ext cx="4572000" cy="304020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ffd7d7">
                  <a:alpha val="0"/>
                </a:srgbClr>
              </a:gs>
            </a:gsLst>
            <a:lin ang="3600000"/>
          </a:gradFill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5">
            <a:alphaModFix amt="30000"/>
          </a:blip>
          <a:stretch/>
        </p:blipFill>
        <p:spPr>
          <a:xfrm>
            <a:off x="3151800" y="3211560"/>
            <a:ext cx="5173560" cy="304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6"/>
          <a:stretch/>
        </p:blipFill>
        <p:spPr>
          <a:xfrm>
            <a:off x="3921840" y="2373120"/>
            <a:ext cx="5173560" cy="3040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Data Origins &amp; Download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TextBox 2"/>
          <p:cNvSpPr/>
          <p:nvPr/>
        </p:nvSpPr>
        <p:spPr>
          <a:xfrm>
            <a:off x="543960" y="1645920"/>
            <a:ext cx="608508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From Google Sheet → Web App → JSON archive.</a:t>
            </a:r>
            <a:br>
              <a:rPr sz="2000"/>
            </a:b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Imported to SQLite for structured querying.</a:t>
            </a: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366560" y="3230280"/>
            <a:ext cx="1148040" cy="157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913200" y="3227400"/>
            <a:ext cx="1573200" cy="157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5257800" y="2286000"/>
            <a:ext cx="1612800" cy="1612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4"/>
          <a:stretch/>
        </p:blipFill>
        <p:spPr>
          <a:xfrm>
            <a:off x="5297040" y="3886200"/>
            <a:ext cx="1789560" cy="178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2887200" y="40302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Pipeline Overview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2" name="TextBox 2"/>
          <p:cNvSpPr/>
          <p:nvPr/>
        </p:nvSpPr>
        <p:spPr>
          <a:xfrm>
            <a:off x="459720" y="1645920"/>
            <a:ext cx="603000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JSON → SQLite → CSV → pandas</a:t>
            </a:r>
            <a:br>
              <a:rPr sz="2000"/>
            </a:b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Split into sentiment and hardware trend analysis.</a:t>
            </a: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0960" y="2887200"/>
            <a:ext cx="8902440" cy="1055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CSV Export &amp; Setup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5" name="TextBox 2"/>
          <p:cNvSpPr/>
          <p:nvPr/>
        </p:nvSpPr>
        <p:spPr>
          <a:xfrm>
            <a:off x="968400" y="1645920"/>
            <a:ext cx="50115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SQLite → pandas → Clean CSV export.</a:t>
            </a:r>
            <a:br>
              <a:rPr sz="2000"/>
            </a:b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Foundation for reproducible exploration.</a:t>
            </a: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85800" y="2537280"/>
            <a:ext cx="8013600" cy="2095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Data Cleaning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8" name="TextBox 1"/>
          <p:cNvSpPr/>
          <p:nvPr/>
        </p:nvSpPr>
        <p:spPr>
          <a:xfrm>
            <a:off x="757440" y="1645920"/>
            <a:ext cx="54338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Parsed timestamps, normalized game titles.</a:t>
            </a:r>
            <a:br>
              <a:rPr sz="2000"/>
            </a:b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Merged editions for clean trendlines.</a:t>
            </a: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2160" y="2548440"/>
            <a:ext cx="5943240" cy="1640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273400" y="3990600"/>
            <a:ext cx="6184800" cy="81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Jupyter Notebook Demo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2" name="TextBox 2"/>
          <p:cNvSpPr/>
          <p:nvPr/>
        </p:nvSpPr>
        <p:spPr>
          <a:xfrm>
            <a:off x="581400" y="1645920"/>
            <a:ext cx="578664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Next: Sentiment Analysis, Distro &amp; GPU trends,</a:t>
            </a:r>
            <a:br>
              <a:rPr sz="2000"/>
            </a:b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Game-specific setups, Common workarounds.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Wrap-Up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4" name="TextBox 2"/>
          <p:cNvSpPr/>
          <p:nvPr/>
        </p:nvSpPr>
        <p:spPr>
          <a:xfrm>
            <a:off x="163800" y="1645920"/>
            <a:ext cx="6981840" cy="43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• </a:t>
            </a: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Sentiment is trending upward</a:t>
            </a:r>
            <a:br>
              <a:rPr sz="2000"/>
            </a:b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• Hardware usage is diverse</a:t>
            </a:r>
            <a:br>
              <a:rPr sz="2000"/>
            </a:b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• Tweaks/tools still widely used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br>
              <a:rPr sz="2000"/>
            </a:b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• </a:t>
            </a:r>
            <a:r>
              <a:rPr b="0" lang="en-US" sz="2000" strike="noStrike" u="none">
                <a:solidFill>
                  <a:srgbClr val="3c3c3c"/>
                </a:solidFill>
                <a:uFillTx/>
                <a:latin typeface="Segoe UI"/>
              </a:rPr>
              <a:t>https://github.com/jlinds19/DATA304/tree/main/project</a:t>
            </a: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284120" y="2935800"/>
            <a:ext cx="6752880" cy="163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LibreOffice/24.8.6.2$Linux_X86_64 LibreOffice_project/480$Build-2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2025-05-07T14:16:26Z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