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76"/>
  </p:normalViewPr>
  <p:slideViewPr>
    <p:cSldViewPr snapToGrid="0" snapToObjects="1">
      <p:cViewPr>
        <p:scale>
          <a:sx n="101" d="100"/>
          <a:sy n="101" d="100"/>
        </p:scale>
        <p:origin x="10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3C54-0048-FC4A-9F48-FFCEC6362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A3AD0-7875-A448-8730-64397EC80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BF288-7B2D-CD4F-B626-959F1853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4AC2-28A7-FE4D-B3AD-1DF706E9410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094D2-90D1-614F-820E-40CB69BF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85452-6BC0-EA40-AFD8-020C7603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095-09D4-8649-AA76-F7FBFCA5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92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AE5F-07A9-D84E-8E50-0F236E3F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1F5FD-7ABD-0844-8110-73899397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FD7F0-57A9-2443-BDD8-729A52E5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4AC2-28A7-FE4D-B3AD-1DF706E9410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66B0A-1B69-064A-9131-0173A63D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67943-ADE1-A442-90BA-1B026657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095-09D4-8649-AA76-F7FBFCA5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8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0CA05-C313-B649-A962-5443F3D1A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1A988-FD28-9F48-95C7-47154B15A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99880-B117-D949-A2FE-77AABF0BC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4AC2-28A7-FE4D-B3AD-1DF706E9410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61ACC-EF61-4C4C-AC00-174BBCDC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FBA5-F293-494E-B279-89CE8395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095-09D4-8649-AA76-F7FBFCA5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3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57F0-BED9-FC40-A323-6506453A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31B3-7354-5D48-A365-73FB61B97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595A0-43BF-C045-9D31-252385B8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4AC2-28A7-FE4D-B3AD-1DF706E9410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58B03-E44B-5145-B63E-A5654CC4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B45AF-3C68-4A47-B3BD-8D7D67BE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095-09D4-8649-AA76-F7FBFCA5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7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31712-D636-DB48-B01C-BC819FBA4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ECB98-130C-9144-883A-9D4C9421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8F57D-D4B6-2F43-B896-1FA95250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4AC2-28A7-FE4D-B3AD-1DF706E9410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1E6A9-7D94-E24B-84E4-A850415B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29FD6-369D-6A49-BA97-DC1D0A56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095-09D4-8649-AA76-F7FBFCA5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8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A88C-1F8C-D54C-BEAA-3D766B8D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6DB7-F7B2-AC4B-A721-055F3FCEE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144E5-0432-F54D-8ACC-2044D46CA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9004E-BBB6-C44D-ABF4-A9847D6A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4AC2-28A7-FE4D-B3AD-1DF706E9410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93CEF-5B9F-CE4C-8543-55BB8350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78032-6E40-1D45-A23C-9B6036470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095-09D4-8649-AA76-F7FBFCA5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73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0027-2440-BB43-A928-DE084AA88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649C9-39F4-CE45-9B6C-34196CE0B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6239E-DF1B-F44D-8D6F-53B13584D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64404-CE4C-D64D-A207-B4A4AEA09E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31A0D-61BA-9F4A-9A84-1F0E665973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A82F58-A239-3E4E-9A14-BB5AF78C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4AC2-28A7-FE4D-B3AD-1DF706E9410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6222B-EE44-1544-B1EB-8774813C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35EFD5-3454-E74A-BDEA-9D0249B7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095-09D4-8649-AA76-F7FBFCA5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3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22E0-8CCC-DE47-88DF-2431C2BC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6A617-39E0-2542-A866-34934AD68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4AC2-28A7-FE4D-B3AD-1DF706E9410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ED711-6B2C-0742-ADBB-8C4F7E65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CD81F-D370-8245-B1E7-4B40EC6D6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095-09D4-8649-AA76-F7FBFCA5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48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56975-A436-4A46-A52F-AF578F15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4AC2-28A7-FE4D-B3AD-1DF706E9410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88C3C-C25C-CB41-A7A5-FB51F787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FC07E-B12B-8C4A-BDB4-D46BD0C5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095-09D4-8649-AA76-F7FBFCA5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6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6BCE-203E-D14A-B2EF-9BEBA499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71A4-8D18-5C49-9EAD-0663431EE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3EB90-680C-6949-B6BC-5939782CC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8347E-7A57-7441-A07E-D2D28703A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4AC2-28A7-FE4D-B3AD-1DF706E9410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F8A8E-DD02-0941-81D6-2D05852A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C48B5-579C-1F43-8BB4-B46C1F59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095-09D4-8649-AA76-F7FBFCA5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52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8BE5-D120-C741-974A-8A5FCFEF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B6418-BDF1-AE48-B1C8-52F81F51A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64018-06FE-4744-8864-AB8CBD6B2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F7875-AA44-0C46-B58E-349915A2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4AC2-28A7-FE4D-B3AD-1DF706E9410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AB84F-70B4-8E47-A4F5-F829A4D71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DEC14-8B08-6F4B-A4FE-114CA86FB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00095-09D4-8649-AA76-F7FBFCA5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5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3CA73-777E-BB49-A219-4FD71FEC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48517-18C2-E34B-8449-4C83EFB0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8DED-158D-9847-BADB-3E67A2550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4AC2-28A7-FE4D-B3AD-1DF706E94105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868AC-EF3B-D645-94EA-C47F77E1D8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CB2FD-9839-894B-9E4F-17DF264CF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00095-09D4-8649-AA76-F7FBFCA50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5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EDCCE3-9713-C648-A246-1668F8C83941}"/>
              </a:ext>
            </a:extLst>
          </p:cNvPr>
          <p:cNvSpPr txBox="1"/>
          <p:nvPr/>
        </p:nvSpPr>
        <p:spPr>
          <a:xfrm>
            <a:off x="0" y="106018"/>
            <a:ext cx="12019723" cy="8864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10864-52A9-1946-B7E9-4FA44622E880}"/>
              </a:ext>
            </a:extLst>
          </p:cNvPr>
          <p:cNvSpPr txBox="1"/>
          <p:nvPr/>
        </p:nvSpPr>
        <p:spPr>
          <a:xfrm>
            <a:off x="2074068" y="106017"/>
            <a:ext cx="80438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“Skin </a:t>
            </a:r>
            <a:r>
              <a:rPr lang="el-GR" dirty="0"/>
              <a:t>α-</a:t>
            </a:r>
            <a:r>
              <a:rPr lang="en-US" dirty="0"/>
              <a:t>Synuclein Aggregation Seeding Activity as a Novel Biomarker for Parkinson Disease”</a:t>
            </a:r>
          </a:p>
          <a:p>
            <a:pPr algn="ctr"/>
            <a:r>
              <a:rPr lang="en-US" dirty="0"/>
              <a:t>Presented by: Jackie Lindstrom</a:t>
            </a:r>
            <a:endParaRPr lang="en-US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8620CB-747B-9748-8E11-FF66427E6A3E}"/>
              </a:ext>
            </a:extLst>
          </p:cNvPr>
          <p:cNvSpPr txBox="1"/>
          <p:nvPr/>
        </p:nvSpPr>
        <p:spPr>
          <a:xfrm>
            <a:off x="198783" y="1051893"/>
            <a:ext cx="4120732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Parkinson’s Disease (PD) Background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Second most common neurodegenerative disease</a:t>
            </a:r>
            <a:r>
              <a:rPr lang="en-US" sz="1100" baseline="30000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Characterized by symptoms such as</a:t>
            </a:r>
            <a:r>
              <a:rPr lang="en-US" sz="1100" baseline="30000" dirty="0"/>
              <a:t>6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Shaking or tremors at rest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Bradykinesia (slowness of movement)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Muscle stiffness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Cognitive changes such as dementia, depression, and/or anxiety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No existing cure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Existing treatments target symptoms, not the source of disease</a:t>
            </a:r>
          </a:p>
        </p:txBody>
      </p:sp>
      <p:pic>
        <p:nvPicPr>
          <p:cNvPr id="1026" name="Picture 2" descr="L-DOPA - Wikipedia">
            <a:extLst>
              <a:ext uri="{FF2B5EF4-FFF2-40B4-BE49-F238E27FC236}">
                <a16:creationId xmlns:a16="http://schemas.microsoft.com/office/drawing/2014/main" id="{489214EB-ABF7-6543-B5EF-381F5ECDF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490" y="1418307"/>
            <a:ext cx="983226" cy="495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774F09-CB57-CF48-84D4-D39F91714D66}"/>
              </a:ext>
            </a:extLst>
          </p:cNvPr>
          <p:cNvSpPr txBox="1"/>
          <p:nvPr/>
        </p:nvSpPr>
        <p:spPr>
          <a:xfrm>
            <a:off x="3136490" y="1973348"/>
            <a:ext cx="9832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L-dopa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8EE7BA-B080-9B46-9FD9-4BF3ECF20F7D}"/>
              </a:ext>
            </a:extLst>
          </p:cNvPr>
          <p:cNvSpPr txBox="1"/>
          <p:nvPr/>
        </p:nvSpPr>
        <p:spPr>
          <a:xfrm>
            <a:off x="198782" y="2971026"/>
            <a:ext cx="4120733" cy="984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Diagnosis</a:t>
            </a:r>
          </a:p>
          <a:p>
            <a:pPr algn="ctr"/>
            <a:r>
              <a:rPr lang="en-US" sz="1100" dirty="0"/>
              <a:t>Current diagnostic techniques are lacking. By the time of diagnosis a large amount of dopaminergic neurons have already died. Therefore, development of early diagnostic techniques are critical for early distribution of treatment.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F1815-A3CE-4B47-9C91-B9F905403159}"/>
              </a:ext>
            </a:extLst>
          </p:cNvPr>
          <p:cNvSpPr txBox="1"/>
          <p:nvPr/>
        </p:nvSpPr>
        <p:spPr>
          <a:xfrm>
            <a:off x="201885" y="3939282"/>
            <a:ext cx="4120733" cy="28315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l-GR" sz="1400" dirty="0"/>
              <a:t>α</a:t>
            </a:r>
            <a:r>
              <a:rPr lang="en-US" sz="1400" dirty="0"/>
              <a:t>-synuclein </a:t>
            </a:r>
          </a:p>
          <a:p>
            <a:r>
              <a:rPr lang="el-GR" sz="1100" b="1" dirty="0"/>
              <a:t>α-</a:t>
            </a:r>
            <a:r>
              <a:rPr lang="en-US" sz="1100" b="1" dirty="0"/>
              <a:t>synuclein: </a:t>
            </a:r>
            <a:r>
              <a:rPr lang="en-US" sz="1100" dirty="0"/>
              <a:t>a small, insoluble protein, composed of 140 </a:t>
            </a:r>
          </a:p>
          <a:p>
            <a:r>
              <a:rPr lang="en-US" sz="1100" dirty="0"/>
              <a:t>amino acids and encoded by the SNCA gene</a:t>
            </a:r>
            <a:r>
              <a:rPr lang="en-US" sz="1100" baseline="30000" dirty="0"/>
              <a:t>2</a:t>
            </a: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Normal role: </a:t>
            </a:r>
            <a:r>
              <a:rPr lang="en-US" sz="1050" dirty="0"/>
              <a:t>involved with vesicle tracking, vesicle docking,</a:t>
            </a:r>
          </a:p>
          <a:p>
            <a:r>
              <a:rPr lang="en-US" sz="1050" dirty="0"/>
              <a:t>      and neurotransmitter release, however still uncertain</a:t>
            </a:r>
            <a:endParaRPr lang="en-US" sz="7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PD brains are have abnormal </a:t>
            </a:r>
            <a:r>
              <a:rPr lang="el-GR" sz="1100" dirty="0"/>
              <a:t>α-</a:t>
            </a:r>
            <a:r>
              <a:rPr lang="en-US" sz="1100" dirty="0"/>
              <a:t>synuclein behavior… </a:t>
            </a:r>
          </a:p>
          <a:p>
            <a:r>
              <a:rPr lang="en-US" sz="1100" dirty="0"/>
              <a:t>        which is why PD is classified as a </a:t>
            </a:r>
            <a:r>
              <a:rPr lang="en-US" sz="1100" u="sng" dirty="0"/>
              <a:t>synucleinopathy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/>
              <a:t>Lewy Bodies: clumps of </a:t>
            </a:r>
            <a:r>
              <a:rPr lang="el-GR" sz="1100" dirty="0"/>
              <a:t>α-</a:t>
            </a:r>
            <a:r>
              <a:rPr lang="en-US" sz="1100" dirty="0"/>
              <a:t>synuclein and other</a:t>
            </a:r>
          </a:p>
          <a:p>
            <a:pPr lvl="1"/>
            <a:r>
              <a:rPr lang="en-US" sz="1100" dirty="0"/>
              <a:t> proteins that aggregate in regions of the brain</a:t>
            </a:r>
          </a:p>
          <a:p>
            <a:pPr marL="628650" lvl="1" indent="-171450">
              <a:buFont typeface="Wingdings" pitchFamily="2" charset="2"/>
              <a:buChar char="Ø"/>
            </a:pPr>
            <a:r>
              <a:rPr lang="en-US" sz="1100" dirty="0"/>
              <a:t>Oligomerization of </a:t>
            </a:r>
            <a:r>
              <a:rPr lang="el-GR" sz="1100" dirty="0"/>
              <a:t>α-</a:t>
            </a:r>
            <a:r>
              <a:rPr lang="en-US" sz="1100" dirty="0"/>
              <a:t>synuclein is hypothesized</a:t>
            </a:r>
          </a:p>
          <a:p>
            <a:pPr lvl="1"/>
            <a:r>
              <a:rPr lang="en-US" sz="1100" dirty="0"/>
              <a:t>to be toxic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Autopsies show neuronal death (specifically in dopaminergic neurons) that could be </a:t>
            </a:r>
            <a:r>
              <a:rPr lang="en-US" sz="1050" b="1" dirty="0"/>
              <a:t>linked</a:t>
            </a:r>
            <a:r>
              <a:rPr lang="en-US" sz="1050" dirty="0"/>
              <a:t> to the aggregation of </a:t>
            </a:r>
            <a:r>
              <a:rPr lang="el-GR" sz="1100" b="1" dirty="0"/>
              <a:t>α-</a:t>
            </a:r>
            <a:r>
              <a:rPr lang="en-US" sz="1100" b="1" dirty="0"/>
              <a:t>synuclein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Neuronal death in basal ganglia region of brain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Immunohistochemistry and immunofluorescence has detected a-synuclein in peripheral tissues…. however inaccurate for diagnosis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F449414-CCC3-E049-B3E3-44BD519AD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019" y="4024718"/>
            <a:ext cx="369466" cy="141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D32BCE-5A92-FE4F-A27F-43C9718CD9BE}"/>
              </a:ext>
            </a:extLst>
          </p:cNvPr>
          <p:cNvCxnSpPr/>
          <p:nvPr/>
        </p:nvCxnSpPr>
        <p:spPr>
          <a:xfrm>
            <a:off x="3293992" y="4423326"/>
            <a:ext cx="324340" cy="138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E52FEF-B00E-D14F-A98F-388967EA1839}"/>
              </a:ext>
            </a:extLst>
          </p:cNvPr>
          <p:cNvSpPr txBox="1"/>
          <p:nvPr/>
        </p:nvSpPr>
        <p:spPr>
          <a:xfrm>
            <a:off x="4479718" y="1844118"/>
            <a:ext cx="4318907" cy="166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Article Goal:</a:t>
            </a:r>
          </a:p>
          <a:p>
            <a:pPr algn="ctr"/>
            <a:r>
              <a:rPr lang="en-US" sz="1100" dirty="0"/>
              <a:t>Assess </a:t>
            </a:r>
            <a:r>
              <a:rPr lang="el-GR" sz="1100" dirty="0"/>
              <a:t>α</a:t>
            </a:r>
            <a:r>
              <a:rPr lang="en-US" sz="1100" dirty="0"/>
              <a:t>-synuclein presence in peripheral skin tissue as a contender for a </a:t>
            </a:r>
            <a:r>
              <a:rPr lang="en-US" sz="1100" dirty="0" err="1"/>
              <a:t>synucleinopathic</a:t>
            </a:r>
            <a:r>
              <a:rPr lang="en-US" sz="1100" dirty="0"/>
              <a:t> disease biomarker. This could be beneficial because….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Could show confirmation of PD </a:t>
            </a:r>
            <a:r>
              <a:rPr lang="en-US" sz="1100" i="1" dirty="0"/>
              <a:t>before</a:t>
            </a:r>
            <a:r>
              <a:rPr lang="en-US" sz="1100" dirty="0"/>
              <a:t> the disease progresses far and symptoms show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Would be a minimally invasive technique, as peripheral tissue is easier to access than the brain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Would provide a way to monitor changes induced by therapies that target </a:t>
            </a:r>
            <a:r>
              <a:rPr lang="el-GR" sz="1100" dirty="0"/>
              <a:t>α-</a:t>
            </a:r>
            <a:r>
              <a:rPr lang="en-US" sz="1100" dirty="0"/>
              <a:t>synuclein (which currently exist!)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D4DEA-290A-9E42-BE1A-4CADB4F52A27}"/>
              </a:ext>
            </a:extLst>
          </p:cNvPr>
          <p:cNvSpPr txBox="1"/>
          <p:nvPr/>
        </p:nvSpPr>
        <p:spPr>
          <a:xfrm>
            <a:off x="4479718" y="3562611"/>
            <a:ext cx="4318907" cy="31854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Experimental Information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Skin samples from 130 autopsies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/>
              <a:t>Cadavers had a variety of neurodegenerative diseases: PD, Lewy body dementia, multiple system atrophy, and </a:t>
            </a:r>
            <a:r>
              <a:rPr lang="en-US" sz="1100" dirty="0" err="1"/>
              <a:t>tauopathic</a:t>
            </a:r>
            <a:r>
              <a:rPr lang="en-US" sz="1100" dirty="0"/>
              <a:t> diseases, along with controls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Diagnosis was confirmed by neuropathological tissue exams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 Skin samples from 41 biopsies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Diagnosed PD patients and controls only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Obtained from leg or posterior cervical region of neck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First confirmed presence of a-syn by IHC and IF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Used real-time quaking-induced conversion  (RT-</a:t>
            </a:r>
            <a:r>
              <a:rPr lang="en-US" sz="1100" dirty="0" err="1"/>
              <a:t>QuIC</a:t>
            </a:r>
            <a:r>
              <a:rPr lang="en-US" sz="1100" dirty="0"/>
              <a:t>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100" dirty="0"/>
              <a:t>The presence of an abnormal a-syn protein prion protein will form aggregates known as amyloids that fluoresce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Used protein misfolding cyclic amplification (PMCA assays)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100" dirty="0"/>
              <a:t>A technique conceptually similar to PCR that involves leaving prion with normal protein, so that the normal protein is converted. Ultrasound then breaks up protein so to repeat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71FF14-6A14-634F-908B-E39C01CAF2AA}"/>
              </a:ext>
            </a:extLst>
          </p:cNvPr>
          <p:cNvSpPr txBox="1"/>
          <p:nvPr/>
        </p:nvSpPr>
        <p:spPr>
          <a:xfrm>
            <a:off x="8900931" y="4193683"/>
            <a:ext cx="3118791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“To our knowledge, this study has demonstrated for the first time that skin a-synuclein has aggregation seeding activity that was significantly higher in individuals with PD and other synucleopathies than in those with tauopathies and NNCs”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AAFE96-C65D-104C-8F45-CF845802B62A}"/>
              </a:ext>
            </a:extLst>
          </p:cNvPr>
          <p:cNvSpPr txBox="1"/>
          <p:nvPr/>
        </p:nvSpPr>
        <p:spPr>
          <a:xfrm>
            <a:off x="8900932" y="5257688"/>
            <a:ext cx="3118791" cy="14927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Limitations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Compared to PD and “normal” cases, not enough non-PD </a:t>
            </a:r>
            <a:r>
              <a:rPr lang="en-US" sz="1100" dirty="0" err="1"/>
              <a:t>synonucleopathies</a:t>
            </a:r>
            <a:r>
              <a:rPr lang="en-US" sz="1100" dirty="0"/>
              <a:t> examined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More skin biopsies would be helpful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(!)Remember, diagnosis of PD from clinical symptoms is not precise, so the separation of PD s non-PD may not be reliable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Follow up with autopsies</a:t>
            </a:r>
            <a:endParaRPr lang="en-US" sz="1400" dirty="0"/>
          </a:p>
        </p:txBody>
      </p:sp>
      <p:pic>
        <p:nvPicPr>
          <p:cNvPr id="18" name="Picture 17" descr="A picture containing text, dark&#10;&#10;Description automatically generated">
            <a:extLst>
              <a:ext uri="{FF2B5EF4-FFF2-40B4-BE49-F238E27FC236}">
                <a16:creationId xmlns:a16="http://schemas.microsoft.com/office/drawing/2014/main" id="{3E9E6F3B-02CB-954F-9AFA-9639BE2BD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6133" y="5513247"/>
            <a:ext cx="499238" cy="5857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7A9D9F-7B72-7C4D-BE0C-EB4791A63461}"/>
              </a:ext>
            </a:extLst>
          </p:cNvPr>
          <p:cNvSpPr txBox="1"/>
          <p:nvPr/>
        </p:nvSpPr>
        <p:spPr>
          <a:xfrm>
            <a:off x="4479718" y="1048954"/>
            <a:ext cx="431890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**Found that misfolded a-synuclein exhibits ”prion-like aggregation seeding ability”, meaning that it will trigger other proteins to also misfold, and the clumps of abnormal proteins will proliferate. This is a possible explanation for how neuronal death spreads through the brain**</a:t>
            </a:r>
          </a:p>
        </p:txBody>
      </p:sp>
      <p:pic>
        <p:nvPicPr>
          <p:cNvPr id="23" name="Picture 22" descr="Chart&#10;&#10;Description automatically generated">
            <a:extLst>
              <a:ext uri="{FF2B5EF4-FFF2-40B4-BE49-F238E27FC236}">
                <a16:creationId xmlns:a16="http://schemas.microsoft.com/office/drawing/2014/main" id="{C30B3BA4-DE06-424B-9065-F3FF44E3E6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31"/>
          <a:stretch/>
        </p:blipFill>
        <p:spPr>
          <a:xfrm>
            <a:off x="9029373" y="1004316"/>
            <a:ext cx="2279422" cy="1259716"/>
          </a:xfrm>
          <a:prstGeom prst="rect">
            <a:avLst/>
          </a:prstGeom>
        </p:spPr>
      </p:pic>
      <p:pic>
        <p:nvPicPr>
          <p:cNvPr id="25" name="Picture 24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97AC6ED6-0B64-384F-914A-EAB244E4FA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198" r="6255"/>
          <a:stretch/>
        </p:blipFill>
        <p:spPr>
          <a:xfrm>
            <a:off x="10348465" y="2328027"/>
            <a:ext cx="1829147" cy="147434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49B3B0D-881C-3447-9B52-907266CBE776}"/>
              </a:ext>
            </a:extLst>
          </p:cNvPr>
          <p:cNvSpPr txBox="1"/>
          <p:nvPr/>
        </p:nvSpPr>
        <p:spPr>
          <a:xfrm>
            <a:off x="8900931" y="2333484"/>
            <a:ext cx="1368195" cy="14465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/>
              <a:t>RT-</a:t>
            </a:r>
            <a:r>
              <a:rPr lang="en-US" sz="1100" dirty="0" err="1"/>
              <a:t>QuIC</a:t>
            </a:r>
            <a:r>
              <a:rPr lang="en-US" sz="1100" dirty="0"/>
              <a:t> &amp; PMCA Assay:</a:t>
            </a:r>
          </a:p>
          <a:p>
            <a:pPr marL="171450" indent="-171450">
              <a:buFontTx/>
              <a:buChar char="-"/>
            </a:pPr>
            <a:r>
              <a:rPr lang="en-US" sz="1100" dirty="0"/>
              <a:t>Increased levels of fluorescence for synucleopathies  compared to control</a:t>
            </a:r>
          </a:p>
        </p:txBody>
      </p:sp>
    </p:spTree>
    <p:extLst>
      <p:ext uri="{BB962C8B-B14F-4D97-AF65-F5344CB8AC3E}">
        <p14:creationId xmlns:p14="http://schemas.microsoft.com/office/powerpoint/2010/main" val="269786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3A538-5478-034A-9217-7637C3335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57A64-1921-1A4C-8332-4C6613C52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00" y="1253331"/>
            <a:ext cx="10515600" cy="4351338"/>
          </a:xfrm>
        </p:spPr>
        <p:txBody>
          <a:bodyPr>
            <a:normAutofit fontScale="92500" lnSpcReduction="10000"/>
          </a:bodyPr>
          <a:lstStyle/>
          <a:p>
            <a:endParaRPr lang="en-US" sz="1200" dirty="0"/>
          </a:p>
          <a:p>
            <a:r>
              <a:rPr lang="en-US" sz="1200" dirty="0">
                <a:effectLst/>
              </a:rPr>
              <a:t>(1)Li, S.; Le, W. Milestones of Parkinson’s Disease Research: 200 Years of History and Beyond. </a:t>
            </a:r>
            <a:r>
              <a:rPr lang="en-US" sz="1200" i="1" dirty="0">
                <a:effectLst/>
              </a:rPr>
              <a:t>Neuroscience Bulletin</a:t>
            </a:r>
            <a:r>
              <a:rPr lang="en-US" sz="1200" dirty="0">
                <a:effectLst/>
              </a:rPr>
              <a:t> </a:t>
            </a:r>
            <a:r>
              <a:rPr lang="en-US" sz="1200" b="1" dirty="0">
                <a:effectLst/>
              </a:rPr>
              <a:t>2017</a:t>
            </a:r>
            <a:r>
              <a:rPr lang="en-US" sz="1200" dirty="0">
                <a:effectLst/>
              </a:rPr>
              <a:t>, </a:t>
            </a:r>
            <a:r>
              <a:rPr lang="en-US" sz="1200" i="1" dirty="0">
                <a:effectLst/>
              </a:rPr>
              <a:t>33</a:t>
            </a:r>
            <a:r>
              <a:rPr lang="en-US" sz="1200" dirty="0">
                <a:effectLst/>
              </a:rPr>
              <a:t> (5), 598–602. https://</a:t>
            </a:r>
            <a:r>
              <a:rPr lang="en-US" sz="1200" dirty="0" err="1">
                <a:effectLst/>
              </a:rPr>
              <a:t>doi.org</a:t>
            </a:r>
            <a:r>
              <a:rPr lang="en-US" sz="1200" dirty="0">
                <a:effectLst/>
              </a:rPr>
              <a:t>/10.1007/s12264-017-0178-2.</a:t>
            </a:r>
          </a:p>
          <a:p>
            <a:r>
              <a:rPr lang="en-US" sz="1200" dirty="0">
                <a:effectLst/>
              </a:rPr>
              <a:t>(2)Jankovic, J.; Tan, E. K. Parkinson’s Disease: Etiopathogenesis and Treatment. </a:t>
            </a:r>
            <a:r>
              <a:rPr lang="en-US" sz="1200" i="1" dirty="0">
                <a:effectLst/>
              </a:rPr>
              <a:t>Journal of Neurology, Neurosurgery &amp; Psychiatry</a:t>
            </a:r>
            <a:r>
              <a:rPr lang="en-US" sz="1200" dirty="0">
                <a:effectLst/>
              </a:rPr>
              <a:t> </a:t>
            </a:r>
            <a:r>
              <a:rPr lang="en-US" sz="1200" b="1" dirty="0">
                <a:effectLst/>
              </a:rPr>
              <a:t>2020</a:t>
            </a:r>
            <a:r>
              <a:rPr lang="en-US" sz="1200" dirty="0">
                <a:effectLst/>
              </a:rPr>
              <a:t>, </a:t>
            </a:r>
            <a:r>
              <a:rPr lang="en-US" sz="1200" i="1" dirty="0">
                <a:effectLst/>
              </a:rPr>
              <a:t>91</a:t>
            </a:r>
            <a:r>
              <a:rPr lang="en-US" sz="1200" dirty="0">
                <a:effectLst/>
              </a:rPr>
              <a:t> (8), 795–808. https://</a:t>
            </a:r>
            <a:r>
              <a:rPr lang="en-US" sz="1200" dirty="0" err="1">
                <a:effectLst/>
              </a:rPr>
              <a:t>doi.org</a:t>
            </a:r>
            <a:r>
              <a:rPr lang="en-US" sz="1200" dirty="0">
                <a:effectLst/>
              </a:rPr>
              <a:t>/10.1136/jnnp-2019-322338.</a:t>
            </a:r>
          </a:p>
          <a:p>
            <a:r>
              <a:rPr lang="en-US" sz="1200" dirty="0">
                <a:effectLst/>
              </a:rPr>
              <a:t>(3)Galvan, A.; </a:t>
            </a:r>
            <a:r>
              <a:rPr lang="en-US" sz="1200" dirty="0" err="1">
                <a:effectLst/>
              </a:rPr>
              <a:t>Devergnas</a:t>
            </a:r>
            <a:r>
              <a:rPr lang="en-US" sz="1200" dirty="0">
                <a:effectLst/>
              </a:rPr>
              <a:t>, A.; Wichmann, T. Alterations in Neuronal Activity in Basal Ganglia-Thalamocortical Circuits in the Parkinsonian State. </a:t>
            </a:r>
            <a:r>
              <a:rPr lang="en-US" sz="1200" i="1" dirty="0">
                <a:effectLst/>
              </a:rPr>
              <a:t>Frontiers in Neuroanatomy</a:t>
            </a:r>
            <a:r>
              <a:rPr lang="en-US" sz="1200" dirty="0">
                <a:effectLst/>
              </a:rPr>
              <a:t> </a:t>
            </a:r>
            <a:r>
              <a:rPr lang="en-US" sz="1200" b="1" dirty="0">
                <a:effectLst/>
              </a:rPr>
              <a:t>2015</a:t>
            </a:r>
            <a:r>
              <a:rPr lang="en-US" sz="1200" dirty="0">
                <a:effectLst/>
              </a:rPr>
              <a:t>, </a:t>
            </a:r>
            <a:r>
              <a:rPr lang="en-US" sz="1200" i="1" dirty="0">
                <a:effectLst/>
              </a:rPr>
              <a:t>9</a:t>
            </a:r>
            <a:r>
              <a:rPr lang="en-US" sz="1200" dirty="0">
                <a:effectLst/>
              </a:rPr>
              <a:t>. https://</a:t>
            </a:r>
            <a:r>
              <a:rPr lang="en-US" sz="1200" dirty="0" err="1">
                <a:effectLst/>
              </a:rPr>
              <a:t>doi.org</a:t>
            </a:r>
            <a:r>
              <a:rPr lang="en-US" sz="1200" dirty="0">
                <a:effectLst/>
              </a:rPr>
              <a:t>/10.3389/fnana.2015.00005.</a:t>
            </a:r>
          </a:p>
          <a:p>
            <a:r>
              <a:rPr lang="en-US" sz="1200" dirty="0">
                <a:effectLst/>
              </a:rPr>
              <a:t>(4)Simon, D. K.; Tanner, C. M.; </a:t>
            </a:r>
            <a:r>
              <a:rPr lang="en-US" sz="1200" dirty="0" err="1">
                <a:effectLst/>
              </a:rPr>
              <a:t>Brundin</a:t>
            </a:r>
            <a:r>
              <a:rPr lang="en-US" sz="1200" dirty="0">
                <a:effectLst/>
              </a:rPr>
              <a:t>, P. Parkinson Disease Epidemiology, Pathology, Genetics, and Pathophysiology. </a:t>
            </a:r>
            <a:r>
              <a:rPr lang="en-US" sz="1200" i="1" dirty="0">
                <a:effectLst/>
              </a:rPr>
              <a:t>Clinics in Geriatric Medicine</a:t>
            </a:r>
            <a:r>
              <a:rPr lang="en-US" sz="1200" dirty="0">
                <a:effectLst/>
              </a:rPr>
              <a:t> </a:t>
            </a:r>
            <a:r>
              <a:rPr lang="en-US" sz="1200" b="1" dirty="0">
                <a:effectLst/>
              </a:rPr>
              <a:t>2020</a:t>
            </a:r>
            <a:r>
              <a:rPr lang="en-US" sz="1200" dirty="0">
                <a:effectLst/>
              </a:rPr>
              <a:t>, </a:t>
            </a:r>
            <a:r>
              <a:rPr lang="en-US" sz="1200" i="1" dirty="0">
                <a:effectLst/>
              </a:rPr>
              <a:t>36</a:t>
            </a:r>
            <a:r>
              <a:rPr lang="en-US" sz="1200" dirty="0">
                <a:effectLst/>
              </a:rPr>
              <a:t> (1), 1–12. https://</a:t>
            </a:r>
            <a:r>
              <a:rPr lang="en-US" sz="1200" dirty="0" err="1">
                <a:effectLst/>
              </a:rPr>
              <a:t>doi.org</a:t>
            </a:r>
            <a:r>
              <a:rPr lang="en-US" sz="1200" dirty="0">
                <a:effectLst/>
              </a:rPr>
              <a:t>/10.1016/j.cger.2019.08.002.</a:t>
            </a:r>
          </a:p>
          <a:p>
            <a:r>
              <a:rPr lang="en-US" sz="1200" dirty="0">
                <a:effectLst/>
              </a:rPr>
              <a:t>(5)</a:t>
            </a:r>
            <a:r>
              <a:rPr lang="en-US" sz="1200" dirty="0" err="1">
                <a:effectLst/>
              </a:rPr>
              <a:t>Ingelsson</a:t>
            </a:r>
            <a:r>
              <a:rPr lang="en-US" sz="1200" dirty="0">
                <a:effectLst/>
              </a:rPr>
              <a:t>, M. Alpha-Synuclein Oligomers—Neurotoxic Molecules in Parkinson’s Disease and Other Lewy Body Disorders. </a:t>
            </a:r>
            <a:r>
              <a:rPr lang="en-US" sz="1200" i="1" dirty="0">
                <a:effectLst/>
              </a:rPr>
              <a:t>Frontiers in Neuroscience</a:t>
            </a:r>
            <a:r>
              <a:rPr lang="en-US" sz="1200" dirty="0">
                <a:effectLst/>
              </a:rPr>
              <a:t> </a:t>
            </a:r>
            <a:r>
              <a:rPr lang="en-US" sz="1200" b="1" dirty="0">
                <a:effectLst/>
              </a:rPr>
              <a:t>2016</a:t>
            </a:r>
            <a:r>
              <a:rPr lang="en-US" sz="1200" dirty="0">
                <a:effectLst/>
              </a:rPr>
              <a:t>, </a:t>
            </a:r>
            <a:r>
              <a:rPr lang="en-US" sz="1200" i="1" dirty="0">
                <a:effectLst/>
              </a:rPr>
              <a:t>10</a:t>
            </a:r>
            <a:r>
              <a:rPr lang="en-US" sz="1200" dirty="0">
                <a:effectLst/>
              </a:rPr>
              <a:t>. https://</a:t>
            </a:r>
            <a:r>
              <a:rPr lang="en-US" sz="1200" dirty="0" err="1">
                <a:effectLst/>
              </a:rPr>
              <a:t>doi.org</a:t>
            </a:r>
            <a:r>
              <a:rPr lang="en-US" sz="1200" dirty="0">
                <a:effectLst/>
              </a:rPr>
              <a:t>/10.3389/fnins.2016.00408.</a:t>
            </a:r>
          </a:p>
          <a:p>
            <a:r>
              <a:rPr lang="en-US" sz="1200" dirty="0">
                <a:effectLst/>
              </a:rPr>
              <a:t>(6)NHS Choices. Diagnosis - Parkinson’s disease https://</a:t>
            </a:r>
            <a:r>
              <a:rPr lang="en-US" sz="1200" dirty="0" err="1">
                <a:effectLst/>
              </a:rPr>
              <a:t>www.nhs.uk</a:t>
            </a:r>
            <a:r>
              <a:rPr lang="en-US" sz="1200" dirty="0">
                <a:effectLst/>
              </a:rPr>
              <a:t>/conditions/</a:t>
            </a:r>
            <a:r>
              <a:rPr lang="en-US" sz="1200" dirty="0" err="1">
                <a:effectLst/>
              </a:rPr>
              <a:t>parkinsons</a:t>
            </a:r>
            <a:r>
              <a:rPr lang="en-US" sz="1200" dirty="0">
                <a:effectLst/>
              </a:rPr>
              <a:t>-disease/diagnosis/.</a:t>
            </a:r>
          </a:p>
          <a:p>
            <a:r>
              <a:rPr lang="en-US" sz="1200" dirty="0">
                <a:effectLst/>
              </a:rPr>
              <a:t>(7)</a:t>
            </a:r>
            <a:r>
              <a:rPr lang="en-US" sz="1200" dirty="0" err="1">
                <a:effectLst/>
              </a:rPr>
              <a:t>Gątarek</a:t>
            </a:r>
            <a:r>
              <a:rPr lang="en-US" sz="1200" dirty="0">
                <a:effectLst/>
              </a:rPr>
              <a:t>, P.; </a:t>
            </a:r>
            <a:r>
              <a:rPr lang="en-US" sz="1200" dirty="0" err="1">
                <a:effectLst/>
              </a:rPr>
              <a:t>Pawełczyk</a:t>
            </a:r>
            <a:r>
              <a:rPr lang="en-US" sz="1200" dirty="0">
                <a:effectLst/>
              </a:rPr>
              <a:t>, M.; </a:t>
            </a:r>
            <a:r>
              <a:rPr lang="en-US" sz="1200" dirty="0" err="1">
                <a:effectLst/>
              </a:rPr>
              <a:t>Jastrzębski</a:t>
            </a:r>
            <a:r>
              <a:rPr lang="en-US" sz="1200" dirty="0">
                <a:effectLst/>
              </a:rPr>
              <a:t>, K.; </a:t>
            </a:r>
            <a:r>
              <a:rPr lang="en-US" sz="1200" dirty="0" err="1">
                <a:effectLst/>
              </a:rPr>
              <a:t>Głąbiński</a:t>
            </a:r>
            <a:r>
              <a:rPr lang="en-US" sz="1200" dirty="0">
                <a:effectLst/>
              </a:rPr>
              <a:t>, A.; </a:t>
            </a:r>
            <a:r>
              <a:rPr lang="en-US" sz="1200" dirty="0" err="1">
                <a:effectLst/>
              </a:rPr>
              <a:t>Kałużna-Czaplińska</a:t>
            </a:r>
            <a:r>
              <a:rPr lang="en-US" sz="1200" dirty="0">
                <a:effectLst/>
              </a:rPr>
              <a:t>, J. Analytical Methods Used in the Study of Parkinson’s Disease. </a:t>
            </a:r>
            <a:r>
              <a:rPr lang="en-US" sz="1200" i="1" dirty="0" err="1">
                <a:effectLst/>
              </a:rPr>
              <a:t>TrAC</a:t>
            </a:r>
            <a:r>
              <a:rPr lang="en-US" sz="1200" i="1" dirty="0">
                <a:effectLst/>
              </a:rPr>
              <a:t> Trends in Analytical Chemistry</a:t>
            </a:r>
            <a:r>
              <a:rPr lang="en-US" sz="1200" dirty="0">
                <a:effectLst/>
              </a:rPr>
              <a:t> </a:t>
            </a:r>
            <a:r>
              <a:rPr lang="en-US" sz="1200" b="1" dirty="0">
                <a:effectLst/>
              </a:rPr>
              <a:t>2019</a:t>
            </a:r>
            <a:r>
              <a:rPr lang="en-US" sz="1200" dirty="0">
                <a:effectLst/>
              </a:rPr>
              <a:t>, </a:t>
            </a:r>
            <a:r>
              <a:rPr lang="en-US" sz="1200" i="1" dirty="0">
                <a:effectLst/>
              </a:rPr>
              <a:t>118</a:t>
            </a:r>
            <a:r>
              <a:rPr lang="en-US" sz="1200" dirty="0">
                <a:effectLst/>
              </a:rPr>
              <a:t>, 292–302. https://</a:t>
            </a:r>
            <a:r>
              <a:rPr lang="en-US" sz="1200" dirty="0" err="1">
                <a:effectLst/>
              </a:rPr>
              <a:t>doi.org</a:t>
            </a:r>
            <a:r>
              <a:rPr lang="en-US" sz="1200" dirty="0">
                <a:effectLst/>
              </a:rPr>
              <a:t>/10.1016/j.trac.2019.05.047.</a:t>
            </a:r>
          </a:p>
          <a:p>
            <a:r>
              <a:rPr lang="en-US" sz="1200" dirty="0">
                <a:effectLst/>
              </a:rPr>
              <a:t>(8)</a:t>
            </a:r>
            <a:r>
              <a:rPr lang="en-US" sz="1200" dirty="0" err="1">
                <a:effectLst/>
              </a:rPr>
              <a:t>Tambasco</a:t>
            </a:r>
            <a:r>
              <a:rPr lang="en-US" sz="1200" dirty="0">
                <a:effectLst/>
              </a:rPr>
              <a:t>, N.; </a:t>
            </a:r>
            <a:r>
              <a:rPr lang="en-US" sz="1200" dirty="0" err="1">
                <a:effectLst/>
              </a:rPr>
              <a:t>Romoli</a:t>
            </a:r>
            <a:r>
              <a:rPr lang="en-US" sz="1200" dirty="0">
                <a:effectLst/>
              </a:rPr>
              <a:t>, M.; </a:t>
            </a:r>
            <a:r>
              <a:rPr lang="en-US" sz="1200" dirty="0" err="1">
                <a:effectLst/>
              </a:rPr>
              <a:t>Calabresi</a:t>
            </a:r>
            <a:r>
              <a:rPr lang="en-US" sz="1200" dirty="0">
                <a:effectLst/>
              </a:rPr>
              <a:t>, P. Levodopa in Parkinson’s Disease: Current Status and Future Developments. </a:t>
            </a:r>
            <a:r>
              <a:rPr lang="en-US" sz="1200" i="1" dirty="0">
                <a:effectLst/>
              </a:rPr>
              <a:t>Current Neuropharmacology</a:t>
            </a:r>
            <a:r>
              <a:rPr lang="en-US" sz="1200" dirty="0">
                <a:effectLst/>
              </a:rPr>
              <a:t> </a:t>
            </a:r>
            <a:r>
              <a:rPr lang="en-US" sz="1200" b="1" dirty="0">
                <a:effectLst/>
              </a:rPr>
              <a:t>2018</a:t>
            </a:r>
            <a:r>
              <a:rPr lang="en-US" sz="1200" dirty="0">
                <a:effectLst/>
              </a:rPr>
              <a:t>, </a:t>
            </a:r>
            <a:r>
              <a:rPr lang="en-US" sz="1200" i="1" dirty="0">
                <a:effectLst/>
              </a:rPr>
              <a:t>16</a:t>
            </a:r>
            <a:r>
              <a:rPr lang="en-US" sz="1200" dirty="0">
                <a:effectLst/>
              </a:rPr>
              <a:t> (8), 1239–1252. https://</a:t>
            </a:r>
            <a:r>
              <a:rPr lang="en-US" sz="1200" dirty="0" err="1">
                <a:effectLst/>
              </a:rPr>
              <a:t>doi.org</a:t>
            </a:r>
            <a:r>
              <a:rPr lang="en-US" sz="1200" dirty="0">
                <a:effectLst/>
              </a:rPr>
              <a:t>/10.2174/1570159x15666170510143821.</a:t>
            </a:r>
          </a:p>
          <a:p>
            <a:r>
              <a:rPr lang="en-US" sz="1200" dirty="0">
                <a:effectLst/>
              </a:rPr>
              <a:t>(9)</a:t>
            </a:r>
            <a:r>
              <a:rPr lang="en-US" sz="1200" dirty="0" err="1">
                <a:effectLst/>
              </a:rPr>
              <a:t>Gravitz</a:t>
            </a:r>
            <a:r>
              <a:rPr lang="en-US" sz="1200" dirty="0">
                <a:effectLst/>
              </a:rPr>
              <a:t>, L. The Promise and Potential of Stem Cells in Parkinson’s Disease. </a:t>
            </a:r>
            <a:r>
              <a:rPr lang="en-US" sz="1200" i="1" dirty="0">
                <a:effectLst/>
              </a:rPr>
              <a:t>Nature</a:t>
            </a:r>
            <a:r>
              <a:rPr lang="en-US" sz="1200" dirty="0">
                <a:effectLst/>
              </a:rPr>
              <a:t> </a:t>
            </a:r>
            <a:r>
              <a:rPr lang="en-US" sz="1200" b="1" dirty="0">
                <a:effectLst/>
              </a:rPr>
              <a:t>2021</a:t>
            </a:r>
            <a:r>
              <a:rPr lang="en-US" sz="1200" dirty="0">
                <a:effectLst/>
              </a:rPr>
              <a:t>, </a:t>
            </a:r>
            <a:r>
              <a:rPr lang="en-US" sz="1200" i="1" dirty="0">
                <a:effectLst/>
              </a:rPr>
              <a:t>597</a:t>
            </a:r>
            <a:r>
              <a:rPr lang="en-US" sz="1200" dirty="0">
                <a:effectLst/>
              </a:rPr>
              <a:t> (7878), S8–S10. https://</a:t>
            </a:r>
            <a:r>
              <a:rPr lang="en-US" sz="1200" dirty="0" err="1">
                <a:effectLst/>
              </a:rPr>
              <a:t>doi.org</a:t>
            </a:r>
            <a:r>
              <a:rPr lang="en-US" sz="1200" dirty="0">
                <a:effectLst/>
              </a:rPr>
              <a:t>/10.1038/d41586-021-02622-3.</a:t>
            </a:r>
          </a:p>
          <a:p>
            <a:r>
              <a:rPr lang="en-US" sz="1200" dirty="0">
                <a:effectLst/>
              </a:rPr>
              <a:t>(10)</a:t>
            </a:r>
            <a:r>
              <a:rPr lang="en-US" sz="1200" dirty="0" err="1">
                <a:effectLst/>
              </a:rPr>
              <a:t>Axelsen</a:t>
            </a:r>
            <a:r>
              <a:rPr lang="en-US" sz="1200" dirty="0">
                <a:effectLst/>
              </a:rPr>
              <a:t>, T. M.; </a:t>
            </a:r>
            <a:r>
              <a:rPr lang="en-US" sz="1200" dirty="0" err="1">
                <a:effectLst/>
              </a:rPr>
              <a:t>Woldbye</a:t>
            </a:r>
            <a:r>
              <a:rPr lang="en-US" sz="1200" dirty="0">
                <a:effectLst/>
              </a:rPr>
              <a:t>, D. P. D. Gene Therapy for Parkinson’s Disease, an Update. </a:t>
            </a:r>
            <a:r>
              <a:rPr lang="en-US" sz="1200" i="1" dirty="0">
                <a:effectLst/>
              </a:rPr>
              <a:t>Journal of Parkinson’s Disease</a:t>
            </a:r>
            <a:r>
              <a:rPr lang="en-US" sz="1200" dirty="0">
                <a:effectLst/>
              </a:rPr>
              <a:t> </a:t>
            </a:r>
            <a:r>
              <a:rPr lang="en-US" sz="1200" b="1" dirty="0">
                <a:effectLst/>
              </a:rPr>
              <a:t>2018</a:t>
            </a:r>
            <a:r>
              <a:rPr lang="en-US" sz="1200" dirty="0">
                <a:effectLst/>
              </a:rPr>
              <a:t>, </a:t>
            </a:r>
            <a:r>
              <a:rPr lang="en-US" sz="1200" i="1" dirty="0">
                <a:effectLst/>
              </a:rPr>
              <a:t>8</a:t>
            </a:r>
            <a:r>
              <a:rPr lang="en-US" sz="1200" dirty="0">
                <a:effectLst/>
              </a:rPr>
              <a:t> (2), 195–215. https://</a:t>
            </a:r>
            <a:r>
              <a:rPr lang="en-US" sz="1200" dirty="0" err="1">
                <a:effectLst/>
              </a:rPr>
              <a:t>doi.org</a:t>
            </a:r>
            <a:r>
              <a:rPr lang="en-US" sz="1200" dirty="0">
                <a:effectLst/>
              </a:rPr>
              <a:t>/10.3233/jpd-181331.</a:t>
            </a:r>
          </a:p>
          <a:p>
            <a:r>
              <a:rPr lang="en-US" sz="1200" dirty="0">
                <a:effectLst/>
              </a:rPr>
              <a:t>(11)Wang, Z.; Becker, K.; </a:t>
            </a:r>
            <a:r>
              <a:rPr lang="en-US" sz="1200" dirty="0" err="1">
                <a:effectLst/>
              </a:rPr>
              <a:t>Donadio</a:t>
            </a:r>
            <a:r>
              <a:rPr lang="en-US" sz="1200" dirty="0">
                <a:effectLst/>
              </a:rPr>
              <a:t>, V.; </a:t>
            </a:r>
            <a:r>
              <a:rPr lang="en-US" sz="1200" dirty="0" err="1">
                <a:effectLst/>
              </a:rPr>
              <a:t>Siedlak</a:t>
            </a:r>
            <a:r>
              <a:rPr lang="en-US" sz="1200" dirty="0">
                <a:effectLst/>
              </a:rPr>
              <a:t>, S.; Yuan, J.; </a:t>
            </a:r>
            <a:r>
              <a:rPr lang="en-US" sz="1200" dirty="0" err="1">
                <a:effectLst/>
              </a:rPr>
              <a:t>Rezaee</a:t>
            </a:r>
            <a:r>
              <a:rPr lang="en-US" sz="1200" dirty="0">
                <a:effectLst/>
              </a:rPr>
              <a:t>, M.; </a:t>
            </a:r>
            <a:r>
              <a:rPr lang="en-US" sz="1200" dirty="0" err="1">
                <a:effectLst/>
              </a:rPr>
              <a:t>Incensi</a:t>
            </a:r>
            <a:r>
              <a:rPr lang="en-US" sz="1200" dirty="0">
                <a:effectLst/>
              </a:rPr>
              <a:t>, A.; </a:t>
            </a:r>
            <a:r>
              <a:rPr lang="en-US" sz="1200" dirty="0" err="1">
                <a:effectLst/>
              </a:rPr>
              <a:t>Kuzkina</a:t>
            </a:r>
            <a:r>
              <a:rPr lang="en-US" sz="1200" dirty="0">
                <a:effectLst/>
              </a:rPr>
              <a:t>, A.; </a:t>
            </a:r>
            <a:r>
              <a:rPr lang="en-US" sz="1200" dirty="0" err="1">
                <a:effectLst/>
              </a:rPr>
              <a:t>Orrú</a:t>
            </a:r>
            <a:r>
              <a:rPr lang="en-US" sz="1200" dirty="0">
                <a:effectLst/>
              </a:rPr>
              <a:t>, C. D.; </a:t>
            </a:r>
            <a:r>
              <a:rPr lang="en-US" sz="1200" dirty="0" err="1">
                <a:effectLst/>
              </a:rPr>
              <a:t>Tatsuoka</a:t>
            </a:r>
            <a:r>
              <a:rPr lang="en-US" sz="1200" dirty="0">
                <a:effectLst/>
              </a:rPr>
              <a:t>, C.; Liguori, R.; </a:t>
            </a:r>
            <a:r>
              <a:rPr lang="en-US" sz="1200" dirty="0" err="1">
                <a:effectLst/>
              </a:rPr>
              <a:t>Gunzler</a:t>
            </a:r>
            <a:r>
              <a:rPr lang="en-US" sz="1200" dirty="0">
                <a:effectLst/>
              </a:rPr>
              <a:t>, S. A.; </a:t>
            </a:r>
            <a:r>
              <a:rPr lang="en-US" sz="1200" dirty="0" err="1">
                <a:effectLst/>
              </a:rPr>
              <a:t>Caughey</a:t>
            </a:r>
            <a:r>
              <a:rPr lang="en-US" sz="1200" dirty="0">
                <a:effectLst/>
              </a:rPr>
              <a:t>, B.; Jimenez-</a:t>
            </a:r>
            <a:r>
              <a:rPr lang="en-US" sz="1200" dirty="0" err="1">
                <a:effectLst/>
              </a:rPr>
              <a:t>Capdeville</a:t>
            </a:r>
            <a:r>
              <a:rPr lang="en-US" sz="1200" dirty="0">
                <a:effectLst/>
              </a:rPr>
              <a:t>, M. E.; Zhu, X.; Doppler, K.; Cui, L.; Chen, S. G.; Ma, J.; Zou, W.-Q. Skin </a:t>
            </a:r>
            <a:r>
              <a:rPr lang="el-GR" sz="1200" dirty="0">
                <a:effectLst/>
              </a:rPr>
              <a:t>α-</a:t>
            </a:r>
            <a:r>
              <a:rPr lang="en-US" sz="1200" dirty="0">
                <a:effectLst/>
              </a:rPr>
              <a:t>Synuclein Aggregation Seeding Activity as a Novel Biomarker for Parkinson Disease. </a:t>
            </a:r>
            <a:r>
              <a:rPr lang="en-US" sz="1200" i="1" dirty="0">
                <a:effectLst/>
              </a:rPr>
              <a:t>JAMA Neurology</a:t>
            </a:r>
            <a:r>
              <a:rPr lang="en-US" sz="1200" dirty="0">
                <a:effectLst/>
              </a:rPr>
              <a:t> </a:t>
            </a:r>
            <a:r>
              <a:rPr lang="en-US" sz="1200" b="1" dirty="0">
                <a:effectLst/>
              </a:rPr>
              <a:t>2021</a:t>
            </a:r>
            <a:r>
              <a:rPr lang="en-US" sz="1200" dirty="0">
                <a:effectLst/>
              </a:rPr>
              <a:t>, </a:t>
            </a:r>
            <a:r>
              <a:rPr lang="en-US" sz="1200" i="1" dirty="0">
                <a:effectLst/>
              </a:rPr>
              <a:t>78</a:t>
            </a:r>
            <a:r>
              <a:rPr lang="en-US" sz="1200" dirty="0">
                <a:effectLst/>
              </a:rPr>
              <a:t> (1), 30. https://</a:t>
            </a:r>
            <a:r>
              <a:rPr lang="en-US" sz="1200" dirty="0" err="1">
                <a:effectLst/>
              </a:rPr>
              <a:t>doi.org</a:t>
            </a:r>
            <a:r>
              <a:rPr lang="en-US" sz="1200" dirty="0">
                <a:effectLst/>
              </a:rPr>
              <a:t>/10.1001/jamaneurol.2020.3311.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4566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1173</Words>
  <Application>Microsoft Macintosh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lindstrom</dc:creator>
  <cp:lastModifiedBy>j lindstrom</cp:lastModifiedBy>
  <cp:revision>17</cp:revision>
  <dcterms:created xsi:type="dcterms:W3CDTF">2021-12-01T11:33:28Z</dcterms:created>
  <dcterms:modified xsi:type="dcterms:W3CDTF">2021-12-03T11:22:58Z</dcterms:modified>
</cp:coreProperties>
</file>