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7" r:id="rId2"/>
    <p:sldId id="283" r:id="rId3"/>
    <p:sldId id="285" r:id="rId4"/>
    <p:sldId id="259" r:id="rId5"/>
    <p:sldId id="263" r:id="rId6"/>
    <p:sldId id="264" r:id="rId7"/>
    <p:sldId id="261" r:id="rId8"/>
    <p:sldId id="262" r:id="rId9"/>
    <p:sldId id="265" r:id="rId10"/>
    <p:sldId id="275" r:id="rId11"/>
    <p:sldId id="260" r:id="rId12"/>
    <p:sldId id="272" r:id="rId13"/>
    <p:sldId id="281" r:id="rId14"/>
    <p:sldId id="273" r:id="rId15"/>
    <p:sldId id="277" r:id="rId16"/>
    <p:sldId id="271" r:id="rId17"/>
    <p:sldId id="287" r:id="rId18"/>
    <p:sldId id="288" r:id="rId19"/>
    <p:sldId id="289" r:id="rId20"/>
    <p:sldId id="290" r:id="rId21"/>
    <p:sldId id="284" r:id="rId22"/>
    <p:sldId id="286" r:id="rId23"/>
    <p:sldId id="278" r:id="rId24"/>
    <p:sldId id="282" r:id="rId25"/>
    <p:sldId id="270" r:id="rId26"/>
    <p:sldId id="276" r:id="rId27"/>
    <p:sldId id="274" r:id="rId28"/>
    <p:sldId id="269" r:id="rId29"/>
    <p:sldId id="28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70" autoAdjust="0"/>
  </p:normalViewPr>
  <p:slideViewPr>
    <p:cSldViewPr showGuides="1">
      <p:cViewPr varScale="1">
        <p:scale>
          <a:sx n="87" d="100"/>
          <a:sy n="87" d="100"/>
        </p:scale>
        <p:origin x="528" y="5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4/17/2018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4/17/2018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4/17/2018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4/17/2018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4/17/2018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Recommending</a:t>
            </a:r>
            <a:br>
              <a:rPr lang="en-US" dirty="0"/>
            </a:br>
            <a:r>
              <a:rPr lang="en-US" dirty="0"/>
              <a:t>a Retention Strategy</a:t>
            </a:r>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Years at Company</a:t>
            </a:r>
          </a:p>
        </p:txBody>
      </p:sp>
      <p:sp>
        <p:nvSpPr>
          <p:cNvPr id="6" name="TextBox 5">
            <a:extLst>
              <a:ext uri="{FF2B5EF4-FFF2-40B4-BE49-F238E27FC236}">
                <a16:creationId xmlns:a16="http://schemas.microsoft.com/office/drawing/2014/main" id="{76E6AE6E-273B-4600-B0DF-33F5E657A9B4}"/>
              </a:ext>
            </a:extLst>
          </p:cNvPr>
          <p:cNvSpPr txBox="1"/>
          <p:nvPr/>
        </p:nvSpPr>
        <p:spPr>
          <a:xfrm>
            <a:off x="379413" y="1905000"/>
            <a:ext cx="36839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68.35% of the employees who have left the company have been with IBM 5 years or less</a:t>
            </a:r>
          </a:p>
          <a:p>
            <a:pPr marL="285750" indent="-285750">
              <a:buFont typeface="Arial" panose="020B0604020202020204" pitchFamily="34" charset="0"/>
              <a:buChar char="•"/>
            </a:pPr>
            <a:r>
              <a:rPr lang="en-US" dirty="0"/>
              <a:t>91.56 of the employees who have left the company have been with IBM 10 years or less</a:t>
            </a:r>
          </a:p>
        </p:txBody>
      </p:sp>
      <p:pic>
        <p:nvPicPr>
          <p:cNvPr id="4" name="Picture 3">
            <a:extLst>
              <a:ext uri="{FF2B5EF4-FFF2-40B4-BE49-F238E27FC236}">
                <a16:creationId xmlns:a16="http://schemas.microsoft.com/office/drawing/2014/main" id="{A0C8D6A6-17C5-4D44-8820-3170D53D54E1}"/>
              </a:ext>
            </a:extLst>
          </p:cNvPr>
          <p:cNvPicPr>
            <a:picLocks noChangeAspect="1"/>
          </p:cNvPicPr>
          <p:nvPr/>
        </p:nvPicPr>
        <p:blipFill>
          <a:blip r:embed="rId2"/>
          <a:stretch>
            <a:fillRect/>
          </a:stretch>
        </p:blipFill>
        <p:spPr>
          <a:xfrm>
            <a:off x="5103812" y="1733955"/>
            <a:ext cx="6705600" cy="4819245"/>
          </a:xfrm>
          <a:prstGeom prst="rect">
            <a:avLst/>
          </a:prstGeom>
        </p:spPr>
      </p:pic>
    </p:spTree>
    <p:extLst>
      <p:ext uri="{BB962C8B-B14F-4D97-AF65-F5344CB8AC3E}">
        <p14:creationId xmlns:p14="http://schemas.microsoft.com/office/powerpoint/2010/main" val="182692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Job Involvement</a:t>
            </a:r>
          </a:p>
        </p:txBody>
      </p:sp>
      <p:pic>
        <p:nvPicPr>
          <p:cNvPr id="3" name="Picture 2">
            <a:extLst>
              <a:ext uri="{FF2B5EF4-FFF2-40B4-BE49-F238E27FC236}">
                <a16:creationId xmlns:a16="http://schemas.microsoft.com/office/drawing/2014/main" id="{33250E43-2F7C-4B57-881A-1267B96DAF27}"/>
              </a:ext>
            </a:extLst>
          </p:cNvPr>
          <p:cNvPicPr>
            <a:picLocks noChangeAspect="1"/>
          </p:cNvPicPr>
          <p:nvPr/>
        </p:nvPicPr>
        <p:blipFill>
          <a:blip r:embed="rId2"/>
          <a:stretch>
            <a:fillRect/>
          </a:stretch>
        </p:blipFill>
        <p:spPr>
          <a:xfrm>
            <a:off x="5476443" y="1975134"/>
            <a:ext cx="6475313" cy="4561287"/>
          </a:xfrm>
          <a:prstGeom prst="rect">
            <a:avLst/>
          </a:prstGeom>
        </p:spPr>
      </p:pic>
      <p:pic>
        <p:nvPicPr>
          <p:cNvPr id="4" name="Picture 3">
            <a:extLst>
              <a:ext uri="{FF2B5EF4-FFF2-40B4-BE49-F238E27FC236}">
                <a16:creationId xmlns:a16="http://schemas.microsoft.com/office/drawing/2014/main" id="{CFB5AB35-1310-49C9-A759-73E44C90A0C3}"/>
              </a:ext>
            </a:extLst>
          </p:cNvPr>
          <p:cNvPicPr>
            <a:picLocks noChangeAspect="1"/>
          </p:cNvPicPr>
          <p:nvPr/>
        </p:nvPicPr>
        <p:blipFill>
          <a:blip r:embed="rId3"/>
          <a:stretch>
            <a:fillRect/>
          </a:stretch>
        </p:blipFill>
        <p:spPr>
          <a:xfrm>
            <a:off x="837982" y="1975134"/>
            <a:ext cx="3173415" cy="1186024"/>
          </a:xfrm>
          <a:prstGeom prst="rect">
            <a:avLst/>
          </a:prstGeom>
        </p:spPr>
      </p:pic>
      <p:pic>
        <p:nvPicPr>
          <p:cNvPr id="5" name="Picture 4">
            <a:extLst>
              <a:ext uri="{FF2B5EF4-FFF2-40B4-BE49-F238E27FC236}">
                <a16:creationId xmlns:a16="http://schemas.microsoft.com/office/drawing/2014/main" id="{DAC697A8-E046-438B-A8D5-5C020E0D67BD}"/>
              </a:ext>
            </a:extLst>
          </p:cNvPr>
          <p:cNvPicPr>
            <a:picLocks noChangeAspect="1"/>
          </p:cNvPicPr>
          <p:nvPr/>
        </p:nvPicPr>
        <p:blipFill>
          <a:blip r:embed="rId4"/>
          <a:stretch>
            <a:fillRect/>
          </a:stretch>
        </p:blipFill>
        <p:spPr>
          <a:xfrm>
            <a:off x="837981" y="3429000"/>
            <a:ext cx="3500876" cy="837166"/>
          </a:xfrm>
          <a:prstGeom prst="rect">
            <a:avLst/>
          </a:prstGeom>
        </p:spPr>
      </p:pic>
      <p:sp>
        <p:nvSpPr>
          <p:cNvPr id="6" name="TextBox 5">
            <a:extLst>
              <a:ext uri="{FF2B5EF4-FFF2-40B4-BE49-F238E27FC236}">
                <a16:creationId xmlns:a16="http://schemas.microsoft.com/office/drawing/2014/main" id="{76E6AE6E-273B-4600-B0DF-33F5E657A9B4}"/>
              </a:ext>
            </a:extLst>
          </p:cNvPr>
          <p:cNvSpPr txBox="1"/>
          <p:nvPr/>
        </p:nvSpPr>
        <p:spPr>
          <a:xfrm>
            <a:off x="654923" y="4299746"/>
            <a:ext cx="4753689" cy="2307298"/>
          </a:xfrm>
          <a:prstGeom prst="rect">
            <a:avLst/>
          </a:prstGeom>
          <a:noFill/>
        </p:spPr>
        <p:txBody>
          <a:bodyPr wrap="square" rtlCol="0">
            <a:spAutoFit/>
          </a:bodyPr>
          <a:lstStyle/>
          <a:p>
            <a:pPr marL="285664" indent="-285664">
              <a:buFont typeface="Arial" panose="020B0604020202020204" pitchFamily="34" charset="0"/>
              <a:buChar char="•"/>
            </a:pPr>
            <a:r>
              <a:rPr lang="en-US" sz="1799" dirty="0"/>
              <a:t>When looking at job involvement we can see that by looking at the number of people who quit versus the whole population, Job Involvement = 3 has high attrition</a:t>
            </a:r>
          </a:p>
          <a:p>
            <a:pPr marL="285664" indent="-285664">
              <a:buFont typeface="Arial" panose="020B0604020202020204" pitchFamily="34" charset="0"/>
              <a:buChar char="•"/>
            </a:pPr>
            <a:r>
              <a:rPr lang="en-US" sz="1799" dirty="0"/>
              <a:t>Splitting based on Job Involvement, we can see that Job Involvement = 1 has the highest attrition rate</a:t>
            </a:r>
          </a:p>
        </p:txBody>
      </p:sp>
    </p:spTree>
    <p:extLst>
      <p:ext uri="{BB962C8B-B14F-4D97-AF65-F5344CB8AC3E}">
        <p14:creationId xmlns:p14="http://schemas.microsoft.com/office/powerpoint/2010/main" val="225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Years in Current Role</a:t>
            </a:r>
          </a:p>
        </p:txBody>
      </p:sp>
      <p:sp>
        <p:nvSpPr>
          <p:cNvPr id="6" name="TextBox 5">
            <a:extLst>
              <a:ext uri="{FF2B5EF4-FFF2-40B4-BE49-F238E27FC236}">
                <a16:creationId xmlns:a16="http://schemas.microsoft.com/office/drawing/2014/main" id="{76E6AE6E-273B-4600-B0DF-33F5E657A9B4}"/>
              </a:ext>
            </a:extLst>
          </p:cNvPr>
          <p:cNvSpPr txBox="1"/>
          <p:nvPr/>
        </p:nvSpPr>
        <p:spPr>
          <a:xfrm>
            <a:off x="647473" y="1905000"/>
            <a:ext cx="3683935" cy="2307298"/>
          </a:xfrm>
          <a:prstGeom prst="rect">
            <a:avLst/>
          </a:prstGeom>
          <a:noFill/>
        </p:spPr>
        <p:txBody>
          <a:bodyPr wrap="square" rtlCol="0">
            <a:spAutoFit/>
          </a:bodyPr>
          <a:lstStyle/>
          <a:p>
            <a:pPr marL="285664" indent="-285664">
              <a:buFont typeface="Arial" panose="020B0604020202020204" pitchFamily="34" charset="0"/>
              <a:buChar char="•"/>
            </a:pPr>
            <a:r>
              <a:rPr lang="en-US" sz="1799" dirty="0"/>
              <a:t>Employees who have been in their roles between 0 and 2 years are responsible for 64.13% of all attrition</a:t>
            </a:r>
          </a:p>
          <a:p>
            <a:pPr marL="285664" indent="-285664">
              <a:buFont typeface="Arial" panose="020B0604020202020204" pitchFamily="34" charset="0"/>
              <a:buChar char="•"/>
            </a:pPr>
            <a:r>
              <a:rPr lang="en-US" sz="1799" dirty="0"/>
              <a:t>More alarming, close to 30% of employees who have been in their role for less than a year have left</a:t>
            </a:r>
          </a:p>
        </p:txBody>
      </p:sp>
      <p:pic>
        <p:nvPicPr>
          <p:cNvPr id="3" name="Picture 2">
            <a:extLst>
              <a:ext uri="{FF2B5EF4-FFF2-40B4-BE49-F238E27FC236}">
                <a16:creationId xmlns:a16="http://schemas.microsoft.com/office/drawing/2014/main" id="{E80C716A-3013-426D-9CFA-DD9F10754AA7}"/>
              </a:ext>
            </a:extLst>
          </p:cNvPr>
          <p:cNvPicPr>
            <a:picLocks noChangeAspect="1"/>
          </p:cNvPicPr>
          <p:nvPr/>
        </p:nvPicPr>
        <p:blipFill>
          <a:blip r:embed="rId2"/>
          <a:stretch>
            <a:fillRect/>
          </a:stretch>
        </p:blipFill>
        <p:spPr>
          <a:xfrm>
            <a:off x="5027612" y="1732833"/>
            <a:ext cx="6506290" cy="5154475"/>
          </a:xfrm>
          <a:prstGeom prst="rect">
            <a:avLst/>
          </a:prstGeom>
        </p:spPr>
      </p:pic>
    </p:spTree>
    <p:extLst>
      <p:ext uri="{BB962C8B-B14F-4D97-AF65-F5344CB8AC3E}">
        <p14:creationId xmlns:p14="http://schemas.microsoft.com/office/powerpoint/2010/main" val="31622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1C5C-1CE4-4361-BCC5-1EC7FB5B964C}"/>
              </a:ext>
            </a:extLst>
          </p:cNvPr>
          <p:cNvSpPr>
            <a:spLocks noGrp="1"/>
          </p:cNvSpPr>
          <p:nvPr>
            <p:ph type="title"/>
          </p:nvPr>
        </p:nvSpPr>
        <p:spPr>
          <a:xfrm>
            <a:off x="1065212" y="533400"/>
            <a:ext cx="8686801" cy="821842"/>
          </a:xfrm>
        </p:spPr>
        <p:txBody>
          <a:bodyPr/>
          <a:lstStyle/>
          <a:p>
            <a:r>
              <a:rPr lang="en-US" dirty="0"/>
              <a:t>Attrition by Percent Salary Increase</a:t>
            </a:r>
          </a:p>
        </p:txBody>
      </p:sp>
      <p:sp>
        <p:nvSpPr>
          <p:cNvPr id="5" name="TextBox 4">
            <a:extLst>
              <a:ext uri="{FF2B5EF4-FFF2-40B4-BE49-F238E27FC236}">
                <a16:creationId xmlns:a16="http://schemas.microsoft.com/office/drawing/2014/main" id="{5DF86E97-3C9C-45FC-8A29-794A3E4C31F4}"/>
              </a:ext>
            </a:extLst>
          </p:cNvPr>
          <p:cNvSpPr txBox="1"/>
          <p:nvPr/>
        </p:nvSpPr>
        <p:spPr>
          <a:xfrm>
            <a:off x="379412" y="1524000"/>
            <a:ext cx="4326330" cy="3137910"/>
          </a:xfrm>
          <a:prstGeom prst="rect">
            <a:avLst/>
          </a:prstGeom>
          <a:noFill/>
        </p:spPr>
        <p:txBody>
          <a:bodyPr wrap="square" rtlCol="0">
            <a:spAutoFit/>
          </a:bodyPr>
          <a:lstStyle/>
          <a:p>
            <a:pPr marL="285664" indent="-285664">
              <a:buFont typeface="Arial" panose="020B0604020202020204" pitchFamily="34" charset="0"/>
              <a:buChar char="•"/>
            </a:pPr>
            <a:r>
              <a:rPr lang="en-US" sz="1799" dirty="0"/>
              <a:t>When looking at % Salary Increase, employees who received smaller salary increases had higher attrition rates—specifically, customers who received increases from 11 to 14% account for 55.7%</a:t>
            </a:r>
          </a:p>
          <a:p>
            <a:pPr marL="285664" indent="-285664">
              <a:buFont typeface="Arial" panose="020B0604020202020204" pitchFamily="34" charset="0"/>
              <a:buChar char="•"/>
            </a:pPr>
            <a:r>
              <a:rPr lang="en-US" sz="1799" dirty="0"/>
              <a:t>While employees who received increases above 14% have lower attrition rates, employees who received increases between 21-24% have attrition rates above 20%</a:t>
            </a:r>
          </a:p>
        </p:txBody>
      </p:sp>
      <p:pic>
        <p:nvPicPr>
          <p:cNvPr id="6" name="Picture 5">
            <a:extLst>
              <a:ext uri="{FF2B5EF4-FFF2-40B4-BE49-F238E27FC236}">
                <a16:creationId xmlns:a16="http://schemas.microsoft.com/office/drawing/2014/main" id="{36B042AE-03EB-4A42-82CA-6C11EB905C8B}"/>
              </a:ext>
            </a:extLst>
          </p:cNvPr>
          <p:cNvPicPr>
            <a:picLocks noChangeAspect="1"/>
          </p:cNvPicPr>
          <p:nvPr/>
        </p:nvPicPr>
        <p:blipFill>
          <a:blip r:embed="rId2"/>
          <a:stretch>
            <a:fillRect/>
          </a:stretch>
        </p:blipFill>
        <p:spPr>
          <a:xfrm>
            <a:off x="5256213" y="1355242"/>
            <a:ext cx="6781800" cy="5099291"/>
          </a:xfrm>
          <a:prstGeom prst="rect">
            <a:avLst/>
          </a:prstGeom>
        </p:spPr>
      </p:pic>
    </p:spTree>
    <p:extLst>
      <p:ext uri="{BB962C8B-B14F-4D97-AF65-F5344CB8AC3E}">
        <p14:creationId xmlns:p14="http://schemas.microsoft.com/office/powerpoint/2010/main" val="6314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Training in Last Year</a:t>
            </a:r>
          </a:p>
        </p:txBody>
      </p:sp>
      <p:sp>
        <p:nvSpPr>
          <p:cNvPr id="6" name="TextBox 5">
            <a:extLst>
              <a:ext uri="{FF2B5EF4-FFF2-40B4-BE49-F238E27FC236}">
                <a16:creationId xmlns:a16="http://schemas.microsoft.com/office/drawing/2014/main" id="{76E6AE6E-273B-4600-B0DF-33F5E657A9B4}"/>
              </a:ext>
            </a:extLst>
          </p:cNvPr>
          <p:cNvSpPr txBox="1"/>
          <p:nvPr/>
        </p:nvSpPr>
        <p:spPr>
          <a:xfrm>
            <a:off x="544862" y="2133600"/>
            <a:ext cx="3683935" cy="2307298"/>
          </a:xfrm>
          <a:prstGeom prst="rect">
            <a:avLst/>
          </a:prstGeom>
          <a:noFill/>
        </p:spPr>
        <p:txBody>
          <a:bodyPr wrap="square" rtlCol="0">
            <a:spAutoFit/>
          </a:bodyPr>
          <a:lstStyle/>
          <a:p>
            <a:pPr marL="285664" indent="-285664">
              <a:buFont typeface="Arial" panose="020B0604020202020204" pitchFamily="34" charset="0"/>
              <a:buChar char="•"/>
            </a:pPr>
            <a:r>
              <a:rPr lang="en-US" sz="1799" dirty="0"/>
              <a:t>Employees who received training 2 and 3 times had the highest % of attrition, totaling 70.46% of all attrition</a:t>
            </a:r>
          </a:p>
          <a:p>
            <a:pPr marL="285664" indent="-285664">
              <a:buFont typeface="Arial" panose="020B0604020202020204" pitchFamily="34" charset="0"/>
              <a:buChar char="•"/>
            </a:pPr>
            <a:r>
              <a:rPr lang="en-US" sz="1799" dirty="0"/>
              <a:t>27.8% of employees who received no training in the last year also left the company</a:t>
            </a:r>
          </a:p>
          <a:p>
            <a:pPr marL="285664" indent="-285664">
              <a:buFont typeface="Arial" panose="020B0604020202020204" pitchFamily="34" charset="0"/>
              <a:buChar char="•"/>
            </a:pPr>
            <a:endParaRPr lang="en-US" sz="1799" dirty="0"/>
          </a:p>
        </p:txBody>
      </p:sp>
      <p:pic>
        <p:nvPicPr>
          <p:cNvPr id="4" name="Picture 3">
            <a:extLst>
              <a:ext uri="{FF2B5EF4-FFF2-40B4-BE49-F238E27FC236}">
                <a16:creationId xmlns:a16="http://schemas.microsoft.com/office/drawing/2014/main" id="{8C80CA9D-4BBA-472F-B8AE-4D01799AE6C8}"/>
              </a:ext>
            </a:extLst>
          </p:cNvPr>
          <p:cNvPicPr>
            <a:picLocks noChangeAspect="1"/>
          </p:cNvPicPr>
          <p:nvPr/>
        </p:nvPicPr>
        <p:blipFill>
          <a:blip r:embed="rId2"/>
          <a:stretch>
            <a:fillRect/>
          </a:stretch>
        </p:blipFill>
        <p:spPr>
          <a:xfrm>
            <a:off x="5027612" y="1806655"/>
            <a:ext cx="6616351" cy="4986182"/>
          </a:xfrm>
          <a:prstGeom prst="rect">
            <a:avLst/>
          </a:prstGeom>
        </p:spPr>
      </p:pic>
      <p:pic>
        <p:nvPicPr>
          <p:cNvPr id="3" name="Picture 2">
            <a:extLst>
              <a:ext uri="{FF2B5EF4-FFF2-40B4-BE49-F238E27FC236}">
                <a16:creationId xmlns:a16="http://schemas.microsoft.com/office/drawing/2014/main" id="{608221D6-3C19-4F4F-A550-786A50A0B269}"/>
              </a:ext>
            </a:extLst>
          </p:cNvPr>
          <p:cNvPicPr>
            <a:picLocks noChangeAspect="1"/>
          </p:cNvPicPr>
          <p:nvPr/>
        </p:nvPicPr>
        <p:blipFill>
          <a:blip r:embed="rId3"/>
          <a:stretch>
            <a:fillRect/>
          </a:stretch>
        </p:blipFill>
        <p:spPr>
          <a:xfrm>
            <a:off x="379412" y="4417452"/>
            <a:ext cx="4495801" cy="1752600"/>
          </a:xfrm>
          <a:prstGeom prst="rect">
            <a:avLst/>
          </a:prstGeom>
        </p:spPr>
      </p:pic>
    </p:spTree>
    <p:extLst>
      <p:ext uri="{BB962C8B-B14F-4D97-AF65-F5344CB8AC3E}">
        <p14:creationId xmlns:p14="http://schemas.microsoft.com/office/powerpoint/2010/main" val="235156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Number of Companies Worked For</a:t>
            </a:r>
          </a:p>
        </p:txBody>
      </p:sp>
      <p:sp>
        <p:nvSpPr>
          <p:cNvPr id="6" name="TextBox 5">
            <a:extLst>
              <a:ext uri="{FF2B5EF4-FFF2-40B4-BE49-F238E27FC236}">
                <a16:creationId xmlns:a16="http://schemas.microsoft.com/office/drawing/2014/main" id="{76E6AE6E-273B-4600-B0DF-33F5E657A9B4}"/>
              </a:ext>
            </a:extLst>
          </p:cNvPr>
          <p:cNvSpPr txBox="1"/>
          <p:nvPr/>
        </p:nvSpPr>
        <p:spPr>
          <a:xfrm>
            <a:off x="374000" y="1828800"/>
            <a:ext cx="3683935" cy="1753557"/>
          </a:xfrm>
          <a:prstGeom prst="rect">
            <a:avLst/>
          </a:prstGeom>
          <a:noFill/>
        </p:spPr>
        <p:txBody>
          <a:bodyPr wrap="square" rtlCol="0">
            <a:spAutoFit/>
          </a:bodyPr>
          <a:lstStyle/>
          <a:p>
            <a:pPr marL="285664" indent="-285664">
              <a:buFont typeface="Arial" panose="020B0604020202020204" pitchFamily="34" charset="0"/>
              <a:buChar char="•"/>
            </a:pPr>
            <a:r>
              <a:rPr lang="en-US" sz="1799" dirty="0"/>
              <a:t>When looking at number of companies worked for, employees who have worked for no other companies or 1 other company are responsible for 51% of attrition</a:t>
            </a:r>
          </a:p>
        </p:txBody>
      </p:sp>
      <p:pic>
        <p:nvPicPr>
          <p:cNvPr id="3" name="Picture 2">
            <a:extLst>
              <a:ext uri="{FF2B5EF4-FFF2-40B4-BE49-F238E27FC236}">
                <a16:creationId xmlns:a16="http://schemas.microsoft.com/office/drawing/2014/main" id="{50D4A6AF-09D1-48A2-8AA9-C9D87ADCE62E}"/>
              </a:ext>
            </a:extLst>
          </p:cNvPr>
          <p:cNvPicPr>
            <a:picLocks noChangeAspect="1"/>
          </p:cNvPicPr>
          <p:nvPr/>
        </p:nvPicPr>
        <p:blipFill>
          <a:blip r:embed="rId2"/>
          <a:stretch>
            <a:fillRect/>
          </a:stretch>
        </p:blipFill>
        <p:spPr>
          <a:xfrm>
            <a:off x="5332412" y="1447801"/>
            <a:ext cx="6507812" cy="4724400"/>
          </a:xfrm>
          <a:prstGeom prst="rect">
            <a:avLst/>
          </a:prstGeom>
        </p:spPr>
      </p:pic>
      <p:pic>
        <p:nvPicPr>
          <p:cNvPr id="5" name="Picture 4">
            <a:extLst>
              <a:ext uri="{FF2B5EF4-FFF2-40B4-BE49-F238E27FC236}">
                <a16:creationId xmlns:a16="http://schemas.microsoft.com/office/drawing/2014/main" id="{423095A4-AD89-40FD-8F2E-5F4F7C6D2A8E}"/>
              </a:ext>
            </a:extLst>
          </p:cNvPr>
          <p:cNvPicPr>
            <a:picLocks noChangeAspect="1"/>
          </p:cNvPicPr>
          <p:nvPr/>
        </p:nvPicPr>
        <p:blipFill>
          <a:blip r:embed="rId3"/>
          <a:stretch>
            <a:fillRect/>
          </a:stretch>
        </p:blipFill>
        <p:spPr>
          <a:xfrm>
            <a:off x="385113" y="6086716"/>
            <a:ext cx="6657975" cy="581025"/>
          </a:xfrm>
          <a:prstGeom prst="rect">
            <a:avLst/>
          </a:prstGeom>
        </p:spPr>
      </p:pic>
    </p:spTree>
    <p:extLst>
      <p:ext uri="{BB962C8B-B14F-4D97-AF65-F5344CB8AC3E}">
        <p14:creationId xmlns:p14="http://schemas.microsoft.com/office/powerpoint/2010/main" val="12607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C73E1-7E91-438B-B61A-A9F24D289057}"/>
              </a:ext>
            </a:extLst>
          </p:cNvPr>
          <p:cNvSpPr>
            <a:spLocks noGrp="1"/>
          </p:cNvSpPr>
          <p:nvPr>
            <p:ph type="ctrTitle"/>
          </p:nvPr>
        </p:nvSpPr>
        <p:spPr/>
        <p:txBody>
          <a:bodyPr/>
          <a:lstStyle/>
          <a:p>
            <a:r>
              <a:rPr lang="en-US" dirty="0"/>
              <a:t>Areas Reviewed for Job Satisfaction</a:t>
            </a:r>
          </a:p>
        </p:txBody>
      </p:sp>
      <p:sp>
        <p:nvSpPr>
          <p:cNvPr id="4" name="Subtitle 3">
            <a:extLst>
              <a:ext uri="{FF2B5EF4-FFF2-40B4-BE49-F238E27FC236}">
                <a16:creationId xmlns:a16="http://schemas.microsoft.com/office/drawing/2014/main" id="{2EBC0F9B-FF9B-4C8D-92DA-33D66BF2F4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41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Job Satisfaction by Job Role</a:t>
            </a:r>
          </a:p>
        </p:txBody>
      </p:sp>
      <p:sp>
        <p:nvSpPr>
          <p:cNvPr id="6" name="TextBox 5">
            <a:extLst>
              <a:ext uri="{FF2B5EF4-FFF2-40B4-BE49-F238E27FC236}">
                <a16:creationId xmlns:a16="http://schemas.microsoft.com/office/drawing/2014/main" id="{76E6AE6E-273B-4600-B0DF-33F5E657A9B4}"/>
              </a:ext>
            </a:extLst>
          </p:cNvPr>
          <p:cNvSpPr txBox="1"/>
          <p:nvPr/>
        </p:nvSpPr>
        <p:spPr>
          <a:xfrm>
            <a:off x="379413" y="1905000"/>
            <a:ext cx="51815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Healthcare representatives are reporting the highest satisfaction with 65% reporting high or very high</a:t>
            </a:r>
          </a:p>
          <a:p>
            <a:pPr marL="285750" indent="-285750">
              <a:buFont typeface="Arial" panose="020B0604020202020204" pitchFamily="34" charset="0"/>
              <a:buChar char="•"/>
            </a:pPr>
            <a:r>
              <a:rPr lang="en-US" dirty="0"/>
              <a:t>Research scientists and sales executives are close behind with 62% reporting high or very high job satisfaction</a:t>
            </a:r>
          </a:p>
          <a:p>
            <a:pPr marL="285750" indent="-285750">
              <a:buFont typeface="Arial" panose="020B0604020202020204" pitchFamily="34" charset="0"/>
              <a:buChar char="•"/>
            </a:pPr>
            <a:r>
              <a:rPr lang="en-US" dirty="0"/>
              <a:t>Employees in human resources is reporting the lowest job satisfaction with 50% reporting only low or job satisfaction</a:t>
            </a:r>
          </a:p>
        </p:txBody>
      </p:sp>
      <p:pic>
        <p:nvPicPr>
          <p:cNvPr id="3" name="Picture 2">
            <a:extLst>
              <a:ext uri="{FF2B5EF4-FFF2-40B4-BE49-F238E27FC236}">
                <a16:creationId xmlns:a16="http://schemas.microsoft.com/office/drawing/2014/main" id="{22E49D51-D436-4B52-B242-EB5B1F136AF8}"/>
              </a:ext>
            </a:extLst>
          </p:cNvPr>
          <p:cNvPicPr>
            <a:picLocks noChangeAspect="1"/>
          </p:cNvPicPr>
          <p:nvPr/>
        </p:nvPicPr>
        <p:blipFill>
          <a:blip r:embed="rId2"/>
          <a:stretch>
            <a:fillRect/>
          </a:stretch>
        </p:blipFill>
        <p:spPr>
          <a:xfrm>
            <a:off x="5383587" y="1799492"/>
            <a:ext cx="5773246" cy="5029200"/>
          </a:xfrm>
          <a:prstGeom prst="rect">
            <a:avLst/>
          </a:prstGeom>
        </p:spPr>
      </p:pic>
    </p:spTree>
    <p:extLst>
      <p:ext uri="{BB962C8B-B14F-4D97-AF65-F5344CB8AC3E}">
        <p14:creationId xmlns:p14="http://schemas.microsoft.com/office/powerpoint/2010/main" val="251808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Job Satisfaction by Department</a:t>
            </a:r>
          </a:p>
        </p:txBody>
      </p:sp>
      <p:sp>
        <p:nvSpPr>
          <p:cNvPr id="6" name="TextBox 5">
            <a:extLst>
              <a:ext uri="{FF2B5EF4-FFF2-40B4-BE49-F238E27FC236}">
                <a16:creationId xmlns:a16="http://schemas.microsoft.com/office/drawing/2014/main" id="{76E6AE6E-273B-4600-B0DF-33F5E657A9B4}"/>
              </a:ext>
            </a:extLst>
          </p:cNvPr>
          <p:cNvSpPr txBox="1"/>
          <p:nvPr/>
        </p:nvSpPr>
        <p:spPr>
          <a:xfrm>
            <a:off x="379413" y="1905000"/>
            <a:ext cx="49930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Roughly 61% of employees in sales and research &amp; development are reporting either high or very high job satisfaction</a:t>
            </a:r>
          </a:p>
          <a:p>
            <a:pPr marL="285750" indent="-285750">
              <a:buFont typeface="Arial" panose="020B0604020202020204" pitchFamily="34" charset="0"/>
              <a:buChar char="•"/>
            </a:pPr>
            <a:r>
              <a:rPr lang="en-US" dirty="0"/>
              <a:t>Human Resources is reporting the lowest job satisfaction level</a:t>
            </a:r>
          </a:p>
        </p:txBody>
      </p:sp>
      <p:pic>
        <p:nvPicPr>
          <p:cNvPr id="4" name="Picture 3">
            <a:extLst>
              <a:ext uri="{FF2B5EF4-FFF2-40B4-BE49-F238E27FC236}">
                <a16:creationId xmlns:a16="http://schemas.microsoft.com/office/drawing/2014/main" id="{7910F079-446E-4167-97AF-40453EFCAB66}"/>
              </a:ext>
            </a:extLst>
          </p:cNvPr>
          <p:cNvPicPr>
            <a:picLocks noChangeAspect="1"/>
          </p:cNvPicPr>
          <p:nvPr/>
        </p:nvPicPr>
        <p:blipFill>
          <a:blip r:embed="rId2"/>
          <a:stretch>
            <a:fillRect/>
          </a:stretch>
        </p:blipFill>
        <p:spPr>
          <a:xfrm>
            <a:off x="6323012" y="1793149"/>
            <a:ext cx="5467228" cy="4762621"/>
          </a:xfrm>
          <a:prstGeom prst="rect">
            <a:avLst/>
          </a:prstGeom>
        </p:spPr>
      </p:pic>
      <p:pic>
        <p:nvPicPr>
          <p:cNvPr id="7" name="Picture 6">
            <a:extLst>
              <a:ext uri="{FF2B5EF4-FFF2-40B4-BE49-F238E27FC236}">
                <a16:creationId xmlns:a16="http://schemas.microsoft.com/office/drawing/2014/main" id="{0E603645-BF68-440E-BE7E-C557D27F9D87}"/>
              </a:ext>
            </a:extLst>
          </p:cNvPr>
          <p:cNvPicPr>
            <a:picLocks noChangeAspect="1"/>
          </p:cNvPicPr>
          <p:nvPr/>
        </p:nvPicPr>
        <p:blipFill>
          <a:blip r:embed="rId3"/>
          <a:stretch>
            <a:fillRect/>
          </a:stretch>
        </p:blipFill>
        <p:spPr>
          <a:xfrm>
            <a:off x="398585" y="3962400"/>
            <a:ext cx="5286375" cy="904875"/>
          </a:xfrm>
          <a:prstGeom prst="rect">
            <a:avLst/>
          </a:prstGeom>
        </p:spPr>
      </p:pic>
      <p:pic>
        <p:nvPicPr>
          <p:cNvPr id="5" name="Picture 4">
            <a:extLst>
              <a:ext uri="{FF2B5EF4-FFF2-40B4-BE49-F238E27FC236}">
                <a16:creationId xmlns:a16="http://schemas.microsoft.com/office/drawing/2014/main" id="{A51927C2-7EE7-46DA-AD20-4444979B6920}"/>
              </a:ext>
            </a:extLst>
          </p:cNvPr>
          <p:cNvPicPr>
            <a:picLocks noChangeAspect="1"/>
          </p:cNvPicPr>
          <p:nvPr/>
        </p:nvPicPr>
        <p:blipFill>
          <a:blip r:embed="rId4"/>
          <a:stretch>
            <a:fillRect/>
          </a:stretch>
        </p:blipFill>
        <p:spPr>
          <a:xfrm>
            <a:off x="552816" y="5199339"/>
            <a:ext cx="4819650" cy="1038225"/>
          </a:xfrm>
          <a:prstGeom prst="rect">
            <a:avLst/>
          </a:prstGeom>
        </p:spPr>
      </p:pic>
    </p:spTree>
    <p:extLst>
      <p:ext uri="{BB962C8B-B14F-4D97-AF65-F5344CB8AC3E}">
        <p14:creationId xmlns:p14="http://schemas.microsoft.com/office/powerpoint/2010/main" val="306305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Job Satisfaction by Job Involvement</a:t>
            </a:r>
          </a:p>
        </p:txBody>
      </p:sp>
      <p:sp>
        <p:nvSpPr>
          <p:cNvPr id="6" name="TextBox 5">
            <a:extLst>
              <a:ext uri="{FF2B5EF4-FFF2-40B4-BE49-F238E27FC236}">
                <a16:creationId xmlns:a16="http://schemas.microsoft.com/office/drawing/2014/main" id="{76E6AE6E-273B-4600-B0DF-33F5E657A9B4}"/>
              </a:ext>
            </a:extLst>
          </p:cNvPr>
          <p:cNvSpPr txBox="1"/>
          <p:nvPr/>
        </p:nvSpPr>
        <p:spPr>
          <a:xfrm>
            <a:off x="379413" y="1905000"/>
            <a:ext cx="36839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Employees with the lowest level of job involvement are actually reporting the highest level of job satisfaction with 71% reporting high or very high satisfaction</a:t>
            </a:r>
          </a:p>
        </p:txBody>
      </p:sp>
      <p:pic>
        <p:nvPicPr>
          <p:cNvPr id="8" name="Picture 7">
            <a:extLst>
              <a:ext uri="{FF2B5EF4-FFF2-40B4-BE49-F238E27FC236}">
                <a16:creationId xmlns:a16="http://schemas.microsoft.com/office/drawing/2014/main" id="{F7AF8D9B-4247-4E98-AF35-67E5ACF24678}"/>
              </a:ext>
            </a:extLst>
          </p:cNvPr>
          <p:cNvPicPr>
            <a:picLocks noChangeAspect="1"/>
          </p:cNvPicPr>
          <p:nvPr/>
        </p:nvPicPr>
        <p:blipFill>
          <a:blip r:embed="rId2"/>
          <a:stretch>
            <a:fillRect/>
          </a:stretch>
        </p:blipFill>
        <p:spPr>
          <a:xfrm>
            <a:off x="5878800" y="1643921"/>
            <a:ext cx="5810530" cy="5061679"/>
          </a:xfrm>
          <a:prstGeom prst="rect">
            <a:avLst/>
          </a:prstGeom>
        </p:spPr>
      </p:pic>
      <p:pic>
        <p:nvPicPr>
          <p:cNvPr id="9" name="Picture 8">
            <a:extLst>
              <a:ext uri="{FF2B5EF4-FFF2-40B4-BE49-F238E27FC236}">
                <a16:creationId xmlns:a16="http://schemas.microsoft.com/office/drawing/2014/main" id="{E980E6DC-8A96-4985-9586-6FAC90EF747C}"/>
              </a:ext>
            </a:extLst>
          </p:cNvPr>
          <p:cNvPicPr>
            <a:picLocks noChangeAspect="1"/>
          </p:cNvPicPr>
          <p:nvPr/>
        </p:nvPicPr>
        <p:blipFill>
          <a:blip r:embed="rId3"/>
          <a:stretch>
            <a:fillRect/>
          </a:stretch>
        </p:blipFill>
        <p:spPr>
          <a:xfrm>
            <a:off x="729598" y="4267200"/>
            <a:ext cx="4029075" cy="847725"/>
          </a:xfrm>
          <a:prstGeom prst="rect">
            <a:avLst/>
          </a:prstGeom>
        </p:spPr>
      </p:pic>
      <p:pic>
        <p:nvPicPr>
          <p:cNvPr id="10" name="Picture 9">
            <a:extLst>
              <a:ext uri="{FF2B5EF4-FFF2-40B4-BE49-F238E27FC236}">
                <a16:creationId xmlns:a16="http://schemas.microsoft.com/office/drawing/2014/main" id="{30139B2B-AE54-46C9-B71D-3C17F34F1200}"/>
              </a:ext>
            </a:extLst>
          </p:cNvPr>
          <p:cNvPicPr>
            <a:picLocks noChangeAspect="1"/>
          </p:cNvPicPr>
          <p:nvPr/>
        </p:nvPicPr>
        <p:blipFill>
          <a:blip r:embed="rId4"/>
          <a:stretch>
            <a:fillRect/>
          </a:stretch>
        </p:blipFill>
        <p:spPr>
          <a:xfrm>
            <a:off x="729598" y="5410200"/>
            <a:ext cx="3333750" cy="1076325"/>
          </a:xfrm>
          <a:prstGeom prst="rect">
            <a:avLst/>
          </a:prstGeom>
        </p:spPr>
      </p:pic>
    </p:spTree>
    <p:extLst>
      <p:ext uri="{BB962C8B-B14F-4D97-AF65-F5344CB8AC3E}">
        <p14:creationId xmlns:p14="http://schemas.microsoft.com/office/powerpoint/2010/main" val="78730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2331-F63E-427A-87AC-48D04DB6E0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886CAD-D852-4D86-BA68-16549682E0BC}"/>
              </a:ext>
            </a:extLst>
          </p:cNvPr>
          <p:cNvSpPr>
            <a:spLocks noGrp="1"/>
          </p:cNvSpPr>
          <p:nvPr>
            <p:ph idx="1"/>
          </p:nvPr>
        </p:nvSpPr>
        <p:spPr/>
        <p:txBody>
          <a:bodyPr/>
          <a:lstStyle/>
          <a:p>
            <a:r>
              <a:rPr lang="en-US" dirty="0"/>
              <a:t>Our company LLP Analytics is analyzing trends and factors affecting attrition for IBM</a:t>
            </a:r>
          </a:p>
          <a:p>
            <a:r>
              <a:rPr lang="en-US" dirty="0"/>
              <a:t>IBM has given a data set with 35 variables ranging from employee characteristics, employee benefits, and company job/departments</a:t>
            </a:r>
          </a:p>
          <a:p>
            <a:r>
              <a:rPr lang="en-US" dirty="0"/>
              <a:t>Exploratory data analysis is done to determine what variables are good determinants for attrition and job satisfaction for future reference and analysis</a:t>
            </a:r>
          </a:p>
          <a:p>
            <a:r>
              <a:rPr lang="en-US" dirty="0"/>
              <a:t>This will help IBM to lower turn over rate which will lower cost and time for the company </a:t>
            </a:r>
          </a:p>
        </p:txBody>
      </p:sp>
    </p:spTree>
    <p:extLst>
      <p:ext uri="{BB962C8B-B14F-4D97-AF65-F5344CB8AC3E}">
        <p14:creationId xmlns:p14="http://schemas.microsoft.com/office/powerpoint/2010/main" val="106174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Job Satisfaction by Stock Option Level</a:t>
            </a:r>
          </a:p>
        </p:txBody>
      </p:sp>
      <p:sp>
        <p:nvSpPr>
          <p:cNvPr id="6" name="TextBox 5">
            <a:extLst>
              <a:ext uri="{FF2B5EF4-FFF2-40B4-BE49-F238E27FC236}">
                <a16:creationId xmlns:a16="http://schemas.microsoft.com/office/drawing/2014/main" id="{76E6AE6E-273B-4600-B0DF-33F5E657A9B4}"/>
              </a:ext>
            </a:extLst>
          </p:cNvPr>
          <p:cNvSpPr txBox="1"/>
          <p:nvPr/>
        </p:nvSpPr>
        <p:spPr>
          <a:xfrm>
            <a:off x="379413" y="1905000"/>
            <a:ext cx="434339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While lack of stock options may lead to attrition, it does not appear to have an impact on job satisfaction—employees who have limited or no stock options have similar job satisfaction ratings to those with more options</a:t>
            </a:r>
          </a:p>
        </p:txBody>
      </p:sp>
      <p:pic>
        <p:nvPicPr>
          <p:cNvPr id="4" name="Picture 3">
            <a:extLst>
              <a:ext uri="{FF2B5EF4-FFF2-40B4-BE49-F238E27FC236}">
                <a16:creationId xmlns:a16="http://schemas.microsoft.com/office/drawing/2014/main" id="{D72B0B86-5565-4669-AABE-C8C8E7252B65}"/>
              </a:ext>
            </a:extLst>
          </p:cNvPr>
          <p:cNvPicPr>
            <a:picLocks noChangeAspect="1"/>
          </p:cNvPicPr>
          <p:nvPr/>
        </p:nvPicPr>
        <p:blipFill>
          <a:blip r:embed="rId2"/>
          <a:stretch>
            <a:fillRect/>
          </a:stretch>
        </p:blipFill>
        <p:spPr>
          <a:xfrm>
            <a:off x="5252759" y="1600200"/>
            <a:ext cx="6088657" cy="4953000"/>
          </a:xfrm>
          <a:prstGeom prst="rect">
            <a:avLst/>
          </a:prstGeom>
        </p:spPr>
      </p:pic>
      <p:pic>
        <p:nvPicPr>
          <p:cNvPr id="8" name="Picture 7">
            <a:extLst>
              <a:ext uri="{FF2B5EF4-FFF2-40B4-BE49-F238E27FC236}">
                <a16:creationId xmlns:a16="http://schemas.microsoft.com/office/drawing/2014/main" id="{F3EC2CF8-91EA-4BC8-BB55-20A3300F62D0}"/>
              </a:ext>
            </a:extLst>
          </p:cNvPr>
          <p:cNvPicPr>
            <a:picLocks noChangeAspect="1"/>
          </p:cNvPicPr>
          <p:nvPr/>
        </p:nvPicPr>
        <p:blipFill>
          <a:blip r:embed="rId3"/>
          <a:stretch>
            <a:fillRect/>
          </a:stretch>
        </p:blipFill>
        <p:spPr>
          <a:xfrm>
            <a:off x="455612" y="4090149"/>
            <a:ext cx="4000500" cy="838200"/>
          </a:xfrm>
          <a:prstGeom prst="rect">
            <a:avLst/>
          </a:prstGeom>
        </p:spPr>
      </p:pic>
      <p:pic>
        <p:nvPicPr>
          <p:cNvPr id="10" name="Picture 9">
            <a:extLst>
              <a:ext uri="{FF2B5EF4-FFF2-40B4-BE49-F238E27FC236}">
                <a16:creationId xmlns:a16="http://schemas.microsoft.com/office/drawing/2014/main" id="{18281B94-8BC9-4942-BE87-659FA55F78A6}"/>
              </a:ext>
            </a:extLst>
          </p:cNvPr>
          <p:cNvPicPr>
            <a:picLocks noChangeAspect="1"/>
          </p:cNvPicPr>
          <p:nvPr/>
        </p:nvPicPr>
        <p:blipFill>
          <a:blip r:embed="rId4"/>
          <a:stretch>
            <a:fillRect/>
          </a:stretch>
        </p:blipFill>
        <p:spPr>
          <a:xfrm>
            <a:off x="549742" y="5295900"/>
            <a:ext cx="3343275" cy="1028700"/>
          </a:xfrm>
          <a:prstGeom prst="rect">
            <a:avLst/>
          </a:prstGeom>
        </p:spPr>
      </p:pic>
    </p:spTree>
    <p:extLst>
      <p:ext uri="{BB962C8B-B14F-4D97-AF65-F5344CB8AC3E}">
        <p14:creationId xmlns:p14="http://schemas.microsoft.com/office/powerpoint/2010/main" val="190752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8EE8-A5D7-43B6-BDE1-5422DE6142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96396B-11FC-4451-8C1E-D027F73C243A}"/>
              </a:ext>
            </a:extLst>
          </p:cNvPr>
          <p:cNvSpPr>
            <a:spLocks noGrp="1"/>
          </p:cNvSpPr>
          <p:nvPr>
            <p:ph idx="1"/>
          </p:nvPr>
        </p:nvSpPr>
        <p:spPr>
          <a:xfrm>
            <a:off x="760412" y="1828800"/>
            <a:ext cx="9829800" cy="4876800"/>
          </a:xfrm>
        </p:spPr>
        <p:txBody>
          <a:bodyPr>
            <a:normAutofit fontScale="62500" lnSpcReduction="20000"/>
          </a:bodyPr>
          <a:lstStyle/>
          <a:p>
            <a:pPr fontAlgn="base"/>
            <a:r>
              <a:rPr lang="en-US" dirty="0"/>
              <a:t>This is high level analysis for determining if any variables show promise of being explanatory</a:t>
            </a:r>
          </a:p>
          <a:p>
            <a:pPr fontAlgn="base"/>
            <a:r>
              <a:rPr lang="en-US" dirty="0"/>
              <a:t>The top three factors related to attrition that show promise for future analysis​</a:t>
            </a:r>
          </a:p>
          <a:p>
            <a:pPr lvl="1" fontAlgn="base"/>
            <a:r>
              <a:rPr lang="en-US" dirty="0"/>
              <a:t>Department​</a:t>
            </a:r>
          </a:p>
          <a:p>
            <a:pPr lvl="1" fontAlgn="base"/>
            <a:r>
              <a:rPr lang="en-US" dirty="0"/>
              <a:t>Job Level​</a:t>
            </a:r>
          </a:p>
          <a:p>
            <a:pPr lvl="1" fontAlgn="base"/>
            <a:r>
              <a:rPr lang="en-US" dirty="0"/>
              <a:t>Job Involvement</a:t>
            </a:r>
          </a:p>
          <a:p>
            <a:pPr lvl="1" fontAlgn="base"/>
            <a:r>
              <a:rPr lang="en-US" dirty="0"/>
              <a:t>Stock Option​</a:t>
            </a:r>
          </a:p>
          <a:p>
            <a:pPr fontAlgn="base"/>
            <a:r>
              <a:rPr lang="en-US" dirty="0"/>
              <a:t>The top three areas with highest job satisfaction are:</a:t>
            </a:r>
          </a:p>
          <a:p>
            <a:pPr lvl="1" fontAlgn="base"/>
            <a:r>
              <a:rPr lang="en-US" dirty="0"/>
              <a:t>Job Role</a:t>
            </a:r>
          </a:p>
          <a:p>
            <a:pPr lvl="1" fontAlgn="base"/>
            <a:r>
              <a:rPr lang="en-US" dirty="0"/>
              <a:t>Department</a:t>
            </a:r>
          </a:p>
          <a:p>
            <a:pPr lvl="1" fontAlgn="base"/>
            <a:r>
              <a:rPr lang="en-US" dirty="0"/>
              <a:t>Job Involvement</a:t>
            </a:r>
          </a:p>
          <a:p>
            <a:pPr fontAlgn="base"/>
            <a:r>
              <a:rPr lang="en-US" dirty="0"/>
              <a:t>Further analysis should be done on benefits since it is an incentive for employees to stay​</a:t>
            </a:r>
          </a:p>
          <a:p>
            <a:pPr fontAlgn="base"/>
            <a:r>
              <a:rPr lang="en-US" dirty="0"/>
              <a:t>Also work environment benefits, such as on site gym or paid lunch, should be collected to see if that contributes to attrition​</a:t>
            </a:r>
          </a:p>
          <a:p>
            <a:pPr fontAlgn="base"/>
            <a:r>
              <a:rPr lang="en-US" dirty="0"/>
              <a:t>Additionally, the assumption of 80 hours being a standard work week within the company may be something that should be further evaluated</a:t>
            </a:r>
          </a:p>
          <a:p>
            <a:r>
              <a:rPr lang="en-US" dirty="0"/>
              <a:t>Next steps:</a:t>
            </a:r>
          </a:p>
          <a:p>
            <a:pPr lvl="1"/>
            <a:r>
              <a:rPr lang="en-US" dirty="0"/>
              <a:t>To review correlation of variables to see the magnitude and direction of the relationship</a:t>
            </a:r>
          </a:p>
          <a:p>
            <a:pPr lvl="1"/>
            <a:r>
              <a:rPr lang="en-US" dirty="0"/>
              <a:t>Create a scoring model to determine the probability of an individual quitting. </a:t>
            </a:r>
          </a:p>
          <a:p>
            <a:pPr fontAlgn="base"/>
            <a:endParaRPr lang="en-US" dirty="0"/>
          </a:p>
        </p:txBody>
      </p:sp>
    </p:spTree>
    <p:extLst>
      <p:ext uri="{BB962C8B-B14F-4D97-AF65-F5344CB8AC3E}">
        <p14:creationId xmlns:p14="http://schemas.microsoft.com/office/powerpoint/2010/main" val="371228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C73E1-7E91-438B-B61A-A9F24D289057}"/>
              </a:ext>
            </a:extLst>
          </p:cNvPr>
          <p:cNvSpPr>
            <a:spLocks noGrp="1"/>
          </p:cNvSpPr>
          <p:nvPr>
            <p:ph type="ctrTitle"/>
          </p:nvPr>
        </p:nvSpPr>
        <p:spPr/>
        <p:txBody>
          <a:bodyPr/>
          <a:lstStyle/>
          <a:p>
            <a:r>
              <a:rPr lang="en-US" dirty="0"/>
              <a:t>APPENDIX</a:t>
            </a:r>
          </a:p>
        </p:txBody>
      </p:sp>
      <p:sp>
        <p:nvSpPr>
          <p:cNvPr id="4" name="Subtitle 3">
            <a:extLst>
              <a:ext uri="{FF2B5EF4-FFF2-40B4-BE49-F238E27FC236}">
                <a16:creationId xmlns:a16="http://schemas.microsoft.com/office/drawing/2014/main" id="{2EBC0F9B-FF9B-4C8D-92DA-33D66BF2F4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675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Years Since Last Promotion</a:t>
            </a:r>
          </a:p>
        </p:txBody>
      </p:sp>
      <p:sp>
        <p:nvSpPr>
          <p:cNvPr id="6" name="TextBox 5">
            <a:extLst>
              <a:ext uri="{FF2B5EF4-FFF2-40B4-BE49-F238E27FC236}">
                <a16:creationId xmlns:a16="http://schemas.microsoft.com/office/drawing/2014/main" id="{76E6AE6E-273B-4600-B0DF-33F5E657A9B4}"/>
              </a:ext>
            </a:extLst>
          </p:cNvPr>
          <p:cNvSpPr txBox="1"/>
          <p:nvPr/>
        </p:nvSpPr>
        <p:spPr>
          <a:xfrm>
            <a:off x="608012" y="1981200"/>
            <a:ext cx="3683935" cy="1199816"/>
          </a:xfrm>
          <a:prstGeom prst="rect">
            <a:avLst/>
          </a:prstGeom>
          <a:noFill/>
        </p:spPr>
        <p:txBody>
          <a:bodyPr wrap="square" rtlCol="0">
            <a:spAutoFit/>
          </a:bodyPr>
          <a:lstStyle/>
          <a:p>
            <a:pPr marL="285664" indent="-285664">
              <a:buFont typeface="Arial" panose="020B0604020202020204" pitchFamily="34" charset="0"/>
              <a:buChar char="•"/>
            </a:pPr>
            <a:r>
              <a:rPr lang="en-US" sz="1799" dirty="0"/>
              <a:t>67.09% of employees who have left the company have been promoted in the last year or less</a:t>
            </a:r>
          </a:p>
        </p:txBody>
      </p:sp>
      <p:pic>
        <p:nvPicPr>
          <p:cNvPr id="3" name="Picture 2">
            <a:extLst>
              <a:ext uri="{FF2B5EF4-FFF2-40B4-BE49-F238E27FC236}">
                <a16:creationId xmlns:a16="http://schemas.microsoft.com/office/drawing/2014/main" id="{27D42550-2329-4E3D-8030-77D860B0EE87}"/>
              </a:ext>
            </a:extLst>
          </p:cNvPr>
          <p:cNvPicPr>
            <a:picLocks noChangeAspect="1"/>
          </p:cNvPicPr>
          <p:nvPr/>
        </p:nvPicPr>
        <p:blipFill>
          <a:blip r:embed="rId2"/>
          <a:stretch>
            <a:fillRect/>
          </a:stretch>
        </p:blipFill>
        <p:spPr>
          <a:xfrm>
            <a:off x="5435599" y="1752600"/>
            <a:ext cx="6576498" cy="4762741"/>
          </a:xfrm>
          <a:prstGeom prst="rect">
            <a:avLst/>
          </a:prstGeom>
        </p:spPr>
      </p:pic>
    </p:spTree>
    <p:extLst>
      <p:ext uri="{BB962C8B-B14F-4D97-AF65-F5344CB8AC3E}">
        <p14:creationId xmlns:p14="http://schemas.microsoft.com/office/powerpoint/2010/main" val="266770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Business Travel</a:t>
            </a:r>
          </a:p>
        </p:txBody>
      </p:sp>
      <p:sp>
        <p:nvSpPr>
          <p:cNvPr id="6" name="TextBox 5">
            <a:extLst>
              <a:ext uri="{FF2B5EF4-FFF2-40B4-BE49-F238E27FC236}">
                <a16:creationId xmlns:a16="http://schemas.microsoft.com/office/drawing/2014/main" id="{76E6AE6E-273B-4600-B0DF-33F5E657A9B4}"/>
              </a:ext>
            </a:extLst>
          </p:cNvPr>
          <p:cNvSpPr txBox="1"/>
          <p:nvPr/>
        </p:nvSpPr>
        <p:spPr>
          <a:xfrm>
            <a:off x="654923" y="4299746"/>
            <a:ext cx="3683935" cy="1476686"/>
          </a:xfrm>
          <a:prstGeom prst="rect">
            <a:avLst/>
          </a:prstGeom>
          <a:noFill/>
        </p:spPr>
        <p:txBody>
          <a:bodyPr wrap="square" rtlCol="0">
            <a:spAutoFit/>
          </a:bodyPr>
          <a:lstStyle/>
          <a:p>
            <a:pPr marL="285664" indent="-285664">
              <a:buFont typeface="Arial" panose="020B0604020202020204" pitchFamily="34" charset="0"/>
              <a:buChar char="•"/>
            </a:pPr>
            <a:r>
              <a:rPr lang="en-US" sz="1799" dirty="0"/>
              <a:t>The majority of employees leaving the company travel rarely (65.82%), but employees who travel frequently are leaving at a higher rate (25%)</a:t>
            </a:r>
          </a:p>
        </p:txBody>
      </p:sp>
      <p:pic>
        <p:nvPicPr>
          <p:cNvPr id="3" name="Picture 2">
            <a:extLst>
              <a:ext uri="{FF2B5EF4-FFF2-40B4-BE49-F238E27FC236}">
                <a16:creationId xmlns:a16="http://schemas.microsoft.com/office/drawing/2014/main" id="{59EF7D11-13DC-4F5E-9E57-453867E08FC6}"/>
              </a:ext>
            </a:extLst>
          </p:cNvPr>
          <p:cNvPicPr>
            <a:picLocks noChangeAspect="1"/>
          </p:cNvPicPr>
          <p:nvPr/>
        </p:nvPicPr>
        <p:blipFill>
          <a:blip r:embed="rId2"/>
          <a:stretch>
            <a:fillRect/>
          </a:stretch>
        </p:blipFill>
        <p:spPr>
          <a:xfrm>
            <a:off x="5332412" y="1828800"/>
            <a:ext cx="6584013" cy="4768184"/>
          </a:xfrm>
          <a:prstGeom prst="rect">
            <a:avLst/>
          </a:prstGeom>
        </p:spPr>
      </p:pic>
      <p:pic>
        <p:nvPicPr>
          <p:cNvPr id="5" name="Picture 4">
            <a:extLst>
              <a:ext uri="{FF2B5EF4-FFF2-40B4-BE49-F238E27FC236}">
                <a16:creationId xmlns:a16="http://schemas.microsoft.com/office/drawing/2014/main" id="{FC4205FA-F8A6-4097-9D7E-64E7BB6588B5}"/>
              </a:ext>
            </a:extLst>
          </p:cNvPr>
          <p:cNvPicPr>
            <a:picLocks noChangeAspect="1"/>
          </p:cNvPicPr>
          <p:nvPr/>
        </p:nvPicPr>
        <p:blipFill>
          <a:blip r:embed="rId3"/>
          <a:stretch>
            <a:fillRect/>
          </a:stretch>
        </p:blipFill>
        <p:spPr>
          <a:xfrm>
            <a:off x="196960" y="1752600"/>
            <a:ext cx="4638675" cy="628650"/>
          </a:xfrm>
          <a:prstGeom prst="rect">
            <a:avLst/>
          </a:prstGeom>
        </p:spPr>
      </p:pic>
      <p:pic>
        <p:nvPicPr>
          <p:cNvPr id="7" name="Picture 6">
            <a:extLst>
              <a:ext uri="{FF2B5EF4-FFF2-40B4-BE49-F238E27FC236}">
                <a16:creationId xmlns:a16="http://schemas.microsoft.com/office/drawing/2014/main" id="{6D0C284A-8285-4575-AA3E-9D94EC6CCB52}"/>
              </a:ext>
            </a:extLst>
          </p:cNvPr>
          <p:cNvPicPr>
            <a:picLocks noChangeAspect="1"/>
          </p:cNvPicPr>
          <p:nvPr/>
        </p:nvPicPr>
        <p:blipFill>
          <a:blip r:embed="rId4"/>
          <a:stretch>
            <a:fillRect/>
          </a:stretch>
        </p:blipFill>
        <p:spPr>
          <a:xfrm>
            <a:off x="272400" y="2718596"/>
            <a:ext cx="4057650" cy="752475"/>
          </a:xfrm>
          <a:prstGeom prst="rect">
            <a:avLst/>
          </a:prstGeom>
        </p:spPr>
      </p:pic>
    </p:spTree>
    <p:extLst>
      <p:ext uri="{BB962C8B-B14F-4D97-AF65-F5344CB8AC3E}">
        <p14:creationId xmlns:p14="http://schemas.microsoft.com/office/powerpoint/2010/main" val="9601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Overtime</a:t>
            </a:r>
          </a:p>
        </p:txBody>
      </p:sp>
      <p:sp>
        <p:nvSpPr>
          <p:cNvPr id="6" name="TextBox 5">
            <a:extLst>
              <a:ext uri="{FF2B5EF4-FFF2-40B4-BE49-F238E27FC236}">
                <a16:creationId xmlns:a16="http://schemas.microsoft.com/office/drawing/2014/main" id="{76E6AE6E-273B-4600-B0DF-33F5E657A9B4}"/>
              </a:ext>
            </a:extLst>
          </p:cNvPr>
          <p:cNvSpPr txBox="1"/>
          <p:nvPr/>
        </p:nvSpPr>
        <p:spPr>
          <a:xfrm>
            <a:off x="654923" y="4299746"/>
            <a:ext cx="3683935" cy="1754326"/>
          </a:xfrm>
          <a:prstGeom prst="rect">
            <a:avLst/>
          </a:prstGeom>
          <a:noFill/>
        </p:spPr>
        <p:txBody>
          <a:bodyPr wrap="square" rtlCol="0">
            <a:spAutoFit/>
          </a:bodyPr>
          <a:lstStyle/>
          <a:p>
            <a:pPr marL="285664" indent="-285664">
              <a:buFont typeface="Arial" panose="020B0604020202020204" pitchFamily="34" charset="0"/>
              <a:buChar char="•"/>
            </a:pPr>
            <a:r>
              <a:rPr lang="en-US" dirty="0"/>
              <a:t>While 53.59% of employees who have left work overtime, there is not a significant difference in the % of employees leaving over those who do not work overtime</a:t>
            </a:r>
            <a:endParaRPr lang="en-US" sz="1799" dirty="0"/>
          </a:p>
        </p:txBody>
      </p:sp>
      <p:pic>
        <p:nvPicPr>
          <p:cNvPr id="4" name="Picture 3">
            <a:extLst>
              <a:ext uri="{FF2B5EF4-FFF2-40B4-BE49-F238E27FC236}">
                <a16:creationId xmlns:a16="http://schemas.microsoft.com/office/drawing/2014/main" id="{F343DB4E-2381-45DC-B507-04D81AE367F1}"/>
              </a:ext>
            </a:extLst>
          </p:cNvPr>
          <p:cNvPicPr>
            <a:picLocks noChangeAspect="1"/>
          </p:cNvPicPr>
          <p:nvPr/>
        </p:nvPicPr>
        <p:blipFill>
          <a:blip r:embed="rId2"/>
          <a:stretch>
            <a:fillRect/>
          </a:stretch>
        </p:blipFill>
        <p:spPr>
          <a:xfrm>
            <a:off x="4875212" y="1676400"/>
            <a:ext cx="6892153" cy="4991341"/>
          </a:xfrm>
          <a:prstGeom prst="rect">
            <a:avLst/>
          </a:prstGeom>
        </p:spPr>
      </p:pic>
      <p:pic>
        <p:nvPicPr>
          <p:cNvPr id="5" name="Picture 4">
            <a:extLst>
              <a:ext uri="{FF2B5EF4-FFF2-40B4-BE49-F238E27FC236}">
                <a16:creationId xmlns:a16="http://schemas.microsoft.com/office/drawing/2014/main" id="{5258FF09-6520-4447-B1FD-5D3D9DC7F3D1}"/>
              </a:ext>
            </a:extLst>
          </p:cNvPr>
          <p:cNvPicPr>
            <a:picLocks noChangeAspect="1"/>
          </p:cNvPicPr>
          <p:nvPr/>
        </p:nvPicPr>
        <p:blipFill>
          <a:blip r:embed="rId3"/>
          <a:stretch>
            <a:fillRect/>
          </a:stretch>
        </p:blipFill>
        <p:spPr>
          <a:xfrm>
            <a:off x="193186" y="1893702"/>
            <a:ext cx="2400300" cy="638175"/>
          </a:xfrm>
          <a:prstGeom prst="rect">
            <a:avLst/>
          </a:prstGeom>
        </p:spPr>
      </p:pic>
      <p:pic>
        <p:nvPicPr>
          <p:cNvPr id="7" name="Picture 6">
            <a:extLst>
              <a:ext uri="{FF2B5EF4-FFF2-40B4-BE49-F238E27FC236}">
                <a16:creationId xmlns:a16="http://schemas.microsoft.com/office/drawing/2014/main" id="{992FCDA4-85DC-4843-85DE-4E934606C594}"/>
              </a:ext>
            </a:extLst>
          </p:cNvPr>
          <p:cNvPicPr>
            <a:picLocks noChangeAspect="1"/>
          </p:cNvPicPr>
          <p:nvPr/>
        </p:nvPicPr>
        <p:blipFill>
          <a:blip r:embed="rId4"/>
          <a:stretch>
            <a:fillRect/>
          </a:stretch>
        </p:blipFill>
        <p:spPr>
          <a:xfrm>
            <a:off x="227012" y="2888427"/>
            <a:ext cx="2009775" cy="771525"/>
          </a:xfrm>
          <a:prstGeom prst="rect">
            <a:avLst/>
          </a:prstGeom>
        </p:spPr>
      </p:pic>
    </p:spTree>
    <p:extLst>
      <p:ext uri="{BB962C8B-B14F-4D97-AF65-F5344CB8AC3E}">
        <p14:creationId xmlns:p14="http://schemas.microsoft.com/office/powerpoint/2010/main" val="119457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Work Life Balance</a:t>
            </a:r>
          </a:p>
        </p:txBody>
      </p:sp>
      <p:sp>
        <p:nvSpPr>
          <p:cNvPr id="6" name="TextBox 5">
            <a:extLst>
              <a:ext uri="{FF2B5EF4-FFF2-40B4-BE49-F238E27FC236}">
                <a16:creationId xmlns:a16="http://schemas.microsoft.com/office/drawing/2014/main" id="{76E6AE6E-273B-4600-B0DF-33F5E657A9B4}"/>
              </a:ext>
            </a:extLst>
          </p:cNvPr>
          <p:cNvSpPr txBox="1"/>
          <p:nvPr/>
        </p:nvSpPr>
        <p:spPr>
          <a:xfrm>
            <a:off x="654923" y="4299746"/>
            <a:ext cx="3683935" cy="2584169"/>
          </a:xfrm>
          <a:prstGeom prst="rect">
            <a:avLst/>
          </a:prstGeom>
          <a:noFill/>
        </p:spPr>
        <p:txBody>
          <a:bodyPr wrap="square" rtlCol="0">
            <a:spAutoFit/>
          </a:bodyPr>
          <a:lstStyle/>
          <a:p>
            <a:pPr marL="285750" indent="-285750">
              <a:buFont typeface="Arial" panose="020B0604020202020204" pitchFamily="34" charset="0"/>
              <a:buChar char="•"/>
            </a:pPr>
            <a:r>
              <a:rPr lang="en-US" sz="1799" dirty="0"/>
              <a:t>The largest % of employees leaving the company have a work life balance level of 3 (Better)</a:t>
            </a:r>
          </a:p>
          <a:p>
            <a:pPr marL="285750" indent="-285750">
              <a:buFont typeface="Arial" panose="020B0604020202020204" pitchFamily="34" charset="0"/>
              <a:buChar char="•"/>
            </a:pPr>
            <a:r>
              <a:rPr lang="en-US" sz="1799" dirty="0"/>
              <a:t>Employees with a level of 1 (Bad) work life balance are leaving the company at a much higher rate (31.25% of those employees)</a:t>
            </a:r>
          </a:p>
        </p:txBody>
      </p:sp>
      <p:pic>
        <p:nvPicPr>
          <p:cNvPr id="7" name="Picture 6">
            <a:extLst>
              <a:ext uri="{FF2B5EF4-FFF2-40B4-BE49-F238E27FC236}">
                <a16:creationId xmlns:a16="http://schemas.microsoft.com/office/drawing/2014/main" id="{439D9508-0D78-4AAB-B40A-D9240D18CC5E}"/>
              </a:ext>
            </a:extLst>
          </p:cNvPr>
          <p:cNvPicPr>
            <a:picLocks noChangeAspect="1"/>
          </p:cNvPicPr>
          <p:nvPr/>
        </p:nvPicPr>
        <p:blipFill>
          <a:blip r:embed="rId2"/>
          <a:stretch>
            <a:fillRect/>
          </a:stretch>
        </p:blipFill>
        <p:spPr>
          <a:xfrm>
            <a:off x="5027612" y="1752600"/>
            <a:ext cx="6681716" cy="4838941"/>
          </a:xfrm>
          <a:prstGeom prst="rect">
            <a:avLst/>
          </a:prstGeom>
        </p:spPr>
      </p:pic>
      <p:pic>
        <p:nvPicPr>
          <p:cNvPr id="4" name="Picture 3">
            <a:extLst>
              <a:ext uri="{FF2B5EF4-FFF2-40B4-BE49-F238E27FC236}">
                <a16:creationId xmlns:a16="http://schemas.microsoft.com/office/drawing/2014/main" id="{E06E3486-17CA-471C-AB24-373149E4B1F4}"/>
              </a:ext>
            </a:extLst>
          </p:cNvPr>
          <p:cNvPicPr>
            <a:picLocks noChangeAspect="1"/>
          </p:cNvPicPr>
          <p:nvPr/>
        </p:nvPicPr>
        <p:blipFill>
          <a:blip r:embed="rId3"/>
          <a:stretch>
            <a:fillRect/>
          </a:stretch>
        </p:blipFill>
        <p:spPr>
          <a:xfrm>
            <a:off x="303212" y="2552700"/>
            <a:ext cx="2943225" cy="695325"/>
          </a:xfrm>
          <a:prstGeom prst="rect">
            <a:avLst/>
          </a:prstGeom>
        </p:spPr>
      </p:pic>
      <p:pic>
        <p:nvPicPr>
          <p:cNvPr id="5" name="Picture 4">
            <a:extLst>
              <a:ext uri="{FF2B5EF4-FFF2-40B4-BE49-F238E27FC236}">
                <a16:creationId xmlns:a16="http://schemas.microsoft.com/office/drawing/2014/main" id="{ABA8D889-02CD-4686-884B-6F917BE61AFF}"/>
              </a:ext>
            </a:extLst>
          </p:cNvPr>
          <p:cNvPicPr>
            <a:picLocks noChangeAspect="1"/>
          </p:cNvPicPr>
          <p:nvPr/>
        </p:nvPicPr>
        <p:blipFill>
          <a:blip r:embed="rId4"/>
          <a:stretch>
            <a:fillRect/>
          </a:stretch>
        </p:blipFill>
        <p:spPr>
          <a:xfrm>
            <a:off x="227012" y="1752600"/>
            <a:ext cx="3495675" cy="571500"/>
          </a:xfrm>
          <a:prstGeom prst="rect">
            <a:avLst/>
          </a:prstGeom>
        </p:spPr>
      </p:pic>
    </p:spTree>
    <p:extLst>
      <p:ext uri="{BB962C8B-B14F-4D97-AF65-F5344CB8AC3E}">
        <p14:creationId xmlns:p14="http://schemas.microsoft.com/office/powerpoint/2010/main" val="262600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Total Years Working</a:t>
            </a:r>
          </a:p>
        </p:txBody>
      </p:sp>
      <p:sp>
        <p:nvSpPr>
          <p:cNvPr id="6" name="TextBox 5">
            <a:extLst>
              <a:ext uri="{FF2B5EF4-FFF2-40B4-BE49-F238E27FC236}">
                <a16:creationId xmlns:a16="http://schemas.microsoft.com/office/drawing/2014/main" id="{76E6AE6E-273B-4600-B0DF-33F5E657A9B4}"/>
              </a:ext>
            </a:extLst>
          </p:cNvPr>
          <p:cNvSpPr txBox="1"/>
          <p:nvPr/>
        </p:nvSpPr>
        <p:spPr>
          <a:xfrm>
            <a:off x="659197" y="1863969"/>
            <a:ext cx="3683935" cy="1476686"/>
          </a:xfrm>
          <a:prstGeom prst="rect">
            <a:avLst/>
          </a:prstGeom>
          <a:noFill/>
        </p:spPr>
        <p:txBody>
          <a:bodyPr wrap="square" rtlCol="0">
            <a:spAutoFit/>
          </a:bodyPr>
          <a:lstStyle/>
          <a:p>
            <a:pPr marL="285664" indent="-285664">
              <a:buFont typeface="Arial" panose="020B0604020202020204" pitchFamily="34" charset="0"/>
              <a:buChar char="•"/>
            </a:pPr>
            <a:r>
              <a:rPr lang="en-US" sz="1799" dirty="0"/>
              <a:t>Employees who have worked 1 year make up the largest % of employees who have left at 16.88%, but there are no discernible trends</a:t>
            </a:r>
          </a:p>
        </p:txBody>
      </p:sp>
      <p:pic>
        <p:nvPicPr>
          <p:cNvPr id="3" name="Picture 2">
            <a:extLst>
              <a:ext uri="{FF2B5EF4-FFF2-40B4-BE49-F238E27FC236}">
                <a16:creationId xmlns:a16="http://schemas.microsoft.com/office/drawing/2014/main" id="{4DEDA45F-87F3-4417-B24C-CC7D996F1B85}"/>
              </a:ext>
            </a:extLst>
          </p:cNvPr>
          <p:cNvPicPr>
            <a:picLocks noChangeAspect="1"/>
          </p:cNvPicPr>
          <p:nvPr/>
        </p:nvPicPr>
        <p:blipFill>
          <a:blip r:embed="rId2"/>
          <a:stretch>
            <a:fillRect/>
          </a:stretch>
        </p:blipFill>
        <p:spPr>
          <a:xfrm>
            <a:off x="5015162" y="1676400"/>
            <a:ext cx="6870450" cy="4991341"/>
          </a:xfrm>
          <a:prstGeom prst="rect">
            <a:avLst/>
          </a:prstGeom>
        </p:spPr>
      </p:pic>
    </p:spTree>
    <p:extLst>
      <p:ext uri="{BB962C8B-B14F-4D97-AF65-F5344CB8AC3E}">
        <p14:creationId xmlns:p14="http://schemas.microsoft.com/office/powerpoint/2010/main" val="40247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Environment Satisfaction</a:t>
            </a:r>
          </a:p>
        </p:txBody>
      </p:sp>
      <p:sp>
        <p:nvSpPr>
          <p:cNvPr id="6" name="TextBox 5">
            <a:extLst>
              <a:ext uri="{FF2B5EF4-FFF2-40B4-BE49-F238E27FC236}">
                <a16:creationId xmlns:a16="http://schemas.microsoft.com/office/drawing/2014/main" id="{76E6AE6E-273B-4600-B0DF-33F5E657A9B4}"/>
              </a:ext>
            </a:extLst>
          </p:cNvPr>
          <p:cNvSpPr txBox="1"/>
          <p:nvPr/>
        </p:nvSpPr>
        <p:spPr>
          <a:xfrm>
            <a:off x="654923" y="4299746"/>
            <a:ext cx="3683935" cy="1200329"/>
          </a:xfrm>
          <a:prstGeom prst="rect">
            <a:avLst/>
          </a:prstGeom>
          <a:noFill/>
        </p:spPr>
        <p:txBody>
          <a:bodyPr wrap="square" rtlCol="0">
            <a:spAutoFit/>
          </a:bodyPr>
          <a:lstStyle/>
          <a:p>
            <a:pPr marL="285664" indent="-285664">
              <a:buFont typeface="Arial" panose="020B0604020202020204" pitchFamily="34" charset="0"/>
              <a:buChar char="•"/>
            </a:pPr>
            <a:r>
              <a:rPr lang="en-US" dirty="0"/>
              <a:t>There are no discernible trends in employees leaving based on their level of environment satisfaction</a:t>
            </a:r>
            <a:endParaRPr lang="en-US" sz="1799" dirty="0"/>
          </a:p>
        </p:txBody>
      </p:sp>
      <p:pic>
        <p:nvPicPr>
          <p:cNvPr id="3" name="Picture 2">
            <a:extLst>
              <a:ext uri="{FF2B5EF4-FFF2-40B4-BE49-F238E27FC236}">
                <a16:creationId xmlns:a16="http://schemas.microsoft.com/office/drawing/2014/main" id="{F7B332CA-2A75-4E05-BCEF-FD57990B412C}"/>
              </a:ext>
            </a:extLst>
          </p:cNvPr>
          <p:cNvPicPr>
            <a:picLocks noChangeAspect="1"/>
          </p:cNvPicPr>
          <p:nvPr/>
        </p:nvPicPr>
        <p:blipFill>
          <a:blip r:embed="rId2"/>
          <a:stretch>
            <a:fillRect/>
          </a:stretch>
        </p:blipFill>
        <p:spPr>
          <a:xfrm>
            <a:off x="5180012" y="1676400"/>
            <a:ext cx="6124665" cy="4838941"/>
          </a:xfrm>
          <a:prstGeom prst="rect">
            <a:avLst/>
          </a:prstGeom>
        </p:spPr>
      </p:pic>
      <p:pic>
        <p:nvPicPr>
          <p:cNvPr id="4" name="Picture 3">
            <a:extLst>
              <a:ext uri="{FF2B5EF4-FFF2-40B4-BE49-F238E27FC236}">
                <a16:creationId xmlns:a16="http://schemas.microsoft.com/office/drawing/2014/main" id="{3BE7CA06-DC9A-4C60-9E2A-846B797F9328}"/>
              </a:ext>
            </a:extLst>
          </p:cNvPr>
          <p:cNvPicPr>
            <a:picLocks noChangeAspect="1"/>
          </p:cNvPicPr>
          <p:nvPr/>
        </p:nvPicPr>
        <p:blipFill>
          <a:blip r:embed="rId3"/>
          <a:stretch>
            <a:fillRect/>
          </a:stretch>
        </p:blipFill>
        <p:spPr>
          <a:xfrm>
            <a:off x="303212" y="1781175"/>
            <a:ext cx="3486150" cy="552450"/>
          </a:xfrm>
          <a:prstGeom prst="rect">
            <a:avLst/>
          </a:prstGeom>
        </p:spPr>
      </p:pic>
      <p:pic>
        <p:nvPicPr>
          <p:cNvPr id="5" name="Picture 4">
            <a:extLst>
              <a:ext uri="{FF2B5EF4-FFF2-40B4-BE49-F238E27FC236}">
                <a16:creationId xmlns:a16="http://schemas.microsoft.com/office/drawing/2014/main" id="{4FCB3B21-AA2B-4050-A938-EBF6A0B23B78}"/>
              </a:ext>
            </a:extLst>
          </p:cNvPr>
          <p:cNvPicPr>
            <a:picLocks noChangeAspect="1"/>
          </p:cNvPicPr>
          <p:nvPr/>
        </p:nvPicPr>
        <p:blipFill>
          <a:blip r:embed="rId4"/>
          <a:stretch>
            <a:fillRect/>
          </a:stretch>
        </p:blipFill>
        <p:spPr>
          <a:xfrm>
            <a:off x="201723" y="2514600"/>
            <a:ext cx="3038475" cy="704850"/>
          </a:xfrm>
          <a:prstGeom prst="rect">
            <a:avLst/>
          </a:prstGeom>
        </p:spPr>
      </p:pic>
    </p:spTree>
    <p:extLst>
      <p:ext uri="{BB962C8B-B14F-4D97-AF65-F5344CB8AC3E}">
        <p14:creationId xmlns:p14="http://schemas.microsoft.com/office/powerpoint/2010/main" val="99468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96FE-9C81-4691-ACE1-2F29C8FAE8FB}"/>
              </a:ext>
            </a:extLst>
          </p:cNvPr>
          <p:cNvSpPr>
            <a:spLocks noGrp="1"/>
          </p:cNvSpPr>
          <p:nvPr>
            <p:ph type="title"/>
          </p:nvPr>
        </p:nvSpPr>
        <p:spPr/>
        <p:txBody>
          <a:bodyPr/>
          <a:lstStyle/>
          <a:p>
            <a:r>
              <a:rPr lang="en-US" dirty="0"/>
              <a:t>Attrition by Performance Rating</a:t>
            </a:r>
          </a:p>
        </p:txBody>
      </p:sp>
      <p:pic>
        <p:nvPicPr>
          <p:cNvPr id="7" name="Picture 6">
            <a:extLst>
              <a:ext uri="{FF2B5EF4-FFF2-40B4-BE49-F238E27FC236}">
                <a16:creationId xmlns:a16="http://schemas.microsoft.com/office/drawing/2014/main" id="{73CE9205-166D-429D-A1E5-86190D1F2B45}"/>
              </a:ext>
            </a:extLst>
          </p:cNvPr>
          <p:cNvPicPr>
            <a:picLocks noChangeAspect="1"/>
          </p:cNvPicPr>
          <p:nvPr/>
        </p:nvPicPr>
        <p:blipFill>
          <a:blip r:embed="rId2"/>
          <a:stretch>
            <a:fillRect/>
          </a:stretch>
        </p:blipFill>
        <p:spPr>
          <a:xfrm>
            <a:off x="5256212" y="1752600"/>
            <a:ext cx="6786935" cy="4915141"/>
          </a:xfrm>
          <a:prstGeom prst="rect">
            <a:avLst/>
          </a:prstGeom>
        </p:spPr>
      </p:pic>
      <p:pic>
        <p:nvPicPr>
          <p:cNvPr id="8" name="Picture 7">
            <a:extLst>
              <a:ext uri="{FF2B5EF4-FFF2-40B4-BE49-F238E27FC236}">
                <a16:creationId xmlns:a16="http://schemas.microsoft.com/office/drawing/2014/main" id="{7DD2E2FC-5DA0-4269-A00D-2F18ACE0D3F0}"/>
              </a:ext>
            </a:extLst>
          </p:cNvPr>
          <p:cNvPicPr>
            <a:picLocks noChangeAspect="1"/>
          </p:cNvPicPr>
          <p:nvPr/>
        </p:nvPicPr>
        <p:blipFill>
          <a:blip r:embed="rId3"/>
          <a:stretch>
            <a:fillRect/>
          </a:stretch>
        </p:blipFill>
        <p:spPr>
          <a:xfrm>
            <a:off x="634285" y="1901029"/>
            <a:ext cx="2609850" cy="609600"/>
          </a:xfrm>
          <a:prstGeom prst="rect">
            <a:avLst/>
          </a:prstGeom>
        </p:spPr>
      </p:pic>
      <p:pic>
        <p:nvPicPr>
          <p:cNvPr id="9" name="Picture 8">
            <a:extLst>
              <a:ext uri="{FF2B5EF4-FFF2-40B4-BE49-F238E27FC236}">
                <a16:creationId xmlns:a16="http://schemas.microsoft.com/office/drawing/2014/main" id="{6F645F72-E64B-44DB-8658-4C95D4ED2184}"/>
              </a:ext>
            </a:extLst>
          </p:cNvPr>
          <p:cNvPicPr>
            <a:picLocks noChangeAspect="1"/>
          </p:cNvPicPr>
          <p:nvPr/>
        </p:nvPicPr>
        <p:blipFill>
          <a:blip r:embed="rId4"/>
          <a:stretch>
            <a:fillRect/>
          </a:stretch>
        </p:blipFill>
        <p:spPr>
          <a:xfrm>
            <a:off x="623172" y="2662237"/>
            <a:ext cx="2209800" cy="742950"/>
          </a:xfrm>
          <a:prstGeom prst="rect">
            <a:avLst/>
          </a:prstGeom>
        </p:spPr>
      </p:pic>
    </p:spTree>
    <p:extLst>
      <p:ext uri="{BB962C8B-B14F-4D97-AF65-F5344CB8AC3E}">
        <p14:creationId xmlns:p14="http://schemas.microsoft.com/office/powerpoint/2010/main" val="397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9C8D-EA3B-4EBF-9DAA-3B1F2D011A2B}"/>
              </a:ext>
            </a:extLst>
          </p:cNvPr>
          <p:cNvSpPr>
            <a:spLocks noGrp="1"/>
          </p:cNvSpPr>
          <p:nvPr>
            <p:ph type="title"/>
          </p:nvPr>
        </p:nvSpPr>
        <p:spPr/>
        <p:txBody>
          <a:bodyPr/>
          <a:lstStyle/>
          <a:p>
            <a:r>
              <a:rPr lang="en-US" dirty="0"/>
              <a:t>Scope of Analysis</a:t>
            </a:r>
          </a:p>
        </p:txBody>
      </p:sp>
      <p:sp>
        <p:nvSpPr>
          <p:cNvPr id="3" name="Content Placeholder 2">
            <a:extLst>
              <a:ext uri="{FF2B5EF4-FFF2-40B4-BE49-F238E27FC236}">
                <a16:creationId xmlns:a16="http://schemas.microsoft.com/office/drawing/2014/main" id="{9588D47D-ED17-4F33-A6DF-8F023EBA8D81}"/>
              </a:ext>
            </a:extLst>
          </p:cNvPr>
          <p:cNvSpPr>
            <a:spLocks noGrp="1"/>
          </p:cNvSpPr>
          <p:nvPr>
            <p:ph idx="1"/>
          </p:nvPr>
        </p:nvSpPr>
        <p:spPr/>
        <p:txBody>
          <a:bodyPr/>
          <a:lstStyle/>
          <a:p>
            <a:r>
              <a:rPr lang="en-US" dirty="0"/>
              <a:t>Some fields were not analyzed as they are not controllable: gender, marital status and age</a:t>
            </a:r>
          </a:p>
          <a:p>
            <a:r>
              <a:rPr lang="en-US" dirty="0"/>
              <a:t>Performance Rating was not considered as only employees with Excellent or Outstanding were included in the dataset</a:t>
            </a:r>
          </a:p>
          <a:p>
            <a:r>
              <a:rPr lang="en-US" dirty="0"/>
              <a:t>Some variables were not included in the analysis as all employees in the dataset had the same value Standard Hours and Over 18</a:t>
            </a:r>
          </a:p>
        </p:txBody>
      </p:sp>
    </p:spTree>
    <p:extLst>
      <p:ext uri="{BB962C8B-B14F-4D97-AF65-F5344CB8AC3E}">
        <p14:creationId xmlns:p14="http://schemas.microsoft.com/office/powerpoint/2010/main" val="419563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C41DF-9FEE-4E1B-8CD2-3728EBC345D7}"/>
              </a:ext>
            </a:extLst>
          </p:cNvPr>
          <p:cNvSpPr>
            <a:spLocks noGrp="1"/>
          </p:cNvSpPr>
          <p:nvPr>
            <p:ph type="title"/>
          </p:nvPr>
        </p:nvSpPr>
        <p:spPr/>
        <p:txBody>
          <a:bodyPr/>
          <a:lstStyle/>
          <a:p>
            <a:r>
              <a:rPr lang="en-US" dirty="0"/>
              <a:t>Age of the Population</a:t>
            </a:r>
          </a:p>
        </p:txBody>
      </p:sp>
      <p:pic>
        <p:nvPicPr>
          <p:cNvPr id="5" name="Picture 4">
            <a:extLst>
              <a:ext uri="{FF2B5EF4-FFF2-40B4-BE49-F238E27FC236}">
                <a16:creationId xmlns:a16="http://schemas.microsoft.com/office/drawing/2014/main" id="{0402CF5D-0A7F-4DD9-A220-8AD60D5E5A9A}"/>
              </a:ext>
            </a:extLst>
          </p:cNvPr>
          <p:cNvPicPr>
            <a:picLocks noChangeAspect="1"/>
          </p:cNvPicPr>
          <p:nvPr/>
        </p:nvPicPr>
        <p:blipFill>
          <a:blip r:embed="rId2"/>
          <a:stretch>
            <a:fillRect/>
          </a:stretch>
        </p:blipFill>
        <p:spPr>
          <a:xfrm>
            <a:off x="2646975" y="1592234"/>
            <a:ext cx="5989808" cy="3673532"/>
          </a:xfrm>
          <a:prstGeom prst="rect">
            <a:avLst/>
          </a:prstGeom>
        </p:spPr>
      </p:pic>
      <p:sp>
        <p:nvSpPr>
          <p:cNvPr id="7" name="TextBox 6">
            <a:extLst>
              <a:ext uri="{FF2B5EF4-FFF2-40B4-BE49-F238E27FC236}">
                <a16:creationId xmlns:a16="http://schemas.microsoft.com/office/drawing/2014/main" id="{0344E04C-1FA8-4AE8-B27F-6B76B866A9DC}"/>
              </a:ext>
            </a:extLst>
          </p:cNvPr>
          <p:cNvSpPr txBox="1"/>
          <p:nvPr/>
        </p:nvSpPr>
        <p:spPr>
          <a:xfrm>
            <a:off x="1459929" y="5305705"/>
            <a:ext cx="7927285" cy="1200016"/>
          </a:xfrm>
          <a:prstGeom prst="rect">
            <a:avLst/>
          </a:prstGeom>
          <a:noFill/>
        </p:spPr>
        <p:txBody>
          <a:bodyPr wrap="square" rtlCol="0">
            <a:spAutoFit/>
          </a:bodyPr>
          <a:lstStyle/>
          <a:p>
            <a:pPr marL="285664" indent="-285664">
              <a:buFont typeface="Arial" panose="020B0604020202020204" pitchFamily="34" charset="0"/>
              <a:buChar char="•"/>
            </a:pPr>
            <a:r>
              <a:rPr lang="en-US" sz="1799" dirty="0"/>
              <a:t>From we can see the range of ages are from 20 to 60, where a majority of the people are around the age 25 to 35.</a:t>
            </a:r>
          </a:p>
          <a:p>
            <a:pPr marL="285664" indent="-285664">
              <a:buFont typeface="Arial" panose="020B0604020202020204" pitchFamily="34" charset="0"/>
              <a:buChar char="•"/>
            </a:pPr>
            <a:r>
              <a:rPr lang="en-US" sz="1799" dirty="0"/>
              <a:t>This indicates the population is young and may have different preferences compared to an older population</a:t>
            </a:r>
          </a:p>
        </p:txBody>
      </p:sp>
    </p:spTree>
    <p:extLst>
      <p:ext uri="{BB962C8B-B14F-4D97-AF65-F5344CB8AC3E}">
        <p14:creationId xmlns:p14="http://schemas.microsoft.com/office/powerpoint/2010/main" val="378025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4D110-EF4F-4153-AB34-772109C3AC11}"/>
              </a:ext>
            </a:extLst>
          </p:cNvPr>
          <p:cNvSpPr>
            <a:spLocks noGrp="1"/>
          </p:cNvSpPr>
          <p:nvPr>
            <p:ph type="ctrTitle"/>
          </p:nvPr>
        </p:nvSpPr>
        <p:spPr/>
        <p:txBody>
          <a:bodyPr/>
          <a:lstStyle/>
          <a:p>
            <a:r>
              <a:rPr lang="en-US" dirty="0"/>
              <a:t>Areas of Concern Related to Attrition</a:t>
            </a:r>
          </a:p>
        </p:txBody>
      </p:sp>
      <p:sp>
        <p:nvSpPr>
          <p:cNvPr id="4" name="Subtitle 3">
            <a:extLst>
              <a:ext uri="{FF2B5EF4-FFF2-40B4-BE49-F238E27FC236}">
                <a16:creationId xmlns:a16="http://schemas.microsoft.com/office/drawing/2014/main" id="{F371D8D1-A635-45DB-9763-D93AA5E33B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93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C859-1A96-4275-ACF2-326D7A21D071}"/>
              </a:ext>
            </a:extLst>
          </p:cNvPr>
          <p:cNvSpPr>
            <a:spLocks noGrp="1"/>
          </p:cNvSpPr>
          <p:nvPr>
            <p:ph type="title"/>
          </p:nvPr>
        </p:nvSpPr>
        <p:spPr/>
        <p:txBody>
          <a:bodyPr/>
          <a:lstStyle/>
          <a:p>
            <a:r>
              <a:rPr lang="en-US" dirty="0"/>
              <a:t>Attrition by Department</a:t>
            </a:r>
          </a:p>
        </p:txBody>
      </p:sp>
      <p:pic>
        <p:nvPicPr>
          <p:cNvPr id="3" name="Picture 2">
            <a:extLst>
              <a:ext uri="{FF2B5EF4-FFF2-40B4-BE49-F238E27FC236}">
                <a16:creationId xmlns:a16="http://schemas.microsoft.com/office/drawing/2014/main" id="{20EFFD49-9322-4168-8973-E6ACEA06D1AE}"/>
              </a:ext>
            </a:extLst>
          </p:cNvPr>
          <p:cNvPicPr>
            <a:picLocks noChangeAspect="1"/>
          </p:cNvPicPr>
          <p:nvPr/>
        </p:nvPicPr>
        <p:blipFill>
          <a:blip r:embed="rId2"/>
          <a:stretch>
            <a:fillRect/>
          </a:stretch>
        </p:blipFill>
        <p:spPr>
          <a:xfrm>
            <a:off x="5477009" y="1997778"/>
            <a:ext cx="6586505" cy="4129363"/>
          </a:xfrm>
          <a:prstGeom prst="rect">
            <a:avLst/>
          </a:prstGeom>
        </p:spPr>
      </p:pic>
      <p:pic>
        <p:nvPicPr>
          <p:cNvPr id="4" name="Picture 3">
            <a:extLst>
              <a:ext uri="{FF2B5EF4-FFF2-40B4-BE49-F238E27FC236}">
                <a16:creationId xmlns:a16="http://schemas.microsoft.com/office/drawing/2014/main" id="{B9EF404B-21C2-40F3-9C8E-F69508A7D4AC}"/>
              </a:ext>
            </a:extLst>
          </p:cNvPr>
          <p:cNvPicPr>
            <a:picLocks noChangeAspect="1"/>
          </p:cNvPicPr>
          <p:nvPr/>
        </p:nvPicPr>
        <p:blipFill>
          <a:blip r:embed="rId3"/>
          <a:stretch>
            <a:fillRect/>
          </a:stretch>
        </p:blipFill>
        <p:spPr>
          <a:xfrm>
            <a:off x="320781" y="1691141"/>
            <a:ext cx="4970755" cy="847504"/>
          </a:xfrm>
          <a:prstGeom prst="rect">
            <a:avLst/>
          </a:prstGeom>
        </p:spPr>
      </p:pic>
      <p:sp>
        <p:nvSpPr>
          <p:cNvPr id="5" name="TextBox 4">
            <a:extLst>
              <a:ext uri="{FF2B5EF4-FFF2-40B4-BE49-F238E27FC236}">
                <a16:creationId xmlns:a16="http://schemas.microsoft.com/office/drawing/2014/main" id="{D1B1858E-5594-48DA-BEDD-E5EFD094CCB3}"/>
              </a:ext>
            </a:extLst>
          </p:cNvPr>
          <p:cNvSpPr txBox="1"/>
          <p:nvPr/>
        </p:nvSpPr>
        <p:spPr>
          <a:xfrm>
            <a:off x="491190" y="3220926"/>
            <a:ext cx="4488945" cy="2860295"/>
          </a:xfrm>
          <a:prstGeom prst="rect">
            <a:avLst/>
          </a:prstGeom>
          <a:noFill/>
        </p:spPr>
        <p:txBody>
          <a:bodyPr wrap="square" rtlCol="0">
            <a:spAutoFit/>
          </a:bodyPr>
          <a:lstStyle/>
          <a:p>
            <a:pPr marL="285664" indent="-285664">
              <a:buFont typeface="Arial" panose="020B0604020202020204" pitchFamily="34" charset="0"/>
              <a:buChar char="•"/>
            </a:pPr>
            <a:r>
              <a:rPr lang="en-US" sz="1799" dirty="0"/>
              <a:t>As can seen by the graph, Research &amp; Development and Sales have higher attrition rate by percent when compared to human resources</a:t>
            </a:r>
          </a:p>
          <a:p>
            <a:pPr marL="285664" indent="-285664">
              <a:buFont typeface="Arial" panose="020B0604020202020204" pitchFamily="34" charset="0"/>
              <a:buChar char="•"/>
            </a:pPr>
            <a:r>
              <a:rPr lang="en-US" sz="1799" dirty="0"/>
              <a:t>Looking at the group Attrition = Yes, we can see that Research &amp; Development has 56.12% quitting and Sales being 38.82%</a:t>
            </a:r>
          </a:p>
          <a:p>
            <a:pPr marL="285664" indent="-285664">
              <a:buFont typeface="Arial" panose="020B0604020202020204" pitchFamily="34" charset="0"/>
              <a:buChar char="•"/>
            </a:pPr>
            <a:r>
              <a:rPr lang="en-US" sz="1799" dirty="0"/>
              <a:t>Human Resources have the lowest percent with only 5.06%</a:t>
            </a:r>
          </a:p>
        </p:txBody>
      </p:sp>
    </p:spTree>
    <p:extLst>
      <p:ext uri="{BB962C8B-B14F-4D97-AF65-F5344CB8AC3E}">
        <p14:creationId xmlns:p14="http://schemas.microsoft.com/office/powerpoint/2010/main" val="414992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1511-3032-4ED8-9558-3EE9B4AA781E}"/>
              </a:ext>
            </a:extLst>
          </p:cNvPr>
          <p:cNvSpPr>
            <a:spLocks noGrp="1"/>
          </p:cNvSpPr>
          <p:nvPr>
            <p:ph type="title"/>
          </p:nvPr>
        </p:nvSpPr>
        <p:spPr/>
        <p:txBody>
          <a:bodyPr/>
          <a:lstStyle/>
          <a:p>
            <a:r>
              <a:rPr lang="en-US" dirty="0"/>
              <a:t>Attrition by Job Level</a:t>
            </a:r>
          </a:p>
        </p:txBody>
      </p:sp>
      <p:pic>
        <p:nvPicPr>
          <p:cNvPr id="3" name="Picture 2">
            <a:extLst>
              <a:ext uri="{FF2B5EF4-FFF2-40B4-BE49-F238E27FC236}">
                <a16:creationId xmlns:a16="http://schemas.microsoft.com/office/drawing/2014/main" id="{B646F92F-BA57-4EF8-9284-1E1D80988AED}"/>
              </a:ext>
            </a:extLst>
          </p:cNvPr>
          <p:cNvPicPr>
            <a:picLocks noChangeAspect="1"/>
          </p:cNvPicPr>
          <p:nvPr/>
        </p:nvPicPr>
        <p:blipFill>
          <a:blip r:embed="rId2"/>
          <a:stretch>
            <a:fillRect/>
          </a:stretch>
        </p:blipFill>
        <p:spPr>
          <a:xfrm>
            <a:off x="837982" y="2090731"/>
            <a:ext cx="3494765" cy="1066522"/>
          </a:xfrm>
          <a:prstGeom prst="rect">
            <a:avLst/>
          </a:prstGeom>
        </p:spPr>
      </p:pic>
      <p:pic>
        <p:nvPicPr>
          <p:cNvPr id="4" name="Picture 3">
            <a:extLst>
              <a:ext uri="{FF2B5EF4-FFF2-40B4-BE49-F238E27FC236}">
                <a16:creationId xmlns:a16="http://schemas.microsoft.com/office/drawing/2014/main" id="{282A0B9A-1D7B-4A63-B226-489F6A72E78C}"/>
              </a:ext>
            </a:extLst>
          </p:cNvPr>
          <p:cNvPicPr>
            <a:picLocks noChangeAspect="1"/>
          </p:cNvPicPr>
          <p:nvPr/>
        </p:nvPicPr>
        <p:blipFill>
          <a:blip r:embed="rId3"/>
          <a:stretch>
            <a:fillRect/>
          </a:stretch>
        </p:blipFill>
        <p:spPr>
          <a:xfrm>
            <a:off x="837981" y="3210338"/>
            <a:ext cx="4018503" cy="980820"/>
          </a:xfrm>
          <a:prstGeom prst="rect">
            <a:avLst/>
          </a:prstGeom>
        </p:spPr>
      </p:pic>
      <p:sp>
        <p:nvSpPr>
          <p:cNvPr id="5" name="TextBox 4">
            <a:extLst>
              <a:ext uri="{FF2B5EF4-FFF2-40B4-BE49-F238E27FC236}">
                <a16:creationId xmlns:a16="http://schemas.microsoft.com/office/drawing/2014/main" id="{35BC407B-37E5-4DF6-BE86-DD30DD220A9F}"/>
              </a:ext>
            </a:extLst>
          </p:cNvPr>
          <p:cNvSpPr txBox="1"/>
          <p:nvPr/>
        </p:nvSpPr>
        <p:spPr>
          <a:xfrm>
            <a:off x="955094" y="4462549"/>
            <a:ext cx="3752158" cy="1753869"/>
          </a:xfrm>
          <a:prstGeom prst="rect">
            <a:avLst/>
          </a:prstGeom>
          <a:noFill/>
        </p:spPr>
        <p:txBody>
          <a:bodyPr wrap="square" rtlCol="0">
            <a:spAutoFit/>
          </a:bodyPr>
          <a:lstStyle/>
          <a:p>
            <a:pPr marL="285664" indent="-285664">
              <a:buFont typeface="Arial" panose="020B0604020202020204" pitchFamily="34" charset="0"/>
              <a:buChar char="•"/>
            </a:pPr>
            <a:r>
              <a:rPr lang="en-US" sz="1799" dirty="0"/>
              <a:t>When looking at job level, we can see that Job Level =1 has the highest attrition rate.</a:t>
            </a:r>
          </a:p>
          <a:p>
            <a:pPr marL="285664" indent="-285664">
              <a:buFont typeface="Arial" panose="020B0604020202020204" pitchFamily="34" charset="0"/>
              <a:buChar char="•"/>
            </a:pPr>
            <a:r>
              <a:rPr lang="en-US" sz="1799" dirty="0"/>
              <a:t>This does follow reasoning that people of lower position are more likely to quit.</a:t>
            </a:r>
          </a:p>
        </p:txBody>
      </p:sp>
      <p:pic>
        <p:nvPicPr>
          <p:cNvPr id="6" name="Picture 5">
            <a:extLst>
              <a:ext uri="{FF2B5EF4-FFF2-40B4-BE49-F238E27FC236}">
                <a16:creationId xmlns:a16="http://schemas.microsoft.com/office/drawing/2014/main" id="{744A9393-35D3-4837-8CFF-DD1795A4EF75}"/>
              </a:ext>
            </a:extLst>
          </p:cNvPr>
          <p:cNvPicPr>
            <a:picLocks noChangeAspect="1"/>
          </p:cNvPicPr>
          <p:nvPr/>
        </p:nvPicPr>
        <p:blipFill>
          <a:blip r:embed="rId4"/>
          <a:stretch>
            <a:fillRect/>
          </a:stretch>
        </p:blipFill>
        <p:spPr>
          <a:xfrm>
            <a:off x="5561012" y="1752600"/>
            <a:ext cx="6019801" cy="4635544"/>
          </a:xfrm>
          <a:prstGeom prst="rect">
            <a:avLst/>
          </a:prstGeom>
        </p:spPr>
      </p:pic>
    </p:spTree>
    <p:extLst>
      <p:ext uri="{BB962C8B-B14F-4D97-AF65-F5344CB8AC3E}">
        <p14:creationId xmlns:p14="http://schemas.microsoft.com/office/powerpoint/2010/main" val="2136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1C5C-1CE4-4361-BCC5-1EC7FB5B964C}"/>
              </a:ext>
            </a:extLst>
          </p:cNvPr>
          <p:cNvSpPr>
            <a:spLocks noGrp="1"/>
          </p:cNvSpPr>
          <p:nvPr>
            <p:ph type="title"/>
          </p:nvPr>
        </p:nvSpPr>
        <p:spPr>
          <a:xfrm>
            <a:off x="1065212" y="533400"/>
            <a:ext cx="8686801" cy="821842"/>
          </a:xfrm>
        </p:spPr>
        <p:txBody>
          <a:bodyPr/>
          <a:lstStyle/>
          <a:p>
            <a:r>
              <a:rPr lang="en-US" dirty="0"/>
              <a:t>Attrition by Stock Option</a:t>
            </a:r>
          </a:p>
        </p:txBody>
      </p:sp>
      <p:pic>
        <p:nvPicPr>
          <p:cNvPr id="3" name="Picture 2">
            <a:extLst>
              <a:ext uri="{FF2B5EF4-FFF2-40B4-BE49-F238E27FC236}">
                <a16:creationId xmlns:a16="http://schemas.microsoft.com/office/drawing/2014/main" id="{5B7B04F4-D433-4BC0-88F8-4FA59B9BBE4F}"/>
              </a:ext>
            </a:extLst>
          </p:cNvPr>
          <p:cNvPicPr>
            <a:picLocks noChangeAspect="1"/>
          </p:cNvPicPr>
          <p:nvPr/>
        </p:nvPicPr>
        <p:blipFill>
          <a:blip r:embed="rId2"/>
          <a:stretch>
            <a:fillRect/>
          </a:stretch>
        </p:blipFill>
        <p:spPr>
          <a:xfrm>
            <a:off x="983022" y="1355242"/>
            <a:ext cx="3480243" cy="1229613"/>
          </a:xfrm>
          <a:prstGeom prst="rect">
            <a:avLst/>
          </a:prstGeom>
        </p:spPr>
      </p:pic>
      <p:pic>
        <p:nvPicPr>
          <p:cNvPr id="4" name="Picture 3">
            <a:extLst>
              <a:ext uri="{FF2B5EF4-FFF2-40B4-BE49-F238E27FC236}">
                <a16:creationId xmlns:a16="http://schemas.microsoft.com/office/drawing/2014/main" id="{12F4E222-AC5D-49A7-9263-7DAB302A55B2}"/>
              </a:ext>
            </a:extLst>
          </p:cNvPr>
          <p:cNvPicPr>
            <a:picLocks noChangeAspect="1"/>
          </p:cNvPicPr>
          <p:nvPr/>
        </p:nvPicPr>
        <p:blipFill>
          <a:blip r:embed="rId3"/>
          <a:stretch>
            <a:fillRect/>
          </a:stretch>
        </p:blipFill>
        <p:spPr>
          <a:xfrm>
            <a:off x="898479" y="2727430"/>
            <a:ext cx="4239466" cy="1071387"/>
          </a:xfrm>
          <a:prstGeom prst="rect">
            <a:avLst/>
          </a:prstGeom>
        </p:spPr>
      </p:pic>
      <p:sp>
        <p:nvSpPr>
          <p:cNvPr id="5" name="TextBox 4">
            <a:extLst>
              <a:ext uri="{FF2B5EF4-FFF2-40B4-BE49-F238E27FC236}">
                <a16:creationId xmlns:a16="http://schemas.microsoft.com/office/drawing/2014/main" id="{5DF86E97-3C9C-45FC-8A29-794A3E4C31F4}"/>
              </a:ext>
            </a:extLst>
          </p:cNvPr>
          <p:cNvSpPr txBox="1"/>
          <p:nvPr/>
        </p:nvSpPr>
        <p:spPr>
          <a:xfrm>
            <a:off x="777482" y="4210434"/>
            <a:ext cx="5469329" cy="2030428"/>
          </a:xfrm>
          <a:prstGeom prst="rect">
            <a:avLst/>
          </a:prstGeom>
          <a:noFill/>
        </p:spPr>
        <p:txBody>
          <a:bodyPr wrap="square" rtlCol="0">
            <a:spAutoFit/>
          </a:bodyPr>
          <a:lstStyle/>
          <a:p>
            <a:pPr marL="285664" indent="-285664">
              <a:buFont typeface="Arial" panose="020B0604020202020204" pitchFamily="34" charset="0"/>
              <a:buChar char="•"/>
            </a:pPr>
            <a:r>
              <a:rPr lang="en-US" sz="1799" dirty="0"/>
              <a:t>When looking at Stock options, we can see that with either cut of the data, having no stock option has the highest attrition rate.</a:t>
            </a:r>
          </a:p>
          <a:p>
            <a:pPr marL="285664" indent="-285664">
              <a:buFont typeface="Arial" panose="020B0604020202020204" pitchFamily="34" charset="0"/>
              <a:buChar char="•"/>
            </a:pPr>
            <a:r>
              <a:rPr lang="en-US" sz="1799" dirty="0"/>
              <a:t>Having a Stock Option does have lower attrition rate, however, when looking at data grouped by </a:t>
            </a:r>
            <a:r>
              <a:rPr lang="en-US" sz="1799" dirty="0" err="1"/>
              <a:t>StockOptionLevel</a:t>
            </a:r>
            <a:r>
              <a:rPr lang="en-US" sz="1799" dirty="0"/>
              <a:t>, we can see that </a:t>
            </a:r>
            <a:r>
              <a:rPr lang="en-US" sz="1799" dirty="0" err="1"/>
              <a:t>StockOption</a:t>
            </a:r>
            <a:r>
              <a:rPr lang="en-US" sz="1799" dirty="0"/>
              <a:t> = 3 does increase.</a:t>
            </a:r>
          </a:p>
        </p:txBody>
      </p:sp>
      <p:pic>
        <p:nvPicPr>
          <p:cNvPr id="7" name="Picture 6">
            <a:extLst>
              <a:ext uri="{FF2B5EF4-FFF2-40B4-BE49-F238E27FC236}">
                <a16:creationId xmlns:a16="http://schemas.microsoft.com/office/drawing/2014/main" id="{3D834C1F-C199-47E0-8F51-EE8D00F5D3B7}"/>
              </a:ext>
            </a:extLst>
          </p:cNvPr>
          <p:cNvPicPr>
            <a:picLocks noChangeAspect="1"/>
          </p:cNvPicPr>
          <p:nvPr/>
        </p:nvPicPr>
        <p:blipFill>
          <a:blip r:embed="rId4"/>
          <a:stretch>
            <a:fillRect/>
          </a:stretch>
        </p:blipFill>
        <p:spPr>
          <a:xfrm>
            <a:off x="6246811" y="1502683"/>
            <a:ext cx="5562600" cy="4592267"/>
          </a:xfrm>
          <a:prstGeom prst="rect">
            <a:avLst/>
          </a:prstGeom>
        </p:spPr>
      </p:pic>
    </p:spTree>
    <p:extLst>
      <p:ext uri="{BB962C8B-B14F-4D97-AF65-F5344CB8AC3E}">
        <p14:creationId xmlns:p14="http://schemas.microsoft.com/office/powerpoint/2010/main" val="362973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A2F9-43A2-498A-918B-A108C4FC1589}"/>
              </a:ext>
            </a:extLst>
          </p:cNvPr>
          <p:cNvSpPr>
            <a:spLocks noGrp="1"/>
          </p:cNvSpPr>
          <p:nvPr>
            <p:ph type="title"/>
          </p:nvPr>
        </p:nvSpPr>
        <p:spPr/>
        <p:txBody>
          <a:bodyPr/>
          <a:lstStyle/>
          <a:p>
            <a:r>
              <a:rPr lang="en-US" dirty="0"/>
              <a:t>Attrition by Job Role</a:t>
            </a:r>
          </a:p>
        </p:txBody>
      </p:sp>
      <p:pic>
        <p:nvPicPr>
          <p:cNvPr id="3" name="Picture 2">
            <a:extLst>
              <a:ext uri="{FF2B5EF4-FFF2-40B4-BE49-F238E27FC236}">
                <a16:creationId xmlns:a16="http://schemas.microsoft.com/office/drawing/2014/main" id="{F5F551BD-E993-4B40-AEFE-DFDA9D8F8237}"/>
              </a:ext>
            </a:extLst>
          </p:cNvPr>
          <p:cNvPicPr>
            <a:picLocks noChangeAspect="1"/>
          </p:cNvPicPr>
          <p:nvPr/>
        </p:nvPicPr>
        <p:blipFill>
          <a:blip r:embed="rId2"/>
          <a:stretch>
            <a:fillRect/>
          </a:stretch>
        </p:blipFill>
        <p:spPr>
          <a:xfrm>
            <a:off x="5701490" y="1965659"/>
            <a:ext cx="6046171" cy="4312408"/>
          </a:xfrm>
          <a:prstGeom prst="rect">
            <a:avLst/>
          </a:prstGeom>
        </p:spPr>
      </p:pic>
      <p:pic>
        <p:nvPicPr>
          <p:cNvPr id="5" name="Picture 4">
            <a:extLst>
              <a:ext uri="{FF2B5EF4-FFF2-40B4-BE49-F238E27FC236}">
                <a16:creationId xmlns:a16="http://schemas.microsoft.com/office/drawing/2014/main" id="{562E8E11-CD12-4F8A-9104-3DD37E61EC0E}"/>
              </a:ext>
            </a:extLst>
          </p:cNvPr>
          <p:cNvPicPr>
            <a:picLocks noChangeAspect="1"/>
          </p:cNvPicPr>
          <p:nvPr/>
        </p:nvPicPr>
        <p:blipFill>
          <a:blip r:embed="rId3"/>
          <a:stretch>
            <a:fillRect/>
          </a:stretch>
        </p:blipFill>
        <p:spPr>
          <a:xfrm>
            <a:off x="627635" y="1994676"/>
            <a:ext cx="4939202" cy="1842523"/>
          </a:xfrm>
          <a:prstGeom prst="rect">
            <a:avLst/>
          </a:prstGeom>
        </p:spPr>
      </p:pic>
      <p:sp>
        <p:nvSpPr>
          <p:cNvPr id="6" name="TextBox 5">
            <a:extLst>
              <a:ext uri="{FF2B5EF4-FFF2-40B4-BE49-F238E27FC236}">
                <a16:creationId xmlns:a16="http://schemas.microsoft.com/office/drawing/2014/main" id="{36E08766-0E31-4705-AD1C-F7DAE9A64AA9}"/>
              </a:ext>
            </a:extLst>
          </p:cNvPr>
          <p:cNvSpPr txBox="1"/>
          <p:nvPr/>
        </p:nvSpPr>
        <p:spPr>
          <a:xfrm>
            <a:off x="627635" y="4121862"/>
            <a:ext cx="4543519" cy="2583496"/>
          </a:xfrm>
          <a:prstGeom prst="rect">
            <a:avLst/>
          </a:prstGeom>
          <a:noFill/>
        </p:spPr>
        <p:txBody>
          <a:bodyPr wrap="square" rtlCol="0">
            <a:spAutoFit/>
          </a:bodyPr>
          <a:lstStyle/>
          <a:p>
            <a:pPr marL="285664" indent="-285664">
              <a:buFont typeface="Arial" panose="020B0604020202020204" pitchFamily="34" charset="0"/>
              <a:buChar char="•"/>
            </a:pPr>
            <a:r>
              <a:rPr lang="en-US" sz="1799" dirty="0"/>
              <a:t>After examining department attrition rates, we delved further by looking at job roles.</a:t>
            </a:r>
          </a:p>
          <a:p>
            <a:pPr marL="285664" indent="-285664">
              <a:buFont typeface="Arial" panose="020B0604020202020204" pitchFamily="34" charset="0"/>
              <a:buChar char="•"/>
            </a:pPr>
            <a:r>
              <a:rPr lang="en-US" sz="1799" dirty="0"/>
              <a:t>We can further see that Laboratory Technicians and Sales Executives have high attrition rate when looking at the group Attrition = Yes</a:t>
            </a:r>
          </a:p>
          <a:p>
            <a:pPr marL="285664" indent="-285664">
              <a:buFont typeface="Arial" panose="020B0604020202020204" pitchFamily="34" charset="0"/>
              <a:buChar char="•"/>
            </a:pPr>
            <a:r>
              <a:rPr lang="en-US" sz="1799" dirty="0"/>
              <a:t>Research Scientist and Sales Representatives are a close second</a:t>
            </a:r>
          </a:p>
        </p:txBody>
      </p:sp>
    </p:spTree>
    <p:extLst>
      <p:ext uri="{BB962C8B-B14F-4D97-AF65-F5344CB8AC3E}">
        <p14:creationId xmlns:p14="http://schemas.microsoft.com/office/powerpoint/2010/main" val="24104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1310</TotalTime>
  <Words>1205</Words>
  <Application>Microsoft Office PowerPoint</Application>
  <PresentationFormat>Custom</PresentationFormat>
  <Paragraphs>91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Palatino Linotype</vt:lpstr>
      <vt:lpstr>Business strategy presentation</vt:lpstr>
      <vt:lpstr>Recommending a Retention Strategy</vt:lpstr>
      <vt:lpstr>Introduction</vt:lpstr>
      <vt:lpstr>Scope of Analysis</vt:lpstr>
      <vt:lpstr>Age of the Population</vt:lpstr>
      <vt:lpstr>Areas of Concern Related to Attrition</vt:lpstr>
      <vt:lpstr>Attrition by Department</vt:lpstr>
      <vt:lpstr>Attrition by Job Level</vt:lpstr>
      <vt:lpstr>Attrition by Stock Option</vt:lpstr>
      <vt:lpstr>Attrition by Job Role</vt:lpstr>
      <vt:lpstr>Attrition by Years at Company</vt:lpstr>
      <vt:lpstr>Attrition by Job Involvement</vt:lpstr>
      <vt:lpstr>Attrition by Years in Current Role</vt:lpstr>
      <vt:lpstr>Attrition by Percent Salary Increase</vt:lpstr>
      <vt:lpstr>Attrition by Training in Last Year</vt:lpstr>
      <vt:lpstr>Attrition by Number of Companies Worked For</vt:lpstr>
      <vt:lpstr>Areas Reviewed for Job Satisfaction</vt:lpstr>
      <vt:lpstr>Job Satisfaction by Job Role</vt:lpstr>
      <vt:lpstr>Job Satisfaction by Department</vt:lpstr>
      <vt:lpstr>Job Satisfaction by Job Involvement</vt:lpstr>
      <vt:lpstr>Job Satisfaction by Stock Option Level</vt:lpstr>
      <vt:lpstr>Conclusion</vt:lpstr>
      <vt:lpstr>APPENDIX</vt:lpstr>
      <vt:lpstr>Attrition by Years Since Last Promotion</vt:lpstr>
      <vt:lpstr>Attrition by Business Travel</vt:lpstr>
      <vt:lpstr>Attrition by Overtime</vt:lpstr>
      <vt:lpstr>Attrition by Work Life Balance</vt:lpstr>
      <vt:lpstr>Attrition by Total Years Working</vt:lpstr>
      <vt:lpstr>Attrition by Environment Satisfaction</vt:lpstr>
      <vt:lpstr>Attrition by Performance 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Jason Lingle</dc:creator>
  <cp:lastModifiedBy>Jason Lingle</cp:lastModifiedBy>
  <cp:revision>49</cp:revision>
  <dcterms:created xsi:type="dcterms:W3CDTF">2018-04-17T15:03:02Z</dcterms:created>
  <dcterms:modified xsi:type="dcterms:W3CDTF">2018-04-18T16:51:31Z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