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QuattrocentoSa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7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f65979fec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20f65979fec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f65979fe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20f65979fec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65979fec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20f65979fec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399ef0a7e_3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20399ef0a7e_3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f65979fec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20f65979fec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f783f205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20f783f205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f783f205c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20f783f205c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f783f20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20f783f205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c1512cc77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1dc1512cc77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f7efcb96d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0f7efcb96d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f7efcb96d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0f7efcb96d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2315701f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02315701f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f65979fe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0f65979fec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8055b845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08055b845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f65979fec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0f65979fec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U7xEivJoC4fGtkK1v0gDFsUrLLt5Xxcu/view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5" Type="http://schemas.openxmlformats.org/officeDocument/2006/relationships/hyperlink" Target="http://drive.google.com/file/d/1mo8kj8JoAQrth02SogtgDPWGd2pA2MhJ/view" TargetMode="External"/><Relationship Id="rId6" Type="http://schemas.openxmlformats.org/officeDocument/2006/relationships/hyperlink" Target="http://drive.google.com/file/d/1OrXh8EpnZdfseFMNAxkE6p_vsC967LDh/view" TargetMode="External"/><Relationship Id="rId7" Type="http://schemas.openxmlformats.org/officeDocument/2006/relationships/hyperlink" Target="http://drive.google.com/file/d/1RNLByd2Eq8nQ7Dwvczklas8MQ1W42qmm/view" TargetMode="External"/><Relationship Id="rId8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tis illustrationer av Bärbar dator" id="88" name="Google Shape;88;p13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ctrTitle"/>
          </p:nvPr>
        </p:nvSpPr>
        <p:spPr>
          <a:xfrm>
            <a:off x="417575" y="600726"/>
            <a:ext cx="11067289" cy="1690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b="1" lang="en-US" sz="2800">
                <a:latin typeface="Quattrocento Sans"/>
                <a:ea typeface="Quattrocento Sans"/>
                <a:cs typeface="Quattrocento Sans"/>
                <a:sym typeface="Quattrocento Sans"/>
              </a:rPr>
              <a:t>Lab 4: </a:t>
            </a:r>
            <a:r>
              <a:rPr lang="en-US" sz="2800">
                <a:latin typeface="Quattrocento Sans"/>
                <a:ea typeface="Quattrocento Sans"/>
                <a:cs typeface="Quattrocento Sans"/>
                <a:sym typeface="Quattrocento Sans"/>
              </a:rPr>
              <a:t>Restricted Boltzmann Machines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 sz="2800">
                <a:latin typeface="Quattrocento Sans"/>
                <a:ea typeface="Quattrocento Sans"/>
                <a:cs typeface="Quattrocento Sans"/>
                <a:sym typeface="Quattrocento Sans"/>
              </a:rPr>
              <a:t>and Deep Belief Nets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-1996440" y="5300265"/>
            <a:ext cx="9144000" cy="95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KTH 2023 Spring semester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364467" y="4526439"/>
            <a:ext cx="6158752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Emma Palm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Fredrik Kalholm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Javier López Iniesta</a:t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329294" y="2082978"/>
            <a:ext cx="91440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Artificial Neural Networks and Deep Architectures – DD2437</a:t>
            </a:r>
            <a:endParaRPr b="0" i="0" sz="6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229600" y="365125"/>
            <a:ext cx="10839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RBM for recognising MNIST images: </a:t>
            </a: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reconstructed image examples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-531070" y="879470"/>
            <a:ext cx="1490400" cy="297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525350" y="2453700"/>
            <a:ext cx="458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50" y="1863200"/>
            <a:ext cx="6911449" cy="37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77750" y="2606100"/>
            <a:ext cx="458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830150" y="2758500"/>
            <a:ext cx="458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8482200" y="3097900"/>
            <a:ext cx="30000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Reconstruction loss: 0.0478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29600" y="365125"/>
            <a:ext cx="10839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RBM for recognising MNIST images: </a:t>
            </a: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reconstructed image examples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-531070" y="879470"/>
            <a:ext cx="1490400" cy="297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525350" y="2453700"/>
            <a:ext cx="458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749350" y="1863200"/>
            <a:ext cx="6911449" cy="37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050" y="2981625"/>
            <a:ext cx="6911451" cy="3739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1317200" y="3987450"/>
            <a:ext cx="30000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Reconstruction loss: 0.0344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29600" y="365125"/>
            <a:ext cx="10839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RBM for recognising MNIST images: </a:t>
            </a: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reconstructed image examples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-531070" y="879470"/>
            <a:ext cx="1490400" cy="297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525350" y="2453700"/>
            <a:ext cx="458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2237300" y="2386288"/>
            <a:ext cx="8823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Overall, the RBM with the contrastive divergence algorithm: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results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depends on the complexity of the image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 images bad results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29599" y="36512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Towards deep networks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-531070" y="879470"/>
            <a:ext cx="1490400" cy="297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025" y="1421849"/>
            <a:ext cx="5844612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29599" y="36512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Classifying digits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-531070" y="879470"/>
            <a:ext cx="1490400" cy="297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412" y="1481299"/>
            <a:ext cx="5690539" cy="399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212325" y="1690825"/>
            <a:ext cx="47862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~78% for both training and test set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set performs slightly better -&gt; Random chance: large training set and low number of epochs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229599" y="36512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Miss-classified digits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-531070" y="879470"/>
            <a:ext cx="1490400" cy="297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425" y="1690824"/>
            <a:ext cx="5814301" cy="436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229599" y="36512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Miss-classified digits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-531070" y="879470"/>
            <a:ext cx="1490400" cy="297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00" y="1783700"/>
            <a:ext cx="5035050" cy="45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/>
        </p:nvSpPr>
        <p:spPr>
          <a:xfrm>
            <a:off x="5628400" y="1783700"/>
            <a:ext cx="58545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mistake: 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a 7 for a true label 9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ost miss-classified true labels: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and 9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857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inaccurate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predictions: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 and 7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1229599" y="36512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Generating digits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-531070" y="879470"/>
            <a:ext cx="1490400" cy="297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29" title="dbn.generate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975" y="3763775"/>
            <a:ext cx="2860775" cy="2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 title="dbn.generate2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4425" y="3763775"/>
            <a:ext cx="2860775" cy="2145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 title="dbn.generate4.mp4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4425" y="1530188"/>
            <a:ext cx="2860775" cy="2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 title="dbn.generate6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6976" y="1530175"/>
            <a:ext cx="2860775" cy="214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6375" y="1603499"/>
            <a:ext cx="4505569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1229599" y="36512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Conclusions</a:t>
            </a:r>
            <a:endParaRPr sz="2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-531070" y="879470"/>
            <a:ext cx="1490400" cy="297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405550" y="2981475"/>
            <a:ext cx="785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1006250" y="2043750"/>
            <a:ext cx="10962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Adding more hidden units significantly improves performance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RBM image reconstruction was over all good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Both classification and reconstruction of images were generally good for the DBN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tis illustrationer av Bärbar dator" id="272" name="Google Shape;272;p31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1"/>
          <p:cNvSpPr txBox="1"/>
          <p:nvPr>
            <p:ph type="ctrTitle"/>
          </p:nvPr>
        </p:nvSpPr>
        <p:spPr>
          <a:xfrm>
            <a:off x="1524000" y="1716373"/>
            <a:ext cx="9144000" cy="957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Thank you for listening</a:t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1456944" y="3329923"/>
            <a:ext cx="9144000" cy="957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Any 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229599" y="36512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Background RBMs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531070" y="879470"/>
            <a:ext cx="1490400" cy="297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125" y="4577500"/>
            <a:ext cx="7883751" cy="20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758675" y="1771025"/>
            <a:ext cx="8084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 sz="2000"/>
              <a:t>Visible units are </a:t>
            </a:r>
            <a:r>
              <a:rPr lang="en-US" sz="2000"/>
              <a:t>clamped to input vector and P(h = 1 | v)</a:t>
            </a:r>
            <a:endParaRPr sz="20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 sz="2000"/>
              <a:t>In parallel the visible units are reconstructed P(v = 1 | h)</a:t>
            </a:r>
            <a:endParaRPr sz="20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 sz="2000"/>
              <a:t>Statistics are collected and after x steps the weights are updated</a:t>
            </a:r>
            <a:endParaRPr sz="2000"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8625" y="1753100"/>
            <a:ext cx="3956375" cy="69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2225" y="2585663"/>
            <a:ext cx="3879951" cy="6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31075" y="3441450"/>
            <a:ext cx="2911789" cy="8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1229599" y="36512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Background DBNs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-531070" y="879470"/>
            <a:ext cx="1490400" cy="297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725" y="1304549"/>
            <a:ext cx="3391084" cy="486237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959325" y="1998750"/>
            <a:ext cx="6075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DBNs are trained using greedy layerwise training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hidden layers are stacked RBMs</a:t>
            </a:r>
            <a:endParaRPr sz="20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</a:t>
            </a:r>
            <a:r>
              <a:rPr lang="en-US" sz="2000"/>
              <a:t>weights</a:t>
            </a:r>
            <a:r>
              <a:rPr lang="en-US" sz="2000"/>
              <a:t> in the lower layers are </a:t>
            </a:r>
            <a:r>
              <a:rPr lang="en-US" sz="2000"/>
              <a:t>frozen</a:t>
            </a:r>
            <a:r>
              <a:rPr lang="en-US" sz="2000"/>
              <a:t> for the training of the upper layers</a:t>
            </a:r>
            <a:endParaRPr sz="20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Finally labels are </a:t>
            </a:r>
            <a:r>
              <a:rPr lang="en-US" sz="2000"/>
              <a:t>clamped to the network and the final layer(s) of weights are trained in a supervised manner</a:t>
            </a:r>
            <a:endParaRPr sz="20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229599" y="3651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Aim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-531070" y="879470"/>
            <a:ext cx="1490472" cy="2968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1299475" y="1880375"/>
            <a:ext cx="8952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 understand the key ideas behind the learning process in RBMs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 apply algorithms for greedy layer wise unsupervised pre-training of RBM layers and fine tuning of the subsequent final layer in a DBN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Design multi layer neural networks based on RMB architectures for classification problems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Study the functionality of a DBN including its generative aspects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1229599" y="36512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Method: Tasks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-531070" y="879470"/>
            <a:ext cx="1490400" cy="297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834050" y="63392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6525" y="2815478"/>
            <a:ext cx="1375149" cy="150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1229600" y="1690825"/>
            <a:ext cx="8408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RBM for image reconstruction</a:t>
            </a:r>
            <a:endParaRPr sz="2200"/>
          </a:p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Train RBM with 500 hidden units on the MNIST dataset</a:t>
            </a:r>
            <a:endParaRPr sz="2200"/>
          </a:p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Evaluate reconstruction loss</a:t>
            </a:r>
            <a:endParaRPr sz="2200"/>
          </a:p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Examine reconstructed images and receptive fields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DBN for classification and image generation</a:t>
            </a:r>
            <a:endParaRPr sz="2200"/>
          </a:p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Train a DBN with 2 hidden layers for </a:t>
            </a:r>
            <a:endParaRPr sz="2200"/>
          </a:p>
          <a:p>
            <a:pPr indent="-368300" lvl="0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Use the trained DBN to predict MNIST image classes and generate images based on labels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229599" y="3651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RBM for recognising MNIST images: 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Architecture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-531070" y="879470"/>
            <a:ext cx="1490472" cy="2968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7746750" y="2659575"/>
            <a:ext cx="3489900" cy="16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MNIST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Minibatches of 20 units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epochs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675" y="2292303"/>
            <a:ext cx="5515924" cy="369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8"/>
          <p:cNvCxnSpPr>
            <a:stCxn id="141" idx="1"/>
          </p:cNvCxnSpPr>
          <p:nvPr/>
        </p:nvCxnSpPr>
        <p:spPr>
          <a:xfrm>
            <a:off x="8498825" y="5041750"/>
            <a:ext cx="413700" cy="5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8"/>
          <p:cNvSpPr txBox="1"/>
          <p:nvPr/>
        </p:nvSpPr>
        <p:spPr>
          <a:xfrm>
            <a:off x="8498825" y="4787800"/>
            <a:ext cx="188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MSE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7856550" y="4328775"/>
            <a:ext cx="349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Reconstruction error</a:t>
            </a: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229599" y="36512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RBM for recognising MNIST images</a:t>
            </a: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Average reconstruction loss</a:t>
            </a:r>
            <a:endParaRPr sz="3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-531070" y="879470"/>
            <a:ext cx="1490400" cy="297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525350" y="2453700"/>
            <a:ext cx="458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50" y="2272499"/>
            <a:ext cx="6778149" cy="37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7996300" y="2320050"/>
            <a:ext cx="34899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number of units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reconstruction error throughout all training epochs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9"/>
          <p:cNvCxnSpPr/>
          <p:nvPr/>
        </p:nvCxnSpPr>
        <p:spPr>
          <a:xfrm flipH="1">
            <a:off x="9669550" y="2852225"/>
            <a:ext cx="13500" cy="411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9"/>
          <p:cNvSpPr txBox="1"/>
          <p:nvPr/>
        </p:nvSpPr>
        <p:spPr>
          <a:xfrm>
            <a:off x="7920100" y="4764350"/>
            <a:ext cx="357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It converges to a lower level</a:t>
            </a:r>
            <a:endParaRPr sz="21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1229599" y="36512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RBM for recognising MNIST images: </a:t>
            </a: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Average reconstruction loss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-531070" y="879470"/>
            <a:ext cx="1490400" cy="297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525350" y="2453700"/>
            <a:ext cx="458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50" y="2272499"/>
            <a:ext cx="6778149" cy="370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7996300" y="2320050"/>
            <a:ext cx="34899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Higher number of units</a:t>
            </a:r>
            <a:endParaRPr sz="21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Lower reconstruction error throughout all training epochs</a:t>
            </a:r>
            <a:endParaRPr sz="21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 flipH="1">
            <a:off x="9669550" y="2852225"/>
            <a:ext cx="13500" cy="411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0"/>
          <p:cNvSpPr txBox="1"/>
          <p:nvPr/>
        </p:nvSpPr>
        <p:spPr>
          <a:xfrm>
            <a:off x="7996300" y="4764350"/>
            <a:ext cx="357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converges to a lower level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1229599" y="36512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>
                <a:latin typeface="Quattrocento Sans"/>
                <a:ea typeface="Quattrocento Sans"/>
                <a:cs typeface="Quattrocento Sans"/>
                <a:sym typeface="Quattrocento Sans"/>
              </a:rPr>
              <a:t>RBM for recognising MNIST images: </a:t>
            </a: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weights of the visible layer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-531070" y="879470"/>
            <a:ext cx="1490400" cy="297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875" y="1985900"/>
            <a:ext cx="3265269" cy="319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5235" y="1985902"/>
            <a:ext cx="3354965" cy="324492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559025" y="3281300"/>
            <a:ext cx="4122900" cy="26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iteration: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Quite complex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be recognize digits within them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5535225" y="52308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1</a:t>
            </a:r>
            <a:endParaRPr i="1" sz="1200"/>
          </a:p>
        </p:txBody>
      </p:sp>
      <p:sp>
        <p:nvSpPr>
          <p:cNvPr id="178" name="Google Shape;178;p21"/>
          <p:cNvSpPr txBox="1"/>
          <p:nvPr/>
        </p:nvSpPr>
        <p:spPr>
          <a:xfrm>
            <a:off x="9085850" y="52308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19</a:t>
            </a:r>
            <a:endParaRPr i="1" sz="1200"/>
          </a:p>
        </p:txBody>
      </p:sp>
      <p:sp>
        <p:nvSpPr>
          <p:cNvPr id="179" name="Google Shape;179;p21"/>
          <p:cNvSpPr txBox="1"/>
          <p:nvPr/>
        </p:nvSpPr>
        <p:spPr>
          <a:xfrm>
            <a:off x="559025" y="4916400"/>
            <a:ext cx="4831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19: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Receptive fields more localized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Exhibit stroke-like features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559025" y="1877600"/>
            <a:ext cx="38532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Weights of the visible layer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square: 784 weights of a single hidden layer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