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layfair Display"/>
      <p:regular r:id="rId21"/>
      <p:bold r:id="rId22"/>
      <p:italic r:id="rId23"/>
      <p:boldItalic r:id="rId24"/>
    </p:embeddedFont>
    <p:embeddedFont>
      <p:font typeface="Montserrat"/>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d61a86e2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d61a86e2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d61a86e2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d61a86e2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d845bfe9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d845bfe9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c7db94b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7db94b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d52f4680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d52f4680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d61a86e2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d61a86e2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d61a86e2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d61a86e2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d61a86e2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d61a86e2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d61a86e2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d61a86e2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d52f4680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d52f4680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d52f4680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d52f4680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050">
                <a:solidFill>
                  <a:schemeClr val="dk2"/>
                </a:solidFill>
                <a:highlight>
                  <a:srgbClr val="FFFFFF"/>
                </a:highlight>
              </a:rPr>
              <a:t>If you have revealed a mental health disorder to a client or business contact, how has this affected you or the relationship?'</a:t>
            </a:r>
            <a:endParaRPr sz="1050">
              <a:solidFill>
                <a:schemeClr val="dk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d61a86e2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d61a86e2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d61a86e2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61a86e2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d52f4680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d52f4680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d61a86e2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d61a86e2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osmihelp/osmi-mental-health-in-tech-survey-2018" TargetMode="External"/><Relationship Id="rId4" Type="http://schemas.openxmlformats.org/officeDocument/2006/relationships/hyperlink" Target="https://osmihelp.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0" y="744575"/>
            <a:ext cx="92193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200"/>
              <a:t>Mental Health in the </a:t>
            </a:r>
            <a:endParaRPr sz="6200"/>
          </a:p>
          <a:p>
            <a:pPr indent="0" lvl="0" marL="0" rtl="0" algn="ctr">
              <a:spcBef>
                <a:spcPts val="0"/>
              </a:spcBef>
              <a:spcAft>
                <a:spcPts val="0"/>
              </a:spcAft>
              <a:buNone/>
            </a:pPr>
            <a:r>
              <a:rPr lang="en" sz="6200"/>
              <a:t>Workplace</a:t>
            </a:r>
            <a:endParaRPr sz="6200"/>
          </a:p>
        </p:txBody>
      </p:sp>
      <p:sp>
        <p:nvSpPr>
          <p:cNvPr id="59" name="Google Shape;59;p13"/>
          <p:cNvSpPr txBox="1"/>
          <p:nvPr>
            <p:ph idx="1" type="subTitle"/>
          </p:nvPr>
        </p:nvSpPr>
        <p:spPr>
          <a:xfrm>
            <a:off x="137100" y="3675700"/>
            <a:ext cx="86928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Jessie Liroff, Sean Lei, MJ Ramos and Cossella</a:t>
            </a:r>
            <a:r>
              <a:rPr lang="en" sz="1800"/>
              <a:t> </a:t>
            </a:r>
            <a:r>
              <a:rPr lang="en" sz="1800"/>
              <a:t>Be</a:t>
            </a:r>
            <a:r>
              <a:rPr lang="en" sz="1800"/>
              <a:t>n</a:t>
            </a:r>
            <a:r>
              <a:rPr lang="en" sz="1800"/>
              <a:t>san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a:t>
            </a:r>
            <a:endParaRPr/>
          </a:p>
        </p:txBody>
      </p:sp>
      <p:sp>
        <p:nvSpPr>
          <p:cNvPr id="120" name="Google Shape;120;p22"/>
          <p:cNvSpPr txBox="1"/>
          <p:nvPr>
            <p:ph idx="1" type="body"/>
          </p:nvPr>
        </p:nvSpPr>
        <p:spPr>
          <a:xfrm>
            <a:off x="311700" y="1152425"/>
            <a:ext cx="8520600" cy="3334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Playfair Display"/>
              <a:buChar char="●"/>
            </a:pPr>
            <a:r>
              <a:rPr lang="en" sz="1400"/>
              <a:t>No significant variances among</a:t>
            </a:r>
            <a:endParaRPr sz="1400"/>
          </a:p>
          <a:p>
            <a:pPr indent="0" lvl="0" marL="457200" rtl="0" algn="l">
              <a:lnSpc>
                <a:spcPct val="100000"/>
              </a:lnSpc>
              <a:spcBef>
                <a:spcPts val="0"/>
              </a:spcBef>
              <a:spcAft>
                <a:spcPts val="0"/>
              </a:spcAft>
              <a:buNone/>
            </a:pPr>
            <a:r>
              <a:rPr lang="en" sz="1400"/>
              <a:t>different age groups in terms of </a:t>
            </a:r>
            <a:endParaRPr sz="1400"/>
          </a:p>
          <a:p>
            <a:pPr indent="0" lvl="0" marL="457200" rtl="0" algn="l">
              <a:lnSpc>
                <a:spcPct val="100000"/>
              </a:lnSpc>
              <a:spcBef>
                <a:spcPts val="0"/>
              </a:spcBef>
              <a:spcAft>
                <a:spcPts val="0"/>
              </a:spcAft>
              <a:buNone/>
            </a:pPr>
            <a:r>
              <a:rPr lang="en" sz="1400"/>
              <a:t>mental wellness.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Font typeface="Playfair Display"/>
              <a:buChar char="●"/>
            </a:pPr>
            <a:r>
              <a:rPr lang="en" sz="1400"/>
              <a:t>Age group 30~40 seems to show the highest</a:t>
            </a:r>
            <a:endParaRPr sz="1400"/>
          </a:p>
          <a:p>
            <a:pPr indent="0" lvl="0" marL="457200" rtl="0" algn="l">
              <a:lnSpc>
                <a:spcPct val="100000"/>
              </a:lnSpc>
              <a:spcBef>
                <a:spcPts val="0"/>
              </a:spcBef>
              <a:spcAft>
                <a:spcPts val="0"/>
              </a:spcAft>
              <a:buClr>
                <a:schemeClr val="dk2"/>
              </a:buClr>
              <a:buSzPts val="1100"/>
              <a:buFont typeface="Arial"/>
              <a:buNone/>
            </a:pPr>
            <a:r>
              <a:rPr lang="en" sz="1400"/>
              <a:t>level of mental disorder. </a:t>
            </a:r>
            <a:endParaRPr sz="1400"/>
          </a:p>
          <a:p>
            <a:pPr indent="0" lvl="0" marL="0" rtl="0" algn="l">
              <a:lnSpc>
                <a:spcPct val="100000"/>
              </a:lnSpc>
              <a:spcBef>
                <a:spcPts val="0"/>
              </a:spcBef>
              <a:spcAft>
                <a:spcPts val="0"/>
              </a:spcAft>
              <a:buClr>
                <a:schemeClr val="dk2"/>
              </a:buClr>
              <a:buSzPts val="1100"/>
              <a:buFont typeface="Arial"/>
              <a:buNone/>
            </a:pPr>
            <a:r>
              <a:t/>
            </a:r>
            <a:endParaRPr sz="1400"/>
          </a:p>
          <a:p>
            <a:pPr indent="-317500" lvl="0" marL="457200" rtl="0" algn="l">
              <a:lnSpc>
                <a:spcPct val="100000"/>
              </a:lnSpc>
              <a:spcBef>
                <a:spcPts val="0"/>
              </a:spcBef>
              <a:spcAft>
                <a:spcPts val="0"/>
              </a:spcAft>
              <a:buSzPts val="1400"/>
              <a:buFont typeface="Playfair Display"/>
              <a:buChar char="●"/>
            </a:pPr>
            <a:r>
              <a:rPr lang="en" sz="1400"/>
              <a:t>Younger people seem to be more uncertain</a:t>
            </a:r>
            <a:endParaRPr sz="1400"/>
          </a:p>
          <a:p>
            <a:pPr indent="0" lvl="0" marL="457200" rtl="0" algn="l">
              <a:lnSpc>
                <a:spcPct val="100000"/>
              </a:lnSpc>
              <a:spcBef>
                <a:spcPts val="0"/>
              </a:spcBef>
              <a:spcAft>
                <a:spcPts val="0"/>
              </a:spcAft>
              <a:buNone/>
            </a:pPr>
            <a:r>
              <a:rPr lang="en" sz="1400"/>
              <a:t>about their health level (35% didn’t </a:t>
            </a:r>
            <a:endParaRPr sz="1400"/>
          </a:p>
          <a:p>
            <a:pPr indent="0" lvl="0" marL="457200" rtl="0" algn="l">
              <a:lnSpc>
                <a:spcPct val="100000"/>
              </a:lnSpc>
              <a:spcBef>
                <a:spcPts val="0"/>
              </a:spcBef>
              <a:spcAft>
                <a:spcPts val="0"/>
              </a:spcAft>
              <a:buNone/>
            </a:pPr>
            <a:r>
              <a:rPr lang="en" sz="1400"/>
              <a:t>give “yes” or “no” answer in age group</a:t>
            </a:r>
            <a:endParaRPr sz="1400"/>
          </a:p>
          <a:p>
            <a:pPr indent="0" lvl="0" marL="457200" rtl="0" algn="l">
              <a:lnSpc>
                <a:spcPct val="100000"/>
              </a:lnSpc>
              <a:spcBef>
                <a:spcPts val="0"/>
              </a:spcBef>
              <a:spcAft>
                <a:spcPts val="0"/>
              </a:spcAft>
              <a:buNone/>
            </a:pPr>
            <a:r>
              <a:rPr lang="en" sz="1400"/>
              <a:t>20-30) while older participants appear </a:t>
            </a:r>
            <a:endParaRPr sz="1400"/>
          </a:p>
          <a:p>
            <a:pPr indent="0" lvl="0" marL="457200" rtl="0" algn="l">
              <a:lnSpc>
                <a:spcPct val="100000"/>
              </a:lnSpc>
              <a:spcBef>
                <a:spcPts val="0"/>
              </a:spcBef>
              <a:spcAft>
                <a:spcPts val="0"/>
              </a:spcAft>
              <a:buNone/>
            </a:pPr>
            <a:r>
              <a:rPr lang="en" sz="1400"/>
              <a:t>to be more clear about their mental </a:t>
            </a:r>
            <a:endParaRPr sz="1400"/>
          </a:p>
          <a:p>
            <a:pPr indent="0" lvl="0" marL="457200" rtl="0" algn="l">
              <a:lnSpc>
                <a:spcPct val="100000"/>
              </a:lnSpc>
              <a:spcBef>
                <a:spcPts val="0"/>
              </a:spcBef>
              <a:spcAft>
                <a:spcPts val="0"/>
              </a:spcAft>
              <a:buNone/>
            </a:pPr>
            <a:r>
              <a:rPr lang="en" sz="1400"/>
              <a:t>wellness (20% didn’t give“yes” or </a:t>
            </a:r>
            <a:endParaRPr sz="1400"/>
          </a:p>
          <a:p>
            <a:pPr indent="0" lvl="0" marL="457200" rtl="0" algn="l">
              <a:lnSpc>
                <a:spcPct val="100000"/>
              </a:lnSpc>
              <a:spcBef>
                <a:spcPts val="0"/>
              </a:spcBef>
              <a:spcAft>
                <a:spcPts val="0"/>
              </a:spcAft>
              <a:buNone/>
            </a:pPr>
            <a:r>
              <a:rPr lang="en" sz="1400"/>
              <a:t>“no” answer in age group 50-60). </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p:txBody>
      </p:sp>
      <p:pic>
        <p:nvPicPr>
          <p:cNvPr id="121" name="Google Shape;121;p22"/>
          <p:cNvPicPr preferRelativeResize="0"/>
          <p:nvPr/>
        </p:nvPicPr>
        <p:blipFill>
          <a:blip r:embed="rId3">
            <a:alphaModFix/>
          </a:blip>
          <a:stretch>
            <a:fillRect/>
          </a:stretch>
        </p:blipFill>
        <p:spPr>
          <a:xfrm>
            <a:off x="4470450" y="1082720"/>
            <a:ext cx="2254225" cy="1753293"/>
          </a:xfrm>
          <a:prstGeom prst="rect">
            <a:avLst/>
          </a:prstGeom>
          <a:noFill/>
          <a:ln>
            <a:noFill/>
          </a:ln>
        </p:spPr>
      </p:pic>
      <p:pic>
        <p:nvPicPr>
          <p:cNvPr id="122" name="Google Shape;122;p22"/>
          <p:cNvPicPr preferRelativeResize="0"/>
          <p:nvPr/>
        </p:nvPicPr>
        <p:blipFill>
          <a:blip r:embed="rId4">
            <a:alphaModFix/>
          </a:blip>
          <a:stretch>
            <a:fillRect/>
          </a:stretch>
        </p:blipFill>
        <p:spPr>
          <a:xfrm>
            <a:off x="6724675" y="1101705"/>
            <a:ext cx="2254224" cy="1799300"/>
          </a:xfrm>
          <a:prstGeom prst="rect">
            <a:avLst/>
          </a:prstGeom>
          <a:noFill/>
          <a:ln>
            <a:noFill/>
          </a:ln>
        </p:spPr>
      </p:pic>
      <p:pic>
        <p:nvPicPr>
          <p:cNvPr id="123" name="Google Shape;123;p22"/>
          <p:cNvPicPr preferRelativeResize="0"/>
          <p:nvPr/>
        </p:nvPicPr>
        <p:blipFill>
          <a:blip r:embed="rId5">
            <a:alphaModFix/>
          </a:blip>
          <a:stretch>
            <a:fillRect/>
          </a:stretch>
        </p:blipFill>
        <p:spPr>
          <a:xfrm>
            <a:off x="4503250" y="2901000"/>
            <a:ext cx="2188623" cy="1753275"/>
          </a:xfrm>
          <a:prstGeom prst="rect">
            <a:avLst/>
          </a:prstGeom>
          <a:noFill/>
          <a:ln>
            <a:noFill/>
          </a:ln>
        </p:spPr>
      </p:pic>
      <p:pic>
        <p:nvPicPr>
          <p:cNvPr id="124" name="Google Shape;124;p22"/>
          <p:cNvPicPr preferRelativeResize="0"/>
          <p:nvPr/>
        </p:nvPicPr>
        <p:blipFill>
          <a:blip r:embed="rId6">
            <a:alphaModFix/>
          </a:blip>
          <a:stretch>
            <a:fillRect/>
          </a:stretch>
        </p:blipFill>
        <p:spPr>
          <a:xfrm>
            <a:off x="6724675" y="2931299"/>
            <a:ext cx="2254225" cy="18265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Company Size</a:t>
            </a:r>
            <a:endParaRPr/>
          </a:p>
        </p:txBody>
      </p:sp>
      <p:sp>
        <p:nvSpPr>
          <p:cNvPr id="130" name="Google Shape;130;p23"/>
          <p:cNvSpPr txBox="1"/>
          <p:nvPr>
            <p:ph idx="1" type="body"/>
          </p:nvPr>
        </p:nvSpPr>
        <p:spPr>
          <a:xfrm>
            <a:off x="311700" y="1234075"/>
            <a:ext cx="2648400" cy="364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52% of people in companies larger than &gt;500.</a:t>
            </a:r>
            <a:endParaRPr/>
          </a:p>
          <a:p>
            <a:pPr indent="-342900" lvl="0" marL="457200" rtl="0" algn="l">
              <a:spcBef>
                <a:spcPts val="0"/>
              </a:spcBef>
              <a:spcAft>
                <a:spcPts val="0"/>
              </a:spcAft>
              <a:buSzPts val="1800"/>
              <a:buChar char="●"/>
            </a:pPr>
            <a:r>
              <a:rPr lang="en"/>
              <a:t>38% of people in companies &lt;500 people.</a:t>
            </a:r>
            <a:endParaRPr/>
          </a:p>
          <a:p>
            <a:pPr indent="0" lvl="0" marL="0" rtl="0" algn="l">
              <a:spcBef>
                <a:spcPts val="1600"/>
              </a:spcBef>
              <a:spcAft>
                <a:spcPts val="1600"/>
              </a:spcAft>
              <a:buClr>
                <a:srgbClr val="000000"/>
              </a:buClr>
              <a:buSzPts val="1100"/>
              <a:buFont typeface="Arial"/>
              <a:buNone/>
            </a:pPr>
            <a:r>
              <a:rPr lang="en"/>
              <a:t>The number of people with mental health disorders increases as company size increases.</a:t>
            </a:r>
            <a:endParaRPr/>
          </a:p>
        </p:txBody>
      </p:sp>
      <p:pic>
        <p:nvPicPr>
          <p:cNvPr id="131" name="Google Shape;131;p23"/>
          <p:cNvPicPr preferRelativeResize="0"/>
          <p:nvPr/>
        </p:nvPicPr>
        <p:blipFill>
          <a:blip r:embed="rId3">
            <a:alphaModFix/>
          </a:blip>
          <a:stretch>
            <a:fillRect/>
          </a:stretch>
        </p:blipFill>
        <p:spPr>
          <a:xfrm>
            <a:off x="2960175" y="818188"/>
            <a:ext cx="6090752" cy="4181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11575" y="13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Care Options</a:t>
            </a:r>
            <a:endParaRPr/>
          </a:p>
        </p:txBody>
      </p:sp>
      <p:pic>
        <p:nvPicPr>
          <p:cNvPr id="137" name="Google Shape;137;p24"/>
          <p:cNvPicPr preferRelativeResize="0"/>
          <p:nvPr/>
        </p:nvPicPr>
        <p:blipFill>
          <a:blip r:embed="rId3">
            <a:alphaModFix/>
          </a:blip>
          <a:stretch>
            <a:fillRect/>
          </a:stretch>
        </p:blipFill>
        <p:spPr>
          <a:xfrm>
            <a:off x="3814850" y="795675"/>
            <a:ext cx="5032850" cy="4202776"/>
          </a:xfrm>
          <a:prstGeom prst="rect">
            <a:avLst/>
          </a:prstGeom>
          <a:noFill/>
          <a:ln>
            <a:noFill/>
          </a:ln>
        </p:spPr>
      </p:pic>
      <p:sp>
        <p:nvSpPr>
          <p:cNvPr id="138" name="Google Shape;138;p24"/>
          <p:cNvSpPr txBox="1"/>
          <p:nvPr/>
        </p:nvSpPr>
        <p:spPr>
          <a:xfrm>
            <a:off x="221750" y="885125"/>
            <a:ext cx="3593100" cy="4001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a:solidFill>
                  <a:schemeClr val="dk2"/>
                </a:solidFill>
                <a:latin typeface="Playfair Display"/>
                <a:ea typeface="Playfair Display"/>
                <a:cs typeface="Playfair Display"/>
                <a:sym typeface="Playfair Display"/>
              </a:rPr>
              <a:t>20% of the people who responded ‘Don’t Know’, ‘No’, or ‘Possibly’ to having a mental health disorder know the mental health care options available to them.</a:t>
            </a:r>
            <a:endParaRPr>
              <a:solidFill>
                <a:schemeClr val="dk2"/>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solidFill>
                <a:schemeClr val="dk2"/>
              </a:solidFill>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50% of people who responded ‘Yes’ to having a mental health disorder know the mental health care options available to them.</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If people knew the mental health care options available to them, would more people respond ‘Yes’ to having a mental health disorder and seek treatment?</a:t>
            </a:r>
            <a:endParaRPr>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111575" y="13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Productivity </a:t>
            </a:r>
            <a:endParaRPr/>
          </a:p>
        </p:txBody>
      </p:sp>
      <p:pic>
        <p:nvPicPr>
          <p:cNvPr id="144" name="Google Shape;144;p25"/>
          <p:cNvPicPr preferRelativeResize="0"/>
          <p:nvPr/>
        </p:nvPicPr>
        <p:blipFill>
          <a:blip r:embed="rId3">
            <a:alphaModFix/>
          </a:blip>
          <a:stretch>
            <a:fillRect/>
          </a:stretch>
        </p:blipFill>
        <p:spPr>
          <a:xfrm>
            <a:off x="4206300" y="223150"/>
            <a:ext cx="4719525" cy="4541025"/>
          </a:xfrm>
          <a:prstGeom prst="rect">
            <a:avLst/>
          </a:prstGeom>
          <a:noFill/>
          <a:ln>
            <a:noFill/>
          </a:ln>
        </p:spPr>
      </p:pic>
      <p:sp>
        <p:nvSpPr>
          <p:cNvPr id="145" name="Google Shape;145;p25"/>
          <p:cNvSpPr txBox="1"/>
          <p:nvPr/>
        </p:nvSpPr>
        <p:spPr>
          <a:xfrm>
            <a:off x="221750" y="885125"/>
            <a:ext cx="3593100" cy="4001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a:solidFill>
                  <a:schemeClr val="dk2"/>
                </a:solidFill>
                <a:latin typeface="Playfair Display"/>
                <a:ea typeface="Playfair Display"/>
                <a:cs typeface="Playfair Display"/>
                <a:sym typeface="Playfair Display"/>
              </a:rPr>
              <a:t>Of the 515 participants who reported that they had a mental illness only 70 (13%)  said that it affected their productivity. </a:t>
            </a:r>
            <a:endParaRPr>
              <a:solidFill>
                <a:schemeClr val="dk2"/>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solidFill>
                <a:schemeClr val="dk2"/>
              </a:solidFill>
              <a:latin typeface="Playfair Display"/>
              <a:ea typeface="Playfair Display"/>
              <a:cs typeface="Playfair Display"/>
              <a:sym typeface="Playfair Display"/>
            </a:endParaRPr>
          </a:p>
          <a:p>
            <a:pPr indent="-317500" lvl="0" marL="457200" rtl="0" algn="l">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Mental illness doesn’t seem to affect productivity. </a:t>
            </a:r>
            <a:endParaRPr>
              <a:solidFill>
                <a:schemeClr val="dk2"/>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solidFill>
                <a:schemeClr val="dk2"/>
              </a:solidFill>
              <a:latin typeface="Playfair Display"/>
              <a:ea typeface="Playfair Display"/>
              <a:cs typeface="Playfair Display"/>
              <a:sym typeface="Playfair Display"/>
            </a:endParaRPr>
          </a:p>
          <a:p>
            <a:pPr indent="-317500" lvl="1" marL="914400" rtl="0" algn="l">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We may also be able to assume that those who report that they have a mental illness are seeking treatment. Meaning that their mental illness is less likely to get in the way of their day-to-day. </a:t>
            </a:r>
            <a:endParaRPr>
              <a:solidFill>
                <a:schemeClr val="dk2"/>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51" name="Google Shape;151;p2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Did you find what you expected to find? What inferences or general conclusions can you draw?</a:t>
            </a:r>
            <a:endParaRPr sz="1400"/>
          </a:p>
          <a:p>
            <a:pPr indent="0" lvl="0" marL="0" rtl="0" algn="l">
              <a:spcBef>
                <a:spcPts val="1600"/>
              </a:spcBef>
              <a:spcAft>
                <a:spcPts val="0"/>
              </a:spcAft>
              <a:buNone/>
            </a:pPr>
            <a:r>
              <a:rPr lang="en" sz="1400"/>
              <a:t>Yes. </a:t>
            </a:r>
            <a:endParaRPr sz="1400"/>
          </a:p>
          <a:p>
            <a:pPr indent="-317500" lvl="0" marL="457200" rtl="0" algn="l">
              <a:spcBef>
                <a:spcPts val="1600"/>
              </a:spcBef>
              <a:spcAft>
                <a:spcPts val="0"/>
              </a:spcAft>
              <a:buSzPts val="1400"/>
              <a:buChar char="●"/>
            </a:pPr>
            <a:r>
              <a:rPr lang="en" sz="1400"/>
              <a:t>Women, people in their 30’s - 40’s, and larger companies are the more prevalent groups with mental health disorders in the workplace. This could be for a number of reasons. . .</a:t>
            </a:r>
            <a:endParaRPr sz="1400"/>
          </a:p>
          <a:p>
            <a:pPr indent="-317500" lvl="0" marL="457200" rtl="0" algn="l">
              <a:spcBef>
                <a:spcPts val="0"/>
              </a:spcBef>
              <a:spcAft>
                <a:spcPts val="0"/>
              </a:spcAft>
              <a:buSzPts val="1400"/>
              <a:buChar char="●"/>
            </a:pPr>
            <a:r>
              <a:rPr lang="en" sz="1400"/>
              <a:t>People who do not have a mental disorder are not aware of their mental health coverage options until they need it.</a:t>
            </a:r>
            <a:endParaRPr sz="1400"/>
          </a:p>
          <a:p>
            <a:pPr indent="-317500" lvl="0" marL="457200" rtl="0" algn="l">
              <a:spcBef>
                <a:spcPts val="0"/>
              </a:spcBef>
              <a:spcAft>
                <a:spcPts val="0"/>
              </a:spcAft>
              <a:buSzPts val="1400"/>
              <a:buChar char="●"/>
            </a:pPr>
            <a:r>
              <a:rPr lang="en" sz="1400"/>
              <a:t>Having a mental health disorder in the workplace does not affect productivity for a good majority of the people.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Mortem</a:t>
            </a:r>
            <a:endParaRPr/>
          </a:p>
        </p:txBody>
      </p:sp>
      <p:sp>
        <p:nvSpPr>
          <p:cNvPr id="157" name="Google Shape;157;p27"/>
          <p:cNvSpPr txBox="1"/>
          <p:nvPr>
            <p:ph idx="1" type="body"/>
          </p:nvPr>
        </p:nvSpPr>
        <p:spPr>
          <a:xfrm>
            <a:off x="396550" y="959400"/>
            <a:ext cx="8692500" cy="40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t>DIFFICULTIES</a:t>
            </a:r>
            <a:endParaRPr b="1" sz="1200"/>
          </a:p>
          <a:p>
            <a:pPr indent="-298450" lvl="0" marL="457200" rtl="0" algn="l">
              <a:spcBef>
                <a:spcPts val="1600"/>
              </a:spcBef>
              <a:spcAft>
                <a:spcPts val="0"/>
              </a:spcAft>
              <a:buSzPts val="1100"/>
              <a:buChar char="●"/>
            </a:pPr>
            <a:r>
              <a:rPr lang="en" sz="1100"/>
              <a:t>Selecting the right questions in the dataset to come up with a narrative behind the data</a:t>
            </a:r>
            <a:endParaRPr sz="1100"/>
          </a:p>
          <a:p>
            <a:pPr indent="-298450" lvl="0" marL="457200" rtl="0" algn="l">
              <a:spcBef>
                <a:spcPts val="0"/>
              </a:spcBef>
              <a:spcAft>
                <a:spcPts val="0"/>
              </a:spcAft>
              <a:buSzPts val="1100"/>
              <a:buChar char="●"/>
            </a:pPr>
            <a:r>
              <a:rPr lang="en" sz="1100"/>
              <a:t>Not having enough time to analyze more data and create new graphs</a:t>
            </a:r>
            <a:endParaRPr sz="1100"/>
          </a:p>
          <a:p>
            <a:pPr indent="-298450" lvl="0" marL="457200" rtl="0" algn="l">
              <a:spcBef>
                <a:spcPts val="0"/>
              </a:spcBef>
              <a:spcAft>
                <a:spcPts val="0"/>
              </a:spcAft>
              <a:buSzPts val="1100"/>
              <a:buChar char="●"/>
            </a:pPr>
            <a:r>
              <a:rPr lang="en" sz="1100"/>
              <a:t>Creating graphs that clearly represented the data in question</a:t>
            </a:r>
            <a:endParaRPr sz="1100"/>
          </a:p>
          <a:p>
            <a:pPr indent="0" lvl="0" marL="0" rtl="0" algn="l">
              <a:spcBef>
                <a:spcPts val="1600"/>
              </a:spcBef>
              <a:spcAft>
                <a:spcPts val="0"/>
              </a:spcAft>
              <a:buNone/>
            </a:pPr>
            <a:r>
              <a:rPr i="1" lang="en" sz="1100"/>
              <a:t>Solution:</a:t>
            </a:r>
            <a:r>
              <a:rPr lang="en" sz="1100"/>
              <a:t> Focused on the work we already had, attempting  more analysis and graphing, and thinking critically on how to best present it.</a:t>
            </a:r>
            <a:endParaRPr sz="1100"/>
          </a:p>
          <a:p>
            <a:pPr indent="0" lvl="0" marL="0" rtl="0" algn="l">
              <a:spcBef>
                <a:spcPts val="1600"/>
              </a:spcBef>
              <a:spcAft>
                <a:spcPts val="0"/>
              </a:spcAft>
              <a:buNone/>
            </a:pPr>
            <a:r>
              <a:rPr lang="en" sz="1100" u="sng"/>
              <a:t>Positive Takeaways:</a:t>
            </a:r>
            <a:endParaRPr sz="1100" u="sng"/>
          </a:p>
          <a:p>
            <a:pPr indent="-298450" lvl="0" marL="457200" rtl="0" algn="l">
              <a:spcBef>
                <a:spcPts val="1600"/>
              </a:spcBef>
              <a:spcAft>
                <a:spcPts val="0"/>
              </a:spcAft>
              <a:buSzPts val="1100"/>
              <a:buChar char="●"/>
            </a:pPr>
            <a:r>
              <a:rPr lang="en" sz="1100"/>
              <a:t>Delegating work</a:t>
            </a:r>
            <a:endParaRPr sz="1100"/>
          </a:p>
          <a:p>
            <a:pPr indent="-298450" lvl="0" marL="457200" rtl="0" algn="l">
              <a:spcBef>
                <a:spcPts val="0"/>
              </a:spcBef>
              <a:spcAft>
                <a:spcPts val="0"/>
              </a:spcAft>
              <a:buSzPts val="1100"/>
              <a:buChar char="●"/>
            </a:pPr>
            <a:r>
              <a:rPr lang="en" sz="1100"/>
              <a:t>Submitting deliverables on time</a:t>
            </a:r>
            <a:endParaRPr sz="1100"/>
          </a:p>
          <a:p>
            <a:pPr indent="-298450" lvl="0" marL="457200" rtl="0" algn="l">
              <a:spcBef>
                <a:spcPts val="0"/>
              </a:spcBef>
              <a:spcAft>
                <a:spcPts val="0"/>
              </a:spcAft>
              <a:buSzPts val="1100"/>
              <a:buChar char="●"/>
            </a:pPr>
            <a:r>
              <a:rPr lang="en" sz="1100"/>
              <a:t>Overcoming challenges together as a team</a:t>
            </a:r>
            <a:endParaRPr sz="1100"/>
          </a:p>
          <a:p>
            <a:pPr indent="0" lvl="0" marL="0" rtl="0" algn="l">
              <a:spcBef>
                <a:spcPts val="1600"/>
              </a:spcBef>
              <a:spcAft>
                <a:spcPts val="0"/>
              </a:spcAft>
              <a:buNone/>
            </a:pPr>
            <a:r>
              <a:rPr b="1" lang="en" sz="1200" u="sng"/>
              <a:t>RESEARCH QUESTIONS TO FOLLOW</a:t>
            </a:r>
            <a:endParaRPr b="1" sz="1200" u="sng"/>
          </a:p>
          <a:p>
            <a:pPr indent="-298450" lvl="0" marL="457200" rtl="0" algn="l">
              <a:spcBef>
                <a:spcPts val="1600"/>
              </a:spcBef>
              <a:spcAft>
                <a:spcPts val="0"/>
              </a:spcAft>
              <a:buSzPts val="1100"/>
              <a:buChar char="●"/>
            </a:pPr>
            <a:r>
              <a:rPr lang="en" sz="1100"/>
              <a:t>Which mental health disorders rank highest in the workplace?</a:t>
            </a:r>
            <a:endParaRPr sz="1100"/>
          </a:p>
          <a:p>
            <a:pPr indent="-298450" lvl="0" marL="457200" rtl="0" algn="l">
              <a:spcBef>
                <a:spcPts val="0"/>
              </a:spcBef>
              <a:spcAft>
                <a:spcPts val="0"/>
              </a:spcAft>
              <a:buSzPts val="1100"/>
              <a:buChar char="●"/>
            </a:pPr>
            <a:r>
              <a:rPr lang="en" sz="1100"/>
              <a:t>When not treated effectively, how often does it interfere with work productivity?</a:t>
            </a:r>
            <a:endParaRPr sz="1100"/>
          </a:p>
          <a:p>
            <a:pPr indent="-298450" lvl="0" marL="457200" rtl="0" algn="l">
              <a:spcBef>
                <a:spcPts val="0"/>
              </a:spcBef>
              <a:spcAft>
                <a:spcPts val="0"/>
              </a:spcAft>
              <a:buSzPts val="1100"/>
              <a:buChar char="●"/>
            </a:pPr>
            <a:r>
              <a:rPr lang="en" sz="1100"/>
              <a:t>Which industries have more/less people with mental health disorders working for their company? Is there a correlation?</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63" name="Google Shape;163;p2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Open-floor Q&amp;A with the audience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88550" y="8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5" name="Google Shape;65;p14"/>
          <p:cNvSpPr txBox="1"/>
          <p:nvPr>
            <p:ph idx="1" type="body"/>
          </p:nvPr>
        </p:nvSpPr>
        <p:spPr>
          <a:xfrm>
            <a:off x="311700" y="874750"/>
            <a:ext cx="8520600" cy="40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Mental health awareness has become an increasingly important issue in today’s society. Our motivation behind this project was to unravel how much of a presence there is of mental health disorders, specifically in the workplace.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First, what is a mental disorder? </a:t>
            </a:r>
            <a:r>
              <a:rPr lang="en" sz="1400">
                <a:solidFill>
                  <a:srgbClr val="000000"/>
                </a:solidFill>
                <a:highlight>
                  <a:srgbClr val="FFFFFF"/>
                </a:highlight>
              </a:rPr>
              <a:t>A mental disorder is a physical illness of the brain that causes disturbances in thinking, behavior, energy or emotion that make it difficult to cope with the ordinary demands of life. </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rPr lang="en" sz="1400"/>
              <a:t>Originally, our topic was Mental Health in Tech. However, the data source we used didn’t have sufficient data to filter different types of organizations, so we broadened our topic to the general workplace.</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88550" y="8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a:t>
            </a:r>
            <a:r>
              <a:rPr lang="en"/>
              <a:t>Questions</a:t>
            </a:r>
            <a:endParaRPr/>
          </a:p>
        </p:txBody>
      </p:sp>
      <p:sp>
        <p:nvSpPr>
          <p:cNvPr id="71" name="Google Shape;71;p15"/>
          <p:cNvSpPr txBox="1"/>
          <p:nvPr>
            <p:ph idx="1" type="body"/>
          </p:nvPr>
        </p:nvSpPr>
        <p:spPr>
          <a:xfrm>
            <a:off x="311700" y="909725"/>
            <a:ext cx="8520600" cy="3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Elaborate on the questions you asked</a:t>
            </a:r>
            <a:r>
              <a:rPr lang="en" sz="1400" u="sng"/>
              <a:t>, describing what kinds of data you needed to answer them, and where you found it.</a:t>
            </a:r>
            <a:endParaRPr sz="1400" u="sng"/>
          </a:p>
          <a:p>
            <a:pPr indent="-317500" lvl="0" marL="457200" rtl="0" algn="l">
              <a:spcBef>
                <a:spcPts val="1600"/>
              </a:spcBef>
              <a:spcAft>
                <a:spcPts val="0"/>
              </a:spcAft>
              <a:buSzPts val="1400"/>
              <a:buChar char="●"/>
            </a:pPr>
            <a:r>
              <a:rPr lang="en" sz="1400"/>
              <a:t>How does the frequency of mental health disorder vary?</a:t>
            </a:r>
            <a:endParaRPr sz="1400"/>
          </a:p>
          <a:p>
            <a:pPr indent="0" lvl="0" marL="457200" rtl="0" algn="l">
              <a:spcBef>
                <a:spcPts val="1600"/>
              </a:spcBef>
              <a:spcAft>
                <a:spcPts val="0"/>
              </a:spcAft>
              <a:buNone/>
            </a:pPr>
            <a:r>
              <a:rPr lang="en" sz="1400"/>
              <a:t>We focused on age, gender and company size.</a:t>
            </a:r>
            <a:endParaRPr sz="1400"/>
          </a:p>
          <a:p>
            <a:pPr indent="-317500" lvl="0" marL="457200" rtl="0" algn="l">
              <a:spcBef>
                <a:spcPts val="1600"/>
              </a:spcBef>
              <a:spcAft>
                <a:spcPts val="0"/>
              </a:spcAft>
              <a:buSzPts val="1400"/>
              <a:buChar char="●"/>
            </a:pPr>
            <a:r>
              <a:rPr lang="en" sz="1400"/>
              <a:t>What are the strongest predictors of mental health disorder or certain attitudes towards mental health in the workplace?</a:t>
            </a:r>
            <a:endParaRPr sz="1400"/>
          </a:p>
          <a:p>
            <a:pPr indent="0" lvl="0" marL="457200" rtl="0" algn="l">
              <a:spcBef>
                <a:spcPts val="1600"/>
              </a:spcBef>
              <a:spcAft>
                <a:spcPts val="0"/>
              </a:spcAft>
              <a:buNone/>
            </a:pPr>
            <a:r>
              <a:rPr lang="en" sz="1400"/>
              <a:t>We focused on people who currently have a mental disorder, how aware they are of their mental healthcare options, and if productivity at work is an issue.</a:t>
            </a:r>
            <a:endParaRPr sz="1400"/>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110875" y="7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Used</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https://www.kaggle.com/osmihelp/osmi-mental-health-in-tech-survey-2018</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OSMI (Open Sourcing Mental Illness) - </a:t>
            </a:r>
            <a:r>
              <a:rPr lang="en" u="sng">
                <a:solidFill>
                  <a:schemeClr val="accent5"/>
                </a:solidFill>
                <a:hlinkClick r:id="rId4"/>
              </a:rPr>
              <a:t>https://osmihelp.org/</a:t>
            </a:r>
            <a:endParaRPr/>
          </a:p>
          <a:p>
            <a:pPr indent="-317500" lvl="1" marL="914400" rtl="0" algn="l">
              <a:spcBef>
                <a:spcPts val="0"/>
              </a:spcBef>
              <a:spcAft>
                <a:spcPts val="0"/>
              </a:spcAft>
              <a:buSzPts val="1400"/>
              <a:buChar char="○"/>
            </a:pPr>
            <a:r>
              <a:rPr lang="en"/>
              <a:t>Non-profit, 501(c)(3) corporation dedicated to raising awareness, educating and providing resources to support mental wellness in tech communities.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99725" y="154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83" name="Google Shape;83;p17"/>
          <p:cNvSpPr txBox="1"/>
          <p:nvPr>
            <p:ph idx="1" type="body"/>
          </p:nvPr>
        </p:nvSpPr>
        <p:spPr>
          <a:xfrm>
            <a:off x="253250" y="82702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Combined 2 years worth of data (2017 and 2018).</a:t>
            </a:r>
            <a:endParaRPr/>
          </a:p>
          <a:p>
            <a:pPr indent="-342900" lvl="0" marL="457200" rtl="0" algn="l">
              <a:spcBef>
                <a:spcPts val="0"/>
              </a:spcBef>
              <a:spcAft>
                <a:spcPts val="0"/>
              </a:spcAft>
              <a:buSzPts val="1800"/>
              <a:buChar char="●"/>
            </a:pPr>
            <a:r>
              <a:rPr lang="en"/>
              <a:t>Each data set had 123 columns</a:t>
            </a:r>
            <a:endParaRPr/>
          </a:p>
          <a:p>
            <a:pPr indent="-317500" lvl="1" marL="914400" rtl="0" algn="l">
              <a:spcBef>
                <a:spcPts val="0"/>
              </a:spcBef>
              <a:spcAft>
                <a:spcPts val="0"/>
              </a:spcAft>
              <a:buSzPts val="1400"/>
              <a:buChar char="○"/>
            </a:pPr>
            <a:r>
              <a:rPr lang="en"/>
              <a:t>Reviewed each column to decide which data would be relevant to our project. </a:t>
            </a:r>
            <a:endParaRPr/>
          </a:p>
          <a:p>
            <a:pPr indent="-317500" lvl="2" marL="1371600" rtl="0" algn="l">
              <a:spcBef>
                <a:spcPts val="0"/>
              </a:spcBef>
              <a:spcAft>
                <a:spcPts val="0"/>
              </a:spcAft>
              <a:buSzPts val="1400"/>
              <a:buChar char="■"/>
            </a:pPr>
            <a:r>
              <a:rPr lang="en"/>
              <a:t>Example of a columns we removed: </a:t>
            </a:r>
            <a:endParaRPr/>
          </a:p>
          <a:p>
            <a:pPr indent="-317500" lvl="3" marL="1828800" rtl="0" algn="l">
              <a:spcBef>
                <a:spcPts val="0"/>
              </a:spcBef>
              <a:spcAft>
                <a:spcPts val="0"/>
              </a:spcAft>
              <a:buSzPts val="1400"/>
              <a:buChar char="●"/>
            </a:pPr>
            <a:r>
              <a:rPr lang="en"/>
              <a:t>“Describe the conversation with coworkers you had about your mental health including their reactions.”</a:t>
            </a:r>
            <a:endParaRPr/>
          </a:p>
          <a:p>
            <a:pPr indent="0" lvl="0" marL="45720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416925" y="2583475"/>
            <a:ext cx="7754224" cy="223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110875" y="99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a:t>
            </a:r>
            <a:endParaRPr/>
          </a:p>
        </p:txBody>
      </p:sp>
      <p:sp>
        <p:nvSpPr>
          <p:cNvPr id="90" name="Google Shape;90;p18"/>
          <p:cNvSpPr txBox="1"/>
          <p:nvPr>
            <p:ph idx="1" type="body"/>
          </p:nvPr>
        </p:nvSpPr>
        <p:spPr>
          <a:xfrm>
            <a:off x="311700" y="1142650"/>
            <a:ext cx="8520600" cy="3334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layfair Display"/>
              <a:buChar char="●"/>
            </a:pPr>
            <a:r>
              <a:rPr lang="en"/>
              <a:t>There were inconsistencies in the participants answers that needed to be cleaned up.</a:t>
            </a:r>
            <a:endParaRPr/>
          </a:p>
          <a:p>
            <a:pPr indent="0" lvl="0" marL="45720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543075" y="2074100"/>
            <a:ext cx="7779873" cy="2716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97" name="Google Shape;97;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Analyzing Steps:</a:t>
            </a:r>
            <a:endParaRPr b="1" u="sng"/>
          </a:p>
          <a:p>
            <a:pPr indent="-342900" lvl="0" marL="457200" rtl="0" algn="l">
              <a:spcBef>
                <a:spcPts val="1600"/>
              </a:spcBef>
              <a:spcAft>
                <a:spcPts val="0"/>
              </a:spcAft>
              <a:buSzPts val="1800"/>
              <a:buAutoNum type="arabicPeriod"/>
            </a:pPr>
            <a:r>
              <a:rPr b="1" lang="en"/>
              <a:t>Validation of Data Quality</a:t>
            </a:r>
            <a:r>
              <a:rPr lang="en"/>
              <a:t> </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 2.    </a:t>
            </a:r>
            <a:r>
              <a:rPr b="1" lang="en"/>
              <a:t>Data Mining &amp; </a:t>
            </a:r>
            <a:r>
              <a:rPr b="1" lang="en"/>
              <a:t>Visualization</a:t>
            </a:r>
            <a:endParaRPr b="1"/>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493522" y="3214500"/>
            <a:ext cx="7135825" cy="1929000"/>
          </a:xfrm>
          <a:prstGeom prst="rect">
            <a:avLst/>
          </a:prstGeom>
          <a:noFill/>
          <a:ln>
            <a:noFill/>
          </a:ln>
        </p:spPr>
      </p:pic>
      <p:pic>
        <p:nvPicPr>
          <p:cNvPr id="99" name="Google Shape;99;p19"/>
          <p:cNvPicPr preferRelativeResize="0"/>
          <p:nvPr/>
        </p:nvPicPr>
        <p:blipFill>
          <a:blip r:embed="rId4">
            <a:alphaModFix/>
          </a:blip>
          <a:stretch>
            <a:fillRect/>
          </a:stretch>
        </p:blipFill>
        <p:spPr>
          <a:xfrm>
            <a:off x="493525" y="2453200"/>
            <a:ext cx="8238217" cy="229575"/>
          </a:xfrm>
          <a:prstGeom prst="rect">
            <a:avLst/>
          </a:prstGeom>
          <a:noFill/>
          <a:ln>
            <a:noFill/>
          </a:ln>
        </p:spPr>
      </p:pic>
      <p:pic>
        <p:nvPicPr>
          <p:cNvPr id="100" name="Google Shape;100;p19"/>
          <p:cNvPicPr preferRelativeResize="0"/>
          <p:nvPr/>
        </p:nvPicPr>
        <p:blipFill>
          <a:blip r:embed="rId5">
            <a:alphaModFix/>
          </a:blip>
          <a:stretch>
            <a:fillRect/>
          </a:stretch>
        </p:blipFill>
        <p:spPr>
          <a:xfrm>
            <a:off x="493525" y="2186725"/>
            <a:ext cx="1316212" cy="26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99725" y="12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Mental Wellness Status Quo</a:t>
            </a:r>
            <a:endParaRPr/>
          </a:p>
        </p:txBody>
      </p:sp>
      <p:sp>
        <p:nvSpPr>
          <p:cNvPr id="106" name="Google Shape;106;p20"/>
          <p:cNvSpPr txBox="1"/>
          <p:nvPr>
            <p:ph idx="1" type="body"/>
          </p:nvPr>
        </p:nvSpPr>
        <p:spPr>
          <a:xfrm>
            <a:off x="204125" y="1143050"/>
            <a:ext cx="3108300" cy="372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Participants who reported having a mental illness: 43.9%+19.3%= </a:t>
            </a:r>
            <a:r>
              <a:rPr lang="en">
                <a:solidFill>
                  <a:srgbClr val="FF0000"/>
                </a:solidFill>
              </a:rPr>
              <a:t>63.2%</a:t>
            </a:r>
            <a:endParaRPr>
              <a:solidFill>
                <a:srgbClr val="FF0000"/>
              </a:solidFill>
            </a:endParaRPr>
          </a:p>
          <a:p>
            <a:pPr indent="0" lvl="0" marL="457200" rtl="0" algn="l">
              <a:spcBef>
                <a:spcPts val="1600"/>
              </a:spcBef>
              <a:spcAft>
                <a:spcPts val="0"/>
              </a:spcAft>
              <a:buNone/>
            </a:pPr>
            <a:r>
              <a:t/>
            </a:r>
            <a:endParaRPr>
              <a:solidFill>
                <a:srgbClr val="FF0000"/>
              </a:solidFill>
            </a:endParaRPr>
          </a:p>
          <a:p>
            <a:pPr indent="-342900" lvl="0" marL="457200" rtl="0" algn="l">
              <a:spcBef>
                <a:spcPts val="1600"/>
              </a:spcBef>
              <a:spcAft>
                <a:spcPts val="0"/>
              </a:spcAft>
              <a:buSzPts val="1800"/>
              <a:buChar char="●"/>
            </a:pPr>
            <a:r>
              <a:rPr lang="en"/>
              <a:t>Less than 30% of the people say that they do NOT have a mental  illness.</a:t>
            </a:r>
            <a:endParaRPr>
              <a:solidFill>
                <a:srgbClr val="FF0000"/>
              </a:solidFill>
            </a:endParaRPr>
          </a:p>
        </p:txBody>
      </p:sp>
      <p:pic>
        <p:nvPicPr>
          <p:cNvPr id="107" name="Google Shape;107;p20"/>
          <p:cNvPicPr preferRelativeResize="0"/>
          <p:nvPr/>
        </p:nvPicPr>
        <p:blipFill>
          <a:blip r:embed="rId3">
            <a:alphaModFix/>
          </a:blip>
          <a:stretch>
            <a:fillRect/>
          </a:stretch>
        </p:blipFill>
        <p:spPr>
          <a:xfrm>
            <a:off x="3312425" y="927625"/>
            <a:ext cx="5642598" cy="3854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311700" y="1234075"/>
            <a:ext cx="2405700" cy="3664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56% of women reported ‘Yes’ to a mental health disorder compared to 37% of men</a:t>
            </a:r>
            <a:endParaRPr sz="1300"/>
          </a:p>
          <a:p>
            <a:pPr indent="-311150" lvl="0" marL="457200" rtl="0" algn="l">
              <a:spcBef>
                <a:spcPts val="0"/>
              </a:spcBef>
              <a:spcAft>
                <a:spcPts val="0"/>
              </a:spcAft>
              <a:buSzPts val="1300"/>
              <a:buChar char="●"/>
            </a:pPr>
            <a:r>
              <a:rPr lang="en" sz="1300"/>
              <a:t>The percentage of men who reported they ‘Don’t Know’ is double the percentage of women</a:t>
            </a:r>
            <a:endParaRPr sz="1300"/>
          </a:p>
          <a:p>
            <a:pPr indent="-311150" lvl="0" marL="457200" rtl="0" algn="l">
              <a:spcBef>
                <a:spcPts val="0"/>
              </a:spcBef>
              <a:spcAft>
                <a:spcPts val="0"/>
              </a:spcAft>
              <a:buSzPts val="1300"/>
              <a:buChar char="●"/>
            </a:pPr>
            <a:r>
              <a:rPr lang="en" sz="1300"/>
              <a:t>10% more of men than women reported ‘No’ </a:t>
            </a:r>
            <a:endParaRPr sz="1300"/>
          </a:p>
          <a:p>
            <a:pPr indent="-311150" lvl="0" marL="457200" rtl="0" algn="l">
              <a:spcBef>
                <a:spcPts val="0"/>
              </a:spcBef>
              <a:spcAft>
                <a:spcPts val="0"/>
              </a:spcAft>
              <a:buSzPts val="1300"/>
              <a:buChar char="●"/>
            </a:pPr>
            <a:r>
              <a:rPr lang="en" sz="1300"/>
              <a:t>59% of people in the Other category reported ‘Yes’</a:t>
            </a:r>
            <a:endParaRPr sz="1300"/>
          </a:p>
        </p:txBody>
      </p:sp>
      <p:pic>
        <p:nvPicPr>
          <p:cNvPr id="114" name="Google Shape;114;p21"/>
          <p:cNvPicPr preferRelativeResize="0"/>
          <p:nvPr/>
        </p:nvPicPr>
        <p:blipFill>
          <a:blip r:embed="rId3">
            <a:alphaModFix/>
          </a:blip>
          <a:stretch>
            <a:fillRect/>
          </a:stretch>
        </p:blipFill>
        <p:spPr>
          <a:xfrm>
            <a:off x="2633000" y="1069200"/>
            <a:ext cx="6511001" cy="3829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