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1" r:id="rId4"/>
    <p:sldId id="258" r:id="rId5"/>
    <p:sldId id="272" r:id="rId6"/>
    <p:sldId id="274" r:id="rId7"/>
    <p:sldId id="273" r:id="rId8"/>
    <p:sldId id="275" r:id="rId9"/>
    <p:sldId id="259" r:id="rId10"/>
    <p:sldId id="269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6517" autoAdjust="0"/>
  </p:normalViewPr>
  <p:slideViewPr>
    <p:cSldViewPr snapToGrid="0" snapToObjects="1">
      <p:cViewPr varScale="1">
        <p:scale>
          <a:sx n="119" d="100"/>
          <a:sy n="119" d="100"/>
        </p:scale>
        <p:origin x="21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09F49-F46E-44B7-8AA4-8BCF3AC437B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A711E-FECB-4ED8-9A7B-D4A484E8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3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A711E-FECB-4ED8-9A7B-D4A484E844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D707E-5954-2F4A-BB6D-BF3B8C6C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7835" y="307497"/>
            <a:ext cx="4121202" cy="2527665"/>
          </a:xfrm>
          <a:prstGeom prst="rect">
            <a:avLst/>
          </a:prstGeom>
          <a:effectLst/>
        </p:spPr>
      </p:pic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AAC6-9EF1-B14E-881B-2DF972946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5" y="3802450"/>
            <a:ext cx="9182945" cy="1195049"/>
          </a:xfrm>
        </p:spPr>
        <p:txBody>
          <a:bodyPr>
            <a:normAutofit/>
          </a:bodyPr>
          <a:lstStyle/>
          <a:p>
            <a:pPr algn="l" fontAlgn="base"/>
            <a:r>
              <a:rPr lang="en-US" sz="3200" b="1" i="0" dirty="0">
                <a:solidFill>
                  <a:srgbClr val="FFFFFF"/>
                </a:solidFill>
                <a:effectLst/>
                <a:latin typeface="zeitung"/>
              </a:rPr>
              <a:t>Mechanisms of Action (</a:t>
            </a:r>
            <a:r>
              <a:rPr lang="en-US" sz="3200" b="1" i="0" dirty="0" err="1">
                <a:solidFill>
                  <a:srgbClr val="FFFFFF"/>
                </a:solidFill>
                <a:effectLst/>
                <a:latin typeface="zeitung"/>
              </a:rPr>
              <a:t>MoA</a:t>
            </a:r>
            <a:r>
              <a:rPr lang="en-US" sz="3200" b="1" i="0">
                <a:solidFill>
                  <a:srgbClr val="FFFFFF"/>
                </a:solidFill>
                <a:effectLst/>
                <a:latin typeface="zeitung"/>
              </a:rPr>
              <a:t>) Prediction</a:t>
            </a:r>
            <a:br>
              <a:rPr lang="en-US" sz="2000" b="1" i="0">
                <a:solidFill>
                  <a:srgbClr val="FFFFFF"/>
                </a:solidFill>
                <a:effectLst/>
                <a:latin typeface="zeitung"/>
              </a:rPr>
            </a:br>
            <a:r>
              <a:rPr lang="en-US" sz="2000" b="1" i="0">
                <a:solidFill>
                  <a:srgbClr val="FFFFFF"/>
                </a:solidFill>
                <a:effectLst/>
                <a:latin typeface="Inter"/>
              </a:rPr>
              <a:t>Can you improve the algorithm that classifies drugs based on their biological activity?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35B4B-90D1-2E46-BCFB-647D200BF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5" y="5234450"/>
            <a:ext cx="9182944" cy="48792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Jie Liu, PH.D.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3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1B666-C901-7341-B204-96548E7E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91" y="252031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My Final MLP Model</a:t>
            </a:r>
            <a:br>
              <a:rPr lang="en-US" sz="4400"/>
            </a:br>
            <a:r>
              <a:rPr lang="en-US" sz="1800"/>
              <a:t>1 Input layer, 2 Hidden Layers, 1 Output Layer, Batch Normalization and Dropout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E6A3F71-0BE4-432F-B1A2-C93CBA71A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483" y="1600200"/>
            <a:ext cx="5225941" cy="3483960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E8C1357-4BFD-4BDD-9DA6-43BA1A028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914" y="2389529"/>
            <a:ext cx="5461718" cy="348346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B9EC006-59E2-4E88-A58C-014258538501}"/>
              </a:ext>
            </a:extLst>
          </p:cNvPr>
          <p:cNvSpPr txBox="1">
            <a:spLocks/>
          </p:cNvSpPr>
          <p:nvPr/>
        </p:nvSpPr>
        <p:spPr>
          <a:xfrm>
            <a:off x="3010815" y="5436805"/>
            <a:ext cx="9181185" cy="11899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6000"/>
            </a:br>
            <a:r>
              <a:rPr lang="en-US" sz="5900"/>
              <a:t>Top 10 Winners of the Competition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32075-7AC5-4DB0-9683-1C0B48719963}"/>
              </a:ext>
            </a:extLst>
          </p:cNvPr>
          <p:cNvSpPr txBox="1"/>
          <p:nvPr/>
        </p:nvSpPr>
        <p:spPr>
          <a:xfrm>
            <a:off x="2340296" y="2596489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B0F0"/>
                </a:solidFill>
              </a:rPr>
              <a:t>Log-loss </a:t>
            </a:r>
            <a:r>
              <a:rPr lang="en-US" sz="1600">
                <a:solidFill>
                  <a:srgbClr val="C00000"/>
                </a:solidFill>
              </a:rPr>
              <a:t>0.0157</a:t>
            </a:r>
            <a:r>
              <a:rPr lang="en-US" sz="1600">
                <a:solidFill>
                  <a:srgbClr val="00B0F0"/>
                </a:solidFill>
              </a:rPr>
              <a:t> on holdout data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3702554E-4FDF-434E-8E20-3DC16E88AF1C}"/>
              </a:ext>
            </a:extLst>
          </p:cNvPr>
          <p:cNvSpPr/>
          <p:nvPr/>
        </p:nvSpPr>
        <p:spPr>
          <a:xfrm>
            <a:off x="10592477" y="2760436"/>
            <a:ext cx="318407" cy="1671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8BD32BF6-5D17-4BA3-8C4D-D33A7F3C8D7F}"/>
              </a:ext>
            </a:extLst>
          </p:cNvPr>
          <p:cNvSpPr/>
          <p:nvPr/>
        </p:nvSpPr>
        <p:spPr>
          <a:xfrm>
            <a:off x="10591451" y="3066991"/>
            <a:ext cx="310471" cy="1671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0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BF6B-AA4A-4D1D-9FBF-0291D638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65069"/>
            <a:ext cx="9404723" cy="1103836"/>
          </a:xfrm>
        </p:spPr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DBC6-C2CF-4223-92D4-F0BA2DDA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80" y="2052919"/>
            <a:ext cx="8946541" cy="553924"/>
          </a:xfrm>
        </p:spPr>
        <p:txBody>
          <a:bodyPr/>
          <a:lstStyle/>
          <a:p>
            <a:r>
              <a:rPr lang="en-US"/>
              <a:t>The simple MLP neural network model works best for my project.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648F48-D34B-4C7B-8AFA-6DDD63562DCD}"/>
              </a:ext>
            </a:extLst>
          </p:cNvPr>
          <p:cNvSpPr txBox="1">
            <a:spLocks/>
          </p:cNvSpPr>
          <p:nvPr/>
        </p:nvSpPr>
        <p:spPr>
          <a:xfrm>
            <a:off x="709298" y="3051069"/>
            <a:ext cx="9404723" cy="1103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Techniques Most Helpful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2F55B1-EB38-468F-A5EB-31496F53F252}"/>
              </a:ext>
            </a:extLst>
          </p:cNvPr>
          <p:cNvSpPr txBox="1">
            <a:spLocks/>
          </p:cNvSpPr>
          <p:nvPr/>
        </p:nvSpPr>
        <p:spPr>
          <a:xfrm>
            <a:off x="1167479" y="4145941"/>
            <a:ext cx="8946541" cy="1103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Principle component analysis (PCA)</a:t>
            </a:r>
          </a:p>
          <a:p>
            <a:r>
              <a:rPr lang="en-US"/>
              <a:t>Hyperparameter optimization with Hyperopt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4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0A0F-377F-0145-9987-C9E9E9B3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173" y="2619069"/>
            <a:ext cx="3517878" cy="822631"/>
          </a:xfrm>
        </p:spPr>
        <p:txBody>
          <a:bodyPr/>
          <a:lstStyle/>
          <a:p>
            <a:pPr algn="ctr"/>
            <a:r>
              <a:rPr lang="en-US"/>
              <a:t>Jie Liu, Ph.D.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33BD-A771-DC4F-AFA3-5D85D065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238" y="3874713"/>
            <a:ext cx="4620527" cy="1871080"/>
          </a:xfrm>
        </p:spPr>
        <p:txBody>
          <a:bodyPr/>
          <a:lstStyle/>
          <a:p>
            <a:r>
              <a:rPr lang="en-US"/>
              <a:t>jliu1999@gmail.com</a:t>
            </a:r>
          </a:p>
          <a:p>
            <a:r>
              <a:rPr lang="en-US"/>
              <a:t>Tel: 917-306-8708</a:t>
            </a:r>
          </a:p>
          <a:p>
            <a:r>
              <a:rPr lang="en-US"/>
              <a:t>github.com/jliu1999</a:t>
            </a:r>
          </a:p>
          <a:p>
            <a:r>
              <a:rPr lang="en-US"/>
              <a:t>linkedin.com/in/jieliu1999</a:t>
            </a:r>
          </a:p>
          <a:p>
            <a:endParaRPr lang="en-US" dirty="0"/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1A588E9-B0AB-427F-A75A-70F82199B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28" y="511393"/>
            <a:ext cx="1840347" cy="1846991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AF037101-FA62-454A-BCD3-2E7E57B4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47" y="3116024"/>
            <a:ext cx="544324" cy="652464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F5E4A5CB-D8DB-4A55-BA7C-D2DF7E519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063" y="2196432"/>
            <a:ext cx="521908" cy="631949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C61D1A0D-7450-4FAA-9F15-000C8A633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422" y="4666053"/>
            <a:ext cx="559097" cy="647376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973B1D20-7D81-4FF8-BE7B-2C1D317E5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4765" y="2456295"/>
            <a:ext cx="544324" cy="64737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27EC6C4-DF04-4DE3-83EB-EDB076FE4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9459" y="3306518"/>
            <a:ext cx="723102" cy="72310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8194CFFB-8CF8-4908-AE45-015803598D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5959" y="4249127"/>
            <a:ext cx="612258" cy="586832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98681029-8650-4E4D-B76E-C44FF82371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6909" y="1290710"/>
            <a:ext cx="1404361" cy="757038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73E1258E-0B6A-4F7C-96A0-5CD43E3AFA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5839" y="4146004"/>
            <a:ext cx="590237" cy="710074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29D905-6074-4158-BC14-B3027B3823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3446" y="982131"/>
            <a:ext cx="1539610" cy="654334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1C4145A7-075A-4CF6-BA8D-F0E2F5519B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3056" y="3143684"/>
            <a:ext cx="1352233" cy="504785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D3D5B144-C63C-4A7C-A603-9CCA0F226B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1178" y="2075420"/>
            <a:ext cx="1281819" cy="5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8653-51B5-BD4F-8B92-57E11736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3559"/>
            <a:ext cx="9404723" cy="896515"/>
          </a:xfrm>
        </p:spPr>
        <p:txBody>
          <a:bodyPr/>
          <a:lstStyle/>
          <a:p>
            <a:r>
              <a:rPr lang="en-US"/>
              <a:t>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65CF-0314-9E43-9CE0-2407208AD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77" y="1759449"/>
            <a:ext cx="8946541" cy="2022370"/>
          </a:xfrm>
        </p:spPr>
        <p:txBody>
          <a:bodyPr/>
          <a:lstStyle/>
          <a:p>
            <a:r>
              <a:rPr lang="en-US">
                <a:effectLst/>
                <a:latin typeface="Century Gothic" panose="020B0502020202020204" pitchFamily="34" charset="0"/>
                <a:ea typeface="等线" panose="02010600030101010101" pitchFamily="2" charset="-122"/>
              </a:rPr>
              <a:t>A Kaggle competition organized by MIT and Harvard</a:t>
            </a:r>
          </a:p>
          <a:p>
            <a:r>
              <a:rPr lang="en-US"/>
              <a:t>The dataset combines gene expression and cell viability data  as measurements of human celllular responses to drug treatment</a:t>
            </a:r>
            <a:endParaRPr lang="en-US" dirty="0"/>
          </a:p>
          <a:p>
            <a:r>
              <a:rPr lang="en-US"/>
              <a:t>The task is to use this dataset to develop a machine learning model that automatically labels any new drug as one or more MoA types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4D32A9-DD3E-41D1-98D8-E55183B68F53}"/>
              </a:ext>
            </a:extLst>
          </p:cNvPr>
          <p:cNvSpPr txBox="1">
            <a:spLocks/>
          </p:cNvSpPr>
          <p:nvPr/>
        </p:nvSpPr>
        <p:spPr>
          <a:xfrm>
            <a:off x="646111" y="4060701"/>
            <a:ext cx="9404723" cy="896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My Objective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B348BC-0896-4A2D-B451-8CE256136EDF}"/>
              </a:ext>
            </a:extLst>
          </p:cNvPr>
          <p:cNvSpPr txBox="1">
            <a:spLocks/>
          </p:cNvSpPr>
          <p:nvPr/>
        </p:nvSpPr>
        <p:spPr>
          <a:xfrm>
            <a:off x="1351667" y="5168364"/>
            <a:ext cx="8946541" cy="7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build all kinds of classification models and compare their performances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2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3CD5-EAB9-4CD0-960C-FB6B4EC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97" y="846169"/>
            <a:ext cx="9404723" cy="1206749"/>
          </a:xfrm>
        </p:spPr>
        <p:txBody>
          <a:bodyPr/>
          <a:lstStyle/>
          <a:p>
            <a:r>
              <a:rPr lang="en-US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A0AC-FFCD-4BCA-99F8-06B5C072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79" y="2052918"/>
            <a:ext cx="8946541" cy="4195481"/>
          </a:xfrm>
        </p:spPr>
        <p:txBody>
          <a:bodyPr/>
          <a:lstStyle/>
          <a:p>
            <a:r>
              <a:rPr lang="en-US"/>
              <a:t>A multi-label classification, 206 labels in total</a:t>
            </a:r>
          </a:p>
          <a:p>
            <a:r>
              <a:rPr lang="en-US"/>
              <a:t>Custom evaluation metric required, logarithmic loss function, formula provided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Features are highly correlated to each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CDD56-0CDB-4A3B-8AA6-DA6FFCF4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22" y="3358444"/>
            <a:ext cx="7090262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D05FA-15A9-4E4A-A70A-F987661B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Exploratory Data Analysis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C010-B4B4-2341-BD9B-9A06113E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17860 drug samples, 875 features including gene expression and cell viability patterns in response to drug treatment, 206 labels</a:t>
            </a:r>
          </a:p>
          <a:p>
            <a:r>
              <a:rPr lang="en-US">
                <a:solidFill>
                  <a:srgbClr val="EBEBEB"/>
                </a:solidFill>
              </a:rPr>
              <a:t>872 numerical features</a:t>
            </a:r>
          </a:p>
          <a:p>
            <a:r>
              <a:rPr lang="en-US">
                <a:solidFill>
                  <a:srgbClr val="EBEBEB"/>
                </a:solidFill>
              </a:rPr>
              <a:t>Data pre-normalized, following normal-like distributions</a:t>
            </a:r>
          </a:p>
          <a:p>
            <a:pPr lvl="1"/>
            <a:endParaRPr lang="en-US">
              <a:solidFill>
                <a:srgbClr val="EBEBEB"/>
              </a:solidFill>
            </a:endParaRPr>
          </a:p>
          <a:p>
            <a:endParaRPr lang="en-US">
              <a:solidFill>
                <a:srgbClr val="EBEBEB"/>
              </a:solidFill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B6A2128-2C0C-4F50-8D9C-D2707CAE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425" y="279182"/>
            <a:ext cx="5908641" cy="3151275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D7D14D3-6836-4E2C-BEA2-DE3E5FBF5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25" y="3533422"/>
            <a:ext cx="5908641" cy="31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16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E7C3-96F8-4AFC-BAEF-F5125B40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240" y="208789"/>
            <a:ext cx="8546441" cy="1625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Exploratory Data Analysis (cont.)</a:t>
            </a:r>
            <a:br>
              <a:rPr lang="en-US"/>
            </a:br>
            <a:r>
              <a:rPr lang="en-US" sz="2400"/>
              <a:t>High correlation suggests PCA dimensionality reduction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9C02-9C3E-402A-A990-55C86FF06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Gene Expression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F9DA6-14C8-4A50-9094-7CDF7C29FD1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200" b="1">
                <a:highlight>
                  <a:srgbClr val="FF0000"/>
                </a:highlight>
              </a:rPr>
              <a:t>Moderately Correlated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FF464-E648-44D6-9337-01650C9F4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Cell Viability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6702A9-5A2F-45BB-9C90-C24F5F98637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1200" b="1">
                <a:highlight>
                  <a:srgbClr val="FF0000"/>
                </a:highlight>
                <a:latin typeface="Century Gothic" panose="020B0502020202020204"/>
              </a:rPr>
              <a:t>Highl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effectLst/>
                <a:highlight>
                  <a:srgbClr val="FF0000"/>
                </a:highlight>
                <a:uLnTx/>
                <a:uFillTx/>
                <a:latin typeface="Century Gothic" panose="020B0502020202020204"/>
                <a:ea typeface="+mj-ea"/>
                <a:cs typeface="+mj-cs"/>
              </a:rPr>
              <a:t>ly Correlated </a:t>
            </a: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66EF0-F886-4F9E-B9CB-C764ACF83A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/>
              <a:t>MoA Labels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8EC066-F9E8-4596-83E0-F2E84B827F2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26134" cy="3589338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effectLst/>
                <a:highlight>
                  <a:srgbClr val="FF0000"/>
                </a:highlight>
                <a:uLnTx/>
                <a:uFillTx/>
                <a:latin typeface="Century Gothic" panose="020B0502020202020204"/>
                <a:ea typeface="+mj-ea"/>
                <a:cs typeface="+mj-cs"/>
              </a:rPr>
              <a:t>Independent to each other</a:t>
            </a:r>
          </a:p>
          <a:p>
            <a:endParaRPr lang="en-US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38CDAE2-4337-4172-BEA8-4B9815D4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94" y="2953594"/>
            <a:ext cx="3146572" cy="2955871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CD491EE9-64BA-4B22-9150-B087D827C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184" y="2953594"/>
            <a:ext cx="3165139" cy="2955871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F4CC8278-809E-4A34-B005-8CF3C28BC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85" y="2953594"/>
            <a:ext cx="3188387" cy="29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7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8653-51B5-BD4F-8B92-57E11736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3559"/>
            <a:ext cx="9404723" cy="896515"/>
          </a:xfrm>
        </p:spPr>
        <p:txBody>
          <a:bodyPr/>
          <a:lstStyle/>
          <a:p>
            <a:r>
              <a:rPr lang="en-US"/>
              <a:t>Data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65CF-0314-9E43-9CE0-2407208AD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77" y="1759449"/>
            <a:ext cx="8946541" cy="975659"/>
          </a:xfrm>
        </p:spPr>
        <p:txBody>
          <a:bodyPr/>
          <a:lstStyle/>
          <a:p>
            <a:r>
              <a:rPr lang="en-US">
                <a:effectLst/>
                <a:latin typeface="Century Gothic" panose="020B0502020202020204" pitchFamily="34" charset="0"/>
                <a:ea typeface="等线" panose="02010600030101010101" pitchFamily="2" charset="-122"/>
              </a:rPr>
              <a:t>No need to normalize data again</a:t>
            </a:r>
          </a:p>
          <a:p>
            <a:r>
              <a:rPr lang="en-US"/>
              <a:t>Data split into 60% train, 20% validation and 20% holdout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4D32A9-DD3E-41D1-98D8-E55183B68F53}"/>
              </a:ext>
            </a:extLst>
          </p:cNvPr>
          <p:cNvSpPr txBox="1">
            <a:spLocks/>
          </p:cNvSpPr>
          <p:nvPr/>
        </p:nvSpPr>
        <p:spPr>
          <a:xfrm>
            <a:off x="646110" y="3046493"/>
            <a:ext cx="9404723" cy="896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First Two Neural Network Models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B348BC-0896-4A2D-B451-8CE256136EDF}"/>
              </a:ext>
            </a:extLst>
          </p:cNvPr>
          <p:cNvSpPr txBox="1">
            <a:spLocks/>
          </p:cNvSpPr>
          <p:nvPr/>
        </p:nvSpPr>
        <p:spPr>
          <a:xfrm>
            <a:off x="1351667" y="5784603"/>
            <a:ext cx="8946541" cy="7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MLP model yields smaller thus better log-loss.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4E30F0-DA4C-48F7-BDF5-DF2C0FC7B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64179"/>
              </p:ext>
            </p:extLst>
          </p:nvPr>
        </p:nvGraphicFramePr>
        <p:xfrm>
          <a:off x="1441977" y="4307545"/>
          <a:ext cx="77910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150">
                  <a:extLst>
                    <a:ext uri="{9D8B030D-6E8A-4147-A177-3AD203B41FA5}">
                      <a16:colId xmlns:a16="http://schemas.microsoft.com/office/drawing/2014/main" val="1430698356"/>
                    </a:ext>
                  </a:extLst>
                </a:gridCol>
                <a:gridCol w="2994054">
                  <a:extLst>
                    <a:ext uri="{9D8B030D-6E8A-4147-A177-3AD203B41FA5}">
                      <a16:colId xmlns:a16="http://schemas.microsoft.com/office/drawing/2014/main" val="346250176"/>
                    </a:ext>
                  </a:extLst>
                </a:gridCol>
                <a:gridCol w="1450745">
                  <a:extLst>
                    <a:ext uri="{9D8B030D-6E8A-4147-A177-3AD203B41FA5}">
                      <a16:colId xmlns:a16="http://schemas.microsoft.com/office/drawing/2014/main" val="167447810"/>
                    </a:ext>
                  </a:extLst>
                </a:gridCol>
                <a:gridCol w="1260086">
                  <a:extLst>
                    <a:ext uri="{9D8B030D-6E8A-4147-A177-3AD203B41FA5}">
                      <a16:colId xmlns:a16="http://schemas.microsoft.com/office/drawing/2014/main" val="155253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Baseline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Neural Network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Log-loss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2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Multilayer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input, 1 hidden, 1 output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91,470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07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1-D Convolutional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input, 2 hidden, 1 output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905,102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66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FEDE-E6EC-4231-A419-DF934B55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03" y="679057"/>
            <a:ext cx="8825659" cy="1981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/>
              <a:t>Principal Component Analysis (PCA) </a:t>
            </a:r>
            <a:br>
              <a:rPr lang="en-US"/>
            </a:br>
            <a:r>
              <a:rPr lang="en-US" sz="2800"/>
              <a:t>Dimensionality Reduction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4CC1A-D4A7-45B0-9918-FF957926E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8700" y="2660256"/>
            <a:ext cx="2176704" cy="3279973"/>
          </a:xfrm>
        </p:spPr>
        <p:txBody>
          <a:bodyPr>
            <a:normAutofit/>
          </a:bodyPr>
          <a:lstStyle/>
          <a:p>
            <a:r>
              <a:rPr lang="en-US" sz="1400" b="1">
                <a:solidFill>
                  <a:schemeClr val="bg2">
                    <a:lumMod val="40000"/>
                    <a:lumOff val="60000"/>
                  </a:schemeClr>
                </a:solidFill>
              </a:rPr>
              <a:t>Original feature number: 875</a:t>
            </a:r>
          </a:p>
          <a:p>
            <a:r>
              <a:rPr lang="en-US" sz="1400" b="1">
                <a:solidFill>
                  <a:schemeClr val="bg2">
                    <a:lumMod val="40000"/>
                    <a:lumOff val="60000"/>
                  </a:schemeClr>
                </a:solidFill>
              </a:rPr>
              <a:t>n_components scan:10 to 500</a:t>
            </a:r>
          </a:p>
          <a:p>
            <a:r>
              <a:rPr lang="en-US" sz="1400" b="1">
                <a:solidFill>
                  <a:schemeClr val="bg2">
                    <a:lumMod val="40000"/>
                    <a:lumOff val="60000"/>
                  </a:schemeClr>
                </a:solidFill>
              </a:rPr>
              <a:t>Best log-loss: at 70</a:t>
            </a:r>
          </a:p>
          <a:p>
            <a:r>
              <a:rPr lang="en-US" sz="1400" b="1">
                <a:solidFill>
                  <a:schemeClr val="bg2">
                    <a:lumMod val="40000"/>
                    <a:lumOff val="60000"/>
                  </a:schemeClr>
                </a:solidFill>
              </a:rPr>
              <a:t>Log-loss MLP: </a:t>
            </a:r>
            <a:r>
              <a:rPr lang="en-US" sz="1400" b="1">
                <a:solidFill>
                  <a:srgbClr val="FFFF00"/>
                </a:solidFill>
              </a:rPr>
              <a:t>0.0159</a:t>
            </a:r>
            <a:r>
              <a:rPr lang="en-US" sz="1400" b="1">
                <a:solidFill>
                  <a:schemeClr val="bg2">
                    <a:lumMod val="40000"/>
                    <a:lumOff val="60000"/>
                  </a:schemeClr>
                </a:solidFill>
              </a:rPr>
              <a:t> (down from </a:t>
            </a:r>
            <a:r>
              <a:rPr lang="en-US" sz="1400" b="1">
                <a:solidFill>
                  <a:srgbClr val="FFFF00"/>
                </a:solidFill>
              </a:rPr>
              <a:t>0.0183</a:t>
            </a:r>
            <a:r>
              <a:rPr lang="en-US" sz="1400" b="1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sz="1400" b="1">
                <a:solidFill>
                  <a:schemeClr val="bg2">
                    <a:lumMod val="40000"/>
                    <a:lumOff val="60000"/>
                  </a:schemeClr>
                </a:solidFill>
              </a:rPr>
              <a:t>Log-loss 1D-CNN: </a:t>
            </a:r>
            <a:r>
              <a:rPr lang="en-US" sz="1400" b="1">
                <a:solidFill>
                  <a:srgbClr val="FFFF00"/>
                </a:solidFill>
              </a:rPr>
              <a:t>0.0180</a:t>
            </a:r>
            <a:r>
              <a:rPr lang="en-US" sz="1400" b="1">
                <a:solidFill>
                  <a:schemeClr val="bg2">
                    <a:lumMod val="40000"/>
                    <a:lumOff val="60000"/>
                  </a:schemeClr>
                </a:solidFill>
              </a:rPr>
              <a:t> (down from </a:t>
            </a:r>
            <a:r>
              <a:rPr lang="en-US" sz="1400" b="1">
                <a:solidFill>
                  <a:srgbClr val="FFFF00"/>
                </a:solidFill>
              </a:rPr>
              <a:t>0.0194</a:t>
            </a:r>
            <a:r>
              <a:rPr lang="en-US" sz="1400" b="1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7E3C6E5-518E-46CB-B9DE-13CCC7F3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14" y="2660257"/>
            <a:ext cx="6559945" cy="327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1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9F7A-BBDC-44F3-9C6C-E872DB83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627"/>
          </a:xfrm>
        </p:spPr>
        <p:txBody>
          <a:bodyPr/>
          <a:lstStyle/>
          <a:p>
            <a:r>
              <a:rPr lang="en-US"/>
              <a:t>15 Classification Models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96C275-2C51-4342-8AE5-2F823A0A0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51034"/>
              </p:ext>
            </p:extLst>
          </p:nvPr>
        </p:nvGraphicFramePr>
        <p:xfrm>
          <a:off x="820704" y="4301394"/>
          <a:ext cx="9055536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945">
                  <a:extLst>
                    <a:ext uri="{9D8B030D-6E8A-4147-A177-3AD203B41FA5}">
                      <a16:colId xmlns:a16="http://schemas.microsoft.com/office/drawing/2014/main" val="1589549619"/>
                    </a:ext>
                  </a:extLst>
                </a:gridCol>
                <a:gridCol w="1020846">
                  <a:extLst>
                    <a:ext uri="{9D8B030D-6E8A-4147-A177-3AD203B41FA5}">
                      <a16:colId xmlns:a16="http://schemas.microsoft.com/office/drawing/2014/main" val="2459334460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116624553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373736891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29649384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767798566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3647059942"/>
                    </a:ext>
                  </a:extLst>
                </a:gridCol>
                <a:gridCol w="1217212">
                  <a:extLst>
                    <a:ext uri="{9D8B030D-6E8A-4147-A177-3AD203B41FA5}">
                      <a16:colId xmlns:a16="http://schemas.microsoft.com/office/drawing/2014/main" val="958817345"/>
                    </a:ext>
                  </a:extLst>
                </a:gridCol>
                <a:gridCol w="958817">
                  <a:extLst>
                    <a:ext uri="{9D8B030D-6E8A-4147-A177-3AD203B41FA5}">
                      <a16:colId xmlns:a16="http://schemas.microsoft.com/office/drawing/2014/main" val="3868598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Adaboost</a:t>
                      </a:r>
                    </a:p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GaussianNB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4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Log-loss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0.0165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0.0170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0.0172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0.0177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0.0434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0.0684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9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3157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42256F-BC9D-4D1C-94EA-8AF44939E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26210"/>
              </p:ext>
            </p:extLst>
          </p:nvPr>
        </p:nvGraphicFramePr>
        <p:xfrm>
          <a:off x="820704" y="1924569"/>
          <a:ext cx="9055536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50">
                  <a:extLst>
                    <a:ext uri="{9D8B030D-6E8A-4147-A177-3AD203B41FA5}">
                      <a16:colId xmlns:a16="http://schemas.microsoft.com/office/drawing/2014/main" val="4067707343"/>
                    </a:ext>
                  </a:extLst>
                </a:gridCol>
                <a:gridCol w="993434">
                  <a:extLst>
                    <a:ext uri="{9D8B030D-6E8A-4147-A177-3AD203B41FA5}">
                      <a16:colId xmlns:a16="http://schemas.microsoft.com/office/drawing/2014/main" val="2148135724"/>
                    </a:ext>
                  </a:extLst>
                </a:gridCol>
                <a:gridCol w="1131942">
                  <a:extLst>
                    <a:ext uri="{9D8B030D-6E8A-4147-A177-3AD203B41FA5}">
                      <a16:colId xmlns:a16="http://schemas.microsoft.com/office/drawing/2014/main" val="1522651521"/>
                    </a:ext>
                  </a:extLst>
                </a:gridCol>
                <a:gridCol w="1131942">
                  <a:extLst>
                    <a:ext uri="{9D8B030D-6E8A-4147-A177-3AD203B41FA5}">
                      <a16:colId xmlns:a16="http://schemas.microsoft.com/office/drawing/2014/main" val="211766956"/>
                    </a:ext>
                  </a:extLst>
                </a:gridCol>
                <a:gridCol w="966724">
                  <a:extLst>
                    <a:ext uri="{9D8B030D-6E8A-4147-A177-3AD203B41FA5}">
                      <a16:colId xmlns:a16="http://schemas.microsoft.com/office/drawing/2014/main" val="224983940"/>
                    </a:ext>
                  </a:extLst>
                </a:gridCol>
                <a:gridCol w="1297160">
                  <a:extLst>
                    <a:ext uri="{9D8B030D-6E8A-4147-A177-3AD203B41FA5}">
                      <a16:colId xmlns:a16="http://schemas.microsoft.com/office/drawing/2014/main" val="1989206108"/>
                    </a:ext>
                  </a:extLst>
                </a:gridCol>
                <a:gridCol w="879598">
                  <a:extLst>
                    <a:ext uri="{9D8B030D-6E8A-4147-A177-3AD203B41FA5}">
                      <a16:colId xmlns:a16="http://schemas.microsoft.com/office/drawing/2014/main" val="1990764531"/>
                    </a:ext>
                  </a:extLst>
                </a:gridCol>
                <a:gridCol w="1384286">
                  <a:extLst>
                    <a:ext uri="{9D8B030D-6E8A-4147-A177-3AD203B41FA5}">
                      <a16:colId xmlns:a16="http://schemas.microsoft.com/office/drawing/2014/main" val="2042610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MLP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1D-CNN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AlexNet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LeNet-5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VGG-16 Net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Inception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91,470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905,102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23,337,214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116,110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28,828,174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340,430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5,235,936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09545"/>
                  </a:ext>
                </a:extLst>
              </a:tr>
              <a:tr h="22003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Log-loss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0.0159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3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</a:rPr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181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438A88-0BC5-483A-AB69-9A4E70DB19AF}"/>
              </a:ext>
            </a:extLst>
          </p:cNvPr>
          <p:cNvSpPr txBox="1"/>
          <p:nvPr/>
        </p:nvSpPr>
        <p:spPr>
          <a:xfrm>
            <a:off x="737275" y="1457971"/>
            <a:ext cx="62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MLP and All kinds of Convolutional Neural Networks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CFE67-80E3-4880-9AD3-2F7DAAD335E8}"/>
              </a:ext>
            </a:extLst>
          </p:cNvPr>
          <p:cNvSpPr txBox="1"/>
          <p:nvPr/>
        </p:nvSpPr>
        <p:spPr>
          <a:xfrm>
            <a:off x="737275" y="3851865"/>
            <a:ext cx="62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Classification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9750C-974C-4B13-97CD-2596E5A92950}"/>
              </a:ext>
            </a:extLst>
          </p:cNvPr>
          <p:cNvSpPr txBox="1"/>
          <p:nvPr/>
        </p:nvSpPr>
        <p:spPr>
          <a:xfrm>
            <a:off x="737275" y="5654770"/>
            <a:ext cx="622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* Six models selected for further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182678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47183-E969-E24F-AD86-D756E2DA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79" y="629266"/>
            <a:ext cx="4338011" cy="1622321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EBEBEB"/>
                </a:solidFill>
              </a:rPr>
              <a:t>Hyperparameter Tuning - Hyperopt</a:t>
            </a:r>
            <a:br>
              <a:rPr lang="en-US">
                <a:solidFill>
                  <a:srgbClr val="EBEBEB"/>
                </a:solidFill>
              </a:rPr>
            </a:b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65B9-ECE9-E245-8EA5-5DA9FA81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11" y="2624518"/>
            <a:ext cx="4166509" cy="303181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EBEBEB"/>
                </a:solidFill>
              </a:rPr>
              <a:t>A powerful python library for hyperparameter tuning, using Bayesian optimization algorithm. </a:t>
            </a:r>
          </a:p>
          <a:p>
            <a:r>
              <a:rPr lang="en-US" sz="1800">
                <a:solidFill>
                  <a:srgbClr val="EBEBEB"/>
                </a:solidFill>
              </a:rPr>
              <a:t>Allowing the optimization of hundreds of parameters efficiently. </a:t>
            </a:r>
          </a:p>
          <a:p>
            <a:r>
              <a:rPr lang="en-US" sz="1800">
                <a:solidFill>
                  <a:srgbClr val="EBEBEB"/>
                </a:solidFill>
              </a:rPr>
              <a:t>Highly recommended over Sklearn RandomizedSearch and GridSearch optimization.</a:t>
            </a:r>
            <a:endParaRPr lang="en-US" sz="1800" dirty="0">
              <a:solidFill>
                <a:srgbClr val="EBEBEB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B2ACC4-A776-41EB-82EE-29F4EA5B8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339503"/>
              </p:ext>
            </p:extLst>
          </p:nvPr>
        </p:nvGraphicFramePr>
        <p:xfrm>
          <a:off x="5702226" y="190977"/>
          <a:ext cx="4591487" cy="6476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106">
                  <a:extLst>
                    <a:ext uri="{9D8B030D-6E8A-4147-A177-3AD203B41FA5}">
                      <a16:colId xmlns:a16="http://schemas.microsoft.com/office/drawing/2014/main" val="3301947704"/>
                    </a:ext>
                  </a:extLst>
                </a:gridCol>
                <a:gridCol w="1442486">
                  <a:extLst>
                    <a:ext uri="{9D8B030D-6E8A-4147-A177-3AD203B41FA5}">
                      <a16:colId xmlns:a16="http://schemas.microsoft.com/office/drawing/2014/main" val="1835007251"/>
                    </a:ext>
                  </a:extLst>
                </a:gridCol>
                <a:gridCol w="1472895">
                  <a:extLst>
                    <a:ext uri="{9D8B030D-6E8A-4147-A177-3AD203B41FA5}">
                      <a16:colId xmlns:a16="http://schemas.microsoft.com/office/drawing/2014/main" val="2108050879"/>
                    </a:ext>
                  </a:extLst>
                </a:gridCol>
              </a:tblGrid>
              <a:tr h="9015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Log-loss Before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Log-loss After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35228"/>
                  </a:ext>
                </a:extLst>
              </a:tr>
              <a:tr h="901541">
                <a:tc>
                  <a:txBody>
                    <a:bodyPr/>
                    <a:lstStyle/>
                    <a:p>
                      <a:r>
                        <a:rPr lang="en-US" sz="1600"/>
                        <a:t>Multilayer Perceptron (MLP)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57795"/>
                  </a:ext>
                </a:extLst>
              </a:tr>
              <a:tr h="901541">
                <a:tc>
                  <a:txBody>
                    <a:bodyPr/>
                    <a:lstStyle/>
                    <a:p>
                      <a:r>
                        <a:rPr lang="en-US" sz="1600"/>
                        <a:t>LeNet-5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87623"/>
                  </a:ext>
                </a:extLst>
              </a:tr>
              <a:tr h="901541">
                <a:tc>
                  <a:txBody>
                    <a:bodyPr/>
                    <a:lstStyle/>
                    <a:p>
                      <a:r>
                        <a:rPr lang="en-US" sz="1600"/>
                        <a:t>C-Support Vector Classification (SVC)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48387"/>
                  </a:ext>
                </a:extLst>
              </a:tr>
              <a:tr h="901541">
                <a:tc>
                  <a:txBody>
                    <a:bodyPr/>
                    <a:lstStyle/>
                    <a:p>
                      <a:r>
                        <a:rPr lang="en-US" sz="1600"/>
                        <a:t>Gradient Boost 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82276"/>
                  </a:ext>
                </a:extLst>
              </a:tr>
              <a:tr h="901541">
                <a:tc>
                  <a:txBody>
                    <a:bodyPr/>
                    <a:lstStyle/>
                    <a:p>
                      <a:r>
                        <a:rPr lang="en-US" sz="1600"/>
                        <a:t>RandomForest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07832"/>
                  </a:ext>
                </a:extLst>
              </a:tr>
              <a:tr h="901541">
                <a:tc>
                  <a:txBody>
                    <a:bodyPr/>
                    <a:lstStyle/>
                    <a:p>
                      <a:r>
                        <a:rPr lang="en-US" sz="1600"/>
                        <a:t>K Nearest Neighbours (KNN)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22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18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5143</TotalTime>
  <Words>534</Words>
  <Application>Microsoft Office PowerPoint</Application>
  <PresentationFormat>Widescreen</PresentationFormat>
  <Paragraphs>137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Inter</vt:lpstr>
      <vt:lpstr>zeitung</vt:lpstr>
      <vt:lpstr>Arial</vt:lpstr>
      <vt:lpstr>Calibri</vt:lpstr>
      <vt:lpstr>Century Gothic</vt:lpstr>
      <vt:lpstr>Wingdings 3</vt:lpstr>
      <vt:lpstr>Ion</vt:lpstr>
      <vt:lpstr>Mechanisms of Action (MoA) Prediction Can you improve the algorithm that classifies drugs based on their biological activity?</vt:lpstr>
      <vt:lpstr>The Project</vt:lpstr>
      <vt:lpstr>The Challenges</vt:lpstr>
      <vt:lpstr>Exploratory Data Analysis</vt:lpstr>
      <vt:lpstr>Exploratory Data Analysis (cont.) High correlation suggests PCA dimensionality reduction </vt:lpstr>
      <vt:lpstr>Data Processing</vt:lpstr>
      <vt:lpstr>Principal Component Analysis (PCA)  Dimensionality Reduction </vt:lpstr>
      <vt:lpstr>15 Classification Models</vt:lpstr>
      <vt:lpstr>Hyperparameter Tuning - Hyperopt </vt:lpstr>
      <vt:lpstr>My Final MLP Model 1 Input layer, 2 Hidden Layers, 1 Output Layer, Batch Normalization and Dropout</vt:lpstr>
      <vt:lpstr>Conclusions</vt:lpstr>
      <vt:lpstr>Jie Liu, Ph.D.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FRAUD</dc:title>
  <dc:creator>Microsoft Office User</dc:creator>
  <cp:lastModifiedBy>Owner</cp:lastModifiedBy>
  <cp:revision>96</cp:revision>
  <dcterms:created xsi:type="dcterms:W3CDTF">2021-04-16T20:49:44Z</dcterms:created>
  <dcterms:modified xsi:type="dcterms:W3CDTF">2021-04-29T15:55:43Z</dcterms:modified>
</cp:coreProperties>
</file>