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
  </p:notesMasterIdLst>
  <p:sldIdLst>
    <p:sldId id="256" r:id="rId2"/>
  </p:sldIdLst>
  <p:sldSz cx="43891200" cy="438912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5D684"/>
    <a:srgbClr val="2B7727"/>
    <a:srgbClr val="D33535"/>
    <a:srgbClr val="88D684"/>
    <a:srgbClr val="4CC246"/>
    <a:srgbClr val="63F74F"/>
    <a:srgbClr val="0000FF"/>
    <a:srgbClr val="33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462" autoAdjust="0"/>
  </p:normalViewPr>
  <p:slideViewPr>
    <p:cSldViewPr>
      <p:cViewPr>
        <p:scale>
          <a:sx n="25" d="100"/>
          <a:sy n="25" d="100"/>
        </p:scale>
        <p:origin x="-180" y="3594"/>
      </p:cViewPr>
      <p:guideLst>
        <p:guide orient="horz" pos="13824"/>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eremy\Documents\Science%20Fair\2015-2016\Competition%20Materials\MCSRC\Bar%20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eremy\Documents\Science%20Fair\2015-2016\Competition%20Materials\MCSRC\Bar%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eremy\Downloads\AUC%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Jeremy\Downloads\sensitivity%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Jeremy\Downloads\specifivity%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Sheet1!$F$1</c:f>
              <c:strCache>
                <c:ptCount val="1"/>
                <c:pt idx="0">
                  <c:v>HCC </c:v>
                </c:pt>
              </c:strCache>
            </c:strRef>
          </c:tx>
          <c:cat>
            <c:strRef>
              <c:f>Sheet1!$E$2:$E$5</c:f>
              <c:strCache>
                <c:ptCount val="4"/>
                <c:pt idx="0">
                  <c:v>Age (years)</c:v>
                </c:pt>
                <c:pt idx="1">
                  <c:v>Gender (%male)</c:v>
                </c:pt>
                <c:pt idx="2">
                  <c:v>HBV (%positive)</c:v>
                </c:pt>
                <c:pt idx="3">
                  <c:v>HCV (%positive)</c:v>
                </c:pt>
              </c:strCache>
            </c:strRef>
          </c:cat>
          <c:val>
            <c:numRef>
              <c:f>Sheet1!$F$2:$F$5</c:f>
              <c:numCache>
                <c:formatCode>General</c:formatCode>
                <c:ptCount val="4"/>
                <c:pt idx="0">
                  <c:v>69.8</c:v>
                </c:pt>
                <c:pt idx="1">
                  <c:v>93</c:v>
                </c:pt>
                <c:pt idx="2">
                  <c:v>100</c:v>
                </c:pt>
                <c:pt idx="3">
                  <c:v>0</c:v>
                </c:pt>
              </c:numCache>
            </c:numRef>
          </c:val>
        </c:ser>
        <c:ser>
          <c:idx val="1"/>
          <c:order val="1"/>
          <c:tx>
            <c:strRef>
              <c:f>Sheet1!$G$1</c:f>
              <c:strCache>
                <c:ptCount val="1"/>
                <c:pt idx="0">
                  <c:v>Non-HCC</c:v>
                </c:pt>
              </c:strCache>
            </c:strRef>
          </c:tx>
          <c:cat>
            <c:strRef>
              <c:f>Sheet1!$E$2:$E$5</c:f>
              <c:strCache>
                <c:ptCount val="4"/>
                <c:pt idx="0">
                  <c:v>Age (years)</c:v>
                </c:pt>
                <c:pt idx="1">
                  <c:v>Gender (%male)</c:v>
                </c:pt>
                <c:pt idx="2">
                  <c:v>HBV (%positive)</c:v>
                </c:pt>
                <c:pt idx="3">
                  <c:v>HCV (%positive)</c:v>
                </c:pt>
              </c:strCache>
            </c:strRef>
          </c:cat>
          <c:val>
            <c:numRef>
              <c:f>Sheet1!$G$2:$G$5</c:f>
              <c:numCache>
                <c:formatCode>General</c:formatCode>
                <c:ptCount val="4"/>
                <c:pt idx="0">
                  <c:v>54.7</c:v>
                </c:pt>
                <c:pt idx="1">
                  <c:v>79</c:v>
                </c:pt>
                <c:pt idx="2">
                  <c:v>99.5</c:v>
                </c:pt>
                <c:pt idx="3">
                  <c:v>0.5</c:v>
                </c:pt>
              </c:numCache>
            </c:numRef>
          </c:val>
        </c:ser>
        <c:axId val="339539456"/>
        <c:axId val="354876416"/>
      </c:barChart>
      <c:catAx>
        <c:axId val="339539456"/>
        <c:scaling>
          <c:orientation val="minMax"/>
        </c:scaling>
        <c:axPos val="b"/>
        <c:tickLblPos val="nextTo"/>
        <c:txPr>
          <a:bodyPr/>
          <a:lstStyle/>
          <a:p>
            <a:pPr>
              <a:defRPr sz="1500"/>
            </a:pPr>
            <a:endParaRPr lang="en-US"/>
          </a:p>
        </c:txPr>
        <c:crossAx val="354876416"/>
        <c:crosses val="autoZero"/>
        <c:auto val="1"/>
        <c:lblAlgn val="ctr"/>
        <c:lblOffset val="100"/>
      </c:catAx>
      <c:valAx>
        <c:axId val="354876416"/>
        <c:scaling>
          <c:orientation val="minMax"/>
        </c:scaling>
        <c:axPos val="l"/>
        <c:majorGridlines/>
        <c:numFmt formatCode="General" sourceLinked="1"/>
        <c:tickLblPos val="nextTo"/>
        <c:txPr>
          <a:bodyPr/>
          <a:lstStyle/>
          <a:p>
            <a:pPr>
              <a:defRPr sz="1600"/>
            </a:pPr>
            <a:endParaRPr lang="en-US"/>
          </a:p>
        </c:txPr>
        <c:crossAx val="339539456"/>
        <c:crosses val="autoZero"/>
        <c:crossBetween val="between"/>
      </c:valAx>
    </c:plotArea>
    <c:legend>
      <c:legendPos val="r"/>
      <c:layout/>
    </c:legend>
    <c:plotVisOnly val="1"/>
    <c:dispBlanksAs val="gap"/>
  </c:chart>
  <c:txPr>
    <a:bodyPr/>
    <a:lstStyle/>
    <a:p>
      <a:pPr>
        <a:defRPr sz="1200">
          <a:latin typeface="Times New Roman" pitchFamily="18" charset="0"/>
          <a:cs typeface="Times New Roman" pitchFamily="18" charset="0"/>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Sheet1!$B$1</c:f>
              <c:strCache>
                <c:ptCount val="1"/>
                <c:pt idx="0">
                  <c:v>HCC</c:v>
                </c:pt>
              </c:strCache>
            </c:strRef>
          </c:tx>
          <c:cat>
            <c:strRef>
              <c:f>Sheet1!$A$2:$A$5</c:f>
              <c:strCache>
                <c:ptCount val="4"/>
                <c:pt idx="0">
                  <c:v>Age (years)</c:v>
                </c:pt>
                <c:pt idx="1">
                  <c:v>Gender (%male)</c:v>
                </c:pt>
                <c:pt idx="2">
                  <c:v>HBV (%positive)</c:v>
                </c:pt>
                <c:pt idx="3">
                  <c:v>HCV (%positive)</c:v>
                </c:pt>
              </c:strCache>
            </c:strRef>
          </c:cat>
          <c:val>
            <c:numRef>
              <c:f>Sheet1!$B$2:$B$5</c:f>
              <c:numCache>
                <c:formatCode>General</c:formatCode>
                <c:ptCount val="4"/>
                <c:pt idx="0">
                  <c:v>59.5</c:v>
                </c:pt>
                <c:pt idx="1">
                  <c:v>75</c:v>
                </c:pt>
                <c:pt idx="2">
                  <c:v>59</c:v>
                </c:pt>
                <c:pt idx="3">
                  <c:v>34</c:v>
                </c:pt>
              </c:numCache>
            </c:numRef>
          </c:val>
        </c:ser>
        <c:ser>
          <c:idx val="1"/>
          <c:order val="1"/>
          <c:tx>
            <c:strRef>
              <c:f>Sheet1!$C$1</c:f>
              <c:strCache>
                <c:ptCount val="1"/>
                <c:pt idx="0">
                  <c:v>Non-HCC</c:v>
                </c:pt>
              </c:strCache>
            </c:strRef>
          </c:tx>
          <c:cat>
            <c:strRef>
              <c:f>Sheet1!$A$2:$A$5</c:f>
              <c:strCache>
                <c:ptCount val="4"/>
                <c:pt idx="0">
                  <c:v>Age (years)</c:v>
                </c:pt>
                <c:pt idx="1">
                  <c:v>Gender (%male)</c:v>
                </c:pt>
                <c:pt idx="2">
                  <c:v>HBV (%positive)</c:v>
                </c:pt>
                <c:pt idx="3">
                  <c:v>HCV (%positive)</c:v>
                </c:pt>
              </c:strCache>
            </c:strRef>
          </c:cat>
          <c:val>
            <c:numRef>
              <c:f>Sheet1!$C$2:$C$5</c:f>
              <c:numCache>
                <c:formatCode>General</c:formatCode>
                <c:ptCount val="4"/>
                <c:pt idx="0">
                  <c:v>56.3</c:v>
                </c:pt>
                <c:pt idx="1">
                  <c:v>66</c:v>
                </c:pt>
                <c:pt idx="2">
                  <c:v>57</c:v>
                </c:pt>
                <c:pt idx="3">
                  <c:v>54</c:v>
                </c:pt>
              </c:numCache>
            </c:numRef>
          </c:val>
        </c:ser>
        <c:axId val="355447552"/>
        <c:axId val="356648064"/>
      </c:barChart>
      <c:catAx>
        <c:axId val="355447552"/>
        <c:scaling>
          <c:orientation val="minMax"/>
        </c:scaling>
        <c:axPos val="b"/>
        <c:tickLblPos val="nextTo"/>
        <c:crossAx val="356648064"/>
        <c:crosses val="autoZero"/>
        <c:auto val="1"/>
        <c:lblAlgn val="ctr"/>
        <c:lblOffset val="100"/>
      </c:catAx>
      <c:valAx>
        <c:axId val="356648064"/>
        <c:scaling>
          <c:orientation val="minMax"/>
        </c:scaling>
        <c:axPos val="l"/>
        <c:majorGridlines/>
        <c:numFmt formatCode="General" sourceLinked="1"/>
        <c:tickLblPos val="nextTo"/>
        <c:crossAx val="355447552"/>
        <c:crosses val="autoZero"/>
        <c:crossBetween val="between"/>
      </c:valAx>
    </c:plotArea>
    <c:legend>
      <c:legendPos val="r"/>
      <c:layout>
        <c:manualLayout>
          <c:xMode val="edge"/>
          <c:yMode val="edge"/>
          <c:x val="0.7706015847272093"/>
          <c:y val="0.38177865964945601"/>
          <c:w val="0.18423866804759798"/>
          <c:h val="0.22586355257118629"/>
        </c:manualLayout>
      </c:layout>
    </c:legend>
    <c:plotVisOnly val="1"/>
    <c:dispBlanksAs val="gap"/>
  </c:chart>
  <c:txPr>
    <a:bodyPr/>
    <a:lstStyle/>
    <a:p>
      <a:pPr>
        <a:defRPr sz="1400">
          <a:latin typeface="Times New Roman" pitchFamily="18" charset="0"/>
          <a:cs typeface="Times New Roman" pitchFamily="18" charset="0"/>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AUC!$A$3</c:f>
              <c:strCache>
                <c:ptCount val="1"/>
                <c:pt idx="0">
                  <c:v>FLR</c:v>
                </c:pt>
              </c:strCache>
            </c:strRef>
          </c:tx>
          <c:errBars>
            <c:errBarType val="plus"/>
            <c:errValType val="cust"/>
            <c:plus>
              <c:numRef>
                <c:f>(AUC!$C$3,AUC!$H$3)</c:f>
                <c:numCache>
                  <c:formatCode>General</c:formatCode>
                  <c:ptCount val="2"/>
                  <c:pt idx="0">
                    <c:v>0.05</c:v>
                  </c:pt>
                  <c:pt idx="1">
                    <c:v>5.5000000000000014E-2</c:v>
                  </c:pt>
                </c:numCache>
              </c:numRef>
            </c:plus>
            <c:minus>
              <c:numLit>
                <c:formatCode>General</c:formatCode>
                <c:ptCount val="1"/>
                <c:pt idx="0">
                  <c:v>1</c:v>
                </c:pt>
              </c:numLit>
            </c:minus>
          </c:errBars>
          <c:cat>
            <c:strRef>
              <c:f>(AUC!$B$2,AUC!$G$2)</c:f>
              <c:strCache>
                <c:ptCount val="2"/>
                <c:pt idx="0">
                  <c:v>Training</c:v>
                </c:pt>
                <c:pt idx="1">
                  <c:v>Validation</c:v>
                </c:pt>
              </c:strCache>
            </c:strRef>
          </c:cat>
          <c:val>
            <c:numRef>
              <c:f>(AUC!$B$3,AUC!$G$3)</c:f>
              <c:numCache>
                <c:formatCode>General</c:formatCode>
                <c:ptCount val="2"/>
                <c:pt idx="0">
                  <c:v>0.9400000000000005</c:v>
                </c:pt>
                <c:pt idx="1">
                  <c:v>0.91</c:v>
                </c:pt>
              </c:numCache>
            </c:numRef>
          </c:val>
        </c:ser>
        <c:ser>
          <c:idx val="1"/>
          <c:order val="1"/>
          <c:tx>
            <c:strRef>
              <c:f>AUC!$A$4</c:f>
              <c:strCache>
                <c:ptCount val="1"/>
                <c:pt idx="0">
                  <c:v>FS</c:v>
                </c:pt>
              </c:strCache>
            </c:strRef>
          </c:tx>
          <c:errBars>
            <c:errBarType val="plus"/>
            <c:errValType val="cust"/>
            <c:plus>
              <c:numRef>
                <c:f>(AUC!$C$4,AUC!$H$4)</c:f>
                <c:numCache>
                  <c:formatCode>General</c:formatCode>
                  <c:ptCount val="2"/>
                  <c:pt idx="0">
                    <c:v>1.4999999999999998E-2</c:v>
                  </c:pt>
                  <c:pt idx="1">
                    <c:v>3.0000000000000002E-2</c:v>
                  </c:pt>
                </c:numCache>
              </c:numRef>
            </c:plus>
            <c:minus>
              <c:numLit>
                <c:formatCode>General</c:formatCode>
                <c:ptCount val="1"/>
                <c:pt idx="0">
                  <c:v>1</c:v>
                </c:pt>
              </c:numLit>
            </c:minus>
          </c:errBars>
          <c:cat>
            <c:strRef>
              <c:f>(AUC!$B$2,AUC!$G$2)</c:f>
              <c:strCache>
                <c:ptCount val="2"/>
                <c:pt idx="0">
                  <c:v>Training</c:v>
                </c:pt>
                <c:pt idx="1">
                  <c:v>Validation</c:v>
                </c:pt>
              </c:strCache>
            </c:strRef>
          </c:cat>
          <c:val>
            <c:numRef>
              <c:f>(AUC!$B$4,AUC!$G$4)</c:f>
              <c:numCache>
                <c:formatCode>General</c:formatCode>
                <c:ptCount val="2"/>
                <c:pt idx="0">
                  <c:v>0.95000000000000051</c:v>
                </c:pt>
                <c:pt idx="1">
                  <c:v>0.93</c:v>
                </c:pt>
              </c:numCache>
            </c:numRef>
          </c:val>
        </c:ser>
        <c:ser>
          <c:idx val="2"/>
          <c:order val="2"/>
          <c:tx>
            <c:strRef>
              <c:f>AUC!$A$5</c:f>
              <c:strCache>
                <c:ptCount val="1"/>
                <c:pt idx="0">
                  <c:v>RF</c:v>
                </c:pt>
              </c:strCache>
            </c:strRef>
          </c:tx>
          <c:errBars>
            <c:errBarType val="plus"/>
            <c:errValType val="cust"/>
            <c:plus>
              <c:numRef>
                <c:f>(AUC!$C$5,AUC!$H$5)</c:f>
                <c:numCache>
                  <c:formatCode>General</c:formatCode>
                  <c:ptCount val="2"/>
                  <c:pt idx="0">
                    <c:v>1.0000000000000005E-2</c:v>
                  </c:pt>
                  <c:pt idx="1">
                    <c:v>2.0000000000000011E-2</c:v>
                  </c:pt>
                </c:numCache>
              </c:numRef>
            </c:plus>
            <c:minus>
              <c:numLit>
                <c:formatCode>General</c:formatCode>
                <c:ptCount val="1"/>
                <c:pt idx="0">
                  <c:v>1</c:v>
                </c:pt>
              </c:numLit>
            </c:minus>
          </c:errBars>
          <c:cat>
            <c:strRef>
              <c:f>(AUC!$B$2,AUC!$G$2)</c:f>
              <c:strCache>
                <c:ptCount val="2"/>
                <c:pt idx="0">
                  <c:v>Training</c:v>
                </c:pt>
                <c:pt idx="1">
                  <c:v>Validation</c:v>
                </c:pt>
              </c:strCache>
            </c:strRef>
          </c:cat>
          <c:val>
            <c:numRef>
              <c:f>(AUC!$B$5,AUC!$G$5)</c:f>
              <c:numCache>
                <c:formatCode>General</c:formatCode>
                <c:ptCount val="2"/>
                <c:pt idx="0">
                  <c:v>0.97000000000000053</c:v>
                </c:pt>
                <c:pt idx="1">
                  <c:v>0.9400000000000005</c:v>
                </c:pt>
              </c:numCache>
            </c:numRef>
          </c:val>
        </c:ser>
        <c:ser>
          <c:idx val="3"/>
          <c:order val="3"/>
          <c:tx>
            <c:strRef>
              <c:f>AUC!$A$6</c:f>
              <c:strCache>
                <c:ptCount val="1"/>
                <c:pt idx="0">
                  <c:v>TS</c:v>
                </c:pt>
              </c:strCache>
            </c:strRef>
          </c:tx>
          <c:errBars>
            <c:errBarType val="plus"/>
            <c:errValType val="cust"/>
            <c:plus>
              <c:numRef>
                <c:f>(AUC!$C$6,AUC!$H$6)</c:f>
                <c:numCache>
                  <c:formatCode>General</c:formatCode>
                  <c:ptCount val="2"/>
                  <c:pt idx="0">
                    <c:v>5.0000000000000044E-3</c:v>
                  </c:pt>
                  <c:pt idx="1">
                    <c:v>3.0000000000000002E-2</c:v>
                  </c:pt>
                </c:numCache>
              </c:numRef>
            </c:plus>
            <c:minus>
              <c:numLit>
                <c:formatCode>General</c:formatCode>
                <c:ptCount val="1"/>
                <c:pt idx="0">
                  <c:v>1</c:v>
                </c:pt>
              </c:numLit>
            </c:minus>
          </c:errBars>
          <c:cat>
            <c:strRef>
              <c:f>(AUC!$B$2,AUC!$G$2)</c:f>
              <c:strCache>
                <c:ptCount val="2"/>
                <c:pt idx="0">
                  <c:v>Training</c:v>
                </c:pt>
                <c:pt idx="1">
                  <c:v>Validation</c:v>
                </c:pt>
              </c:strCache>
            </c:strRef>
          </c:cat>
          <c:val>
            <c:numRef>
              <c:f>(AUC!$B$6,AUC!$G$6)</c:f>
              <c:numCache>
                <c:formatCode>General</c:formatCode>
                <c:ptCount val="2"/>
                <c:pt idx="0">
                  <c:v>0.96000000000000052</c:v>
                </c:pt>
                <c:pt idx="1">
                  <c:v>0.92</c:v>
                </c:pt>
              </c:numCache>
            </c:numRef>
          </c:val>
        </c:ser>
        <c:axId val="209783808"/>
        <c:axId val="209785984"/>
      </c:barChart>
      <c:catAx>
        <c:axId val="209783808"/>
        <c:scaling>
          <c:orientation val="minMax"/>
        </c:scaling>
        <c:axPos val="b"/>
        <c:tickLblPos val="nextTo"/>
        <c:crossAx val="209785984"/>
        <c:crosses val="autoZero"/>
        <c:auto val="1"/>
        <c:lblAlgn val="ctr"/>
        <c:lblOffset val="100"/>
      </c:catAx>
      <c:valAx>
        <c:axId val="209785984"/>
        <c:scaling>
          <c:orientation val="minMax"/>
          <c:max val="1"/>
          <c:min val="0.70000000000000062"/>
        </c:scaling>
        <c:axPos val="l"/>
        <c:majorGridlines/>
        <c:numFmt formatCode="General" sourceLinked="1"/>
        <c:tickLblPos val="nextTo"/>
        <c:crossAx val="209783808"/>
        <c:crosses val="autoZero"/>
        <c:crossBetween val="between"/>
        <c:majorUnit val="5.0000000000000024E-2"/>
      </c:valAx>
    </c:plotArea>
    <c:plotVisOnly val="1"/>
    <c:dispBlanksAs val="gap"/>
  </c:chart>
  <c:txPr>
    <a:bodyPr/>
    <a:lstStyle/>
    <a:p>
      <a:pPr>
        <a:defRPr>
          <a:latin typeface="Times New Roman" pitchFamily="18" charset="0"/>
          <a:cs typeface="Times New Roman" pitchFamily="18" charset="0"/>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sensitivity!$D$7</c:f>
              <c:strCache>
                <c:ptCount val="1"/>
                <c:pt idx="0">
                  <c:v>FLR</c:v>
                </c:pt>
              </c:strCache>
            </c:strRef>
          </c:tx>
          <c:errBars>
            <c:errBarType val="plus"/>
            <c:errValType val="cust"/>
            <c:plus>
              <c:numRef>
                <c:f>(sensitivity!$G$7,sensitivity!$K$7)</c:f>
                <c:numCache>
                  <c:formatCode>General</c:formatCode>
                  <c:ptCount val="2"/>
                  <c:pt idx="0">
                    <c:v>0.13500000000000001</c:v>
                  </c:pt>
                  <c:pt idx="1">
                    <c:v>0.11</c:v>
                  </c:pt>
                </c:numCache>
              </c:numRef>
            </c:plus>
            <c:minus>
              <c:numLit>
                <c:formatCode>General</c:formatCode>
                <c:ptCount val="1"/>
                <c:pt idx="0">
                  <c:v>1</c:v>
                </c:pt>
              </c:numLit>
            </c:minus>
          </c:errBars>
          <c:cat>
            <c:strRef>
              <c:f>(sensitivity!$E$2,sensitivity!$J$2)</c:f>
              <c:strCache>
                <c:ptCount val="2"/>
                <c:pt idx="0">
                  <c:v>Training</c:v>
                </c:pt>
                <c:pt idx="1">
                  <c:v>Validation</c:v>
                </c:pt>
              </c:strCache>
            </c:strRef>
          </c:cat>
          <c:val>
            <c:numRef>
              <c:f>(sensitivity!$E$7,sensitivity!$J$7)</c:f>
              <c:numCache>
                <c:formatCode>General</c:formatCode>
                <c:ptCount val="2"/>
                <c:pt idx="0">
                  <c:v>0.86000000000000054</c:v>
                </c:pt>
                <c:pt idx="1">
                  <c:v>0.82000000000000051</c:v>
                </c:pt>
              </c:numCache>
            </c:numRef>
          </c:val>
        </c:ser>
        <c:ser>
          <c:idx val="1"/>
          <c:order val="1"/>
          <c:tx>
            <c:strRef>
              <c:f>sensitivity!$D$8</c:f>
              <c:strCache>
                <c:ptCount val="1"/>
                <c:pt idx="0">
                  <c:v>FS</c:v>
                </c:pt>
              </c:strCache>
            </c:strRef>
          </c:tx>
          <c:errBars>
            <c:errBarType val="plus"/>
            <c:errValType val="cust"/>
            <c:plus>
              <c:numRef>
                <c:f>(sensitivity!$G$8,sensitivity!$K$8)</c:f>
                <c:numCache>
                  <c:formatCode>General</c:formatCode>
                  <c:ptCount val="2"/>
                  <c:pt idx="0">
                    <c:v>5.5000000000000014E-2</c:v>
                  </c:pt>
                  <c:pt idx="1">
                    <c:v>6.5000000000000002E-2</c:v>
                  </c:pt>
                </c:numCache>
              </c:numRef>
            </c:plus>
            <c:minus>
              <c:numLit>
                <c:formatCode>General</c:formatCode>
                <c:ptCount val="1"/>
                <c:pt idx="0">
                  <c:v>1</c:v>
                </c:pt>
              </c:numLit>
            </c:minus>
          </c:errBars>
          <c:cat>
            <c:strRef>
              <c:f>(sensitivity!$E$2,sensitivity!$J$2)</c:f>
              <c:strCache>
                <c:ptCount val="2"/>
                <c:pt idx="0">
                  <c:v>Training</c:v>
                </c:pt>
                <c:pt idx="1">
                  <c:v>Validation</c:v>
                </c:pt>
              </c:strCache>
            </c:strRef>
          </c:cat>
          <c:val>
            <c:numRef>
              <c:f>(sensitivity!$E$8,sensitivity!$J$8)</c:f>
              <c:numCache>
                <c:formatCode>General</c:formatCode>
                <c:ptCount val="2"/>
                <c:pt idx="0">
                  <c:v>0.89</c:v>
                </c:pt>
                <c:pt idx="1">
                  <c:v>0.84000000000000052</c:v>
                </c:pt>
              </c:numCache>
            </c:numRef>
          </c:val>
        </c:ser>
        <c:ser>
          <c:idx val="2"/>
          <c:order val="2"/>
          <c:tx>
            <c:strRef>
              <c:f>sensitivity!$D$9</c:f>
              <c:strCache>
                <c:ptCount val="1"/>
                <c:pt idx="0">
                  <c:v>RF</c:v>
                </c:pt>
              </c:strCache>
            </c:strRef>
          </c:tx>
          <c:errBars>
            <c:errBarType val="plus"/>
            <c:errValType val="cust"/>
            <c:plus>
              <c:numRef>
                <c:f>(sensitivity!$G$9,sensitivity!$K$9)</c:f>
                <c:numCache>
                  <c:formatCode>General</c:formatCode>
                  <c:ptCount val="2"/>
                  <c:pt idx="0">
                    <c:v>0.05</c:v>
                  </c:pt>
                  <c:pt idx="1">
                    <c:v>7.0000000000000021E-2</c:v>
                  </c:pt>
                </c:numCache>
              </c:numRef>
            </c:plus>
            <c:minus>
              <c:numLit>
                <c:formatCode>General</c:formatCode>
                <c:ptCount val="1"/>
                <c:pt idx="0">
                  <c:v>1</c:v>
                </c:pt>
              </c:numLit>
            </c:minus>
          </c:errBars>
          <c:cat>
            <c:strRef>
              <c:f>(sensitivity!$E$2,sensitivity!$J$2)</c:f>
              <c:strCache>
                <c:ptCount val="2"/>
                <c:pt idx="0">
                  <c:v>Training</c:v>
                </c:pt>
                <c:pt idx="1">
                  <c:v>Validation</c:v>
                </c:pt>
              </c:strCache>
            </c:strRef>
          </c:cat>
          <c:val>
            <c:numRef>
              <c:f>(sensitivity!$E$9,sensitivity!$J$9)</c:f>
              <c:numCache>
                <c:formatCode>General</c:formatCode>
                <c:ptCount val="2"/>
                <c:pt idx="0">
                  <c:v>0.92</c:v>
                </c:pt>
                <c:pt idx="1">
                  <c:v>0.88</c:v>
                </c:pt>
              </c:numCache>
            </c:numRef>
          </c:val>
        </c:ser>
        <c:ser>
          <c:idx val="3"/>
          <c:order val="3"/>
          <c:tx>
            <c:strRef>
              <c:f>sensitivity!$D$10</c:f>
              <c:strCache>
                <c:ptCount val="1"/>
                <c:pt idx="0">
                  <c:v>TS</c:v>
                </c:pt>
              </c:strCache>
            </c:strRef>
          </c:tx>
          <c:errBars>
            <c:errBarType val="plus"/>
            <c:errValType val="cust"/>
            <c:plus>
              <c:numRef>
                <c:f>(sensitivity!$G$10,sensitivity!$K$10)</c:f>
                <c:numCache>
                  <c:formatCode>General</c:formatCode>
                  <c:ptCount val="2"/>
                  <c:pt idx="0">
                    <c:v>3.500000000000001E-2</c:v>
                  </c:pt>
                  <c:pt idx="1">
                    <c:v>6.0000000000000032E-2</c:v>
                  </c:pt>
                </c:numCache>
              </c:numRef>
            </c:plus>
            <c:minus>
              <c:numLit>
                <c:formatCode>General</c:formatCode>
                <c:ptCount val="1"/>
                <c:pt idx="0">
                  <c:v>1</c:v>
                </c:pt>
              </c:numLit>
            </c:minus>
          </c:errBars>
          <c:cat>
            <c:strRef>
              <c:f>(sensitivity!$E$2,sensitivity!$J$2)</c:f>
              <c:strCache>
                <c:ptCount val="2"/>
                <c:pt idx="0">
                  <c:v>Training</c:v>
                </c:pt>
                <c:pt idx="1">
                  <c:v>Validation</c:v>
                </c:pt>
              </c:strCache>
            </c:strRef>
          </c:cat>
          <c:val>
            <c:numRef>
              <c:f>(sensitivity!$E$10,sensitivity!$J$10)</c:f>
              <c:numCache>
                <c:formatCode>General</c:formatCode>
                <c:ptCount val="2"/>
                <c:pt idx="0">
                  <c:v>0.9400000000000005</c:v>
                </c:pt>
                <c:pt idx="1">
                  <c:v>0.88</c:v>
                </c:pt>
              </c:numCache>
            </c:numRef>
          </c:val>
        </c:ser>
        <c:axId val="209668352"/>
        <c:axId val="209682432"/>
      </c:barChart>
      <c:catAx>
        <c:axId val="209668352"/>
        <c:scaling>
          <c:orientation val="minMax"/>
        </c:scaling>
        <c:axPos val="b"/>
        <c:tickLblPos val="nextTo"/>
        <c:crossAx val="209682432"/>
        <c:crosses val="autoZero"/>
        <c:auto val="1"/>
        <c:lblAlgn val="ctr"/>
        <c:lblOffset val="100"/>
      </c:catAx>
      <c:valAx>
        <c:axId val="209682432"/>
        <c:scaling>
          <c:orientation val="minMax"/>
          <c:max val="1"/>
          <c:min val="0.60000000000000064"/>
        </c:scaling>
        <c:axPos val="l"/>
        <c:majorGridlines/>
        <c:numFmt formatCode="General" sourceLinked="1"/>
        <c:tickLblPos val="nextTo"/>
        <c:crossAx val="209668352"/>
        <c:crosses val="autoZero"/>
        <c:crossBetween val="between"/>
        <c:majorUnit val="0.1"/>
      </c:valAx>
    </c:plotArea>
    <c:plotVisOnly val="1"/>
    <c:dispBlanksAs val="gap"/>
  </c:chart>
  <c:txPr>
    <a:bodyPr/>
    <a:lstStyle/>
    <a:p>
      <a:pPr>
        <a:defRPr>
          <a:latin typeface="Times New Roman" pitchFamily="18" charset="0"/>
          <a:cs typeface="Times New Roman" pitchFamily="18" charset="0"/>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specifivity!$B$7</c:f>
              <c:strCache>
                <c:ptCount val="1"/>
                <c:pt idx="0">
                  <c:v>FLR</c:v>
                </c:pt>
              </c:strCache>
            </c:strRef>
          </c:tx>
          <c:errBars>
            <c:errBarType val="plus"/>
            <c:errValType val="cust"/>
            <c:plus>
              <c:numRef>
                <c:f>(specifivity!$D$7,specifivity!$I$7)</c:f>
                <c:numCache>
                  <c:formatCode>General</c:formatCode>
                  <c:ptCount val="2"/>
                  <c:pt idx="0">
                    <c:v>0.22</c:v>
                  </c:pt>
                  <c:pt idx="1">
                    <c:v>0.22</c:v>
                  </c:pt>
                </c:numCache>
              </c:numRef>
            </c:plus>
            <c:minus>
              <c:numLit>
                <c:formatCode>General</c:formatCode>
                <c:ptCount val="1"/>
                <c:pt idx="0">
                  <c:v>1</c:v>
                </c:pt>
              </c:numLit>
            </c:minus>
          </c:errBars>
          <c:cat>
            <c:strRef>
              <c:f>(specifivity!$C$2,specifivity!$H$2)</c:f>
              <c:strCache>
                <c:ptCount val="2"/>
                <c:pt idx="0">
                  <c:v>Training</c:v>
                </c:pt>
                <c:pt idx="1">
                  <c:v>Validation</c:v>
                </c:pt>
              </c:strCache>
            </c:strRef>
          </c:cat>
          <c:val>
            <c:numRef>
              <c:f>(specifivity!$C$7,specifivity!$H$7)</c:f>
              <c:numCache>
                <c:formatCode>General</c:formatCode>
                <c:ptCount val="2"/>
                <c:pt idx="0">
                  <c:v>0.67000000000000082</c:v>
                </c:pt>
                <c:pt idx="1">
                  <c:v>0.66000000000000081</c:v>
                </c:pt>
              </c:numCache>
            </c:numRef>
          </c:val>
        </c:ser>
        <c:ser>
          <c:idx val="1"/>
          <c:order val="1"/>
          <c:tx>
            <c:strRef>
              <c:f>specifivity!$B$8</c:f>
              <c:strCache>
                <c:ptCount val="1"/>
                <c:pt idx="0">
                  <c:v>FS</c:v>
                </c:pt>
              </c:strCache>
            </c:strRef>
          </c:tx>
          <c:errBars>
            <c:errBarType val="plus"/>
            <c:errValType val="cust"/>
            <c:plus>
              <c:numRef>
                <c:f>(specifivity!$D$8,specifivity!$I$8)</c:f>
                <c:numCache>
                  <c:formatCode>General</c:formatCode>
                  <c:ptCount val="2"/>
                  <c:pt idx="0">
                    <c:v>0.14500000000000013</c:v>
                  </c:pt>
                  <c:pt idx="1">
                    <c:v>0.14000000000000001</c:v>
                  </c:pt>
                </c:numCache>
              </c:numRef>
            </c:plus>
            <c:minus>
              <c:numLit>
                <c:formatCode>General</c:formatCode>
                <c:ptCount val="1"/>
                <c:pt idx="0">
                  <c:v>1</c:v>
                </c:pt>
              </c:numLit>
            </c:minus>
          </c:errBars>
          <c:cat>
            <c:strRef>
              <c:f>(specifivity!$C$2,specifivity!$H$2)</c:f>
              <c:strCache>
                <c:ptCount val="2"/>
                <c:pt idx="0">
                  <c:v>Training</c:v>
                </c:pt>
                <c:pt idx="1">
                  <c:v>Validation</c:v>
                </c:pt>
              </c:strCache>
            </c:strRef>
          </c:cat>
          <c:val>
            <c:numRef>
              <c:f>(specifivity!$C$8,specifivity!$H$8)</c:f>
              <c:numCache>
                <c:formatCode>General</c:formatCode>
                <c:ptCount val="2"/>
                <c:pt idx="0">
                  <c:v>0.77000000000000068</c:v>
                </c:pt>
                <c:pt idx="1">
                  <c:v>0.75000000000000056</c:v>
                </c:pt>
              </c:numCache>
            </c:numRef>
          </c:val>
        </c:ser>
        <c:ser>
          <c:idx val="2"/>
          <c:order val="2"/>
          <c:tx>
            <c:strRef>
              <c:f>specifivity!$B$9</c:f>
              <c:strCache>
                <c:ptCount val="1"/>
                <c:pt idx="0">
                  <c:v>RF</c:v>
                </c:pt>
              </c:strCache>
            </c:strRef>
          </c:tx>
          <c:errBars>
            <c:errBarType val="plus"/>
            <c:errValType val="cust"/>
            <c:plus>
              <c:numRef>
                <c:f>(specifivity!$D$9,specifivity!$I$9)</c:f>
                <c:numCache>
                  <c:formatCode>General</c:formatCode>
                  <c:ptCount val="2"/>
                  <c:pt idx="0">
                    <c:v>6.0000000000000032E-2</c:v>
                  </c:pt>
                  <c:pt idx="1">
                    <c:v>7.0000000000000021E-2</c:v>
                  </c:pt>
                </c:numCache>
              </c:numRef>
            </c:plus>
            <c:minus>
              <c:numLit>
                <c:formatCode>General</c:formatCode>
                <c:ptCount val="1"/>
                <c:pt idx="0">
                  <c:v>1</c:v>
                </c:pt>
              </c:numLit>
            </c:minus>
          </c:errBars>
          <c:cat>
            <c:strRef>
              <c:f>(specifivity!$C$2,specifivity!$H$2)</c:f>
              <c:strCache>
                <c:ptCount val="2"/>
                <c:pt idx="0">
                  <c:v>Training</c:v>
                </c:pt>
                <c:pt idx="1">
                  <c:v>Validation</c:v>
                </c:pt>
              </c:strCache>
            </c:strRef>
          </c:cat>
          <c:val>
            <c:numRef>
              <c:f>(specifivity!$C$9,specifivity!$H$9)</c:f>
              <c:numCache>
                <c:formatCode>General</c:formatCode>
                <c:ptCount val="2"/>
                <c:pt idx="0">
                  <c:v>0.85000000000000053</c:v>
                </c:pt>
                <c:pt idx="1">
                  <c:v>0.81</c:v>
                </c:pt>
              </c:numCache>
            </c:numRef>
          </c:val>
        </c:ser>
        <c:ser>
          <c:idx val="3"/>
          <c:order val="3"/>
          <c:tx>
            <c:strRef>
              <c:f>specifivity!$B$10</c:f>
              <c:strCache>
                <c:ptCount val="1"/>
                <c:pt idx="0">
                  <c:v>TS</c:v>
                </c:pt>
              </c:strCache>
            </c:strRef>
          </c:tx>
          <c:errBars>
            <c:errBarType val="plus"/>
            <c:errValType val="cust"/>
            <c:plus>
              <c:numRef>
                <c:f>(specifivity!$D$10,specifivity!$I$10)</c:f>
                <c:numCache>
                  <c:formatCode>General</c:formatCode>
                  <c:ptCount val="2"/>
                  <c:pt idx="0">
                    <c:v>7.0000000000000021E-2</c:v>
                  </c:pt>
                  <c:pt idx="1">
                    <c:v>7.5000000000000011E-2</c:v>
                  </c:pt>
                </c:numCache>
              </c:numRef>
            </c:plus>
            <c:minus>
              <c:numLit>
                <c:formatCode>General</c:formatCode>
                <c:ptCount val="1"/>
                <c:pt idx="0">
                  <c:v>1</c:v>
                </c:pt>
              </c:numLit>
            </c:minus>
          </c:errBars>
          <c:cat>
            <c:strRef>
              <c:f>(specifivity!$C$2,specifivity!$H$2)</c:f>
              <c:strCache>
                <c:ptCount val="2"/>
                <c:pt idx="0">
                  <c:v>Training</c:v>
                </c:pt>
                <c:pt idx="1">
                  <c:v>Validation</c:v>
                </c:pt>
              </c:strCache>
            </c:strRef>
          </c:cat>
          <c:val>
            <c:numRef>
              <c:f>(specifivity!$C$10,specifivity!$H$10)</c:f>
              <c:numCache>
                <c:formatCode>General</c:formatCode>
                <c:ptCount val="2"/>
                <c:pt idx="0">
                  <c:v>0.87000000000000055</c:v>
                </c:pt>
                <c:pt idx="1">
                  <c:v>0.83000000000000052</c:v>
                </c:pt>
              </c:numCache>
            </c:numRef>
          </c:val>
        </c:ser>
        <c:axId val="356689024"/>
        <c:axId val="356691328"/>
      </c:barChart>
      <c:catAx>
        <c:axId val="356689024"/>
        <c:scaling>
          <c:orientation val="minMax"/>
        </c:scaling>
        <c:axPos val="b"/>
        <c:tickLblPos val="nextTo"/>
        <c:crossAx val="356691328"/>
        <c:crosses val="autoZero"/>
        <c:auto val="1"/>
        <c:lblAlgn val="ctr"/>
        <c:lblOffset val="100"/>
      </c:catAx>
      <c:valAx>
        <c:axId val="356691328"/>
        <c:scaling>
          <c:orientation val="minMax"/>
          <c:max val="1"/>
          <c:min val="0.55000000000000004"/>
        </c:scaling>
        <c:axPos val="l"/>
        <c:majorGridlines/>
        <c:numFmt formatCode="General" sourceLinked="1"/>
        <c:tickLblPos val="nextTo"/>
        <c:spPr>
          <a:solidFill>
            <a:schemeClr val="bg1"/>
          </a:solidFill>
          <a:ln>
            <a:solidFill>
              <a:schemeClr val="bg1"/>
            </a:solidFill>
          </a:ln>
        </c:spPr>
        <c:crossAx val="356689024"/>
        <c:crosses val="autoZero"/>
        <c:crossBetween val="between"/>
        <c:majorUnit val="5.0000000000000024E-2"/>
      </c:valAx>
    </c:plotArea>
    <c:plotVisOnly val="1"/>
    <c:dispBlanksAs val="gap"/>
  </c:chart>
  <c:spPr>
    <a:ln>
      <a:solidFill>
        <a:schemeClr val="bg1"/>
      </a:solidFill>
    </a:ln>
  </c:spPr>
  <c:txPr>
    <a:bodyPr/>
    <a:lstStyle/>
    <a:p>
      <a:pPr>
        <a:defRPr>
          <a:latin typeface="Times New Roman" pitchFamily="18" charset="0"/>
          <a:cs typeface="Times New Roman" pitchFamily="18" charset="0"/>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cs typeface="Arial" pitchFamily="34" charset="0"/>
              </a:defRPr>
            </a:lvl1pPr>
          </a:lstStyle>
          <a:p>
            <a:pPr>
              <a:defRPr/>
            </a:pPr>
            <a:fld id="{87D20AB8-1B15-4F30-9319-43473CD47C3A}" type="datetimeFigureOut">
              <a:rPr lang="en-US"/>
              <a:pPr>
                <a:defRPr/>
              </a:pPr>
              <a:t>3/31/2017</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cs typeface="Arial" pitchFamily="34" charset="0"/>
              </a:defRPr>
            </a:lvl1pPr>
          </a:lstStyle>
          <a:p>
            <a:pPr>
              <a:defRPr/>
            </a:pPr>
            <a:fld id="{A281F66F-3226-48FA-AE98-C324B16D7928}" type="slidenum">
              <a:rPr lang="en-US"/>
              <a:pPr>
                <a:defRPr/>
              </a:pPr>
              <a:t>‹#›</a:t>
            </a:fld>
            <a:endParaRPr lang="en-US"/>
          </a:p>
        </p:txBody>
      </p:sp>
    </p:spTree>
    <p:extLst>
      <p:ext uri="{BB962C8B-B14F-4D97-AF65-F5344CB8AC3E}">
        <p14:creationId xmlns:p14="http://schemas.microsoft.com/office/powerpoint/2010/main" xmlns="" val="32113117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3BE0257-C564-42E5-9274-2FD8DAEECD36}" type="slidenum">
              <a:rPr lang="en-US" altLang="en-US" smtClean="0"/>
              <a:pPr eaLnBrk="1" hangingPunct="1"/>
              <a:t>1</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3635567"/>
            <a:ext cx="37306250" cy="9406467"/>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24870834"/>
            <a:ext cx="30724475" cy="1121833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151FD63-B6C7-4687-9E31-8CB5846D8C04}" type="slidenum">
              <a:rPr lang="en-US"/>
              <a:pPr>
                <a:defRPr/>
              </a:pPr>
              <a:t>‹#›</a:t>
            </a:fld>
            <a:endParaRPr lang="en-US"/>
          </a:p>
        </p:txBody>
      </p:sp>
    </p:spTree>
    <p:extLst>
      <p:ext uri="{BB962C8B-B14F-4D97-AF65-F5344CB8AC3E}">
        <p14:creationId xmlns:p14="http://schemas.microsoft.com/office/powerpoint/2010/main" xmlns="" val="3626090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11128D-4AA1-4318-9A78-E3D9CDE89F9C}" type="slidenum">
              <a:rPr lang="en-US"/>
              <a:pPr>
                <a:defRPr/>
              </a:pPr>
              <a:t>‹#›</a:t>
            </a:fld>
            <a:endParaRPr lang="en-US"/>
          </a:p>
        </p:txBody>
      </p:sp>
    </p:spTree>
    <p:extLst>
      <p:ext uri="{BB962C8B-B14F-4D97-AF65-F5344CB8AC3E}">
        <p14:creationId xmlns:p14="http://schemas.microsoft.com/office/powerpoint/2010/main" xmlns="" val="1619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9" y="1756833"/>
            <a:ext cx="9875837" cy="3745018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6" y="1756833"/>
            <a:ext cx="29475113" cy="374501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68FB9D-1A14-4800-9A2E-3D7708D7373A}" type="slidenum">
              <a:rPr lang="en-US"/>
              <a:pPr>
                <a:defRPr/>
              </a:pPr>
              <a:t>‹#›</a:t>
            </a:fld>
            <a:endParaRPr lang="en-US"/>
          </a:p>
        </p:txBody>
      </p:sp>
    </p:spTree>
    <p:extLst>
      <p:ext uri="{BB962C8B-B14F-4D97-AF65-F5344CB8AC3E}">
        <p14:creationId xmlns:p14="http://schemas.microsoft.com/office/powerpoint/2010/main" xmlns="" val="392733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D200B8-695E-4A5C-878E-FA90E3CF2B39}" type="slidenum">
              <a:rPr lang="en-US"/>
              <a:pPr>
                <a:defRPr/>
              </a:pPr>
              <a:t>‹#›</a:t>
            </a:fld>
            <a:endParaRPr lang="en-US"/>
          </a:p>
        </p:txBody>
      </p:sp>
    </p:spTree>
    <p:extLst>
      <p:ext uri="{BB962C8B-B14F-4D97-AF65-F5344CB8AC3E}">
        <p14:creationId xmlns:p14="http://schemas.microsoft.com/office/powerpoint/2010/main" xmlns="" val="422800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8204585"/>
            <a:ext cx="37307838" cy="87164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8603384"/>
            <a:ext cx="3730783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C6F82B-0B0C-427A-BA7B-13C8A182018D}" type="slidenum">
              <a:rPr lang="en-US"/>
              <a:pPr>
                <a:defRPr/>
              </a:pPr>
              <a:t>‹#›</a:t>
            </a:fld>
            <a:endParaRPr lang="en-US"/>
          </a:p>
        </p:txBody>
      </p:sp>
    </p:spTree>
    <p:extLst>
      <p:ext uri="{BB962C8B-B14F-4D97-AF65-F5344CB8AC3E}">
        <p14:creationId xmlns:p14="http://schemas.microsoft.com/office/powerpoint/2010/main" xmlns="" val="345857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6" y="10240433"/>
            <a:ext cx="19675475" cy="289665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1" y="10240433"/>
            <a:ext cx="19675475" cy="289665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AFEB342-6C41-4AAC-A927-A6E8B824EE6C}" type="slidenum">
              <a:rPr lang="en-US"/>
              <a:pPr>
                <a:defRPr/>
              </a:pPr>
              <a:t>‹#›</a:t>
            </a:fld>
            <a:endParaRPr lang="en-US"/>
          </a:p>
        </p:txBody>
      </p:sp>
    </p:spTree>
    <p:extLst>
      <p:ext uri="{BB962C8B-B14F-4D97-AF65-F5344CB8AC3E}">
        <p14:creationId xmlns:p14="http://schemas.microsoft.com/office/powerpoint/2010/main" xmlns="" val="14462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9825568"/>
            <a:ext cx="19392900" cy="40936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3919201"/>
            <a:ext cx="19392900" cy="25287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9" y="9825568"/>
            <a:ext cx="19400837" cy="40936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9" y="13919201"/>
            <a:ext cx="19400837" cy="25287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C991B23-6617-4BE2-A53A-A03DA4AD19E4}" type="slidenum">
              <a:rPr lang="en-US"/>
              <a:pPr>
                <a:defRPr/>
              </a:pPr>
              <a:t>‹#›</a:t>
            </a:fld>
            <a:endParaRPr lang="en-US"/>
          </a:p>
        </p:txBody>
      </p:sp>
    </p:spTree>
    <p:extLst>
      <p:ext uri="{BB962C8B-B14F-4D97-AF65-F5344CB8AC3E}">
        <p14:creationId xmlns:p14="http://schemas.microsoft.com/office/powerpoint/2010/main" xmlns="" val="1128356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764B660-B105-4702-8C7B-7E5CDB5039C7}" type="slidenum">
              <a:rPr lang="en-US"/>
              <a:pPr>
                <a:defRPr/>
              </a:pPr>
              <a:t>‹#›</a:t>
            </a:fld>
            <a:endParaRPr lang="en-US"/>
          </a:p>
        </p:txBody>
      </p:sp>
    </p:spTree>
    <p:extLst>
      <p:ext uri="{BB962C8B-B14F-4D97-AF65-F5344CB8AC3E}">
        <p14:creationId xmlns:p14="http://schemas.microsoft.com/office/powerpoint/2010/main" xmlns="" val="198784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AF39821-14B8-404D-9B14-E9791DD7EAB4}" type="slidenum">
              <a:rPr lang="en-US"/>
              <a:pPr>
                <a:defRPr/>
              </a:pPr>
              <a:t>‹#›</a:t>
            </a:fld>
            <a:endParaRPr lang="en-US"/>
          </a:p>
        </p:txBody>
      </p:sp>
    </p:spTree>
    <p:extLst>
      <p:ext uri="{BB962C8B-B14F-4D97-AF65-F5344CB8AC3E}">
        <p14:creationId xmlns:p14="http://schemas.microsoft.com/office/powerpoint/2010/main" xmlns="" val="1106003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748367"/>
            <a:ext cx="14439900" cy="74358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748367"/>
            <a:ext cx="24536400" cy="374586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9184217"/>
            <a:ext cx="14439900"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7C8BD5-EDF3-474B-AE78-529A3ACB4EEE}" type="slidenum">
              <a:rPr lang="en-US"/>
              <a:pPr>
                <a:defRPr/>
              </a:pPr>
              <a:t>‹#›</a:t>
            </a:fld>
            <a:endParaRPr lang="en-US"/>
          </a:p>
        </p:txBody>
      </p:sp>
    </p:spTree>
    <p:extLst>
      <p:ext uri="{BB962C8B-B14F-4D97-AF65-F5344CB8AC3E}">
        <p14:creationId xmlns:p14="http://schemas.microsoft.com/office/powerpoint/2010/main" xmlns="" val="301256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30723418"/>
            <a:ext cx="26335037" cy="362796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4" y="3922185"/>
            <a:ext cx="26335037" cy="263334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4" y="34351385"/>
            <a:ext cx="26335037" cy="51498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F004A90-3293-4D64-AB9C-8A4CA03BA9A6}" type="slidenum">
              <a:rPr lang="en-US"/>
              <a:pPr>
                <a:defRPr/>
              </a:pPr>
              <a:t>‹#›</a:t>
            </a:fld>
            <a:endParaRPr lang="en-US"/>
          </a:p>
        </p:txBody>
      </p:sp>
    </p:spTree>
    <p:extLst>
      <p:ext uri="{BB962C8B-B14F-4D97-AF65-F5344CB8AC3E}">
        <p14:creationId xmlns:p14="http://schemas.microsoft.com/office/powerpoint/2010/main" xmlns="" val="657407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193925" y="1757363"/>
            <a:ext cx="39503350" cy="731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2193925" y="10240963"/>
            <a:ext cx="39503350" cy="28965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292" name="Rectangle 4"/>
          <p:cNvSpPr>
            <a:spLocks noGrp="1" noChangeArrowheads="1"/>
          </p:cNvSpPr>
          <p:nvPr>
            <p:ph type="dt" sz="half" idx="2"/>
          </p:nvPr>
        </p:nvSpPr>
        <p:spPr bwMode="auto">
          <a:xfrm>
            <a:off x="2193925" y="39968488"/>
            <a:ext cx="10242550"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a:latin typeface="Arial" pitchFamily="34" charset="0"/>
                <a:cs typeface="Arial" pitchFamily="34" charset="0"/>
              </a:defRPr>
            </a:lvl1pPr>
          </a:lstStyle>
          <a:p>
            <a:pPr>
              <a:defRPr/>
            </a:pPr>
            <a:endParaRPr lang="en-US"/>
          </a:p>
        </p:txBody>
      </p:sp>
      <p:sp>
        <p:nvSpPr>
          <p:cNvPr id="12293" name="Rectangle 5"/>
          <p:cNvSpPr>
            <a:spLocks noGrp="1" noChangeArrowheads="1"/>
          </p:cNvSpPr>
          <p:nvPr>
            <p:ph type="ftr" sz="quarter" idx="3"/>
          </p:nvPr>
        </p:nvSpPr>
        <p:spPr bwMode="auto">
          <a:xfrm>
            <a:off x="14995525" y="39968488"/>
            <a:ext cx="13900150"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a:latin typeface="Arial" pitchFamily="34" charset="0"/>
                <a:cs typeface="Arial" pitchFamily="34" charset="0"/>
              </a:defRPr>
            </a:lvl1pPr>
          </a:lstStyle>
          <a:p>
            <a:pPr>
              <a:defRPr/>
            </a:pPr>
            <a:endParaRPr lang="en-US"/>
          </a:p>
        </p:txBody>
      </p:sp>
      <p:sp>
        <p:nvSpPr>
          <p:cNvPr id="12294" name="Rectangle 6"/>
          <p:cNvSpPr>
            <a:spLocks noGrp="1" noChangeArrowheads="1"/>
          </p:cNvSpPr>
          <p:nvPr>
            <p:ph type="sldNum" sz="quarter" idx="4"/>
          </p:nvPr>
        </p:nvSpPr>
        <p:spPr bwMode="auto">
          <a:xfrm>
            <a:off x="31454725" y="39968488"/>
            <a:ext cx="10242550"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a:latin typeface="Arial" pitchFamily="34" charset="0"/>
                <a:cs typeface="Arial" pitchFamily="34" charset="0"/>
              </a:defRPr>
            </a:lvl1pPr>
          </a:lstStyle>
          <a:p>
            <a:pPr>
              <a:defRPr/>
            </a:pPr>
            <a:fld id="{79160591-E7F7-4AC3-B2DA-DC92CFBF58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cs typeface="Arial" charset="0"/>
        </a:defRPr>
      </a:lvl2pPr>
      <a:lvl3pPr algn="ctr" defTabSz="4389438" rtl="0" eaLnBrk="0" fontAlgn="base" hangingPunct="0">
        <a:spcBef>
          <a:spcPct val="0"/>
        </a:spcBef>
        <a:spcAft>
          <a:spcPct val="0"/>
        </a:spcAft>
        <a:defRPr sz="21100">
          <a:solidFill>
            <a:schemeClr val="tx2"/>
          </a:solidFill>
          <a:latin typeface="Arial" charset="0"/>
          <a:cs typeface="Arial" charset="0"/>
        </a:defRPr>
      </a:lvl3pPr>
      <a:lvl4pPr algn="ctr" defTabSz="4389438" rtl="0" eaLnBrk="0" fontAlgn="base" hangingPunct="0">
        <a:spcBef>
          <a:spcPct val="0"/>
        </a:spcBef>
        <a:spcAft>
          <a:spcPct val="0"/>
        </a:spcAft>
        <a:defRPr sz="21100">
          <a:solidFill>
            <a:schemeClr val="tx2"/>
          </a:solidFill>
          <a:latin typeface="Arial" charset="0"/>
          <a:cs typeface="Arial" charset="0"/>
        </a:defRPr>
      </a:lvl4pPr>
      <a:lvl5pPr algn="ctr" defTabSz="4389438" rtl="0" eaLnBrk="0" fontAlgn="base" hangingPunct="0">
        <a:spcBef>
          <a:spcPct val="0"/>
        </a:spcBef>
        <a:spcAft>
          <a:spcPct val="0"/>
        </a:spcAft>
        <a:defRPr sz="21100">
          <a:solidFill>
            <a:schemeClr val="tx2"/>
          </a:solidFill>
          <a:latin typeface="Arial" charset="0"/>
          <a:cs typeface="Arial" charset="0"/>
        </a:defRPr>
      </a:lvl5pPr>
      <a:lvl6pPr marL="457200" algn="ctr" defTabSz="4389438" rtl="0" fontAlgn="base">
        <a:spcBef>
          <a:spcPct val="0"/>
        </a:spcBef>
        <a:spcAft>
          <a:spcPct val="0"/>
        </a:spcAft>
        <a:defRPr sz="21100">
          <a:solidFill>
            <a:schemeClr val="tx2"/>
          </a:solidFill>
          <a:latin typeface="Arial" charset="0"/>
          <a:cs typeface="Arial" charset="0"/>
        </a:defRPr>
      </a:lvl6pPr>
      <a:lvl7pPr marL="914400" algn="ctr" defTabSz="4389438" rtl="0" fontAlgn="base">
        <a:spcBef>
          <a:spcPct val="0"/>
        </a:spcBef>
        <a:spcAft>
          <a:spcPct val="0"/>
        </a:spcAft>
        <a:defRPr sz="21100">
          <a:solidFill>
            <a:schemeClr val="tx2"/>
          </a:solidFill>
          <a:latin typeface="Arial" charset="0"/>
          <a:cs typeface="Arial" charset="0"/>
        </a:defRPr>
      </a:lvl7pPr>
      <a:lvl8pPr marL="1371600" algn="ctr" defTabSz="4389438" rtl="0" fontAlgn="base">
        <a:spcBef>
          <a:spcPct val="0"/>
        </a:spcBef>
        <a:spcAft>
          <a:spcPct val="0"/>
        </a:spcAft>
        <a:defRPr sz="21100">
          <a:solidFill>
            <a:schemeClr val="tx2"/>
          </a:solidFill>
          <a:latin typeface="Arial" charset="0"/>
          <a:cs typeface="Arial" charset="0"/>
        </a:defRPr>
      </a:lvl8pPr>
      <a:lvl9pPr marL="1828800" algn="ctr" defTabSz="4389438" rtl="0" fontAlgn="base">
        <a:spcBef>
          <a:spcPct val="0"/>
        </a:spcBef>
        <a:spcAft>
          <a:spcPct val="0"/>
        </a:spcAft>
        <a:defRPr sz="21100">
          <a:solidFill>
            <a:schemeClr val="tx2"/>
          </a:solidFill>
          <a:latin typeface="Arial" charset="0"/>
          <a:cs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cs typeface="+mn-cs"/>
        </a:defRPr>
      </a:lvl2pPr>
      <a:lvl3pPr marL="5486400" indent="-1096963" algn="l" defTabSz="4389438" rtl="0" eaLnBrk="0" fontAlgn="base" hangingPunct="0">
        <a:spcBef>
          <a:spcPct val="20000"/>
        </a:spcBef>
        <a:spcAft>
          <a:spcPct val="0"/>
        </a:spcAft>
        <a:buChar char="•"/>
        <a:defRPr sz="11500">
          <a:solidFill>
            <a:schemeClr val="tx1"/>
          </a:solidFill>
          <a:latin typeface="+mn-lt"/>
          <a:cs typeface="+mn-cs"/>
        </a:defRPr>
      </a:lvl3pPr>
      <a:lvl4pPr marL="7680325" indent="-1096963" algn="l" defTabSz="4389438" rtl="0" eaLnBrk="0" fontAlgn="base" hangingPunct="0">
        <a:spcBef>
          <a:spcPct val="20000"/>
        </a:spcBef>
        <a:spcAft>
          <a:spcPct val="0"/>
        </a:spcAft>
        <a:buChar char="–"/>
        <a:defRPr sz="9600">
          <a:solidFill>
            <a:schemeClr val="tx1"/>
          </a:solidFill>
          <a:latin typeface="+mn-lt"/>
          <a:cs typeface="+mn-cs"/>
        </a:defRPr>
      </a:lvl4pPr>
      <a:lvl5pPr marL="9875838" indent="-1096963" algn="l" defTabSz="4389438" rtl="0" eaLnBrk="0" fontAlgn="base" hangingPunct="0">
        <a:spcBef>
          <a:spcPct val="20000"/>
        </a:spcBef>
        <a:spcAft>
          <a:spcPct val="0"/>
        </a:spcAft>
        <a:buChar char="»"/>
        <a:defRPr sz="9600">
          <a:solidFill>
            <a:schemeClr val="tx1"/>
          </a:solidFill>
          <a:latin typeface="+mn-lt"/>
          <a:cs typeface="+mn-cs"/>
        </a:defRPr>
      </a:lvl5pPr>
      <a:lvl6pPr marL="10333038" indent="-1096963" algn="l" defTabSz="4389438" rtl="0" fontAlgn="base">
        <a:spcBef>
          <a:spcPct val="20000"/>
        </a:spcBef>
        <a:spcAft>
          <a:spcPct val="0"/>
        </a:spcAft>
        <a:buChar char="»"/>
        <a:defRPr sz="9600">
          <a:solidFill>
            <a:schemeClr val="tx1"/>
          </a:solidFill>
          <a:latin typeface="+mn-lt"/>
          <a:cs typeface="+mn-cs"/>
        </a:defRPr>
      </a:lvl6pPr>
      <a:lvl7pPr marL="10790238" indent="-1096963" algn="l" defTabSz="4389438" rtl="0" fontAlgn="base">
        <a:spcBef>
          <a:spcPct val="20000"/>
        </a:spcBef>
        <a:spcAft>
          <a:spcPct val="0"/>
        </a:spcAft>
        <a:buChar char="»"/>
        <a:defRPr sz="9600">
          <a:solidFill>
            <a:schemeClr val="tx1"/>
          </a:solidFill>
          <a:latin typeface="+mn-lt"/>
          <a:cs typeface="+mn-cs"/>
        </a:defRPr>
      </a:lvl7pPr>
      <a:lvl8pPr marL="11247438" indent="-1096963" algn="l" defTabSz="4389438" rtl="0" fontAlgn="base">
        <a:spcBef>
          <a:spcPct val="20000"/>
        </a:spcBef>
        <a:spcAft>
          <a:spcPct val="0"/>
        </a:spcAft>
        <a:buChar char="»"/>
        <a:defRPr sz="9600">
          <a:solidFill>
            <a:schemeClr val="tx1"/>
          </a:solidFill>
          <a:latin typeface="+mn-lt"/>
          <a:cs typeface="+mn-cs"/>
        </a:defRPr>
      </a:lvl8pPr>
      <a:lvl9pPr marL="11704638" indent="-1096963" algn="l" defTabSz="4389438" rtl="0" fontAlgn="base">
        <a:spcBef>
          <a:spcPct val="20000"/>
        </a:spcBef>
        <a:spcAft>
          <a:spcPct val="0"/>
        </a:spcAft>
        <a:buChar char="»"/>
        <a:defRPr sz="9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17.png"/><Relationship Id="rId7" Type="http://schemas.openxmlformats.org/officeDocument/2006/relationships/image" Target="../media/image5.png"/><Relationship Id="rId12" Type="http://schemas.openxmlformats.org/officeDocument/2006/relationships/chart" Target="../charts/chart1.xml"/><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chart" Target="../charts/chart5.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0.png"/><Relationship Id="rId5" Type="http://schemas.openxmlformats.org/officeDocument/2006/relationships/image" Target="../media/image3.jpe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chart" Target="../charts/chart4.xml"/><Relationship Id="rId10" Type="http://schemas.openxmlformats.org/officeDocument/2006/relationships/image" Target="../media/image8.png"/><Relationship Id="rId19" Type="http://schemas.openxmlformats.org/officeDocument/2006/relationships/image" Target="../media/image15.png"/><Relationship Id="rId4" Type="http://schemas.openxmlformats.org/officeDocument/2006/relationships/image" Target="../media/image2.jpeg"/><Relationship Id="rId9" Type="http://schemas.openxmlformats.org/officeDocument/2006/relationships/image" Target="../media/image7.gif"/><Relationship Id="rId14" Type="http://schemas.openxmlformats.org/officeDocument/2006/relationships/chart" Target="../charts/chart2.xml"/><Relationship Id="rId22" Type="http://schemas.openxmlformats.org/officeDocument/2006/relationships/image" Target="../media/image18.png"/><Relationship Id="rId27"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ChangeArrowheads="1"/>
          </p:cNvSpPr>
          <p:nvPr/>
        </p:nvSpPr>
        <p:spPr bwMode="auto">
          <a:xfrm>
            <a:off x="11049000" y="203200"/>
            <a:ext cx="21717000" cy="4064000"/>
          </a:xfrm>
          <a:prstGeom prst="rect">
            <a:avLst/>
          </a:prstGeom>
          <a:solidFill>
            <a:srgbClr val="2B7727"/>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028" name="Text Box 6"/>
          <p:cNvSpPr txBox="1">
            <a:spLocks noChangeArrowheads="1"/>
          </p:cNvSpPr>
          <p:nvPr/>
        </p:nvSpPr>
        <p:spPr bwMode="auto">
          <a:xfrm>
            <a:off x="11049000" y="109538"/>
            <a:ext cx="21717000"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006850" eaLnBrk="0" hangingPunct="0">
              <a:defRPr>
                <a:solidFill>
                  <a:schemeClr val="tx1"/>
                </a:solidFill>
                <a:latin typeface="Arial" pitchFamily="34" charset="0"/>
                <a:cs typeface="Arial" pitchFamily="34" charset="0"/>
              </a:defRPr>
            </a:lvl1pPr>
            <a:lvl2pPr marL="742950" indent="-285750" defTabSz="4006850" eaLnBrk="0" hangingPunct="0">
              <a:defRPr>
                <a:solidFill>
                  <a:schemeClr val="tx1"/>
                </a:solidFill>
                <a:latin typeface="Arial" pitchFamily="34" charset="0"/>
                <a:cs typeface="Arial" pitchFamily="34" charset="0"/>
              </a:defRPr>
            </a:lvl2pPr>
            <a:lvl3pPr marL="1143000" indent="-228600" defTabSz="4006850" eaLnBrk="0" hangingPunct="0">
              <a:defRPr>
                <a:solidFill>
                  <a:schemeClr val="tx1"/>
                </a:solidFill>
                <a:latin typeface="Arial" pitchFamily="34" charset="0"/>
                <a:cs typeface="Arial" pitchFamily="34" charset="0"/>
              </a:defRPr>
            </a:lvl3pPr>
            <a:lvl4pPr marL="1600200" indent="-228600" defTabSz="4006850" eaLnBrk="0" hangingPunct="0">
              <a:defRPr>
                <a:solidFill>
                  <a:schemeClr val="tx1"/>
                </a:solidFill>
                <a:latin typeface="Arial" pitchFamily="34" charset="0"/>
                <a:cs typeface="Arial" pitchFamily="34" charset="0"/>
              </a:defRPr>
            </a:lvl4pPr>
            <a:lvl5pPr marL="2057400" indent="-228600" defTabSz="4006850" eaLnBrk="0" hangingPunct="0">
              <a:defRPr>
                <a:solidFill>
                  <a:schemeClr val="tx1"/>
                </a:solidFill>
                <a:latin typeface="Arial" pitchFamily="34" charset="0"/>
                <a:cs typeface="Arial" pitchFamily="34" charset="0"/>
              </a:defRPr>
            </a:lvl5pPr>
            <a:lvl6pPr marL="2514600" indent="-228600" defTabSz="400685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00685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00685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00685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9000" b="1" dirty="0" smtClean="0">
                <a:solidFill>
                  <a:schemeClr val="bg1"/>
                </a:solidFill>
                <a:latin typeface="Times New Roman" pitchFamily="18" charset="0"/>
                <a:cs typeface="Times New Roman" pitchFamily="18" charset="0"/>
              </a:rPr>
              <a:t>Evaluating and </a:t>
            </a:r>
            <a:r>
              <a:rPr lang="en-US" sz="9000" b="1" dirty="0">
                <a:solidFill>
                  <a:schemeClr val="bg1"/>
                </a:solidFill>
                <a:latin typeface="Times New Roman" pitchFamily="18" charset="0"/>
                <a:cs typeface="Times New Roman" pitchFamily="18" charset="0"/>
              </a:rPr>
              <a:t>Implementing </a:t>
            </a:r>
            <a:endParaRPr lang="en-US" sz="9000" b="1" dirty="0" smtClean="0">
              <a:solidFill>
                <a:schemeClr val="bg1"/>
              </a:solidFill>
              <a:latin typeface="Times New Roman" pitchFamily="18" charset="0"/>
              <a:cs typeface="Times New Roman" pitchFamily="18" charset="0"/>
            </a:endParaRPr>
          </a:p>
          <a:p>
            <a:pPr algn="ctr" eaLnBrk="1" hangingPunct="1"/>
            <a:r>
              <a:rPr lang="en-US" sz="9000" b="1" dirty="0" smtClean="0">
                <a:solidFill>
                  <a:schemeClr val="bg1"/>
                </a:solidFill>
                <a:latin typeface="Times New Roman" pitchFamily="18" charset="0"/>
                <a:cs typeface="Times New Roman" pitchFamily="18" charset="0"/>
              </a:rPr>
              <a:t>Novel </a:t>
            </a:r>
            <a:r>
              <a:rPr lang="en-US" sz="9000" b="1" dirty="0">
                <a:solidFill>
                  <a:schemeClr val="bg1"/>
                </a:solidFill>
                <a:latin typeface="Times New Roman" pitchFamily="18" charset="0"/>
                <a:cs typeface="Times New Roman" pitchFamily="18" charset="0"/>
              </a:rPr>
              <a:t>Statistical Models</a:t>
            </a:r>
            <a:endParaRPr lang="en-US" altLang="en-US" sz="9000" b="1" dirty="0">
              <a:solidFill>
                <a:schemeClr val="bg1"/>
              </a:solidFill>
              <a:latin typeface="Times New Roman" pitchFamily="18" charset="0"/>
              <a:cs typeface="Times New Roman" pitchFamily="18" charset="0"/>
            </a:endParaRPr>
          </a:p>
        </p:txBody>
      </p:sp>
      <p:sp>
        <p:nvSpPr>
          <p:cNvPr id="1029" name="Text Box 8"/>
          <p:cNvSpPr txBox="1">
            <a:spLocks noChangeArrowheads="1"/>
          </p:cNvSpPr>
          <p:nvPr/>
        </p:nvSpPr>
        <p:spPr bwMode="auto">
          <a:xfrm>
            <a:off x="11049000" y="2789238"/>
            <a:ext cx="21717000" cy="1477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006850" eaLnBrk="0" hangingPunct="0">
              <a:defRPr>
                <a:solidFill>
                  <a:schemeClr val="tx1"/>
                </a:solidFill>
                <a:latin typeface="Arial" pitchFamily="34" charset="0"/>
                <a:cs typeface="Arial" pitchFamily="34" charset="0"/>
              </a:defRPr>
            </a:lvl1pPr>
            <a:lvl2pPr marL="742950" indent="-285750" defTabSz="4006850" eaLnBrk="0" hangingPunct="0">
              <a:defRPr>
                <a:solidFill>
                  <a:schemeClr val="tx1"/>
                </a:solidFill>
                <a:latin typeface="Arial" pitchFamily="34" charset="0"/>
                <a:cs typeface="Arial" pitchFamily="34" charset="0"/>
              </a:defRPr>
            </a:lvl2pPr>
            <a:lvl3pPr marL="1143000" indent="-228600" defTabSz="4006850" eaLnBrk="0" hangingPunct="0">
              <a:defRPr>
                <a:solidFill>
                  <a:schemeClr val="tx1"/>
                </a:solidFill>
                <a:latin typeface="Arial" pitchFamily="34" charset="0"/>
                <a:cs typeface="Arial" pitchFamily="34" charset="0"/>
              </a:defRPr>
            </a:lvl3pPr>
            <a:lvl4pPr marL="1600200" indent="-228600" defTabSz="4006850" eaLnBrk="0" hangingPunct="0">
              <a:defRPr>
                <a:solidFill>
                  <a:schemeClr val="tx1"/>
                </a:solidFill>
                <a:latin typeface="Arial" pitchFamily="34" charset="0"/>
                <a:cs typeface="Arial" pitchFamily="34" charset="0"/>
              </a:defRPr>
            </a:lvl4pPr>
            <a:lvl5pPr marL="2057400" indent="-228600" defTabSz="4006850" eaLnBrk="0" hangingPunct="0">
              <a:defRPr>
                <a:solidFill>
                  <a:schemeClr val="tx1"/>
                </a:solidFill>
                <a:latin typeface="Arial" pitchFamily="34" charset="0"/>
                <a:cs typeface="Arial" pitchFamily="34" charset="0"/>
              </a:defRPr>
            </a:lvl5pPr>
            <a:lvl6pPr marL="2514600" indent="-228600" defTabSz="400685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00685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00685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00685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9000" b="1" dirty="0">
                <a:solidFill>
                  <a:schemeClr val="bg1"/>
                </a:solidFill>
                <a:latin typeface="Times New Roman" pitchFamily="18" charset="0"/>
                <a:cs typeface="Times New Roman" pitchFamily="18" charset="0"/>
              </a:rPr>
              <a:t>For the Early Detection of Liver Cancer</a:t>
            </a:r>
          </a:p>
        </p:txBody>
      </p:sp>
      <p:sp>
        <p:nvSpPr>
          <p:cNvPr id="1030" name="Text Box 138"/>
          <p:cNvSpPr txBox="1">
            <a:spLocks noChangeArrowheads="1"/>
          </p:cNvSpPr>
          <p:nvPr/>
        </p:nvSpPr>
        <p:spPr bwMode="auto">
          <a:xfrm>
            <a:off x="0" y="1687354"/>
            <a:ext cx="10744200" cy="517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a:r>
              <a:rPr lang="en-US" sz="2200" dirty="0">
                <a:latin typeface="Times New Roman" pitchFamily="18" charset="0"/>
                <a:cs typeface="Times New Roman" pitchFamily="18" charset="0"/>
              </a:rPr>
              <a:t>	</a:t>
            </a:r>
            <a:r>
              <a:rPr lang="en-US" sz="2200" dirty="0" smtClean="0">
                <a:latin typeface="Times New Roman" panose="02020603050405020304" pitchFamily="18" charset="0"/>
                <a:cs typeface="Times New Roman" panose="02020603050405020304" pitchFamily="18" charset="0"/>
              </a:rPr>
              <a:t>Hepatocellular </a:t>
            </a:r>
            <a:r>
              <a:rPr lang="en-US" sz="2200" dirty="0">
                <a:latin typeface="Times New Roman" panose="02020603050405020304" pitchFamily="18" charset="0"/>
                <a:cs typeface="Times New Roman" panose="02020603050405020304" pitchFamily="18" charset="0"/>
              </a:rPr>
              <a:t>carcinoma (HCC) is </a:t>
            </a:r>
            <a:r>
              <a:rPr lang="en-US" sz="2200" dirty="0" smtClean="0">
                <a:latin typeface="Times New Roman" panose="02020603050405020304" pitchFamily="18" charset="0"/>
                <a:cs typeface="Times New Roman" panose="02020603050405020304" pitchFamily="18" charset="0"/>
              </a:rPr>
              <a:t>one of the fastest growing </a:t>
            </a:r>
            <a:r>
              <a:rPr lang="en-US" sz="2200" dirty="0" smtClean="0">
                <a:latin typeface="Times New Roman" panose="02020603050405020304" pitchFamily="18" charset="0"/>
                <a:cs typeface="Times New Roman" panose="02020603050405020304" pitchFamily="18" charset="0"/>
              </a:rPr>
              <a:t>cancer </a:t>
            </a:r>
            <a:r>
              <a:rPr lang="en-US" sz="2200" dirty="0">
                <a:latin typeface="Times New Roman" panose="02020603050405020304" pitchFamily="18" charset="0"/>
                <a:cs typeface="Times New Roman" panose="02020603050405020304" pitchFamily="18" charset="0"/>
              </a:rPr>
              <a:t>with a low survival rate due in part to difficulties in early detection. Serum alpha fetoprotein (AFP), the current most-used screening test, has a sensitivity of only ~60%. This study applied random forest (RF) to HCC, proposed two new models (fixed sequential (FS) and two-step (TS)), and compared each to full logistic regression (FLR) as HCC screening tests that incorporate AFP with five genetic and epigenetic urine biomarkers. FS exploits the high specificity of AFP to create a novel, highly sensitive model similar to tree models by splitting data according to AFP first and then according to the predictions of FLR. RF has been demonstrated to be effective in detection of heterogeneous diseases, albeit not in HCC. TS is an improvement upon the FS model that combines FLR and RF. We that proposed RF and TS were the most accurate and robust </a:t>
            </a:r>
            <a:r>
              <a:rPr lang="en-US" sz="2200" dirty="0" smtClean="0">
                <a:latin typeface="Times New Roman" panose="02020603050405020304" pitchFamily="18" charset="0"/>
                <a:cs typeface="Times New Roman" panose="02020603050405020304" pitchFamily="18" charset="0"/>
              </a:rPr>
              <a:t>models, and our results showed that this is true. We </a:t>
            </a:r>
            <a:r>
              <a:rPr lang="en-US" sz="2200" dirty="0">
                <a:latin typeface="Times New Roman" panose="02020603050405020304" pitchFamily="18" charset="0"/>
                <a:cs typeface="Times New Roman" panose="02020603050405020304" pitchFamily="18" charset="0"/>
              </a:rPr>
              <a:t>then implemented all four models in </a:t>
            </a:r>
            <a:r>
              <a:rPr lang="en-US" sz="2200" i="1" dirty="0" err="1">
                <a:latin typeface="Times New Roman" panose="02020603050405020304" pitchFamily="18" charset="0"/>
                <a:cs typeface="Times New Roman" panose="02020603050405020304" pitchFamily="18" charset="0"/>
              </a:rPr>
              <a:t>CancerDetect</a:t>
            </a:r>
            <a:r>
              <a:rPr lang="en-US" sz="2200" dirty="0">
                <a:latin typeface="Times New Roman" panose="02020603050405020304" pitchFamily="18" charset="0"/>
                <a:cs typeface="Times New Roman" panose="02020603050405020304" pitchFamily="18" charset="0"/>
              </a:rPr>
              <a:t>, a user-friendly Java tool that performs HCC diagnosis or biomarker evaluation. By translating the evaluated models to diagnosis, a 50% more sensitive HCC screening test was developed, which </a:t>
            </a:r>
            <a:r>
              <a:rPr lang="en-US" sz="2200" dirty="0" smtClean="0">
                <a:latin typeface="Times New Roman" panose="02020603050405020304" pitchFamily="18" charset="0"/>
                <a:cs typeface="Times New Roman" panose="02020603050405020304" pitchFamily="18" charset="0"/>
              </a:rPr>
              <a:t>detect more HCC for imaging confirmation and </a:t>
            </a:r>
            <a:r>
              <a:rPr lang="en-US" sz="2200" dirty="0">
                <a:latin typeface="Times New Roman" panose="02020603050405020304" pitchFamily="18" charset="0"/>
                <a:cs typeface="Times New Roman" panose="02020603050405020304" pitchFamily="18" charset="0"/>
              </a:rPr>
              <a:t>save many lives.</a:t>
            </a:r>
            <a:endParaRPr lang="en-US" altLang="en-US" sz="2200" dirty="0">
              <a:latin typeface="Times New Roman" pitchFamily="18" charset="0"/>
              <a:cs typeface="Times New Roman" pitchFamily="18" charset="0"/>
            </a:endParaRPr>
          </a:p>
        </p:txBody>
      </p:sp>
      <p:sp>
        <p:nvSpPr>
          <p:cNvPr id="1031" name="Text Box 12"/>
          <p:cNvSpPr txBox="1">
            <a:spLocks noChangeArrowheads="1"/>
          </p:cNvSpPr>
          <p:nvPr/>
        </p:nvSpPr>
        <p:spPr bwMode="auto">
          <a:xfrm>
            <a:off x="76200" y="7007319"/>
            <a:ext cx="10668000" cy="1107981"/>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600" b="1" cap="small" dirty="0" smtClean="0">
                <a:solidFill>
                  <a:schemeClr val="bg1"/>
                </a:solidFill>
                <a:latin typeface="Times New Roman" pitchFamily="18" charset="0"/>
                <a:cs typeface="Times New Roman" pitchFamily="18" charset="0"/>
              </a:rPr>
              <a:t>Introduction</a:t>
            </a:r>
            <a:endParaRPr lang="en-US" altLang="en-US" sz="6600" b="1" cap="small" dirty="0">
              <a:solidFill>
                <a:schemeClr val="bg1"/>
              </a:solidFill>
              <a:latin typeface="Times New Roman" pitchFamily="18" charset="0"/>
              <a:cs typeface="Times New Roman" pitchFamily="18" charset="0"/>
            </a:endParaRPr>
          </a:p>
        </p:txBody>
      </p:sp>
      <p:sp>
        <p:nvSpPr>
          <p:cNvPr id="1032" name="Text Box 5"/>
          <p:cNvSpPr txBox="1">
            <a:spLocks noChangeArrowheads="1"/>
          </p:cNvSpPr>
          <p:nvPr/>
        </p:nvSpPr>
        <p:spPr bwMode="auto">
          <a:xfrm>
            <a:off x="152400" y="10991850"/>
            <a:ext cx="7010400" cy="48320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457200" indent="-457200" algn="just">
              <a:buFont typeface="Arial" pitchFamily="34" charset="0"/>
              <a:buChar char="•"/>
            </a:pPr>
            <a:r>
              <a:rPr lang="en-US" sz="2800" dirty="0" smtClean="0">
                <a:latin typeface="Times New Roman" pitchFamily="18" charset="0"/>
                <a:cs typeface="Times New Roman" pitchFamily="18" charset="0"/>
              </a:rPr>
              <a:t>The current most-used screening test for HCC uses alpha-fetoprotein (AFP) which has a </a:t>
            </a:r>
            <a:r>
              <a:rPr lang="en-US" sz="2800" b="1" dirty="0" smtClean="0">
                <a:latin typeface="Times New Roman" pitchFamily="18" charset="0"/>
                <a:cs typeface="Times New Roman" pitchFamily="18" charset="0"/>
              </a:rPr>
              <a:t>sensitivity of only ~50</a:t>
            </a:r>
            <a:r>
              <a:rPr lang="en-US" sz="2800" b="1" dirty="0" smtClean="0">
                <a:latin typeface="Times New Roman" pitchFamily="18" charset="0"/>
                <a:cs typeface="Times New Roman" pitchFamily="18" charset="0"/>
              </a:rPr>
              <a:t>%</a:t>
            </a:r>
          </a:p>
          <a:p>
            <a:pPr marL="457200" indent="-457200" algn="just">
              <a:buFont typeface="Arial" pitchFamily="34" charset="0"/>
              <a:buChar char="•"/>
            </a:pPr>
            <a:r>
              <a:rPr lang="en-US" sz="2800" b="1" dirty="0" smtClean="0">
                <a:latin typeface="Times New Roman" pitchFamily="18" charset="0"/>
                <a:cs typeface="Times New Roman" pitchFamily="18" charset="0"/>
              </a:rPr>
              <a:t>A more accurate and robust early detection method is needed</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Urine biomarkers </a:t>
            </a:r>
            <a:r>
              <a:rPr lang="en-US" sz="2800" dirty="0" smtClean="0">
                <a:latin typeface="Times New Roman" pitchFamily="18" charset="0"/>
                <a:cs typeface="Times New Roman" pitchFamily="18" charset="0"/>
              </a:rPr>
              <a:t>are convenient and diverse, making them useful</a:t>
            </a:r>
          </a:p>
          <a:p>
            <a:pPr marL="457200" indent="-457200" algn="just">
              <a:buFont typeface="Arial" pitchFamily="34" charset="0"/>
              <a:buChar char="•"/>
            </a:pPr>
            <a:r>
              <a:rPr lang="en-US" sz="2800" dirty="0" smtClean="0">
                <a:latin typeface="Times New Roman" pitchFamily="18" charset="0"/>
                <a:cs typeface="Times New Roman" pitchFamily="18" charset="0"/>
              </a:rPr>
              <a:t>HCC’s high heterogeneity makes individual biomarkers less effective, so </a:t>
            </a:r>
            <a:r>
              <a:rPr lang="en-US" sz="2800" b="1" dirty="0" smtClean="0">
                <a:latin typeface="Times New Roman" pitchFamily="18" charset="0"/>
                <a:cs typeface="Times New Roman" pitchFamily="18" charset="0"/>
              </a:rPr>
              <a:t>multivariate statistical models are vital </a:t>
            </a:r>
            <a:r>
              <a:rPr lang="en-US" sz="2800" dirty="0" smtClean="0">
                <a:latin typeface="Times New Roman" pitchFamily="18" charset="0"/>
                <a:cs typeface="Times New Roman" pitchFamily="18" charset="0"/>
              </a:rPr>
              <a:t>tools in developing an effective screening test</a:t>
            </a:r>
            <a:endParaRPr lang="en-US" sz="2800" dirty="0" smtClean="0">
              <a:latin typeface="Times New Roman" pitchFamily="18" charset="0"/>
              <a:cs typeface="Times New Roman" pitchFamily="18" charset="0"/>
            </a:endParaRPr>
          </a:p>
        </p:txBody>
      </p:sp>
      <p:sp>
        <p:nvSpPr>
          <p:cNvPr id="1034" name="Text Box 142"/>
          <p:cNvSpPr txBox="1">
            <a:spLocks noChangeArrowheads="1"/>
          </p:cNvSpPr>
          <p:nvPr/>
        </p:nvSpPr>
        <p:spPr bwMode="auto">
          <a:xfrm>
            <a:off x="38100" y="17594282"/>
            <a:ext cx="1078230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342900" indent="-342900"/>
            <a:r>
              <a:rPr lang="en-US" sz="2800" b="1" dirty="0" smtClean="0">
                <a:latin typeface="Times New Roman" pitchFamily="18" charset="0"/>
                <a:cs typeface="Times New Roman" pitchFamily="18" charset="0"/>
              </a:rPr>
              <a:t>Criteria for a Successful HCC Screening Test:</a:t>
            </a:r>
          </a:p>
          <a:p>
            <a:pPr marL="1085850" lvl="1" indent="-342900">
              <a:buFont typeface="Arial" panose="020B0604020202020204" pitchFamily="34" charset="0"/>
              <a:buChar char="•"/>
            </a:pPr>
            <a:r>
              <a:rPr lang="en-US" sz="2800" b="1" dirty="0" smtClean="0">
                <a:latin typeface="Times New Roman" pitchFamily="18" charset="0"/>
                <a:cs typeface="Times New Roman" pitchFamily="18" charset="0"/>
              </a:rPr>
              <a:t>High sensitivity </a:t>
            </a:r>
            <a:r>
              <a:rPr lang="en-US" sz="2800" dirty="0" smtClean="0">
                <a:latin typeface="Times New Roman" pitchFamily="18" charset="0"/>
                <a:cs typeface="Times New Roman" pitchFamily="18" charset="0"/>
              </a:rPr>
              <a:t>to detect as many cases of HCC as possible</a:t>
            </a:r>
          </a:p>
          <a:p>
            <a:pPr marL="1085850" lvl="1" indent="-342900">
              <a:buFont typeface="Arial" panose="020B0604020202020204" pitchFamily="34" charset="0"/>
              <a:buChar char="•"/>
            </a:pPr>
            <a:r>
              <a:rPr lang="en-US" sz="2800" b="1" dirty="0" smtClean="0">
                <a:latin typeface="Times New Roman" pitchFamily="18" charset="0"/>
                <a:cs typeface="Times New Roman" pitchFamily="18" charset="0"/>
              </a:rPr>
              <a:t>Reasonable specificity </a:t>
            </a:r>
            <a:r>
              <a:rPr lang="en-US" sz="2800" dirty="0" smtClean="0">
                <a:latin typeface="Times New Roman" pitchFamily="18" charset="0"/>
                <a:cs typeface="Times New Roman" pitchFamily="18" charset="0"/>
              </a:rPr>
              <a:t>to reduce cost and stress</a:t>
            </a:r>
          </a:p>
          <a:p>
            <a:pPr marL="1085850" lvl="1" indent="-342900">
              <a:buFont typeface="Arial" panose="020B0604020202020204" pitchFamily="34" charset="0"/>
              <a:buChar char="•"/>
            </a:pPr>
            <a:r>
              <a:rPr lang="en-US" sz="2800" b="1" dirty="0" smtClean="0">
                <a:latin typeface="Times New Roman" pitchFamily="18" charset="0"/>
                <a:cs typeface="Times New Roman" pitchFamily="18" charset="0"/>
              </a:rPr>
              <a:t>Robustness</a:t>
            </a:r>
          </a:p>
          <a:p>
            <a:pPr marL="1485900" lvl="2" indent="-342900">
              <a:buFont typeface="Arial" panose="020B0604020202020204" pitchFamily="34" charset="0"/>
              <a:buChar char="•"/>
            </a:pPr>
            <a:r>
              <a:rPr lang="en-US" sz="2800" dirty="0" smtClean="0">
                <a:latin typeface="Times New Roman" pitchFamily="18" charset="0"/>
                <a:cs typeface="Times New Roman" pitchFamily="18" charset="0"/>
              </a:rPr>
              <a:t>Across </a:t>
            </a:r>
            <a:r>
              <a:rPr lang="en-US" sz="2800" dirty="0" smtClean="0">
                <a:latin typeface="Times New Roman" pitchFamily="18" charset="0"/>
                <a:cs typeface="Times New Roman" pitchFamily="18" charset="0"/>
              </a:rPr>
              <a:t>subjects, in order to account for variation in cancer pathways from person to person</a:t>
            </a:r>
          </a:p>
          <a:p>
            <a:pPr marL="1485900" lvl="2" indent="-342900">
              <a:buFont typeface="Arial" panose="020B0604020202020204" pitchFamily="34" charset="0"/>
              <a:buChar char="•"/>
            </a:pPr>
            <a:r>
              <a:rPr lang="en-US" sz="2800" dirty="0" smtClean="0">
                <a:latin typeface="Times New Roman" pitchFamily="18" charset="0"/>
                <a:cs typeface="Times New Roman" pitchFamily="18" charset="0"/>
              </a:rPr>
              <a:t>Across populations, in order to account for variation in etiology and </a:t>
            </a:r>
            <a:r>
              <a:rPr lang="en-US" sz="2800" dirty="0" smtClean="0">
                <a:latin typeface="Times New Roman" pitchFamily="18" charset="0"/>
                <a:cs typeface="Times New Roman" pitchFamily="18" charset="0"/>
              </a:rPr>
              <a:t>demographics</a:t>
            </a:r>
          </a:p>
          <a:p>
            <a:pPr marL="1085850" lvl="1" indent="-342900">
              <a:buFont typeface="Arial" panose="020B0604020202020204" pitchFamily="34" charset="0"/>
              <a:buChar char="•"/>
            </a:pPr>
            <a:r>
              <a:rPr lang="en-US" sz="2800" b="1" dirty="0" smtClean="0">
                <a:latin typeface="Times New Roman" pitchFamily="18" charset="0"/>
                <a:cs typeface="Times New Roman" pitchFamily="18" charset="0"/>
              </a:rPr>
              <a:t>Conveniently accessible</a:t>
            </a:r>
          </a:p>
        </p:txBody>
      </p:sp>
      <p:sp>
        <p:nvSpPr>
          <p:cNvPr id="1035" name="Text Box 143"/>
          <p:cNvSpPr txBox="1">
            <a:spLocks noChangeArrowheads="1"/>
          </p:cNvSpPr>
          <p:nvPr/>
        </p:nvSpPr>
        <p:spPr bwMode="auto">
          <a:xfrm>
            <a:off x="228600" y="23989605"/>
            <a:ext cx="10744200"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buNone/>
            </a:pPr>
            <a:r>
              <a:rPr lang="en-US" sz="2800" dirty="0">
                <a:latin typeface="Times New Roman" pitchFamily="18" charset="0"/>
                <a:cs typeface="Times New Roman" pitchFamily="18" charset="0"/>
              </a:rPr>
              <a:t>By replacing AFP and logistic regression in the fixed sequential model, the two-step model will create a more robust and accurate method for early detection of hepatocellular carcinoma.</a:t>
            </a:r>
          </a:p>
        </p:txBody>
      </p:sp>
      <p:sp>
        <p:nvSpPr>
          <p:cNvPr id="1036" name="Text Box 139"/>
          <p:cNvSpPr txBox="1">
            <a:spLocks noChangeArrowheads="1"/>
          </p:cNvSpPr>
          <p:nvPr/>
        </p:nvSpPr>
        <p:spPr bwMode="auto">
          <a:xfrm>
            <a:off x="228600" y="28127742"/>
            <a:ext cx="5334000" cy="2123658"/>
          </a:xfrm>
          <a:prstGeom prst="rect">
            <a:avLst/>
          </a:prstGeom>
          <a:noFill/>
          <a:ln w="9525">
            <a:noFill/>
            <a:miter lim="800000"/>
            <a:headEnd/>
            <a:tailEnd/>
          </a:ln>
        </p:spPr>
        <p:txBody>
          <a:bodyPr>
            <a:spAutoFit/>
          </a:bodyPr>
          <a:lstStyle/>
          <a:p>
            <a:pPr>
              <a:defRPr/>
            </a:pPr>
            <a:r>
              <a:rPr lang="en-US" sz="2200" b="1" dirty="0" smtClean="0">
                <a:latin typeface="Times New Roman" pitchFamily="18" charset="0"/>
                <a:cs typeface="Times New Roman" pitchFamily="18" charset="0"/>
              </a:rPr>
              <a:t>Open Label Training Set</a:t>
            </a:r>
            <a:endParaRPr lang="en-US" sz="2200" dirty="0">
              <a:latin typeface="Times New Roman" pitchFamily="18" charset="0"/>
              <a:cs typeface="Times New Roman" pitchFamily="18" charset="0"/>
            </a:endParaRPr>
          </a:p>
          <a:p>
            <a:pPr marL="174625" indent="-174625">
              <a:buFont typeface="Arial" pitchFamily="34" charset="0"/>
              <a:buChar char="•"/>
              <a:defRPr/>
            </a:pPr>
            <a:r>
              <a:rPr lang="en-US" sz="2200" dirty="0" smtClean="0">
                <a:latin typeface="Times New Roman" pitchFamily="18" charset="0"/>
                <a:cs typeface="Times New Roman" pitchFamily="18" charset="0"/>
              </a:rPr>
              <a:t>242 </a:t>
            </a:r>
            <a:r>
              <a:rPr lang="en-US" sz="2200" dirty="0">
                <a:latin typeface="Times New Roman" pitchFamily="18" charset="0"/>
                <a:cs typeface="Times New Roman" pitchFamily="18" charset="0"/>
              </a:rPr>
              <a:t>subjects: </a:t>
            </a:r>
            <a:r>
              <a:rPr lang="en-US" sz="2200" dirty="0" smtClean="0">
                <a:latin typeface="Times New Roman" pitchFamily="18" charset="0"/>
                <a:cs typeface="Times New Roman" pitchFamily="18" charset="0"/>
              </a:rPr>
              <a:t>83 HCC</a:t>
            </a:r>
            <a:endParaRPr lang="en-US" sz="2200" dirty="0">
              <a:latin typeface="Times New Roman" pitchFamily="18" charset="0"/>
              <a:cs typeface="Times New Roman" pitchFamily="18" charset="0"/>
            </a:endParaRPr>
          </a:p>
          <a:p>
            <a:pPr marL="174625" indent="-174625">
              <a:buFont typeface="Arial" pitchFamily="34" charset="0"/>
              <a:buChar char="•"/>
              <a:defRPr/>
            </a:pPr>
            <a:r>
              <a:rPr lang="en-US" sz="2200" dirty="0">
                <a:latin typeface="Times New Roman" pitchFamily="18" charset="0"/>
                <a:cs typeface="Times New Roman" pitchFamily="18" charset="0"/>
              </a:rPr>
              <a:t>Urine biomarkers: mRASSF1A, mGSTP1, </a:t>
            </a:r>
            <a:r>
              <a:rPr lang="en-US" sz="2200" dirty="0" smtClean="0">
                <a:latin typeface="Times New Roman" pitchFamily="18" charset="0"/>
                <a:cs typeface="Times New Roman" pitchFamily="18" charset="0"/>
              </a:rPr>
              <a:t>TP53.249T, TERT.124, and CTNNB1</a:t>
            </a:r>
            <a:endParaRPr lang="en-US" sz="2200" dirty="0">
              <a:latin typeface="Times New Roman" pitchFamily="18" charset="0"/>
              <a:cs typeface="Times New Roman" pitchFamily="18" charset="0"/>
            </a:endParaRPr>
          </a:p>
          <a:p>
            <a:pPr marL="174625" indent="-174625">
              <a:spcAft>
                <a:spcPts val="1200"/>
              </a:spcAft>
              <a:buFont typeface="Arial" pitchFamily="34" charset="0"/>
              <a:buChar char="•"/>
              <a:defRPr/>
            </a:pPr>
            <a:r>
              <a:rPr lang="en-US" sz="2200" dirty="0">
                <a:latin typeface="Times New Roman" pitchFamily="18" charset="0"/>
                <a:cs typeface="Times New Roman" pitchFamily="18" charset="0"/>
              </a:rPr>
              <a:t>Data values on disease, gender, AFP, each biomarker, and previous viral </a:t>
            </a:r>
            <a:r>
              <a:rPr lang="en-US" sz="2200" dirty="0" smtClean="0">
                <a:latin typeface="Times New Roman" pitchFamily="18" charset="0"/>
                <a:cs typeface="Times New Roman" pitchFamily="18" charset="0"/>
              </a:rPr>
              <a:t>infections</a:t>
            </a:r>
            <a:endParaRPr lang="en-US" sz="2200" dirty="0">
              <a:latin typeface="Times New Roman" pitchFamily="18" charset="0"/>
              <a:cs typeface="Times New Roman" pitchFamily="18" charset="0"/>
            </a:endParaRPr>
          </a:p>
        </p:txBody>
      </p:sp>
      <p:sp>
        <p:nvSpPr>
          <p:cNvPr id="1037" name="Text Box 161"/>
          <p:cNvSpPr txBox="1">
            <a:spLocks noChangeArrowheads="1"/>
          </p:cNvSpPr>
          <p:nvPr/>
        </p:nvSpPr>
        <p:spPr bwMode="auto">
          <a:xfrm>
            <a:off x="76200" y="26136600"/>
            <a:ext cx="10668000" cy="1014412"/>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000" b="1" cap="small" dirty="0" smtClean="0">
                <a:solidFill>
                  <a:schemeClr val="bg1"/>
                </a:solidFill>
                <a:latin typeface="Times New Roman" pitchFamily="18" charset="0"/>
                <a:cs typeface="Times New Roman" pitchFamily="18" charset="0"/>
              </a:rPr>
              <a:t>Statistical Methodology</a:t>
            </a:r>
            <a:endParaRPr lang="en-US" altLang="en-US" sz="6000" b="1" cap="small" dirty="0">
              <a:solidFill>
                <a:schemeClr val="bg1"/>
              </a:solidFill>
              <a:latin typeface="Times New Roman" pitchFamily="18" charset="0"/>
              <a:cs typeface="Times New Roman" pitchFamily="18" charset="0"/>
            </a:endParaRPr>
          </a:p>
        </p:txBody>
      </p:sp>
      <p:sp>
        <p:nvSpPr>
          <p:cNvPr id="1038" name="Text Box 162"/>
          <p:cNvSpPr txBox="1">
            <a:spLocks noChangeArrowheads="1"/>
          </p:cNvSpPr>
          <p:nvPr/>
        </p:nvSpPr>
        <p:spPr bwMode="auto">
          <a:xfrm>
            <a:off x="152400" y="22275105"/>
            <a:ext cx="10668000" cy="1107981"/>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600" b="1" cap="small" dirty="0" smtClean="0">
                <a:solidFill>
                  <a:schemeClr val="bg1"/>
                </a:solidFill>
                <a:latin typeface="Times New Roman" pitchFamily="18" charset="0"/>
                <a:cs typeface="Times New Roman" pitchFamily="18" charset="0"/>
              </a:rPr>
              <a:t>Hypothesis</a:t>
            </a:r>
            <a:endParaRPr lang="en-US" altLang="en-US" sz="6600" b="1" cap="small" dirty="0">
              <a:solidFill>
                <a:schemeClr val="bg1"/>
              </a:solidFill>
              <a:latin typeface="Times New Roman" pitchFamily="18" charset="0"/>
              <a:cs typeface="Times New Roman" pitchFamily="18" charset="0"/>
            </a:endParaRPr>
          </a:p>
        </p:txBody>
      </p:sp>
      <p:sp>
        <p:nvSpPr>
          <p:cNvPr id="1039" name="Text Box 163"/>
          <p:cNvSpPr txBox="1">
            <a:spLocks noChangeArrowheads="1"/>
          </p:cNvSpPr>
          <p:nvPr/>
        </p:nvSpPr>
        <p:spPr bwMode="auto">
          <a:xfrm>
            <a:off x="152400" y="16383000"/>
            <a:ext cx="10668000" cy="1107981"/>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600" b="1" cap="small" dirty="0" smtClean="0">
                <a:solidFill>
                  <a:schemeClr val="bg1"/>
                </a:solidFill>
                <a:latin typeface="Times New Roman" pitchFamily="18" charset="0"/>
                <a:cs typeface="Times New Roman" pitchFamily="18" charset="0"/>
              </a:rPr>
              <a:t>Problem</a:t>
            </a:r>
            <a:endParaRPr lang="en-US" altLang="en-US" sz="6600" b="1" cap="small" dirty="0">
              <a:solidFill>
                <a:schemeClr val="bg1"/>
              </a:solidFill>
              <a:latin typeface="Times New Roman" pitchFamily="18" charset="0"/>
              <a:cs typeface="Times New Roman" pitchFamily="18" charset="0"/>
            </a:endParaRPr>
          </a:p>
        </p:txBody>
      </p:sp>
      <p:sp>
        <p:nvSpPr>
          <p:cNvPr id="1040" name="Text Box 165"/>
          <p:cNvSpPr txBox="1">
            <a:spLocks noChangeArrowheads="1"/>
          </p:cNvSpPr>
          <p:nvPr/>
        </p:nvSpPr>
        <p:spPr bwMode="auto">
          <a:xfrm>
            <a:off x="76200" y="457200"/>
            <a:ext cx="10668000" cy="1107981"/>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600" b="1" cap="small" dirty="0" smtClean="0">
                <a:solidFill>
                  <a:schemeClr val="bg1"/>
                </a:solidFill>
                <a:latin typeface="Times New Roman" pitchFamily="18" charset="0"/>
                <a:cs typeface="Times New Roman" pitchFamily="18" charset="0"/>
              </a:rPr>
              <a:t>Abstract</a:t>
            </a:r>
            <a:endParaRPr lang="en-US" altLang="en-US" sz="6600" b="1" cap="small" dirty="0">
              <a:solidFill>
                <a:schemeClr val="bg1"/>
              </a:solidFill>
              <a:latin typeface="Times New Roman" pitchFamily="18" charset="0"/>
              <a:cs typeface="Times New Roman" pitchFamily="18" charset="0"/>
            </a:endParaRPr>
          </a:p>
        </p:txBody>
      </p:sp>
      <p:sp>
        <p:nvSpPr>
          <p:cNvPr id="1041" name="Text Box 241"/>
          <p:cNvSpPr txBox="1">
            <a:spLocks noChangeArrowheads="1"/>
          </p:cNvSpPr>
          <p:nvPr/>
        </p:nvSpPr>
        <p:spPr bwMode="auto">
          <a:xfrm>
            <a:off x="11049000" y="15417800"/>
            <a:ext cx="21602700" cy="1107996"/>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600" b="1" cap="small" dirty="0" smtClean="0">
                <a:solidFill>
                  <a:schemeClr val="bg1"/>
                </a:solidFill>
                <a:latin typeface="Times New Roman" pitchFamily="18" charset="0"/>
                <a:cs typeface="Times New Roman" pitchFamily="18" charset="0"/>
              </a:rPr>
              <a:t>Results</a:t>
            </a:r>
            <a:endParaRPr lang="en-US" altLang="en-US" sz="6600" b="1" cap="small" dirty="0">
              <a:solidFill>
                <a:schemeClr val="bg1"/>
              </a:solidFill>
              <a:latin typeface="Times New Roman" pitchFamily="18" charset="0"/>
              <a:cs typeface="Times New Roman" pitchFamily="18" charset="0"/>
            </a:endParaRPr>
          </a:p>
        </p:txBody>
      </p:sp>
      <p:sp>
        <p:nvSpPr>
          <p:cNvPr id="1042" name="Rectangle 242"/>
          <p:cNvSpPr>
            <a:spLocks noChangeArrowheads="1"/>
          </p:cNvSpPr>
          <p:nvPr/>
        </p:nvSpPr>
        <p:spPr bwMode="auto">
          <a:xfrm>
            <a:off x="11049000" y="16663481"/>
            <a:ext cx="10591800" cy="861774"/>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006850" eaLnBrk="0" hangingPunct="0">
              <a:defRPr>
                <a:solidFill>
                  <a:schemeClr val="tx1"/>
                </a:solidFill>
                <a:latin typeface="Arial" pitchFamily="34" charset="0"/>
                <a:cs typeface="Arial" pitchFamily="34" charset="0"/>
              </a:defRPr>
            </a:lvl1pPr>
            <a:lvl2pPr marL="742950" indent="-285750" defTabSz="4006850" eaLnBrk="0" hangingPunct="0">
              <a:defRPr>
                <a:solidFill>
                  <a:schemeClr val="tx1"/>
                </a:solidFill>
                <a:latin typeface="Arial" pitchFamily="34" charset="0"/>
                <a:cs typeface="Arial" pitchFamily="34" charset="0"/>
              </a:defRPr>
            </a:lvl2pPr>
            <a:lvl3pPr marL="1143000" indent="-228600" defTabSz="4006850" eaLnBrk="0" hangingPunct="0">
              <a:defRPr>
                <a:solidFill>
                  <a:schemeClr val="tx1"/>
                </a:solidFill>
                <a:latin typeface="Arial" pitchFamily="34" charset="0"/>
                <a:cs typeface="Arial" pitchFamily="34" charset="0"/>
              </a:defRPr>
            </a:lvl3pPr>
            <a:lvl4pPr marL="1600200" indent="-228600" defTabSz="4006850" eaLnBrk="0" hangingPunct="0">
              <a:defRPr>
                <a:solidFill>
                  <a:schemeClr val="tx1"/>
                </a:solidFill>
                <a:latin typeface="Arial" pitchFamily="34" charset="0"/>
                <a:cs typeface="Arial" pitchFamily="34" charset="0"/>
              </a:defRPr>
            </a:lvl4pPr>
            <a:lvl5pPr marL="2057400" indent="-228600" defTabSz="4006850" eaLnBrk="0" hangingPunct="0">
              <a:defRPr>
                <a:solidFill>
                  <a:schemeClr val="tx1"/>
                </a:solidFill>
                <a:latin typeface="Arial" pitchFamily="34" charset="0"/>
                <a:cs typeface="Arial" pitchFamily="34" charset="0"/>
              </a:defRPr>
            </a:lvl5pPr>
            <a:lvl6pPr marL="2514600" indent="-228600" defTabSz="400685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00685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00685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00685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5000" b="1" dirty="0" smtClean="0">
                <a:solidFill>
                  <a:schemeClr val="bg1"/>
                </a:solidFill>
                <a:latin typeface="Times New Roman" pitchFamily="18" charset="0"/>
                <a:cs typeface="Times New Roman" pitchFamily="18" charset="0"/>
              </a:rPr>
              <a:t>Full Data Set</a:t>
            </a:r>
            <a:endParaRPr lang="en-US" altLang="en-US" sz="5000" b="1" dirty="0">
              <a:solidFill>
                <a:schemeClr val="bg1"/>
              </a:solidFill>
              <a:latin typeface="Times New Roman" pitchFamily="18" charset="0"/>
              <a:cs typeface="Times New Roman" pitchFamily="18" charset="0"/>
            </a:endParaRPr>
          </a:p>
        </p:txBody>
      </p:sp>
      <p:sp>
        <p:nvSpPr>
          <p:cNvPr id="1044" name="Text Box 376"/>
          <p:cNvSpPr txBox="1">
            <a:spLocks noChangeArrowheads="1"/>
          </p:cNvSpPr>
          <p:nvPr/>
        </p:nvSpPr>
        <p:spPr bwMode="auto">
          <a:xfrm>
            <a:off x="22136100" y="16663987"/>
            <a:ext cx="10515600" cy="861774"/>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006850" eaLnBrk="0" hangingPunct="0">
              <a:defRPr>
                <a:solidFill>
                  <a:schemeClr val="tx1"/>
                </a:solidFill>
                <a:latin typeface="Arial" pitchFamily="34" charset="0"/>
                <a:cs typeface="Arial" pitchFamily="34" charset="0"/>
              </a:defRPr>
            </a:lvl1pPr>
            <a:lvl2pPr marL="742950" indent="-285750" defTabSz="4006850" eaLnBrk="0" hangingPunct="0">
              <a:defRPr>
                <a:solidFill>
                  <a:schemeClr val="tx1"/>
                </a:solidFill>
                <a:latin typeface="Arial" pitchFamily="34" charset="0"/>
                <a:cs typeface="Arial" pitchFamily="34" charset="0"/>
              </a:defRPr>
            </a:lvl2pPr>
            <a:lvl3pPr marL="1143000" indent="-228600" defTabSz="4006850" eaLnBrk="0" hangingPunct="0">
              <a:defRPr>
                <a:solidFill>
                  <a:schemeClr val="tx1"/>
                </a:solidFill>
                <a:latin typeface="Arial" pitchFamily="34" charset="0"/>
                <a:cs typeface="Arial" pitchFamily="34" charset="0"/>
              </a:defRPr>
            </a:lvl3pPr>
            <a:lvl4pPr marL="1600200" indent="-228600" defTabSz="4006850" eaLnBrk="0" hangingPunct="0">
              <a:defRPr>
                <a:solidFill>
                  <a:schemeClr val="tx1"/>
                </a:solidFill>
                <a:latin typeface="Arial" pitchFamily="34" charset="0"/>
                <a:cs typeface="Arial" pitchFamily="34" charset="0"/>
              </a:defRPr>
            </a:lvl4pPr>
            <a:lvl5pPr marL="2057400" indent="-228600" defTabSz="4006850" eaLnBrk="0" hangingPunct="0">
              <a:defRPr>
                <a:solidFill>
                  <a:schemeClr val="tx1"/>
                </a:solidFill>
                <a:latin typeface="Arial" pitchFamily="34" charset="0"/>
                <a:cs typeface="Arial" pitchFamily="34" charset="0"/>
              </a:defRPr>
            </a:lvl5pPr>
            <a:lvl6pPr marL="2514600" indent="-228600" defTabSz="400685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00685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00685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00685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kumimoji="1" lang="en-US" altLang="en-US" sz="5000" b="1" dirty="0" smtClean="0">
                <a:solidFill>
                  <a:schemeClr val="bg1"/>
                </a:solidFill>
                <a:latin typeface="Times New Roman" pitchFamily="18" charset="0"/>
                <a:cs typeface="Times New Roman" pitchFamily="18" charset="0"/>
              </a:rPr>
              <a:t>Bootstrapping</a:t>
            </a:r>
            <a:endParaRPr kumimoji="1" lang="en-US" altLang="en-US" sz="5000" b="1" dirty="0">
              <a:solidFill>
                <a:schemeClr val="bg1"/>
              </a:solidFill>
              <a:latin typeface="Times New Roman" pitchFamily="18" charset="0"/>
              <a:cs typeface="Times New Roman" pitchFamily="18" charset="0"/>
            </a:endParaRPr>
          </a:p>
        </p:txBody>
      </p:sp>
      <p:sp>
        <p:nvSpPr>
          <p:cNvPr id="1045" name="Text Box 628"/>
          <p:cNvSpPr txBox="1">
            <a:spLocks noChangeArrowheads="1"/>
          </p:cNvSpPr>
          <p:nvPr/>
        </p:nvSpPr>
        <p:spPr bwMode="auto">
          <a:xfrm>
            <a:off x="33147000" y="16510000"/>
            <a:ext cx="10591800" cy="1016000"/>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000" b="1" cap="small" dirty="0" smtClean="0">
                <a:solidFill>
                  <a:schemeClr val="bg1"/>
                </a:solidFill>
                <a:latin typeface="Times New Roman" pitchFamily="18" charset="0"/>
                <a:cs typeface="Times New Roman" pitchFamily="18" charset="0"/>
              </a:rPr>
              <a:t>Summary</a:t>
            </a:r>
            <a:endParaRPr lang="en-US" altLang="en-US" sz="6000" b="1" cap="small" dirty="0">
              <a:solidFill>
                <a:schemeClr val="bg1"/>
              </a:solidFill>
              <a:latin typeface="Times New Roman" pitchFamily="18" charset="0"/>
              <a:cs typeface="Times New Roman" pitchFamily="18" charset="0"/>
            </a:endParaRPr>
          </a:p>
        </p:txBody>
      </p:sp>
      <p:sp>
        <p:nvSpPr>
          <p:cNvPr id="1046" name="Text Box 629"/>
          <p:cNvSpPr txBox="1">
            <a:spLocks noChangeArrowheads="1"/>
          </p:cNvSpPr>
          <p:nvPr/>
        </p:nvSpPr>
        <p:spPr bwMode="auto">
          <a:xfrm>
            <a:off x="33147000" y="17830800"/>
            <a:ext cx="10591800" cy="3036216"/>
          </a:xfrm>
          <a:prstGeom prst="rect">
            <a:avLst/>
          </a:prstGeom>
          <a:noFill/>
          <a:ln w="9525">
            <a:noFill/>
            <a:miter lim="800000"/>
            <a:headEnd/>
            <a:tailEnd/>
          </a:ln>
        </p:spPr>
        <p:txBody>
          <a:bodyPr>
            <a:spAutoFit/>
          </a:bodyPr>
          <a:lstStyle/>
          <a:p>
            <a:pPr marL="457200" indent="-457200">
              <a:buFont typeface="Arial" panose="020B0604020202020204" pitchFamily="34" charset="0"/>
              <a:buChar char="•"/>
            </a:pPr>
            <a:r>
              <a:rPr lang="en-US" sz="2800" dirty="0" smtClean="0">
                <a:latin typeface="Times New Roman" pitchFamily="18" charset="0"/>
                <a:cs typeface="Times New Roman" pitchFamily="18" charset="0"/>
              </a:rPr>
              <a:t>Built on success of previous years through TS</a:t>
            </a:r>
          </a:p>
          <a:p>
            <a:pPr lvl="2" indent="-457200">
              <a:buFont typeface="Arial" panose="020B0604020202020204" pitchFamily="34" charset="0"/>
              <a:buChar char="•"/>
            </a:pPr>
            <a:r>
              <a:rPr lang="en-US" altLang="en-US" sz="2565" dirty="0" smtClean="0">
                <a:latin typeface="Times New Roman" pitchFamily="18" charset="0"/>
                <a:cs typeface="Times New Roman" pitchFamily="18" charset="0"/>
              </a:rPr>
              <a:t>TS performed the best of the four models in the bootstrapping analysis, especially at 95% sensitivity and 90% </a:t>
            </a:r>
            <a:r>
              <a:rPr lang="en-US" altLang="en-US" sz="2565" dirty="0" smtClean="0">
                <a:latin typeface="Times New Roman" pitchFamily="18" charset="0"/>
                <a:cs typeface="Times New Roman" pitchFamily="18" charset="0"/>
              </a:rPr>
              <a:t>specificity</a:t>
            </a:r>
            <a:endParaRPr lang="en-US" sz="2800" dirty="0" smtClean="0">
              <a:latin typeface="Times New Roman" pitchFamily="18" charset="0"/>
              <a:cs typeface="Times New Roman" pitchFamily="18" charset="0"/>
            </a:endParaRPr>
          </a:p>
          <a:p>
            <a:pPr marL="457200" indent="-457200">
              <a:buFont typeface="Arial" panose="020B0604020202020204" pitchFamily="34" charset="0"/>
              <a:buChar char="•"/>
            </a:pPr>
            <a:r>
              <a:rPr lang="en-US" sz="2800" dirty="0" smtClean="0">
                <a:latin typeface="Times New Roman" pitchFamily="18" charset="0"/>
                <a:cs typeface="Times New Roman" pitchFamily="18" charset="0"/>
              </a:rPr>
              <a:t>Translated most of the techniques used in this study into the user-friendly </a:t>
            </a:r>
            <a:r>
              <a:rPr lang="en-US" sz="2800" i="1" dirty="0" err="1" smtClean="0">
                <a:latin typeface="Times New Roman" pitchFamily="18" charset="0"/>
                <a:cs typeface="Times New Roman" pitchFamily="18" charset="0"/>
              </a:rPr>
              <a:t>CancerDetect</a:t>
            </a:r>
            <a:endParaRPr lang="en-US" sz="2800" dirty="0" smtClean="0">
              <a:latin typeface="Times New Roman" pitchFamily="18" charset="0"/>
              <a:cs typeface="Times New Roman" pitchFamily="18" charset="0"/>
            </a:endParaRPr>
          </a:p>
          <a:p>
            <a:pPr marL="457200" indent="-457200">
              <a:buFont typeface="Arial" panose="020B0604020202020204" pitchFamily="34" charset="0"/>
              <a:buChar char="•"/>
            </a:pPr>
            <a:r>
              <a:rPr lang="en-US" sz="2800" dirty="0" smtClean="0">
                <a:latin typeface="Times New Roman" pitchFamily="18" charset="0"/>
                <a:cs typeface="Times New Roman" pitchFamily="18" charset="0"/>
              </a:rPr>
              <a:t>In the blinded validation, FS and TS improve sensitivity to 85% compared to AFP’s 60%</a:t>
            </a:r>
          </a:p>
        </p:txBody>
      </p:sp>
      <p:sp>
        <p:nvSpPr>
          <p:cNvPr id="1047" name="Text Box 631"/>
          <p:cNvSpPr txBox="1">
            <a:spLocks noChangeArrowheads="1"/>
          </p:cNvSpPr>
          <p:nvPr/>
        </p:nvSpPr>
        <p:spPr bwMode="auto">
          <a:xfrm>
            <a:off x="33147000" y="23136285"/>
            <a:ext cx="10515600"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457200" indent="-457200">
              <a:buFont typeface="Arial" pitchFamily="34" charset="0"/>
              <a:buChar char="•"/>
            </a:pPr>
            <a:r>
              <a:rPr lang="en-US" sz="3200" dirty="0" smtClean="0">
                <a:latin typeface="Times New Roman" pitchFamily="18" charset="0"/>
                <a:cs typeface="Times New Roman" pitchFamily="18" charset="0"/>
              </a:rPr>
              <a:t>Based on the bootstrap, blinded validation, and </a:t>
            </a:r>
            <a:r>
              <a:rPr lang="en-US" sz="3200" dirty="0" err="1" smtClean="0">
                <a:latin typeface="Times New Roman" pitchFamily="18" charset="0"/>
                <a:cs typeface="Times New Roman" pitchFamily="18" charset="0"/>
              </a:rPr>
              <a:t>boostrap</a:t>
            </a:r>
            <a:r>
              <a:rPr lang="en-US" sz="3200" dirty="0" smtClean="0">
                <a:latin typeface="Times New Roman" pitchFamily="18" charset="0"/>
                <a:cs typeface="Times New Roman" pitchFamily="18" charset="0"/>
              </a:rPr>
              <a:t> results, </a:t>
            </a:r>
            <a:r>
              <a:rPr lang="en-US" sz="3200" b="1" dirty="0" smtClean="0">
                <a:latin typeface="Times New Roman" pitchFamily="18" charset="0"/>
                <a:cs typeface="Times New Roman" pitchFamily="18" charset="0"/>
              </a:rPr>
              <a:t>the combination of TS and </a:t>
            </a:r>
            <a:r>
              <a:rPr lang="en-US" sz="3200" b="1" i="1" dirty="0" err="1" smtClean="0">
                <a:latin typeface="Times New Roman" pitchFamily="18" charset="0"/>
                <a:cs typeface="Times New Roman" pitchFamily="18" charset="0"/>
              </a:rPr>
              <a:t>CancerDetect</a:t>
            </a:r>
            <a:r>
              <a:rPr lang="en-US" sz="3200" b="1" dirty="0" smtClean="0">
                <a:latin typeface="Times New Roman" pitchFamily="18" charset="0"/>
                <a:cs typeface="Times New Roman" pitchFamily="18" charset="0"/>
              </a:rPr>
              <a:t> can serve as an HCC screening test that is 40% more sensitive than the current most-used technique</a:t>
            </a:r>
          </a:p>
          <a:p>
            <a:pPr marL="457200" indent="-457200"/>
            <a:endParaRPr lang="en-US" sz="3200" b="1" dirty="0" smtClean="0">
              <a:latin typeface="Times New Roman" pitchFamily="18" charset="0"/>
              <a:cs typeface="Times New Roman" pitchFamily="18" charset="0"/>
            </a:endParaRPr>
          </a:p>
          <a:p>
            <a:pPr marL="457200" indent="-457200">
              <a:buFont typeface="Arial" pitchFamily="34" charset="0"/>
              <a:buChar char="•"/>
            </a:pPr>
            <a:r>
              <a:rPr lang="en-US" sz="3200" dirty="0" smtClean="0">
                <a:latin typeface="Times New Roman" pitchFamily="18" charset="0"/>
                <a:cs typeface="Times New Roman" pitchFamily="18" charset="0"/>
              </a:rPr>
              <a:t>Because TS does not require AFP to be used like FS does, and because </a:t>
            </a:r>
            <a:r>
              <a:rPr lang="en-US" sz="3200" i="1" dirty="0" err="1" smtClean="0">
                <a:latin typeface="Times New Roman" pitchFamily="18" charset="0"/>
                <a:cs typeface="Times New Roman" pitchFamily="18" charset="0"/>
              </a:rPr>
              <a:t>CancerDetect</a:t>
            </a:r>
            <a:r>
              <a:rPr lang="en-US" sz="3200" i="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can function with and analyze most data, </a:t>
            </a:r>
            <a:r>
              <a:rPr lang="en-US" sz="3200" b="1" dirty="0" smtClean="0">
                <a:latin typeface="Times New Roman" pitchFamily="18" charset="0"/>
                <a:cs typeface="Times New Roman" pitchFamily="18" charset="0"/>
              </a:rPr>
              <a:t>our research can be extended to other cancers as well</a:t>
            </a:r>
            <a:endParaRPr lang="en-US" sz="3200" b="1" dirty="0">
              <a:latin typeface="Times New Roman" pitchFamily="18" charset="0"/>
              <a:cs typeface="Times New Roman" pitchFamily="18" charset="0"/>
            </a:endParaRPr>
          </a:p>
        </p:txBody>
      </p:sp>
      <p:sp>
        <p:nvSpPr>
          <p:cNvPr id="2072" name="Text Box 636"/>
          <p:cNvSpPr txBox="1">
            <a:spLocks noChangeArrowheads="1"/>
          </p:cNvSpPr>
          <p:nvPr/>
        </p:nvSpPr>
        <p:spPr bwMode="auto">
          <a:xfrm>
            <a:off x="32994600" y="36790491"/>
            <a:ext cx="10668000" cy="6186309"/>
          </a:xfrm>
          <a:prstGeom prst="rect">
            <a:avLst/>
          </a:prstGeom>
          <a:noFill/>
          <a:ln w="9525">
            <a:noFill/>
            <a:miter lim="800000"/>
            <a:headEnd/>
            <a:tailEnd/>
          </a:ln>
        </p:spPr>
        <p:txBody>
          <a:bodyPr>
            <a:spAutoFit/>
          </a:bodyPr>
          <a:lstStyle/>
          <a:p>
            <a:pPr lvl="0"/>
            <a:r>
              <a:rPr lang="en-US" sz="1200" dirty="0" err="1">
                <a:latin typeface="Times New Roman" pitchFamily="18" charset="0"/>
                <a:cs typeface="Times New Roman" pitchFamily="18" charset="0"/>
              </a:rPr>
              <a:t>Ferlay</a:t>
            </a:r>
            <a:r>
              <a:rPr lang="en-US" sz="1200" dirty="0">
                <a:latin typeface="Times New Roman" pitchFamily="18" charset="0"/>
                <a:cs typeface="Times New Roman" pitchFamily="18" charset="0"/>
              </a:rPr>
              <a:t>, J., </a:t>
            </a:r>
            <a:r>
              <a:rPr lang="en-US" sz="1200" dirty="0" err="1">
                <a:latin typeface="Times New Roman" pitchFamily="18" charset="0"/>
                <a:cs typeface="Times New Roman" pitchFamily="18" charset="0"/>
              </a:rPr>
              <a:t>Soerjomataram</a:t>
            </a:r>
            <a:r>
              <a:rPr lang="en-US" sz="1200" dirty="0">
                <a:latin typeface="Times New Roman" pitchFamily="18" charset="0"/>
                <a:cs typeface="Times New Roman" pitchFamily="18" charset="0"/>
              </a:rPr>
              <a:t>, I., </a:t>
            </a:r>
            <a:r>
              <a:rPr lang="en-US" sz="1200" dirty="0" err="1">
                <a:latin typeface="Times New Roman" pitchFamily="18" charset="0"/>
                <a:cs typeface="Times New Roman" pitchFamily="18" charset="0"/>
              </a:rPr>
              <a:t>Ervik</a:t>
            </a:r>
            <a:r>
              <a:rPr lang="en-US" sz="1200" dirty="0">
                <a:latin typeface="Times New Roman" pitchFamily="18" charset="0"/>
                <a:cs typeface="Times New Roman" pitchFamily="18" charset="0"/>
              </a:rPr>
              <a:t>, MDR, et al. </a:t>
            </a:r>
            <a:r>
              <a:rPr lang="en-US" sz="1200" i="1" dirty="0">
                <a:latin typeface="Times New Roman" pitchFamily="18" charset="0"/>
                <a:cs typeface="Times New Roman" pitchFamily="18" charset="0"/>
              </a:rPr>
              <a:t>GLOBOCAN 2012 v1.0</a:t>
            </a:r>
            <a:r>
              <a:rPr lang="en-US" sz="1200" dirty="0">
                <a:latin typeface="Times New Roman" pitchFamily="18" charset="0"/>
                <a:cs typeface="Times New Roman" pitchFamily="18" charset="0"/>
              </a:rPr>
              <a:t>,</a:t>
            </a:r>
            <a:r>
              <a:rPr lang="en-US" sz="1200" i="1" dirty="0">
                <a:latin typeface="Times New Roman" pitchFamily="18" charset="0"/>
                <a:cs typeface="Times New Roman" pitchFamily="18" charset="0"/>
              </a:rPr>
              <a:t> Cancer incidence and mortality worldwide: IARC Cancer base No. 11.</a:t>
            </a:r>
            <a:r>
              <a:rPr lang="en-US" sz="1200" dirty="0">
                <a:latin typeface="Times New Roman" pitchFamily="18" charset="0"/>
                <a:cs typeface="Times New Roman" pitchFamily="18" charset="0"/>
              </a:rPr>
              <a:t> Internet International 	Agency for Research on Cancer: Lyon, France; 2013. </a:t>
            </a:r>
          </a:p>
          <a:p>
            <a:pPr lvl="0"/>
            <a:r>
              <a:rPr lang="en-US" sz="1200" dirty="0" err="1">
                <a:latin typeface="Times New Roman" pitchFamily="18" charset="0"/>
                <a:cs typeface="Times New Roman" pitchFamily="18" charset="0"/>
              </a:rPr>
              <a:t>Bruix</a:t>
            </a:r>
            <a:r>
              <a:rPr lang="en-US" sz="1200" dirty="0">
                <a:latin typeface="Times New Roman" pitchFamily="18" charset="0"/>
                <a:cs typeface="Times New Roman" pitchFamily="18" charset="0"/>
              </a:rPr>
              <a:t>, J., and Sherman, M. (2011). Management of hepatocellular carcinoma: an update. </a:t>
            </a:r>
            <a:r>
              <a:rPr lang="en-US" sz="1200" i="1" dirty="0">
                <a:latin typeface="Times New Roman" pitchFamily="18" charset="0"/>
                <a:cs typeface="Times New Roman" pitchFamily="18" charset="0"/>
              </a:rPr>
              <a:t>Hepatology,</a:t>
            </a:r>
            <a:r>
              <a:rPr lang="en-US" sz="1200" dirty="0">
                <a:latin typeface="Times New Roman" pitchFamily="18" charset="0"/>
                <a:cs typeface="Times New Roman" pitchFamily="18" charset="0"/>
              </a:rPr>
              <a:t> </a:t>
            </a:r>
            <a:r>
              <a:rPr lang="en-US" sz="1200" i="1" dirty="0">
                <a:latin typeface="Times New Roman" pitchFamily="18" charset="0"/>
                <a:cs typeface="Times New Roman" pitchFamily="18" charset="0"/>
              </a:rPr>
              <a:t>53(3), </a:t>
            </a:r>
            <a:r>
              <a:rPr lang="en-US" sz="1200" dirty="0">
                <a:latin typeface="Times New Roman" pitchFamily="18" charset="0"/>
                <a:cs typeface="Times New Roman" pitchFamily="18" charset="0"/>
              </a:rPr>
              <a:t>1020-2</a:t>
            </a:r>
          </a:p>
          <a:p>
            <a:pPr lvl="0"/>
            <a:r>
              <a:rPr lang="en-US" sz="1200" dirty="0">
                <a:latin typeface="Times New Roman" pitchFamily="18" charset="0"/>
                <a:cs typeface="Times New Roman" pitchFamily="18" charset="0"/>
              </a:rPr>
              <a:t>Su, Y-H, Lin, S.Y., Song, W., and Jain, S. (2014). DNA markers in molecular diagnostics for hepatocellular carcinoma. </a:t>
            </a:r>
            <a:r>
              <a:rPr lang="en-US" sz="1200" i="1" dirty="0">
                <a:latin typeface="Times New Roman" pitchFamily="18" charset="0"/>
                <a:cs typeface="Times New Roman" pitchFamily="18" charset="0"/>
              </a:rPr>
              <a:t>Expert Rev. Mol. </a:t>
            </a:r>
            <a:r>
              <a:rPr lang="en-US" sz="1200" i="1" dirty="0" err="1">
                <a:latin typeface="Times New Roman" pitchFamily="18" charset="0"/>
                <a:cs typeface="Times New Roman" pitchFamily="18" charset="0"/>
              </a:rPr>
              <a:t>Diagn</a:t>
            </a:r>
            <a:r>
              <a:rPr lang="en-US" sz="1200" i="1" dirty="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i="1" dirty="0">
                <a:latin typeface="Times New Roman" pitchFamily="18" charset="0"/>
                <a:cs typeface="Times New Roman" pitchFamily="18" charset="0"/>
              </a:rPr>
              <a:t>14(7),</a:t>
            </a:r>
            <a:r>
              <a:rPr lang="en-US" sz="1200" dirty="0">
                <a:latin typeface="Times New Roman" pitchFamily="18" charset="0"/>
                <a:cs typeface="Times New Roman" pitchFamily="18" charset="0"/>
              </a:rPr>
              <a:t> 803-817. 	doi:10.1586/14737159.2014.946908.</a:t>
            </a:r>
          </a:p>
          <a:p>
            <a:pPr lvl="0"/>
            <a:r>
              <a:rPr lang="en-US" sz="1200" dirty="0" err="1">
                <a:latin typeface="Times New Roman" pitchFamily="18" charset="0"/>
                <a:cs typeface="Times New Roman" pitchFamily="18" charset="0"/>
              </a:rPr>
              <a:t>Jia</a:t>
            </a:r>
            <a:r>
              <a:rPr lang="en-US" sz="1200" dirty="0">
                <a:latin typeface="Times New Roman" pitchFamily="18" charset="0"/>
                <a:cs typeface="Times New Roman" pitchFamily="18" charset="0"/>
              </a:rPr>
              <a:t>, H-L, Ye, Q-H, Qin, L-X, et al (2007). Gene Expression Profiling Reveals Potential Biomarkers of Human Hepatocellular Carcinoma. </a:t>
            </a:r>
            <a:r>
              <a:rPr lang="en-US" sz="1200" i="1" dirty="0" err="1">
                <a:latin typeface="Times New Roman" pitchFamily="18" charset="0"/>
                <a:cs typeface="Times New Roman" pitchFamily="18" charset="0"/>
              </a:rPr>
              <a:t>Clin</a:t>
            </a:r>
            <a:r>
              <a:rPr lang="en-US" sz="1200" i="1" dirty="0">
                <a:latin typeface="Times New Roman" pitchFamily="18" charset="0"/>
                <a:cs typeface="Times New Roman" pitchFamily="18" charset="0"/>
              </a:rPr>
              <a:t> Cancer Res, 13</a:t>
            </a:r>
            <a:r>
              <a:rPr lang="en-US" sz="1200" dirty="0">
                <a:latin typeface="Times New Roman" pitchFamily="18" charset="0"/>
                <a:cs typeface="Times New Roman" pitchFamily="18" charset="0"/>
              </a:rPr>
              <a:t>, 1133-1139.</a:t>
            </a:r>
          </a:p>
          <a:p>
            <a:pPr lvl="0"/>
            <a:r>
              <a:rPr lang="en-US" sz="1200" dirty="0">
                <a:latin typeface="Times New Roman" pitchFamily="18" charset="0"/>
                <a:cs typeface="Times New Roman" pitchFamily="18" charset="0"/>
              </a:rPr>
              <a:t>Wang, M., Long, R.E., </a:t>
            </a:r>
            <a:r>
              <a:rPr lang="en-US" sz="1200" dirty="0" err="1">
                <a:latin typeface="Times New Roman" pitchFamily="18" charset="0"/>
                <a:cs typeface="Times New Roman" pitchFamily="18" charset="0"/>
              </a:rPr>
              <a:t>Comunale</a:t>
            </a:r>
            <a:r>
              <a:rPr lang="en-US" sz="1200" dirty="0">
                <a:latin typeface="Times New Roman" pitchFamily="18" charset="0"/>
                <a:cs typeface="Times New Roman" pitchFamily="18" charset="0"/>
              </a:rPr>
              <a:t>, M.A., et al (2009). Novel </a:t>
            </a:r>
            <a:r>
              <a:rPr lang="en-US" sz="1200" dirty="0" err="1">
                <a:latin typeface="Times New Roman" pitchFamily="18" charset="0"/>
                <a:cs typeface="Times New Roman" pitchFamily="18" charset="0"/>
              </a:rPr>
              <a:t>Fucosylated</a:t>
            </a:r>
            <a:r>
              <a:rPr lang="en-US" sz="1200" dirty="0">
                <a:latin typeface="Times New Roman" pitchFamily="18" charset="0"/>
                <a:cs typeface="Times New Roman" pitchFamily="18" charset="0"/>
              </a:rPr>
              <a:t> Biomarkers for the Early Detection of Hepatocellular Carcinoma. </a:t>
            </a:r>
            <a:r>
              <a:rPr lang="en-US" sz="1200" i="1" dirty="0">
                <a:latin typeface="Times New Roman" pitchFamily="18" charset="0"/>
                <a:cs typeface="Times New Roman" pitchFamily="18" charset="0"/>
              </a:rPr>
              <a:t>Cancer </a:t>
            </a:r>
            <a:r>
              <a:rPr lang="en-US" sz="1200" i="1" dirty="0" err="1">
                <a:latin typeface="Times New Roman" pitchFamily="18" charset="0"/>
                <a:cs typeface="Times New Roman" pitchFamily="18" charset="0"/>
              </a:rPr>
              <a:t>Epidemiol</a:t>
            </a:r>
            <a:r>
              <a:rPr lang="en-US" sz="1200" i="1" dirty="0">
                <a:latin typeface="Times New Roman" pitchFamily="18" charset="0"/>
                <a:cs typeface="Times New Roman" pitchFamily="18" charset="0"/>
              </a:rPr>
              <a:t> Biomarkers 	</a:t>
            </a:r>
            <a:r>
              <a:rPr lang="en-US" sz="1200" i="1" dirty="0" err="1">
                <a:latin typeface="Times New Roman" pitchFamily="18" charset="0"/>
                <a:cs typeface="Times New Roman" pitchFamily="18" charset="0"/>
              </a:rPr>
              <a:t>Prev</a:t>
            </a:r>
            <a:r>
              <a:rPr lang="en-US" sz="1200" i="1" dirty="0">
                <a:latin typeface="Times New Roman" pitchFamily="18" charset="0"/>
                <a:cs typeface="Times New Roman" pitchFamily="18" charset="0"/>
              </a:rPr>
              <a:t>, 18,</a:t>
            </a:r>
            <a:r>
              <a:rPr lang="en-US" sz="1200" dirty="0">
                <a:latin typeface="Times New Roman" pitchFamily="18" charset="0"/>
                <a:cs typeface="Times New Roman" pitchFamily="18" charset="0"/>
              </a:rPr>
              <a:t> 1914-1921.</a:t>
            </a:r>
          </a:p>
          <a:p>
            <a:pPr lvl="0"/>
            <a:r>
              <a:rPr lang="en-US" sz="1200" dirty="0" err="1">
                <a:latin typeface="Times New Roman" pitchFamily="18" charset="0"/>
                <a:cs typeface="Times New Roman" pitchFamily="18" charset="0"/>
              </a:rPr>
              <a:t>Laxman</a:t>
            </a:r>
            <a:r>
              <a:rPr lang="en-US" sz="1200" dirty="0">
                <a:latin typeface="Times New Roman" pitchFamily="18" charset="0"/>
                <a:cs typeface="Times New Roman" pitchFamily="18" charset="0"/>
              </a:rPr>
              <a:t>, B., Morris, D.S., Yu, J., et al (2008). A First-Generation Multiplex Biomarker Analysis of Urine for the Early Detection of Prostate Cancer. </a:t>
            </a:r>
            <a:r>
              <a:rPr lang="en-US" sz="1200" i="1" dirty="0">
                <a:latin typeface="Times New Roman" pitchFamily="18" charset="0"/>
                <a:cs typeface="Times New Roman" pitchFamily="18" charset="0"/>
              </a:rPr>
              <a:t>Cancer Res, 68,</a:t>
            </a:r>
            <a:r>
              <a:rPr lang="en-US" sz="1200" dirty="0">
                <a:latin typeface="Times New Roman" pitchFamily="18" charset="0"/>
                <a:cs typeface="Times New Roman" pitchFamily="18" charset="0"/>
              </a:rPr>
              <a:t> 645-	649.</a:t>
            </a:r>
          </a:p>
          <a:p>
            <a:pPr lvl="0"/>
            <a:r>
              <a:rPr lang="en-US" sz="1200" dirty="0">
                <a:latin typeface="Times New Roman" pitchFamily="18" charset="0"/>
                <a:cs typeface="Times New Roman" pitchFamily="18" charset="0"/>
              </a:rPr>
              <a:t>Wang et al (2013). A comparison of statistical methods for the detection of hepatocellular carcinoma based on serum biomarkers and clinical variables. </a:t>
            </a:r>
            <a:r>
              <a:rPr lang="en-US" sz="1200" i="1" dirty="0">
                <a:latin typeface="Times New Roman" pitchFamily="18" charset="0"/>
                <a:cs typeface="Times New Roman" pitchFamily="18" charset="0"/>
              </a:rPr>
              <a:t>BMC Medical 	Genomics</a:t>
            </a:r>
            <a:r>
              <a:rPr lang="en-US" sz="1200" dirty="0">
                <a:latin typeface="Times New Roman" pitchFamily="18" charset="0"/>
                <a:cs typeface="Times New Roman" pitchFamily="18" charset="0"/>
              </a:rPr>
              <a:t>, </a:t>
            </a:r>
            <a:r>
              <a:rPr lang="en-US" sz="1200" i="1" dirty="0">
                <a:latin typeface="Times New Roman" pitchFamily="18" charset="0"/>
                <a:cs typeface="Times New Roman" pitchFamily="18" charset="0"/>
              </a:rPr>
              <a:t>6(</a:t>
            </a:r>
            <a:r>
              <a:rPr lang="en-US" sz="1200" i="1" dirty="0" err="1">
                <a:latin typeface="Times New Roman" pitchFamily="18" charset="0"/>
                <a:cs typeface="Times New Roman" pitchFamily="18" charset="0"/>
              </a:rPr>
              <a:t>Suppl</a:t>
            </a:r>
            <a:r>
              <a:rPr lang="en-US" sz="1200" i="1" dirty="0">
                <a:latin typeface="Times New Roman" pitchFamily="18" charset="0"/>
                <a:cs typeface="Times New Roman" pitchFamily="18" charset="0"/>
              </a:rPr>
              <a:t> 3)</a:t>
            </a:r>
            <a:r>
              <a:rPr lang="en-US" sz="1200" dirty="0">
                <a:latin typeface="Times New Roman" pitchFamily="18" charset="0"/>
                <a:cs typeface="Times New Roman" pitchFamily="18" charset="0"/>
              </a:rPr>
              <a:t>, S9</a:t>
            </a:r>
          </a:p>
          <a:p>
            <a:pPr lvl="0"/>
            <a:r>
              <a:rPr lang="en-US" sz="1200" dirty="0" err="1">
                <a:latin typeface="Times New Roman" pitchFamily="18" charset="0"/>
                <a:cs typeface="Times New Roman" pitchFamily="18" charset="0"/>
              </a:rPr>
              <a:t>Breiman</a:t>
            </a:r>
            <a:r>
              <a:rPr lang="en-US" sz="1200" dirty="0">
                <a:latin typeface="Times New Roman" pitchFamily="18" charset="0"/>
                <a:cs typeface="Times New Roman" pitchFamily="18" charset="0"/>
              </a:rPr>
              <a:t>, L. (2001). Random forest. </a:t>
            </a:r>
            <a:r>
              <a:rPr lang="en-US" sz="1200" i="1" dirty="0">
                <a:latin typeface="Times New Roman" pitchFamily="18" charset="0"/>
                <a:cs typeface="Times New Roman" pitchFamily="18" charset="0"/>
              </a:rPr>
              <a:t>Machine Learning</a:t>
            </a:r>
            <a:r>
              <a:rPr lang="en-US" sz="1200" dirty="0">
                <a:latin typeface="Times New Roman" pitchFamily="18" charset="0"/>
                <a:cs typeface="Times New Roman" pitchFamily="18" charset="0"/>
              </a:rPr>
              <a:t>, </a:t>
            </a:r>
            <a:r>
              <a:rPr lang="en-US" sz="1200" i="1" dirty="0">
                <a:latin typeface="Times New Roman" pitchFamily="18" charset="0"/>
                <a:cs typeface="Times New Roman" pitchFamily="18" charset="0"/>
              </a:rPr>
              <a:t>45</a:t>
            </a:r>
            <a:r>
              <a:rPr lang="en-US" sz="1200" dirty="0">
                <a:latin typeface="Times New Roman" pitchFamily="18" charset="0"/>
                <a:cs typeface="Times New Roman" pitchFamily="18" charset="0"/>
              </a:rPr>
              <a:t>, 5–32.</a:t>
            </a:r>
          </a:p>
          <a:p>
            <a:pPr lvl="0"/>
            <a:r>
              <a:rPr lang="en-US" sz="1200" dirty="0">
                <a:latin typeface="Times New Roman" pitchFamily="18" charset="0"/>
                <a:cs typeface="Times New Roman" pitchFamily="18" charset="0"/>
              </a:rPr>
              <a:t>Wu, B., Abbott, T., Fishman, D., et al (2003). Comparison of statistical methods for classification of ovarian cancer using mass spectrometry data. 	</a:t>
            </a:r>
            <a:r>
              <a:rPr lang="en-US" sz="1200" i="1" dirty="0">
                <a:latin typeface="Times New Roman" pitchFamily="18" charset="0"/>
                <a:cs typeface="Times New Roman" pitchFamily="18" charset="0"/>
              </a:rPr>
              <a:t>Bioinformatics,19(13), </a:t>
            </a:r>
            <a:r>
              <a:rPr lang="en-US" sz="1200" dirty="0">
                <a:latin typeface="Times New Roman" pitchFamily="18" charset="0"/>
                <a:cs typeface="Times New Roman" pitchFamily="18" charset="0"/>
              </a:rPr>
              <a:t>1636–1643.</a:t>
            </a:r>
          </a:p>
          <a:p>
            <a:pPr lvl="0"/>
            <a:r>
              <a:rPr lang="en-US" sz="1200" dirty="0">
                <a:latin typeface="Times New Roman" pitchFamily="18" charset="0"/>
                <a:cs typeface="Times New Roman" pitchFamily="18" charset="0"/>
              </a:rPr>
              <a:t>Gupta, S., Sun, H., Yi, S., et al (2014). Molecular Markers of Carcinogenesis for Risk Stratification of Individuals with Colorectal Polyps: A Case-Control Study. </a:t>
            </a:r>
            <a:r>
              <a:rPr lang="en-US" sz="1200" i="1" dirty="0">
                <a:latin typeface="Times New Roman" pitchFamily="18" charset="0"/>
                <a:cs typeface="Times New Roman" pitchFamily="18" charset="0"/>
              </a:rPr>
              <a:t>Cancer 	</a:t>
            </a:r>
            <a:r>
              <a:rPr lang="en-US" sz="1200" i="1" dirty="0" err="1">
                <a:latin typeface="Times New Roman" pitchFamily="18" charset="0"/>
                <a:cs typeface="Times New Roman" pitchFamily="18" charset="0"/>
              </a:rPr>
              <a:t>Prev</a:t>
            </a:r>
            <a:r>
              <a:rPr lang="en-US" sz="1200" i="1" dirty="0">
                <a:latin typeface="Times New Roman" pitchFamily="18" charset="0"/>
                <a:cs typeface="Times New Roman" pitchFamily="18" charset="0"/>
              </a:rPr>
              <a:t> Res, 7,</a:t>
            </a:r>
            <a:r>
              <a:rPr lang="en-US" sz="1200" dirty="0">
                <a:latin typeface="Times New Roman" pitchFamily="18" charset="0"/>
                <a:cs typeface="Times New Roman" pitchFamily="18" charset="0"/>
              </a:rPr>
              <a:t> 1023-1034.</a:t>
            </a:r>
          </a:p>
          <a:p>
            <a:pPr lvl="0"/>
            <a:r>
              <a:rPr lang="en-US" sz="1200" dirty="0">
                <a:latin typeface="Times New Roman" pitchFamily="18" charset="0"/>
                <a:cs typeface="Times New Roman" pitchFamily="18" charset="0"/>
              </a:rPr>
              <a:t>Liang, S-Y, Wu, S-W, Pu, T-H, et al (2014). An adaptive workflow coupled with Random Forest algorithm to identify intact N-</a:t>
            </a:r>
            <a:r>
              <a:rPr lang="en-US" sz="1200" dirty="0" err="1">
                <a:latin typeface="Times New Roman" pitchFamily="18" charset="0"/>
                <a:cs typeface="Times New Roman" pitchFamily="18" charset="0"/>
              </a:rPr>
              <a:t>glycopeptides</a:t>
            </a:r>
            <a:r>
              <a:rPr lang="en-US" sz="1200" dirty="0">
                <a:latin typeface="Times New Roman" pitchFamily="18" charset="0"/>
                <a:cs typeface="Times New Roman" pitchFamily="18" charset="0"/>
              </a:rPr>
              <a:t> detected from mass 	spectrometry. </a:t>
            </a:r>
            <a:r>
              <a:rPr lang="en-US" sz="1200" i="1" dirty="0">
                <a:latin typeface="Times New Roman" pitchFamily="18" charset="0"/>
                <a:cs typeface="Times New Roman" pitchFamily="18" charset="0"/>
              </a:rPr>
              <a:t>Bioinformatics, 30(13)</a:t>
            </a:r>
            <a:r>
              <a:rPr lang="en-US" sz="1200" dirty="0">
                <a:latin typeface="Times New Roman" pitchFamily="18" charset="0"/>
                <a:cs typeface="Times New Roman" pitchFamily="18" charset="0"/>
              </a:rPr>
              <a:t>, 1908–1916.</a:t>
            </a:r>
          </a:p>
          <a:p>
            <a:pPr lvl="0"/>
            <a:r>
              <a:rPr lang="en-US" sz="1200" dirty="0">
                <a:latin typeface="Times New Roman" pitchFamily="18" charset="0"/>
                <a:cs typeface="Times New Roman" pitchFamily="18" charset="0"/>
              </a:rPr>
              <a:t>Miyoshi, Y., </a:t>
            </a:r>
            <a:r>
              <a:rPr lang="en-US" sz="1200" dirty="0" err="1">
                <a:latin typeface="Times New Roman" pitchFamily="18" charset="0"/>
                <a:cs typeface="Times New Roman" pitchFamily="18" charset="0"/>
              </a:rPr>
              <a:t>Iwao</a:t>
            </a:r>
            <a:r>
              <a:rPr lang="en-US" sz="1200" dirty="0">
                <a:latin typeface="Times New Roman" pitchFamily="18" charset="0"/>
                <a:cs typeface="Times New Roman" pitchFamily="18" charset="0"/>
              </a:rPr>
              <a:t>, K., </a:t>
            </a:r>
            <a:r>
              <a:rPr lang="en-US" sz="1200" dirty="0" err="1">
                <a:latin typeface="Times New Roman" pitchFamily="18" charset="0"/>
                <a:cs typeface="Times New Roman" pitchFamily="18" charset="0"/>
              </a:rPr>
              <a:t>Nagasawa</a:t>
            </a:r>
            <a:r>
              <a:rPr lang="en-US" sz="1200" dirty="0">
                <a:latin typeface="Times New Roman" pitchFamily="18" charset="0"/>
                <a:cs typeface="Times New Roman" pitchFamily="18" charset="0"/>
              </a:rPr>
              <a:t>, Y., et al. (1998) Activation of the Beta-Catenin Gene in Primary Hepatocellular Carcinomas by Somatic Alterations Involving Exon 31. 	</a:t>
            </a:r>
            <a:r>
              <a:rPr lang="en-US" sz="1200" i="1" dirty="0">
                <a:latin typeface="Times New Roman" pitchFamily="18" charset="0"/>
                <a:cs typeface="Times New Roman" pitchFamily="18" charset="0"/>
              </a:rPr>
              <a:t>Cancer Res.</a:t>
            </a:r>
            <a:r>
              <a:rPr lang="en-US" sz="1200" dirty="0">
                <a:latin typeface="Times New Roman" pitchFamily="18" charset="0"/>
                <a:cs typeface="Times New Roman" pitchFamily="18" charset="0"/>
              </a:rPr>
              <a:t> </a:t>
            </a:r>
            <a:r>
              <a:rPr lang="en-US" sz="1200" i="1" dirty="0">
                <a:latin typeface="Times New Roman" pitchFamily="18" charset="0"/>
                <a:cs typeface="Times New Roman" pitchFamily="18" charset="0"/>
              </a:rPr>
              <a:t>58</a:t>
            </a:r>
            <a:r>
              <a:rPr lang="en-US" sz="1200" dirty="0">
                <a:latin typeface="Times New Roman" pitchFamily="18" charset="0"/>
                <a:cs typeface="Times New Roman" pitchFamily="18" charset="0"/>
              </a:rPr>
              <a:t>, 2524-2527.</a:t>
            </a:r>
          </a:p>
          <a:p>
            <a:pPr lvl="0"/>
            <a:r>
              <a:rPr lang="en-US" sz="1200" dirty="0" err="1">
                <a:latin typeface="Times New Roman" pitchFamily="18" charset="0"/>
                <a:cs typeface="Times New Roman" pitchFamily="18" charset="0"/>
              </a:rPr>
              <a:t>Nault</a:t>
            </a:r>
            <a:r>
              <a:rPr lang="en-US" sz="1200" dirty="0">
                <a:latin typeface="Times New Roman" pitchFamily="18" charset="0"/>
                <a:cs typeface="Times New Roman" pitchFamily="18" charset="0"/>
              </a:rPr>
              <a:t>, J-C, </a:t>
            </a:r>
            <a:r>
              <a:rPr lang="en-US" sz="1200" dirty="0" err="1">
                <a:latin typeface="Times New Roman" pitchFamily="18" charset="0"/>
                <a:cs typeface="Times New Roman" pitchFamily="18" charset="0"/>
              </a:rPr>
              <a:t>Zucman</a:t>
            </a:r>
            <a:r>
              <a:rPr lang="en-US" sz="1200" dirty="0">
                <a:latin typeface="Times New Roman" pitchFamily="18" charset="0"/>
                <a:cs typeface="Times New Roman" pitchFamily="18" charset="0"/>
              </a:rPr>
              <a:t>-Rossi, J. (2014). Genetics of hepatocellular carcinoma: The next generation. </a:t>
            </a:r>
            <a:r>
              <a:rPr lang="en-US" sz="1200" i="1" dirty="0">
                <a:latin typeface="Times New Roman" pitchFamily="18" charset="0"/>
                <a:cs typeface="Times New Roman" pitchFamily="18" charset="0"/>
              </a:rPr>
              <a:t>Journal of Hepatology, 60,</a:t>
            </a:r>
            <a:r>
              <a:rPr lang="en-US" sz="1200" dirty="0">
                <a:latin typeface="Times New Roman" pitchFamily="18" charset="0"/>
                <a:cs typeface="Times New Roman" pitchFamily="18" charset="0"/>
              </a:rPr>
              <a:t> 224–226.</a:t>
            </a:r>
          </a:p>
          <a:p>
            <a:pPr lvl="0"/>
            <a:r>
              <a:rPr lang="en-US" sz="1200" dirty="0" err="1">
                <a:latin typeface="Times New Roman" pitchFamily="18" charset="0"/>
                <a:cs typeface="Times New Roman" pitchFamily="18" charset="0"/>
              </a:rPr>
              <a:t>Pinyol</a:t>
            </a:r>
            <a:r>
              <a:rPr lang="en-US" sz="1200" dirty="0">
                <a:latin typeface="Times New Roman" pitchFamily="18" charset="0"/>
                <a:cs typeface="Times New Roman" pitchFamily="18" charset="0"/>
              </a:rPr>
              <a:t>, R., Tovar, V., </a:t>
            </a:r>
            <a:r>
              <a:rPr lang="en-US" sz="1200" dirty="0" err="1">
                <a:latin typeface="Times New Roman" pitchFamily="18" charset="0"/>
                <a:cs typeface="Times New Roman" pitchFamily="18" charset="0"/>
              </a:rPr>
              <a:t>Llovet</a:t>
            </a:r>
            <a:r>
              <a:rPr lang="en-US" sz="1200" dirty="0">
                <a:latin typeface="Times New Roman" pitchFamily="18" charset="0"/>
                <a:cs typeface="Times New Roman" pitchFamily="18" charset="0"/>
              </a:rPr>
              <a:t>, J.M. (2014). TERT promoter mutations: Gatekeeper and driver of hepatocellular carcinoma. </a:t>
            </a:r>
            <a:r>
              <a:rPr lang="en-US" sz="1200" i="1" dirty="0">
                <a:latin typeface="Times New Roman" pitchFamily="18" charset="0"/>
                <a:cs typeface="Times New Roman" pitchFamily="18" charset="0"/>
              </a:rPr>
              <a:t>J </a:t>
            </a:r>
            <a:r>
              <a:rPr lang="en-US" sz="1200" i="1" dirty="0" err="1">
                <a:latin typeface="Times New Roman" pitchFamily="18" charset="0"/>
                <a:cs typeface="Times New Roman" pitchFamily="18" charset="0"/>
              </a:rPr>
              <a:t>Hepatol</a:t>
            </a:r>
            <a:r>
              <a:rPr lang="en-US" sz="1200" i="1" dirty="0">
                <a:latin typeface="Times New Roman" pitchFamily="18" charset="0"/>
                <a:cs typeface="Times New Roman" pitchFamily="18" charset="0"/>
              </a:rPr>
              <a:t>,</a:t>
            </a:r>
            <a:r>
              <a:rPr lang="en-US" sz="1200" dirty="0">
                <a:latin typeface="Times New Roman" pitchFamily="18" charset="0"/>
                <a:cs typeface="Times New Roman" pitchFamily="18" charset="0"/>
              </a:rPr>
              <a:t> 	http://dx.doi.org/10.1016/j.jhep.2014.05.028</a:t>
            </a:r>
          </a:p>
          <a:p>
            <a:pPr lvl="0"/>
            <a:r>
              <a:rPr lang="en-US" sz="1200" dirty="0">
                <a:latin typeface="Times New Roman" pitchFamily="18" charset="0"/>
                <a:cs typeface="Times New Roman" pitchFamily="18" charset="0"/>
              </a:rPr>
              <a:t>Hosmer, D.W., and </a:t>
            </a:r>
            <a:r>
              <a:rPr lang="en-US" sz="1200" dirty="0" err="1">
                <a:latin typeface="Times New Roman" pitchFamily="18" charset="0"/>
                <a:cs typeface="Times New Roman" pitchFamily="18" charset="0"/>
              </a:rPr>
              <a:t>Lemeshow</a:t>
            </a:r>
            <a:r>
              <a:rPr lang="en-US" sz="1200" dirty="0">
                <a:latin typeface="Times New Roman" pitchFamily="18" charset="0"/>
                <a:cs typeface="Times New Roman" pitchFamily="18" charset="0"/>
              </a:rPr>
              <a:t>, S. (1989). </a:t>
            </a:r>
            <a:r>
              <a:rPr lang="en-US" sz="1200" i="1" dirty="0">
                <a:latin typeface="Times New Roman" pitchFamily="18" charset="0"/>
                <a:cs typeface="Times New Roman" pitchFamily="18" charset="0"/>
              </a:rPr>
              <a:t>Applied Logistic Regression</a:t>
            </a:r>
            <a:r>
              <a:rPr lang="en-US" sz="1200" dirty="0">
                <a:latin typeface="Times New Roman" pitchFamily="18" charset="0"/>
                <a:cs typeface="Times New Roman" pitchFamily="18" charset="0"/>
              </a:rPr>
              <a:t>. New York City: John Wiley &amp; Sons, Inc. Print.</a:t>
            </a:r>
          </a:p>
          <a:p>
            <a:pPr lvl="0"/>
            <a:r>
              <a:rPr lang="en-US" sz="1200" dirty="0">
                <a:latin typeface="Times New Roman" pitchFamily="18" charset="0"/>
                <a:cs typeface="Times New Roman" pitchFamily="18" charset="0"/>
              </a:rPr>
              <a:t>https://cran.r-project.org/web/packages/party/party.pdf</a:t>
            </a:r>
          </a:p>
          <a:p>
            <a:pPr lvl="0"/>
            <a:r>
              <a:rPr lang="en-US" sz="1200" dirty="0" err="1">
                <a:latin typeface="Times New Roman" pitchFamily="18" charset="0"/>
                <a:cs typeface="Times New Roman" pitchFamily="18" charset="0"/>
              </a:rPr>
              <a:t>Heinze</a:t>
            </a:r>
            <a:r>
              <a:rPr lang="en-US" sz="1200" dirty="0">
                <a:latin typeface="Times New Roman" pitchFamily="18" charset="0"/>
                <a:cs typeface="Times New Roman" pitchFamily="18" charset="0"/>
              </a:rPr>
              <a:t>, G., and </a:t>
            </a:r>
            <a:r>
              <a:rPr lang="en-US" sz="1200" dirty="0" err="1">
                <a:latin typeface="Times New Roman" pitchFamily="18" charset="0"/>
                <a:cs typeface="Times New Roman" pitchFamily="18" charset="0"/>
              </a:rPr>
              <a:t>Schemper</a:t>
            </a:r>
            <a:r>
              <a:rPr lang="en-US" sz="1200" dirty="0">
                <a:latin typeface="Times New Roman" pitchFamily="18" charset="0"/>
                <a:cs typeface="Times New Roman" pitchFamily="18" charset="0"/>
              </a:rPr>
              <a:t>, M. (2002). A solution to the problem of separation in logistic regression, </a:t>
            </a:r>
            <a:r>
              <a:rPr lang="en-US" sz="1200" i="1" dirty="0">
                <a:latin typeface="Times New Roman" pitchFamily="18" charset="0"/>
                <a:cs typeface="Times New Roman" pitchFamily="18" charset="0"/>
              </a:rPr>
              <a:t>Statistics in Medicine, 21,</a:t>
            </a:r>
            <a:r>
              <a:rPr lang="en-US" sz="1200" dirty="0">
                <a:latin typeface="Times New Roman" pitchFamily="18" charset="0"/>
                <a:cs typeface="Times New Roman" pitchFamily="18" charset="0"/>
              </a:rPr>
              <a:t> 2409-2419.</a:t>
            </a:r>
          </a:p>
          <a:p>
            <a:pPr lvl="0"/>
            <a:r>
              <a:rPr lang="en-US" sz="1200" dirty="0">
                <a:latin typeface="Times New Roman" pitchFamily="18" charset="0"/>
                <a:cs typeface="Times New Roman" pitchFamily="18" charset="0"/>
              </a:rPr>
              <a:t>Chen, C., </a:t>
            </a:r>
            <a:r>
              <a:rPr lang="en-US" sz="1200" dirty="0" err="1">
                <a:latin typeface="Times New Roman" pitchFamily="18" charset="0"/>
                <a:cs typeface="Times New Roman" pitchFamily="18" charset="0"/>
              </a:rPr>
              <a:t>Liaw</a:t>
            </a:r>
            <a:r>
              <a:rPr lang="en-US" sz="1200" dirty="0">
                <a:latin typeface="Times New Roman" pitchFamily="18" charset="0"/>
                <a:cs typeface="Times New Roman" pitchFamily="18" charset="0"/>
              </a:rPr>
              <a:t>, A., and </a:t>
            </a:r>
            <a:r>
              <a:rPr lang="en-US" sz="1200" dirty="0" err="1">
                <a:latin typeface="Times New Roman" pitchFamily="18" charset="0"/>
                <a:cs typeface="Times New Roman" pitchFamily="18" charset="0"/>
              </a:rPr>
              <a:t>Breiman</a:t>
            </a:r>
            <a:r>
              <a:rPr lang="en-US" sz="1200" dirty="0">
                <a:latin typeface="Times New Roman" pitchFamily="18" charset="0"/>
                <a:cs typeface="Times New Roman" pitchFamily="18" charset="0"/>
              </a:rPr>
              <a:t>, L. (2004). Using Random Forest to Learn Imbalanced Data. Department of Statistics, University of California, Berkeley. </a:t>
            </a:r>
            <a:r>
              <a:rPr lang="en-US" sz="1200" i="1" dirty="0">
                <a:latin typeface="Times New Roman" pitchFamily="18" charset="0"/>
                <a:cs typeface="Times New Roman" pitchFamily="18" charset="0"/>
              </a:rPr>
              <a:t>Technical 	report #666.</a:t>
            </a:r>
            <a:endParaRPr lang="en-US" sz="1200" dirty="0">
              <a:latin typeface="Times New Roman" pitchFamily="18" charset="0"/>
              <a:cs typeface="Times New Roman" pitchFamily="18" charset="0"/>
            </a:endParaRPr>
          </a:p>
          <a:p>
            <a:pPr lvl="0"/>
            <a:r>
              <a:rPr lang="en-US" sz="1200" dirty="0">
                <a:latin typeface="Times New Roman" pitchFamily="18" charset="0"/>
                <a:cs typeface="Times New Roman" pitchFamily="18" charset="0"/>
              </a:rPr>
              <a:t>Xiao, G., Ma, S., Minna, J., and </a:t>
            </a:r>
            <a:r>
              <a:rPr lang="en-US" sz="1200" dirty="0" err="1">
                <a:latin typeface="Times New Roman" pitchFamily="18" charset="0"/>
                <a:cs typeface="Times New Roman" pitchFamily="18" charset="0"/>
              </a:rPr>
              <a:t>Xie</a:t>
            </a:r>
            <a:r>
              <a:rPr lang="en-US" sz="1200" dirty="0">
                <a:latin typeface="Times New Roman" pitchFamily="18" charset="0"/>
                <a:cs typeface="Times New Roman" pitchFamily="18" charset="0"/>
              </a:rPr>
              <a:t>, Y. (2014). Adaptive Prediction Model in Prospective Molecular Signature-Based Clinical Studies. </a:t>
            </a:r>
            <a:r>
              <a:rPr lang="en-US" sz="1200" i="1" dirty="0" err="1">
                <a:latin typeface="Times New Roman" pitchFamily="18" charset="0"/>
                <a:cs typeface="Times New Roman" pitchFamily="18" charset="0"/>
              </a:rPr>
              <a:t>Clin</a:t>
            </a:r>
            <a:r>
              <a:rPr lang="en-US" sz="1200" i="1" dirty="0">
                <a:latin typeface="Times New Roman" pitchFamily="18" charset="0"/>
                <a:cs typeface="Times New Roman" pitchFamily="18" charset="0"/>
              </a:rPr>
              <a:t> Cancer Res, 20,</a:t>
            </a:r>
            <a:r>
              <a:rPr lang="en-US" sz="1200" dirty="0">
                <a:latin typeface="Times New Roman" pitchFamily="18" charset="0"/>
                <a:cs typeface="Times New Roman" pitchFamily="18" charset="0"/>
              </a:rPr>
              <a:t> 531-539.</a:t>
            </a:r>
          </a:p>
          <a:p>
            <a:pPr lvl="0"/>
            <a:r>
              <a:rPr lang="en-US" sz="1200" dirty="0" err="1">
                <a:latin typeface="Times New Roman" pitchFamily="18" charset="0"/>
                <a:cs typeface="Times New Roman" pitchFamily="18" charset="0"/>
              </a:rPr>
              <a:t>Libbrecht</a:t>
            </a:r>
            <a:r>
              <a:rPr lang="en-US" sz="1200" dirty="0">
                <a:latin typeface="Times New Roman" pitchFamily="18" charset="0"/>
                <a:cs typeface="Times New Roman" pitchFamily="18" charset="0"/>
              </a:rPr>
              <a:t>, M.W., Noble, W.S. (2015). Machine learning applications in genetics and genomics. </a:t>
            </a:r>
            <a:r>
              <a:rPr lang="en-US" sz="1200" i="1" dirty="0">
                <a:latin typeface="Times New Roman" pitchFamily="18" charset="0"/>
                <a:cs typeface="Times New Roman" pitchFamily="18" charset="0"/>
              </a:rPr>
              <a:t>Nature Reviews Genetics,</a:t>
            </a:r>
            <a:r>
              <a:rPr lang="en-US" sz="1200" dirty="0">
                <a:latin typeface="Times New Roman" pitchFamily="18" charset="0"/>
                <a:cs typeface="Times New Roman" pitchFamily="18" charset="0"/>
              </a:rPr>
              <a:t> </a:t>
            </a:r>
            <a:r>
              <a:rPr lang="en-US" sz="1200" i="1" dirty="0">
                <a:latin typeface="Times New Roman" pitchFamily="18" charset="0"/>
                <a:cs typeface="Times New Roman" pitchFamily="18" charset="0"/>
              </a:rPr>
              <a:t>16</a:t>
            </a:r>
            <a:r>
              <a:rPr lang="en-US" sz="1200" dirty="0">
                <a:latin typeface="Times New Roman" pitchFamily="18" charset="0"/>
                <a:cs typeface="Times New Roman" pitchFamily="18" charset="0"/>
              </a:rPr>
              <a:t>, 321-332.</a:t>
            </a:r>
          </a:p>
          <a:p>
            <a:pPr lvl="0"/>
            <a:r>
              <a:rPr lang="en-US" sz="1200" dirty="0" err="1">
                <a:latin typeface="Times New Roman" pitchFamily="18" charset="0"/>
                <a:cs typeface="Times New Roman" pitchFamily="18" charset="0"/>
              </a:rPr>
              <a:t>Saeys</a:t>
            </a:r>
            <a:r>
              <a:rPr lang="en-US" sz="1200" dirty="0">
                <a:latin typeface="Times New Roman" pitchFamily="18" charset="0"/>
                <a:cs typeface="Times New Roman" pitchFamily="18" charset="0"/>
              </a:rPr>
              <a:t>, Y., </a:t>
            </a:r>
            <a:r>
              <a:rPr lang="en-US" sz="1200" dirty="0" err="1">
                <a:latin typeface="Times New Roman" pitchFamily="18" charset="0"/>
                <a:cs typeface="Times New Roman" pitchFamily="18" charset="0"/>
              </a:rPr>
              <a:t>Inza</a:t>
            </a:r>
            <a:r>
              <a:rPr lang="en-US" sz="1200" dirty="0">
                <a:latin typeface="Times New Roman" pitchFamily="18" charset="0"/>
                <a:cs typeface="Times New Roman" pitchFamily="18" charset="0"/>
              </a:rPr>
              <a:t>, I., and </a:t>
            </a:r>
            <a:r>
              <a:rPr lang="en-US" sz="1200" dirty="0" err="1">
                <a:latin typeface="Times New Roman" pitchFamily="18" charset="0"/>
                <a:cs typeface="Times New Roman" pitchFamily="18" charset="0"/>
              </a:rPr>
              <a:t>Larranaga</a:t>
            </a:r>
            <a:r>
              <a:rPr lang="en-US" sz="1200" dirty="0">
                <a:latin typeface="Times New Roman" pitchFamily="18" charset="0"/>
                <a:cs typeface="Times New Roman" pitchFamily="18" charset="0"/>
              </a:rPr>
              <a:t>, P. (2007). A review of feature selection techniques in bioinformatics. </a:t>
            </a:r>
            <a:r>
              <a:rPr lang="en-US" sz="1200" i="1" dirty="0">
                <a:latin typeface="Times New Roman" pitchFamily="18" charset="0"/>
                <a:cs typeface="Times New Roman" pitchFamily="18" charset="0"/>
              </a:rPr>
              <a:t>Bioinformatics,</a:t>
            </a:r>
            <a:r>
              <a:rPr lang="en-US" sz="1200" dirty="0">
                <a:latin typeface="Times New Roman" pitchFamily="18" charset="0"/>
                <a:cs typeface="Times New Roman" pitchFamily="18" charset="0"/>
              </a:rPr>
              <a:t> </a:t>
            </a:r>
            <a:r>
              <a:rPr lang="en-US" sz="1200" i="1" dirty="0">
                <a:latin typeface="Times New Roman" pitchFamily="18" charset="0"/>
                <a:cs typeface="Times New Roman" pitchFamily="18" charset="0"/>
              </a:rPr>
              <a:t>23(19),</a:t>
            </a:r>
            <a:r>
              <a:rPr lang="en-US" sz="1200" dirty="0">
                <a:latin typeface="Times New Roman" pitchFamily="18" charset="0"/>
                <a:cs typeface="Times New Roman" pitchFamily="18" charset="0"/>
              </a:rPr>
              <a:t> 2507–2517.</a:t>
            </a:r>
          </a:p>
          <a:p>
            <a:pPr lvl="0"/>
            <a:r>
              <a:rPr lang="en-US" sz="1200" dirty="0">
                <a:latin typeface="Times New Roman" pitchFamily="18" charset="0"/>
                <a:cs typeface="Times New Roman" pitchFamily="18" charset="0"/>
              </a:rPr>
              <a:t>Pang, H., Lin, A., </a:t>
            </a:r>
            <a:r>
              <a:rPr lang="en-US" sz="1200" dirty="0" err="1">
                <a:latin typeface="Times New Roman" pitchFamily="18" charset="0"/>
                <a:cs typeface="Times New Roman" pitchFamily="18" charset="0"/>
              </a:rPr>
              <a:t>Holford</a:t>
            </a:r>
            <a:r>
              <a:rPr lang="en-US" sz="1200" dirty="0">
                <a:latin typeface="Times New Roman" pitchFamily="18" charset="0"/>
                <a:cs typeface="Times New Roman" pitchFamily="18" charset="0"/>
              </a:rPr>
              <a:t>, M., et al (2006). Pathway analysis using random forests classification and regression. </a:t>
            </a:r>
            <a:r>
              <a:rPr lang="en-US" sz="1200" i="1" dirty="0">
                <a:latin typeface="Times New Roman" pitchFamily="18" charset="0"/>
                <a:cs typeface="Times New Roman" pitchFamily="18" charset="0"/>
              </a:rPr>
              <a:t>Bioinformatics, 22(16),</a:t>
            </a:r>
            <a:r>
              <a:rPr lang="en-US" sz="1200" dirty="0">
                <a:latin typeface="Times New Roman" pitchFamily="18" charset="0"/>
                <a:cs typeface="Times New Roman" pitchFamily="18" charset="0"/>
              </a:rPr>
              <a:t> 2028-2036.</a:t>
            </a:r>
          </a:p>
        </p:txBody>
      </p:sp>
      <p:sp>
        <p:nvSpPr>
          <p:cNvPr id="1049" name="Text Box 662"/>
          <p:cNvSpPr txBox="1">
            <a:spLocks noChangeArrowheads="1"/>
          </p:cNvSpPr>
          <p:nvPr/>
        </p:nvSpPr>
        <p:spPr bwMode="auto">
          <a:xfrm>
            <a:off x="33147000" y="21336000"/>
            <a:ext cx="10591800" cy="1016000"/>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000" b="1" cap="small" dirty="0" smtClean="0">
                <a:solidFill>
                  <a:schemeClr val="bg1"/>
                </a:solidFill>
                <a:latin typeface="Times New Roman" pitchFamily="18" charset="0"/>
                <a:cs typeface="Times New Roman" pitchFamily="18" charset="0"/>
              </a:rPr>
              <a:t>Conclusions</a:t>
            </a:r>
            <a:endParaRPr lang="en-US" altLang="en-US" sz="6000" b="1" cap="small" dirty="0">
              <a:solidFill>
                <a:schemeClr val="bg1"/>
              </a:solidFill>
              <a:latin typeface="Times New Roman" pitchFamily="18" charset="0"/>
              <a:cs typeface="Times New Roman" pitchFamily="18" charset="0"/>
            </a:endParaRPr>
          </a:p>
        </p:txBody>
      </p:sp>
      <p:sp>
        <p:nvSpPr>
          <p:cNvPr id="1050" name="Text Box 663"/>
          <p:cNvSpPr txBox="1">
            <a:spLocks noChangeArrowheads="1"/>
          </p:cNvSpPr>
          <p:nvPr/>
        </p:nvSpPr>
        <p:spPr bwMode="auto">
          <a:xfrm>
            <a:off x="33147000" y="27965400"/>
            <a:ext cx="10591800" cy="1015649"/>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000" b="1" cap="small" dirty="0" smtClean="0">
                <a:solidFill>
                  <a:schemeClr val="bg1"/>
                </a:solidFill>
                <a:latin typeface="Times New Roman" pitchFamily="18" charset="0"/>
                <a:cs typeface="Times New Roman" pitchFamily="18" charset="0"/>
              </a:rPr>
              <a:t>Discussion</a:t>
            </a:r>
            <a:endParaRPr lang="en-US" altLang="en-US" sz="6000" b="1" cap="small" dirty="0">
              <a:solidFill>
                <a:schemeClr val="bg1"/>
              </a:solidFill>
              <a:latin typeface="Times New Roman" pitchFamily="18" charset="0"/>
              <a:cs typeface="Times New Roman" pitchFamily="18" charset="0"/>
            </a:endParaRPr>
          </a:p>
        </p:txBody>
      </p:sp>
      <p:sp>
        <p:nvSpPr>
          <p:cNvPr id="1052" name="Text Box 673"/>
          <p:cNvSpPr txBox="1">
            <a:spLocks noChangeArrowheads="1"/>
          </p:cNvSpPr>
          <p:nvPr/>
        </p:nvSpPr>
        <p:spPr bwMode="auto">
          <a:xfrm>
            <a:off x="33147000" y="35331400"/>
            <a:ext cx="10591800" cy="1016000"/>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000" b="1" cap="small" dirty="0" smtClean="0">
                <a:solidFill>
                  <a:schemeClr val="bg1"/>
                </a:solidFill>
                <a:latin typeface="Times New Roman" pitchFamily="18" charset="0"/>
                <a:cs typeface="Times New Roman" pitchFamily="18" charset="0"/>
              </a:rPr>
              <a:t>Bibliography</a:t>
            </a:r>
            <a:endParaRPr lang="en-US" altLang="en-US" sz="6000" b="1" cap="small" dirty="0">
              <a:solidFill>
                <a:schemeClr val="bg1"/>
              </a:solidFill>
              <a:latin typeface="Times New Roman" pitchFamily="18" charset="0"/>
              <a:cs typeface="Times New Roman" pitchFamily="18" charset="0"/>
            </a:endParaRPr>
          </a:p>
        </p:txBody>
      </p:sp>
      <p:sp>
        <p:nvSpPr>
          <p:cNvPr id="622" name="Content Placeholder 2"/>
          <p:cNvSpPr txBox="1">
            <a:spLocks/>
          </p:cNvSpPr>
          <p:nvPr/>
        </p:nvSpPr>
        <p:spPr>
          <a:xfrm>
            <a:off x="33299400" y="28951674"/>
            <a:ext cx="10363200" cy="7112000"/>
          </a:xfrm>
          <a:prstGeom prst="rect">
            <a:avLst/>
          </a:prstGeom>
        </p:spPr>
        <p:txBody>
          <a:bodyPr/>
          <a:lstStyle/>
          <a:p>
            <a:pPr marL="1646238" indent="-1646238" defTabSz="4389438" eaLnBrk="0" hangingPunct="0">
              <a:spcBef>
                <a:spcPct val="20000"/>
              </a:spcBef>
              <a:defRPr/>
            </a:pPr>
            <a:endParaRPr lang="en-US" sz="2400" kern="0" dirty="0">
              <a:latin typeface="Times New Roman" pitchFamily="18" charset="0"/>
              <a:cs typeface="Times New Roman" pitchFamily="18" charset="0"/>
            </a:endParaRPr>
          </a:p>
        </p:txBody>
      </p:sp>
      <p:sp>
        <p:nvSpPr>
          <p:cNvPr id="2137" name="TextBox 622"/>
          <p:cNvSpPr txBox="1">
            <a:spLocks noChangeArrowheads="1"/>
          </p:cNvSpPr>
          <p:nvPr/>
        </p:nvSpPr>
        <p:spPr bwMode="auto">
          <a:xfrm>
            <a:off x="33070800" y="29260800"/>
            <a:ext cx="10668000" cy="5693866"/>
          </a:xfrm>
          <a:prstGeom prst="rect">
            <a:avLst/>
          </a:prstGeom>
          <a:noFill/>
          <a:ln>
            <a:noFill/>
          </a:ln>
          <a:extLst/>
        </p:spPr>
        <p:txBody>
          <a:bodyPr>
            <a:spAutoFit/>
          </a:bodyPr>
          <a:lstStyle>
            <a:lvl1pPr eaLnBrk="0" hangingPunct="0">
              <a:spcBef>
                <a:spcPct val="20000"/>
              </a:spcBef>
              <a:buChar char="•"/>
              <a:defRPr sz="15400">
                <a:solidFill>
                  <a:schemeClr val="tx1"/>
                </a:solidFill>
                <a:latin typeface="Arial" charset="0"/>
                <a:cs typeface="Arial" charset="0"/>
              </a:defRPr>
            </a:lvl1pPr>
            <a:lvl2pPr eaLnBrk="0" hangingPunct="0">
              <a:spcBef>
                <a:spcPct val="20000"/>
              </a:spcBef>
              <a:buChar char="–"/>
              <a:defRPr sz="13400">
                <a:solidFill>
                  <a:schemeClr val="tx1"/>
                </a:solidFill>
                <a:latin typeface="Arial" charset="0"/>
                <a:cs typeface="Arial" charset="0"/>
              </a:defRPr>
            </a:lvl2pPr>
            <a:lvl3pPr marL="1143000" indent="-228600" eaLnBrk="0" hangingPunct="0">
              <a:spcBef>
                <a:spcPct val="20000"/>
              </a:spcBef>
              <a:buChar char="•"/>
              <a:defRPr sz="11500">
                <a:solidFill>
                  <a:schemeClr val="tx1"/>
                </a:solidFill>
                <a:latin typeface="Arial" charset="0"/>
                <a:cs typeface="Arial" charset="0"/>
              </a:defRPr>
            </a:lvl3pPr>
            <a:lvl4pPr marL="1600200" indent="-228600" eaLnBrk="0" hangingPunct="0">
              <a:spcBef>
                <a:spcPct val="20000"/>
              </a:spcBef>
              <a:buChar char="–"/>
              <a:defRPr sz="9600">
                <a:solidFill>
                  <a:schemeClr val="tx1"/>
                </a:solidFill>
                <a:latin typeface="Arial" charset="0"/>
                <a:cs typeface="Arial" charset="0"/>
              </a:defRPr>
            </a:lvl4pPr>
            <a:lvl5pPr marL="2057400" indent="-228600" eaLnBrk="0" hangingPunct="0">
              <a:spcBef>
                <a:spcPct val="20000"/>
              </a:spcBef>
              <a:buChar char="»"/>
              <a:defRPr sz="9600">
                <a:solidFill>
                  <a:schemeClr val="tx1"/>
                </a:solidFill>
                <a:latin typeface="Arial" charset="0"/>
                <a:cs typeface="Arial" charset="0"/>
              </a:defRPr>
            </a:lvl5pPr>
            <a:lvl6pPr marL="2514600" indent="-228600" eaLnBrk="0" fontAlgn="base" hangingPunct="0">
              <a:spcBef>
                <a:spcPct val="20000"/>
              </a:spcBef>
              <a:spcAft>
                <a:spcPct val="0"/>
              </a:spcAft>
              <a:buChar char="»"/>
              <a:defRPr sz="9600">
                <a:solidFill>
                  <a:schemeClr val="tx1"/>
                </a:solidFill>
                <a:latin typeface="Arial" charset="0"/>
                <a:cs typeface="Arial" charset="0"/>
              </a:defRPr>
            </a:lvl6pPr>
            <a:lvl7pPr marL="2971800" indent="-228600" eaLnBrk="0" fontAlgn="base" hangingPunct="0">
              <a:spcBef>
                <a:spcPct val="20000"/>
              </a:spcBef>
              <a:spcAft>
                <a:spcPct val="0"/>
              </a:spcAft>
              <a:buChar char="»"/>
              <a:defRPr sz="9600">
                <a:solidFill>
                  <a:schemeClr val="tx1"/>
                </a:solidFill>
                <a:latin typeface="Arial" charset="0"/>
                <a:cs typeface="Arial" charset="0"/>
              </a:defRPr>
            </a:lvl7pPr>
            <a:lvl8pPr marL="3429000" indent="-228600" eaLnBrk="0" fontAlgn="base" hangingPunct="0">
              <a:spcBef>
                <a:spcPct val="20000"/>
              </a:spcBef>
              <a:spcAft>
                <a:spcPct val="0"/>
              </a:spcAft>
              <a:buChar char="»"/>
              <a:defRPr sz="9600">
                <a:solidFill>
                  <a:schemeClr val="tx1"/>
                </a:solidFill>
                <a:latin typeface="Arial" charset="0"/>
                <a:cs typeface="Arial" charset="0"/>
              </a:defRPr>
            </a:lvl8pPr>
            <a:lvl9pPr marL="3886200" indent="-228600" eaLnBrk="0" fontAlgn="base" hangingPunct="0">
              <a:spcBef>
                <a:spcPct val="20000"/>
              </a:spcBef>
              <a:spcAft>
                <a:spcPct val="0"/>
              </a:spcAft>
              <a:buChar char="»"/>
              <a:defRPr sz="9600">
                <a:solidFill>
                  <a:schemeClr val="tx1"/>
                </a:solidFill>
                <a:latin typeface="Arial" charset="0"/>
                <a:cs typeface="Arial" charset="0"/>
              </a:defRPr>
            </a:lvl9pPr>
          </a:lstStyle>
          <a:p>
            <a:r>
              <a:rPr lang="en-US" sz="2800" dirty="0" smtClean="0">
                <a:latin typeface="Times New Roman" pitchFamily="18" charset="0"/>
                <a:cs typeface="Times New Roman" pitchFamily="18" charset="0"/>
              </a:rPr>
              <a:t>Inclusion </a:t>
            </a:r>
            <a:r>
              <a:rPr lang="en-US" sz="2800" dirty="0">
                <a:latin typeface="Times New Roman" pitchFamily="18" charset="0"/>
                <a:cs typeface="Times New Roman" pitchFamily="18" charset="0"/>
              </a:rPr>
              <a:t>of additional clinical variables (e.g. AST, ALT, smoking status, alcohol usage, etc</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Improvement of random forest by adding previous understanding of genetic pathways (perhaps implementing a weighting system</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Analysis of more data to further test the robustness of the models, particularly two-step and fixed </a:t>
            </a:r>
            <a:r>
              <a:rPr lang="en-US" sz="2800" dirty="0" smtClean="0">
                <a:latin typeface="Times New Roman" pitchFamily="18" charset="0"/>
                <a:cs typeface="Times New Roman" pitchFamily="18" charset="0"/>
              </a:rPr>
              <a:t>sequential</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Expansion into other cancers with biomarkers that are specific to other </a:t>
            </a:r>
            <a:r>
              <a:rPr lang="en-US" sz="2800" dirty="0" smtClean="0">
                <a:latin typeface="Times New Roman" pitchFamily="18" charset="0"/>
                <a:cs typeface="Times New Roman" pitchFamily="18" charset="0"/>
              </a:rPr>
              <a:t>cancers</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The ultimate goal of this study was to develop a method for </a:t>
            </a:r>
            <a:r>
              <a:rPr lang="en-US" sz="2800" dirty="0" smtClean="0">
                <a:latin typeface="Times New Roman" pitchFamily="18" charset="0"/>
                <a:cs typeface="Times New Roman" pitchFamily="18" charset="0"/>
              </a:rPr>
              <a:t>the highly effective </a:t>
            </a:r>
            <a:r>
              <a:rPr lang="en-US" sz="2800" dirty="0">
                <a:latin typeface="Times New Roman" pitchFamily="18" charset="0"/>
                <a:cs typeface="Times New Roman" pitchFamily="18" charset="0"/>
              </a:rPr>
              <a:t>early detection of HCC and, if possible, other cancers. The products of this study fulfill that </a:t>
            </a:r>
            <a:r>
              <a:rPr lang="en-US" sz="2800" dirty="0" smtClean="0">
                <a:latin typeface="Times New Roman" pitchFamily="18" charset="0"/>
                <a:cs typeface="Times New Roman" pitchFamily="18" charset="0"/>
              </a:rPr>
              <a:t>goal.</a:t>
            </a:r>
            <a:endParaRPr lang="en-US" sz="2800" dirty="0">
              <a:latin typeface="Times New Roman" pitchFamily="18" charset="0"/>
              <a:cs typeface="Times New Roman" pitchFamily="18" charset="0"/>
            </a:endParaRPr>
          </a:p>
        </p:txBody>
      </p:sp>
      <p:sp>
        <p:nvSpPr>
          <p:cNvPr id="1191" name="Text Box 628"/>
          <p:cNvSpPr txBox="1">
            <a:spLocks noChangeArrowheads="1"/>
          </p:cNvSpPr>
          <p:nvPr/>
        </p:nvSpPr>
        <p:spPr bwMode="auto">
          <a:xfrm>
            <a:off x="33147000" y="533400"/>
            <a:ext cx="10591800" cy="1015649"/>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000" b="1" cap="small" dirty="0" smtClean="0">
                <a:solidFill>
                  <a:schemeClr val="bg1"/>
                </a:solidFill>
                <a:latin typeface="Times New Roman" pitchFamily="18" charset="0"/>
                <a:cs typeface="Times New Roman" pitchFamily="18" charset="0"/>
              </a:rPr>
              <a:t>Blind Prediction Analysis</a:t>
            </a:r>
            <a:endParaRPr lang="en-US" altLang="en-US" sz="6000" b="1" cap="small" dirty="0">
              <a:solidFill>
                <a:schemeClr val="bg1"/>
              </a:solidFill>
              <a:latin typeface="Times New Roman" pitchFamily="18" charset="0"/>
              <a:cs typeface="Times New Roman" pitchFamily="18" charset="0"/>
            </a:endParaRPr>
          </a:p>
        </p:txBody>
      </p:sp>
      <p:sp>
        <p:nvSpPr>
          <p:cNvPr id="1229" name="Rectangle 221"/>
          <p:cNvSpPr>
            <a:spLocks noChangeArrowheads="1"/>
          </p:cNvSpPr>
          <p:nvPr/>
        </p:nvSpPr>
        <p:spPr bwMode="auto">
          <a:xfrm>
            <a:off x="0" y="0"/>
            <a:ext cx="438912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230" name="Rectangle 225"/>
          <p:cNvSpPr>
            <a:spLocks noChangeArrowheads="1"/>
          </p:cNvSpPr>
          <p:nvPr/>
        </p:nvSpPr>
        <p:spPr bwMode="auto">
          <a:xfrm>
            <a:off x="0" y="0"/>
            <a:ext cx="438912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231" name="Rectangle 227"/>
          <p:cNvSpPr>
            <a:spLocks noChangeArrowheads="1"/>
          </p:cNvSpPr>
          <p:nvPr/>
        </p:nvSpPr>
        <p:spPr bwMode="auto">
          <a:xfrm>
            <a:off x="0" y="0"/>
            <a:ext cx="438912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1" name="Text Box 628"/>
          <p:cNvSpPr txBox="1">
            <a:spLocks noChangeArrowheads="1"/>
          </p:cNvSpPr>
          <p:nvPr/>
        </p:nvSpPr>
        <p:spPr bwMode="auto">
          <a:xfrm>
            <a:off x="33147000" y="12928600"/>
            <a:ext cx="10591800" cy="1016000"/>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000" b="1" cap="small" dirty="0" smtClean="0">
                <a:solidFill>
                  <a:schemeClr val="bg1"/>
                </a:solidFill>
                <a:latin typeface="Times New Roman" pitchFamily="18" charset="0"/>
                <a:cs typeface="Times New Roman" pitchFamily="18" charset="0"/>
              </a:rPr>
              <a:t>Novelties</a:t>
            </a:r>
            <a:endParaRPr lang="en-US" altLang="en-US" sz="6000" b="1" cap="small" dirty="0">
              <a:solidFill>
                <a:schemeClr val="bg1"/>
              </a:solidFill>
              <a:latin typeface="Times New Roman" pitchFamily="18" charset="0"/>
              <a:cs typeface="Times New Roman" pitchFamily="18" charset="0"/>
            </a:endParaRPr>
          </a:p>
        </p:txBody>
      </p:sp>
      <p:sp>
        <p:nvSpPr>
          <p:cNvPr id="282" name="Text Box 629"/>
          <p:cNvSpPr txBox="1">
            <a:spLocks noChangeArrowheads="1"/>
          </p:cNvSpPr>
          <p:nvPr/>
        </p:nvSpPr>
        <p:spPr bwMode="auto">
          <a:xfrm>
            <a:off x="33147000" y="14262318"/>
            <a:ext cx="10591800" cy="1815882"/>
          </a:xfrm>
          <a:prstGeom prst="rect">
            <a:avLst/>
          </a:prstGeom>
          <a:noFill/>
          <a:ln w="9525">
            <a:noFill/>
            <a:miter lim="800000"/>
            <a:headEnd/>
            <a:tailEnd/>
          </a:ln>
        </p:spPr>
        <p:txBody>
          <a:bodyPr>
            <a:spAutoFit/>
          </a:bodyPr>
          <a:lstStyle/>
          <a:p>
            <a:pPr marL="457200" indent="-457200">
              <a:buFont typeface="Arial" panose="020B0604020202020204" pitchFamily="34" charset="0"/>
              <a:buChar char="•"/>
            </a:pPr>
            <a:r>
              <a:rPr lang="en-US" sz="2800" dirty="0" smtClean="0">
                <a:latin typeface="Times New Roman" pitchFamily="18" charset="0"/>
                <a:cs typeface="Times New Roman" pitchFamily="18" charset="0"/>
              </a:rPr>
              <a:t>Proposal </a:t>
            </a:r>
            <a:r>
              <a:rPr lang="en-US" sz="2800" dirty="0">
                <a:latin typeface="Times New Roman" pitchFamily="18" charset="0"/>
                <a:cs typeface="Times New Roman" pitchFamily="18" charset="0"/>
              </a:rPr>
              <a:t>of two-step, which combines machine learning and regression modeling to enhance </a:t>
            </a:r>
            <a:r>
              <a:rPr lang="en-US" sz="2800" dirty="0" smtClean="0">
                <a:latin typeface="Times New Roman" pitchFamily="18" charset="0"/>
                <a:cs typeface="Times New Roman" pitchFamily="18" charset="0"/>
              </a:rPr>
              <a:t>robustness and range of applicability</a:t>
            </a:r>
            <a:endParaRPr lang="en-US" sz="2800" dirty="0">
              <a:latin typeface="Times New Roman" pitchFamily="18" charset="0"/>
              <a:cs typeface="Times New Roman" pitchFamily="18" charset="0"/>
            </a:endParaRPr>
          </a:p>
          <a:p>
            <a:pPr marL="457200" indent="-457200">
              <a:buFont typeface="Arial" panose="020B0604020202020204" pitchFamily="34" charset="0"/>
              <a:buChar char="•"/>
            </a:pPr>
            <a:r>
              <a:rPr lang="en-US" sz="2800" dirty="0">
                <a:latin typeface="Times New Roman" pitchFamily="18" charset="0"/>
                <a:cs typeface="Times New Roman" pitchFamily="18" charset="0"/>
              </a:rPr>
              <a:t>Development of a Java interface that allows end users to </a:t>
            </a:r>
            <a:r>
              <a:rPr lang="en-US" sz="2800" dirty="0" smtClean="0">
                <a:latin typeface="Times New Roman" pitchFamily="18" charset="0"/>
                <a:cs typeface="Times New Roman" pitchFamily="18" charset="0"/>
              </a:rPr>
              <a:t>access basic statistical analyses and </a:t>
            </a:r>
            <a:r>
              <a:rPr lang="en-US" sz="2800" dirty="0">
                <a:latin typeface="Times New Roman" pitchFamily="18" charset="0"/>
                <a:cs typeface="Times New Roman" pitchFamily="18" charset="0"/>
              </a:rPr>
              <a:t>these models at their convenience</a:t>
            </a:r>
          </a:p>
        </p:txBody>
      </p:sp>
      <p:grpSp>
        <p:nvGrpSpPr>
          <p:cNvPr id="208" name="Group 207"/>
          <p:cNvGrpSpPr/>
          <p:nvPr/>
        </p:nvGrpSpPr>
        <p:grpSpPr>
          <a:xfrm>
            <a:off x="7391400" y="11594330"/>
            <a:ext cx="3352801" cy="4179070"/>
            <a:chOff x="6572267" y="10077610"/>
            <a:chExt cx="4095733" cy="5168501"/>
          </a:xfrm>
        </p:grpSpPr>
        <p:pic>
          <p:nvPicPr>
            <p:cNvPr id="200" name="Picture 8" descr="http://www.nanostring.com/img/product/13_canonical_pathways.pn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130776" y="12707551"/>
              <a:ext cx="2699460" cy="2538560"/>
            </a:xfrm>
            <a:prstGeom prst="rect">
              <a:avLst/>
            </a:prstGeom>
            <a:noFill/>
          </p:spPr>
        </p:pic>
        <p:pic>
          <p:nvPicPr>
            <p:cNvPr id="201" name="Picture 2" descr="http://www.hopkinsmedicine.org/sebin/h/c/Causes_Hepatocellular_Carcinoma.jpg"/>
            <p:cNvPicPr>
              <a:picLocks noChangeAspect="1" noChangeArrowheads="1"/>
            </p:cNvPicPr>
            <p:nvPr/>
          </p:nvPicPr>
          <p:blipFill>
            <a:blip r:embed="rId4" cstate="print"/>
            <a:srcRect/>
            <a:stretch>
              <a:fillRect/>
            </a:stretch>
          </p:blipFill>
          <p:spPr bwMode="auto">
            <a:xfrm>
              <a:off x="7086600" y="10287000"/>
              <a:ext cx="3190132" cy="2198598"/>
            </a:xfrm>
            <a:prstGeom prst="rect">
              <a:avLst/>
            </a:prstGeom>
            <a:noFill/>
          </p:spPr>
        </p:pic>
        <p:pic>
          <p:nvPicPr>
            <p:cNvPr id="202" name="Picture 201"/>
            <p:cNvPicPr>
              <a:picLocks noChangeAspect="1"/>
            </p:cNvPicPr>
            <p:nvPr/>
          </p:nvPicPr>
          <p:blipFill rotWithShape="1">
            <a:blip r:embed="rId5" cstate="print"/>
            <a:srcRect r="57730" b="69058"/>
            <a:stretch/>
          </p:blipFill>
          <p:spPr>
            <a:xfrm>
              <a:off x="6572267" y="11822529"/>
              <a:ext cx="745841" cy="705723"/>
            </a:xfrm>
            <a:prstGeom prst="rect">
              <a:avLst/>
            </a:prstGeom>
          </p:spPr>
        </p:pic>
        <p:pic>
          <p:nvPicPr>
            <p:cNvPr id="203" name="Picture 202"/>
            <p:cNvPicPr>
              <a:picLocks noChangeAspect="1"/>
            </p:cNvPicPr>
            <p:nvPr/>
          </p:nvPicPr>
          <p:blipFill rotWithShape="1">
            <a:blip r:embed="rId5" cstate="print"/>
            <a:srcRect l="43961" b="69908"/>
            <a:stretch/>
          </p:blipFill>
          <p:spPr>
            <a:xfrm>
              <a:off x="9679228" y="10077610"/>
              <a:ext cx="988772" cy="686335"/>
            </a:xfrm>
            <a:prstGeom prst="rect">
              <a:avLst/>
            </a:prstGeom>
          </p:spPr>
        </p:pic>
        <p:pic>
          <p:nvPicPr>
            <p:cNvPr id="204" name="Picture 203"/>
            <p:cNvPicPr>
              <a:picLocks noChangeAspect="1"/>
            </p:cNvPicPr>
            <p:nvPr/>
          </p:nvPicPr>
          <p:blipFill rotWithShape="1">
            <a:blip r:embed="rId5" cstate="print"/>
            <a:srcRect l="2" t="31961" r="43960" b="37097"/>
            <a:stretch/>
          </p:blipFill>
          <p:spPr>
            <a:xfrm>
              <a:off x="8835362" y="11962123"/>
              <a:ext cx="988772" cy="705723"/>
            </a:xfrm>
            <a:prstGeom prst="rect">
              <a:avLst/>
            </a:prstGeom>
          </p:spPr>
        </p:pic>
        <p:pic>
          <p:nvPicPr>
            <p:cNvPr id="205" name="Picture 204"/>
            <p:cNvPicPr>
              <a:picLocks noChangeAspect="1"/>
            </p:cNvPicPr>
            <p:nvPr/>
          </p:nvPicPr>
          <p:blipFill rotWithShape="1">
            <a:blip r:embed="rId5" cstate="print"/>
            <a:srcRect l="55792" t="31823" b="36699"/>
            <a:stretch/>
          </p:blipFill>
          <p:spPr>
            <a:xfrm>
              <a:off x="9871015" y="11368850"/>
              <a:ext cx="796985" cy="705724"/>
            </a:xfrm>
            <a:prstGeom prst="rect">
              <a:avLst/>
            </a:prstGeom>
          </p:spPr>
        </p:pic>
        <p:pic>
          <p:nvPicPr>
            <p:cNvPr id="206" name="Picture 205"/>
            <p:cNvPicPr>
              <a:picLocks noChangeAspect="1"/>
            </p:cNvPicPr>
            <p:nvPr/>
          </p:nvPicPr>
          <p:blipFill rotWithShape="1">
            <a:blip r:embed="rId5" cstate="print"/>
            <a:srcRect t="69228" r="44203"/>
            <a:stretch/>
          </p:blipFill>
          <p:spPr>
            <a:xfrm>
              <a:off x="6572267" y="10077610"/>
              <a:ext cx="984510" cy="701845"/>
            </a:xfrm>
            <a:prstGeom prst="rect">
              <a:avLst/>
            </a:prstGeom>
          </p:spPr>
        </p:pic>
        <p:pic>
          <p:nvPicPr>
            <p:cNvPr id="207" name="Picture 206"/>
            <p:cNvPicPr>
              <a:picLocks noChangeAspect="1"/>
            </p:cNvPicPr>
            <p:nvPr/>
          </p:nvPicPr>
          <p:blipFill rotWithShape="1">
            <a:blip r:embed="rId5" cstate="print"/>
            <a:srcRect l="56763" t="64468"/>
            <a:stretch/>
          </p:blipFill>
          <p:spPr>
            <a:xfrm>
              <a:off x="6610625" y="10880273"/>
              <a:ext cx="762889" cy="810418"/>
            </a:xfrm>
            <a:prstGeom prst="rect">
              <a:avLst/>
            </a:prstGeom>
          </p:spPr>
        </p:pic>
      </p:grpSp>
      <p:sp>
        <p:nvSpPr>
          <p:cNvPr id="209" name="TextBox 208"/>
          <p:cNvSpPr txBox="1"/>
          <p:nvPr/>
        </p:nvSpPr>
        <p:spPr>
          <a:xfrm>
            <a:off x="123825" y="8451771"/>
            <a:ext cx="10591800" cy="2954655"/>
          </a:xfrm>
          <a:prstGeom prst="rect">
            <a:avLst/>
          </a:prstGeom>
          <a:noFill/>
        </p:spPr>
        <p:txBody>
          <a:bodyPr wrap="square" rtlCol="0">
            <a:spAutoFit/>
          </a:bodyPr>
          <a:lstStyle/>
          <a:p>
            <a:pPr marL="457200" indent="-457200" algn="just">
              <a:buFont typeface="Arial" pitchFamily="34" charset="0"/>
              <a:buChar char="•"/>
            </a:pPr>
            <a:r>
              <a:rPr lang="en-US" sz="2800" dirty="0" smtClean="0">
                <a:latin typeface="Times New Roman" pitchFamily="18" charset="0"/>
                <a:cs typeface="Times New Roman" pitchFamily="18" charset="0"/>
              </a:rPr>
              <a:t>Hepatocellular </a:t>
            </a:r>
            <a:r>
              <a:rPr lang="en-US" sz="2800" dirty="0" smtClean="0">
                <a:latin typeface="Times New Roman" pitchFamily="18" charset="0"/>
                <a:cs typeface="Times New Roman" pitchFamily="18" charset="0"/>
              </a:rPr>
              <a:t>carcinoma (HCC) is:</a:t>
            </a:r>
          </a:p>
          <a:p>
            <a:pPr marL="742950" lvl="1" indent="-285750" algn="just">
              <a:buFont typeface="Arial" pitchFamily="34" charset="0"/>
              <a:buChar char="•"/>
            </a:pPr>
            <a:r>
              <a:rPr lang="en-US" sz="2800" dirty="0" smtClean="0">
                <a:latin typeface="Times New Roman" pitchFamily="18" charset="0"/>
                <a:cs typeface="Times New Roman" pitchFamily="18" charset="0"/>
              </a:rPr>
              <a:t>One of the deadliest cancers, causing </a:t>
            </a:r>
            <a:r>
              <a:rPr lang="en-US" sz="2800" b="1" dirty="0" smtClean="0">
                <a:latin typeface="Times New Roman" pitchFamily="18" charset="0"/>
                <a:cs typeface="Times New Roman" pitchFamily="18" charset="0"/>
              </a:rPr>
              <a:t>approximately 29,000 deaths in the U.S. annually </a:t>
            </a:r>
            <a:r>
              <a:rPr lang="en-US" sz="2800" dirty="0" smtClean="0">
                <a:latin typeface="Times New Roman" pitchFamily="18" charset="0"/>
                <a:cs typeface="Times New Roman" pitchFamily="18" charset="0"/>
              </a:rPr>
              <a:t>with a </a:t>
            </a:r>
            <a:r>
              <a:rPr lang="en-US" sz="2800" b="1" dirty="0" smtClean="0">
                <a:latin typeface="Times New Roman" pitchFamily="18" charset="0"/>
                <a:cs typeface="Times New Roman" pitchFamily="18" charset="0"/>
              </a:rPr>
              <a:t>5 year survival rate of ~20</a:t>
            </a:r>
            <a:r>
              <a:rPr lang="en-US" sz="2800" b="1" dirty="0" smtClean="0">
                <a:latin typeface="Times New Roman" pitchFamily="18" charset="0"/>
                <a:cs typeface="Times New Roman" pitchFamily="18" charset="0"/>
              </a:rPr>
              <a:t>%</a:t>
            </a:r>
            <a:endParaRPr lang="en-US" sz="2800" b="1" dirty="0" smtClean="0">
              <a:latin typeface="Times New Roman" pitchFamily="18" charset="0"/>
              <a:cs typeface="Times New Roman" pitchFamily="18" charset="0"/>
            </a:endParaRPr>
          </a:p>
          <a:p>
            <a:pPr marL="742950" lvl="1" indent="-285750" algn="just">
              <a:buFont typeface="Arial" pitchFamily="34" charset="0"/>
              <a:buChar char="•"/>
            </a:pPr>
            <a:r>
              <a:rPr lang="en-US" sz="2800" dirty="0" smtClean="0">
                <a:latin typeface="Times New Roman" pitchFamily="18" charset="0"/>
                <a:cs typeface="Times New Roman" pitchFamily="18" charset="0"/>
              </a:rPr>
              <a:t>One of the few cancers </a:t>
            </a:r>
            <a:r>
              <a:rPr lang="en-US" sz="2800" b="1" dirty="0" smtClean="0">
                <a:latin typeface="Times New Roman" pitchFamily="18" charset="0"/>
                <a:cs typeface="Times New Roman" pitchFamily="18" charset="0"/>
              </a:rPr>
              <a:t>still rising in incidence </a:t>
            </a:r>
            <a:r>
              <a:rPr lang="en-US" sz="2800" dirty="0" smtClean="0">
                <a:latin typeface="Times New Roman" pitchFamily="18" charset="0"/>
                <a:cs typeface="Times New Roman" pitchFamily="18" charset="0"/>
              </a:rPr>
              <a:t>in the </a:t>
            </a:r>
            <a:r>
              <a:rPr lang="en-US" sz="2800" dirty="0" smtClean="0">
                <a:latin typeface="Times New Roman" pitchFamily="18" charset="0"/>
                <a:cs typeface="Times New Roman" pitchFamily="18" charset="0"/>
              </a:rPr>
              <a:t>U.S.</a:t>
            </a:r>
            <a:endParaRPr lang="en-US" sz="2800" dirty="0" smtClean="0">
              <a:latin typeface="Times New Roman" pitchFamily="18" charset="0"/>
              <a:cs typeface="Times New Roman" pitchFamily="18" charset="0"/>
            </a:endParaRPr>
          </a:p>
          <a:p>
            <a:pPr marL="742950" lvl="1" indent="-285750" algn="just">
              <a:buFont typeface="Arial" pitchFamily="34" charset="0"/>
              <a:buChar char="•"/>
            </a:pPr>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6</a:t>
            </a:r>
            <a:r>
              <a:rPr lang="en-US" sz="2800" b="1" baseline="30000" dirty="0" smtClean="0">
                <a:latin typeface="Times New Roman" pitchFamily="18" charset="0"/>
                <a:cs typeface="Times New Roman" pitchFamily="18" charset="0"/>
              </a:rPr>
              <a:t>th</a:t>
            </a:r>
            <a:r>
              <a:rPr lang="en-US" sz="2800" b="1" dirty="0" smtClean="0">
                <a:latin typeface="Times New Roman" pitchFamily="18" charset="0"/>
                <a:cs typeface="Times New Roman" pitchFamily="18" charset="0"/>
              </a:rPr>
              <a:t> most common </a:t>
            </a:r>
            <a:r>
              <a:rPr lang="en-US" sz="2800" dirty="0" smtClean="0">
                <a:latin typeface="Times New Roman" pitchFamily="18" charset="0"/>
                <a:cs typeface="Times New Roman" pitchFamily="18" charset="0"/>
              </a:rPr>
              <a:t>and </a:t>
            </a:r>
            <a:r>
              <a:rPr lang="en-US" sz="2800" b="1" dirty="0" smtClean="0">
                <a:latin typeface="Times New Roman" pitchFamily="18" charset="0"/>
                <a:cs typeface="Times New Roman" pitchFamily="18" charset="0"/>
              </a:rPr>
              <a:t>2</a:t>
            </a:r>
            <a:r>
              <a:rPr lang="en-US" sz="2800" b="1" baseline="30000" dirty="0" smtClean="0">
                <a:latin typeface="Times New Roman" pitchFamily="18" charset="0"/>
                <a:cs typeface="Times New Roman" pitchFamily="18" charset="0"/>
              </a:rPr>
              <a:t>nd</a:t>
            </a:r>
            <a:r>
              <a:rPr lang="en-US" sz="2800" b="1" dirty="0" smtClean="0">
                <a:latin typeface="Times New Roman" pitchFamily="18" charset="0"/>
                <a:cs typeface="Times New Roman" pitchFamily="18" charset="0"/>
              </a:rPr>
              <a:t> deadliest cancer worldwide </a:t>
            </a:r>
            <a:r>
              <a:rPr lang="en-US" sz="2800" dirty="0" smtClean="0">
                <a:latin typeface="Times New Roman" pitchFamily="18" charset="0"/>
                <a:cs typeface="Times New Roman" pitchFamily="18" charset="0"/>
              </a:rPr>
              <a:t>as of </a:t>
            </a:r>
            <a:r>
              <a:rPr lang="en-US" sz="2800" dirty="0" smtClean="0">
                <a:latin typeface="Times New Roman" pitchFamily="18" charset="0"/>
                <a:cs typeface="Times New Roman" pitchFamily="18" charset="0"/>
              </a:rPr>
              <a:t>2012</a:t>
            </a:r>
            <a:endParaRPr lang="en-US" sz="2800" dirty="0" smtClean="0">
              <a:latin typeface="Times New Roman" pitchFamily="18" charset="0"/>
              <a:cs typeface="Times New Roman" pitchFamily="18" charset="0"/>
            </a:endParaRPr>
          </a:p>
          <a:p>
            <a:endParaRPr lang="en-US" dirty="0"/>
          </a:p>
        </p:txBody>
      </p:sp>
      <p:grpSp>
        <p:nvGrpSpPr>
          <p:cNvPr id="730" name="Group 729"/>
          <p:cNvGrpSpPr/>
          <p:nvPr/>
        </p:nvGrpSpPr>
        <p:grpSpPr>
          <a:xfrm>
            <a:off x="152400" y="31174186"/>
            <a:ext cx="5715000" cy="4724400"/>
            <a:chOff x="152400" y="30784800"/>
            <a:chExt cx="5715000" cy="4724400"/>
          </a:xfrm>
        </p:grpSpPr>
        <p:sp>
          <p:nvSpPr>
            <p:cNvPr id="231" name="Title 1"/>
            <p:cNvSpPr txBox="1">
              <a:spLocks/>
            </p:cNvSpPr>
            <p:nvPr/>
          </p:nvSpPr>
          <p:spPr>
            <a:xfrm>
              <a:off x="152400" y="30784800"/>
              <a:ext cx="5715000" cy="1143000"/>
            </a:xfrm>
            <a:prstGeom prst="rect">
              <a:avLst/>
            </a:prstGeom>
          </p:spPr>
          <p:txBody>
            <a:bodyPr>
              <a:noAutofit/>
            </a:bodyPr>
            <a:lstStyle/>
            <a:p>
              <a:pPr marL="0" marR="0" lvl="0" indent="0" algn="ctr" defTabSz="4389438"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Full Logistic Regression (FLR)</a:t>
              </a:r>
              <a:endParaRPr kumimoji="0" lang="en-US" sz="24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pic>
          <p:nvPicPr>
            <p:cNvPr id="1232" name="Picture 226"/>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166149" y="32965915"/>
              <a:ext cx="2415251" cy="5620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3" name="Picture 2" descr="http://i.stack.imgur.com/0I8uo.png"/>
            <p:cNvPicPr>
              <a:picLocks noChangeAspect="1" noChangeArrowheads="1"/>
            </p:cNvPicPr>
            <p:nvPr/>
          </p:nvPicPr>
          <p:blipFill>
            <a:blip r:embed="rId7" cstate="print">
              <a:clrChange>
                <a:clrFrom>
                  <a:srgbClr val="FFFFFF"/>
                </a:clrFrom>
                <a:clrTo>
                  <a:srgbClr val="FFFFFF">
                    <a:alpha val="0"/>
                  </a:srgbClr>
                </a:clrTo>
              </a:clrChange>
            </a:blip>
            <a:srcRect b="16670"/>
            <a:stretch>
              <a:fillRect/>
            </a:stretch>
          </p:blipFill>
          <p:spPr bwMode="auto">
            <a:xfrm>
              <a:off x="152400" y="31546800"/>
              <a:ext cx="2009595" cy="1342485"/>
            </a:xfrm>
            <a:prstGeom prst="rect">
              <a:avLst/>
            </a:prstGeom>
            <a:noFill/>
          </p:spPr>
        </p:pic>
        <p:cxnSp>
          <p:nvCxnSpPr>
            <p:cNvPr id="234" name="Straight Arrow Connector 233"/>
            <p:cNvCxnSpPr/>
            <p:nvPr/>
          </p:nvCxnSpPr>
          <p:spPr>
            <a:xfrm>
              <a:off x="2561624" y="32254948"/>
              <a:ext cx="59860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35" name="Picture 4" descr="http://taf-website-backup.s3.amazonaws.com/logit.png"/>
            <p:cNvPicPr>
              <a:picLocks noChangeAspect="1" noChangeArrowheads="1"/>
            </p:cNvPicPr>
            <p:nvPr/>
          </p:nvPicPr>
          <p:blipFill>
            <a:blip r:embed="rId8" cstate="print"/>
            <a:srcRect/>
            <a:stretch>
              <a:fillRect/>
            </a:stretch>
          </p:blipFill>
          <p:spPr bwMode="auto">
            <a:xfrm>
              <a:off x="2359971" y="31546800"/>
              <a:ext cx="2741369" cy="457200"/>
            </a:xfrm>
            <a:prstGeom prst="rect">
              <a:avLst/>
            </a:prstGeom>
            <a:noFill/>
          </p:spPr>
        </p:pic>
        <p:pic>
          <p:nvPicPr>
            <p:cNvPr id="236" name="Picture 6" descr="http://psycnet.apa.org/journals/edu/100/3/images/edu_100_3_603_fig2a.gif"/>
            <p:cNvPicPr>
              <a:picLocks noChangeAspect="1" noChangeArrowheads="1"/>
            </p:cNvPicPr>
            <p:nvPr/>
          </p:nvPicPr>
          <p:blipFill>
            <a:blip r:embed="rId9" cstate="print">
              <a:clrChange>
                <a:clrFrom>
                  <a:srgbClr val="FFFFFF"/>
                </a:clrFrom>
                <a:clrTo>
                  <a:srgbClr val="FFFFFF">
                    <a:alpha val="0"/>
                  </a:srgbClr>
                </a:clrTo>
              </a:clrChange>
            </a:blip>
            <a:srcRect l="46000" t="17337" r="22000" b="52941"/>
            <a:stretch>
              <a:fillRect/>
            </a:stretch>
          </p:blipFill>
          <p:spPr bwMode="auto">
            <a:xfrm>
              <a:off x="3813342" y="32012719"/>
              <a:ext cx="684117" cy="509511"/>
            </a:xfrm>
            <a:prstGeom prst="rect">
              <a:avLst/>
            </a:prstGeom>
            <a:noFill/>
          </p:spPr>
        </p:pic>
        <p:cxnSp>
          <p:nvCxnSpPr>
            <p:cNvPr id="237" name="Straight Connector 236"/>
            <p:cNvCxnSpPr/>
            <p:nvPr/>
          </p:nvCxnSpPr>
          <p:spPr>
            <a:xfrm>
              <a:off x="3770585" y="31927800"/>
              <a:ext cx="0" cy="6793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3770585" y="32607148"/>
              <a:ext cx="7268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2209800" y="32004000"/>
              <a:ext cx="1447800" cy="523220"/>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Logit Transformation</a:t>
              </a:r>
              <a:endParaRPr lang="en-US" sz="1400" b="1" dirty="0">
                <a:latin typeface="Times New Roman" pitchFamily="18" charset="0"/>
                <a:cs typeface="Times New Roman" pitchFamily="18" charset="0"/>
              </a:endParaRPr>
            </a:p>
          </p:txBody>
        </p:sp>
        <p:sp>
          <p:nvSpPr>
            <p:cNvPr id="240" name="TextBox 239"/>
            <p:cNvSpPr txBox="1"/>
            <p:nvPr/>
          </p:nvSpPr>
          <p:spPr>
            <a:xfrm>
              <a:off x="3599555" y="32613600"/>
              <a:ext cx="1963045" cy="319377"/>
            </a:xfrm>
            <a:prstGeom prst="rect">
              <a:avLst/>
            </a:prstGeom>
            <a:noFill/>
          </p:spPr>
          <p:txBody>
            <a:bodyPr wrap="square" rtlCol="0">
              <a:spAutoFit/>
            </a:bodyPr>
            <a:lstStyle/>
            <a:p>
              <a:r>
                <a:rPr lang="en-US" sz="1600" dirty="0" smtClean="0">
                  <a:latin typeface="Times New Roman" pitchFamily="18" charset="0"/>
                  <a:cs typeface="Times New Roman" pitchFamily="18" charset="0"/>
                </a:rPr>
                <a:t>Produces a linear predictor</a:t>
              </a:r>
              <a:endParaRPr lang="en-US" sz="1600" dirty="0">
                <a:latin typeface="Times New Roman" pitchFamily="18" charset="0"/>
                <a:cs typeface="Times New Roman" pitchFamily="18" charset="0"/>
              </a:endParaRPr>
            </a:p>
          </p:txBody>
        </p:sp>
        <p:pic>
          <p:nvPicPr>
            <p:cNvPr id="283" name="Picture 282" descr="plot2.png"/>
            <p:cNvPicPr>
              <a:picLocks/>
            </p:cNvPicPr>
            <p:nvPr/>
          </p:nvPicPr>
          <p:blipFill>
            <a:blip r:embed="rId10" cstate="print">
              <a:clrChange>
                <a:clrFrom>
                  <a:srgbClr val="FFFFFF"/>
                </a:clrFrom>
                <a:clrTo>
                  <a:srgbClr val="FFFFFF">
                    <a:alpha val="0"/>
                  </a:srgbClr>
                </a:clrTo>
              </a:clrChange>
            </a:blip>
            <a:stretch>
              <a:fillRect/>
            </a:stretch>
          </p:blipFill>
          <p:spPr>
            <a:xfrm>
              <a:off x="1088215" y="33556074"/>
              <a:ext cx="2095109" cy="1953126"/>
            </a:xfrm>
            <a:prstGeom prst="rect">
              <a:avLst/>
            </a:prstGeom>
            <a:solidFill>
              <a:srgbClr val="FFFFFF"/>
            </a:solidFill>
          </p:spPr>
        </p:pic>
        <p:sp>
          <p:nvSpPr>
            <p:cNvPr id="284" name="TextBox 283"/>
            <p:cNvSpPr txBox="1"/>
            <p:nvPr/>
          </p:nvSpPr>
          <p:spPr>
            <a:xfrm>
              <a:off x="2926781" y="34400284"/>
              <a:ext cx="2487887" cy="1077218"/>
            </a:xfrm>
            <a:prstGeom prst="rect">
              <a:avLst/>
            </a:prstGeom>
            <a:solidFill>
              <a:schemeClr val="bg1"/>
            </a:solidFill>
          </p:spPr>
          <p:txBody>
            <a:bodyPr wrap="square" rtlCol="0">
              <a:spAutoFit/>
            </a:bodyPr>
            <a:lstStyle/>
            <a:p>
              <a:r>
                <a:rPr lang="en-US" sz="1600" dirty="0" smtClean="0">
                  <a:latin typeface="Times New Roman" pitchFamily="18" charset="0"/>
                  <a:cs typeface="Times New Roman" pitchFamily="18" charset="0"/>
                </a:rPr>
                <a:t>The predicted probability generated by the model is compared to a cutoff, thus producing sensitivity and specificity.</a:t>
              </a:r>
              <a:endParaRPr lang="en-US" sz="1600" dirty="0">
                <a:latin typeface="Times New Roman" pitchFamily="18" charset="0"/>
                <a:cs typeface="Times New Roman" pitchFamily="18" charset="0"/>
              </a:endParaRPr>
            </a:p>
          </p:txBody>
        </p:sp>
        <p:sp>
          <p:nvSpPr>
            <p:cNvPr id="285" name="TextBox 284"/>
            <p:cNvSpPr txBox="1"/>
            <p:nvPr/>
          </p:nvSpPr>
          <p:spPr>
            <a:xfrm>
              <a:off x="217410" y="34658156"/>
              <a:ext cx="853858"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Cases</a:t>
              </a:r>
              <a:endParaRPr lang="en-US" sz="1600" dirty="0">
                <a:latin typeface="Times New Roman" pitchFamily="18" charset="0"/>
                <a:cs typeface="Times New Roman" pitchFamily="18" charset="0"/>
              </a:endParaRPr>
            </a:p>
          </p:txBody>
        </p:sp>
        <p:sp>
          <p:nvSpPr>
            <p:cNvPr id="286" name="TextBox 285"/>
            <p:cNvSpPr txBox="1"/>
            <p:nvPr/>
          </p:nvSpPr>
          <p:spPr>
            <a:xfrm>
              <a:off x="152400" y="34072087"/>
              <a:ext cx="995068"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Controls</a:t>
              </a:r>
              <a:endParaRPr lang="en-US" sz="1600" dirty="0">
                <a:latin typeface="Times New Roman" pitchFamily="18" charset="0"/>
                <a:cs typeface="Times New Roman" pitchFamily="18" charset="0"/>
              </a:endParaRPr>
            </a:p>
          </p:txBody>
        </p:sp>
        <p:cxnSp>
          <p:nvCxnSpPr>
            <p:cNvPr id="287" name="Straight Arrow Connector 286"/>
            <p:cNvCxnSpPr/>
            <p:nvPr/>
          </p:nvCxnSpPr>
          <p:spPr>
            <a:xfrm flipH="1">
              <a:off x="2199905" y="33980666"/>
              <a:ext cx="145374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8" name="TextBox 287"/>
            <p:cNvSpPr txBox="1"/>
            <p:nvPr/>
          </p:nvSpPr>
          <p:spPr>
            <a:xfrm>
              <a:off x="3653654" y="33794655"/>
              <a:ext cx="1303814" cy="584775"/>
            </a:xfrm>
            <a:prstGeom prst="rect">
              <a:avLst/>
            </a:prstGeom>
            <a:noFill/>
          </p:spPr>
          <p:txBody>
            <a:bodyPr wrap="square" rtlCol="0">
              <a:spAutoFit/>
            </a:bodyPr>
            <a:lstStyle/>
            <a:p>
              <a:r>
                <a:rPr lang="en-US" sz="1600" dirty="0" smtClean="0">
                  <a:latin typeface="Times New Roman" pitchFamily="18" charset="0"/>
                  <a:cs typeface="Times New Roman" pitchFamily="18" charset="0"/>
                </a:rPr>
                <a:t>Cutoff </a:t>
              </a:r>
            </a:p>
            <a:p>
              <a:r>
                <a:rPr lang="en-US" sz="1600" dirty="0" smtClean="0">
                  <a:latin typeface="Times New Roman" pitchFamily="18" charset="0"/>
                  <a:cs typeface="Times New Roman" pitchFamily="18" charset="0"/>
                </a:rPr>
                <a:t>(adjustable)</a:t>
              </a:r>
              <a:endParaRPr lang="en-US" sz="1600" dirty="0">
                <a:latin typeface="Times New Roman" pitchFamily="18" charset="0"/>
                <a:cs typeface="Times New Roman" pitchFamily="18" charset="0"/>
              </a:endParaRPr>
            </a:p>
          </p:txBody>
        </p:sp>
      </p:grpSp>
      <p:sp>
        <p:nvSpPr>
          <p:cNvPr id="720" name="Text Box 163"/>
          <p:cNvSpPr txBox="1">
            <a:spLocks noChangeArrowheads="1"/>
          </p:cNvSpPr>
          <p:nvPr/>
        </p:nvSpPr>
        <p:spPr bwMode="auto">
          <a:xfrm>
            <a:off x="11010900" y="4419600"/>
            <a:ext cx="21793200" cy="1107981"/>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6600" b="1" cap="small" dirty="0" smtClean="0">
                <a:solidFill>
                  <a:schemeClr val="bg1"/>
                </a:solidFill>
                <a:latin typeface="Times New Roman" pitchFamily="18" charset="0"/>
                <a:cs typeface="Times New Roman" pitchFamily="18" charset="0"/>
              </a:rPr>
              <a:t>Study Outline</a:t>
            </a:r>
            <a:endParaRPr lang="en-US" altLang="en-US" sz="6600" b="1" cap="small" dirty="0">
              <a:solidFill>
                <a:schemeClr val="bg1"/>
              </a:solidFill>
              <a:latin typeface="Times New Roman" pitchFamily="18" charset="0"/>
              <a:cs typeface="Times New Roman" pitchFamily="18" charset="0"/>
            </a:endParaRPr>
          </a:p>
        </p:txBody>
      </p:sp>
      <p:sp>
        <p:nvSpPr>
          <p:cNvPr id="723" name="TextBox 722"/>
          <p:cNvSpPr txBox="1"/>
          <p:nvPr/>
        </p:nvSpPr>
        <p:spPr>
          <a:xfrm>
            <a:off x="10972800" y="5819775"/>
            <a:ext cx="10439400" cy="4267200"/>
          </a:xfrm>
          <a:prstGeom prst="rect">
            <a:avLst/>
          </a:prstGeom>
          <a:noFill/>
          <a:ln>
            <a:solidFill>
              <a:schemeClr val="tx1"/>
            </a:solidFill>
          </a:ln>
        </p:spPr>
        <p:txBody>
          <a:bodyPr wrap="square" rtlCol="0">
            <a:spAutoFit/>
          </a:bodyPr>
          <a:lstStyle/>
          <a:p>
            <a:pPr algn="ctr"/>
            <a:r>
              <a:rPr lang="en-US" sz="2400" b="1" dirty="0" smtClean="0">
                <a:latin typeface="Times New Roman" pitchFamily="18" charset="0"/>
                <a:cs typeface="Times New Roman" pitchFamily="18" charset="0"/>
              </a:rPr>
              <a:t>Preliminary Study (2014)</a:t>
            </a:r>
          </a:p>
          <a:p>
            <a:pPr marL="457200" indent="-457200">
              <a:buFont typeface="Arial" pitchFamily="34" charset="0"/>
              <a:buChar char="•"/>
            </a:pPr>
            <a:r>
              <a:rPr lang="en-US" sz="2200" dirty="0" smtClean="0">
                <a:latin typeface="Times New Roman" pitchFamily="18" charset="0"/>
                <a:cs typeface="Times New Roman" pitchFamily="18" charset="0"/>
              </a:rPr>
              <a:t>Goals:</a:t>
            </a:r>
          </a:p>
          <a:p>
            <a:pPr marL="914400" lvl="1" indent="-457200">
              <a:buFont typeface="Arial" pitchFamily="34" charset="0"/>
              <a:buChar char="•"/>
            </a:pPr>
            <a:r>
              <a:rPr lang="en-US" sz="2200" dirty="0" smtClean="0">
                <a:latin typeface="Times New Roman" pitchFamily="18" charset="0"/>
                <a:cs typeface="Times New Roman" pitchFamily="18" charset="0"/>
              </a:rPr>
              <a:t>Combine  multiple biomarkers</a:t>
            </a:r>
          </a:p>
          <a:p>
            <a:pPr marL="914400" lvl="1" indent="-457200">
              <a:buFont typeface="Arial" pitchFamily="34" charset="0"/>
              <a:buChar char="•"/>
            </a:pPr>
            <a:r>
              <a:rPr lang="en-US" sz="2200" dirty="0" smtClean="0">
                <a:latin typeface="Times New Roman" pitchFamily="18" charset="0"/>
                <a:cs typeface="Times New Roman" pitchFamily="18" charset="0"/>
              </a:rPr>
              <a:t>Improve beyond AFP</a:t>
            </a:r>
          </a:p>
          <a:p>
            <a:pPr marL="457200" indent="-457200">
              <a:buFont typeface="Arial" pitchFamily="34" charset="0"/>
              <a:buChar char="•"/>
            </a:pPr>
            <a:r>
              <a:rPr lang="en-US" sz="2200" dirty="0" smtClean="0">
                <a:latin typeface="Times New Roman" pitchFamily="18" charset="0"/>
                <a:cs typeface="Times New Roman" pitchFamily="18" charset="0"/>
              </a:rPr>
              <a:t>Techniques and Methods:</a:t>
            </a:r>
          </a:p>
          <a:p>
            <a:pPr marL="914400" lvl="1" indent="-457200">
              <a:buFont typeface="Arial" pitchFamily="34" charset="0"/>
              <a:buChar char="•"/>
            </a:pPr>
            <a:r>
              <a:rPr lang="en-US" sz="2200" dirty="0" smtClean="0">
                <a:latin typeface="Times New Roman" pitchFamily="18" charset="0"/>
                <a:cs typeface="Times New Roman" pitchFamily="18" charset="0"/>
              </a:rPr>
              <a:t>4 biomarkers (AFP, mRASSF1A, TP53.249T, and mGSTP1)</a:t>
            </a:r>
          </a:p>
          <a:p>
            <a:pPr marL="914400" lvl="1" indent="-457200">
              <a:buFont typeface="Arial" pitchFamily="34" charset="0"/>
              <a:buChar char="•"/>
            </a:pPr>
            <a:r>
              <a:rPr lang="en-US" sz="2200" dirty="0" smtClean="0">
                <a:latin typeface="Times New Roman" pitchFamily="18" charset="0"/>
                <a:cs typeface="Times New Roman" pitchFamily="18" charset="0"/>
              </a:rPr>
              <a:t>Early dataset (N=166, 78 HCC)</a:t>
            </a:r>
          </a:p>
          <a:p>
            <a:pPr marL="914400" lvl="1" indent="-457200">
              <a:buFont typeface="Arial" pitchFamily="34" charset="0"/>
              <a:buChar char="•"/>
            </a:pPr>
            <a:r>
              <a:rPr lang="en-US" sz="2200" dirty="0" smtClean="0">
                <a:latin typeface="Times New Roman" pitchFamily="18" charset="0"/>
                <a:cs typeface="Times New Roman" pitchFamily="18" charset="0"/>
              </a:rPr>
              <a:t>Full Logistic Regression</a:t>
            </a:r>
          </a:p>
          <a:p>
            <a:pPr marL="914400" lvl="1" indent="-457200">
              <a:buFont typeface="Arial" pitchFamily="34" charset="0"/>
              <a:buChar char="•"/>
            </a:pPr>
            <a:r>
              <a:rPr lang="en-US" sz="2200" dirty="0" smtClean="0">
                <a:latin typeface="Times New Roman" pitchFamily="18" charset="0"/>
                <a:cs typeface="Times New Roman" pitchFamily="18" charset="0"/>
              </a:rPr>
              <a:t>Novel Fixed Sequential Model</a:t>
            </a:r>
          </a:p>
          <a:p>
            <a:pPr marL="457200" indent="-457200">
              <a:buFont typeface="Arial" pitchFamily="34" charset="0"/>
              <a:buChar char="•"/>
            </a:pPr>
            <a:r>
              <a:rPr lang="en-US" sz="2200" dirty="0" smtClean="0">
                <a:latin typeface="Times New Roman" pitchFamily="18" charset="0"/>
                <a:cs typeface="Times New Roman" pitchFamily="18" charset="0"/>
              </a:rPr>
              <a:t>Milestones:</a:t>
            </a:r>
          </a:p>
          <a:p>
            <a:pPr marL="914400" lvl="1" indent="-457200">
              <a:buFont typeface="Arial" pitchFamily="34" charset="0"/>
              <a:buChar char="•"/>
            </a:pPr>
            <a:r>
              <a:rPr lang="en-US" sz="2200" dirty="0" smtClean="0">
                <a:latin typeface="Times New Roman" pitchFamily="18" charset="0"/>
                <a:cs typeface="Times New Roman" pitchFamily="18" charset="0"/>
              </a:rPr>
              <a:t>Reached statistically significantly higher sensitivity with fixed sequential than logistic regression can</a:t>
            </a:r>
          </a:p>
        </p:txBody>
      </p:sp>
      <p:sp>
        <p:nvSpPr>
          <p:cNvPr id="726" name="TextBox 725"/>
          <p:cNvSpPr txBox="1"/>
          <p:nvPr/>
        </p:nvSpPr>
        <p:spPr>
          <a:xfrm>
            <a:off x="21564600" y="5819775"/>
            <a:ext cx="11125200" cy="4267200"/>
          </a:xfrm>
          <a:prstGeom prst="rect">
            <a:avLst/>
          </a:prstGeom>
          <a:noFill/>
          <a:ln>
            <a:solidFill>
              <a:schemeClr val="tx1"/>
            </a:solidFill>
          </a:ln>
        </p:spPr>
        <p:txBody>
          <a:bodyPr wrap="square" rtlCol="0">
            <a:spAutoFit/>
          </a:bodyPr>
          <a:lstStyle/>
          <a:p>
            <a:pPr algn="ctr"/>
            <a:r>
              <a:rPr lang="en-US" sz="2800" b="1" dirty="0" smtClean="0">
                <a:latin typeface="Times New Roman" pitchFamily="18" charset="0"/>
                <a:cs typeface="Times New Roman" pitchFamily="18" charset="0"/>
              </a:rPr>
              <a:t>Extended Research (2015)</a:t>
            </a:r>
          </a:p>
          <a:p>
            <a:pPr marL="457200" indent="-457200">
              <a:buFont typeface="Arial" pitchFamily="34" charset="0"/>
              <a:buChar char="•"/>
            </a:pPr>
            <a:r>
              <a:rPr lang="en-US" sz="2200" dirty="0" smtClean="0">
                <a:latin typeface="Times New Roman" pitchFamily="18" charset="0"/>
                <a:cs typeface="Times New Roman" pitchFamily="18" charset="0"/>
              </a:rPr>
              <a:t>Goals:</a:t>
            </a:r>
          </a:p>
          <a:p>
            <a:pPr marL="914400" lvl="1" indent="-457200">
              <a:buFont typeface="Arial" pitchFamily="34" charset="0"/>
              <a:buChar char="•"/>
            </a:pPr>
            <a:r>
              <a:rPr lang="en-US" sz="2200" dirty="0" smtClean="0">
                <a:latin typeface="Times New Roman" pitchFamily="18" charset="0"/>
                <a:cs typeface="Times New Roman" pitchFamily="18" charset="0"/>
              </a:rPr>
              <a:t>Incorporate machine learning to improve sensitivity and specificity</a:t>
            </a:r>
          </a:p>
          <a:p>
            <a:pPr marL="914400" lvl="1" indent="-457200">
              <a:buFont typeface="Arial" pitchFamily="34" charset="0"/>
              <a:buChar char="•"/>
            </a:pPr>
            <a:r>
              <a:rPr lang="en-US" sz="2200" dirty="0" smtClean="0">
                <a:latin typeface="Times New Roman" pitchFamily="18" charset="0"/>
                <a:cs typeface="Times New Roman" pitchFamily="18" charset="0"/>
              </a:rPr>
              <a:t>Increase robustness</a:t>
            </a:r>
          </a:p>
          <a:p>
            <a:pPr marL="457200" indent="-457200">
              <a:buFont typeface="Arial" pitchFamily="34" charset="0"/>
              <a:buChar char="•"/>
            </a:pPr>
            <a:r>
              <a:rPr lang="en-US" sz="2200" dirty="0" smtClean="0">
                <a:latin typeface="Times New Roman" pitchFamily="18" charset="0"/>
                <a:cs typeface="Times New Roman" pitchFamily="18" charset="0"/>
              </a:rPr>
              <a:t>Techniques and Methods:</a:t>
            </a:r>
          </a:p>
          <a:p>
            <a:pPr marL="914400" lvl="1" indent="-457200">
              <a:buFont typeface="Arial" pitchFamily="34" charset="0"/>
              <a:buChar char="•"/>
            </a:pPr>
            <a:r>
              <a:rPr lang="en-US" sz="2200" dirty="0" smtClean="0">
                <a:latin typeface="Times New Roman" pitchFamily="18" charset="0"/>
                <a:cs typeface="Times New Roman" pitchFamily="18" charset="0"/>
              </a:rPr>
              <a:t>2 new biomarkers (TERT.124 and CTNNB1)</a:t>
            </a:r>
          </a:p>
          <a:p>
            <a:pPr marL="914400" lvl="1" indent="-457200">
              <a:buFont typeface="Arial" pitchFamily="34" charset="0"/>
              <a:buChar char="•"/>
            </a:pPr>
            <a:r>
              <a:rPr lang="en-US" sz="2200" dirty="0" smtClean="0">
                <a:latin typeface="Times New Roman" pitchFamily="18" charset="0"/>
                <a:cs typeface="Times New Roman" pitchFamily="18" charset="0"/>
              </a:rPr>
              <a:t>Larger open label training data set (N=188, 50 HCC) and bootstrapping analysis</a:t>
            </a:r>
          </a:p>
          <a:p>
            <a:pPr marL="914400" lvl="1" indent="-457200">
              <a:buFont typeface="Arial" pitchFamily="34" charset="0"/>
              <a:buChar char="•"/>
            </a:pPr>
            <a:r>
              <a:rPr lang="en-US" sz="2200" dirty="0" smtClean="0">
                <a:latin typeface="Times New Roman" pitchFamily="18" charset="0"/>
                <a:cs typeface="Times New Roman" pitchFamily="18" charset="0"/>
              </a:rPr>
              <a:t>New Application of Random Forest</a:t>
            </a:r>
          </a:p>
          <a:p>
            <a:pPr marL="457200" indent="-457200">
              <a:buFont typeface="Arial" pitchFamily="34" charset="0"/>
              <a:buChar char="•"/>
            </a:pPr>
            <a:r>
              <a:rPr lang="en-US" sz="2200" dirty="0" smtClean="0">
                <a:latin typeface="Times New Roman" pitchFamily="18" charset="0"/>
                <a:cs typeface="Times New Roman" pitchFamily="18" charset="0"/>
              </a:rPr>
              <a:t>Milestones:</a:t>
            </a:r>
          </a:p>
          <a:p>
            <a:pPr marL="914400" lvl="1" indent="-457200">
              <a:buFont typeface="Arial" pitchFamily="34" charset="0"/>
              <a:buChar char="•"/>
            </a:pPr>
            <a:r>
              <a:rPr lang="en-US" sz="2200" dirty="0" smtClean="0">
                <a:latin typeface="Times New Roman" pitchFamily="18" charset="0"/>
                <a:cs typeface="Times New Roman" pitchFamily="18" charset="0"/>
              </a:rPr>
              <a:t>Raised sensitivity at 90% specificity to 98% (95% CI:0.93-1) using random forest compared to 95% (95% CI:0.84-1) using fixed sequential</a:t>
            </a:r>
          </a:p>
          <a:p>
            <a:pPr marL="914400" lvl="1" indent="-457200">
              <a:buFont typeface="Arial" pitchFamily="34" charset="0"/>
              <a:buChar char="•"/>
            </a:pPr>
            <a:r>
              <a:rPr lang="en-US" sz="2200" dirty="0" smtClean="0">
                <a:latin typeface="Times New Roman" pitchFamily="18" charset="0"/>
                <a:cs typeface="Times New Roman" pitchFamily="18" charset="0"/>
              </a:rPr>
              <a:t>Found </a:t>
            </a:r>
            <a:r>
              <a:rPr lang="en-US" sz="2200" dirty="0" smtClean="0">
                <a:latin typeface="Times New Roman" pitchFamily="18" charset="0"/>
                <a:cs typeface="Times New Roman" pitchFamily="18" charset="0"/>
              </a:rPr>
              <a:t>s</a:t>
            </a:r>
            <a:r>
              <a:rPr lang="en-US" sz="2200" dirty="0" smtClean="0">
                <a:latin typeface="Times New Roman" pitchFamily="18" charset="0"/>
                <a:cs typeface="Times New Roman" pitchFamily="18" charset="0"/>
              </a:rPr>
              <a:t>lightly increased robustness with random forest in bootstrapping procedure</a:t>
            </a:r>
            <a:endParaRPr lang="en-US" sz="2200" dirty="0">
              <a:latin typeface="Times New Roman" pitchFamily="18" charset="0"/>
              <a:cs typeface="Times New Roman" pitchFamily="18" charset="0"/>
            </a:endParaRPr>
          </a:p>
        </p:txBody>
      </p:sp>
      <p:grpSp>
        <p:nvGrpSpPr>
          <p:cNvPr id="727" name="Group 726"/>
          <p:cNvGrpSpPr/>
          <p:nvPr/>
        </p:nvGrpSpPr>
        <p:grpSpPr>
          <a:xfrm>
            <a:off x="10965873" y="10363200"/>
            <a:ext cx="21717000" cy="4648200"/>
            <a:chOff x="381000" y="22021800"/>
            <a:chExt cx="4876800" cy="3352800"/>
          </a:xfrm>
        </p:grpSpPr>
        <p:sp>
          <p:nvSpPr>
            <p:cNvPr id="728" name="Rectangle 727"/>
            <p:cNvSpPr/>
            <p:nvPr/>
          </p:nvSpPr>
          <p:spPr>
            <a:xfrm>
              <a:off x="381000" y="22021800"/>
              <a:ext cx="4876800" cy="33528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29" name="TextBox 728"/>
            <p:cNvSpPr txBox="1"/>
            <p:nvPr/>
          </p:nvSpPr>
          <p:spPr>
            <a:xfrm>
              <a:off x="381000" y="22021801"/>
              <a:ext cx="4876800" cy="3307842"/>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Product Development and the Future (2016)</a:t>
              </a:r>
            </a:p>
            <a:p>
              <a:pPr marL="457200" indent="-457200">
                <a:buFont typeface="Arial" pitchFamily="34" charset="0"/>
                <a:buChar char="•"/>
              </a:pPr>
              <a:r>
                <a:rPr lang="en-US" sz="2400" dirty="0" smtClean="0">
                  <a:latin typeface="Times New Roman" pitchFamily="18" charset="0"/>
                  <a:cs typeface="Times New Roman" pitchFamily="18" charset="0"/>
                </a:rPr>
                <a:t>Goals: </a:t>
              </a:r>
            </a:p>
            <a:p>
              <a:pPr marL="914400" lvl="1" indent="-457200">
                <a:buFont typeface="Arial" pitchFamily="34" charset="0"/>
                <a:buChar char="•"/>
              </a:pPr>
              <a:r>
                <a:rPr lang="en-US" sz="2400" dirty="0" smtClean="0">
                  <a:latin typeface="Times New Roman" pitchFamily="18" charset="0"/>
                  <a:cs typeface="Times New Roman" pitchFamily="18" charset="0"/>
                </a:rPr>
                <a:t>Increase robustness </a:t>
              </a:r>
            </a:p>
            <a:p>
              <a:pPr marL="914400" lvl="1" indent="-457200">
                <a:buFont typeface="Arial" pitchFamily="34" charset="0"/>
                <a:buChar char="•"/>
              </a:pPr>
              <a:r>
                <a:rPr lang="en-US" sz="2400" dirty="0" smtClean="0">
                  <a:latin typeface="Times New Roman" pitchFamily="18" charset="0"/>
                  <a:cs typeface="Times New Roman" pitchFamily="18" charset="0"/>
                </a:rPr>
                <a:t>Translate research into practical use in a clinic or research lab</a:t>
              </a:r>
            </a:p>
            <a:p>
              <a:pPr marL="914400" lvl="1" indent="-457200">
                <a:buFont typeface="Arial" pitchFamily="34" charset="0"/>
                <a:buChar char="•"/>
              </a:pPr>
              <a:r>
                <a:rPr lang="en-US" sz="2400" dirty="0" smtClean="0">
                  <a:latin typeface="Times New Roman" pitchFamily="18" charset="0"/>
                  <a:cs typeface="Times New Roman" pitchFamily="18" charset="0"/>
                </a:rPr>
                <a:t>Prepare a system to apply research to other cancers as well</a:t>
              </a:r>
            </a:p>
            <a:p>
              <a:pPr marL="457200" indent="-457200">
                <a:buFont typeface="Arial" pitchFamily="34" charset="0"/>
                <a:buChar char="•"/>
              </a:pPr>
              <a:r>
                <a:rPr lang="en-US" sz="2400" dirty="0" smtClean="0">
                  <a:latin typeface="Times New Roman" pitchFamily="18" charset="0"/>
                  <a:cs typeface="Times New Roman" pitchFamily="18" charset="0"/>
                </a:rPr>
                <a:t>Techniques and Methods:</a:t>
              </a:r>
            </a:p>
            <a:p>
              <a:pPr marL="914400" lvl="1" indent="-457200">
                <a:buFont typeface="Arial" pitchFamily="34" charset="0"/>
                <a:buChar char="•"/>
              </a:pPr>
              <a:r>
                <a:rPr lang="en-US" sz="2400" dirty="0" smtClean="0">
                  <a:latin typeface="Times New Roman" pitchFamily="18" charset="0"/>
                  <a:cs typeface="Times New Roman" pitchFamily="18" charset="0"/>
                </a:rPr>
                <a:t>Unique Two Step Model</a:t>
              </a:r>
            </a:p>
            <a:p>
              <a:pPr marL="1371600" lvl="2" indent="-457200">
                <a:buFont typeface="Arial" pitchFamily="34" charset="0"/>
                <a:buChar char="•"/>
              </a:pPr>
              <a:r>
                <a:rPr lang="en-US" sz="2400" dirty="0" smtClean="0">
                  <a:latin typeface="Times New Roman" pitchFamily="18" charset="0"/>
                  <a:cs typeface="Times New Roman" pitchFamily="18" charset="0"/>
                </a:rPr>
                <a:t>Improves performance by using the fixed sequential system to combine classical statistics and machine </a:t>
              </a:r>
              <a:r>
                <a:rPr lang="en-US" sz="2400" dirty="0" smtClean="0">
                  <a:latin typeface="Times New Roman" pitchFamily="18" charset="0"/>
                  <a:cs typeface="Times New Roman" pitchFamily="18" charset="0"/>
                </a:rPr>
                <a:t>learning</a:t>
              </a:r>
            </a:p>
            <a:p>
              <a:pPr marL="1371600" lvl="2" indent="-457200">
                <a:buFont typeface="Arial" pitchFamily="34" charset="0"/>
                <a:buChar char="•"/>
              </a:pPr>
              <a:r>
                <a:rPr lang="en-US" sz="2400" dirty="0" smtClean="0">
                  <a:latin typeface="Times New Roman" pitchFamily="18" charset="0"/>
                  <a:cs typeface="Times New Roman" pitchFamily="18" charset="0"/>
                </a:rPr>
                <a:t>Not as reliant on AFP as FS</a:t>
              </a:r>
            </a:p>
            <a:p>
              <a:pPr marL="914400" lvl="1" indent="-457200">
                <a:buFont typeface="Arial" pitchFamily="34" charset="0"/>
                <a:buChar char="•"/>
              </a:pPr>
              <a:r>
                <a:rPr lang="en-US" sz="2400" dirty="0" smtClean="0">
                  <a:latin typeface="Times New Roman" pitchFamily="18" charset="0"/>
                  <a:cs typeface="Times New Roman" pitchFamily="18" charset="0"/>
                </a:rPr>
                <a:t>Larger open label training data set (N=242, 83 HCC) with bootstrapping analysis</a:t>
              </a:r>
            </a:p>
            <a:p>
              <a:pPr marL="914400" lvl="1" indent="-457200">
                <a:buFont typeface="Arial" pitchFamily="34" charset="0"/>
                <a:buChar char="•"/>
              </a:pPr>
              <a:r>
                <a:rPr lang="en-US" sz="2400" dirty="0" smtClean="0">
                  <a:latin typeface="Times New Roman" pitchFamily="18" charset="0"/>
                  <a:cs typeface="Times New Roman" pitchFamily="18" charset="0"/>
                </a:rPr>
                <a:t>Blinded validation data set (N=247, 29 HCC)</a:t>
              </a:r>
              <a:endParaRPr lang="en-US" sz="2400" dirty="0" smtClean="0">
                <a:latin typeface="Times New Roman" pitchFamily="18" charset="0"/>
                <a:cs typeface="Times New Roman" pitchFamily="18" charset="0"/>
              </a:endParaRPr>
            </a:p>
            <a:p>
              <a:pPr marL="914400" lvl="1" indent="-457200">
                <a:buFont typeface="Arial" pitchFamily="34" charset="0"/>
                <a:buChar char="•"/>
              </a:pPr>
              <a:r>
                <a:rPr lang="en-US" sz="2400" dirty="0" smtClean="0">
                  <a:latin typeface="Times New Roman" pitchFamily="18" charset="0"/>
                  <a:cs typeface="Times New Roman" pitchFamily="18" charset="0"/>
                </a:rPr>
                <a:t>Use of Java-R integration to create the user-friendly </a:t>
              </a:r>
              <a:r>
                <a:rPr lang="en-US" sz="2400" i="1" dirty="0" err="1" smtClean="0">
                  <a:latin typeface="Times New Roman" pitchFamily="18" charset="0"/>
                  <a:cs typeface="Times New Roman" pitchFamily="18" charset="0"/>
                </a:rPr>
                <a:t>CancerDetect</a:t>
              </a:r>
              <a:r>
                <a:rPr lang="en-US" sz="2400" dirty="0" smtClean="0">
                  <a:latin typeface="Times New Roman" pitchFamily="18" charset="0"/>
                  <a:cs typeface="Times New Roman" pitchFamily="18" charset="0"/>
                </a:rPr>
                <a:t> tool</a:t>
              </a:r>
            </a:p>
          </p:txBody>
        </p:sp>
      </p:grpSp>
      <p:sp>
        <p:nvSpPr>
          <p:cNvPr id="734" name="Text Box 139"/>
          <p:cNvSpPr txBox="1">
            <a:spLocks noChangeArrowheads="1"/>
          </p:cNvSpPr>
          <p:nvPr/>
        </p:nvSpPr>
        <p:spPr bwMode="auto">
          <a:xfrm>
            <a:off x="5638800" y="28127742"/>
            <a:ext cx="5334000" cy="1785104"/>
          </a:xfrm>
          <a:prstGeom prst="rect">
            <a:avLst/>
          </a:prstGeom>
          <a:noFill/>
          <a:ln w="9525">
            <a:noFill/>
            <a:miter lim="800000"/>
            <a:headEnd/>
            <a:tailEnd/>
          </a:ln>
        </p:spPr>
        <p:txBody>
          <a:bodyPr>
            <a:spAutoFit/>
          </a:bodyPr>
          <a:lstStyle/>
          <a:p>
            <a:pPr>
              <a:defRPr/>
            </a:pPr>
            <a:r>
              <a:rPr lang="en-US" sz="2200" b="1" dirty="0" smtClean="0">
                <a:latin typeface="Times New Roman" pitchFamily="18" charset="0"/>
                <a:cs typeface="Times New Roman" pitchFamily="18" charset="0"/>
              </a:rPr>
              <a:t>Blinded Validation Set</a:t>
            </a:r>
            <a:endParaRPr lang="en-US" sz="2200" dirty="0">
              <a:latin typeface="Times New Roman" pitchFamily="18" charset="0"/>
              <a:cs typeface="Times New Roman" pitchFamily="18" charset="0"/>
            </a:endParaRPr>
          </a:p>
          <a:p>
            <a:pPr marL="174625" indent="-174625">
              <a:buFont typeface="Arial" pitchFamily="34" charset="0"/>
              <a:buChar char="•"/>
              <a:defRPr/>
            </a:pPr>
            <a:r>
              <a:rPr lang="en-US" sz="2200" dirty="0" smtClean="0">
                <a:latin typeface="Times New Roman" pitchFamily="18" charset="0"/>
                <a:cs typeface="Times New Roman" pitchFamily="18" charset="0"/>
              </a:rPr>
              <a:t>247 subjects</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29 HCC</a:t>
            </a:r>
            <a:endParaRPr lang="en-US" sz="2200" dirty="0">
              <a:latin typeface="Times New Roman" pitchFamily="18" charset="0"/>
              <a:cs typeface="Times New Roman" pitchFamily="18" charset="0"/>
            </a:endParaRPr>
          </a:p>
          <a:p>
            <a:pPr marL="174625" indent="-174625">
              <a:buFont typeface="Arial" pitchFamily="34" charset="0"/>
              <a:buChar char="•"/>
              <a:defRPr/>
            </a:pPr>
            <a:r>
              <a:rPr lang="en-US" sz="2200" dirty="0" smtClean="0">
                <a:latin typeface="Times New Roman" pitchFamily="18" charset="0"/>
                <a:cs typeface="Times New Roman" pitchFamily="18" charset="0"/>
              </a:rPr>
              <a:t>Biomarker values: AFP, mRASSF1A</a:t>
            </a:r>
            <a:r>
              <a:rPr lang="en-US" sz="2200" dirty="0">
                <a:latin typeface="Times New Roman" pitchFamily="18" charset="0"/>
                <a:cs typeface="Times New Roman" pitchFamily="18" charset="0"/>
              </a:rPr>
              <a:t>, mGSTP1, and TP53249T</a:t>
            </a:r>
          </a:p>
          <a:p>
            <a:pPr marL="174625" indent="-174625">
              <a:spcAft>
                <a:spcPts val="1200"/>
              </a:spcAft>
              <a:defRPr/>
            </a:pPr>
            <a:endParaRPr lang="en-US" sz="2200" dirty="0">
              <a:latin typeface="Times New Roman" pitchFamily="18" charset="0"/>
              <a:cs typeface="Times New Roman" pitchFamily="18" charset="0"/>
            </a:endParaRPr>
          </a:p>
        </p:txBody>
      </p:sp>
      <p:grpSp>
        <p:nvGrpSpPr>
          <p:cNvPr id="869" name="Group 868"/>
          <p:cNvGrpSpPr/>
          <p:nvPr/>
        </p:nvGrpSpPr>
        <p:grpSpPr>
          <a:xfrm>
            <a:off x="133350" y="36774438"/>
            <a:ext cx="5162551" cy="3220866"/>
            <a:chOff x="133350" y="37298968"/>
            <a:chExt cx="5162551" cy="3220866"/>
          </a:xfrm>
        </p:grpSpPr>
        <p:sp>
          <p:nvSpPr>
            <p:cNvPr id="290" name="Title 1"/>
            <p:cNvSpPr txBox="1">
              <a:spLocks/>
            </p:cNvSpPr>
            <p:nvPr/>
          </p:nvSpPr>
          <p:spPr>
            <a:xfrm>
              <a:off x="457200" y="37298968"/>
              <a:ext cx="4749567" cy="715962"/>
            </a:xfrm>
            <a:prstGeom prst="rect">
              <a:avLst/>
            </a:prstGeom>
          </p:spPr>
          <p:txBody>
            <a:bodyPr>
              <a:normAutofit/>
            </a:bodyPr>
            <a:lstStyle/>
            <a:p>
              <a:pPr marL="0" marR="0" lvl="0" indent="0" algn="ctr" defTabSz="4389438"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Fixed Sequential (FS)</a:t>
              </a:r>
              <a:endParaRPr kumimoji="0" lang="en-US" sz="24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
          <p:nvSpPr>
            <p:cNvPr id="292" name="Rectangle 291"/>
            <p:cNvSpPr/>
            <p:nvPr/>
          </p:nvSpPr>
          <p:spPr>
            <a:xfrm>
              <a:off x="133350" y="38209683"/>
              <a:ext cx="870979" cy="11247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95" name="Oval 294"/>
            <p:cNvSpPr/>
            <p:nvPr/>
          </p:nvSpPr>
          <p:spPr>
            <a:xfrm>
              <a:off x="169441"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96" name="Oval 295"/>
            <p:cNvSpPr/>
            <p:nvPr/>
          </p:nvSpPr>
          <p:spPr>
            <a:xfrm>
              <a:off x="254834"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97" name="Oval 296"/>
            <p:cNvSpPr/>
            <p:nvPr/>
          </p:nvSpPr>
          <p:spPr>
            <a:xfrm>
              <a:off x="340228"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98" name="Oval 297"/>
            <p:cNvSpPr/>
            <p:nvPr/>
          </p:nvSpPr>
          <p:spPr>
            <a:xfrm>
              <a:off x="425622"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99" name="Oval 298"/>
            <p:cNvSpPr/>
            <p:nvPr/>
          </p:nvSpPr>
          <p:spPr>
            <a:xfrm>
              <a:off x="511016"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0" name="Oval 299"/>
            <p:cNvSpPr/>
            <p:nvPr/>
          </p:nvSpPr>
          <p:spPr>
            <a:xfrm>
              <a:off x="596410"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1" name="Oval 300"/>
            <p:cNvSpPr/>
            <p:nvPr/>
          </p:nvSpPr>
          <p:spPr>
            <a:xfrm>
              <a:off x="681804"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2" name="Oval 301"/>
            <p:cNvSpPr/>
            <p:nvPr/>
          </p:nvSpPr>
          <p:spPr>
            <a:xfrm>
              <a:off x="767198"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3" name="Oval 302"/>
            <p:cNvSpPr/>
            <p:nvPr/>
          </p:nvSpPr>
          <p:spPr>
            <a:xfrm>
              <a:off x="852591"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4" name="Oval 303"/>
            <p:cNvSpPr/>
            <p:nvPr/>
          </p:nvSpPr>
          <p:spPr>
            <a:xfrm>
              <a:off x="937985"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5" name="Oval 304"/>
            <p:cNvSpPr/>
            <p:nvPr/>
          </p:nvSpPr>
          <p:spPr>
            <a:xfrm>
              <a:off x="937985"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6" name="Oval 305"/>
            <p:cNvSpPr/>
            <p:nvPr/>
          </p:nvSpPr>
          <p:spPr>
            <a:xfrm>
              <a:off x="937985"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7" name="Oval 306"/>
            <p:cNvSpPr/>
            <p:nvPr/>
          </p:nvSpPr>
          <p:spPr>
            <a:xfrm>
              <a:off x="937985"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8" name="Oval 307"/>
            <p:cNvSpPr/>
            <p:nvPr/>
          </p:nvSpPr>
          <p:spPr>
            <a:xfrm>
              <a:off x="937985"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9" name="Oval 308"/>
            <p:cNvSpPr/>
            <p:nvPr/>
          </p:nvSpPr>
          <p:spPr>
            <a:xfrm>
              <a:off x="937985"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0" name="Oval 309"/>
            <p:cNvSpPr/>
            <p:nvPr/>
          </p:nvSpPr>
          <p:spPr>
            <a:xfrm>
              <a:off x="937985"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1" name="Oval 310"/>
            <p:cNvSpPr/>
            <p:nvPr/>
          </p:nvSpPr>
          <p:spPr>
            <a:xfrm>
              <a:off x="937985"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2" name="Oval 311"/>
            <p:cNvSpPr/>
            <p:nvPr/>
          </p:nvSpPr>
          <p:spPr>
            <a:xfrm>
              <a:off x="937985"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3" name="Oval 312"/>
            <p:cNvSpPr/>
            <p:nvPr/>
          </p:nvSpPr>
          <p:spPr>
            <a:xfrm>
              <a:off x="937985"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4" name="Oval 313"/>
            <p:cNvSpPr/>
            <p:nvPr/>
          </p:nvSpPr>
          <p:spPr>
            <a:xfrm>
              <a:off x="937985"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5" name="Oval 314"/>
            <p:cNvSpPr/>
            <p:nvPr/>
          </p:nvSpPr>
          <p:spPr>
            <a:xfrm>
              <a:off x="937985"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6" name="Oval 315"/>
            <p:cNvSpPr/>
            <p:nvPr/>
          </p:nvSpPr>
          <p:spPr>
            <a:xfrm>
              <a:off x="852591"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7" name="Oval 316"/>
            <p:cNvSpPr/>
            <p:nvPr/>
          </p:nvSpPr>
          <p:spPr>
            <a:xfrm>
              <a:off x="767198"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8" name="Oval 317"/>
            <p:cNvSpPr/>
            <p:nvPr/>
          </p:nvSpPr>
          <p:spPr>
            <a:xfrm>
              <a:off x="681804"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9" name="Oval 318"/>
            <p:cNvSpPr/>
            <p:nvPr/>
          </p:nvSpPr>
          <p:spPr>
            <a:xfrm>
              <a:off x="596410"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20" name="Oval 319"/>
            <p:cNvSpPr/>
            <p:nvPr/>
          </p:nvSpPr>
          <p:spPr>
            <a:xfrm>
              <a:off x="511016"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21" name="Oval 320"/>
            <p:cNvSpPr/>
            <p:nvPr/>
          </p:nvSpPr>
          <p:spPr>
            <a:xfrm>
              <a:off x="425622"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22" name="Oval 321"/>
            <p:cNvSpPr/>
            <p:nvPr/>
          </p:nvSpPr>
          <p:spPr>
            <a:xfrm>
              <a:off x="340228"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23" name="Oval 322"/>
            <p:cNvSpPr/>
            <p:nvPr/>
          </p:nvSpPr>
          <p:spPr>
            <a:xfrm>
              <a:off x="254834"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24" name="Oval 323"/>
            <p:cNvSpPr/>
            <p:nvPr/>
          </p:nvSpPr>
          <p:spPr>
            <a:xfrm>
              <a:off x="169441"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38" name="Oval 337"/>
            <p:cNvSpPr/>
            <p:nvPr/>
          </p:nvSpPr>
          <p:spPr>
            <a:xfrm>
              <a:off x="169441"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39" name="Oval 338"/>
            <p:cNvSpPr/>
            <p:nvPr/>
          </p:nvSpPr>
          <p:spPr>
            <a:xfrm>
              <a:off x="254834"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40" name="Oval 339"/>
            <p:cNvSpPr/>
            <p:nvPr/>
          </p:nvSpPr>
          <p:spPr>
            <a:xfrm>
              <a:off x="340228"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41" name="Oval 340"/>
            <p:cNvSpPr/>
            <p:nvPr/>
          </p:nvSpPr>
          <p:spPr>
            <a:xfrm>
              <a:off x="425622"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42" name="Oval 341"/>
            <p:cNvSpPr/>
            <p:nvPr/>
          </p:nvSpPr>
          <p:spPr>
            <a:xfrm>
              <a:off x="511016"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43" name="Oval 342"/>
            <p:cNvSpPr/>
            <p:nvPr/>
          </p:nvSpPr>
          <p:spPr>
            <a:xfrm>
              <a:off x="596410"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44" name="Oval 343"/>
            <p:cNvSpPr/>
            <p:nvPr/>
          </p:nvSpPr>
          <p:spPr>
            <a:xfrm>
              <a:off x="681804"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45" name="Oval 344"/>
            <p:cNvSpPr/>
            <p:nvPr/>
          </p:nvSpPr>
          <p:spPr>
            <a:xfrm>
              <a:off x="767198"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46" name="Oval 345"/>
            <p:cNvSpPr/>
            <p:nvPr/>
          </p:nvSpPr>
          <p:spPr>
            <a:xfrm>
              <a:off x="852591"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47" name="Oval 346"/>
            <p:cNvSpPr/>
            <p:nvPr/>
          </p:nvSpPr>
          <p:spPr>
            <a:xfrm>
              <a:off x="852591"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48" name="Oval 347"/>
            <p:cNvSpPr/>
            <p:nvPr/>
          </p:nvSpPr>
          <p:spPr>
            <a:xfrm>
              <a:off x="852591"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49" name="Oval 348"/>
            <p:cNvSpPr/>
            <p:nvPr/>
          </p:nvSpPr>
          <p:spPr>
            <a:xfrm>
              <a:off x="852591"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50" name="Oval 349"/>
            <p:cNvSpPr/>
            <p:nvPr/>
          </p:nvSpPr>
          <p:spPr>
            <a:xfrm>
              <a:off x="852591"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51" name="Oval 350"/>
            <p:cNvSpPr/>
            <p:nvPr/>
          </p:nvSpPr>
          <p:spPr>
            <a:xfrm>
              <a:off x="852591"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52" name="Oval 351"/>
            <p:cNvSpPr/>
            <p:nvPr/>
          </p:nvSpPr>
          <p:spPr>
            <a:xfrm>
              <a:off x="852591"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53" name="Oval 352"/>
            <p:cNvSpPr/>
            <p:nvPr/>
          </p:nvSpPr>
          <p:spPr>
            <a:xfrm>
              <a:off x="852591"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54" name="Oval 353"/>
            <p:cNvSpPr/>
            <p:nvPr/>
          </p:nvSpPr>
          <p:spPr>
            <a:xfrm>
              <a:off x="852591"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55" name="Oval 354"/>
            <p:cNvSpPr/>
            <p:nvPr/>
          </p:nvSpPr>
          <p:spPr>
            <a:xfrm>
              <a:off x="852591"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56" name="Oval 355"/>
            <p:cNvSpPr/>
            <p:nvPr/>
          </p:nvSpPr>
          <p:spPr>
            <a:xfrm>
              <a:off x="767198"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57" name="Oval 356"/>
            <p:cNvSpPr/>
            <p:nvPr/>
          </p:nvSpPr>
          <p:spPr>
            <a:xfrm>
              <a:off x="681804"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58" name="Oval 357"/>
            <p:cNvSpPr/>
            <p:nvPr/>
          </p:nvSpPr>
          <p:spPr>
            <a:xfrm>
              <a:off x="596410"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59" name="Oval 358"/>
            <p:cNvSpPr/>
            <p:nvPr/>
          </p:nvSpPr>
          <p:spPr>
            <a:xfrm>
              <a:off x="511016"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60" name="Oval 359"/>
            <p:cNvSpPr/>
            <p:nvPr/>
          </p:nvSpPr>
          <p:spPr>
            <a:xfrm>
              <a:off x="425622"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61" name="Oval 360"/>
            <p:cNvSpPr/>
            <p:nvPr/>
          </p:nvSpPr>
          <p:spPr>
            <a:xfrm>
              <a:off x="340228"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62" name="Oval 361"/>
            <p:cNvSpPr/>
            <p:nvPr/>
          </p:nvSpPr>
          <p:spPr>
            <a:xfrm>
              <a:off x="254834"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63" name="Oval 362"/>
            <p:cNvSpPr/>
            <p:nvPr/>
          </p:nvSpPr>
          <p:spPr>
            <a:xfrm>
              <a:off x="169441"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73" name="Oval 372"/>
            <p:cNvSpPr/>
            <p:nvPr/>
          </p:nvSpPr>
          <p:spPr>
            <a:xfrm>
              <a:off x="169441"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74" name="Oval 373"/>
            <p:cNvSpPr/>
            <p:nvPr/>
          </p:nvSpPr>
          <p:spPr>
            <a:xfrm>
              <a:off x="254834"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75" name="Oval 374"/>
            <p:cNvSpPr/>
            <p:nvPr/>
          </p:nvSpPr>
          <p:spPr>
            <a:xfrm>
              <a:off x="340228"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76" name="Oval 375"/>
            <p:cNvSpPr/>
            <p:nvPr/>
          </p:nvSpPr>
          <p:spPr>
            <a:xfrm>
              <a:off x="425622"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77" name="Oval 376"/>
            <p:cNvSpPr/>
            <p:nvPr/>
          </p:nvSpPr>
          <p:spPr>
            <a:xfrm>
              <a:off x="511016"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78" name="Oval 377"/>
            <p:cNvSpPr/>
            <p:nvPr/>
          </p:nvSpPr>
          <p:spPr>
            <a:xfrm>
              <a:off x="596410"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79" name="Oval 378"/>
            <p:cNvSpPr/>
            <p:nvPr/>
          </p:nvSpPr>
          <p:spPr>
            <a:xfrm>
              <a:off x="681804"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80" name="Oval 379"/>
            <p:cNvSpPr/>
            <p:nvPr/>
          </p:nvSpPr>
          <p:spPr>
            <a:xfrm>
              <a:off x="767198"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81" name="Oval 380"/>
            <p:cNvSpPr/>
            <p:nvPr/>
          </p:nvSpPr>
          <p:spPr>
            <a:xfrm>
              <a:off x="767198"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82" name="Oval 381"/>
            <p:cNvSpPr/>
            <p:nvPr/>
          </p:nvSpPr>
          <p:spPr>
            <a:xfrm>
              <a:off x="767198"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83" name="Oval 382"/>
            <p:cNvSpPr/>
            <p:nvPr/>
          </p:nvSpPr>
          <p:spPr>
            <a:xfrm>
              <a:off x="767198"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84" name="Oval 383"/>
            <p:cNvSpPr/>
            <p:nvPr/>
          </p:nvSpPr>
          <p:spPr>
            <a:xfrm>
              <a:off x="767198"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85" name="Oval 384"/>
            <p:cNvSpPr/>
            <p:nvPr/>
          </p:nvSpPr>
          <p:spPr>
            <a:xfrm>
              <a:off x="767198"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86" name="Oval 385"/>
            <p:cNvSpPr/>
            <p:nvPr/>
          </p:nvSpPr>
          <p:spPr>
            <a:xfrm>
              <a:off x="767198"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87" name="Oval 386"/>
            <p:cNvSpPr/>
            <p:nvPr/>
          </p:nvSpPr>
          <p:spPr>
            <a:xfrm>
              <a:off x="767198"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88" name="Oval 387"/>
            <p:cNvSpPr/>
            <p:nvPr/>
          </p:nvSpPr>
          <p:spPr>
            <a:xfrm>
              <a:off x="681804"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89" name="Oval 388"/>
            <p:cNvSpPr/>
            <p:nvPr/>
          </p:nvSpPr>
          <p:spPr>
            <a:xfrm>
              <a:off x="596410"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90" name="Oval 389"/>
            <p:cNvSpPr/>
            <p:nvPr/>
          </p:nvSpPr>
          <p:spPr>
            <a:xfrm>
              <a:off x="511016"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91" name="Oval 390"/>
            <p:cNvSpPr/>
            <p:nvPr/>
          </p:nvSpPr>
          <p:spPr>
            <a:xfrm>
              <a:off x="425622"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92" name="Oval 391"/>
            <p:cNvSpPr/>
            <p:nvPr/>
          </p:nvSpPr>
          <p:spPr>
            <a:xfrm>
              <a:off x="340228"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93" name="Oval 392"/>
            <p:cNvSpPr/>
            <p:nvPr/>
          </p:nvSpPr>
          <p:spPr>
            <a:xfrm>
              <a:off x="254834"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94" name="Oval 393"/>
            <p:cNvSpPr/>
            <p:nvPr/>
          </p:nvSpPr>
          <p:spPr>
            <a:xfrm>
              <a:off x="169441"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95" name="Oval 394"/>
            <p:cNvSpPr/>
            <p:nvPr/>
          </p:nvSpPr>
          <p:spPr>
            <a:xfrm>
              <a:off x="169441"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96" name="Oval 395"/>
            <p:cNvSpPr/>
            <p:nvPr/>
          </p:nvSpPr>
          <p:spPr>
            <a:xfrm>
              <a:off x="169441"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97" name="Oval 396"/>
            <p:cNvSpPr/>
            <p:nvPr/>
          </p:nvSpPr>
          <p:spPr>
            <a:xfrm>
              <a:off x="169441"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98" name="Oval 397"/>
            <p:cNvSpPr/>
            <p:nvPr/>
          </p:nvSpPr>
          <p:spPr>
            <a:xfrm>
              <a:off x="169441"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99" name="Oval 398"/>
            <p:cNvSpPr/>
            <p:nvPr/>
          </p:nvSpPr>
          <p:spPr>
            <a:xfrm>
              <a:off x="169441"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00" name="Oval 399"/>
            <p:cNvSpPr/>
            <p:nvPr/>
          </p:nvSpPr>
          <p:spPr>
            <a:xfrm>
              <a:off x="169441"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01" name="Oval 400"/>
            <p:cNvSpPr/>
            <p:nvPr/>
          </p:nvSpPr>
          <p:spPr>
            <a:xfrm>
              <a:off x="254834"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02" name="Oval 401"/>
            <p:cNvSpPr/>
            <p:nvPr/>
          </p:nvSpPr>
          <p:spPr>
            <a:xfrm>
              <a:off x="340228"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03" name="Oval 402"/>
            <p:cNvSpPr/>
            <p:nvPr/>
          </p:nvSpPr>
          <p:spPr>
            <a:xfrm>
              <a:off x="425622"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04" name="Oval 403"/>
            <p:cNvSpPr/>
            <p:nvPr/>
          </p:nvSpPr>
          <p:spPr>
            <a:xfrm>
              <a:off x="511016"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05" name="Oval 404"/>
            <p:cNvSpPr/>
            <p:nvPr/>
          </p:nvSpPr>
          <p:spPr>
            <a:xfrm>
              <a:off x="596410"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06" name="Oval 405"/>
            <p:cNvSpPr/>
            <p:nvPr/>
          </p:nvSpPr>
          <p:spPr>
            <a:xfrm>
              <a:off x="681804"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07" name="Oval 406"/>
            <p:cNvSpPr/>
            <p:nvPr/>
          </p:nvSpPr>
          <p:spPr>
            <a:xfrm>
              <a:off x="681804"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08" name="Oval 407"/>
            <p:cNvSpPr/>
            <p:nvPr/>
          </p:nvSpPr>
          <p:spPr>
            <a:xfrm>
              <a:off x="681804"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09" name="Oval 408"/>
            <p:cNvSpPr/>
            <p:nvPr/>
          </p:nvSpPr>
          <p:spPr>
            <a:xfrm>
              <a:off x="681804"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10" name="Oval 409"/>
            <p:cNvSpPr/>
            <p:nvPr/>
          </p:nvSpPr>
          <p:spPr>
            <a:xfrm>
              <a:off x="681804"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11" name="Oval 410"/>
            <p:cNvSpPr/>
            <p:nvPr/>
          </p:nvSpPr>
          <p:spPr>
            <a:xfrm>
              <a:off x="681804"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12" name="Oval 411"/>
            <p:cNvSpPr/>
            <p:nvPr/>
          </p:nvSpPr>
          <p:spPr>
            <a:xfrm>
              <a:off x="596410"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13" name="Oval 412"/>
            <p:cNvSpPr/>
            <p:nvPr/>
          </p:nvSpPr>
          <p:spPr>
            <a:xfrm>
              <a:off x="511016"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14" name="Oval 413"/>
            <p:cNvSpPr/>
            <p:nvPr/>
          </p:nvSpPr>
          <p:spPr>
            <a:xfrm>
              <a:off x="425622"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15" name="Oval 414"/>
            <p:cNvSpPr/>
            <p:nvPr/>
          </p:nvSpPr>
          <p:spPr>
            <a:xfrm>
              <a:off x="340228"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16" name="Oval 415"/>
            <p:cNvSpPr/>
            <p:nvPr/>
          </p:nvSpPr>
          <p:spPr>
            <a:xfrm>
              <a:off x="254834"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17" name="Oval 416"/>
            <p:cNvSpPr/>
            <p:nvPr/>
          </p:nvSpPr>
          <p:spPr>
            <a:xfrm>
              <a:off x="254834"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18" name="Oval 417"/>
            <p:cNvSpPr/>
            <p:nvPr/>
          </p:nvSpPr>
          <p:spPr>
            <a:xfrm>
              <a:off x="254834"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19" name="Oval 418"/>
            <p:cNvSpPr/>
            <p:nvPr/>
          </p:nvSpPr>
          <p:spPr>
            <a:xfrm>
              <a:off x="254834"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20" name="Oval 419"/>
            <p:cNvSpPr/>
            <p:nvPr/>
          </p:nvSpPr>
          <p:spPr>
            <a:xfrm>
              <a:off x="254834"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21" name="Oval 420"/>
            <p:cNvSpPr/>
            <p:nvPr/>
          </p:nvSpPr>
          <p:spPr>
            <a:xfrm>
              <a:off x="340228"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22" name="Oval 421"/>
            <p:cNvSpPr/>
            <p:nvPr/>
          </p:nvSpPr>
          <p:spPr>
            <a:xfrm>
              <a:off x="425622"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23" name="Oval 422"/>
            <p:cNvSpPr/>
            <p:nvPr/>
          </p:nvSpPr>
          <p:spPr>
            <a:xfrm>
              <a:off x="511016"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24" name="Oval 423"/>
            <p:cNvSpPr/>
            <p:nvPr/>
          </p:nvSpPr>
          <p:spPr>
            <a:xfrm>
              <a:off x="596410"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25" name="Oval 424"/>
            <p:cNvSpPr/>
            <p:nvPr/>
          </p:nvSpPr>
          <p:spPr>
            <a:xfrm>
              <a:off x="596410"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26" name="Oval 425"/>
            <p:cNvSpPr/>
            <p:nvPr/>
          </p:nvSpPr>
          <p:spPr>
            <a:xfrm>
              <a:off x="596410"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27" name="Oval 426"/>
            <p:cNvSpPr/>
            <p:nvPr/>
          </p:nvSpPr>
          <p:spPr>
            <a:xfrm>
              <a:off x="596410"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28" name="Oval 427"/>
            <p:cNvSpPr/>
            <p:nvPr/>
          </p:nvSpPr>
          <p:spPr>
            <a:xfrm>
              <a:off x="511016"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29" name="Oval 428"/>
            <p:cNvSpPr/>
            <p:nvPr/>
          </p:nvSpPr>
          <p:spPr>
            <a:xfrm>
              <a:off x="425622"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30" name="Oval 429"/>
            <p:cNvSpPr/>
            <p:nvPr/>
          </p:nvSpPr>
          <p:spPr>
            <a:xfrm>
              <a:off x="340228"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31" name="Oval 430"/>
            <p:cNvSpPr/>
            <p:nvPr/>
          </p:nvSpPr>
          <p:spPr>
            <a:xfrm>
              <a:off x="340228"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32" name="Oval 431"/>
            <p:cNvSpPr/>
            <p:nvPr/>
          </p:nvSpPr>
          <p:spPr>
            <a:xfrm>
              <a:off x="340228"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33" name="Oval 432"/>
            <p:cNvSpPr/>
            <p:nvPr/>
          </p:nvSpPr>
          <p:spPr>
            <a:xfrm>
              <a:off x="425622"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34" name="Oval 433"/>
            <p:cNvSpPr/>
            <p:nvPr/>
          </p:nvSpPr>
          <p:spPr>
            <a:xfrm>
              <a:off x="511016"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35" name="Oval 434"/>
            <p:cNvSpPr/>
            <p:nvPr/>
          </p:nvSpPr>
          <p:spPr>
            <a:xfrm>
              <a:off x="511016"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36" name="Oval 435"/>
            <p:cNvSpPr/>
            <p:nvPr/>
          </p:nvSpPr>
          <p:spPr>
            <a:xfrm>
              <a:off x="425622"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37" name="Oval 436"/>
            <p:cNvSpPr/>
            <p:nvPr/>
          </p:nvSpPr>
          <p:spPr>
            <a:xfrm>
              <a:off x="340228"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438" name="Straight Arrow Connector 437"/>
            <p:cNvCxnSpPr/>
            <p:nvPr/>
          </p:nvCxnSpPr>
          <p:spPr>
            <a:xfrm>
              <a:off x="1023379" y="38767240"/>
              <a:ext cx="34157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9" name="Oval 438"/>
            <p:cNvSpPr/>
            <p:nvPr/>
          </p:nvSpPr>
          <p:spPr>
            <a:xfrm>
              <a:off x="1364955" y="38614576"/>
              <a:ext cx="359074" cy="287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ysClr val="windowText" lastClr="000000"/>
                </a:solidFill>
                <a:latin typeface="Times New Roman" pitchFamily="18" charset="0"/>
                <a:cs typeface="Times New Roman" pitchFamily="18" charset="0"/>
              </a:endParaRPr>
            </a:p>
          </p:txBody>
        </p:sp>
        <p:sp>
          <p:nvSpPr>
            <p:cNvPr id="440" name="TextBox 439"/>
            <p:cNvSpPr txBox="1"/>
            <p:nvPr/>
          </p:nvSpPr>
          <p:spPr>
            <a:xfrm>
              <a:off x="1314450" y="38602920"/>
              <a:ext cx="498767"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AFP</a:t>
              </a:r>
              <a:endParaRPr lang="en-US" sz="1200" dirty="0">
                <a:latin typeface="Times New Roman" pitchFamily="18" charset="0"/>
                <a:cs typeface="Times New Roman" pitchFamily="18" charset="0"/>
              </a:endParaRPr>
            </a:p>
          </p:txBody>
        </p:sp>
        <p:cxnSp>
          <p:nvCxnSpPr>
            <p:cNvPr id="441" name="Straight Arrow Connector 440"/>
            <p:cNvCxnSpPr/>
            <p:nvPr/>
          </p:nvCxnSpPr>
          <p:spPr>
            <a:xfrm flipV="1">
              <a:off x="1714930" y="38272371"/>
              <a:ext cx="760145" cy="496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2" name="Straight Arrow Connector 441"/>
            <p:cNvCxnSpPr>
              <a:endCxn id="572" idx="1"/>
            </p:cNvCxnSpPr>
            <p:nvPr/>
          </p:nvCxnSpPr>
          <p:spPr>
            <a:xfrm>
              <a:off x="1686355" y="38749540"/>
              <a:ext cx="799670" cy="5112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3" name="TextBox 442"/>
            <p:cNvSpPr txBox="1"/>
            <p:nvPr/>
          </p:nvSpPr>
          <p:spPr>
            <a:xfrm>
              <a:off x="1143001" y="38176200"/>
              <a:ext cx="1219566" cy="338554"/>
            </a:xfrm>
            <a:prstGeom prst="rect">
              <a:avLst/>
            </a:prstGeom>
            <a:noFill/>
            <a:ln>
              <a:noFill/>
            </a:ln>
          </p:spPr>
          <p:txBody>
            <a:bodyPr wrap="square" rtlCol="0">
              <a:spAutoFit/>
            </a:bodyPr>
            <a:lstStyle/>
            <a:p>
              <a:r>
                <a:rPr lang="en-US" sz="1600" u="sng" dirty="0" smtClean="0">
                  <a:latin typeface="Times New Roman" pitchFamily="18" charset="0"/>
                  <a:cs typeface="Times New Roman" pitchFamily="18" charset="0"/>
                </a:rPr>
                <a:t>&gt;</a:t>
              </a:r>
              <a:r>
                <a:rPr lang="en-US" sz="1600" dirty="0" smtClean="0">
                  <a:latin typeface="Times New Roman" pitchFamily="18" charset="0"/>
                  <a:cs typeface="Times New Roman" pitchFamily="18" charset="0"/>
                </a:rPr>
                <a:t>20 ng/mL</a:t>
              </a:r>
              <a:endParaRPr lang="en-US" sz="1600" dirty="0">
                <a:latin typeface="Times New Roman" pitchFamily="18" charset="0"/>
                <a:cs typeface="Times New Roman" pitchFamily="18" charset="0"/>
              </a:endParaRPr>
            </a:p>
          </p:txBody>
        </p:sp>
        <p:sp>
          <p:nvSpPr>
            <p:cNvPr id="444" name="TextBox 443"/>
            <p:cNvSpPr txBox="1"/>
            <p:nvPr/>
          </p:nvSpPr>
          <p:spPr>
            <a:xfrm>
              <a:off x="1143001" y="39050708"/>
              <a:ext cx="1174258" cy="344691"/>
            </a:xfrm>
            <a:prstGeom prst="rect">
              <a:avLst/>
            </a:prstGeom>
            <a:noFill/>
          </p:spPr>
          <p:txBody>
            <a:bodyPr wrap="square" rtlCol="0">
              <a:spAutoFit/>
            </a:bodyPr>
            <a:lstStyle/>
            <a:p>
              <a:r>
                <a:rPr lang="en-US" sz="1600" dirty="0" smtClean="0">
                  <a:latin typeface="Times New Roman" pitchFamily="18" charset="0"/>
                  <a:cs typeface="Times New Roman" pitchFamily="18" charset="0"/>
                </a:rPr>
                <a:t>&lt;20 </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mL</a:t>
              </a:r>
              <a:endParaRPr lang="en-US" sz="1600" dirty="0">
                <a:latin typeface="Times New Roman" pitchFamily="18" charset="0"/>
                <a:cs typeface="Times New Roman" pitchFamily="18" charset="0"/>
              </a:endParaRPr>
            </a:p>
          </p:txBody>
        </p:sp>
        <p:sp>
          <p:nvSpPr>
            <p:cNvPr id="695" name="Rectangle 694"/>
            <p:cNvSpPr/>
            <p:nvPr/>
          </p:nvSpPr>
          <p:spPr>
            <a:xfrm>
              <a:off x="2500973" y="38056280"/>
              <a:ext cx="470827" cy="449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96" name="Oval 695"/>
            <p:cNvSpPr/>
            <p:nvPr/>
          </p:nvSpPr>
          <p:spPr>
            <a:xfrm>
              <a:off x="2543670" y="3811896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97" name="Oval 696"/>
            <p:cNvSpPr/>
            <p:nvPr/>
          </p:nvSpPr>
          <p:spPr>
            <a:xfrm>
              <a:off x="2629064" y="3811896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98" name="Oval 697"/>
            <p:cNvSpPr/>
            <p:nvPr/>
          </p:nvSpPr>
          <p:spPr>
            <a:xfrm>
              <a:off x="2714458" y="3811896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99" name="Oval 698"/>
            <p:cNvSpPr/>
            <p:nvPr/>
          </p:nvSpPr>
          <p:spPr>
            <a:xfrm>
              <a:off x="2799851" y="3811896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00" name="Oval 699"/>
            <p:cNvSpPr/>
            <p:nvPr/>
          </p:nvSpPr>
          <p:spPr>
            <a:xfrm>
              <a:off x="2885245" y="3811896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02" name="Oval 701"/>
            <p:cNvSpPr/>
            <p:nvPr/>
          </p:nvSpPr>
          <p:spPr>
            <a:xfrm>
              <a:off x="2543670" y="3838889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03" name="Oval 702"/>
            <p:cNvSpPr/>
            <p:nvPr/>
          </p:nvSpPr>
          <p:spPr>
            <a:xfrm>
              <a:off x="2543670" y="3829892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04" name="Oval 703"/>
            <p:cNvSpPr/>
            <p:nvPr/>
          </p:nvSpPr>
          <p:spPr>
            <a:xfrm>
              <a:off x="2543670" y="3820894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05" name="Oval 704"/>
            <p:cNvSpPr/>
            <p:nvPr/>
          </p:nvSpPr>
          <p:spPr>
            <a:xfrm>
              <a:off x="2629064" y="3820894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06" name="Oval 705"/>
            <p:cNvSpPr/>
            <p:nvPr/>
          </p:nvSpPr>
          <p:spPr>
            <a:xfrm>
              <a:off x="2714458" y="3820894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07" name="Oval 706"/>
            <p:cNvSpPr/>
            <p:nvPr/>
          </p:nvSpPr>
          <p:spPr>
            <a:xfrm>
              <a:off x="2799851" y="3820894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08" name="Oval 707"/>
            <p:cNvSpPr/>
            <p:nvPr/>
          </p:nvSpPr>
          <p:spPr>
            <a:xfrm>
              <a:off x="2885245" y="3820894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10" name="Oval 709"/>
            <p:cNvSpPr/>
            <p:nvPr/>
          </p:nvSpPr>
          <p:spPr>
            <a:xfrm>
              <a:off x="2629064" y="3838889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11" name="Oval 710"/>
            <p:cNvSpPr/>
            <p:nvPr/>
          </p:nvSpPr>
          <p:spPr>
            <a:xfrm>
              <a:off x="2629064" y="3829892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12" name="Oval 711"/>
            <p:cNvSpPr/>
            <p:nvPr/>
          </p:nvSpPr>
          <p:spPr>
            <a:xfrm>
              <a:off x="2714458" y="3829892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13" name="Oval 712"/>
            <p:cNvSpPr/>
            <p:nvPr/>
          </p:nvSpPr>
          <p:spPr>
            <a:xfrm>
              <a:off x="2799851" y="3829892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14" name="Oval 713"/>
            <p:cNvSpPr/>
            <p:nvPr/>
          </p:nvSpPr>
          <p:spPr>
            <a:xfrm>
              <a:off x="2885245" y="3829892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16" name="Oval 715"/>
            <p:cNvSpPr/>
            <p:nvPr/>
          </p:nvSpPr>
          <p:spPr>
            <a:xfrm>
              <a:off x="2714458" y="3838889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17" name="Oval 716"/>
            <p:cNvSpPr/>
            <p:nvPr/>
          </p:nvSpPr>
          <p:spPr>
            <a:xfrm>
              <a:off x="2799851" y="3838889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18" name="Oval 717"/>
            <p:cNvSpPr/>
            <p:nvPr/>
          </p:nvSpPr>
          <p:spPr>
            <a:xfrm>
              <a:off x="2885245" y="3838889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46" name="TextBox 445"/>
            <p:cNvSpPr txBox="1"/>
            <p:nvPr/>
          </p:nvSpPr>
          <p:spPr>
            <a:xfrm>
              <a:off x="2057400" y="37761446"/>
              <a:ext cx="148397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AFP Positive</a:t>
              </a:r>
              <a:endParaRPr lang="en-US" sz="1600" dirty="0">
                <a:latin typeface="Times New Roman" pitchFamily="18" charset="0"/>
                <a:cs typeface="Times New Roman" pitchFamily="18" charset="0"/>
              </a:endParaRPr>
            </a:p>
          </p:txBody>
        </p:sp>
        <p:sp>
          <p:nvSpPr>
            <p:cNvPr id="572" name="Rectangle 571"/>
            <p:cNvSpPr/>
            <p:nvPr/>
          </p:nvSpPr>
          <p:spPr>
            <a:xfrm>
              <a:off x="2486025" y="38833365"/>
              <a:ext cx="838200" cy="8547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74" name="Oval 573"/>
            <p:cNvSpPr/>
            <p:nvPr/>
          </p:nvSpPr>
          <p:spPr>
            <a:xfrm>
              <a:off x="2558218"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75" name="Oval 574"/>
            <p:cNvSpPr/>
            <p:nvPr/>
          </p:nvSpPr>
          <p:spPr>
            <a:xfrm>
              <a:off x="2643612"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76" name="Oval 575"/>
            <p:cNvSpPr/>
            <p:nvPr/>
          </p:nvSpPr>
          <p:spPr>
            <a:xfrm>
              <a:off x="2729005"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77" name="Oval 576"/>
            <p:cNvSpPr/>
            <p:nvPr/>
          </p:nvSpPr>
          <p:spPr>
            <a:xfrm>
              <a:off x="2814399"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78" name="Oval 577"/>
            <p:cNvSpPr/>
            <p:nvPr/>
          </p:nvSpPr>
          <p:spPr>
            <a:xfrm>
              <a:off x="2899793"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79" name="Oval 578"/>
            <p:cNvSpPr/>
            <p:nvPr/>
          </p:nvSpPr>
          <p:spPr>
            <a:xfrm>
              <a:off x="2985187"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80" name="Oval 579"/>
            <p:cNvSpPr/>
            <p:nvPr/>
          </p:nvSpPr>
          <p:spPr>
            <a:xfrm>
              <a:off x="3070581"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81" name="Oval 580"/>
            <p:cNvSpPr/>
            <p:nvPr/>
          </p:nvSpPr>
          <p:spPr>
            <a:xfrm>
              <a:off x="3155975"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82" name="Oval 581"/>
            <p:cNvSpPr/>
            <p:nvPr/>
          </p:nvSpPr>
          <p:spPr>
            <a:xfrm>
              <a:off x="3241368"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08" name="Oval 607"/>
            <p:cNvSpPr/>
            <p:nvPr/>
          </p:nvSpPr>
          <p:spPr>
            <a:xfrm>
              <a:off x="2558218"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09" name="Oval 608"/>
            <p:cNvSpPr/>
            <p:nvPr/>
          </p:nvSpPr>
          <p:spPr>
            <a:xfrm>
              <a:off x="2643612"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10" name="Oval 609"/>
            <p:cNvSpPr/>
            <p:nvPr/>
          </p:nvSpPr>
          <p:spPr>
            <a:xfrm>
              <a:off x="2729005"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11" name="Oval 610"/>
            <p:cNvSpPr/>
            <p:nvPr/>
          </p:nvSpPr>
          <p:spPr>
            <a:xfrm>
              <a:off x="2814399"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12" name="Oval 611"/>
            <p:cNvSpPr/>
            <p:nvPr/>
          </p:nvSpPr>
          <p:spPr>
            <a:xfrm>
              <a:off x="2899793"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13" name="Oval 612"/>
            <p:cNvSpPr/>
            <p:nvPr/>
          </p:nvSpPr>
          <p:spPr>
            <a:xfrm>
              <a:off x="2985187"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17" name="Oval 616"/>
            <p:cNvSpPr/>
            <p:nvPr/>
          </p:nvSpPr>
          <p:spPr>
            <a:xfrm>
              <a:off x="3070581"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18" name="Oval 617"/>
            <p:cNvSpPr/>
            <p:nvPr/>
          </p:nvSpPr>
          <p:spPr>
            <a:xfrm>
              <a:off x="3155975"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20" name="Oval 619"/>
            <p:cNvSpPr/>
            <p:nvPr/>
          </p:nvSpPr>
          <p:spPr>
            <a:xfrm>
              <a:off x="3241368"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31" name="Oval 630"/>
            <p:cNvSpPr/>
            <p:nvPr/>
          </p:nvSpPr>
          <p:spPr>
            <a:xfrm>
              <a:off x="2558218"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32" name="Oval 631"/>
            <p:cNvSpPr/>
            <p:nvPr/>
          </p:nvSpPr>
          <p:spPr>
            <a:xfrm>
              <a:off x="2558218"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33" name="Oval 632"/>
            <p:cNvSpPr/>
            <p:nvPr/>
          </p:nvSpPr>
          <p:spPr>
            <a:xfrm>
              <a:off x="2558218"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34" name="Oval 633"/>
            <p:cNvSpPr/>
            <p:nvPr/>
          </p:nvSpPr>
          <p:spPr>
            <a:xfrm>
              <a:off x="2558218"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35" name="Oval 634"/>
            <p:cNvSpPr/>
            <p:nvPr/>
          </p:nvSpPr>
          <p:spPr>
            <a:xfrm>
              <a:off x="2558218"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36" name="Oval 635"/>
            <p:cNvSpPr/>
            <p:nvPr/>
          </p:nvSpPr>
          <p:spPr>
            <a:xfrm>
              <a:off x="2558218"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37" name="Oval 636"/>
            <p:cNvSpPr/>
            <p:nvPr/>
          </p:nvSpPr>
          <p:spPr>
            <a:xfrm>
              <a:off x="2558218"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38" name="Oval 637"/>
            <p:cNvSpPr/>
            <p:nvPr/>
          </p:nvSpPr>
          <p:spPr>
            <a:xfrm>
              <a:off x="2643612"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39" name="Oval 638"/>
            <p:cNvSpPr/>
            <p:nvPr/>
          </p:nvSpPr>
          <p:spPr>
            <a:xfrm>
              <a:off x="2729005"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40" name="Oval 639"/>
            <p:cNvSpPr/>
            <p:nvPr/>
          </p:nvSpPr>
          <p:spPr>
            <a:xfrm>
              <a:off x="2814399"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41" name="Oval 640"/>
            <p:cNvSpPr/>
            <p:nvPr/>
          </p:nvSpPr>
          <p:spPr>
            <a:xfrm>
              <a:off x="2899793"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42" name="Oval 641"/>
            <p:cNvSpPr/>
            <p:nvPr/>
          </p:nvSpPr>
          <p:spPr>
            <a:xfrm>
              <a:off x="2985187"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43" name="Oval 642"/>
            <p:cNvSpPr/>
            <p:nvPr/>
          </p:nvSpPr>
          <p:spPr>
            <a:xfrm>
              <a:off x="3070581"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44" name="Oval 643"/>
            <p:cNvSpPr/>
            <p:nvPr/>
          </p:nvSpPr>
          <p:spPr>
            <a:xfrm>
              <a:off x="3155975"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45" name="Oval 644"/>
            <p:cNvSpPr/>
            <p:nvPr/>
          </p:nvSpPr>
          <p:spPr>
            <a:xfrm>
              <a:off x="3241368"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46" name="Oval 645"/>
            <p:cNvSpPr/>
            <p:nvPr/>
          </p:nvSpPr>
          <p:spPr>
            <a:xfrm>
              <a:off x="3241368"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47" name="Oval 646"/>
            <p:cNvSpPr/>
            <p:nvPr/>
          </p:nvSpPr>
          <p:spPr>
            <a:xfrm>
              <a:off x="3241368"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48" name="Oval 647"/>
            <p:cNvSpPr/>
            <p:nvPr/>
          </p:nvSpPr>
          <p:spPr>
            <a:xfrm>
              <a:off x="3241368"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49" name="Oval 648"/>
            <p:cNvSpPr/>
            <p:nvPr/>
          </p:nvSpPr>
          <p:spPr>
            <a:xfrm>
              <a:off x="3241368"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50" name="Oval 649"/>
            <p:cNvSpPr/>
            <p:nvPr/>
          </p:nvSpPr>
          <p:spPr>
            <a:xfrm>
              <a:off x="3241368"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51" name="Oval 650"/>
            <p:cNvSpPr/>
            <p:nvPr/>
          </p:nvSpPr>
          <p:spPr>
            <a:xfrm>
              <a:off x="3241368"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52" name="Oval 651"/>
            <p:cNvSpPr/>
            <p:nvPr/>
          </p:nvSpPr>
          <p:spPr>
            <a:xfrm>
              <a:off x="2643612"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53" name="Oval 652"/>
            <p:cNvSpPr/>
            <p:nvPr/>
          </p:nvSpPr>
          <p:spPr>
            <a:xfrm>
              <a:off x="2643612"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54" name="Oval 653"/>
            <p:cNvSpPr/>
            <p:nvPr/>
          </p:nvSpPr>
          <p:spPr>
            <a:xfrm>
              <a:off x="2643612"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55" name="Oval 654"/>
            <p:cNvSpPr/>
            <p:nvPr/>
          </p:nvSpPr>
          <p:spPr>
            <a:xfrm>
              <a:off x="2643612"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56" name="Oval 655"/>
            <p:cNvSpPr/>
            <p:nvPr/>
          </p:nvSpPr>
          <p:spPr>
            <a:xfrm>
              <a:off x="2643612"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57" name="Oval 656"/>
            <p:cNvSpPr/>
            <p:nvPr/>
          </p:nvSpPr>
          <p:spPr>
            <a:xfrm>
              <a:off x="2643612"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58" name="Oval 657"/>
            <p:cNvSpPr/>
            <p:nvPr/>
          </p:nvSpPr>
          <p:spPr>
            <a:xfrm>
              <a:off x="2729005"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59" name="Oval 658"/>
            <p:cNvSpPr/>
            <p:nvPr/>
          </p:nvSpPr>
          <p:spPr>
            <a:xfrm>
              <a:off x="2814399"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60" name="Oval 659"/>
            <p:cNvSpPr/>
            <p:nvPr/>
          </p:nvSpPr>
          <p:spPr>
            <a:xfrm>
              <a:off x="2899793"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61" name="Oval 660"/>
            <p:cNvSpPr/>
            <p:nvPr/>
          </p:nvSpPr>
          <p:spPr>
            <a:xfrm>
              <a:off x="2985187"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62" name="Oval 661"/>
            <p:cNvSpPr/>
            <p:nvPr/>
          </p:nvSpPr>
          <p:spPr>
            <a:xfrm>
              <a:off x="3070581"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63" name="Oval 662"/>
            <p:cNvSpPr/>
            <p:nvPr/>
          </p:nvSpPr>
          <p:spPr>
            <a:xfrm>
              <a:off x="3155975"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64" name="Oval 663"/>
            <p:cNvSpPr/>
            <p:nvPr/>
          </p:nvSpPr>
          <p:spPr>
            <a:xfrm>
              <a:off x="3155975"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65" name="Oval 664"/>
            <p:cNvSpPr/>
            <p:nvPr/>
          </p:nvSpPr>
          <p:spPr>
            <a:xfrm>
              <a:off x="3155975"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66" name="Oval 665"/>
            <p:cNvSpPr/>
            <p:nvPr/>
          </p:nvSpPr>
          <p:spPr>
            <a:xfrm>
              <a:off x="3155975"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67" name="Oval 666"/>
            <p:cNvSpPr/>
            <p:nvPr/>
          </p:nvSpPr>
          <p:spPr>
            <a:xfrm>
              <a:off x="3155975"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68" name="Oval 667"/>
            <p:cNvSpPr/>
            <p:nvPr/>
          </p:nvSpPr>
          <p:spPr>
            <a:xfrm>
              <a:off x="3155975"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69" name="Oval 668"/>
            <p:cNvSpPr/>
            <p:nvPr/>
          </p:nvSpPr>
          <p:spPr>
            <a:xfrm>
              <a:off x="3070581"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70" name="Oval 669"/>
            <p:cNvSpPr/>
            <p:nvPr/>
          </p:nvSpPr>
          <p:spPr>
            <a:xfrm>
              <a:off x="2985187"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71" name="Oval 670"/>
            <p:cNvSpPr/>
            <p:nvPr/>
          </p:nvSpPr>
          <p:spPr>
            <a:xfrm>
              <a:off x="2899793"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72" name="Oval 671"/>
            <p:cNvSpPr/>
            <p:nvPr/>
          </p:nvSpPr>
          <p:spPr>
            <a:xfrm>
              <a:off x="2814399"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73" name="Oval 672"/>
            <p:cNvSpPr/>
            <p:nvPr/>
          </p:nvSpPr>
          <p:spPr>
            <a:xfrm>
              <a:off x="2729005"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74" name="Oval 673"/>
            <p:cNvSpPr/>
            <p:nvPr/>
          </p:nvSpPr>
          <p:spPr>
            <a:xfrm>
              <a:off x="2729005"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75" name="Oval 674"/>
            <p:cNvSpPr/>
            <p:nvPr/>
          </p:nvSpPr>
          <p:spPr>
            <a:xfrm>
              <a:off x="2729005"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76" name="Oval 675"/>
            <p:cNvSpPr/>
            <p:nvPr/>
          </p:nvSpPr>
          <p:spPr>
            <a:xfrm>
              <a:off x="2729005"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77" name="Oval 676"/>
            <p:cNvSpPr/>
            <p:nvPr/>
          </p:nvSpPr>
          <p:spPr>
            <a:xfrm>
              <a:off x="2729005"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78" name="Oval 677"/>
            <p:cNvSpPr/>
            <p:nvPr/>
          </p:nvSpPr>
          <p:spPr>
            <a:xfrm>
              <a:off x="2814399"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79" name="Oval 678"/>
            <p:cNvSpPr/>
            <p:nvPr/>
          </p:nvSpPr>
          <p:spPr>
            <a:xfrm>
              <a:off x="2899793"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80" name="Oval 679"/>
            <p:cNvSpPr/>
            <p:nvPr/>
          </p:nvSpPr>
          <p:spPr>
            <a:xfrm>
              <a:off x="2985187"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81" name="Oval 680"/>
            <p:cNvSpPr/>
            <p:nvPr/>
          </p:nvSpPr>
          <p:spPr>
            <a:xfrm>
              <a:off x="3070581"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82" name="Oval 681"/>
            <p:cNvSpPr/>
            <p:nvPr/>
          </p:nvSpPr>
          <p:spPr>
            <a:xfrm>
              <a:off x="3070581"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83" name="Oval 682"/>
            <p:cNvSpPr/>
            <p:nvPr/>
          </p:nvSpPr>
          <p:spPr>
            <a:xfrm>
              <a:off x="3070581"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84" name="Oval 683"/>
            <p:cNvSpPr/>
            <p:nvPr/>
          </p:nvSpPr>
          <p:spPr>
            <a:xfrm>
              <a:off x="3070581"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85" name="Oval 684"/>
            <p:cNvSpPr/>
            <p:nvPr/>
          </p:nvSpPr>
          <p:spPr>
            <a:xfrm>
              <a:off x="2985187"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86" name="Oval 685"/>
            <p:cNvSpPr/>
            <p:nvPr/>
          </p:nvSpPr>
          <p:spPr>
            <a:xfrm>
              <a:off x="2899793"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87" name="Oval 686"/>
            <p:cNvSpPr/>
            <p:nvPr/>
          </p:nvSpPr>
          <p:spPr>
            <a:xfrm>
              <a:off x="2814399"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88" name="Oval 687"/>
            <p:cNvSpPr/>
            <p:nvPr/>
          </p:nvSpPr>
          <p:spPr>
            <a:xfrm>
              <a:off x="2814399"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89" name="Oval 688"/>
            <p:cNvSpPr/>
            <p:nvPr/>
          </p:nvSpPr>
          <p:spPr>
            <a:xfrm>
              <a:off x="2814399"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90" name="Oval 689"/>
            <p:cNvSpPr/>
            <p:nvPr/>
          </p:nvSpPr>
          <p:spPr>
            <a:xfrm>
              <a:off x="2899793"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91" name="Oval 690"/>
            <p:cNvSpPr/>
            <p:nvPr/>
          </p:nvSpPr>
          <p:spPr>
            <a:xfrm>
              <a:off x="2985187"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92" name="Oval 691"/>
            <p:cNvSpPr/>
            <p:nvPr/>
          </p:nvSpPr>
          <p:spPr>
            <a:xfrm>
              <a:off x="2985187"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93" name="Oval 692"/>
            <p:cNvSpPr/>
            <p:nvPr/>
          </p:nvSpPr>
          <p:spPr>
            <a:xfrm>
              <a:off x="2899793"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94" name="Oval 693"/>
            <p:cNvSpPr/>
            <p:nvPr/>
          </p:nvSpPr>
          <p:spPr>
            <a:xfrm>
              <a:off x="2814399"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48" name="TextBox 447"/>
            <p:cNvSpPr txBox="1"/>
            <p:nvPr/>
          </p:nvSpPr>
          <p:spPr>
            <a:xfrm>
              <a:off x="2057400" y="38523446"/>
              <a:ext cx="1391175"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AFP Negative</a:t>
              </a:r>
              <a:endParaRPr lang="en-US" sz="1600" dirty="0">
                <a:latin typeface="Times New Roman" pitchFamily="18" charset="0"/>
                <a:cs typeface="Times New Roman" pitchFamily="18" charset="0"/>
              </a:endParaRPr>
            </a:p>
          </p:txBody>
        </p:sp>
        <p:cxnSp>
          <p:nvCxnSpPr>
            <p:cNvPr id="450" name="Straight Arrow Connector 449"/>
            <p:cNvCxnSpPr/>
            <p:nvPr/>
          </p:nvCxnSpPr>
          <p:spPr>
            <a:xfrm>
              <a:off x="3381375" y="39260752"/>
              <a:ext cx="369679" cy="13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51" name="Group 504"/>
            <p:cNvGrpSpPr/>
            <p:nvPr/>
          </p:nvGrpSpPr>
          <p:grpSpPr>
            <a:xfrm>
              <a:off x="2602643" y="39928800"/>
              <a:ext cx="597757" cy="494869"/>
              <a:chOff x="5029200" y="5181600"/>
              <a:chExt cx="1066800" cy="838200"/>
            </a:xfrm>
          </p:grpSpPr>
          <p:sp>
            <p:nvSpPr>
              <p:cNvPr id="541" name="Rectangle 540"/>
              <p:cNvSpPr/>
              <p:nvPr/>
            </p:nvSpPr>
            <p:spPr>
              <a:xfrm>
                <a:off x="5029200" y="5181600"/>
                <a:ext cx="1066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42" name="Oval 541"/>
              <p:cNvSpPr/>
              <p:nvPr/>
            </p:nvSpPr>
            <p:spPr>
              <a:xfrm>
                <a:off x="515037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43" name="Oval 542"/>
              <p:cNvSpPr/>
              <p:nvPr/>
            </p:nvSpPr>
            <p:spPr>
              <a:xfrm>
                <a:off x="530277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44" name="Oval 543"/>
              <p:cNvSpPr/>
              <p:nvPr/>
            </p:nvSpPr>
            <p:spPr>
              <a:xfrm>
                <a:off x="545517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45" name="Oval 544"/>
              <p:cNvSpPr/>
              <p:nvPr/>
            </p:nvSpPr>
            <p:spPr>
              <a:xfrm>
                <a:off x="560757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46" name="Oval 545"/>
              <p:cNvSpPr/>
              <p:nvPr/>
            </p:nvSpPr>
            <p:spPr>
              <a:xfrm>
                <a:off x="575997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47" name="Oval 546"/>
              <p:cNvSpPr/>
              <p:nvPr/>
            </p:nvSpPr>
            <p:spPr>
              <a:xfrm>
                <a:off x="591237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48" name="Oval 547"/>
              <p:cNvSpPr/>
              <p:nvPr/>
            </p:nvSpPr>
            <p:spPr>
              <a:xfrm>
                <a:off x="515037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49" name="Oval 548"/>
              <p:cNvSpPr/>
              <p:nvPr/>
            </p:nvSpPr>
            <p:spPr>
              <a:xfrm>
                <a:off x="515037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50" name="Oval 549"/>
              <p:cNvSpPr/>
              <p:nvPr/>
            </p:nvSpPr>
            <p:spPr>
              <a:xfrm>
                <a:off x="515037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51" name="Oval 550"/>
              <p:cNvSpPr/>
              <p:nvPr/>
            </p:nvSpPr>
            <p:spPr>
              <a:xfrm>
                <a:off x="515037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52" name="Oval 551"/>
              <p:cNvSpPr/>
              <p:nvPr/>
            </p:nvSpPr>
            <p:spPr>
              <a:xfrm>
                <a:off x="530277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53" name="Oval 552"/>
              <p:cNvSpPr/>
              <p:nvPr/>
            </p:nvSpPr>
            <p:spPr>
              <a:xfrm>
                <a:off x="545517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54" name="Oval 553"/>
              <p:cNvSpPr/>
              <p:nvPr/>
            </p:nvSpPr>
            <p:spPr>
              <a:xfrm>
                <a:off x="560757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55" name="Oval 554"/>
              <p:cNvSpPr/>
              <p:nvPr/>
            </p:nvSpPr>
            <p:spPr>
              <a:xfrm>
                <a:off x="575997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56" name="Oval 555"/>
              <p:cNvSpPr/>
              <p:nvPr/>
            </p:nvSpPr>
            <p:spPr>
              <a:xfrm>
                <a:off x="591237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57" name="Oval 556"/>
              <p:cNvSpPr/>
              <p:nvPr/>
            </p:nvSpPr>
            <p:spPr>
              <a:xfrm>
                <a:off x="530277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58" name="Oval 557"/>
              <p:cNvSpPr/>
              <p:nvPr/>
            </p:nvSpPr>
            <p:spPr>
              <a:xfrm>
                <a:off x="530277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59" name="Oval 558"/>
              <p:cNvSpPr/>
              <p:nvPr/>
            </p:nvSpPr>
            <p:spPr>
              <a:xfrm>
                <a:off x="530277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60" name="Oval 559"/>
              <p:cNvSpPr/>
              <p:nvPr/>
            </p:nvSpPr>
            <p:spPr>
              <a:xfrm>
                <a:off x="545517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61" name="Oval 560"/>
              <p:cNvSpPr/>
              <p:nvPr/>
            </p:nvSpPr>
            <p:spPr>
              <a:xfrm>
                <a:off x="560757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62" name="Oval 561"/>
              <p:cNvSpPr/>
              <p:nvPr/>
            </p:nvSpPr>
            <p:spPr>
              <a:xfrm>
                <a:off x="575997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63" name="Oval 562"/>
              <p:cNvSpPr/>
              <p:nvPr/>
            </p:nvSpPr>
            <p:spPr>
              <a:xfrm>
                <a:off x="591237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64" name="Oval 563"/>
              <p:cNvSpPr/>
              <p:nvPr/>
            </p:nvSpPr>
            <p:spPr>
              <a:xfrm>
                <a:off x="545517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65" name="Oval 564"/>
              <p:cNvSpPr/>
              <p:nvPr/>
            </p:nvSpPr>
            <p:spPr>
              <a:xfrm>
                <a:off x="545517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66" name="Oval 565"/>
              <p:cNvSpPr/>
              <p:nvPr/>
            </p:nvSpPr>
            <p:spPr>
              <a:xfrm>
                <a:off x="560757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67" name="Oval 566"/>
              <p:cNvSpPr/>
              <p:nvPr/>
            </p:nvSpPr>
            <p:spPr>
              <a:xfrm>
                <a:off x="575997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68" name="Oval 567"/>
              <p:cNvSpPr/>
              <p:nvPr/>
            </p:nvSpPr>
            <p:spPr>
              <a:xfrm>
                <a:off x="591237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69" name="Oval 568"/>
              <p:cNvSpPr/>
              <p:nvPr/>
            </p:nvSpPr>
            <p:spPr>
              <a:xfrm>
                <a:off x="560757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70" name="Oval 569"/>
              <p:cNvSpPr/>
              <p:nvPr/>
            </p:nvSpPr>
            <p:spPr>
              <a:xfrm>
                <a:off x="575997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71" name="Oval 570"/>
              <p:cNvSpPr/>
              <p:nvPr/>
            </p:nvSpPr>
            <p:spPr>
              <a:xfrm>
                <a:off x="591237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grpSp>
          <p:nvGrpSpPr>
            <p:cNvPr id="452" name="Group 505"/>
            <p:cNvGrpSpPr/>
            <p:nvPr/>
          </p:nvGrpSpPr>
          <p:grpSpPr>
            <a:xfrm>
              <a:off x="3798680" y="38947192"/>
              <a:ext cx="1110120" cy="584845"/>
              <a:chOff x="7010400" y="3276600"/>
              <a:chExt cx="1981200" cy="990600"/>
            </a:xfrm>
          </p:grpSpPr>
          <p:sp>
            <p:nvSpPr>
              <p:cNvPr id="459" name="Rectangle 458"/>
              <p:cNvSpPr/>
              <p:nvPr/>
            </p:nvSpPr>
            <p:spPr>
              <a:xfrm>
                <a:off x="7010400" y="3276600"/>
                <a:ext cx="19812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0" name="Oval 459"/>
              <p:cNvSpPr/>
              <p:nvPr/>
            </p:nvSpPr>
            <p:spPr>
              <a:xfrm>
                <a:off x="70566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1" name="Oval 460"/>
              <p:cNvSpPr/>
              <p:nvPr/>
            </p:nvSpPr>
            <p:spPr>
              <a:xfrm>
                <a:off x="72090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2" name="Oval 461"/>
              <p:cNvSpPr/>
              <p:nvPr/>
            </p:nvSpPr>
            <p:spPr>
              <a:xfrm>
                <a:off x="73614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3" name="Oval 462"/>
              <p:cNvSpPr/>
              <p:nvPr/>
            </p:nvSpPr>
            <p:spPr>
              <a:xfrm>
                <a:off x="75138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4" name="Oval 463"/>
              <p:cNvSpPr/>
              <p:nvPr/>
            </p:nvSpPr>
            <p:spPr>
              <a:xfrm>
                <a:off x="76662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5" name="Oval 464"/>
              <p:cNvSpPr/>
              <p:nvPr/>
            </p:nvSpPr>
            <p:spPr>
              <a:xfrm>
                <a:off x="78186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6" name="Oval 465"/>
              <p:cNvSpPr/>
              <p:nvPr/>
            </p:nvSpPr>
            <p:spPr>
              <a:xfrm>
                <a:off x="79710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7" name="Oval 466"/>
              <p:cNvSpPr/>
              <p:nvPr/>
            </p:nvSpPr>
            <p:spPr>
              <a:xfrm>
                <a:off x="81234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8" name="Oval 467"/>
              <p:cNvSpPr/>
              <p:nvPr/>
            </p:nvSpPr>
            <p:spPr>
              <a:xfrm>
                <a:off x="82758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9" name="Oval 468"/>
              <p:cNvSpPr/>
              <p:nvPr/>
            </p:nvSpPr>
            <p:spPr>
              <a:xfrm>
                <a:off x="84282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0" name="Oval 469"/>
              <p:cNvSpPr/>
              <p:nvPr/>
            </p:nvSpPr>
            <p:spPr>
              <a:xfrm>
                <a:off x="85806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1" name="Oval 470"/>
              <p:cNvSpPr/>
              <p:nvPr/>
            </p:nvSpPr>
            <p:spPr>
              <a:xfrm>
                <a:off x="87330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2" name="Oval 471"/>
              <p:cNvSpPr/>
              <p:nvPr/>
            </p:nvSpPr>
            <p:spPr>
              <a:xfrm>
                <a:off x="87330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3" name="Oval 472"/>
              <p:cNvSpPr/>
              <p:nvPr/>
            </p:nvSpPr>
            <p:spPr>
              <a:xfrm>
                <a:off x="87330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4" name="Oval 473"/>
              <p:cNvSpPr/>
              <p:nvPr/>
            </p:nvSpPr>
            <p:spPr>
              <a:xfrm>
                <a:off x="87330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5" name="Oval 474"/>
              <p:cNvSpPr/>
              <p:nvPr/>
            </p:nvSpPr>
            <p:spPr>
              <a:xfrm>
                <a:off x="87330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6" name="Oval 475"/>
              <p:cNvSpPr/>
              <p:nvPr/>
            </p:nvSpPr>
            <p:spPr>
              <a:xfrm>
                <a:off x="87330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7" name="Oval 476"/>
              <p:cNvSpPr/>
              <p:nvPr/>
            </p:nvSpPr>
            <p:spPr>
              <a:xfrm>
                <a:off x="70566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8" name="Oval 477"/>
              <p:cNvSpPr/>
              <p:nvPr/>
            </p:nvSpPr>
            <p:spPr>
              <a:xfrm>
                <a:off x="70566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9" name="Oval 478"/>
              <p:cNvSpPr/>
              <p:nvPr/>
            </p:nvSpPr>
            <p:spPr>
              <a:xfrm>
                <a:off x="70566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80" name="Oval 479"/>
              <p:cNvSpPr/>
              <p:nvPr/>
            </p:nvSpPr>
            <p:spPr>
              <a:xfrm>
                <a:off x="70566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81" name="Oval 480"/>
              <p:cNvSpPr/>
              <p:nvPr/>
            </p:nvSpPr>
            <p:spPr>
              <a:xfrm>
                <a:off x="70566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82" name="Oval 481"/>
              <p:cNvSpPr/>
              <p:nvPr/>
            </p:nvSpPr>
            <p:spPr>
              <a:xfrm>
                <a:off x="72090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83" name="Oval 482"/>
              <p:cNvSpPr/>
              <p:nvPr/>
            </p:nvSpPr>
            <p:spPr>
              <a:xfrm>
                <a:off x="73614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84" name="Oval 483"/>
              <p:cNvSpPr/>
              <p:nvPr/>
            </p:nvSpPr>
            <p:spPr>
              <a:xfrm>
                <a:off x="75138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85" name="Oval 484"/>
              <p:cNvSpPr/>
              <p:nvPr/>
            </p:nvSpPr>
            <p:spPr>
              <a:xfrm>
                <a:off x="76662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86" name="Oval 485"/>
              <p:cNvSpPr/>
              <p:nvPr/>
            </p:nvSpPr>
            <p:spPr>
              <a:xfrm>
                <a:off x="78186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87" name="Oval 486"/>
              <p:cNvSpPr/>
              <p:nvPr/>
            </p:nvSpPr>
            <p:spPr>
              <a:xfrm>
                <a:off x="79710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88" name="Oval 487"/>
              <p:cNvSpPr/>
              <p:nvPr/>
            </p:nvSpPr>
            <p:spPr>
              <a:xfrm>
                <a:off x="81234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89" name="Oval 488"/>
              <p:cNvSpPr/>
              <p:nvPr/>
            </p:nvSpPr>
            <p:spPr>
              <a:xfrm>
                <a:off x="82758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90" name="Oval 489"/>
              <p:cNvSpPr/>
              <p:nvPr/>
            </p:nvSpPr>
            <p:spPr>
              <a:xfrm>
                <a:off x="84282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91" name="Oval 490"/>
              <p:cNvSpPr/>
              <p:nvPr/>
            </p:nvSpPr>
            <p:spPr>
              <a:xfrm>
                <a:off x="85806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92" name="Oval 491"/>
              <p:cNvSpPr/>
              <p:nvPr/>
            </p:nvSpPr>
            <p:spPr>
              <a:xfrm>
                <a:off x="85806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93" name="Oval 492"/>
              <p:cNvSpPr/>
              <p:nvPr/>
            </p:nvSpPr>
            <p:spPr>
              <a:xfrm>
                <a:off x="85806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94" name="Oval 493"/>
              <p:cNvSpPr/>
              <p:nvPr/>
            </p:nvSpPr>
            <p:spPr>
              <a:xfrm>
                <a:off x="85806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95" name="Oval 494"/>
              <p:cNvSpPr/>
              <p:nvPr/>
            </p:nvSpPr>
            <p:spPr>
              <a:xfrm>
                <a:off x="85806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96" name="Oval 495"/>
              <p:cNvSpPr/>
              <p:nvPr/>
            </p:nvSpPr>
            <p:spPr>
              <a:xfrm>
                <a:off x="72090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97" name="Oval 496"/>
              <p:cNvSpPr/>
              <p:nvPr/>
            </p:nvSpPr>
            <p:spPr>
              <a:xfrm>
                <a:off x="72090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98" name="Oval 497"/>
              <p:cNvSpPr/>
              <p:nvPr/>
            </p:nvSpPr>
            <p:spPr>
              <a:xfrm>
                <a:off x="72090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99" name="Oval 498"/>
              <p:cNvSpPr/>
              <p:nvPr/>
            </p:nvSpPr>
            <p:spPr>
              <a:xfrm>
                <a:off x="72090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00" name="Oval 499"/>
              <p:cNvSpPr/>
              <p:nvPr/>
            </p:nvSpPr>
            <p:spPr>
              <a:xfrm>
                <a:off x="73614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01" name="Oval 500"/>
              <p:cNvSpPr/>
              <p:nvPr/>
            </p:nvSpPr>
            <p:spPr>
              <a:xfrm>
                <a:off x="75138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02" name="Oval 501"/>
              <p:cNvSpPr/>
              <p:nvPr/>
            </p:nvSpPr>
            <p:spPr>
              <a:xfrm>
                <a:off x="76662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03" name="Oval 502"/>
              <p:cNvSpPr/>
              <p:nvPr/>
            </p:nvSpPr>
            <p:spPr>
              <a:xfrm>
                <a:off x="78186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04" name="Oval 503"/>
              <p:cNvSpPr/>
              <p:nvPr/>
            </p:nvSpPr>
            <p:spPr>
              <a:xfrm>
                <a:off x="79710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05" name="Oval 504"/>
              <p:cNvSpPr/>
              <p:nvPr/>
            </p:nvSpPr>
            <p:spPr>
              <a:xfrm>
                <a:off x="81234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06" name="Oval 505"/>
              <p:cNvSpPr/>
              <p:nvPr/>
            </p:nvSpPr>
            <p:spPr>
              <a:xfrm>
                <a:off x="82758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07" name="Oval 506"/>
              <p:cNvSpPr/>
              <p:nvPr/>
            </p:nvSpPr>
            <p:spPr>
              <a:xfrm>
                <a:off x="84282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08" name="Oval 507"/>
              <p:cNvSpPr/>
              <p:nvPr/>
            </p:nvSpPr>
            <p:spPr>
              <a:xfrm>
                <a:off x="84282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12" name="Oval 511"/>
              <p:cNvSpPr/>
              <p:nvPr/>
            </p:nvSpPr>
            <p:spPr>
              <a:xfrm>
                <a:off x="84282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13" name="Oval 512"/>
              <p:cNvSpPr/>
              <p:nvPr/>
            </p:nvSpPr>
            <p:spPr>
              <a:xfrm>
                <a:off x="84282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14" name="Oval 513"/>
              <p:cNvSpPr/>
              <p:nvPr/>
            </p:nvSpPr>
            <p:spPr>
              <a:xfrm>
                <a:off x="73614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15" name="Oval 514"/>
              <p:cNvSpPr/>
              <p:nvPr/>
            </p:nvSpPr>
            <p:spPr>
              <a:xfrm>
                <a:off x="73614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16" name="Oval 515"/>
              <p:cNvSpPr/>
              <p:nvPr/>
            </p:nvSpPr>
            <p:spPr>
              <a:xfrm>
                <a:off x="73614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17" name="Oval 516"/>
              <p:cNvSpPr/>
              <p:nvPr/>
            </p:nvSpPr>
            <p:spPr>
              <a:xfrm>
                <a:off x="75138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18" name="Oval 517"/>
              <p:cNvSpPr/>
              <p:nvPr/>
            </p:nvSpPr>
            <p:spPr>
              <a:xfrm>
                <a:off x="76662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19" name="Oval 518"/>
              <p:cNvSpPr/>
              <p:nvPr/>
            </p:nvSpPr>
            <p:spPr>
              <a:xfrm>
                <a:off x="78186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20" name="Oval 519"/>
              <p:cNvSpPr/>
              <p:nvPr/>
            </p:nvSpPr>
            <p:spPr>
              <a:xfrm>
                <a:off x="79710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21" name="Oval 520"/>
              <p:cNvSpPr/>
              <p:nvPr/>
            </p:nvSpPr>
            <p:spPr>
              <a:xfrm>
                <a:off x="81234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22" name="Oval 521"/>
              <p:cNvSpPr/>
              <p:nvPr/>
            </p:nvSpPr>
            <p:spPr>
              <a:xfrm>
                <a:off x="82758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23" name="Oval 522"/>
              <p:cNvSpPr/>
              <p:nvPr/>
            </p:nvSpPr>
            <p:spPr>
              <a:xfrm>
                <a:off x="82758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24" name="Oval 523"/>
              <p:cNvSpPr/>
              <p:nvPr/>
            </p:nvSpPr>
            <p:spPr>
              <a:xfrm>
                <a:off x="82758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25" name="Oval 524"/>
              <p:cNvSpPr/>
              <p:nvPr/>
            </p:nvSpPr>
            <p:spPr>
              <a:xfrm>
                <a:off x="75138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26" name="Oval 525"/>
              <p:cNvSpPr/>
              <p:nvPr/>
            </p:nvSpPr>
            <p:spPr>
              <a:xfrm>
                <a:off x="75138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27" name="Oval 526"/>
              <p:cNvSpPr/>
              <p:nvPr/>
            </p:nvSpPr>
            <p:spPr>
              <a:xfrm>
                <a:off x="76662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28" name="Oval 527"/>
              <p:cNvSpPr/>
              <p:nvPr/>
            </p:nvSpPr>
            <p:spPr>
              <a:xfrm>
                <a:off x="78186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29" name="Oval 528"/>
              <p:cNvSpPr/>
              <p:nvPr/>
            </p:nvSpPr>
            <p:spPr>
              <a:xfrm>
                <a:off x="79710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30" name="Oval 529"/>
              <p:cNvSpPr/>
              <p:nvPr/>
            </p:nvSpPr>
            <p:spPr>
              <a:xfrm>
                <a:off x="81234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31" name="Oval 530"/>
              <p:cNvSpPr/>
              <p:nvPr/>
            </p:nvSpPr>
            <p:spPr>
              <a:xfrm>
                <a:off x="81234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32" name="Oval 531"/>
              <p:cNvSpPr/>
              <p:nvPr/>
            </p:nvSpPr>
            <p:spPr>
              <a:xfrm>
                <a:off x="76662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33" name="Oval 532"/>
              <p:cNvSpPr/>
              <p:nvPr/>
            </p:nvSpPr>
            <p:spPr>
              <a:xfrm>
                <a:off x="78186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34" name="Oval 533"/>
              <p:cNvSpPr/>
              <p:nvPr/>
            </p:nvSpPr>
            <p:spPr>
              <a:xfrm>
                <a:off x="79710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35" name="Oval 534"/>
              <p:cNvSpPr/>
              <p:nvPr/>
            </p:nvSpPr>
            <p:spPr>
              <a:xfrm>
                <a:off x="88854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36" name="Oval 535"/>
              <p:cNvSpPr/>
              <p:nvPr/>
            </p:nvSpPr>
            <p:spPr>
              <a:xfrm>
                <a:off x="88854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37" name="Oval 536"/>
              <p:cNvSpPr/>
              <p:nvPr/>
            </p:nvSpPr>
            <p:spPr>
              <a:xfrm>
                <a:off x="88854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38" name="Oval 537"/>
              <p:cNvSpPr/>
              <p:nvPr/>
            </p:nvSpPr>
            <p:spPr>
              <a:xfrm>
                <a:off x="88854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39" name="Oval 538"/>
              <p:cNvSpPr/>
              <p:nvPr/>
            </p:nvSpPr>
            <p:spPr>
              <a:xfrm>
                <a:off x="88854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40" name="Oval 539"/>
              <p:cNvSpPr/>
              <p:nvPr/>
            </p:nvSpPr>
            <p:spPr>
              <a:xfrm>
                <a:off x="88854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sp>
          <p:nvSpPr>
            <p:cNvPr id="453" name="TextBox 452"/>
            <p:cNvSpPr txBox="1"/>
            <p:nvPr/>
          </p:nvSpPr>
          <p:spPr>
            <a:xfrm>
              <a:off x="3467101" y="38391525"/>
              <a:ext cx="1828800" cy="584775"/>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Negative by Logistic Regression</a:t>
              </a:r>
              <a:endParaRPr lang="en-US" sz="1600" dirty="0">
                <a:latin typeface="Times New Roman" pitchFamily="18" charset="0"/>
                <a:cs typeface="Times New Roman" pitchFamily="18" charset="0"/>
              </a:endParaRPr>
            </a:p>
          </p:txBody>
        </p:sp>
        <p:sp>
          <p:nvSpPr>
            <p:cNvPr id="454" name="TextBox 453"/>
            <p:cNvSpPr txBox="1"/>
            <p:nvPr/>
          </p:nvSpPr>
          <p:spPr>
            <a:xfrm>
              <a:off x="1226189" y="39743742"/>
              <a:ext cx="1405270" cy="584775"/>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 Positive by Logistic Regression</a:t>
              </a:r>
              <a:endParaRPr lang="en-US" sz="1600" dirty="0">
                <a:latin typeface="Times New Roman" pitchFamily="18" charset="0"/>
                <a:cs typeface="Times New Roman" pitchFamily="18" charset="0"/>
              </a:endParaRPr>
            </a:p>
          </p:txBody>
        </p:sp>
        <p:cxnSp>
          <p:nvCxnSpPr>
            <p:cNvPr id="455" name="Straight Arrow Connector 454"/>
            <p:cNvCxnSpPr>
              <a:stCxn id="457" idx="1"/>
              <a:endCxn id="695" idx="3"/>
            </p:cNvCxnSpPr>
            <p:nvPr/>
          </p:nvCxnSpPr>
          <p:spPr>
            <a:xfrm flipH="1">
              <a:off x="2971800" y="38118368"/>
              <a:ext cx="741486" cy="1628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a:stCxn id="458" idx="1"/>
            </p:cNvCxnSpPr>
            <p:nvPr/>
          </p:nvCxnSpPr>
          <p:spPr>
            <a:xfrm flipH="1">
              <a:off x="3286318" y="40196669"/>
              <a:ext cx="447483" cy="1451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7" name="TextBox 456"/>
            <p:cNvSpPr txBox="1"/>
            <p:nvPr/>
          </p:nvSpPr>
          <p:spPr>
            <a:xfrm>
              <a:off x="3713286" y="37795202"/>
              <a:ext cx="1315914" cy="646331"/>
            </a:xfrm>
            <a:prstGeom prst="rect">
              <a:avLst/>
            </a:prstGeom>
            <a:noFill/>
          </p:spPr>
          <p:txBody>
            <a:bodyPr wrap="square" rtlCol="0">
              <a:spAutoFit/>
            </a:bodyPr>
            <a:lstStyle/>
            <a:p>
              <a:r>
                <a:rPr lang="en-US" dirty="0" smtClean="0">
                  <a:solidFill>
                    <a:srgbClr val="FF0000"/>
                  </a:solidFill>
                  <a:latin typeface="Times New Roman" pitchFamily="18" charset="0"/>
                  <a:cs typeface="Times New Roman" pitchFamily="18" charset="0"/>
                </a:rPr>
                <a:t>Possible HCC</a:t>
              </a:r>
              <a:endParaRPr lang="en-US" dirty="0">
                <a:solidFill>
                  <a:srgbClr val="FF0000"/>
                </a:solidFill>
                <a:latin typeface="Times New Roman" pitchFamily="18" charset="0"/>
                <a:cs typeface="Times New Roman" pitchFamily="18" charset="0"/>
              </a:endParaRPr>
            </a:p>
          </p:txBody>
        </p:sp>
        <p:sp>
          <p:nvSpPr>
            <p:cNvPr id="458" name="TextBox 457"/>
            <p:cNvSpPr txBox="1"/>
            <p:nvPr/>
          </p:nvSpPr>
          <p:spPr>
            <a:xfrm>
              <a:off x="3733801" y="39873503"/>
              <a:ext cx="1030110" cy="646331"/>
            </a:xfrm>
            <a:prstGeom prst="rect">
              <a:avLst/>
            </a:prstGeom>
            <a:noFill/>
          </p:spPr>
          <p:txBody>
            <a:bodyPr wrap="square" rtlCol="0">
              <a:spAutoFit/>
            </a:bodyPr>
            <a:lstStyle/>
            <a:p>
              <a:r>
                <a:rPr lang="en-US" dirty="0" smtClean="0">
                  <a:solidFill>
                    <a:srgbClr val="FF0000"/>
                  </a:solidFill>
                  <a:latin typeface="Times New Roman" pitchFamily="18" charset="0"/>
                  <a:cs typeface="Times New Roman" pitchFamily="18" charset="0"/>
                </a:rPr>
                <a:t>Possible HCC</a:t>
              </a:r>
              <a:endParaRPr lang="en-US" dirty="0">
                <a:solidFill>
                  <a:srgbClr val="FF0000"/>
                </a:solidFill>
                <a:latin typeface="Times New Roman" pitchFamily="18" charset="0"/>
                <a:cs typeface="Times New Roman" pitchFamily="18" charset="0"/>
              </a:endParaRPr>
            </a:p>
          </p:txBody>
        </p:sp>
        <p:cxnSp>
          <p:nvCxnSpPr>
            <p:cNvPr id="747" name="Straight Arrow Connector 746"/>
            <p:cNvCxnSpPr/>
            <p:nvPr/>
          </p:nvCxnSpPr>
          <p:spPr>
            <a:xfrm>
              <a:off x="2895600" y="39709725"/>
              <a:ext cx="0" cy="190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grpSp>
        <p:nvGrpSpPr>
          <p:cNvPr id="891" name="Group 890"/>
          <p:cNvGrpSpPr/>
          <p:nvPr/>
        </p:nvGrpSpPr>
        <p:grpSpPr>
          <a:xfrm>
            <a:off x="5562600" y="31145157"/>
            <a:ext cx="5562600" cy="4953001"/>
            <a:chOff x="5562600" y="31165799"/>
            <a:chExt cx="5562600" cy="5413178"/>
          </a:xfrm>
        </p:grpSpPr>
        <p:sp>
          <p:nvSpPr>
            <p:cNvPr id="750" name="Title 3"/>
            <p:cNvSpPr txBox="1">
              <a:spLocks/>
            </p:cNvSpPr>
            <p:nvPr/>
          </p:nvSpPr>
          <p:spPr>
            <a:xfrm>
              <a:off x="5715000" y="31165799"/>
              <a:ext cx="5410200" cy="685801"/>
            </a:xfrm>
            <a:prstGeom prst="rect">
              <a:avLst/>
            </a:prstGeom>
          </p:spPr>
          <p:txBody>
            <a:bodyPr>
              <a:normAutofit/>
            </a:bodyPr>
            <a:lstStyle/>
            <a:p>
              <a:pPr marL="0" marR="0" lvl="0" indent="0" algn="ctr" defTabSz="4389438"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Random Forest (RF)</a:t>
              </a:r>
              <a:endParaRPr kumimoji="0" lang="en-US" sz="24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grpSp>
          <p:nvGrpSpPr>
            <p:cNvPr id="753" name="Group 19"/>
            <p:cNvGrpSpPr/>
            <p:nvPr/>
          </p:nvGrpSpPr>
          <p:grpSpPr>
            <a:xfrm>
              <a:off x="6140198" y="33609513"/>
              <a:ext cx="4680202" cy="1123881"/>
              <a:chOff x="457200" y="3058180"/>
              <a:chExt cx="8534400" cy="1588971"/>
            </a:xfrm>
          </p:grpSpPr>
          <p:grpSp>
            <p:nvGrpSpPr>
              <p:cNvPr id="782" name="Group 294"/>
              <p:cNvGrpSpPr/>
              <p:nvPr/>
            </p:nvGrpSpPr>
            <p:grpSpPr>
              <a:xfrm>
                <a:off x="533400" y="3058180"/>
                <a:ext cx="1295400" cy="1066800"/>
                <a:chOff x="533400" y="2667000"/>
                <a:chExt cx="1295400" cy="1066800"/>
              </a:xfrm>
            </p:grpSpPr>
            <p:sp>
              <p:nvSpPr>
                <p:cNvPr id="854" name="Rectangle 853"/>
                <p:cNvSpPr/>
                <p:nvPr/>
              </p:nvSpPr>
              <p:spPr>
                <a:xfrm>
                  <a:off x="533400" y="2667000"/>
                  <a:ext cx="335844" cy="1066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nvGrpSpPr>
                <p:cNvPr id="855" name="Group 56"/>
                <p:cNvGrpSpPr/>
                <p:nvPr/>
              </p:nvGrpSpPr>
              <p:grpSpPr>
                <a:xfrm>
                  <a:off x="1061156" y="2717800"/>
                  <a:ext cx="767644" cy="914400"/>
                  <a:chOff x="5562600" y="1600200"/>
                  <a:chExt cx="2819400" cy="2895600"/>
                </a:xfrm>
              </p:grpSpPr>
              <p:sp>
                <p:nvSpPr>
                  <p:cNvPr id="860" name="Rectangle 859"/>
                  <p:cNvSpPr/>
                  <p:nvPr/>
                </p:nvSpPr>
                <p:spPr>
                  <a:xfrm>
                    <a:off x="55626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61" name="Rectangle 860"/>
                  <p:cNvSpPr/>
                  <p:nvPr/>
                </p:nvSpPr>
                <p:spPr>
                  <a:xfrm>
                    <a:off x="66294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62" name="Rectangle 861"/>
                  <p:cNvSpPr/>
                  <p:nvPr/>
                </p:nvSpPr>
                <p:spPr>
                  <a:xfrm>
                    <a:off x="76962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863" name="Straight Connector 862"/>
                  <p:cNvCxnSpPr>
                    <a:endCxn id="860" idx="0"/>
                  </p:cNvCxnSpPr>
                  <p:nvPr/>
                </p:nvCxnSpPr>
                <p:spPr>
                  <a:xfrm flipH="1">
                    <a:off x="5905500" y="1828800"/>
                    <a:ext cx="4191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6400800" y="1828800"/>
                    <a:ext cx="914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5" name="Straight Connector 864"/>
                  <p:cNvCxnSpPr>
                    <a:endCxn id="861" idx="0"/>
                  </p:cNvCxnSpPr>
                  <p:nvPr/>
                </p:nvCxnSpPr>
                <p:spPr>
                  <a:xfrm flipH="1">
                    <a:off x="6972300" y="2667000"/>
                    <a:ext cx="3429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a:endCxn id="862" idx="0"/>
                  </p:cNvCxnSpPr>
                  <p:nvPr/>
                </p:nvCxnSpPr>
                <p:spPr>
                  <a:xfrm>
                    <a:off x="7467600" y="2667000"/>
                    <a:ext cx="5715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7" name="Oval 866"/>
                  <p:cNvSpPr/>
                  <p:nvPr/>
                </p:nvSpPr>
                <p:spPr>
                  <a:xfrm>
                    <a:off x="6172200" y="1600200"/>
                    <a:ext cx="381000" cy="304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68" name="Oval 867"/>
                  <p:cNvSpPr/>
                  <p:nvPr/>
                </p:nvSpPr>
                <p:spPr>
                  <a:xfrm>
                    <a:off x="7239000" y="2438400"/>
                    <a:ext cx="381000" cy="304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sp>
              <p:nvSpPr>
                <p:cNvPr id="856" name="Oval 855"/>
                <p:cNvSpPr/>
                <p:nvPr/>
              </p:nvSpPr>
              <p:spPr>
                <a:xfrm>
                  <a:off x="609600" y="27432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57" name="Regular Pentagon 856"/>
                <p:cNvSpPr/>
                <p:nvPr/>
              </p:nvSpPr>
              <p:spPr>
                <a:xfrm>
                  <a:off x="609600" y="2971800"/>
                  <a:ext cx="152400" cy="152400"/>
                </a:xfrm>
                <a:prstGeom prst="pen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58" name="Trapezoid 857"/>
                <p:cNvSpPr/>
                <p:nvPr/>
              </p:nvSpPr>
              <p:spPr>
                <a:xfrm>
                  <a:off x="609600" y="3200400"/>
                  <a:ext cx="152400" cy="15240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itchFamily="18" charset="0"/>
                    <a:cs typeface="Times New Roman" pitchFamily="18" charset="0"/>
                  </a:endParaRPr>
                </a:p>
              </p:txBody>
            </p:sp>
            <p:sp>
              <p:nvSpPr>
                <p:cNvPr id="859" name="Isosceles Triangle 858"/>
                <p:cNvSpPr/>
                <p:nvPr/>
              </p:nvSpPr>
              <p:spPr>
                <a:xfrm>
                  <a:off x="609600" y="3429000"/>
                  <a:ext cx="152400" cy="2286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grpSp>
            <p:nvGrpSpPr>
              <p:cNvPr id="783" name="Group 295"/>
              <p:cNvGrpSpPr/>
              <p:nvPr/>
            </p:nvGrpSpPr>
            <p:grpSpPr>
              <a:xfrm>
                <a:off x="2286000" y="3058180"/>
                <a:ext cx="1295400" cy="1066800"/>
                <a:chOff x="2286000" y="2667000"/>
                <a:chExt cx="1295400" cy="1066800"/>
              </a:xfrm>
            </p:grpSpPr>
            <p:sp>
              <p:nvSpPr>
                <p:cNvPr id="840" name="Rectangle 839"/>
                <p:cNvSpPr/>
                <p:nvPr/>
              </p:nvSpPr>
              <p:spPr>
                <a:xfrm>
                  <a:off x="2286000" y="2667000"/>
                  <a:ext cx="335844" cy="1066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nvGrpSpPr>
                <p:cNvPr id="841" name="Group 56"/>
                <p:cNvGrpSpPr/>
                <p:nvPr/>
              </p:nvGrpSpPr>
              <p:grpSpPr>
                <a:xfrm>
                  <a:off x="2813756" y="2717800"/>
                  <a:ext cx="767644" cy="914400"/>
                  <a:chOff x="5562600" y="1600200"/>
                  <a:chExt cx="2819400" cy="2895600"/>
                </a:xfrm>
              </p:grpSpPr>
              <p:sp>
                <p:nvSpPr>
                  <p:cNvPr id="845" name="Rectangle 844"/>
                  <p:cNvSpPr/>
                  <p:nvPr/>
                </p:nvSpPr>
                <p:spPr>
                  <a:xfrm>
                    <a:off x="55626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46" name="Rectangle 845"/>
                  <p:cNvSpPr/>
                  <p:nvPr/>
                </p:nvSpPr>
                <p:spPr>
                  <a:xfrm>
                    <a:off x="66294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47" name="Rectangle 846"/>
                  <p:cNvSpPr/>
                  <p:nvPr/>
                </p:nvSpPr>
                <p:spPr>
                  <a:xfrm>
                    <a:off x="76962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848" name="Straight Connector 847"/>
                  <p:cNvCxnSpPr>
                    <a:endCxn id="845" idx="0"/>
                  </p:cNvCxnSpPr>
                  <p:nvPr/>
                </p:nvCxnSpPr>
                <p:spPr>
                  <a:xfrm flipH="1">
                    <a:off x="5905500" y="1828800"/>
                    <a:ext cx="4191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9" name="Straight Connector 848"/>
                  <p:cNvCxnSpPr/>
                  <p:nvPr/>
                </p:nvCxnSpPr>
                <p:spPr>
                  <a:xfrm>
                    <a:off x="6400800" y="1828800"/>
                    <a:ext cx="914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a:endCxn id="846" idx="0"/>
                  </p:cNvCxnSpPr>
                  <p:nvPr/>
                </p:nvCxnSpPr>
                <p:spPr>
                  <a:xfrm flipH="1">
                    <a:off x="6972300" y="2667000"/>
                    <a:ext cx="3429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1" name="Straight Connector 850"/>
                  <p:cNvCxnSpPr>
                    <a:endCxn id="847" idx="0"/>
                  </p:cNvCxnSpPr>
                  <p:nvPr/>
                </p:nvCxnSpPr>
                <p:spPr>
                  <a:xfrm>
                    <a:off x="7467600" y="2667000"/>
                    <a:ext cx="5715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2" name="Oval 851"/>
                  <p:cNvSpPr/>
                  <p:nvPr/>
                </p:nvSpPr>
                <p:spPr>
                  <a:xfrm>
                    <a:off x="6172200" y="1600200"/>
                    <a:ext cx="381000" cy="304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53" name="Oval 852"/>
                  <p:cNvSpPr/>
                  <p:nvPr/>
                </p:nvSpPr>
                <p:spPr>
                  <a:xfrm>
                    <a:off x="7239000" y="2438400"/>
                    <a:ext cx="381000" cy="304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sp>
              <p:nvSpPr>
                <p:cNvPr id="842" name="Rounded Rectangle 841"/>
                <p:cNvSpPr/>
                <p:nvPr/>
              </p:nvSpPr>
              <p:spPr>
                <a:xfrm>
                  <a:off x="2362200" y="2743200"/>
                  <a:ext cx="152400" cy="15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43" name="Isosceles Triangle 842"/>
                <p:cNvSpPr/>
                <p:nvPr/>
              </p:nvSpPr>
              <p:spPr>
                <a:xfrm>
                  <a:off x="2362200" y="3048000"/>
                  <a:ext cx="152400" cy="2286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44" name="Rounded Rectangle 843"/>
                <p:cNvSpPr/>
                <p:nvPr/>
              </p:nvSpPr>
              <p:spPr>
                <a:xfrm>
                  <a:off x="2362200" y="3429000"/>
                  <a:ext cx="152400" cy="15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grpSp>
            <p:nvGrpSpPr>
              <p:cNvPr id="784" name="Group 346"/>
              <p:cNvGrpSpPr/>
              <p:nvPr/>
            </p:nvGrpSpPr>
            <p:grpSpPr>
              <a:xfrm>
                <a:off x="4114800" y="3058180"/>
                <a:ext cx="1295400" cy="1066800"/>
                <a:chOff x="4114800" y="2667000"/>
                <a:chExt cx="1295400" cy="1066800"/>
              </a:xfrm>
            </p:grpSpPr>
            <p:grpSp>
              <p:nvGrpSpPr>
                <p:cNvPr id="824" name="Group 189"/>
                <p:cNvGrpSpPr/>
                <p:nvPr/>
              </p:nvGrpSpPr>
              <p:grpSpPr>
                <a:xfrm>
                  <a:off x="4114800" y="2667000"/>
                  <a:ext cx="1295400" cy="1066800"/>
                  <a:chOff x="4724400" y="2819400"/>
                  <a:chExt cx="2057400" cy="1600200"/>
                </a:xfrm>
              </p:grpSpPr>
              <p:sp>
                <p:nvSpPr>
                  <p:cNvPr id="829" name="Rectangle 828"/>
                  <p:cNvSpPr/>
                  <p:nvPr/>
                </p:nvSpPr>
                <p:spPr>
                  <a:xfrm>
                    <a:off x="4724400" y="2819400"/>
                    <a:ext cx="5334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nvGrpSpPr>
                  <p:cNvPr id="830" name="Group 56"/>
                  <p:cNvGrpSpPr/>
                  <p:nvPr/>
                </p:nvGrpSpPr>
                <p:grpSpPr>
                  <a:xfrm>
                    <a:off x="5562600" y="2895600"/>
                    <a:ext cx="1219200" cy="1371600"/>
                    <a:chOff x="5562600" y="1600200"/>
                    <a:chExt cx="2819400" cy="2895600"/>
                  </a:xfrm>
                </p:grpSpPr>
                <p:sp>
                  <p:nvSpPr>
                    <p:cNvPr id="831" name="Rectangle 830"/>
                    <p:cNvSpPr/>
                    <p:nvPr/>
                  </p:nvSpPr>
                  <p:spPr>
                    <a:xfrm>
                      <a:off x="55626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32" name="Rectangle 831"/>
                    <p:cNvSpPr/>
                    <p:nvPr/>
                  </p:nvSpPr>
                  <p:spPr>
                    <a:xfrm>
                      <a:off x="66294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33" name="Rectangle 832"/>
                    <p:cNvSpPr/>
                    <p:nvPr/>
                  </p:nvSpPr>
                  <p:spPr>
                    <a:xfrm>
                      <a:off x="76962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834" name="Straight Connector 833"/>
                    <p:cNvCxnSpPr>
                      <a:endCxn id="831" idx="0"/>
                    </p:cNvCxnSpPr>
                    <p:nvPr/>
                  </p:nvCxnSpPr>
                  <p:spPr>
                    <a:xfrm flipH="1">
                      <a:off x="5905500" y="1828800"/>
                      <a:ext cx="4191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p:cNvCxnSpPr/>
                    <p:nvPr/>
                  </p:nvCxnSpPr>
                  <p:spPr>
                    <a:xfrm>
                      <a:off x="6400800" y="1828800"/>
                      <a:ext cx="914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a:endCxn id="832" idx="0"/>
                    </p:cNvCxnSpPr>
                    <p:nvPr/>
                  </p:nvCxnSpPr>
                  <p:spPr>
                    <a:xfrm flipH="1">
                      <a:off x="6972300" y="2667000"/>
                      <a:ext cx="3429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p:cNvCxnSpPr>
                      <a:endCxn id="833" idx="0"/>
                    </p:cNvCxnSpPr>
                    <p:nvPr/>
                  </p:nvCxnSpPr>
                  <p:spPr>
                    <a:xfrm>
                      <a:off x="7467600" y="2667000"/>
                      <a:ext cx="5715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8" name="Oval 837"/>
                    <p:cNvSpPr/>
                    <p:nvPr/>
                  </p:nvSpPr>
                  <p:spPr>
                    <a:xfrm>
                      <a:off x="6172200" y="1600200"/>
                      <a:ext cx="381000" cy="304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39" name="Oval 838"/>
                    <p:cNvSpPr/>
                    <p:nvPr/>
                  </p:nvSpPr>
                  <p:spPr>
                    <a:xfrm>
                      <a:off x="7239000" y="2438400"/>
                      <a:ext cx="381000" cy="304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grpSp>
            <p:sp>
              <p:nvSpPr>
                <p:cNvPr id="825" name="Regular Pentagon 824"/>
                <p:cNvSpPr/>
                <p:nvPr/>
              </p:nvSpPr>
              <p:spPr>
                <a:xfrm>
                  <a:off x="4191000" y="2971800"/>
                  <a:ext cx="152400" cy="152400"/>
                </a:xfrm>
                <a:prstGeom prst="pen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26" name="Regular Pentagon 825"/>
                <p:cNvSpPr/>
                <p:nvPr/>
              </p:nvSpPr>
              <p:spPr>
                <a:xfrm>
                  <a:off x="4191000" y="2743200"/>
                  <a:ext cx="152400" cy="152400"/>
                </a:xfrm>
                <a:prstGeom prst="pen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27" name="Rounded Rectangle 826"/>
                <p:cNvSpPr/>
                <p:nvPr/>
              </p:nvSpPr>
              <p:spPr>
                <a:xfrm>
                  <a:off x="4191000" y="3200400"/>
                  <a:ext cx="152400" cy="15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28" name="Trapezoid 827"/>
                <p:cNvSpPr/>
                <p:nvPr/>
              </p:nvSpPr>
              <p:spPr>
                <a:xfrm>
                  <a:off x="4191000" y="3429000"/>
                  <a:ext cx="152400" cy="15240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itchFamily="18" charset="0"/>
                    <a:cs typeface="Times New Roman" pitchFamily="18" charset="0"/>
                  </a:endParaRPr>
                </a:p>
              </p:txBody>
            </p:sp>
          </p:grpSp>
          <p:grpSp>
            <p:nvGrpSpPr>
              <p:cNvPr id="785" name="Group 308"/>
              <p:cNvGrpSpPr/>
              <p:nvPr/>
            </p:nvGrpSpPr>
            <p:grpSpPr>
              <a:xfrm>
                <a:off x="5867400" y="3058180"/>
                <a:ext cx="1295400" cy="1066800"/>
                <a:chOff x="5867400" y="2667000"/>
                <a:chExt cx="1295400" cy="1066800"/>
              </a:xfrm>
            </p:grpSpPr>
            <p:grpSp>
              <p:nvGrpSpPr>
                <p:cNvPr id="807" name="Group 205"/>
                <p:cNvGrpSpPr/>
                <p:nvPr/>
              </p:nvGrpSpPr>
              <p:grpSpPr>
                <a:xfrm>
                  <a:off x="5867400" y="2667000"/>
                  <a:ext cx="1295400" cy="1066800"/>
                  <a:chOff x="4724400" y="2819400"/>
                  <a:chExt cx="2057400" cy="1600200"/>
                </a:xfrm>
              </p:grpSpPr>
              <p:sp>
                <p:nvSpPr>
                  <p:cNvPr id="813" name="Rectangle 812"/>
                  <p:cNvSpPr/>
                  <p:nvPr/>
                </p:nvSpPr>
                <p:spPr>
                  <a:xfrm>
                    <a:off x="4724400" y="2819400"/>
                    <a:ext cx="5334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nvGrpSpPr>
                  <p:cNvPr id="814" name="Group 56"/>
                  <p:cNvGrpSpPr/>
                  <p:nvPr/>
                </p:nvGrpSpPr>
                <p:grpSpPr>
                  <a:xfrm>
                    <a:off x="5562600" y="2895600"/>
                    <a:ext cx="1219200" cy="1371600"/>
                    <a:chOff x="5562600" y="1600200"/>
                    <a:chExt cx="2819400" cy="2895600"/>
                  </a:xfrm>
                </p:grpSpPr>
                <p:sp>
                  <p:nvSpPr>
                    <p:cNvPr id="815" name="Rectangle 814"/>
                    <p:cNvSpPr/>
                    <p:nvPr/>
                  </p:nvSpPr>
                  <p:spPr>
                    <a:xfrm>
                      <a:off x="55626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16" name="Rectangle 815"/>
                    <p:cNvSpPr/>
                    <p:nvPr/>
                  </p:nvSpPr>
                  <p:spPr>
                    <a:xfrm>
                      <a:off x="66294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17" name="Rectangle 816"/>
                    <p:cNvSpPr/>
                    <p:nvPr/>
                  </p:nvSpPr>
                  <p:spPr>
                    <a:xfrm>
                      <a:off x="76962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818" name="Straight Connector 817"/>
                    <p:cNvCxnSpPr>
                      <a:endCxn id="815" idx="0"/>
                    </p:cNvCxnSpPr>
                    <p:nvPr/>
                  </p:nvCxnSpPr>
                  <p:spPr>
                    <a:xfrm flipH="1">
                      <a:off x="5905500" y="1828800"/>
                      <a:ext cx="4191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p:cNvCxnSpPr/>
                    <p:nvPr/>
                  </p:nvCxnSpPr>
                  <p:spPr>
                    <a:xfrm>
                      <a:off x="6400800" y="1828800"/>
                      <a:ext cx="914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a:endCxn id="816" idx="0"/>
                    </p:cNvCxnSpPr>
                    <p:nvPr/>
                  </p:nvCxnSpPr>
                  <p:spPr>
                    <a:xfrm flipH="1">
                      <a:off x="6972300" y="2667000"/>
                      <a:ext cx="3429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p:cNvCxnSpPr>
                      <a:endCxn id="817" idx="0"/>
                    </p:cNvCxnSpPr>
                    <p:nvPr/>
                  </p:nvCxnSpPr>
                  <p:spPr>
                    <a:xfrm>
                      <a:off x="7467600" y="2667000"/>
                      <a:ext cx="5715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2" name="Oval 821"/>
                    <p:cNvSpPr/>
                    <p:nvPr/>
                  </p:nvSpPr>
                  <p:spPr>
                    <a:xfrm>
                      <a:off x="6172200" y="1600200"/>
                      <a:ext cx="381000" cy="304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23" name="Oval 822"/>
                    <p:cNvSpPr/>
                    <p:nvPr/>
                  </p:nvSpPr>
                  <p:spPr>
                    <a:xfrm>
                      <a:off x="7239000" y="2438400"/>
                      <a:ext cx="381000" cy="304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grpSp>
            <p:sp>
              <p:nvSpPr>
                <p:cNvPr id="808" name="Regular Pentagon 807"/>
                <p:cNvSpPr/>
                <p:nvPr/>
              </p:nvSpPr>
              <p:spPr>
                <a:xfrm>
                  <a:off x="5943600" y="3322820"/>
                  <a:ext cx="152400" cy="152400"/>
                </a:xfrm>
                <a:prstGeom prst="pen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09" name="Regular Pentagon 808"/>
                <p:cNvSpPr/>
                <p:nvPr/>
              </p:nvSpPr>
              <p:spPr>
                <a:xfrm>
                  <a:off x="5943600" y="3505200"/>
                  <a:ext cx="152400" cy="152400"/>
                </a:xfrm>
                <a:prstGeom prst="pen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10" name="Regular Pentagon 809"/>
                <p:cNvSpPr/>
                <p:nvPr/>
              </p:nvSpPr>
              <p:spPr>
                <a:xfrm>
                  <a:off x="5943600" y="2743200"/>
                  <a:ext cx="152400" cy="152400"/>
                </a:xfrm>
                <a:prstGeom prst="pen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11" name="Trapezoid 810"/>
                <p:cNvSpPr/>
                <p:nvPr/>
              </p:nvSpPr>
              <p:spPr>
                <a:xfrm>
                  <a:off x="5943600" y="2940570"/>
                  <a:ext cx="152400" cy="15240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itchFamily="18" charset="0"/>
                    <a:cs typeface="Times New Roman" pitchFamily="18" charset="0"/>
                  </a:endParaRPr>
                </a:p>
              </p:txBody>
            </p:sp>
            <p:sp>
              <p:nvSpPr>
                <p:cNvPr id="812" name="Rounded Rectangle 811"/>
                <p:cNvSpPr/>
                <p:nvPr/>
              </p:nvSpPr>
              <p:spPr>
                <a:xfrm>
                  <a:off x="5943600" y="3137940"/>
                  <a:ext cx="152400" cy="15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grpSp>
            <p:nvGrpSpPr>
              <p:cNvPr id="786" name="Group 313"/>
              <p:cNvGrpSpPr/>
              <p:nvPr/>
            </p:nvGrpSpPr>
            <p:grpSpPr>
              <a:xfrm>
                <a:off x="7543800" y="3058180"/>
                <a:ext cx="1295400" cy="1066800"/>
                <a:chOff x="7543800" y="2667000"/>
                <a:chExt cx="1295400" cy="1066800"/>
              </a:xfrm>
            </p:grpSpPr>
            <p:grpSp>
              <p:nvGrpSpPr>
                <p:cNvPr id="792" name="Group 221"/>
                <p:cNvGrpSpPr/>
                <p:nvPr/>
              </p:nvGrpSpPr>
              <p:grpSpPr>
                <a:xfrm>
                  <a:off x="7543800" y="2667000"/>
                  <a:ext cx="1295400" cy="1066800"/>
                  <a:chOff x="4724400" y="2819400"/>
                  <a:chExt cx="2057400" cy="1600200"/>
                </a:xfrm>
              </p:grpSpPr>
              <p:sp>
                <p:nvSpPr>
                  <p:cNvPr id="796" name="Rectangle 795"/>
                  <p:cNvSpPr/>
                  <p:nvPr/>
                </p:nvSpPr>
                <p:spPr>
                  <a:xfrm>
                    <a:off x="4724400" y="2819400"/>
                    <a:ext cx="5334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nvGrpSpPr>
                  <p:cNvPr id="797" name="Group 56"/>
                  <p:cNvGrpSpPr/>
                  <p:nvPr/>
                </p:nvGrpSpPr>
                <p:grpSpPr>
                  <a:xfrm>
                    <a:off x="5562600" y="2895600"/>
                    <a:ext cx="1219200" cy="1371600"/>
                    <a:chOff x="5562600" y="1600200"/>
                    <a:chExt cx="2819400" cy="2895600"/>
                  </a:xfrm>
                </p:grpSpPr>
                <p:sp>
                  <p:nvSpPr>
                    <p:cNvPr id="798" name="Rectangle 797"/>
                    <p:cNvSpPr/>
                    <p:nvPr/>
                  </p:nvSpPr>
                  <p:spPr>
                    <a:xfrm>
                      <a:off x="55626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99" name="Rectangle 798"/>
                    <p:cNvSpPr/>
                    <p:nvPr/>
                  </p:nvSpPr>
                  <p:spPr>
                    <a:xfrm>
                      <a:off x="66294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00" name="Rectangle 799"/>
                    <p:cNvSpPr/>
                    <p:nvPr/>
                  </p:nvSpPr>
                  <p:spPr>
                    <a:xfrm>
                      <a:off x="7696200" y="3124200"/>
                      <a:ext cx="685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801" name="Straight Connector 800"/>
                    <p:cNvCxnSpPr>
                      <a:endCxn id="798" idx="0"/>
                    </p:cNvCxnSpPr>
                    <p:nvPr/>
                  </p:nvCxnSpPr>
                  <p:spPr>
                    <a:xfrm flipH="1">
                      <a:off x="5905500" y="1828800"/>
                      <a:ext cx="4191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6400800" y="1828800"/>
                      <a:ext cx="914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3" name="Straight Connector 802"/>
                    <p:cNvCxnSpPr>
                      <a:endCxn id="799" idx="0"/>
                    </p:cNvCxnSpPr>
                    <p:nvPr/>
                  </p:nvCxnSpPr>
                  <p:spPr>
                    <a:xfrm flipH="1">
                      <a:off x="6972300" y="2667000"/>
                      <a:ext cx="3429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a:endCxn id="800" idx="0"/>
                    </p:cNvCxnSpPr>
                    <p:nvPr/>
                  </p:nvCxnSpPr>
                  <p:spPr>
                    <a:xfrm>
                      <a:off x="7467600" y="2667000"/>
                      <a:ext cx="5715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5" name="Oval 804"/>
                    <p:cNvSpPr/>
                    <p:nvPr/>
                  </p:nvSpPr>
                  <p:spPr>
                    <a:xfrm>
                      <a:off x="6172200" y="1600200"/>
                      <a:ext cx="381000" cy="304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06" name="Oval 805"/>
                    <p:cNvSpPr/>
                    <p:nvPr/>
                  </p:nvSpPr>
                  <p:spPr>
                    <a:xfrm>
                      <a:off x="7239000" y="2438400"/>
                      <a:ext cx="381000" cy="304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grpSp>
            <p:sp>
              <p:nvSpPr>
                <p:cNvPr id="793" name="Oval 792"/>
                <p:cNvSpPr/>
                <p:nvPr/>
              </p:nvSpPr>
              <p:spPr>
                <a:xfrm>
                  <a:off x="7620000" y="2743200"/>
                  <a:ext cx="169069"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94" name="Isosceles Triangle 793"/>
                <p:cNvSpPr/>
                <p:nvPr/>
              </p:nvSpPr>
              <p:spPr>
                <a:xfrm>
                  <a:off x="7620000" y="3048000"/>
                  <a:ext cx="152400" cy="2286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95" name="Trapezoid 794"/>
                <p:cNvSpPr/>
                <p:nvPr/>
              </p:nvSpPr>
              <p:spPr>
                <a:xfrm>
                  <a:off x="7620000" y="3429000"/>
                  <a:ext cx="152400" cy="15240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itchFamily="18" charset="0"/>
                    <a:cs typeface="Times New Roman" pitchFamily="18" charset="0"/>
                  </a:endParaRPr>
                </a:p>
              </p:txBody>
            </p:sp>
          </p:grpSp>
          <p:sp>
            <p:nvSpPr>
              <p:cNvPr id="787" name="TextBox 786"/>
              <p:cNvSpPr txBox="1"/>
              <p:nvPr/>
            </p:nvSpPr>
            <p:spPr>
              <a:xfrm>
                <a:off x="457200" y="4124980"/>
                <a:ext cx="1600200" cy="522171"/>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0.21</a:t>
                </a:r>
                <a:endParaRPr lang="en-US" dirty="0">
                  <a:latin typeface="Times New Roman" pitchFamily="18" charset="0"/>
                  <a:cs typeface="Times New Roman" pitchFamily="18" charset="0"/>
                </a:endParaRPr>
              </a:p>
            </p:txBody>
          </p:sp>
          <p:sp>
            <p:nvSpPr>
              <p:cNvPr id="788" name="TextBox 787"/>
              <p:cNvSpPr txBox="1"/>
              <p:nvPr/>
            </p:nvSpPr>
            <p:spPr>
              <a:xfrm>
                <a:off x="2209799" y="4124980"/>
                <a:ext cx="1600200" cy="522171"/>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0.32</a:t>
                </a:r>
                <a:endParaRPr lang="en-US" dirty="0">
                  <a:latin typeface="Times New Roman" pitchFamily="18" charset="0"/>
                  <a:cs typeface="Times New Roman" pitchFamily="18" charset="0"/>
                </a:endParaRPr>
              </a:p>
            </p:txBody>
          </p:sp>
          <p:sp>
            <p:nvSpPr>
              <p:cNvPr id="789" name="TextBox 788"/>
              <p:cNvSpPr txBox="1"/>
              <p:nvPr/>
            </p:nvSpPr>
            <p:spPr>
              <a:xfrm>
                <a:off x="4038600" y="4124980"/>
                <a:ext cx="1600200" cy="522171"/>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0.20</a:t>
                </a:r>
                <a:endParaRPr lang="en-US" dirty="0">
                  <a:latin typeface="Times New Roman" pitchFamily="18" charset="0"/>
                  <a:cs typeface="Times New Roman" pitchFamily="18" charset="0"/>
                </a:endParaRPr>
              </a:p>
            </p:txBody>
          </p:sp>
          <p:sp>
            <p:nvSpPr>
              <p:cNvPr id="790" name="TextBox 789"/>
              <p:cNvSpPr txBox="1"/>
              <p:nvPr/>
            </p:nvSpPr>
            <p:spPr>
              <a:xfrm>
                <a:off x="5791200" y="4124980"/>
                <a:ext cx="1600200" cy="522171"/>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0.45</a:t>
                </a:r>
                <a:endParaRPr lang="en-US" dirty="0">
                  <a:latin typeface="Times New Roman" pitchFamily="18" charset="0"/>
                  <a:cs typeface="Times New Roman" pitchFamily="18" charset="0"/>
                </a:endParaRPr>
              </a:p>
            </p:txBody>
          </p:sp>
          <p:sp>
            <p:nvSpPr>
              <p:cNvPr id="791" name="TextBox 790"/>
              <p:cNvSpPr txBox="1"/>
              <p:nvPr/>
            </p:nvSpPr>
            <p:spPr>
              <a:xfrm>
                <a:off x="7391400" y="4124980"/>
                <a:ext cx="1600200" cy="522171"/>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0.13</a:t>
                </a:r>
                <a:endParaRPr lang="en-US" dirty="0">
                  <a:latin typeface="Times New Roman" pitchFamily="18" charset="0"/>
                  <a:cs typeface="Times New Roman" pitchFamily="18" charset="0"/>
                </a:endParaRPr>
              </a:p>
            </p:txBody>
          </p:sp>
        </p:grpSp>
        <p:sp>
          <p:nvSpPr>
            <p:cNvPr id="754" name="TextBox 753"/>
            <p:cNvSpPr txBox="1"/>
            <p:nvPr/>
          </p:nvSpPr>
          <p:spPr>
            <a:xfrm>
              <a:off x="7398694" y="35277623"/>
              <a:ext cx="830906" cy="307777"/>
            </a:xfrm>
            <a:prstGeom prst="rect">
              <a:avLst/>
            </a:prstGeom>
            <a:noFill/>
          </p:spPr>
          <p:txBody>
            <a:bodyPr wrap="square" rtlCol="0">
              <a:spAutoFit/>
            </a:bodyPr>
            <a:lstStyle/>
            <a:p>
              <a:pPr algn="ctr"/>
              <a:r>
                <a:rPr lang="en-US" sz="1400" dirty="0" smtClean="0">
                  <a:latin typeface="Times New Roman" pitchFamily="18" charset="0"/>
                  <a:cs typeface="Times New Roman" pitchFamily="18" charset="0"/>
                </a:rPr>
                <a:t>0.262</a:t>
              </a:r>
              <a:endParaRPr lang="en-US" sz="1400" dirty="0">
                <a:latin typeface="Times New Roman" pitchFamily="18" charset="0"/>
                <a:cs typeface="Times New Roman" pitchFamily="18" charset="0"/>
              </a:endParaRPr>
            </a:p>
          </p:txBody>
        </p:sp>
        <p:cxnSp>
          <p:nvCxnSpPr>
            <p:cNvPr id="756" name="Straight Connector 755"/>
            <p:cNvCxnSpPr/>
            <p:nvPr/>
          </p:nvCxnSpPr>
          <p:spPr>
            <a:xfrm>
              <a:off x="8686800" y="35487667"/>
              <a:ext cx="0" cy="323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7" name="TextBox 756"/>
            <p:cNvSpPr txBox="1"/>
            <p:nvPr/>
          </p:nvSpPr>
          <p:spPr>
            <a:xfrm>
              <a:off x="8458200" y="35204401"/>
              <a:ext cx="507776" cy="307777"/>
            </a:xfrm>
            <a:prstGeom prst="rect">
              <a:avLst/>
            </a:prstGeom>
            <a:noFill/>
          </p:spPr>
          <p:txBody>
            <a:bodyPr wrap="square" rtlCol="0">
              <a:spAutoFit/>
            </a:bodyPr>
            <a:lstStyle/>
            <a:p>
              <a:pPr algn="ctr"/>
              <a:r>
                <a:rPr lang="en-US" sz="1400" dirty="0" smtClean="0">
                  <a:latin typeface="Times New Roman" pitchFamily="18" charset="0"/>
                  <a:cs typeface="Times New Roman" pitchFamily="18" charset="0"/>
                </a:rPr>
                <a:t>0.5</a:t>
              </a:r>
              <a:endParaRPr lang="en-US" sz="1400" dirty="0">
                <a:latin typeface="Times New Roman" pitchFamily="18" charset="0"/>
                <a:cs typeface="Times New Roman" pitchFamily="18" charset="0"/>
              </a:endParaRPr>
            </a:p>
          </p:txBody>
        </p:sp>
        <p:grpSp>
          <p:nvGrpSpPr>
            <p:cNvPr id="758" name="Group 345"/>
            <p:cNvGrpSpPr/>
            <p:nvPr/>
          </p:nvGrpSpPr>
          <p:grpSpPr>
            <a:xfrm>
              <a:off x="7547919" y="32308800"/>
              <a:ext cx="1154036" cy="916238"/>
              <a:chOff x="533400" y="1143000"/>
              <a:chExt cx="1905000" cy="1295400"/>
            </a:xfrm>
          </p:grpSpPr>
          <p:grpSp>
            <p:nvGrpSpPr>
              <p:cNvPr id="764" name="Group 344"/>
              <p:cNvGrpSpPr/>
              <p:nvPr/>
            </p:nvGrpSpPr>
            <p:grpSpPr>
              <a:xfrm>
                <a:off x="533400" y="1143000"/>
                <a:ext cx="1905000" cy="1295400"/>
                <a:chOff x="533400" y="1143000"/>
                <a:chExt cx="1905000" cy="1295400"/>
              </a:xfrm>
            </p:grpSpPr>
            <p:sp>
              <p:nvSpPr>
                <p:cNvPr id="766" name="Rectangle 4"/>
                <p:cNvSpPr/>
                <p:nvPr/>
              </p:nvSpPr>
              <p:spPr>
                <a:xfrm>
                  <a:off x="533400" y="1143000"/>
                  <a:ext cx="19050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67" name="Isosceles Triangle 766"/>
                <p:cNvSpPr/>
                <p:nvPr/>
              </p:nvSpPr>
              <p:spPr>
                <a:xfrm>
                  <a:off x="1828800" y="1295400"/>
                  <a:ext cx="152400" cy="2286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68" name="Trapezoid 767"/>
                <p:cNvSpPr/>
                <p:nvPr/>
              </p:nvSpPr>
              <p:spPr>
                <a:xfrm>
                  <a:off x="2209800" y="1600200"/>
                  <a:ext cx="152400" cy="15240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itchFamily="18" charset="0"/>
                    <a:cs typeface="Times New Roman" pitchFamily="18" charset="0"/>
                  </a:endParaRPr>
                </a:p>
              </p:txBody>
            </p:sp>
            <p:sp>
              <p:nvSpPr>
                <p:cNvPr id="769" name="Trapezoid 768"/>
                <p:cNvSpPr/>
                <p:nvPr/>
              </p:nvSpPr>
              <p:spPr>
                <a:xfrm>
                  <a:off x="1143000" y="2133600"/>
                  <a:ext cx="152400" cy="15240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itchFamily="18" charset="0"/>
                    <a:cs typeface="Times New Roman" pitchFamily="18" charset="0"/>
                  </a:endParaRPr>
                </a:p>
              </p:txBody>
            </p:sp>
            <p:sp>
              <p:nvSpPr>
                <p:cNvPr id="770" name="Trapezoid 769"/>
                <p:cNvSpPr/>
                <p:nvPr/>
              </p:nvSpPr>
              <p:spPr>
                <a:xfrm>
                  <a:off x="609600" y="1828800"/>
                  <a:ext cx="152400" cy="15240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itchFamily="18" charset="0"/>
                    <a:cs typeface="Times New Roman" pitchFamily="18" charset="0"/>
                  </a:endParaRPr>
                </a:p>
              </p:txBody>
            </p:sp>
            <p:sp>
              <p:nvSpPr>
                <p:cNvPr id="771" name="Isosceles Triangle 770"/>
                <p:cNvSpPr/>
                <p:nvPr/>
              </p:nvSpPr>
              <p:spPr>
                <a:xfrm>
                  <a:off x="1143000" y="1600200"/>
                  <a:ext cx="152400" cy="2286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72" name="Isosceles Triangle 771"/>
                <p:cNvSpPr/>
                <p:nvPr/>
              </p:nvSpPr>
              <p:spPr>
                <a:xfrm>
                  <a:off x="1828800" y="1905000"/>
                  <a:ext cx="152400" cy="2286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73" name="Regular Pentagon 772"/>
                <p:cNvSpPr/>
                <p:nvPr/>
              </p:nvSpPr>
              <p:spPr>
                <a:xfrm>
                  <a:off x="990600" y="1295400"/>
                  <a:ext cx="152400" cy="152400"/>
                </a:xfrm>
                <a:prstGeom prst="pen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74" name="Regular Pentagon 773"/>
                <p:cNvSpPr/>
                <p:nvPr/>
              </p:nvSpPr>
              <p:spPr>
                <a:xfrm>
                  <a:off x="1676400" y="1676400"/>
                  <a:ext cx="152400" cy="152400"/>
                </a:xfrm>
                <a:prstGeom prst="pen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75" name="Regular Pentagon 774"/>
                <p:cNvSpPr/>
                <p:nvPr/>
              </p:nvSpPr>
              <p:spPr>
                <a:xfrm>
                  <a:off x="609600" y="1524000"/>
                  <a:ext cx="152400" cy="152400"/>
                </a:xfrm>
                <a:prstGeom prst="pen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76" name="Isosceles Triangle 775"/>
                <p:cNvSpPr/>
                <p:nvPr/>
              </p:nvSpPr>
              <p:spPr>
                <a:xfrm>
                  <a:off x="609600" y="2057400"/>
                  <a:ext cx="152400" cy="2286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77" name="Rounded Rectangle 776"/>
                <p:cNvSpPr/>
                <p:nvPr/>
              </p:nvSpPr>
              <p:spPr>
                <a:xfrm>
                  <a:off x="1447800" y="1447800"/>
                  <a:ext cx="152400" cy="15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78" name="Rounded Rectangle 777"/>
                <p:cNvSpPr/>
                <p:nvPr/>
              </p:nvSpPr>
              <p:spPr>
                <a:xfrm>
                  <a:off x="2133600" y="2133600"/>
                  <a:ext cx="152400" cy="15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79" name="Rounded Rectangle 778"/>
                <p:cNvSpPr/>
                <p:nvPr/>
              </p:nvSpPr>
              <p:spPr>
                <a:xfrm>
                  <a:off x="1524000" y="2057400"/>
                  <a:ext cx="152400" cy="15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80" name="Rectangle 779"/>
                <p:cNvSpPr/>
                <p:nvPr/>
              </p:nvSpPr>
              <p:spPr>
                <a:xfrm>
                  <a:off x="533400" y="1143000"/>
                  <a:ext cx="3048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81" name="TextBox 780"/>
                <p:cNvSpPr txBox="1"/>
                <p:nvPr/>
              </p:nvSpPr>
              <p:spPr>
                <a:xfrm>
                  <a:off x="533400" y="1143000"/>
                  <a:ext cx="304800" cy="522171"/>
                </a:xfrm>
                <a:prstGeom prst="rect">
                  <a:avLst/>
                </a:prstGeom>
                <a:noFill/>
              </p:spPr>
              <p:txBody>
                <a:bodyPr wrap="square" rtlCol="0">
                  <a:spAutoFit/>
                </a:bodyPr>
                <a:lstStyle/>
                <a:p>
                  <a:endParaRPr lang="en-US" dirty="0">
                    <a:latin typeface="Times New Roman" pitchFamily="18" charset="0"/>
                    <a:cs typeface="Times New Roman" pitchFamily="18" charset="0"/>
                  </a:endParaRPr>
                </a:p>
              </p:txBody>
            </p:sp>
          </p:grpSp>
          <p:sp>
            <p:nvSpPr>
              <p:cNvPr id="765" name="Oval 764"/>
              <p:cNvSpPr/>
              <p:nvPr/>
            </p:nvSpPr>
            <p:spPr>
              <a:xfrm>
                <a:off x="592931" y="1295401"/>
                <a:ext cx="169069"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sp>
          <p:nvSpPr>
            <p:cNvPr id="759" name="TextBox 758"/>
            <p:cNvSpPr txBox="1"/>
            <p:nvPr/>
          </p:nvSpPr>
          <p:spPr>
            <a:xfrm>
              <a:off x="7162800" y="35645990"/>
              <a:ext cx="2011534"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HCC-negative</a:t>
              </a:r>
              <a:endParaRPr lang="en-US" sz="1400" dirty="0">
                <a:latin typeface="Times New Roman" pitchFamily="18" charset="0"/>
                <a:cs typeface="Times New Roman" pitchFamily="18" charset="0"/>
              </a:endParaRPr>
            </a:p>
          </p:txBody>
        </p:sp>
        <p:sp>
          <p:nvSpPr>
            <p:cNvPr id="760" name="TextBox 759"/>
            <p:cNvSpPr txBox="1"/>
            <p:nvPr/>
          </p:nvSpPr>
          <p:spPr>
            <a:xfrm>
              <a:off x="5562600" y="32578282"/>
              <a:ext cx="1816796"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Study Population</a:t>
              </a:r>
              <a:endParaRPr lang="en-US" sz="1600" dirty="0">
                <a:latin typeface="Times New Roman" pitchFamily="18" charset="0"/>
                <a:cs typeface="Times New Roman" pitchFamily="18" charset="0"/>
              </a:endParaRPr>
            </a:p>
          </p:txBody>
        </p:sp>
        <p:sp>
          <p:nvSpPr>
            <p:cNvPr id="761" name="TextBox 760"/>
            <p:cNvSpPr txBox="1"/>
            <p:nvPr/>
          </p:nvSpPr>
          <p:spPr>
            <a:xfrm>
              <a:off x="5562600" y="33158668"/>
              <a:ext cx="17526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Random Subsets</a:t>
              </a:r>
              <a:endParaRPr lang="en-US" sz="1600" dirty="0">
                <a:latin typeface="Times New Roman" pitchFamily="18" charset="0"/>
                <a:cs typeface="Times New Roman" pitchFamily="18" charset="0"/>
              </a:endParaRPr>
            </a:p>
          </p:txBody>
        </p:sp>
        <p:sp>
          <p:nvSpPr>
            <p:cNvPr id="762" name="TextBox 761"/>
            <p:cNvSpPr txBox="1"/>
            <p:nvPr/>
          </p:nvSpPr>
          <p:spPr>
            <a:xfrm>
              <a:off x="7482114" y="34668023"/>
              <a:ext cx="2195286"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Predicted </a:t>
              </a:r>
              <a:r>
                <a:rPr lang="en-US" sz="1400" dirty="0" smtClean="0">
                  <a:latin typeface="Times New Roman" pitchFamily="18" charset="0"/>
                  <a:cs typeface="Times New Roman" pitchFamily="18" charset="0"/>
                </a:rPr>
                <a:t>Probabilities (PP)</a:t>
              </a:r>
              <a:endParaRPr lang="en-US" sz="1400" dirty="0">
                <a:latin typeface="Times New Roman" pitchFamily="18" charset="0"/>
                <a:cs typeface="Times New Roman" pitchFamily="18" charset="0"/>
              </a:endParaRPr>
            </a:p>
          </p:txBody>
        </p:sp>
        <p:sp>
          <p:nvSpPr>
            <p:cNvPr id="873" name="TextBox 872"/>
            <p:cNvSpPr txBox="1"/>
            <p:nvPr/>
          </p:nvSpPr>
          <p:spPr>
            <a:xfrm>
              <a:off x="8991600" y="35661600"/>
              <a:ext cx="1447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HCC-positive</a:t>
              </a:r>
              <a:endParaRPr lang="en-US" sz="1400" dirty="0">
                <a:latin typeface="Times New Roman" pitchFamily="18" charset="0"/>
                <a:cs typeface="Times New Roman" pitchFamily="18" charset="0"/>
              </a:endParaRPr>
            </a:p>
          </p:txBody>
        </p:sp>
        <p:cxnSp>
          <p:nvCxnSpPr>
            <p:cNvPr id="877" name="Straight Arrow Connector 876"/>
            <p:cNvCxnSpPr/>
            <p:nvPr/>
          </p:nvCxnSpPr>
          <p:spPr>
            <a:xfrm flipH="1" flipV="1">
              <a:off x="8686800" y="35890200"/>
              <a:ext cx="15240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78" name="TextBox 877"/>
            <p:cNvSpPr txBox="1"/>
            <p:nvPr/>
          </p:nvSpPr>
          <p:spPr>
            <a:xfrm>
              <a:off x="8077200" y="36271200"/>
              <a:ext cx="1828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Cutoff (adjustable)</a:t>
              </a:r>
              <a:endParaRPr lang="en-US" sz="1400" dirty="0">
                <a:latin typeface="Times New Roman" pitchFamily="18" charset="0"/>
                <a:cs typeface="Times New Roman" pitchFamily="18" charset="0"/>
              </a:endParaRPr>
            </a:p>
          </p:txBody>
        </p:sp>
        <p:cxnSp>
          <p:nvCxnSpPr>
            <p:cNvPr id="882" name="Straight Connector 881"/>
            <p:cNvCxnSpPr/>
            <p:nvPr/>
          </p:nvCxnSpPr>
          <p:spPr>
            <a:xfrm>
              <a:off x="6781800" y="35632572"/>
              <a:ext cx="38862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6" name="Straight Arrow Connector 885"/>
            <p:cNvCxnSpPr/>
            <p:nvPr/>
          </p:nvCxnSpPr>
          <p:spPr>
            <a:xfrm>
              <a:off x="6858000" y="35128200"/>
              <a:ext cx="685800" cy="228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8" name="TextBox 887"/>
            <p:cNvSpPr txBox="1"/>
            <p:nvPr/>
          </p:nvSpPr>
          <p:spPr>
            <a:xfrm>
              <a:off x="6096000" y="34823400"/>
              <a:ext cx="10668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Average PP</a:t>
              </a:r>
              <a:endParaRPr lang="en-US" sz="1400" dirty="0">
                <a:latin typeface="Times New Roman" pitchFamily="18" charset="0"/>
                <a:cs typeface="Times New Roman" pitchFamily="18" charset="0"/>
              </a:endParaRPr>
            </a:p>
          </p:txBody>
        </p:sp>
      </p:grpSp>
      <p:grpSp>
        <p:nvGrpSpPr>
          <p:cNvPr id="893" name="Group 892"/>
          <p:cNvGrpSpPr/>
          <p:nvPr/>
        </p:nvGrpSpPr>
        <p:grpSpPr>
          <a:xfrm>
            <a:off x="5638800" y="36698238"/>
            <a:ext cx="5162551" cy="3231978"/>
            <a:chOff x="133350" y="37287856"/>
            <a:chExt cx="5162551" cy="3231978"/>
          </a:xfrm>
        </p:grpSpPr>
        <p:sp>
          <p:nvSpPr>
            <p:cNvPr id="894" name="Title 1"/>
            <p:cNvSpPr txBox="1">
              <a:spLocks/>
            </p:cNvSpPr>
            <p:nvPr/>
          </p:nvSpPr>
          <p:spPr>
            <a:xfrm>
              <a:off x="514350" y="37287856"/>
              <a:ext cx="4749567" cy="715962"/>
            </a:xfrm>
            <a:prstGeom prst="rect">
              <a:avLst/>
            </a:prstGeom>
          </p:spPr>
          <p:txBody>
            <a:bodyPr>
              <a:normAutofit/>
            </a:bodyPr>
            <a:lstStyle/>
            <a:p>
              <a:pPr marL="0" marR="0" lvl="0" indent="0" algn="ctr" defTabSz="4389438"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Two Step (TS)</a:t>
              </a:r>
              <a:endParaRPr kumimoji="0" lang="en-US" sz="24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
          <p:nvSpPr>
            <p:cNvPr id="895" name="Rectangle 894"/>
            <p:cNvSpPr/>
            <p:nvPr/>
          </p:nvSpPr>
          <p:spPr>
            <a:xfrm>
              <a:off x="133350" y="38209683"/>
              <a:ext cx="870979" cy="11247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96" name="Oval 895"/>
            <p:cNvSpPr/>
            <p:nvPr/>
          </p:nvSpPr>
          <p:spPr>
            <a:xfrm>
              <a:off x="169441"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97" name="Oval 896"/>
            <p:cNvSpPr/>
            <p:nvPr/>
          </p:nvSpPr>
          <p:spPr>
            <a:xfrm>
              <a:off x="254834"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98" name="Oval 897"/>
            <p:cNvSpPr/>
            <p:nvPr/>
          </p:nvSpPr>
          <p:spPr>
            <a:xfrm>
              <a:off x="340228"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99" name="Oval 898"/>
            <p:cNvSpPr/>
            <p:nvPr/>
          </p:nvSpPr>
          <p:spPr>
            <a:xfrm>
              <a:off x="425622"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00" name="Oval 899"/>
            <p:cNvSpPr/>
            <p:nvPr/>
          </p:nvSpPr>
          <p:spPr>
            <a:xfrm>
              <a:off x="511016"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01" name="Oval 900"/>
            <p:cNvSpPr/>
            <p:nvPr/>
          </p:nvSpPr>
          <p:spPr>
            <a:xfrm>
              <a:off x="596410"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02" name="Oval 901"/>
            <p:cNvSpPr/>
            <p:nvPr/>
          </p:nvSpPr>
          <p:spPr>
            <a:xfrm>
              <a:off x="681804"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03" name="Oval 902"/>
            <p:cNvSpPr/>
            <p:nvPr/>
          </p:nvSpPr>
          <p:spPr>
            <a:xfrm>
              <a:off x="767198"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04" name="Oval 903"/>
            <p:cNvSpPr/>
            <p:nvPr/>
          </p:nvSpPr>
          <p:spPr>
            <a:xfrm>
              <a:off x="852591"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05" name="Oval 904"/>
            <p:cNvSpPr/>
            <p:nvPr/>
          </p:nvSpPr>
          <p:spPr>
            <a:xfrm>
              <a:off x="937985" y="3825467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06" name="Oval 905"/>
            <p:cNvSpPr/>
            <p:nvPr/>
          </p:nvSpPr>
          <p:spPr>
            <a:xfrm>
              <a:off x="937985"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07" name="Oval 906"/>
            <p:cNvSpPr/>
            <p:nvPr/>
          </p:nvSpPr>
          <p:spPr>
            <a:xfrm>
              <a:off x="937985"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08" name="Oval 907"/>
            <p:cNvSpPr/>
            <p:nvPr/>
          </p:nvSpPr>
          <p:spPr>
            <a:xfrm>
              <a:off x="937985"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09" name="Oval 908"/>
            <p:cNvSpPr/>
            <p:nvPr/>
          </p:nvSpPr>
          <p:spPr>
            <a:xfrm>
              <a:off x="937985"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10" name="Oval 909"/>
            <p:cNvSpPr/>
            <p:nvPr/>
          </p:nvSpPr>
          <p:spPr>
            <a:xfrm>
              <a:off x="937985"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11" name="Oval 910"/>
            <p:cNvSpPr/>
            <p:nvPr/>
          </p:nvSpPr>
          <p:spPr>
            <a:xfrm>
              <a:off x="937985"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12" name="Oval 911"/>
            <p:cNvSpPr/>
            <p:nvPr/>
          </p:nvSpPr>
          <p:spPr>
            <a:xfrm>
              <a:off x="937985"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13" name="Oval 912"/>
            <p:cNvSpPr/>
            <p:nvPr/>
          </p:nvSpPr>
          <p:spPr>
            <a:xfrm>
              <a:off x="937985"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14" name="Oval 913"/>
            <p:cNvSpPr/>
            <p:nvPr/>
          </p:nvSpPr>
          <p:spPr>
            <a:xfrm>
              <a:off x="937985"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15" name="Oval 914"/>
            <p:cNvSpPr/>
            <p:nvPr/>
          </p:nvSpPr>
          <p:spPr>
            <a:xfrm>
              <a:off x="937985"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16" name="Oval 915"/>
            <p:cNvSpPr/>
            <p:nvPr/>
          </p:nvSpPr>
          <p:spPr>
            <a:xfrm>
              <a:off x="937985"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17" name="Oval 916"/>
            <p:cNvSpPr/>
            <p:nvPr/>
          </p:nvSpPr>
          <p:spPr>
            <a:xfrm>
              <a:off x="852591"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18" name="Oval 917"/>
            <p:cNvSpPr/>
            <p:nvPr/>
          </p:nvSpPr>
          <p:spPr>
            <a:xfrm>
              <a:off x="767198"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19" name="Oval 918"/>
            <p:cNvSpPr/>
            <p:nvPr/>
          </p:nvSpPr>
          <p:spPr>
            <a:xfrm>
              <a:off x="681804"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20" name="Oval 919"/>
            <p:cNvSpPr/>
            <p:nvPr/>
          </p:nvSpPr>
          <p:spPr>
            <a:xfrm>
              <a:off x="596410"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21" name="Oval 920"/>
            <p:cNvSpPr/>
            <p:nvPr/>
          </p:nvSpPr>
          <p:spPr>
            <a:xfrm>
              <a:off x="511016"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22" name="Oval 921"/>
            <p:cNvSpPr/>
            <p:nvPr/>
          </p:nvSpPr>
          <p:spPr>
            <a:xfrm>
              <a:off x="425622"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23" name="Oval 922"/>
            <p:cNvSpPr/>
            <p:nvPr/>
          </p:nvSpPr>
          <p:spPr>
            <a:xfrm>
              <a:off x="340228"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24" name="Oval 923"/>
            <p:cNvSpPr/>
            <p:nvPr/>
          </p:nvSpPr>
          <p:spPr>
            <a:xfrm>
              <a:off x="254834"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25" name="Oval 924"/>
            <p:cNvSpPr/>
            <p:nvPr/>
          </p:nvSpPr>
          <p:spPr>
            <a:xfrm>
              <a:off x="169441" y="3924440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26" name="Oval 925"/>
            <p:cNvSpPr/>
            <p:nvPr/>
          </p:nvSpPr>
          <p:spPr>
            <a:xfrm>
              <a:off x="169441"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27" name="Oval 926"/>
            <p:cNvSpPr/>
            <p:nvPr/>
          </p:nvSpPr>
          <p:spPr>
            <a:xfrm>
              <a:off x="254834"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28" name="Oval 927"/>
            <p:cNvSpPr/>
            <p:nvPr/>
          </p:nvSpPr>
          <p:spPr>
            <a:xfrm>
              <a:off x="340228"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29" name="Oval 928"/>
            <p:cNvSpPr/>
            <p:nvPr/>
          </p:nvSpPr>
          <p:spPr>
            <a:xfrm>
              <a:off x="425622"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30" name="Oval 929"/>
            <p:cNvSpPr/>
            <p:nvPr/>
          </p:nvSpPr>
          <p:spPr>
            <a:xfrm>
              <a:off x="511016"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31" name="Oval 930"/>
            <p:cNvSpPr/>
            <p:nvPr/>
          </p:nvSpPr>
          <p:spPr>
            <a:xfrm>
              <a:off x="596410"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32" name="Oval 931"/>
            <p:cNvSpPr/>
            <p:nvPr/>
          </p:nvSpPr>
          <p:spPr>
            <a:xfrm>
              <a:off x="681804"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33" name="Oval 932"/>
            <p:cNvSpPr/>
            <p:nvPr/>
          </p:nvSpPr>
          <p:spPr>
            <a:xfrm>
              <a:off x="767198"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34" name="Oval 933"/>
            <p:cNvSpPr/>
            <p:nvPr/>
          </p:nvSpPr>
          <p:spPr>
            <a:xfrm>
              <a:off x="852591" y="3834464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35" name="Oval 934"/>
            <p:cNvSpPr/>
            <p:nvPr/>
          </p:nvSpPr>
          <p:spPr>
            <a:xfrm>
              <a:off x="852591"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36" name="Oval 935"/>
            <p:cNvSpPr/>
            <p:nvPr/>
          </p:nvSpPr>
          <p:spPr>
            <a:xfrm>
              <a:off x="852591"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37" name="Oval 936"/>
            <p:cNvSpPr/>
            <p:nvPr/>
          </p:nvSpPr>
          <p:spPr>
            <a:xfrm>
              <a:off x="852591"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38" name="Oval 937"/>
            <p:cNvSpPr/>
            <p:nvPr/>
          </p:nvSpPr>
          <p:spPr>
            <a:xfrm>
              <a:off x="852591"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39" name="Oval 938"/>
            <p:cNvSpPr/>
            <p:nvPr/>
          </p:nvSpPr>
          <p:spPr>
            <a:xfrm>
              <a:off x="852591"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40" name="Oval 939"/>
            <p:cNvSpPr/>
            <p:nvPr/>
          </p:nvSpPr>
          <p:spPr>
            <a:xfrm>
              <a:off x="852591"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41" name="Oval 940"/>
            <p:cNvSpPr/>
            <p:nvPr/>
          </p:nvSpPr>
          <p:spPr>
            <a:xfrm>
              <a:off x="852591"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42" name="Oval 941"/>
            <p:cNvSpPr/>
            <p:nvPr/>
          </p:nvSpPr>
          <p:spPr>
            <a:xfrm>
              <a:off x="852591"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43" name="Oval 942"/>
            <p:cNvSpPr/>
            <p:nvPr/>
          </p:nvSpPr>
          <p:spPr>
            <a:xfrm>
              <a:off x="852591"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44" name="Oval 943"/>
            <p:cNvSpPr/>
            <p:nvPr/>
          </p:nvSpPr>
          <p:spPr>
            <a:xfrm>
              <a:off x="767198"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45" name="Oval 944"/>
            <p:cNvSpPr/>
            <p:nvPr/>
          </p:nvSpPr>
          <p:spPr>
            <a:xfrm>
              <a:off x="681804"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46" name="Oval 945"/>
            <p:cNvSpPr/>
            <p:nvPr/>
          </p:nvSpPr>
          <p:spPr>
            <a:xfrm>
              <a:off x="596410"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47" name="Oval 946"/>
            <p:cNvSpPr/>
            <p:nvPr/>
          </p:nvSpPr>
          <p:spPr>
            <a:xfrm>
              <a:off x="511016"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48" name="Oval 947"/>
            <p:cNvSpPr/>
            <p:nvPr/>
          </p:nvSpPr>
          <p:spPr>
            <a:xfrm>
              <a:off x="425622"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49" name="Oval 948"/>
            <p:cNvSpPr/>
            <p:nvPr/>
          </p:nvSpPr>
          <p:spPr>
            <a:xfrm>
              <a:off x="340228"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50" name="Oval 949"/>
            <p:cNvSpPr/>
            <p:nvPr/>
          </p:nvSpPr>
          <p:spPr>
            <a:xfrm>
              <a:off x="254834"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51" name="Oval 950"/>
            <p:cNvSpPr/>
            <p:nvPr/>
          </p:nvSpPr>
          <p:spPr>
            <a:xfrm>
              <a:off x="169441" y="3915443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52" name="Oval 951"/>
            <p:cNvSpPr/>
            <p:nvPr/>
          </p:nvSpPr>
          <p:spPr>
            <a:xfrm>
              <a:off x="169441"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53" name="Oval 952"/>
            <p:cNvSpPr/>
            <p:nvPr/>
          </p:nvSpPr>
          <p:spPr>
            <a:xfrm>
              <a:off x="254834"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54" name="Oval 953"/>
            <p:cNvSpPr/>
            <p:nvPr/>
          </p:nvSpPr>
          <p:spPr>
            <a:xfrm>
              <a:off x="340228"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55" name="Oval 954"/>
            <p:cNvSpPr/>
            <p:nvPr/>
          </p:nvSpPr>
          <p:spPr>
            <a:xfrm>
              <a:off x="425622"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56" name="Oval 955"/>
            <p:cNvSpPr/>
            <p:nvPr/>
          </p:nvSpPr>
          <p:spPr>
            <a:xfrm>
              <a:off x="511016"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57" name="Oval 956"/>
            <p:cNvSpPr/>
            <p:nvPr/>
          </p:nvSpPr>
          <p:spPr>
            <a:xfrm>
              <a:off x="596410"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58" name="Oval 957"/>
            <p:cNvSpPr/>
            <p:nvPr/>
          </p:nvSpPr>
          <p:spPr>
            <a:xfrm>
              <a:off x="681804"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59" name="Oval 958"/>
            <p:cNvSpPr/>
            <p:nvPr/>
          </p:nvSpPr>
          <p:spPr>
            <a:xfrm>
              <a:off x="767198" y="3843462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60" name="Oval 959"/>
            <p:cNvSpPr/>
            <p:nvPr/>
          </p:nvSpPr>
          <p:spPr>
            <a:xfrm>
              <a:off x="767198"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61" name="Oval 960"/>
            <p:cNvSpPr/>
            <p:nvPr/>
          </p:nvSpPr>
          <p:spPr>
            <a:xfrm>
              <a:off x="767198"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62" name="Oval 961"/>
            <p:cNvSpPr/>
            <p:nvPr/>
          </p:nvSpPr>
          <p:spPr>
            <a:xfrm>
              <a:off x="767198"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63" name="Oval 962"/>
            <p:cNvSpPr/>
            <p:nvPr/>
          </p:nvSpPr>
          <p:spPr>
            <a:xfrm>
              <a:off x="767198"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64" name="Oval 963"/>
            <p:cNvSpPr/>
            <p:nvPr/>
          </p:nvSpPr>
          <p:spPr>
            <a:xfrm>
              <a:off x="767198"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65" name="Oval 964"/>
            <p:cNvSpPr/>
            <p:nvPr/>
          </p:nvSpPr>
          <p:spPr>
            <a:xfrm>
              <a:off x="767198"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66" name="Oval 965"/>
            <p:cNvSpPr/>
            <p:nvPr/>
          </p:nvSpPr>
          <p:spPr>
            <a:xfrm>
              <a:off x="767198"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67" name="Oval 966"/>
            <p:cNvSpPr/>
            <p:nvPr/>
          </p:nvSpPr>
          <p:spPr>
            <a:xfrm>
              <a:off x="681804"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68" name="Oval 967"/>
            <p:cNvSpPr/>
            <p:nvPr/>
          </p:nvSpPr>
          <p:spPr>
            <a:xfrm>
              <a:off x="596410"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69" name="Oval 968"/>
            <p:cNvSpPr/>
            <p:nvPr/>
          </p:nvSpPr>
          <p:spPr>
            <a:xfrm>
              <a:off x="511016"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70" name="Oval 969"/>
            <p:cNvSpPr/>
            <p:nvPr/>
          </p:nvSpPr>
          <p:spPr>
            <a:xfrm>
              <a:off x="425622"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71" name="Oval 970"/>
            <p:cNvSpPr/>
            <p:nvPr/>
          </p:nvSpPr>
          <p:spPr>
            <a:xfrm>
              <a:off x="340228"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72" name="Oval 971"/>
            <p:cNvSpPr/>
            <p:nvPr/>
          </p:nvSpPr>
          <p:spPr>
            <a:xfrm>
              <a:off x="254834"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73" name="Oval 972"/>
            <p:cNvSpPr/>
            <p:nvPr/>
          </p:nvSpPr>
          <p:spPr>
            <a:xfrm>
              <a:off x="169441" y="3906445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74" name="Oval 973"/>
            <p:cNvSpPr/>
            <p:nvPr/>
          </p:nvSpPr>
          <p:spPr>
            <a:xfrm>
              <a:off x="169441"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75" name="Oval 974"/>
            <p:cNvSpPr/>
            <p:nvPr/>
          </p:nvSpPr>
          <p:spPr>
            <a:xfrm>
              <a:off x="169441"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76" name="Oval 975"/>
            <p:cNvSpPr/>
            <p:nvPr/>
          </p:nvSpPr>
          <p:spPr>
            <a:xfrm>
              <a:off x="169441"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77" name="Oval 976"/>
            <p:cNvSpPr/>
            <p:nvPr/>
          </p:nvSpPr>
          <p:spPr>
            <a:xfrm>
              <a:off x="169441"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78" name="Oval 977"/>
            <p:cNvSpPr/>
            <p:nvPr/>
          </p:nvSpPr>
          <p:spPr>
            <a:xfrm>
              <a:off x="169441"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79" name="Oval 978"/>
            <p:cNvSpPr/>
            <p:nvPr/>
          </p:nvSpPr>
          <p:spPr>
            <a:xfrm>
              <a:off x="169441"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80" name="Oval 979"/>
            <p:cNvSpPr/>
            <p:nvPr/>
          </p:nvSpPr>
          <p:spPr>
            <a:xfrm>
              <a:off x="254834"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81" name="Oval 980"/>
            <p:cNvSpPr/>
            <p:nvPr/>
          </p:nvSpPr>
          <p:spPr>
            <a:xfrm>
              <a:off x="340228"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82" name="Oval 981"/>
            <p:cNvSpPr/>
            <p:nvPr/>
          </p:nvSpPr>
          <p:spPr>
            <a:xfrm>
              <a:off x="425622"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83" name="Oval 982"/>
            <p:cNvSpPr/>
            <p:nvPr/>
          </p:nvSpPr>
          <p:spPr>
            <a:xfrm>
              <a:off x="511016"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84" name="Oval 983"/>
            <p:cNvSpPr/>
            <p:nvPr/>
          </p:nvSpPr>
          <p:spPr>
            <a:xfrm>
              <a:off x="596410"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85" name="Oval 984"/>
            <p:cNvSpPr/>
            <p:nvPr/>
          </p:nvSpPr>
          <p:spPr>
            <a:xfrm>
              <a:off x="681804" y="3852459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86" name="Oval 985"/>
            <p:cNvSpPr/>
            <p:nvPr/>
          </p:nvSpPr>
          <p:spPr>
            <a:xfrm>
              <a:off x="681804"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87" name="Oval 986"/>
            <p:cNvSpPr/>
            <p:nvPr/>
          </p:nvSpPr>
          <p:spPr>
            <a:xfrm>
              <a:off x="681804"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88" name="Oval 987"/>
            <p:cNvSpPr/>
            <p:nvPr/>
          </p:nvSpPr>
          <p:spPr>
            <a:xfrm>
              <a:off x="681804"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89" name="Oval 988"/>
            <p:cNvSpPr/>
            <p:nvPr/>
          </p:nvSpPr>
          <p:spPr>
            <a:xfrm>
              <a:off x="681804"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90" name="Oval 989"/>
            <p:cNvSpPr/>
            <p:nvPr/>
          </p:nvSpPr>
          <p:spPr>
            <a:xfrm>
              <a:off x="681804"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91" name="Oval 990"/>
            <p:cNvSpPr/>
            <p:nvPr/>
          </p:nvSpPr>
          <p:spPr>
            <a:xfrm>
              <a:off x="596410"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92" name="Oval 991"/>
            <p:cNvSpPr/>
            <p:nvPr/>
          </p:nvSpPr>
          <p:spPr>
            <a:xfrm>
              <a:off x="511016"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93" name="Oval 992"/>
            <p:cNvSpPr/>
            <p:nvPr/>
          </p:nvSpPr>
          <p:spPr>
            <a:xfrm>
              <a:off x="425622"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94" name="Oval 993"/>
            <p:cNvSpPr/>
            <p:nvPr/>
          </p:nvSpPr>
          <p:spPr>
            <a:xfrm>
              <a:off x="340228"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95" name="Oval 994"/>
            <p:cNvSpPr/>
            <p:nvPr/>
          </p:nvSpPr>
          <p:spPr>
            <a:xfrm>
              <a:off x="254834" y="3897448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96" name="Oval 995"/>
            <p:cNvSpPr/>
            <p:nvPr/>
          </p:nvSpPr>
          <p:spPr>
            <a:xfrm>
              <a:off x="254834"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97" name="Oval 996"/>
            <p:cNvSpPr/>
            <p:nvPr/>
          </p:nvSpPr>
          <p:spPr>
            <a:xfrm>
              <a:off x="254834"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98" name="Oval 997"/>
            <p:cNvSpPr/>
            <p:nvPr/>
          </p:nvSpPr>
          <p:spPr>
            <a:xfrm>
              <a:off x="254834"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99" name="Oval 998"/>
            <p:cNvSpPr/>
            <p:nvPr/>
          </p:nvSpPr>
          <p:spPr>
            <a:xfrm>
              <a:off x="254834"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00" name="Oval 999"/>
            <p:cNvSpPr/>
            <p:nvPr/>
          </p:nvSpPr>
          <p:spPr>
            <a:xfrm>
              <a:off x="340228"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01" name="Oval 1000"/>
            <p:cNvSpPr/>
            <p:nvPr/>
          </p:nvSpPr>
          <p:spPr>
            <a:xfrm>
              <a:off x="425622"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02" name="Oval 1001"/>
            <p:cNvSpPr/>
            <p:nvPr/>
          </p:nvSpPr>
          <p:spPr>
            <a:xfrm>
              <a:off x="511016"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03" name="Oval 1002"/>
            <p:cNvSpPr/>
            <p:nvPr/>
          </p:nvSpPr>
          <p:spPr>
            <a:xfrm>
              <a:off x="596410" y="3861457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04" name="Oval 1003"/>
            <p:cNvSpPr/>
            <p:nvPr/>
          </p:nvSpPr>
          <p:spPr>
            <a:xfrm>
              <a:off x="596410"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05" name="Oval 1004"/>
            <p:cNvSpPr/>
            <p:nvPr/>
          </p:nvSpPr>
          <p:spPr>
            <a:xfrm>
              <a:off x="596410"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06" name="Oval 1005"/>
            <p:cNvSpPr/>
            <p:nvPr/>
          </p:nvSpPr>
          <p:spPr>
            <a:xfrm>
              <a:off x="596410"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07" name="Oval 1006"/>
            <p:cNvSpPr/>
            <p:nvPr/>
          </p:nvSpPr>
          <p:spPr>
            <a:xfrm>
              <a:off x="511016"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08" name="Oval 1007"/>
            <p:cNvSpPr/>
            <p:nvPr/>
          </p:nvSpPr>
          <p:spPr>
            <a:xfrm>
              <a:off x="425622"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09" name="Oval 1008"/>
            <p:cNvSpPr/>
            <p:nvPr/>
          </p:nvSpPr>
          <p:spPr>
            <a:xfrm>
              <a:off x="340228" y="3888450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10" name="Oval 1009"/>
            <p:cNvSpPr/>
            <p:nvPr/>
          </p:nvSpPr>
          <p:spPr>
            <a:xfrm>
              <a:off x="340228"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11" name="Oval 1010"/>
            <p:cNvSpPr/>
            <p:nvPr/>
          </p:nvSpPr>
          <p:spPr>
            <a:xfrm>
              <a:off x="340228"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12" name="Oval 1011"/>
            <p:cNvSpPr/>
            <p:nvPr/>
          </p:nvSpPr>
          <p:spPr>
            <a:xfrm>
              <a:off x="425622"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13" name="Oval 1012"/>
            <p:cNvSpPr/>
            <p:nvPr/>
          </p:nvSpPr>
          <p:spPr>
            <a:xfrm>
              <a:off x="511016" y="3870455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14" name="Oval 1013"/>
            <p:cNvSpPr/>
            <p:nvPr/>
          </p:nvSpPr>
          <p:spPr>
            <a:xfrm>
              <a:off x="511016"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15" name="Oval 1014"/>
            <p:cNvSpPr/>
            <p:nvPr/>
          </p:nvSpPr>
          <p:spPr>
            <a:xfrm>
              <a:off x="425622"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16" name="Oval 1015"/>
            <p:cNvSpPr/>
            <p:nvPr/>
          </p:nvSpPr>
          <p:spPr>
            <a:xfrm>
              <a:off x="340228" y="3879452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017" name="Straight Arrow Connector 1016"/>
            <p:cNvCxnSpPr/>
            <p:nvPr/>
          </p:nvCxnSpPr>
          <p:spPr>
            <a:xfrm>
              <a:off x="1023379" y="38767240"/>
              <a:ext cx="34157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8" name="Oval 1017"/>
            <p:cNvSpPr/>
            <p:nvPr/>
          </p:nvSpPr>
          <p:spPr>
            <a:xfrm>
              <a:off x="1364955" y="38614576"/>
              <a:ext cx="359074" cy="287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ysClr val="windowText" lastClr="000000"/>
                </a:solidFill>
                <a:latin typeface="Times New Roman" pitchFamily="18" charset="0"/>
                <a:cs typeface="Times New Roman" pitchFamily="18" charset="0"/>
              </a:endParaRPr>
            </a:p>
          </p:txBody>
        </p:sp>
        <p:sp>
          <p:nvSpPr>
            <p:cNvPr id="1019" name="TextBox 1018"/>
            <p:cNvSpPr txBox="1"/>
            <p:nvPr/>
          </p:nvSpPr>
          <p:spPr>
            <a:xfrm>
              <a:off x="1314450" y="38602920"/>
              <a:ext cx="498767"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FLR</a:t>
              </a:r>
              <a:endParaRPr lang="en-US" sz="1200" dirty="0">
                <a:latin typeface="Times New Roman" pitchFamily="18" charset="0"/>
                <a:cs typeface="Times New Roman" pitchFamily="18" charset="0"/>
              </a:endParaRPr>
            </a:p>
          </p:txBody>
        </p:sp>
        <p:cxnSp>
          <p:nvCxnSpPr>
            <p:cNvPr id="1020" name="Straight Arrow Connector 1019"/>
            <p:cNvCxnSpPr/>
            <p:nvPr/>
          </p:nvCxnSpPr>
          <p:spPr>
            <a:xfrm flipV="1">
              <a:off x="1714930" y="38272371"/>
              <a:ext cx="760145" cy="496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1" name="Straight Arrow Connector 1020"/>
            <p:cNvCxnSpPr>
              <a:endCxn id="1089" idx="1"/>
            </p:cNvCxnSpPr>
            <p:nvPr/>
          </p:nvCxnSpPr>
          <p:spPr>
            <a:xfrm>
              <a:off x="1686355" y="38749540"/>
              <a:ext cx="799670" cy="5112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2" name="TextBox 1021"/>
            <p:cNvSpPr txBox="1"/>
            <p:nvPr/>
          </p:nvSpPr>
          <p:spPr>
            <a:xfrm>
              <a:off x="1143001" y="38176200"/>
              <a:ext cx="1219566" cy="338554"/>
            </a:xfrm>
            <a:prstGeom prst="rect">
              <a:avLst/>
            </a:prstGeom>
            <a:noFill/>
            <a:ln>
              <a:noFill/>
            </a:ln>
          </p:spPr>
          <p:txBody>
            <a:bodyPr wrap="square" rtlCol="0">
              <a:spAutoFit/>
            </a:bodyPr>
            <a:lstStyle/>
            <a:p>
              <a:r>
                <a:rPr lang="en-US" sz="1600" u="sng" dirty="0" smtClean="0">
                  <a:latin typeface="Times New Roman" pitchFamily="18" charset="0"/>
                  <a:cs typeface="Times New Roman" pitchFamily="18" charset="0"/>
                </a:rPr>
                <a:t>&gt;</a:t>
              </a:r>
              <a:r>
                <a:rPr lang="en-US" sz="1600" dirty="0" smtClean="0">
                  <a:latin typeface="Times New Roman" pitchFamily="18" charset="0"/>
                  <a:cs typeface="Times New Roman" pitchFamily="18" charset="0"/>
                </a:rPr>
                <a:t>PP cutoff</a:t>
              </a:r>
              <a:endParaRPr lang="en-US" sz="1600" dirty="0">
                <a:latin typeface="Times New Roman" pitchFamily="18" charset="0"/>
                <a:cs typeface="Times New Roman" pitchFamily="18" charset="0"/>
              </a:endParaRPr>
            </a:p>
          </p:txBody>
        </p:sp>
        <p:sp>
          <p:nvSpPr>
            <p:cNvPr id="1023" name="TextBox 1022"/>
            <p:cNvSpPr txBox="1"/>
            <p:nvPr/>
          </p:nvSpPr>
          <p:spPr>
            <a:xfrm>
              <a:off x="1143001" y="39050708"/>
              <a:ext cx="1174258" cy="344691"/>
            </a:xfrm>
            <a:prstGeom prst="rect">
              <a:avLst/>
            </a:prstGeom>
            <a:noFill/>
          </p:spPr>
          <p:txBody>
            <a:bodyPr wrap="square" rtlCol="0">
              <a:spAutoFit/>
            </a:bodyPr>
            <a:lstStyle/>
            <a:p>
              <a:r>
                <a:rPr lang="en-US" sz="1600" dirty="0" smtClean="0">
                  <a:latin typeface="Times New Roman" pitchFamily="18" charset="0"/>
                  <a:cs typeface="Times New Roman" pitchFamily="18" charset="0"/>
                </a:rPr>
                <a:t>&lt;PP cutoff</a:t>
              </a:r>
              <a:endParaRPr lang="en-US" sz="1600" dirty="0">
                <a:latin typeface="Times New Roman" pitchFamily="18" charset="0"/>
                <a:cs typeface="Times New Roman" pitchFamily="18" charset="0"/>
              </a:endParaRPr>
            </a:p>
          </p:txBody>
        </p:sp>
        <p:sp>
          <p:nvSpPr>
            <p:cNvPr id="1024" name="Rectangle 1023"/>
            <p:cNvSpPr/>
            <p:nvPr/>
          </p:nvSpPr>
          <p:spPr>
            <a:xfrm>
              <a:off x="2500973" y="38056280"/>
              <a:ext cx="470827" cy="449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25" name="Oval 1024"/>
            <p:cNvSpPr/>
            <p:nvPr/>
          </p:nvSpPr>
          <p:spPr>
            <a:xfrm>
              <a:off x="2543670" y="3811896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33" name="Oval 1032"/>
            <p:cNvSpPr/>
            <p:nvPr/>
          </p:nvSpPr>
          <p:spPr>
            <a:xfrm>
              <a:off x="2629064" y="3811896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48" name="Oval 1047"/>
            <p:cNvSpPr/>
            <p:nvPr/>
          </p:nvSpPr>
          <p:spPr>
            <a:xfrm>
              <a:off x="2714458" y="3811896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51" name="Oval 1050"/>
            <p:cNvSpPr/>
            <p:nvPr/>
          </p:nvSpPr>
          <p:spPr>
            <a:xfrm>
              <a:off x="2799851" y="3811896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57" name="Oval 1056"/>
            <p:cNvSpPr/>
            <p:nvPr/>
          </p:nvSpPr>
          <p:spPr>
            <a:xfrm>
              <a:off x="2885245" y="38118968"/>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63" name="Oval 1062"/>
            <p:cNvSpPr/>
            <p:nvPr/>
          </p:nvSpPr>
          <p:spPr>
            <a:xfrm>
              <a:off x="2543670" y="3838889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65" name="Oval 1064"/>
            <p:cNvSpPr/>
            <p:nvPr/>
          </p:nvSpPr>
          <p:spPr>
            <a:xfrm>
              <a:off x="2543670" y="3829892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69" name="Oval 1068"/>
            <p:cNvSpPr/>
            <p:nvPr/>
          </p:nvSpPr>
          <p:spPr>
            <a:xfrm>
              <a:off x="2543670" y="3820894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70" name="Oval 1069"/>
            <p:cNvSpPr/>
            <p:nvPr/>
          </p:nvSpPr>
          <p:spPr>
            <a:xfrm>
              <a:off x="2629064" y="3820894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77" name="Oval 1076"/>
            <p:cNvSpPr/>
            <p:nvPr/>
          </p:nvSpPr>
          <p:spPr>
            <a:xfrm>
              <a:off x="2714458" y="3820894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78" name="Oval 1077"/>
            <p:cNvSpPr/>
            <p:nvPr/>
          </p:nvSpPr>
          <p:spPr>
            <a:xfrm>
              <a:off x="2799851" y="3820894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79" name="Oval 1078"/>
            <p:cNvSpPr/>
            <p:nvPr/>
          </p:nvSpPr>
          <p:spPr>
            <a:xfrm>
              <a:off x="2885245" y="3820894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80" name="Oval 1079"/>
            <p:cNvSpPr/>
            <p:nvPr/>
          </p:nvSpPr>
          <p:spPr>
            <a:xfrm>
              <a:off x="2629064" y="3838889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81" name="Oval 1080"/>
            <p:cNvSpPr/>
            <p:nvPr/>
          </p:nvSpPr>
          <p:spPr>
            <a:xfrm>
              <a:off x="2629064" y="3829892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82" name="Oval 1081"/>
            <p:cNvSpPr/>
            <p:nvPr/>
          </p:nvSpPr>
          <p:spPr>
            <a:xfrm>
              <a:off x="2714458" y="3829892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83" name="Oval 1082"/>
            <p:cNvSpPr/>
            <p:nvPr/>
          </p:nvSpPr>
          <p:spPr>
            <a:xfrm>
              <a:off x="2799851" y="3829892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84" name="Oval 1083"/>
            <p:cNvSpPr/>
            <p:nvPr/>
          </p:nvSpPr>
          <p:spPr>
            <a:xfrm>
              <a:off x="2885245" y="3829892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85" name="Oval 1084"/>
            <p:cNvSpPr/>
            <p:nvPr/>
          </p:nvSpPr>
          <p:spPr>
            <a:xfrm>
              <a:off x="2714458" y="3838889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86" name="Oval 1085"/>
            <p:cNvSpPr/>
            <p:nvPr/>
          </p:nvSpPr>
          <p:spPr>
            <a:xfrm>
              <a:off x="2799851" y="3838889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87" name="Oval 1086"/>
            <p:cNvSpPr/>
            <p:nvPr/>
          </p:nvSpPr>
          <p:spPr>
            <a:xfrm>
              <a:off x="2885245" y="3838889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88" name="TextBox 1087"/>
            <p:cNvSpPr txBox="1"/>
            <p:nvPr/>
          </p:nvSpPr>
          <p:spPr>
            <a:xfrm>
              <a:off x="2057400" y="37761446"/>
              <a:ext cx="148397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FLR </a:t>
              </a:r>
              <a:r>
                <a:rPr lang="en-US" sz="1600" dirty="0" smtClean="0">
                  <a:latin typeface="Times New Roman" pitchFamily="18" charset="0"/>
                  <a:cs typeface="Times New Roman" pitchFamily="18" charset="0"/>
                </a:rPr>
                <a:t>Positive</a:t>
              </a:r>
              <a:endParaRPr lang="en-US" sz="1600" dirty="0">
                <a:latin typeface="Times New Roman" pitchFamily="18" charset="0"/>
                <a:cs typeface="Times New Roman" pitchFamily="18" charset="0"/>
              </a:endParaRPr>
            </a:p>
          </p:txBody>
        </p:sp>
        <p:sp>
          <p:nvSpPr>
            <p:cNvPr id="1089" name="Rectangle 1088"/>
            <p:cNvSpPr/>
            <p:nvPr/>
          </p:nvSpPr>
          <p:spPr>
            <a:xfrm>
              <a:off x="2486025" y="38833365"/>
              <a:ext cx="838200" cy="8547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90" name="Oval 1089"/>
            <p:cNvSpPr/>
            <p:nvPr/>
          </p:nvSpPr>
          <p:spPr>
            <a:xfrm>
              <a:off x="2558218"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91" name="Oval 1090"/>
            <p:cNvSpPr/>
            <p:nvPr/>
          </p:nvSpPr>
          <p:spPr>
            <a:xfrm>
              <a:off x="2643612"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92" name="Oval 1091"/>
            <p:cNvSpPr/>
            <p:nvPr/>
          </p:nvSpPr>
          <p:spPr>
            <a:xfrm>
              <a:off x="2729005"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93" name="Oval 1092"/>
            <p:cNvSpPr/>
            <p:nvPr/>
          </p:nvSpPr>
          <p:spPr>
            <a:xfrm>
              <a:off x="2814399"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94" name="Oval 1093"/>
            <p:cNvSpPr/>
            <p:nvPr/>
          </p:nvSpPr>
          <p:spPr>
            <a:xfrm>
              <a:off x="2899793"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95" name="Oval 1094"/>
            <p:cNvSpPr/>
            <p:nvPr/>
          </p:nvSpPr>
          <p:spPr>
            <a:xfrm>
              <a:off x="2985187"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96" name="Oval 1095"/>
            <p:cNvSpPr/>
            <p:nvPr/>
          </p:nvSpPr>
          <p:spPr>
            <a:xfrm>
              <a:off x="3070581"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97" name="Oval 1096"/>
            <p:cNvSpPr/>
            <p:nvPr/>
          </p:nvSpPr>
          <p:spPr>
            <a:xfrm>
              <a:off x="3155975"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98" name="Oval 1097"/>
            <p:cNvSpPr/>
            <p:nvPr/>
          </p:nvSpPr>
          <p:spPr>
            <a:xfrm>
              <a:off x="3241368" y="38878353"/>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99" name="Oval 1098"/>
            <p:cNvSpPr/>
            <p:nvPr/>
          </p:nvSpPr>
          <p:spPr>
            <a:xfrm>
              <a:off x="2558218"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00" name="Oval 1099"/>
            <p:cNvSpPr/>
            <p:nvPr/>
          </p:nvSpPr>
          <p:spPr>
            <a:xfrm>
              <a:off x="2643612"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01" name="Oval 1100"/>
            <p:cNvSpPr/>
            <p:nvPr/>
          </p:nvSpPr>
          <p:spPr>
            <a:xfrm>
              <a:off x="2729005"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02" name="Oval 1101"/>
            <p:cNvSpPr/>
            <p:nvPr/>
          </p:nvSpPr>
          <p:spPr>
            <a:xfrm>
              <a:off x="2814399"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03" name="Oval 1102"/>
            <p:cNvSpPr/>
            <p:nvPr/>
          </p:nvSpPr>
          <p:spPr>
            <a:xfrm>
              <a:off x="2899793"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04" name="Oval 1103"/>
            <p:cNvSpPr/>
            <p:nvPr/>
          </p:nvSpPr>
          <p:spPr>
            <a:xfrm>
              <a:off x="2985187"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05" name="Oval 1104"/>
            <p:cNvSpPr/>
            <p:nvPr/>
          </p:nvSpPr>
          <p:spPr>
            <a:xfrm>
              <a:off x="3070581"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06" name="Oval 1105"/>
            <p:cNvSpPr/>
            <p:nvPr/>
          </p:nvSpPr>
          <p:spPr>
            <a:xfrm>
              <a:off x="3155975"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07" name="Oval 1106"/>
            <p:cNvSpPr/>
            <p:nvPr/>
          </p:nvSpPr>
          <p:spPr>
            <a:xfrm>
              <a:off x="3241368" y="38968329"/>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08" name="Oval 1107"/>
            <p:cNvSpPr/>
            <p:nvPr/>
          </p:nvSpPr>
          <p:spPr>
            <a:xfrm>
              <a:off x="2558218"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11" name="Oval 1110"/>
            <p:cNvSpPr/>
            <p:nvPr/>
          </p:nvSpPr>
          <p:spPr>
            <a:xfrm>
              <a:off x="2558218"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13" name="Oval 1112"/>
            <p:cNvSpPr/>
            <p:nvPr/>
          </p:nvSpPr>
          <p:spPr>
            <a:xfrm>
              <a:off x="2558218"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14" name="Oval 1113"/>
            <p:cNvSpPr/>
            <p:nvPr/>
          </p:nvSpPr>
          <p:spPr>
            <a:xfrm>
              <a:off x="2558218"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15" name="Oval 1114"/>
            <p:cNvSpPr/>
            <p:nvPr/>
          </p:nvSpPr>
          <p:spPr>
            <a:xfrm>
              <a:off x="2558218"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16" name="Oval 1115"/>
            <p:cNvSpPr/>
            <p:nvPr/>
          </p:nvSpPr>
          <p:spPr>
            <a:xfrm>
              <a:off x="2558218"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17" name="Oval 1116"/>
            <p:cNvSpPr/>
            <p:nvPr/>
          </p:nvSpPr>
          <p:spPr>
            <a:xfrm>
              <a:off x="2558218"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18" name="Oval 1117"/>
            <p:cNvSpPr/>
            <p:nvPr/>
          </p:nvSpPr>
          <p:spPr>
            <a:xfrm>
              <a:off x="2643612"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19" name="Oval 1118"/>
            <p:cNvSpPr/>
            <p:nvPr/>
          </p:nvSpPr>
          <p:spPr>
            <a:xfrm>
              <a:off x="2729005"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20" name="Oval 1119"/>
            <p:cNvSpPr/>
            <p:nvPr/>
          </p:nvSpPr>
          <p:spPr>
            <a:xfrm>
              <a:off x="2814399"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21" name="Oval 1120"/>
            <p:cNvSpPr/>
            <p:nvPr/>
          </p:nvSpPr>
          <p:spPr>
            <a:xfrm>
              <a:off x="2899793"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22" name="Oval 1121"/>
            <p:cNvSpPr/>
            <p:nvPr/>
          </p:nvSpPr>
          <p:spPr>
            <a:xfrm>
              <a:off x="2985187"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23" name="Oval 1122"/>
            <p:cNvSpPr/>
            <p:nvPr/>
          </p:nvSpPr>
          <p:spPr>
            <a:xfrm>
              <a:off x="3070581"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24" name="Oval 1123"/>
            <p:cNvSpPr/>
            <p:nvPr/>
          </p:nvSpPr>
          <p:spPr>
            <a:xfrm>
              <a:off x="3155975"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25" name="Oval 1124"/>
            <p:cNvSpPr/>
            <p:nvPr/>
          </p:nvSpPr>
          <p:spPr>
            <a:xfrm>
              <a:off x="3241368" y="39058305"/>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26" name="Oval 1125"/>
            <p:cNvSpPr/>
            <p:nvPr/>
          </p:nvSpPr>
          <p:spPr>
            <a:xfrm>
              <a:off x="3241368"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27" name="Oval 1126"/>
            <p:cNvSpPr/>
            <p:nvPr/>
          </p:nvSpPr>
          <p:spPr>
            <a:xfrm>
              <a:off x="3241368"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28" name="Oval 1127"/>
            <p:cNvSpPr/>
            <p:nvPr/>
          </p:nvSpPr>
          <p:spPr>
            <a:xfrm>
              <a:off x="3241368"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29" name="Oval 1128"/>
            <p:cNvSpPr/>
            <p:nvPr/>
          </p:nvSpPr>
          <p:spPr>
            <a:xfrm>
              <a:off x="3241368"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30" name="Oval 1129"/>
            <p:cNvSpPr/>
            <p:nvPr/>
          </p:nvSpPr>
          <p:spPr>
            <a:xfrm>
              <a:off x="3241368"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31" name="Oval 1130"/>
            <p:cNvSpPr/>
            <p:nvPr/>
          </p:nvSpPr>
          <p:spPr>
            <a:xfrm>
              <a:off x="3241368"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32" name="Oval 1131"/>
            <p:cNvSpPr/>
            <p:nvPr/>
          </p:nvSpPr>
          <p:spPr>
            <a:xfrm>
              <a:off x="2643612"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33" name="Oval 1132"/>
            <p:cNvSpPr/>
            <p:nvPr/>
          </p:nvSpPr>
          <p:spPr>
            <a:xfrm>
              <a:off x="2643612"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34" name="Oval 1133"/>
            <p:cNvSpPr/>
            <p:nvPr/>
          </p:nvSpPr>
          <p:spPr>
            <a:xfrm>
              <a:off x="2643612"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35" name="Oval 1134"/>
            <p:cNvSpPr/>
            <p:nvPr/>
          </p:nvSpPr>
          <p:spPr>
            <a:xfrm>
              <a:off x="2643612"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36" name="Oval 1135"/>
            <p:cNvSpPr/>
            <p:nvPr/>
          </p:nvSpPr>
          <p:spPr>
            <a:xfrm>
              <a:off x="2643612"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37" name="Oval 1136"/>
            <p:cNvSpPr/>
            <p:nvPr/>
          </p:nvSpPr>
          <p:spPr>
            <a:xfrm>
              <a:off x="2643612"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38" name="Oval 1137"/>
            <p:cNvSpPr/>
            <p:nvPr/>
          </p:nvSpPr>
          <p:spPr>
            <a:xfrm>
              <a:off x="2729005"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39" name="Oval 1138"/>
            <p:cNvSpPr/>
            <p:nvPr/>
          </p:nvSpPr>
          <p:spPr>
            <a:xfrm>
              <a:off x="2814399"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40" name="Oval 1139"/>
            <p:cNvSpPr/>
            <p:nvPr/>
          </p:nvSpPr>
          <p:spPr>
            <a:xfrm>
              <a:off x="2899793"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41" name="Oval 1140"/>
            <p:cNvSpPr/>
            <p:nvPr/>
          </p:nvSpPr>
          <p:spPr>
            <a:xfrm>
              <a:off x="2985187"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42" name="Oval 1141"/>
            <p:cNvSpPr/>
            <p:nvPr/>
          </p:nvSpPr>
          <p:spPr>
            <a:xfrm>
              <a:off x="3070581"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43" name="Oval 1142"/>
            <p:cNvSpPr/>
            <p:nvPr/>
          </p:nvSpPr>
          <p:spPr>
            <a:xfrm>
              <a:off x="3155975" y="39148281"/>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44" name="Oval 1143"/>
            <p:cNvSpPr/>
            <p:nvPr/>
          </p:nvSpPr>
          <p:spPr>
            <a:xfrm>
              <a:off x="3155975"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45" name="Oval 1144"/>
            <p:cNvSpPr/>
            <p:nvPr/>
          </p:nvSpPr>
          <p:spPr>
            <a:xfrm>
              <a:off x="3155975"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46" name="Oval 1145"/>
            <p:cNvSpPr/>
            <p:nvPr/>
          </p:nvSpPr>
          <p:spPr>
            <a:xfrm>
              <a:off x="3155975"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47" name="Oval 1146"/>
            <p:cNvSpPr/>
            <p:nvPr/>
          </p:nvSpPr>
          <p:spPr>
            <a:xfrm>
              <a:off x="3155975"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48" name="Oval 1147"/>
            <p:cNvSpPr/>
            <p:nvPr/>
          </p:nvSpPr>
          <p:spPr>
            <a:xfrm>
              <a:off x="3155975"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49" name="Oval 1148"/>
            <p:cNvSpPr/>
            <p:nvPr/>
          </p:nvSpPr>
          <p:spPr>
            <a:xfrm>
              <a:off x="3070581"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50" name="Oval 1149"/>
            <p:cNvSpPr/>
            <p:nvPr/>
          </p:nvSpPr>
          <p:spPr>
            <a:xfrm>
              <a:off x="2985187"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51" name="Oval 1150"/>
            <p:cNvSpPr/>
            <p:nvPr/>
          </p:nvSpPr>
          <p:spPr>
            <a:xfrm>
              <a:off x="2899793"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52" name="Oval 1151"/>
            <p:cNvSpPr/>
            <p:nvPr/>
          </p:nvSpPr>
          <p:spPr>
            <a:xfrm>
              <a:off x="2814399"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53" name="Oval 1152"/>
            <p:cNvSpPr/>
            <p:nvPr/>
          </p:nvSpPr>
          <p:spPr>
            <a:xfrm>
              <a:off x="2729005" y="39598162"/>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54" name="Oval 1153"/>
            <p:cNvSpPr/>
            <p:nvPr/>
          </p:nvSpPr>
          <p:spPr>
            <a:xfrm>
              <a:off x="2729005"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55" name="Oval 1154"/>
            <p:cNvSpPr/>
            <p:nvPr/>
          </p:nvSpPr>
          <p:spPr>
            <a:xfrm>
              <a:off x="2729005"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56" name="Oval 1155"/>
            <p:cNvSpPr/>
            <p:nvPr/>
          </p:nvSpPr>
          <p:spPr>
            <a:xfrm>
              <a:off x="2729005"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57" name="Oval 1156"/>
            <p:cNvSpPr/>
            <p:nvPr/>
          </p:nvSpPr>
          <p:spPr>
            <a:xfrm>
              <a:off x="2729005"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58" name="Oval 1157"/>
            <p:cNvSpPr/>
            <p:nvPr/>
          </p:nvSpPr>
          <p:spPr>
            <a:xfrm>
              <a:off x="2814399"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59" name="Oval 1158"/>
            <p:cNvSpPr/>
            <p:nvPr/>
          </p:nvSpPr>
          <p:spPr>
            <a:xfrm>
              <a:off x="2899793"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60" name="Oval 1159"/>
            <p:cNvSpPr/>
            <p:nvPr/>
          </p:nvSpPr>
          <p:spPr>
            <a:xfrm>
              <a:off x="2985187"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61" name="Oval 1160"/>
            <p:cNvSpPr/>
            <p:nvPr/>
          </p:nvSpPr>
          <p:spPr>
            <a:xfrm>
              <a:off x="3070581" y="39238257"/>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62" name="Oval 1161"/>
            <p:cNvSpPr/>
            <p:nvPr/>
          </p:nvSpPr>
          <p:spPr>
            <a:xfrm>
              <a:off x="3070581"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63" name="Oval 1162"/>
            <p:cNvSpPr/>
            <p:nvPr/>
          </p:nvSpPr>
          <p:spPr>
            <a:xfrm>
              <a:off x="3070581"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64" name="Oval 1163"/>
            <p:cNvSpPr/>
            <p:nvPr/>
          </p:nvSpPr>
          <p:spPr>
            <a:xfrm>
              <a:off x="3070581"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65" name="Oval 1164"/>
            <p:cNvSpPr/>
            <p:nvPr/>
          </p:nvSpPr>
          <p:spPr>
            <a:xfrm>
              <a:off x="2985187"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66" name="Oval 1165"/>
            <p:cNvSpPr/>
            <p:nvPr/>
          </p:nvSpPr>
          <p:spPr>
            <a:xfrm>
              <a:off x="2899793"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67" name="Oval 1166"/>
            <p:cNvSpPr/>
            <p:nvPr/>
          </p:nvSpPr>
          <p:spPr>
            <a:xfrm>
              <a:off x="2814399" y="39508186"/>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68" name="Oval 1167"/>
            <p:cNvSpPr/>
            <p:nvPr/>
          </p:nvSpPr>
          <p:spPr>
            <a:xfrm>
              <a:off x="2814399"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69" name="Oval 1168"/>
            <p:cNvSpPr/>
            <p:nvPr/>
          </p:nvSpPr>
          <p:spPr>
            <a:xfrm>
              <a:off x="2814399"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90" name="Oval 1189"/>
            <p:cNvSpPr/>
            <p:nvPr/>
          </p:nvSpPr>
          <p:spPr>
            <a:xfrm>
              <a:off x="2899793"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92" name="Oval 1191"/>
            <p:cNvSpPr/>
            <p:nvPr/>
          </p:nvSpPr>
          <p:spPr>
            <a:xfrm>
              <a:off x="2985187" y="39328234"/>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93" name="Oval 1192"/>
            <p:cNvSpPr/>
            <p:nvPr/>
          </p:nvSpPr>
          <p:spPr>
            <a:xfrm>
              <a:off x="2985187"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94" name="Oval 1193"/>
            <p:cNvSpPr/>
            <p:nvPr/>
          </p:nvSpPr>
          <p:spPr>
            <a:xfrm>
              <a:off x="2899793"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95" name="Oval 1194"/>
            <p:cNvSpPr/>
            <p:nvPr/>
          </p:nvSpPr>
          <p:spPr>
            <a:xfrm>
              <a:off x="2814399" y="39418210"/>
              <a:ext cx="42697" cy="449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96" name="TextBox 1195"/>
            <p:cNvSpPr txBox="1"/>
            <p:nvPr/>
          </p:nvSpPr>
          <p:spPr>
            <a:xfrm>
              <a:off x="2057400" y="38523446"/>
              <a:ext cx="1391175"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FLR </a:t>
              </a:r>
              <a:r>
                <a:rPr lang="en-US" sz="1600" dirty="0" smtClean="0">
                  <a:latin typeface="Times New Roman" pitchFamily="18" charset="0"/>
                  <a:cs typeface="Times New Roman" pitchFamily="18" charset="0"/>
                </a:rPr>
                <a:t>Negative</a:t>
              </a:r>
              <a:endParaRPr lang="en-US" sz="1600" dirty="0">
                <a:latin typeface="Times New Roman" pitchFamily="18" charset="0"/>
                <a:cs typeface="Times New Roman" pitchFamily="18" charset="0"/>
              </a:endParaRPr>
            </a:p>
          </p:txBody>
        </p:sp>
        <p:cxnSp>
          <p:nvCxnSpPr>
            <p:cNvPr id="1197" name="Straight Arrow Connector 1196"/>
            <p:cNvCxnSpPr/>
            <p:nvPr/>
          </p:nvCxnSpPr>
          <p:spPr>
            <a:xfrm>
              <a:off x="3381375" y="39260752"/>
              <a:ext cx="369679" cy="13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98" name="Group 504"/>
            <p:cNvGrpSpPr/>
            <p:nvPr/>
          </p:nvGrpSpPr>
          <p:grpSpPr>
            <a:xfrm>
              <a:off x="2602643" y="39928800"/>
              <a:ext cx="597757" cy="494869"/>
              <a:chOff x="5029200" y="5181600"/>
              <a:chExt cx="1066800" cy="838200"/>
            </a:xfrm>
          </p:grpSpPr>
          <p:sp>
            <p:nvSpPr>
              <p:cNvPr id="1342" name="Rectangle 1341"/>
              <p:cNvSpPr/>
              <p:nvPr/>
            </p:nvSpPr>
            <p:spPr>
              <a:xfrm>
                <a:off x="5029200" y="5181600"/>
                <a:ext cx="1066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43" name="Oval 1342"/>
              <p:cNvSpPr/>
              <p:nvPr/>
            </p:nvSpPr>
            <p:spPr>
              <a:xfrm>
                <a:off x="515037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44" name="Oval 1343"/>
              <p:cNvSpPr/>
              <p:nvPr/>
            </p:nvSpPr>
            <p:spPr>
              <a:xfrm>
                <a:off x="530277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45" name="Oval 1344"/>
              <p:cNvSpPr/>
              <p:nvPr/>
            </p:nvSpPr>
            <p:spPr>
              <a:xfrm>
                <a:off x="545517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46" name="Oval 1345"/>
              <p:cNvSpPr/>
              <p:nvPr/>
            </p:nvSpPr>
            <p:spPr>
              <a:xfrm>
                <a:off x="560757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47" name="Oval 1346"/>
              <p:cNvSpPr/>
              <p:nvPr/>
            </p:nvSpPr>
            <p:spPr>
              <a:xfrm>
                <a:off x="575997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48" name="Oval 1347"/>
              <p:cNvSpPr/>
              <p:nvPr/>
            </p:nvSpPr>
            <p:spPr>
              <a:xfrm>
                <a:off x="591237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49" name="Oval 1348"/>
              <p:cNvSpPr/>
              <p:nvPr/>
            </p:nvSpPr>
            <p:spPr>
              <a:xfrm>
                <a:off x="515037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50" name="Oval 1349"/>
              <p:cNvSpPr/>
              <p:nvPr/>
            </p:nvSpPr>
            <p:spPr>
              <a:xfrm>
                <a:off x="515037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51" name="Oval 1350"/>
              <p:cNvSpPr/>
              <p:nvPr/>
            </p:nvSpPr>
            <p:spPr>
              <a:xfrm>
                <a:off x="515037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52" name="Oval 1351"/>
              <p:cNvSpPr/>
              <p:nvPr/>
            </p:nvSpPr>
            <p:spPr>
              <a:xfrm>
                <a:off x="515037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53" name="Oval 1352"/>
              <p:cNvSpPr/>
              <p:nvPr/>
            </p:nvSpPr>
            <p:spPr>
              <a:xfrm>
                <a:off x="530277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54" name="Oval 1353"/>
              <p:cNvSpPr/>
              <p:nvPr/>
            </p:nvSpPr>
            <p:spPr>
              <a:xfrm>
                <a:off x="545517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55" name="Oval 1354"/>
              <p:cNvSpPr/>
              <p:nvPr/>
            </p:nvSpPr>
            <p:spPr>
              <a:xfrm>
                <a:off x="560757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56" name="Oval 1355"/>
              <p:cNvSpPr/>
              <p:nvPr/>
            </p:nvSpPr>
            <p:spPr>
              <a:xfrm>
                <a:off x="575997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57" name="Oval 1356"/>
              <p:cNvSpPr/>
              <p:nvPr/>
            </p:nvSpPr>
            <p:spPr>
              <a:xfrm>
                <a:off x="591237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58" name="Oval 1357"/>
              <p:cNvSpPr/>
              <p:nvPr/>
            </p:nvSpPr>
            <p:spPr>
              <a:xfrm>
                <a:off x="530277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59" name="Oval 1358"/>
              <p:cNvSpPr/>
              <p:nvPr/>
            </p:nvSpPr>
            <p:spPr>
              <a:xfrm>
                <a:off x="530277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60" name="Oval 1359"/>
              <p:cNvSpPr/>
              <p:nvPr/>
            </p:nvSpPr>
            <p:spPr>
              <a:xfrm>
                <a:off x="530277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61" name="Oval 1360"/>
              <p:cNvSpPr/>
              <p:nvPr/>
            </p:nvSpPr>
            <p:spPr>
              <a:xfrm>
                <a:off x="545517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62" name="Oval 1361"/>
              <p:cNvSpPr/>
              <p:nvPr/>
            </p:nvSpPr>
            <p:spPr>
              <a:xfrm>
                <a:off x="560757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63" name="Oval 1362"/>
              <p:cNvSpPr/>
              <p:nvPr/>
            </p:nvSpPr>
            <p:spPr>
              <a:xfrm>
                <a:off x="575997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64" name="Oval 1363"/>
              <p:cNvSpPr/>
              <p:nvPr/>
            </p:nvSpPr>
            <p:spPr>
              <a:xfrm>
                <a:off x="591237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65" name="Oval 1364"/>
              <p:cNvSpPr/>
              <p:nvPr/>
            </p:nvSpPr>
            <p:spPr>
              <a:xfrm>
                <a:off x="545517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66" name="Oval 1365"/>
              <p:cNvSpPr/>
              <p:nvPr/>
            </p:nvSpPr>
            <p:spPr>
              <a:xfrm>
                <a:off x="545517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67" name="Oval 1366"/>
              <p:cNvSpPr/>
              <p:nvPr/>
            </p:nvSpPr>
            <p:spPr>
              <a:xfrm>
                <a:off x="560757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68" name="Oval 1367"/>
              <p:cNvSpPr/>
              <p:nvPr/>
            </p:nvSpPr>
            <p:spPr>
              <a:xfrm>
                <a:off x="575997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69" name="Oval 1368"/>
              <p:cNvSpPr/>
              <p:nvPr/>
            </p:nvSpPr>
            <p:spPr>
              <a:xfrm>
                <a:off x="591237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70" name="Oval 1369"/>
              <p:cNvSpPr/>
              <p:nvPr/>
            </p:nvSpPr>
            <p:spPr>
              <a:xfrm>
                <a:off x="560757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71" name="Oval 1370"/>
              <p:cNvSpPr/>
              <p:nvPr/>
            </p:nvSpPr>
            <p:spPr>
              <a:xfrm>
                <a:off x="575997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72" name="Oval 1371"/>
              <p:cNvSpPr/>
              <p:nvPr/>
            </p:nvSpPr>
            <p:spPr>
              <a:xfrm>
                <a:off x="591237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grpSp>
          <p:nvGrpSpPr>
            <p:cNvPr id="1199" name="Group 505"/>
            <p:cNvGrpSpPr/>
            <p:nvPr/>
          </p:nvGrpSpPr>
          <p:grpSpPr>
            <a:xfrm>
              <a:off x="3798680" y="38947192"/>
              <a:ext cx="1110120" cy="584845"/>
              <a:chOff x="7010400" y="3276600"/>
              <a:chExt cx="1981200" cy="990600"/>
            </a:xfrm>
          </p:grpSpPr>
          <p:sp>
            <p:nvSpPr>
              <p:cNvPr id="1207" name="Rectangle 1206"/>
              <p:cNvSpPr/>
              <p:nvPr/>
            </p:nvSpPr>
            <p:spPr>
              <a:xfrm>
                <a:off x="7010400" y="3276600"/>
                <a:ext cx="19812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08" name="Oval 1207"/>
              <p:cNvSpPr/>
              <p:nvPr/>
            </p:nvSpPr>
            <p:spPr>
              <a:xfrm>
                <a:off x="70566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09" name="Oval 1208"/>
              <p:cNvSpPr/>
              <p:nvPr/>
            </p:nvSpPr>
            <p:spPr>
              <a:xfrm>
                <a:off x="72090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10" name="Oval 1209"/>
              <p:cNvSpPr/>
              <p:nvPr/>
            </p:nvSpPr>
            <p:spPr>
              <a:xfrm>
                <a:off x="73614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11" name="Oval 1210"/>
              <p:cNvSpPr/>
              <p:nvPr/>
            </p:nvSpPr>
            <p:spPr>
              <a:xfrm>
                <a:off x="75138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12" name="Oval 1211"/>
              <p:cNvSpPr/>
              <p:nvPr/>
            </p:nvSpPr>
            <p:spPr>
              <a:xfrm>
                <a:off x="76662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13" name="Oval 1212"/>
              <p:cNvSpPr/>
              <p:nvPr/>
            </p:nvSpPr>
            <p:spPr>
              <a:xfrm>
                <a:off x="78186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14" name="Oval 1213"/>
              <p:cNvSpPr/>
              <p:nvPr/>
            </p:nvSpPr>
            <p:spPr>
              <a:xfrm>
                <a:off x="79710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15" name="Oval 1214"/>
              <p:cNvSpPr/>
              <p:nvPr/>
            </p:nvSpPr>
            <p:spPr>
              <a:xfrm>
                <a:off x="81234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16" name="Oval 1215"/>
              <p:cNvSpPr/>
              <p:nvPr/>
            </p:nvSpPr>
            <p:spPr>
              <a:xfrm>
                <a:off x="82758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17" name="Oval 1216"/>
              <p:cNvSpPr/>
              <p:nvPr/>
            </p:nvSpPr>
            <p:spPr>
              <a:xfrm>
                <a:off x="84282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18" name="Oval 1217"/>
              <p:cNvSpPr/>
              <p:nvPr/>
            </p:nvSpPr>
            <p:spPr>
              <a:xfrm>
                <a:off x="85806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19" name="Oval 1218"/>
              <p:cNvSpPr/>
              <p:nvPr/>
            </p:nvSpPr>
            <p:spPr>
              <a:xfrm>
                <a:off x="87330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20" name="Oval 1219"/>
              <p:cNvSpPr/>
              <p:nvPr/>
            </p:nvSpPr>
            <p:spPr>
              <a:xfrm>
                <a:off x="87330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21" name="Oval 1220"/>
              <p:cNvSpPr/>
              <p:nvPr/>
            </p:nvSpPr>
            <p:spPr>
              <a:xfrm>
                <a:off x="87330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22" name="Oval 1221"/>
              <p:cNvSpPr/>
              <p:nvPr/>
            </p:nvSpPr>
            <p:spPr>
              <a:xfrm>
                <a:off x="87330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25" name="Oval 1224"/>
              <p:cNvSpPr/>
              <p:nvPr/>
            </p:nvSpPr>
            <p:spPr>
              <a:xfrm>
                <a:off x="87330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35" name="Oval 1234"/>
              <p:cNvSpPr/>
              <p:nvPr/>
            </p:nvSpPr>
            <p:spPr>
              <a:xfrm>
                <a:off x="87330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36" name="Oval 1235"/>
              <p:cNvSpPr/>
              <p:nvPr/>
            </p:nvSpPr>
            <p:spPr>
              <a:xfrm>
                <a:off x="70566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37" name="Oval 1236"/>
              <p:cNvSpPr/>
              <p:nvPr/>
            </p:nvSpPr>
            <p:spPr>
              <a:xfrm>
                <a:off x="70566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39" name="Oval 1238"/>
              <p:cNvSpPr/>
              <p:nvPr/>
            </p:nvSpPr>
            <p:spPr>
              <a:xfrm>
                <a:off x="70566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40" name="Oval 1239"/>
              <p:cNvSpPr/>
              <p:nvPr/>
            </p:nvSpPr>
            <p:spPr>
              <a:xfrm>
                <a:off x="70566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84" name="Oval 1283"/>
              <p:cNvSpPr/>
              <p:nvPr/>
            </p:nvSpPr>
            <p:spPr>
              <a:xfrm>
                <a:off x="70566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85" name="Oval 1284"/>
              <p:cNvSpPr/>
              <p:nvPr/>
            </p:nvSpPr>
            <p:spPr>
              <a:xfrm>
                <a:off x="72090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86" name="Oval 1285"/>
              <p:cNvSpPr/>
              <p:nvPr/>
            </p:nvSpPr>
            <p:spPr>
              <a:xfrm>
                <a:off x="73614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88" name="Oval 1287"/>
              <p:cNvSpPr/>
              <p:nvPr/>
            </p:nvSpPr>
            <p:spPr>
              <a:xfrm>
                <a:off x="75138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89" name="Oval 1288"/>
              <p:cNvSpPr/>
              <p:nvPr/>
            </p:nvSpPr>
            <p:spPr>
              <a:xfrm>
                <a:off x="76662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90" name="Oval 1289"/>
              <p:cNvSpPr/>
              <p:nvPr/>
            </p:nvSpPr>
            <p:spPr>
              <a:xfrm>
                <a:off x="78186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91" name="Oval 1290"/>
              <p:cNvSpPr/>
              <p:nvPr/>
            </p:nvSpPr>
            <p:spPr>
              <a:xfrm>
                <a:off x="79710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92" name="Oval 1291"/>
              <p:cNvSpPr/>
              <p:nvPr/>
            </p:nvSpPr>
            <p:spPr>
              <a:xfrm>
                <a:off x="81234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93" name="Oval 1292"/>
              <p:cNvSpPr/>
              <p:nvPr/>
            </p:nvSpPr>
            <p:spPr>
              <a:xfrm>
                <a:off x="82758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94" name="Oval 1293"/>
              <p:cNvSpPr/>
              <p:nvPr/>
            </p:nvSpPr>
            <p:spPr>
              <a:xfrm>
                <a:off x="84282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95" name="Oval 1294"/>
              <p:cNvSpPr/>
              <p:nvPr/>
            </p:nvSpPr>
            <p:spPr>
              <a:xfrm>
                <a:off x="85806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96" name="Oval 1295"/>
              <p:cNvSpPr/>
              <p:nvPr/>
            </p:nvSpPr>
            <p:spPr>
              <a:xfrm>
                <a:off x="85806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97" name="Oval 1296"/>
              <p:cNvSpPr/>
              <p:nvPr/>
            </p:nvSpPr>
            <p:spPr>
              <a:xfrm>
                <a:off x="85806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98" name="Oval 1297"/>
              <p:cNvSpPr/>
              <p:nvPr/>
            </p:nvSpPr>
            <p:spPr>
              <a:xfrm>
                <a:off x="85806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99" name="Oval 1298"/>
              <p:cNvSpPr/>
              <p:nvPr/>
            </p:nvSpPr>
            <p:spPr>
              <a:xfrm>
                <a:off x="85806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00" name="Oval 1299"/>
              <p:cNvSpPr/>
              <p:nvPr/>
            </p:nvSpPr>
            <p:spPr>
              <a:xfrm>
                <a:off x="72090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01" name="Oval 1300"/>
              <p:cNvSpPr/>
              <p:nvPr/>
            </p:nvSpPr>
            <p:spPr>
              <a:xfrm>
                <a:off x="72090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02" name="Oval 1301"/>
              <p:cNvSpPr/>
              <p:nvPr/>
            </p:nvSpPr>
            <p:spPr>
              <a:xfrm>
                <a:off x="72090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03" name="Oval 1302"/>
              <p:cNvSpPr/>
              <p:nvPr/>
            </p:nvSpPr>
            <p:spPr>
              <a:xfrm>
                <a:off x="72090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04" name="Oval 1303"/>
              <p:cNvSpPr/>
              <p:nvPr/>
            </p:nvSpPr>
            <p:spPr>
              <a:xfrm>
                <a:off x="73614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05" name="Oval 1304"/>
              <p:cNvSpPr/>
              <p:nvPr/>
            </p:nvSpPr>
            <p:spPr>
              <a:xfrm>
                <a:off x="75138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06" name="Oval 1305"/>
              <p:cNvSpPr/>
              <p:nvPr/>
            </p:nvSpPr>
            <p:spPr>
              <a:xfrm>
                <a:off x="76662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07" name="Oval 1306"/>
              <p:cNvSpPr/>
              <p:nvPr/>
            </p:nvSpPr>
            <p:spPr>
              <a:xfrm>
                <a:off x="78186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08" name="Oval 1307"/>
              <p:cNvSpPr/>
              <p:nvPr/>
            </p:nvSpPr>
            <p:spPr>
              <a:xfrm>
                <a:off x="79710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09" name="Oval 1308"/>
              <p:cNvSpPr/>
              <p:nvPr/>
            </p:nvSpPr>
            <p:spPr>
              <a:xfrm>
                <a:off x="81234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10" name="Oval 1309"/>
              <p:cNvSpPr/>
              <p:nvPr/>
            </p:nvSpPr>
            <p:spPr>
              <a:xfrm>
                <a:off x="82758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11" name="Oval 1310"/>
              <p:cNvSpPr/>
              <p:nvPr/>
            </p:nvSpPr>
            <p:spPr>
              <a:xfrm>
                <a:off x="84282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12" name="Oval 1311"/>
              <p:cNvSpPr/>
              <p:nvPr/>
            </p:nvSpPr>
            <p:spPr>
              <a:xfrm>
                <a:off x="84282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13" name="Oval 1312"/>
              <p:cNvSpPr/>
              <p:nvPr/>
            </p:nvSpPr>
            <p:spPr>
              <a:xfrm>
                <a:off x="84282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14" name="Oval 1313"/>
              <p:cNvSpPr/>
              <p:nvPr/>
            </p:nvSpPr>
            <p:spPr>
              <a:xfrm>
                <a:off x="84282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15" name="Oval 1314"/>
              <p:cNvSpPr/>
              <p:nvPr/>
            </p:nvSpPr>
            <p:spPr>
              <a:xfrm>
                <a:off x="73614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16" name="Oval 1315"/>
              <p:cNvSpPr/>
              <p:nvPr/>
            </p:nvSpPr>
            <p:spPr>
              <a:xfrm>
                <a:off x="73614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17" name="Oval 1316"/>
              <p:cNvSpPr/>
              <p:nvPr/>
            </p:nvSpPr>
            <p:spPr>
              <a:xfrm>
                <a:off x="73614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18" name="Oval 1317"/>
              <p:cNvSpPr/>
              <p:nvPr/>
            </p:nvSpPr>
            <p:spPr>
              <a:xfrm>
                <a:off x="75138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19" name="Oval 1318"/>
              <p:cNvSpPr/>
              <p:nvPr/>
            </p:nvSpPr>
            <p:spPr>
              <a:xfrm>
                <a:off x="76662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20" name="Oval 1319"/>
              <p:cNvSpPr/>
              <p:nvPr/>
            </p:nvSpPr>
            <p:spPr>
              <a:xfrm>
                <a:off x="78186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21" name="Oval 1320"/>
              <p:cNvSpPr/>
              <p:nvPr/>
            </p:nvSpPr>
            <p:spPr>
              <a:xfrm>
                <a:off x="79710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22" name="Oval 1321"/>
              <p:cNvSpPr/>
              <p:nvPr/>
            </p:nvSpPr>
            <p:spPr>
              <a:xfrm>
                <a:off x="81234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23" name="Oval 1322"/>
              <p:cNvSpPr/>
              <p:nvPr/>
            </p:nvSpPr>
            <p:spPr>
              <a:xfrm>
                <a:off x="82758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24" name="Oval 1323"/>
              <p:cNvSpPr/>
              <p:nvPr/>
            </p:nvSpPr>
            <p:spPr>
              <a:xfrm>
                <a:off x="82758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25" name="Oval 1324"/>
              <p:cNvSpPr/>
              <p:nvPr/>
            </p:nvSpPr>
            <p:spPr>
              <a:xfrm>
                <a:off x="82758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26" name="Oval 1325"/>
              <p:cNvSpPr/>
              <p:nvPr/>
            </p:nvSpPr>
            <p:spPr>
              <a:xfrm>
                <a:off x="75138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27" name="Oval 1326"/>
              <p:cNvSpPr/>
              <p:nvPr/>
            </p:nvSpPr>
            <p:spPr>
              <a:xfrm>
                <a:off x="75138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28" name="Oval 1327"/>
              <p:cNvSpPr/>
              <p:nvPr/>
            </p:nvSpPr>
            <p:spPr>
              <a:xfrm>
                <a:off x="76662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29" name="Oval 1328"/>
              <p:cNvSpPr/>
              <p:nvPr/>
            </p:nvSpPr>
            <p:spPr>
              <a:xfrm>
                <a:off x="78186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30" name="Oval 1329"/>
              <p:cNvSpPr/>
              <p:nvPr/>
            </p:nvSpPr>
            <p:spPr>
              <a:xfrm>
                <a:off x="79710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31" name="Oval 1330"/>
              <p:cNvSpPr/>
              <p:nvPr/>
            </p:nvSpPr>
            <p:spPr>
              <a:xfrm>
                <a:off x="81234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32" name="Oval 1331"/>
              <p:cNvSpPr/>
              <p:nvPr/>
            </p:nvSpPr>
            <p:spPr>
              <a:xfrm>
                <a:off x="81234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33" name="Oval 1332"/>
              <p:cNvSpPr/>
              <p:nvPr/>
            </p:nvSpPr>
            <p:spPr>
              <a:xfrm>
                <a:off x="76662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34" name="Oval 1333"/>
              <p:cNvSpPr/>
              <p:nvPr/>
            </p:nvSpPr>
            <p:spPr>
              <a:xfrm>
                <a:off x="78186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35" name="Oval 1334"/>
              <p:cNvSpPr/>
              <p:nvPr/>
            </p:nvSpPr>
            <p:spPr>
              <a:xfrm>
                <a:off x="79710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36" name="Oval 1335"/>
              <p:cNvSpPr/>
              <p:nvPr/>
            </p:nvSpPr>
            <p:spPr>
              <a:xfrm>
                <a:off x="888542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37" name="Oval 1336"/>
              <p:cNvSpPr/>
              <p:nvPr/>
            </p:nvSpPr>
            <p:spPr>
              <a:xfrm>
                <a:off x="888542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38" name="Oval 1337"/>
              <p:cNvSpPr/>
              <p:nvPr/>
            </p:nvSpPr>
            <p:spPr>
              <a:xfrm>
                <a:off x="888542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39" name="Oval 1338"/>
              <p:cNvSpPr/>
              <p:nvPr/>
            </p:nvSpPr>
            <p:spPr>
              <a:xfrm>
                <a:off x="8885420" y="3810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40" name="Oval 1339"/>
              <p:cNvSpPr/>
              <p:nvPr/>
            </p:nvSpPr>
            <p:spPr>
              <a:xfrm>
                <a:off x="888542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41" name="Oval 1340"/>
              <p:cNvSpPr/>
              <p:nvPr/>
            </p:nvSpPr>
            <p:spPr>
              <a:xfrm>
                <a:off x="888542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sp>
          <p:nvSpPr>
            <p:cNvPr id="1200" name="TextBox 1199"/>
            <p:cNvSpPr txBox="1"/>
            <p:nvPr/>
          </p:nvSpPr>
          <p:spPr>
            <a:xfrm>
              <a:off x="3467101" y="38391525"/>
              <a:ext cx="1828800" cy="584775"/>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Negative by </a:t>
              </a:r>
              <a:r>
                <a:rPr lang="en-US" sz="1600" dirty="0" smtClean="0">
                  <a:latin typeface="Times New Roman" pitchFamily="18" charset="0"/>
                  <a:cs typeface="Times New Roman" pitchFamily="18" charset="0"/>
                </a:rPr>
                <a:t>Random Forest</a:t>
              </a:r>
              <a:endParaRPr lang="en-US" sz="1600" dirty="0">
                <a:latin typeface="Times New Roman" pitchFamily="18" charset="0"/>
                <a:cs typeface="Times New Roman" pitchFamily="18" charset="0"/>
              </a:endParaRPr>
            </a:p>
          </p:txBody>
        </p:sp>
        <p:sp>
          <p:nvSpPr>
            <p:cNvPr id="1201" name="TextBox 1200"/>
            <p:cNvSpPr txBox="1"/>
            <p:nvPr/>
          </p:nvSpPr>
          <p:spPr>
            <a:xfrm>
              <a:off x="1047750" y="39885258"/>
              <a:ext cx="1583709" cy="584775"/>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 Positive by </a:t>
              </a:r>
              <a:r>
                <a:rPr lang="en-US" sz="1600" dirty="0" smtClean="0">
                  <a:latin typeface="Times New Roman" pitchFamily="18" charset="0"/>
                  <a:cs typeface="Times New Roman" pitchFamily="18" charset="0"/>
                </a:rPr>
                <a:t>Random</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Forest</a:t>
              </a:r>
              <a:endParaRPr lang="en-US" sz="1600" dirty="0" smtClean="0">
                <a:latin typeface="Times New Roman" pitchFamily="18" charset="0"/>
                <a:cs typeface="Times New Roman" pitchFamily="18" charset="0"/>
              </a:endParaRPr>
            </a:p>
          </p:txBody>
        </p:sp>
        <p:cxnSp>
          <p:nvCxnSpPr>
            <p:cNvPr id="1202" name="Straight Arrow Connector 1201"/>
            <p:cNvCxnSpPr>
              <a:stCxn id="1204" idx="1"/>
              <a:endCxn id="1024" idx="3"/>
            </p:cNvCxnSpPr>
            <p:nvPr/>
          </p:nvCxnSpPr>
          <p:spPr>
            <a:xfrm flipH="1">
              <a:off x="2971800" y="38118368"/>
              <a:ext cx="741486" cy="1628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03" name="Straight Arrow Connector 1202"/>
            <p:cNvCxnSpPr>
              <a:stCxn id="1205" idx="1"/>
            </p:cNvCxnSpPr>
            <p:nvPr/>
          </p:nvCxnSpPr>
          <p:spPr>
            <a:xfrm flipH="1">
              <a:off x="3286318" y="40196669"/>
              <a:ext cx="447483" cy="1451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04" name="TextBox 1203"/>
            <p:cNvSpPr txBox="1"/>
            <p:nvPr/>
          </p:nvSpPr>
          <p:spPr>
            <a:xfrm>
              <a:off x="3713286" y="37795202"/>
              <a:ext cx="1315914" cy="646331"/>
            </a:xfrm>
            <a:prstGeom prst="rect">
              <a:avLst/>
            </a:prstGeom>
            <a:noFill/>
          </p:spPr>
          <p:txBody>
            <a:bodyPr wrap="square" rtlCol="0">
              <a:spAutoFit/>
            </a:bodyPr>
            <a:lstStyle/>
            <a:p>
              <a:r>
                <a:rPr lang="en-US" dirty="0" smtClean="0">
                  <a:solidFill>
                    <a:srgbClr val="FF0000"/>
                  </a:solidFill>
                  <a:latin typeface="Times New Roman" pitchFamily="18" charset="0"/>
                  <a:cs typeface="Times New Roman" pitchFamily="18" charset="0"/>
                </a:rPr>
                <a:t>Possible HCC</a:t>
              </a:r>
              <a:endParaRPr lang="en-US" dirty="0">
                <a:solidFill>
                  <a:srgbClr val="FF0000"/>
                </a:solidFill>
                <a:latin typeface="Times New Roman" pitchFamily="18" charset="0"/>
                <a:cs typeface="Times New Roman" pitchFamily="18" charset="0"/>
              </a:endParaRPr>
            </a:p>
          </p:txBody>
        </p:sp>
        <p:sp>
          <p:nvSpPr>
            <p:cNvPr id="1205" name="TextBox 1204"/>
            <p:cNvSpPr txBox="1"/>
            <p:nvPr/>
          </p:nvSpPr>
          <p:spPr>
            <a:xfrm>
              <a:off x="3733801" y="39873503"/>
              <a:ext cx="1030110" cy="646331"/>
            </a:xfrm>
            <a:prstGeom prst="rect">
              <a:avLst/>
            </a:prstGeom>
            <a:noFill/>
          </p:spPr>
          <p:txBody>
            <a:bodyPr wrap="square" rtlCol="0">
              <a:spAutoFit/>
            </a:bodyPr>
            <a:lstStyle/>
            <a:p>
              <a:r>
                <a:rPr lang="en-US" dirty="0" smtClean="0">
                  <a:solidFill>
                    <a:srgbClr val="FF0000"/>
                  </a:solidFill>
                  <a:latin typeface="Times New Roman" pitchFamily="18" charset="0"/>
                  <a:cs typeface="Times New Roman" pitchFamily="18" charset="0"/>
                </a:rPr>
                <a:t>Possible HCC</a:t>
              </a:r>
              <a:endParaRPr lang="en-US" dirty="0">
                <a:solidFill>
                  <a:srgbClr val="FF0000"/>
                </a:solidFill>
                <a:latin typeface="Times New Roman" pitchFamily="18" charset="0"/>
                <a:cs typeface="Times New Roman" pitchFamily="18" charset="0"/>
              </a:endParaRPr>
            </a:p>
          </p:txBody>
        </p:sp>
        <p:cxnSp>
          <p:nvCxnSpPr>
            <p:cNvPr id="1206" name="Straight Arrow Connector 1205"/>
            <p:cNvCxnSpPr/>
            <p:nvPr/>
          </p:nvCxnSpPr>
          <p:spPr>
            <a:xfrm>
              <a:off x="2895600" y="39709725"/>
              <a:ext cx="0" cy="190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
        <p:nvSpPr>
          <p:cNvPr id="1373" name="TextBox 1372"/>
          <p:cNvSpPr txBox="1"/>
          <p:nvPr/>
        </p:nvSpPr>
        <p:spPr>
          <a:xfrm>
            <a:off x="3581400" y="30327600"/>
            <a:ext cx="33528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Multivariate Models</a:t>
            </a:r>
            <a:endParaRPr lang="en-US" sz="2800" b="1" dirty="0">
              <a:latin typeface="Times New Roman" pitchFamily="18" charset="0"/>
              <a:cs typeface="Times New Roman" pitchFamily="18" charset="0"/>
            </a:endParaRPr>
          </a:p>
        </p:txBody>
      </p:sp>
      <p:sp>
        <p:nvSpPr>
          <p:cNvPr id="1374" name="Title 1"/>
          <p:cNvSpPr txBox="1">
            <a:spLocks/>
          </p:cNvSpPr>
          <p:nvPr/>
        </p:nvSpPr>
        <p:spPr>
          <a:xfrm>
            <a:off x="1295400" y="40309800"/>
            <a:ext cx="8229600" cy="1143000"/>
          </a:xfrm>
          <a:prstGeom prst="rect">
            <a:avLst/>
          </a:prstGeom>
        </p:spPr>
        <p:txBody>
          <a:bodyPr/>
          <a:lstStyle/>
          <a:p>
            <a:pPr marL="0" marR="0" lvl="0" indent="0" algn="ctr" defTabSz="4389438" rtl="0" eaLnBrk="0" fontAlgn="base" latinLnBrk="0" hangingPunct="0">
              <a:lnSpc>
                <a:spcPct val="100000"/>
              </a:lnSpc>
              <a:spcBef>
                <a:spcPct val="0"/>
              </a:spcBef>
              <a:spcAft>
                <a:spcPct val="0"/>
              </a:spcAft>
              <a:buClrTx/>
              <a:buSzTx/>
              <a:buFontTx/>
              <a:buNone/>
              <a:tabLst/>
              <a:defRPr/>
            </a:pPr>
            <a:r>
              <a:rPr kumimoji="0" lang="en-US" sz="2600" b="1"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Bootstrapping</a:t>
            </a:r>
            <a:endParaRPr kumimoji="0" lang="en-US" sz="26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grpSp>
        <p:nvGrpSpPr>
          <p:cNvPr id="1375" name="Group 1374"/>
          <p:cNvGrpSpPr/>
          <p:nvPr/>
        </p:nvGrpSpPr>
        <p:grpSpPr>
          <a:xfrm>
            <a:off x="1600200" y="40799200"/>
            <a:ext cx="8153400" cy="2787200"/>
            <a:chOff x="228600" y="1399981"/>
            <a:chExt cx="8458200" cy="5149822"/>
          </a:xfrm>
        </p:grpSpPr>
        <p:sp>
          <p:nvSpPr>
            <p:cNvPr id="1376" name="Rectangle 1375"/>
            <p:cNvSpPr/>
            <p:nvPr/>
          </p:nvSpPr>
          <p:spPr>
            <a:xfrm>
              <a:off x="457200" y="1981200"/>
              <a:ext cx="2057400" cy="1905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77" name="Oval 1376"/>
            <p:cNvSpPr/>
            <p:nvPr/>
          </p:nvSpPr>
          <p:spPr>
            <a:xfrm>
              <a:off x="609600"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78" name="Oval 1377"/>
            <p:cNvSpPr/>
            <p:nvPr/>
          </p:nvSpPr>
          <p:spPr>
            <a:xfrm>
              <a:off x="762000"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79" name="Oval 1378"/>
            <p:cNvSpPr/>
            <p:nvPr/>
          </p:nvSpPr>
          <p:spPr>
            <a:xfrm>
              <a:off x="914400"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80" name="Oval 1379"/>
            <p:cNvSpPr/>
            <p:nvPr/>
          </p:nvSpPr>
          <p:spPr>
            <a:xfrm>
              <a:off x="1066800"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81" name="Oval 1380"/>
            <p:cNvSpPr/>
            <p:nvPr/>
          </p:nvSpPr>
          <p:spPr>
            <a:xfrm>
              <a:off x="1219200"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82" name="Oval 1381"/>
            <p:cNvSpPr/>
            <p:nvPr/>
          </p:nvSpPr>
          <p:spPr>
            <a:xfrm>
              <a:off x="1371600"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83" name="Oval 1382"/>
            <p:cNvSpPr/>
            <p:nvPr/>
          </p:nvSpPr>
          <p:spPr>
            <a:xfrm>
              <a:off x="1524000"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84" name="Oval 1383"/>
            <p:cNvSpPr/>
            <p:nvPr/>
          </p:nvSpPr>
          <p:spPr>
            <a:xfrm>
              <a:off x="1676400"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85" name="Oval 1384"/>
            <p:cNvSpPr/>
            <p:nvPr/>
          </p:nvSpPr>
          <p:spPr>
            <a:xfrm>
              <a:off x="1828800"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86" name="Oval 1385"/>
            <p:cNvSpPr/>
            <p:nvPr/>
          </p:nvSpPr>
          <p:spPr>
            <a:xfrm>
              <a:off x="1981200"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87" name="Oval 1386"/>
            <p:cNvSpPr/>
            <p:nvPr/>
          </p:nvSpPr>
          <p:spPr>
            <a:xfrm>
              <a:off x="2133600"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88" name="Oval 1387"/>
            <p:cNvSpPr/>
            <p:nvPr/>
          </p:nvSpPr>
          <p:spPr>
            <a:xfrm>
              <a:off x="2286000"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89" name="Oval 1388"/>
            <p:cNvSpPr/>
            <p:nvPr/>
          </p:nvSpPr>
          <p:spPr>
            <a:xfrm>
              <a:off x="2286000" y="2286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90" name="Oval 1389"/>
            <p:cNvSpPr/>
            <p:nvPr/>
          </p:nvSpPr>
          <p:spPr>
            <a:xfrm>
              <a:off x="22860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91" name="Oval 1390"/>
            <p:cNvSpPr/>
            <p:nvPr/>
          </p:nvSpPr>
          <p:spPr>
            <a:xfrm>
              <a:off x="2286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92" name="Oval 1391"/>
            <p:cNvSpPr/>
            <p:nvPr/>
          </p:nvSpPr>
          <p:spPr>
            <a:xfrm>
              <a:off x="22860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93" name="Oval 1392"/>
            <p:cNvSpPr/>
            <p:nvPr/>
          </p:nvSpPr>
          <p:spPr>
            <a:xfrm>
              <a:off x="22860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94" name="Oval 1393"/>
            <p:cNvSpPr/>
            <p:nvPr/>
          </p:nvSpPr>
          <p:spPr>
            <a:xfrm>
              <a:off x="22860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95" name="Oval 1394"/>
            <p:cNvSpPr/>
            <p:nvPr/>
          </p:nvSpPr>
          <p:spPr>
            <a:xfrm>
              <a:off x="22860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96" name="Oval 1395"/>
            <p:cNvSpPr/>
            <p:nvPr/>
          </p:nvSpPr>
          <p:spPr>
            <a:xfrm>
              <a:off x="2286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97" name="Oval 1396"/>
            <p:cNvSpPr/>
            <p:nvPr/>
          </p:nvSpPr>
          <p:spPr>
            <a:xfrm>
              <a:off x="22860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98" name="Oval 1397"/>
            <p:cNvSpPr/>
            <p:nvPr/>
          </p:nvSpPr>
          <p:spPr>
            <a:xfrm>
              <a:off x="22860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99" name="Oval 1398"/>
            <p:cNvSpPr/>
            <p:nvPr/>
          </p:nvSpPr>
          <p:spPr>
            <a:xfrm>
              <a:off x="21336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00" name="Oval 1399"/>
            <p:cNvSpPr/>
            <p:nvPr/>
          </p:nvSpPr>
          <p:spPr>
            <a:xfrm>
              <a:off x="1981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01" name="Oval 1400"/>
            <p:cNvSpPr/>
            <p:nvPr/>
          </p:nvSpPr>
          <p:spPr>
            <a:xfrm>
              <a:off x="1828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02" name="Oval 1401"/>
            <p:cNvSpPr/>
            <p:nvPr/>
          </p:nvSpPr>
          <p:spPr>
            <a:xfrm>
              <a:off x="1676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03" name="Oval 1402"/>
            <p:cNvSpPr/>
            <p:nvPr/>
          </p:nvSpPr>
          <p:spPr>
            <a:xfrm>
              <a:off x="15240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04" name="Oval 1403"/>
            <p:cNvSpPr/>
            <p:nvPr/>
          </p:nvSpPr>
          <p:spPr>
            <a:xfrm>
              <a:off x="13716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05" name="Oval 1404"/>
            <p:cNvSpPr/>
            <p:nvPr/>
          </p:nvSpPr>
          <p:spPr>
            <a:xfrm>
              <a:off x="1219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06" name="Oval 1405"/>
            <p:cNvSpPr/>
            <p:nvPr/>
          </p:nvSpPr>
          <p:spPr>
            <a:xfrm>
              <a:off x="1066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07" name="Oval 1406"/>
            <p:cNvSpPr/>
            <p:nvPr/>
          </p:nvSpPr>
          <p:spPr>
            <a:xfrm>
              <a:off x="914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08" name="Oval 1407"/>
            <p:cNvSpPr/>
            <p:nvPr/>
          </p:nvSpPr>
          <p:spPr>
            <a:xfrm>
              <a:off x="7620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09" name="Oval 1408"/>
            <p:cNvSpPr/>
            <p:nvPr/>
          </p:nvSpPr>
          <p:spPr>
            <a:xfrm>
              <a:off x="6096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10" name="Oval 1409"/>
            <p:cNvSpPr/>
            <p:nvPr/>
          </p:nvSpPr>
          <p:spPr>
            <a:xfrm>
              <a:off x="6096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11" name="Oval 1410"/>
            <p:cNvSpPr/>
            <p:nvPr/>
          </p:nvSpPr>
          <p:spPr>
            <a:xfrm>
              <a:off x="60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12" name="Oval 1411"/>
            <p:cNvSpPr/>
            <p:nvPr/>
          </p:nvSpPr>
          <p:spPr>
            <a:xfrm>
              <a:off x="6096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13" name="Oval 1412"/>
            <p:cNvSpPr/>
            <p:nvPr/>
          </p:nvSpPr>
          <p:spPr>
            <a:xfrm>
              <a:off x="6096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14" name="Oval 1413"/>
            <p:cNvSpPr/>
            <p:nvPr/>
          </p:nvSpPr>
          <p:spPr>
            <a:xfrm>
              <a:off x="609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15" name="Oval 1414"/>
            <p:cNvSpPr/>
            <p:nvPr/>
          </p:nvSpPr>
          <p:spPr>
            <a:xfrm>
              <a:off x="6096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16" name="Oval 1415"/>
            <p:cNvSpPr/>
            <p:nvPr/>
          </p:nvSpPr>
          <p:spPr>
            <a:xfrm>
              <a:off x="6096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17" name="Oval 1416"/>
            <p:cNvSpPr/>
            <p:nvPr/>
          </p:nvSpPr>
          <p:spPr>
            <a:xfrm>
              <a:off x="609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18" name="Oval 1417"/>
            <p:cNvSpPr/>
            <p:nvPr/>
          </p:nvSpPr>
          <p:spPr>
            <a:xfrm>
              <a:off x="609600" y="2286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19" name="Oval 1418"/>
            <p:cNvSpPr/>
            <p:nvPr/>
          </p:nvSpPr>
          <p:spPr>
            <a:xfrm>
              <a:off x="7620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20" name="Oval 1419"/>
            <p:cNvSpPr/>
            <p:nvPr/>
          </p:nvSpPr>
          <p:spPr>
            <a:xfrm>
              <a:off x="9144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21" name="Oval 1420"/>
            <p:cNvSpPr/>
            <p:nvPr/>
          </p:nvSpPr>
          <p:spPr>
            <a:xfrm>
              <a:off x="10668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22" name="Oval 1421"/>
            <p:cNvSpPr/>
            <p:nvPr/>
          </p:nvSpPr>
          <p:spPr>
            <a:xfrm>
              <a:off x="12192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23" name="Oval 1422"/>
            <p:cNvSpPr/>
            <p:nvPr/>
          </p:nvSpPr>
          <p:spPr>
            <a:xfrm>
              <a:off x="13716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24" name="Oval 1423"/>
            <p:cNvSpPr/>
            <p:nvPr/>
          </p:nvSpPr>
          <p:spPr>
            <a:xfrm>
              <a:off x="15240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25" name="Oval 1424"/>
            <p:cNvSpPr/>
            <p:nvPr/>
          </p:nvSpPr>
          <p:spPr>
            <a:xfrm>
              <a:off x="16764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26" name="Oval 1425"/>
            <p:cNvSpPr/>
            <p:nvPr/>
          </p:nvSpPr>
          <p:spPr>
            <a:xfrm>
              <a:off x="18288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27" name="Oval 1426"/>
            <p:cNvSpPr/>
            <p:nvPr/>
          </p:nvSpPr>
          <p:spPr>
            <a:xfrm>
              <a:off x="7620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28" name="Oval 1427"/>
            <p:cNvSpPr/>
            <p:nvPr/>
          </p:nvSpPr>
          <p:spPr>
            <a:xfrm>
              <a:off x="9144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29" name="Oval 1428"/>
            <p:cNvSpPr/>
            <p:nvPr/>
          </p:nvSpPr>
          <p:spPr>
            <a:xfrm>
              <a:off x="10668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30" name="Oval 1429"/>
            <p:cNvSpPr/>
            <p:nvPr/>
          </p:nvSpPr>
          <p:spPr>
            <a:xfrm>
              <a:off x="12192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31" name="Oval 1430"/>
            <p:cNvSpPr/>
            <p:nvPr/>
          </p:nvSpPr>
          <p:spPr>
            <a:xfrm>
              <a:off x="1371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32" name="Oval 1431"/>
            <p:cNvSpPr/>
            <p:nvPr/>
          </p:nvSpPr>
          <p:spPr>
            <a:xfrm>
              <a:off x="15240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33" name="Oval 1432"/>
            <p:cNvSpPr/>
            <p:nvPr/>
          </p:nvSpPr>
          <p:spPr>
            <a:xfrm>
              <a:off x="7620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34" name="Oval 1433"/>
            <p:cNvSpPr/>
            <p:nvPr/>
          </p:nvSpPr>
          <p:spPr>
            <a:xfrm>
              <a:off x="914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35" name="Oval 1434"/>
            <p:cNvSpPr/>
            <p:nvPr/>
          </p:nvSpPr>
          <p:spPr>
            <a:xfrm>
              <a:off x="10668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36" name="Oval 1435"/>
            <p:cNvSpPr/>
            <p:nvPr/>
          </p:nvSpPr>
          <p:spPr>
            <a:xfrm>
              <a:off x="12192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37" name="Oval 1436"/>
            <p:cNvSpPr/>
            <p:nvPr/>
          </p:nvSpPr>
          <p:spPr>
            <a:xfrm>
              <a:off x="762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38" name="Oval 1437"/>
            <p:cNvSpPr/>
            <p:nvPr/>
          </p:nvSpPr>
          <p:spPr>
            <a:xfrm>
              <a:off x="914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39" name="Oval 1438"/>
            <p:cNvSpPr/>
            <p:nvPr/>
          </p:nvSpPr>
          <p:spPr>
            <a:xfrm>
              <a:off x="914400" y="2286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40" name="Oval 1439"/>
            <p:cNvSpPr/>
            <p:nvPr/>
          </p:nvSpPr>
          <p:spPr>
            <a:xfrm>
              <a:off x="10668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41" name="Oval 1440"/>
            <p:cNvSpPr/>
            <p:nvPr/>
          </p:nvSpPr>
          <p:spPr>
            <a:xfrm>
              <a:off x="12192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42" name="Oval 1441"/>
            <p:cNvSpPr/>
            <p:nvPr/>
          </p:nvSpPr>
          <p:spPr>
            <a:xfrm>
              <a:off x="13716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43" name="Oval 1442"/>
            <p:cNvSpPr/>
            <p:nvPr/>
          </p:nvSpPr>
          <p:spPr>
            <a:xfrm>
              <a:off x="15240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44" name="Oval 1443"/>
            <p:cNvSpPr/>
            <p:nvPr/>
          </p:nvSpPr>
          <p:spPr>
            <a:xfrm>
              <a:off x="167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45" name="Oval 1444"/>
            <p:cNvSpPr/>
            <p:nvPr/>
          </p:nvSpPr>
          <p:spPr>
            <a:xfrm>
              <a:off x="18288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46" name="Oval 1445"/>
            <p:cNvSpPr/>
            <p:nvPr/>
          </p:nvSpPr>
          <p:spPr>
            <a:xfrm>
              <a:off x="19812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47" name="Oval 1446"/>
            <p:cNvSpPr/>
            <p:nvPr/>
          </p:nvSpPr>
          <p:spPr>
            <a:xfrm>
              <a:off x="21336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48" name="Oval 1447"/>
            <p:cNvSpPr/>
            <p:nvPr/>
          </p:nvSpPr>
          <p:spPr>
            <a:xfrm>
              <a:off x="1066800" y="2286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49" name="Oval 1448"/>
            <p:cNvSpPr/>
            <p:nvPr/>
          </p:nvSpPr>
          <p:spPr>
            <a:xfrm>
              <a:off x="12192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50" name="Oval 1449"/>
            <p:cNvSpPr/>
            <p:nvPr/>
          </p:nvSpPr>
          <p:spPr>
            <a:xfrm>
              <a:off x="13716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51" name="Oval 1450"/>
            <p:cNvSpPr/>
            <p:nvPr/>
          </p:nvSpPr>
          <p:spPr>
            <a:xfrm>
              <a:off x="15240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52" name="Oval 1451"/>
            <p:cNvSpPr/>
            <p:nvPr/>
          </p:nvSpPr>
          <p:spPr>
            <a:xfrm>
              <a:off x="16764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53" name="Oval 1452"/>
            <p:cNvSpPr/>
            <p:nvPr/>
          </p:nvSpPr>
          <p:spPr>
            <a:xfrm>
              <a:off x="18288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54" name="Oval 1453"/>
            <p:cNvSpPr/>
            <p:nvPr/>
          </p:nvSpPr>
          <p:spPr>
            <a:xfrm>
              <a:off x="2133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55" name="Oval 1454"/>
            <p:cNvSpPr/>
            <p:nvPr/>
          </p:nvSpPr>
          <p:spPr>
            <a:xfrm>
              <a:off x="762000" y="2286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56" name="Oval 1455"/>
            <p:cNvSpPr/>
            <p:nvPr/>
          </p:nvSpPr>
          <p:spPr>
            <a:xfrm>
              <a:off x="91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57" name="Oval 1456"/>
            <p:cNvSpPr/>
            <p:nvPr/>
          </p:nvSpPr>
          <p:spPr>
            <a:xfrm>
              <a:off x="10668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58" name="Oval 1457"/>
            <p:cNvSpPr/>
            <p:nvPr/>
          </p:nvSpPr>
          <p:spPr>
            <a:xfrm>
              <a:off x="1219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59" name="Oval 1458"/>
            <p:cNvSpPr/>
            <p:nvPr/>
          </p:nvSpPr>
          <p:spPr>
            <a:xfrm>
              <a:off x="1371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60" name="Oval 1459"/>
            <p:cNvSpPr/>
            <p:nvPr/>
          </p:nvSpPr>
          <p:spPr>
            <a:xfrm>
              <a:off x="15240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61" name="Oval 1460"/>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62" name="Oval 1461"/>
            <p:cNvSpPr/>
            <p:nvPr/>
          </p:nvSpPr>
          <p:spPr>
            <a:xfrm>
              <a:off x="18288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63" name="Oval 1462"/>
            <p:cNvSpPr/>
            <p:nvPr/>
          </p:nvSpPr>
          <p:spPr>
            <a:xfrm>
              <a:off x="19812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64" name="Oval 1463"/>
            <p:cNvSpPr/>
            <p:nvPr/>
          </p:nvSpPr>
          <p:spPr>
            <a:xfrm>
              <a:off x="7620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65" name="Oval 1464"/>
            <p:cNvSpPr/>
            <p:nvPr/>
          </p:nvSpPr>
          <p:spPr>
            <a:xfrm>
              <a:off x="762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66" name="Oval 1465"/>
            <p:cNvSpPr/>
            <p:nvPr/>
          </p:nvSpPr>
          <p:spPr>
            <a:xfrm>
              <a:off x="9144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67" name="Oval 1466"/>
            <p:cNvSpPr/>
            <p:nvPr/>
          </p:nvSpPr>
          <p:spPr>
            <a:xfrm>
              <a:off x="10668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68" name="Oval 1467"/>
            <p:cNvSpPr/>
            <p:nvPr/>
          </p:nvSpPr>
          <p:spPr>
            <a:xfrm>
              <a:off x="12192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69" name="Oval 1468"/>
            <p:cNvSpPr/>
            <p:nvPr/>
          </p:nvSpPr>
          <p:spPr>
            <a:xfrm>
              <a:off x="13716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70" name="Oval 1469"/>
            <p:cNvSpPr/>
            <p:nvPr/>
          </p:nvSpPr>
          <p:spPr>
            <a:xfrm>
              <a:off x="1524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71" name="Oval 1470"/>
            <p:cNvSpPr/>
            <p:nvPr/>
          </p:nvSpPr>
          <p:spPr>
            <a:xfrm>
              <a:off x="1676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72" name="Oval 1471"/>
            <p:cNvSpPr/>
            <p:nvPr/>
          </p:nvSpPr>
          <p:spPr>
            <a:xfrm>
              <a:off x="1828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73" name="Oval 1472"/>
            <p:cNvSpPr/>
            <p:nvPr/>
          </p:nvSpPr>
          <p:spPr>
            <a:xfrm>
              <a:off x="7620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74" name="Oval 1473"/>
            <p:cNvSpPr/>
            <p:nvPr/>
          </p:nvSpPr>
          <p:spPr>
            <a:xfrm>
              <a:off x="91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75" name="Oval 1474"/>
            <p:cNvSpPr/>
            <p:nvPr/>
          </p:nvSpPr>
          <p:spPr>
            <a:xfrm>
              <a:off x="10668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76" name="Oval 1475"/>
            <p:cNvSpPr/>
            <p:nvPr/>
          </p:nvSpPr>
          <p:spPr>
            <a:xfrm>
              <a:off x="12192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77" name="Oval 1476"/>
            <p:cNvSpPr/>
            <p:nvPr/>
          </p:nvSpPr>
          <p:spPr>
            <a:xfrm>
              <a:off x="13716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78" name="Oval 1477"/>
            <p:cNvSpPr/>
            <p:nvPr/>
          </p:nvSpPr>
          <p:spPr>
            <a:xfrm>
              <a:off x="15240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79" name="Oval 1478"/>
            <p:cNvSpPr/>
            <p:nvPr/>
          </p:nvSpPr>
          <p:spPr>
            <a:xfrm>
              <a:off x="7620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80" name="Oval 1479"/>
            <p:cNvSpPr/>
            <p:nvPr/>
          </p:nvSpPr>
          <p:spPr>
            <a:xfrm>
              <a:off x="9144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81" name="Oval 1480"/>
            <p:cNvSpPr/>
            <p:nvPr/>
          </p:nvSpPr>
          <p:spPr>
            <a:xfrm>
              <a:off x="10668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82" name="Oval 1481"/>
            <p:cNvSpPr/>
            <p:nvPr/>
          </p:nvSpPr>
          <p:spPr>
            <a:xfrm>
              <a:off x="1219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83" name="Oval 1482"/>
            <p:cNvSpPr/>
            <p:nvPr/>
          </p:nvSpPr>
          <p:spPr>
            <a:xfrm>
              <a:off x="7620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84" name="Oval 1483"/>
            <p:cNvSpPr/>
            <p:nvPr/>
          </p:nvSpPr>
          <p:spPr>
            <a:xfrm>
              <a:off x="19812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85" name="Oval 1484"/>
            <p:cNvSpPr/>
            <p:nvPr/>
          </p:nvSpPr>
          <p:spPr>
            <a:xfrm>
              <a:off x="1219200" y="2286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86" name="Oval 1485"/>
            <p:cNvSpPr/>
            <p:nvPr/>
          </p:nvSpPr>
          <p:spPr>
            <a:xfrm>
              <a:off x="1371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87" name="Oval 1486"/>
            <p:cNvSpPr/>
            <p:nvPr/>
          </p:nvSpPr>
          <p:spPr>
            <a:xfrm>
              <a:off x="1524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88" name="Oval 1487"/>
            <p:cNvSpPr/>
            <p:nvPr/>
          </p:nvSpPr>
          <p:spPr>
            <a:xfrm>
              <a:off x="16764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89" name="Oval 1488"/>
            <p:cNvSpPr/>
            <p:nvPr/>
          </p:nvSpPr>
          <p:spPr>
            <a:xfrm>
              <a:off x="18288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90" name="Oval 1489"/>
            <p:cNvSpPr/>
            <p:nvPr/>
          </p:nvSpPr>
          <p:spPr>
            <a:xfrm>
              <a:off x="19812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91" name="Oval 1490"/>
            <p:cNvSpPr/>
            <p:nvPr/>
          </p:nvSpPr>
          <p:spPr>
            <a:xfrm>
              <a:off x="21336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92" name="Oval 1491"/>
            <p:cNvSpPr/>
            <p:nvPr/>
          </p:nvSpPr>
          <p:spPr>
            <a:xfrm>
              <a:off x="1371600" y="2286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93" name="Oval 1492"/>
            <p:cNvSpPr/>
            <p:nvPr/>
          </p:nvSpPr>
          <p:spPr>
            <a:xfrm>
              <a:off x="15240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94" name="Oval 1493"/>
            <p:cNvSpPr/>
            <p:nvPr/>
          </p:nvSpPr>
          <p:spPr>
            <a:xfrm>
              <a:off x="16764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95" name="Oval 1494"/>
            <p:cNvSpPr/>
            <p:nvPr/>
          </p:nvSpPr>
          <p:spPr>
            <a:xfrm>
              <a:off x="18288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96" name="Oval 1495"/>
            <p:cNvSpPr/>
            <p:nvPr/>
          </p:nvSpPr>
          <p:spPr>
            <a:xfrm>
              <a:off x="19812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97" name="Oval 1496"/>
            <p:cNvSpPr/>
            <p:nvPr/>
          </p:nvSpPr>
          <p:spPr>
            <a:xfrm>
              <a:off x="21336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98" name="Oval 1497"/>
            <p:cNvSpPr/>
            <p:nvPr/>
          </p:nvSpPr>
          <p:spPr>
            <a:xfrm>
              <a:off x="1524000" y="2286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99" name="Oval 1498"/>
            <p:cNvSpPr/>
            <p:nvPr/>
          </p:nvSpPr>
          <p:spPr>
            <a:xfrm>
              <a:off x="167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00" name="Oval 1499"/>
            <p:cNvSpPr/>
            <p:nvPr/>
          </p:nvSpPr>
          <p:spPr>
            <a:xfrm>
              <a:off x="18288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01" name="Oval 1500"/>
            <p:cNvSpPr/>
            <p:nvPr/>
          </p:nvSpPr>
          <p:spPr>
            <a:xfrm>
              <a:off x="1981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02" name="Oval 1501"/>
            <p:cNvSpPr/>
            <p:nvPr/>
          </p:nvSpPr>
          <p:spPr>
            <a:xfrm>
              <a:off x="2133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03" name="Oval 1502"/>
            <p:cNvSpPr/>
            <p:nvPr/>
          </p:nvSpPr>
          <p:spPr>
            <a:xfrm>
              <a:off x="1676400" y="2286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04" name="Oval 1503"/>
            <p:cNvSpPr/>
            <p:nvPr/>
          </p:nvSpPr>
          <p:spPr>
            <a:xfrm>
              <a:off x="18288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05" name="Oval 1504"/>
            <p:cNvSpPr/>
            <p:nvPr/>
          </p:nvSpPr>
          <p:spPr>
            <a:xfrm>
              <a:off x="19812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06" name="Oval 1505"/>
            <p:cNvSpPr/>
            <p:nvPr/>
          </p:nvSpPr>
          <p:spPr>
            <a:xfrm>
              <a:off x="21336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07" name="Oval 1506"/>
            <p:cNvSpPr/>
            <p:nvPr/>
          </p:nvSpPr>
          <p:spPr>
            <a:xfrm>
              <a:off x="1828800" y="2286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08" name="Oval 1507"/>
            <p:cNvSpPr/>
            <p:nvPr/>
          </p:nvSpPr>
          <p:spPr>
            <a:xfrm>
              <a:off x="19812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09" name="Oval 1508"/>
            <p:cNvSpPr/>
            <p:nvPr/>
          </p:nvSpPr>
          <p:spPr>
            <a:xfrm>
              <a:off x="21336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10" name="Oval 1509"/>
            <p:cNvSpPr/>
            <p:nvPr/>
          </p:nvSpPr>
          <p:spPr>
            <a:xfrm>
              <a:off x="1981200" y="2286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11" name="Oval 1510"/>
            <p:cNvSpPr/>
            <p:nvPr/>
          </p:nvSpPr>
          <p:spPr>
            <a:xfrm>
              <a:off x="2133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12" name="Oval 1511"/>
            <p:cNvSpPr/>
            <p:nvPr/>
          </p:nvSpPr>
          <p:spPr>
            <a:xfrm>
              <a:off x="2133600" y="2286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513" name="Straight Arrow Connector 1512"/>
            <p:cNvCxnSpPr/>
            <p:nvPr/>
          </p:nvCxnSpPr>
          <p:spPr>
            <a:xfrm>
              <a:off x="2514600" y="2895600"/>
              <a:ext cx="2438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14" name="Rectangle 1513"/>
            <p:cNvSpPr/>
            <p:nvPr/>
          </p:nvSpPr>
          <p:spPr>
            <a:xfrm>
              <a:off x="4953000" y="2209800"/>
              <a:ext cx="16764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15" name="Oval 1514"/>
            <p:cNvSpPr/>
            <p:nvPr/>
          </p:nvSpPr>
          <p:spPr>
            <a:xfrm>
              <a:off x="5060430" y="2315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16" name="Oval 1515"/>
            <p:cNvSpPr/>
            <p:nvPr/>
          </p:nvSpPr>
          <p:spPr>
            <a:xfrm>
              <a:off x="5212830" y="2315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17" name="Oval 1516"/>
            <p:cNvSpPr/>
            <p:nvPr/>
          </p:nvSpPr>
          <p:spPr>
            <a:xfrm>
              <a:off x="5365230" y="2315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18" name="Oval 1517"/>
            <p:cNvSpPr/>
            <p:nvPr/>
          </p:nvSpPr>
          <p:spPr>
            <a:xfrm>
              <a:off x="5517630" y="2315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19" name="Oval 1518"/>
            <p:cNvSpPr/>
            <p:nvPr/>
          </p:nvSpPr>
          <p:spPr>
            <a:xfrm>
              <a:off x="5670030" y="2315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20" name="Oval 1519"/>
            <p:cNvSpPr/>
            <p:nvPr/>
          </p:nvSpPr>
          <p:spPr>
            <a:xfrm>
              <a:off x="5822430" y="2315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21" name="Oval 1520"/>
            <p:cNvSpPr/>
            <p:nvPr/>
          </p:nvSpPr>
          <p:spPr>
            <a:xfrm>
              <a:off x="5974830" y="2315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22" name="Oval 1521"/>
            <p:cNvSpPr/>
            <p:nvPr/>
          </p:nvSpPr>
          <p:spPr>
            <a:xfrm>
              <a:off x="6127230" y="2315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23" name="Oval 1522"/>
            <p:cNvSpPr/>
            <p:nvPr/>
          </p:nvSpPr>
          <p:spPr>
            <a:xfrm>
              <a:off x="6279630" y="2315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24" name="Oval 1523"/>
            <p:cNvSpPr/>
            <p:nvPr/>
          </p:nvSpPr>
          <p:spPr>
            <a:xfrm>
              <a:off x="6432030" y="2315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25" name="Oval 1524"/>
            <p:cNvSpPr/>
            <p:nvPr/>
          </p:nvSpPr>
          <p:spPr>
            <a:xfrm>
              <a:off x="6432030" y="2468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26" name="Oval 1525"/>
            <p:cNvSpPr/>
            <p:nvPr/>
          </p:nvSpPr>
          <p:spPr>
            <a:xfrm>
              <a:off x="6432030" y="2620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27" name="Oval 1526"/>
            <p:cNvSpPr/>
            <p:nvPr/>
          </p:nvSpPr>
          <p:spPr>
            <a:xfrm>
              <a:off x="6432030" y="27731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28" name="Oval 1527"/>
            <p:cNvSpPr/>
            <p:nvPr/>
          </p:nvSpPr>
          <p:spPr>
            <a:xfrm>
              <a:off x="6432030" y="29255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29" name="Oval 1528"/>
            <p:cNvSpPr/>
            <p:nvPr/>
          </p:nvSpPr>
          <p:spPr>
            <a:xfrm>
              <a:off x="6432030" y="3077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30" name="Oval 1529"/>
            <p:cNvSpPr/>
            <p:nvPr/>
          </p:nvSpPr>
          <p:spPr>
            <a:xfrm>
              <a:off x="6432030" y="3230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31" name="Oval 1530"/>
            <p:cNvSpPr/>
            <p:nvPr/>
          </p:nvSpPr>
          <p:spPr>
            <a:xfrm>
              <a:off x="6432030" y="3382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32" name="Oval 1531"/>
            <p:cNvSpPr/>
            <p:nvPr/>
          </p:nvSpPr>
          <p:spPr>
            <a:xfrm>
              <a:off x="6279630" y="3382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33" name="Oval 1532"/>
            <p:cNvSpPr/>
            <p:nvPr/>
          </p:nvSpPr>
          <p:spPr>
            <a:xfrm>
              <a:off x="6127230" y="3382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34" name="Oval 1533"/>
            <p:cNvSpPr/>
            <p:nvPr/>
          </p:nvSpPr>
          <p:spPr>
            <a:xfrm>
              <a:off x="5974830" y="3382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35" name="Oval 1534"/>
            <p:cNvSpPr/>
            <p:nvPr/>
          </p:nvSpPr>
          <p:spPr>
            <a:xfrm>
              <a:off x="5822430" y="3382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36" name="Oval 1535"/>
            <p:cNvSpPr/>
            <p:nvPr/>
          </p:nvSpPr>
          <p:spPr>
            <a:xfrm>
              <a:off x="5670030" y="3382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37" name="Oval 1536"/>
            <p:cNvSpPr/>
            <p:nvPr/>
          </p:nvSpPr>
          <p:spPr>
            <a:xfrm>
              <a:off x="5517630" y="3382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38" name="Oval 1537"/>
            <p:cNvSpPr/>
            <p:nvPr/>
          </p:nvSpPr>
          <p:spPr>
            <a:xfrm>
              <a:off x="5365230" y="3382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39" name="Oval 1538"/>
            <p:cNvSpPr/>
            <p:nvPr/>
          </p:nvSpPr>
          <p:spPr>
            <a:xfrm>
              <a:off x="5212830" y="3382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40" name="Oval 1539"/>
            <p:cNvSpPr/>
            <p:nvPr/>
          </p:nvSpPr>
          <p:spPr>
            <a:xfrm>
              <a:off x="5060430" y="3382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41" name="Oval 1540"/>
            <p:cNvSpPr/>
            <p:nvPr/>
          </p:nvSpPr>
          <p:spPr>
            <a:xfrm>
              <a:off x="5060430" y="3230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42" name="Oval 1541"/>
            <p:cNvSpPr/>
            <p:nvPr/>
          </p:nvSpPr>
          <p:spPr>
            <a:xfrm>
              <a:off x="5060430" y="3077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43" name="Oval 1542"/>
            <p:cNvSpPr/>
            <p:nvPr/>
          </p:nvSpPr>
          <p:spPr>
            <a:xfrm>
              <a:off x="5060430" y="29255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44" name="Oval 1543"/>
            <p:cNvSpPr/>
            <p:nvPr/>
          </p:nvSpPr>
          <p:spPr>
            <a:xfrm>
              <a:off x="5060430" y="27731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45" name="Oval 1544"/>
            <p:cNvSpPr/>
            <p:nvPr/>
          </p:nvSpPr>
          <p:spPr>
            <a:xfrm>
              <a:off x="5060430" y="2620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46" name="Oval 1545"/>
            <p:cNvSpPr/>
            <p:nvPr/>
          </p:nvSpPr>
          <p:spPr>
            <a:xfrm>
              <a:off x="5060430" y="2468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47" name="Oval 1546"/>
            <p:cNvSpPr/>
            <p:nvPr/>
          </p:nvSpPr>
          <p:spPr>
            <a:xfrm>
              <a:off x="5212830" y="2468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48" name="Oval 1547"/>
            <p:cNvSpPr/>
            <p:nvPr/>
          </p:nvSpPr>
          <p:spPr>
            <a:xfrm>
              <a:off x="5365230" y="2468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49" name="Oval 1548"/>
            <p:cNvSpPr/>
            <p:nvPr/>
          </p:nvSpPr>
          <p:spPr>
            <a:xfrm>
              <a:off x="5517630" y="2468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50" name="Oval 1549"/>
            <p:cNvSpPr/>
            <p:nvPr/>
          </p:nvSpPr>
          <p:spPr>
            <a:xfrm>
              <a:off x="5670030" y="2468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51" name="Oval 1550"/>
            <p:cNvSpPr/>
            <p:nvPr/>
          </p:nvSpPr>
          <p:spPr>
            <a:xfrm>
              <a:off x="5822430" y="2468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52" name="Oval 1551"/>
            <p:cNvSpPr/>
            <p:nvPr/>
          </p:nvSpPr>
          <p:spPr>
            <a:xfrm>
              <a:off x="5974830" y="2468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53" name="Oval 1552"/>
            <p:cNvSpPr/>
            <p:nvPr/>
          </p:nvSpPr>
          <p:spPr>
            <a:xfrm>
              <a:off x="6127230" y="2468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54" name="Oval 1553"/>
            <p:cNvSpPr/>
            <p:nvPr/>
          </p:nvSpPr>
          <p:spPr>
            <a:xfrm>
              <a:off x="6279630" y="2468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55" name="Oval 1554"/>
            <p:cNvSpPr/>
            <p:nvPr/>
          </p:nvSpPr>
          <p:spPr>
            <a:xfrm>
              <a:off x="6279630" y="2620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56" name="Oval 1555"/>
            <p:cNvSpPr/>
            <p:nvPr/>
          </p:nvSpPr>
          <p:spPr>
            <a:xfrm>
              <a:off x="6279630" y="27731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57" name="Oval 1556"/>
            <p:cNvSpPr/>
            <p:nvPr/>
          </p:nvSpPr>
          <p:spPr>
            <a:xfrm>
              <a:off x="6279630" y="29255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58" name="Oval 1557"/>
            <p:cNvSpPr/>
            <p:nvPr/>
          </p:nvSpPr>
          <p:spPr>
            <a:xfrm>
              <a:off x="6279630" y="3077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59" name="Oval 1558"/>
            <p:cNvSpPr/>
            <p:nvPr/>
          </p:nvSpPr>
          <p:spPr>
            <a:xfrm>
              <a:off x="6279630" y="3230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60" name="Oval 1559"/>
            <p:cNvSpPr/>
            <p:nvPr/>
          </p:nvSpPr>
          <p:spPr>
            <a:xfrm>
              <a:off x="5212830" y="2620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61" name="Oval 1560"/>
            <p:cNvSpPr/>
            <p:nvPr/>
          </p:nvSpPr>
          <p:spPr>
            <a:xfrm>
              <a:off x="5365230" y="2620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62" name="Oval 1561"/>
            <p:cNvSpPr/>
            <p:nvPr/>
          </p:nvSpPr>
          <p:spPr>
            <a:xfrm>
              <a:off x="5517630" y="2620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63" name="Oval 1562"/>
            <p:cNvSpPr/>
            <p:nvPr/>
          </p:nvSpPr>
          <p:spPr>
            <a:xfrm>
              <a:off x="5670030" y="2620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64" name="Oval 1563"/>
            <p:cNvSpPr/>
            <p:nvPr/>
          </p:nvSpPr>
          <p:spPr>
            <a:xfrm>
              <a:off x="5822430" y="2620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65" name="Oval 1564"/>
            <p:cNvSpPr/>
            <p:nvPr/>
          </p:nvSpPr>
          <p:spPr>
            <a:xfrm>
              <a:off x="5974830" y="2620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66" name="Oval 1565"/>
            <p:cNvSpPr/>
            <p:nvPr/>
          </p:nvSpPr>
          <p:spPr>
            <a:xfrm>
              <a:off x="6127230" y="26207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67" name="Oval 1566"/>
            <p:cNvSpPr/>
            <p:nvPr/>
          </p:nvSpPr>
          <p:spPr>
            <a:xfrm>
              <a:off x="6127230" y="27731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68" name="Oval 1567"/>
            <p:cNvSpPr/>
            <p:nvPr/>
          </p:nvSpPr>
          <p:spPr>
            <a:xfrm>
              <a:off x="6127230" y="29255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69" name="Oval 1568"/>
            <p:cNvSpPr/>
            <p:nvPr/>
          </p:nvSpPr>
          <p:spPr>
            <a:xfrm>
              <a:off x="6127230" y="3077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70" name="Oval 1569"/>
            <p:cNvSpPr/>
            <p:nvPr/>
          </p:nvSpPr>
          <p:spPr>
            <a:xfrm>
              <a:off x="6127230" y="3230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71" name="Oval 1570"/>
            <p:cNvSpPr/>
            <p:nvPr/>
          </p:nvSpPr>
          <p:spPr>
            <a:xfrm>
              <a:off x="5974830" y="3230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72" name="Oval 1571"/>
            <p:cNvSpPr/>
            <p:nvPr/>
          </p:nvSpPr>
          <p:spPr>
            <a:xfrm>
              <a:off x="5822430" y="3230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73" name="Oval 1572"/>
            <p:cNvSpPr/>
            <p:nvPr/>
          </p:nvSpPr>
          <p:spPr>
            <a:xfrm>
              <a:off x="5670030" y="3230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74" name="Oval 1573"/>
            <p:cNvSpPr/>
            <p:nvPr/>
          </p:nvSpPr>
          <p:spPr>
            <a:xfrm>
              <a:off x="5517630" y="3230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75" name="Oval 1574"/>
            <p:cNvSpPr/>
            <p:nvPr/>
          </p:nvSpPr>
          <p:spPr>
            <a:xfrm>
              <a:off x="5365230" y="3230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76" name="Oval 1575"/>
            <p:cNvSpPr/>
            <p:nvPr/>
          </p:nvSpPr>
          <p:spPr>
            <a:xfrm>
              <a:off x="5212830" y="32303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77" name="Oval 1576"/>
            <p:cNvSpPr/>
            <p:nvPr/>
          </p:nvSpPr>
          <p:spPr>
            <a:xfrm>
              <a:off x="5212830" y="3077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78" name="Oval 1577"/>
            <p:cNvSpPr/>
            <p:nvPr/>
          </p:nvSpPr>
          <p:spPr>
            <a:xfrm>
              <a:off x="5212830" y="29255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79" name="Oval 1578"/>
            <p:cNvSpPr/>
            <p:nvPr/>
          </p:nvSpPr>
          <p:spPr>
            <a:xfrm>
              <a:off x="5212830" y="27731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80" name="Oval 1579"/>
            <p:cNvSpPr/>
            <p:nvPr/>
          </p:nvSpPr>
          <p:spPr>
            <a:xfrm>
              <a:off x="5365230" y="27731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81" name="Oval 1580"/>
            <p:cNvSpPr/>
            <p:nvPr/>
          </p:nvSpPr>
          <p:spPr>
            <a:xfrm>
              <a:off x="5517630" y="27731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82" name="Oval 1581"/>
            <p:cNvSpPr/>
            <p:nvPr/>
          </p:nvSpPr>
          <p:spPr>
            <a:xfrm>
              <a:off x="5670030" y="27731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83" name="Oval 1582"/>
            <p:cNvSpPr/>
            <p:nvPr/>
          </p:nvSpPr>
          <p:spPr>
            <a:xfrm>
              <a:off x="5822430" y="27731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84" name="Oval 1583"/>
            <p:cNvSpPr/>
            <p:nvPr/>
          </p:nvSpPr>
          <p:spPr>
            <a:xfrm>
              <a:off x="5974830" y="27731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85" name="Oval 1584"/>
            <p:cNvSpPr/>
            <p:nvPr/>
          </p:nvSpPr>
          <p:spPr>
            <a:xfrm>
              <a:off x="5974830" y="29255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86" name="Oval 1585"/>
            <p:cNvSpPr/>
            <p:nvPr/>
          </p:nvSpPr>
          <p:spPr>
            <a:xfrm>
              <a:off x="5974830" y="3077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87" name="Oval 1586"/>
            <p:cNvSpPr/>
            <p:nvPr/>
          </p:nvSpPr>
          <p:spPr>
            <a:xfrm>
              <a:off x="5822430" y="3077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88" name="Oval 1587"/>
            <p:cNvSpPr/>
            <p:nvPr/>
          </p:nvSpPr>
          <p:spPr>
            <a:xfrm>
              <a:off x="5670030" y="3077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89" name="Oval 1588"/>
            <p:cNvSpPr/>
            <p:nvPr/>
          </p:nvSpPr>
          <p:spPr>
            <a:xfrm>
              <a:off x="5517630" y="3077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90" name="Oval 1589"/>
            <p:cNvSpPr/>
            <p:nvPr/>
          </p:nvSpPr>
          <p:spPr>
            <a:xfrm>
              <a:off x="5365230" y="30779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91" name="Oval 1590"/>
            <p:cNvSpPr/>
            <p:nvPr/>
          </p:nvSpPr>
          <p:spPr>
            <a:xfrm>
              <a:off x="5365230" y="29255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92" name="Oval 1591"/>
            <p:cNvSpPr/>
            <p:nvPr/>
          </p:nvSpPr>
          <p:spPr>
            <a:xfrm>
              <a:off x="5517630" y="29255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93" name="Oval 1592"/>
            <p:cNvSpPr/>
            <p:nvPr/>
          </p:nvSpPr>
          <p:spPr>
            <a:xfrm>
              <a:off x="5670030" y="29255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94" name="Oval 1593"/>
            <p:cNvSpPr/>
            <p:nvPr/>
          </p:nvSpPr>
          <p:spPr>
            <a:xfrm>
              <a:off x="5822430" y="29255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95" name="Oval 1594"/>
            <p:cNvSpPr/>
            <p:nvPr/>
          </p:nvSpPr>
          <p:spPr>
            <a:xfrm>
              <a:off x="5974830" y="292558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96" name="TextBox 1595"/>
            <p:cNvSpPr txBox="1"/>
            <p:nvPr/>
          </p:nvSpPr>
          <p:spPr>
            <a:xfrm>
              <a:off x="685800" y="1399981"/>
              <a:ext cx="1524000" cy="682403"/>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242 subjects</a:t>
              </a:r>
              <a:endParaRPr lang="en-US" dirty="0">
                <a:latin typeface="Times New Roman" pitchFamily="18" charset="0"/>
                <a:cs typeface="Times New Roman" pitchFamily="18" charset="0"/>
              </a:endParaRPr>
            </a:p>
          </p:txBody>
        </p:sp>
        <p:sp>
          <p:nvSpPr>
            <p:cNvPr id="1597" name="TextBox 1596"/>
            <p:cNvSpPr txBox="1"/>
            <p:nvPr/>
          </p:nvSpPr>
          <p:spPr>
            <a:xfrm>
              <a:off x="4301067" y="1600200"/>
              <a:ext cx="3680883" cy="682403"/>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210 training (200 unique subjects)</a:t>
              </a:r>
              <a:endParaRPr lang="en-US" dirty="0">
                <a:latin typeface="Times New Roman" pitchFamily="18" charset="0"/>
                <a:cs typeface="Times New Roman" pitchFamily="18" charset="0"/>
              </a:endParaRPr>
            </a:p>
          </p:txBody>
        </p:sp>
        <p:cxnSp>
          <p:nvCxnSpPr>
            <p:cNvPr id="1598" name="Straight Arrow Connector 1597"/>
            <p:cNvCxnSpPr/>
            <p:nvPr/>
          </p:nvCxnSpPr>
          <p:spPr>
            <a:xfrm>
              <a:off x="1447800" y="3886200"/>
              <a:ext cx="0" cy="1143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599" name="Group 358"/>
            <p:cNvGrpSpPr/>
            <p:nvPr/>
          </p:nvGrpSpPr>
          <p:grpSpPr>
            <a:xfrm>
              <a:off x="228600" y="5029200"/>
              <a:ext cx="2514600" cy="838200"/>
              <a:chOff x="685800" y="5029200"/>
              <a:chExt cx="2514600" cy="838200"/>
            </a:xfrm>
          </p:grpSpPr>
          <p:sp>
            <p:nvSpPr>
              <p:cNvPr id="1602" name="Rectangle 1601"/>
              <p:cNvSpPr/>
              <p:nvPr/>
            </p:nvSpPr>
            <p:spPr>
              <a:xfrm>
                <a:off x="685800" y="5029200"/>
                <a:ext cx="25146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03" name="Oval 1602"/>
              <p:cNvSpPr/>
              <p:nvPr/>
            </p:nvSpPr>
            <p:spPr>
              <a:xfrm>
                <a:off x="8382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04" name="Oval 1603"/>
              <p:cNvSpPr/>
              <p:nvPr/>
            </p:nvSpPr>
            <p:spPr>
              <a:xfrm>
                <a:off x="9906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05" name="Oval 1604"/>
              <p:cNvSpPr/>
              <p:nvPr/>
            </p:nvSpPr>
            <p:spPr>
              <a:xfrm>
                <a:off x="1143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06" name="Oval 1605"/>
              <p:cNvSpPr/>
              <p:nvPr/>
            </p:nvSpPr>
            <p:spPr>
              <a:xfrm>
                <a:off x="12954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07" name="Oval 1606"/>
              <p:cNvSpPr/>
              <p:nvPr/>
            </p:nvSpPr>
            <p:spPr>
              <a:xfrm>
                <a:off x="14478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08" name="Oval 1607"/>
              <p:cNvSpPr/>
              <p:nvPr/>
            </p:nvSpPr>
            <p:spPr>
              <a:xfrm>
                <a:off x="16002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09" name="Oval 1608"/>
              <p:cNvSpPr/>
              <p:nvPr/>
            </p:nvSpPr>
            <p:spPr>
              <a:xfrm>
                <a:off x="17526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10" name="Oval 1609"/>
              <p:cNvSpPr/>
              <p:nvPr/>
            </p:nvSpPr>
            <p:spPr>
              <a:xfrm>
                <a:off x="1905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11" name="Oval 1610"/>
              <p:cNvSpPr/>
              <p:nvPr/>
            </p:nvSpPr>
            <p:spPr>
              <a:xfrm>
                <a:off x="20574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12" name="Oval 1611"/>
              <p:cNvSpPr/>
              <p:nvPr/>
            </p:nvSpPr>
            <p:spPr>
              <a:xfrm>
                <a:off x="22098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13" name="Oval 1612"/>
              <p:cNvSpPr/>
              <p:nvPr/>
            </p:nvSpPr>
            <p:spPr>
              <a:xfrm>
                <a:off x="23622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14" name="Oval 1613"/>
              <p:cNvSpPr/>
              <p:nvPr/>
            </p:nvSpPr>
            <p:spPr>
              <a:xfrm>
                <a:off x="25146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15" name="Oval 1614"/>
              <p:cNvSpPr/>
              <p:nvPr/>
            </p:nvSpPr>
            <p:spPr>
              <a:xfrm>
                <a:off x="2667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16" name="Oval 1615"/>
              <p:cNvSpPr/>
              <p:nvPr/>
            </p:nvSpPr>
            <p:spPr>
              <a:xfrm>
                <a:off x="28194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17" name="Oval 1616"/>
              <p:cNvSpPr/>
              <p:nvPr/>
            </p:nvSpPr>
            <p:spPr>
              <a:xfrm>
                <a:off x="29718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18" name="Oval 1617"/>
              <p:cNvSpPr/>
              <p:nvPr/>
            </p:nvSpPr>
            <p:spPr>
              <a:xfrm>
                <a:off x="29718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19" name="Oval 1618"/>
              <p:cNvSpPr/>
              <p:nvPr/>
            </p:nvSpPr>
            <p:spPr>
              <a:xfrm>
                <a:off x="29718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20" name="Oval 1619"/>
              <p:cNvSpPr/>
              <p:nvPr/>
            </p:nvSpPr>
            <p:spPr>
              <a:xfrm>
                <a:off x="29718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21" name="Oval 1620"/>
              <p:cNvSpPr/>
              <p:nvPr/>
            </p:nvSpPr>
            <p:spPr>
              <a:xfrm>
                <a:off x="2819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22" name="Oval 1621"/>
              <p:cNvSpPr/>
              <p:nvPr/>
            </p:nvSpPr>
            <p:spPr>
              <a:xfrm>
                <a:off x="26670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23" name="Oval 1622"/>
              <p:cNvSpPr/>
              <p:nvPr/>
            </p:nvSpPr>
            <p:spPr>
              <a:xfrm>
                <a:off x="2514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24" name="Oval 1623"/>
              <p:cNvSpPr/>
              <p:nvPr/>
            </p:nvSpPr>
            <p:spPr>
              <a:xfrm>
                <a:off x="23622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25" name="Oval 1624"/>
              <p:cNvSpPr/>
              <p:nvPr/>
            </p:nvSpPr>
            <p:spPr>
              <a:xfrm>
                <a:off x="22098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26" name="Oval 1625"/>
              <p:cNvSpPr/>
              <p:nvPr/>
            </p:nvSpPr>
            <p:spPr>
              <a:xfrm>
                <a:off x="2057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27" name="Oval 1626"/>
              <p:cNvSpPr/>
              <p:nvPr/>
            </p:nvSpPr>
            <p:spPr>
              <a:xfrm>
                <a:off x="19050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28" name="Oval 1627"/>
              <p:cNvSpPr/>
              <p:nvPr/>
            </p:nvSpPr>
            <p:spPr>
              <a:xfrm>
                <a:off x="1752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29" name="Oval 1628"/>
              <p:cNvSpPr/>
              <p:nvPr/>
            </p:nvSpPr>
            <p:spPr>
              <a:xfrm>
                <a:off x="16002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30" name="Oval 1629"/>
              <p:cNvSpPr/>
              <p:nvPr/>
            </p:nvSpPr>
            <p:spPr>
              <a:xfrm>
                <a:off x="14478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31" name="Oval 1630"/>
              <p:cNvSpPr/>
              <p:nvPr/>
            </p:nvSpPr>
            <p:spPr>
              <a:xfrm>
                <a:off x="1295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32" name="Oval 1631"/>
              <p:cNvSpPr/>
              <p:nvPr/>
            </p:nvSpPr>
            <p:spPr>
              <a:xfrm>
                <a:off x="11430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33" name="Oval 1632"/>
              <p:cNvSpPr/>
              <p:nvPr/>
            </p:nvSpPr>
            <p:spPr>
              <a:xfrm>
                <a:off x="990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34" name="Oval 1633"/>
              <p:cNvSpPr/>
              <p:nvPr/>
            </p:nvSpPr>
            <p:spPr>
              <a:xfrm>
                <a:off x="8382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35" name="Oval 1634"/>
              <p:cNvSpPr/>
              <p:nvPr/>
            </p:nvSpPr>
            <p:spPr>
              <a:xfrm>
                <a:off x="8382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36" name="Oval 1635"/>
              <p:cNvSpPr/>
              <p:nvPr/>
            </p:nvSpPr>
            <p:spPr>
              <a:xfrm>
                <a:off x="83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37" name="Oval 1636"/>
              <p:cNvSpPr/>
              <p:nvPr/>
            </p:nvSpPr>
            <p:spPr>
              <a:xfrm>
                <a:off x="9906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38" name="Oval 1637"/>
              <p:cNvSpPr/>
              <p:nvPr/>
            </p:nvSpPr>
            <p:spPr>
              <a:xfrm>
                <a:off x="11430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39" name="Oval 1638"/>
              <p:cNvSpPr/>
              <p:nvPr/>
            </p:nvSpPr>
            <p:spPr>
              <a:xfrm>
                <a:off x="1295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40" name="Oval 1639"/>
              <p:cNvSpPr/>
              <p:nvPr/>
            </p:nvSpPr>
            <p:spPr>
              <a:xfrm>
                <a:off x="14478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41" name="Oval 1640"/>
              <p:cNvSpPr/>
              <p:nvPr/>
            </p:nvSpPr>
            <p:spPr>
              <a:xfrm>
                <a:off x="1600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42" name="Oval 1641"/>
              <p:cNvSpPr/>
              <p:nvPr/>
            </p:nvSpPr>
            <p:spPr>
              <a:xfrm>
                <a:off x="17526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43" name="Oval 1642"/>
              <p:cNvSpPr/>
              <p:nvPr/>
            </p:nvSpPr>
            <p:spPr>
              <a:xfrm>
                <a:off x="19050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44" name="Oval 1643"/>
              <p:cNvSpPr/>
              <p:nvPr/>
            </p:nvSpPr>
            <p:spPr>
              <a:xfrm>
                <a:off x="2057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45" name="Oval 1644"/>
              <p:cNvSpPr/>
              <p:nvPr/>
            </p:nvSpPr>
            <p:spPr>
              <a:xfrm>
                <a:off x="22098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46" name="Oval 1645"/>
              <p:cNvSpPr/>
              <p:nvPr/>
            </p:nvSpPr>
            <p:spPr>
              <a:xfrm>
                <a:off x="2362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47" name="Oval 1646"/>
              <p:cNvSpPr/>
              <p:nvPr/>
            </p:nvSpPr>
            <p:spPr>
              <a:xfrm>
                <a:off x="25146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48" name="Oval 1647"/>
              <p:cNvSpPr/>
              <p:nvPr/>
            </p:nvSpPr>
            <p:spPr>
              <a:xfrm>
                <a:off x="26670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49" name="Oval 1648"/>
              <p:cNvSpPr/>
              <p:nvPr/>
            </p:nvSpPr>
            <p:spPr>
              <a:xfrm>
                <a:off x="2819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50" name="Oval 1649"/>
              <p:cNvSpPr/>
              <p:nvPr/>
            </p:nvSpPr>
            <p:spPr>
              <a:xfrm>
                <a:off x="26670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51" name="Oval 1650"/>
              <p:cNvSpPr/>
              <p:nvPr/>
            </p:nvSpPr>
            <p:spPr>
              <a:xfrm>
                <a:off x="25146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52" name="Oval 1651"/>
              <p:cNvSpPr/>
              <p:nvPr/>
            </p:nvSpPr>
            <p:spPr>
              <a:xfrm>
                <a:off x="23622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53" name="Oval 1652"/>
              <p:cNvSpPr/>
              <p:nvPr/>
            </p:nvSpPr>
            <p:spPr>
              <a:xfrm>
                <a:off x="22098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54" name="Oval 1653"/>
              <p:cNvSpPr/>
              <p:nvPr/>
            </p:nvSpPr>
            <p:spPr>
              <a:xfrm>
                <a:off x="20574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55" name="Oval 1654"/>
              <p:cNvSpPr/>
              <p:nvPr/>
            </p:nvSpPr>
            <p:spPr>
              <a:xfrm>
                <a:off x="19050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56" name="Oval 1655"/>
              <p:cNvSpPr/>
              <p:nvPr/>
            </p:nvSpPr>
            <p:spPr>
              <a:xfrm>
                <a:off x="17526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57" name="Oval 1656"/>
              <p:cNvSpPr/>
              <p:nvPr/>
            </p:nvSpPr>
            <p:spPr>
              <a:xfrm>
                <a:off x="16002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58" name="Oval 1657"/>
              <p:cNvSpPr/>
              <p:nvPr/>
            </p:nvSpPr>
            <p:spPr>
              <a:xfrm>
                <a:off x="14478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59" name="Oval 1658"/>
              <p:cNvSpPr/>
              <p:nvPr/>
            </p:nvSpPr>
            <p:spPr>
              <a:xfrm>
                <a:off x="12954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60" name="Oval 1659"/>
              <p:cNvSpPr/>
              <p:nvPr/>
            </p:nvSpPr>
            <p:spPr>
              <a:xfrm>
                <a:off x="11430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61" name="Oval 1660"/>
              <p:cNvSpPr/>
              <p:nvPr/>
            </p:nvSpPr>
            <p:spPr>
              <a:xfrm>
                <a:off x="9906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62" name="Oval 1661"/>
              <p:cNvSpPr/>
              <p:nvPr/>
            </p:nvSpPr>
            <p:spPr>
              <a:xfrm>
                <a:off x="28194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sp>
          <p:nvSpPr>
            <p:cNvPr id="1600" name="TextBox 1599"/>
            <p:cNvSpPr txBox="1"/>
            <p:nvPr/>
          </p:nvSpPr>
          <p:spPr>
            <a:xfrm>
              <a:off x="762000" y="5867400"/>
              <a:ext cx="1524000" cy="682403"/>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42 validation</a:t>
              </a:r>
              <a:endParaRPr lang="en-US" dirty="0">
                <a:latin typeface="Times New Roman" pitchFamily="18" charset="0"/>
                <a:cs typeface="Times New Roman" pitchFamily="18" charset="0"/>
              </a:endParaRPr>
            </a:p>
          </p:txBody>
        </p:sp>
        <p:sp>
          <p:nvSpPr>
            <p:cNvPr id="1601" name="TextBox 1600"/>
            <p:cNvSpPr txBox="1"/>
            <p:nvPr/>
          </p:nvSpPr>
          <p:spPr>
            <a:xfrm>
              <a:off x="3505200" y="4038600"/>
              <a:ext cx="5181600" cy="2153962"/>
            </a:xfrm>
            <a:prstGeom prst="rect">
              <a:avLst/>
            </a:prstGeom>
            <a:noFill/>
          </p:spPr>
          <p:txBody>
            <a:bodyPr wrap="square" rtlCol="0">
              <a:spAutoFit/>
            </a:bodyPr>
            <a:lstStyle/>
            <a:p>
              <a:r>
                <a:rPr lang="en-US" sz="1600" dirty="0" smtClean="0">
                  <a:latin typeface="Times New Roman" pitchFamily="18" charset="0"/>
                  <a:cs typeface="Times New Roman" pitchFamily="18" charset="0"/>
                </a:rPr>
                <a:t>This process is repeated 10,000 times, and each model is trained and validated every time.</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numbers in the training and validation sets are subject to change in each run because of the replacement.</a:t>
              </a:r>
              <a:endParaRPr lang="en-US" sz="1600" dirty="0">
                <a:latin typeface="Times New Roman" pitchFamily="18" charset="0"/>
                <a:cs typeface="Times New Roman" pitchFamily="18" charset="0"/>
              </a:endParaRPr>
            </a:p>
          </p:txBody>
        </p:sp>
      </p:grpSp>
      <p:sp>
        <p:nvSpPr>
          <p:cNvPr id="1663" name="TextBox 1662"/>
          <p:cNvSpPr txBox="1"/>
          <p:nvPr/>
        </p:nvSpPr>
        <p:spPr>
          <a:xfrm>
            <a:off x="3429000" y="27604522"/>
            <a:ext cx="33528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Study Datasets</a:t>
            </a:r>
            <a:endParaRPr lang="en-US" sz="2800" b="1" dirty="0">
              <a:latin typeface="Times New Roman" pitchFamily="18" charset="0"/>
              <a:cs typeface="Times New Roman" pitchFamily="18" charset="0"/>
            </a:endParaRPr>
          </a:p>
        </p:txBody>
      </p:sp>
      <p:sp>
        <p:nvSpPr>
          <p:cNvPr id="1664" name="Rectangle 1663"/>
          <p:cNvSpPr/>
          <p:nvPr/>
        </p:nvSpPr>
        <p:spPr>
          <a:xfrm>
            <a:off x="76200" y="31089600"/>
            <a:ext cx="5410200" cy="541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5" name="Rectangle 1664"/>
          <p:cNvSpPr/>
          <p:nvPr/>
        </p:nvSpPr>
        <p:spPr>
          <a:xfrm>
            <a:off x="5562600" y="31089600"/>
            <a:ext cx="5410200" cy="541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6" name="Rectangle 1665"/>
          <p:cNvSpPr/>
          <p:nvPr/>
        </p:nvSpPr>
        <p:spPr>
          <a:xfrm>
            <a:off x="76200" y="36576000"/>
            <a:ext cx="54102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7" name="Rectangle 1666"/>
          <p:cNvSpPr/>
          <p:nvPr/>
        </p:nvSpPr>
        <p:spPr>
          <a:xfrm>
            <a:off x="5562600" y="36576000"/>
            <a:ext cx="54102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68" name="Picture 4"/>
          <p:cNvPicPr>
            <a:picLocks noChangeAspect="1" noChangeArrowheads="1"/>
          </p:cNvPicPr>
          <p:nvPr/>
        </p:nvPicPr>
        <p:blipFill>
          <a:blip r:embed="rId11" cstate="print"/>
          <a:srcRect l="31259" t="21875" r="22474" b="14583"/>
          <a:stretch>
            <a:fillRect/>
          </a:stretch>
        </p:blipFill>
        <p:spPr bwMode="auto">
          <a:xfrm>
            <a:off x="38455605" y="2843748"/>
            <a:ext cx="5130795" cy="3961753"/>
          </a:xfrm>
          <a:prstGeom prst="rect">
            <a:avLst/>
          </a:prstGeom>
          <a:noFill/>
          <a:ln w="9525">
            <a:noFill/>
            <a:miter lim="800000"/>
            <a:headEnd/>
            <a:tailEnd/>
          </a:ln>
        </p:spPr>
      </p:pic>
      <p:graphicFrame>
        <p:nvGraphicFramePr>
          <p:cNvPr id="1669" name="Chart 1668"/>
          <p:cNvGraphicFramePr/>
          <p:nvPr>
            <p:extLst>
              <p:ext uri="{D42A27DB-BD31-4B8C-83A1-F6EECF244321}">
                <p14:modId xmlns:p14="http://schemas.microsoft.com/office/powerpoint/2010/main" xmlns="" val="761979856"/>
              </p:ext>
            </p:extLst>
          </p:nvPr>
        </p:nvGraphicFramePr>
        <p:xfrm>
          <a:off x="33057662" y="3297773"/>
          <a:ext cx="5329238" cy="3209925"/>
        </p:xfrm>
        <a:graphic>
          <a:graphicData uri="http://schemas.openxmlformats.org/drawingml/2006/chart">
            <c:chart xmlns:c="http://schemas.openxmlformats.org/drawingml/2006/chart" xmlns:r="http://schemas.openxmlformats.org/officeDocument/2006/relationships" r:id="rId12"/>
          </a:graphicData>
        </a:graphic>
      </p:graphicFrame>
      <p:sp>
        <p:nvSpPr>
          <p:cNvPr id="1670" name="TextBox 1669"/>
          <p:cNvSpPr txBox="1"/>
          <p:nvPr/>
        </p:nvSpPr>
        <p:spPr>
          <a:xfrm>
            <a:off x="33510100" y="6560992"/>
            <a:ext cx="1066800" cy="323165"/>
          </a:xfrm>
          <a:prstGeom prst="rect">
            <a:avLst/>
          </a:prstGeom>
          <a:noFill/>
        </p:spPr>
        <p:txBody>
          <a:bodyPr wrap="square" rtlCol="0">
            <a:spAutoFit/>
          </a:bodyPr>
          <a:lstStyle/>
          <a:p>
            <a:r>
              <a:rPr lang="en-US" sz="1500" dirty="0" smtClean="0">
                <a:latin typeface="Times New Roman" pitchFamily="18" charset="0"/>
                <a:cs typeface="Times New Roman" pitchFamily="18" charset="0"/>
              </a:rPr>
              <a:t>p &lt;0.0001</a:t>
            </a:r>
            <a:endParaRPr lang="en-US" sz="1500" dirty="0" smtClean="0">
              <a:latin typeface="Times New Roman" pitchFamily="18" charset="0"/>
              <a:ea typeface="SimSun"/>
              <a:cs typeface="Times New Roman" pitchFamily="18" charset="0"/>
            </a:endParaRPr>
          </a:p>
        </p:txBody>
      </p:sp>
      <p:sp>
        <p:nvSpPr>
          <p:cNvPr id="1671" name="TextBox 1670"/>
          <p:cNvSpPr txBox="1"/>
          <p:nvPr/>
        </p:nvSpPr>
        <p:spPr>
          <a:xfrm>
            <a:off x="34485792" y="6546478"/>
            <a:ext cx="1005508" cy="323165"/>
          </a:xfrm>
          <a:prstGeom prst="rect">
            <a:avLst/>
          </a:prstGeom>
          <a:noFill/>
        </p:spPr>
        <p:txBody>
          <a:bodyPr wrap="square" rtlCol="0">
            <a:spAutoFit/>
          </a:bodyPr>
          <a:lstStyle/>
          <a:p>
            <a:r>
              <a:rPr lang="en-US" sz="1500" dirty="0" smtClean="0">
                <a:latin typeface="Times New Roman" pitchFamily="18" charset="0"/>
                <a:cs typeface="Times New Roman" pitchFamily="18" charset="0"/>
              </a:rPr>
              <a:t>p = </a:t>
            </a:r>
            <a:r>
              <a:rPr lang="en-US" sz="1500" dirty="0" smtClean="0">
                <a:latin typeface="Times New Roman" pitchFamily="18" charset="0"/>
                <a:ea typeface="SimSun"/>
                <a:cs typeface="Times New Roman" pitchFamily="18" charset="0"/>
              </a:rPr>
              <a:t>0.1261</a:t>
            </a:r>
          </a:p>
        </p:txBody>
      </p:sp>
      <p:sp>
        <p:nvSpPr>
          <p:cNvPr id="1672" name="TextBox 1671"/>
          <p:cNvSpPr txBox="1"/>
          <p:nvPr/>
        </p:nvSpPr>
        <p:spPr>
          <a:xfrm>
            <a:off x="35537631" y="6559183"/>
            <a:ext cx="1096669" cy="323165"/>
          </a:xfrm>
          <a:prstGeom prst="rect">
            <a:avLst/>
          </a:prstGeom>
          <a:noFill/>
        </p:spPr>
        <p:txBody>
          <a:bodyPr wrap="square" rtlCol="0">
            <a:spAutoFit/>
          </a:bodyPr>
          <a:lstStyle/>
          <a:p>
            <a:r>
              <a:rPr lang="en-US" sz="1500" dirty="0" smtClean="0">
                <a:latin typeface="Times New Roman" pitchFamily="18" charset="0"/>
                <a:cs typeface="Times New Roman" pitchFamily="18" charset="0"/>
              </a:rPr>
              <a:t>p = 1.000</a:t>
            </a:r>
            <a:endParaRPr lang="en-US" sz="1500" dirty="0">
              <a:latin typeface="Times New Roman" pitchFamily="18" charset="0"/>
              <a:cs typeface="Times New Roman" pitchFamily="18" charset="0"/>
            </a:endParaRPr>
          </a:p>
        </p:txBody>
      </p:sp>
      <p:sp>
        <p:nvSpPr>
          <p:cNvPr id="1673" name="TextBox 1672"/>
          <p:cNvSpPr txBox="1"/>
          <p:nvPr/>
        </p:nvSpPr>
        <p:spPr>
          <a:xfrm>
            <a:off x="36481900" y="6577548"/>
            <a:ext cx="872412" cy="323165"/>
          </a:xfrm>
          <a:prstGeom prst="rect">
            <a:avLst/>
          </a:prstGeom>
          <a:noFill/>
        </p:spPr>
        <p:txBody>
          <a:bodyPr wrap="square" rtlCol="0">
            <a:spAutoFit/>
          </a:bodyPr>
          <a:lstStyle/>
          <a:p>
            <a:r>
              <a:rPr lang="en-US" sz="1500" dirty="0" smtClean="0">
                <a:latin typeface="Times New Roman" pitchFamily="18" charset="0"/>
                <a:cs typeface="Times New Roman" pitchFamily="18" charset="0"/>
              </a:rPr>
              <a:t>p =</a:t>
            </a:r>
            <a:r>
              <a:rPr lang="en-US" sz="1500" dirty="0" smtClean="0">
                <a:latin typeface="Times New Roman" pitchFamily="18" charset="0"/>
                <a:ea typeface="SimSun"/>
                <a:cs typeface="Times New Roman" pitchFamily="18" charset="0"/>
              </a:rPr>
              <a:t>1.000</a:t>
            </a:r>
          </a:p>
        </p:txBody>
      </p:sp>
      <p:sp>
        <p:nvSpPr>
          <p:cNvPr id="1674" name="TextBox 1673"/>
          <p:cNvSpPr txBox="1"/>
          <p:nvPr/>
        </p:nvSpPr>
        <p:spPr>
          <a:xfrm>
            <a:off x="39272943" y="5282148"/>
            <a:ext cx="1066800" cy="323165"/>
          </a:xfrm>
          <a:prstGeom prst="rect">
            <a:avLst/>
          </a:prstGeom>
          <a:noFill/>
        </p:spPr>
        <p:txBody>
          <a:bodyPr wrap="square" rtlCol="0">
            <a:spAutoFit/>
          </a:bodyPr>
          <a:lstStyle/>
          <a:p>
            <a:r>
              <a:rPr lang="en-US" sz="1500" dirty="0" smtClean="0">
                <a:latin typeface="Times New Roman" pitchFamily="18" charset="0"/>
                <a:cs typeface="Times New Roman" pitchFamily="18" charset="0"/>
              </a:rPr>
              <a:t>p &lt;0.0001</a:t>
            </a:r>
            <a:endParaRPr lang="en-US" sz="1500" dirty="0" smtClean="0">
              <a:latin typeface="Times New Roman" pitchFamily="18" charset="0"/>
              <a:ea typeface="SimSun"/>
              <a:cs typeface="Times New Roman" pitchFamily="18" charset="0"/>
            </a:endParaRPr>
          </a:p>
        </p:txBody>
      </p:sp>
      <p:sp>
        <p:nvSpPr>
          <p:cNvPr id="1675" name="TextBox 1674"/>
          <p:cNvSpPr txBox="1"/>
          <p:nvPr/>
        </p:nvSpPr>
        <p:spPr>
          <a:xfrm>
            <a:off x="39243000" y="3300948"/>
            <a:ext cx="1275071" cy="323165"/>
          </a:xfrm>
          <a:prstGeom prst="rect">
            <a:avLst/>
          </a:prstGeom>
          <a:noFill/>
        </p:spPr>
        <p:txBody>
          <a:bodyPr wrap="square" rtlCol="0">
            <a:spAutoFit/>
          </a:bodyPr>
          <a:lstStyle/>
          <a:p>
            <a:r>
              <a:rPr lang="en-US" sz="1500" dirty="0" smtClean="0">
                <a:latin typeface="Times New Roman" pitchFamily="18" charset="0"/>
                <a:cs typeface="Times New Roman" pitchFamily="18" charset="0"/>
              </a:rPr>
              <a:t>p = </a:t>
            </a:r>
            <a:r>
              <a:rPr lang="en-US" sz="1500" dirty="0" smtClean="0">
                <a:latin typeface="Times New Roman" pitchFamily="18" charset="0"/>
                <a:ea typeface="SimSun"/>
                <a:cs typeface="Times New Roman" pitchFamily="18" charset="0"/>
              </a:rPr>
              <a:t>0.06169</a:t>
            </a:r>
          </a:p>
        </p:txBody>
      </p:sp>
      <p:sp>
        <p:nvSpPr>
          <p:cNvPr id="1676" name="TextBox 1675"/>
          <p:cNvSpPr txBox="1"/>
          <p:nvPr/>
        </p:nvSpPr>
        <p:spPr>
          <a:xfrm>
            <a:off x="42062400" y="5263783"/>
            <a:ext cx="1398903" cy="323165"/>
          </a:xfrm>
          <a:prstGeom prst="rect">
            <a:avLst/>
          </a:prstGeom>
          <a:noFill/>
        </p:spPr>
        <p:txBody>
          <a:bodyPr wrap="square" rtlCol="0">
            <a:spAutoFit/>
          </a:bodyPr>
          <a:lstStyle/>
          <a:p>
            <a:r>
              <a:rPr lang="en-US" sz="1500" dirty="0" smtClean="0">
                <a:latin typeface="Times New Roman" pitchFamily="18" charset="0"/>
                <a:cs typeface="Times New Roman" pitchFamily="18" charset="0"/>
              </a:rPr>
              <a:t>p =</a:t>
            </a:r>
            <a:r>
              <a:rPr lang="en-US" sz="1500" dirty="0" smtClean="0">
                <a:latin typeface="Times New Roman" pitchFamily="18" charset="0"/>
                <a:ea typeface="SimSun"/>
                <a:cs typeface="Times New Roman" pitchFamily="18" charset="0"/>
              </a:rPr>
              <a:t>0.07342</a:t>
            </a:r>
          </a:p>
        </p:txBody>
      </p:sp>
      <p:sp>
        <p:nvSpPr>
          <p:cNvPr id="1677" name="TextBox 1676"/>
          <p:cNvSpPr txBox="1"/>
          <p:nvPr/>
        </p:nvSpPr>
        <p:spPr>
          <a:xfrm>
            <a:off x="41681400" y="3377148"/>
            <a:ext cx="1352794" cy="323165"/>
          </a:xfrm>
          <a:prstGeom prst="rect">
            <a:avLst/>
          </a:prstGeom>
          <a:noFill/>
        </p:spPr>
        <p:txBody>
          <a:bodyPr wrap="square" rtlCol="0">
            <a:spAutoFit/>
          </a:bodyPr>
          <a:lstStyle/>
          <a:p>
            <a:r>
              <a:rPr lang="en-US" sz="1500" dirty="0" smtClean="0">
                <a:latin typeface="Times New Roman" pitchFamily="18" charset="0"/>
                <a:cs typeface="Times New Roman" pitchFamily="18" charset="0"/>
              </a:rPr>
              <a:t>p &lt;0.0001</a:t>
            </a:r>
            <a:endParaRPr lang="en-US" sz="1500" dirty="0" smtClean="0">
              <a:latin typeface="Times New Roman" pitchFamily="18" charset="0"/>
              <a:ea typeface="SimSun"/>
              <a:cs typeface="Times New Roman" pitchFamily="18" charset="0"/>
            </a:endParaRPr>
          </a:p>
        </p:txBody>
      </p:sp>
      <p:sp>
        <p:nvSpPr>
          <p:cNvPr id="1678" name="Content Placeholder 2"/>
          <p:cNvSpPr txBox="1">
            <a:spLocks/>
          </p:cNvSpPr>
          <p:nvPr/>
        </p:nvSpPr>
        <p:spPr>
          <a:xfrm>
            <a:off x="32918400" y="7913788"/>
            <a:ext cx="5915281" cy="3769160"/>
          </a:xfrm>
          <a:prstGeom prst="rect">
            <a:avLst/>
          </a:prstGeom>
        </p:spPr>
        <p:txBody>
          <a:bodyPr>
            <a:noAutofit/>
          </a:bodyPr>
          <a:lst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cs typeface="+mn-cs"/>
              </a:defRPr>
            </a:lvl2pPr>
            <a:lvl3pPr marL="5486400" indent="-1096963" algn="l" defTabSz="4389438" rtl="0" eaLnBrk="0" fontAlgn="base" hangingPunct="0">
              <a:spcBef>
                <a:spcPct val="20000"/>
              </a:spcBef>
              <a:spcAft>
                <a:spcPct val="0"/>
              </a:spcAft>
              <a:buChar char="•"/>
              <a:defRPr sz="11500">
                <a:solidFill>
                  <a:schemeClr val="tx1"/>
                </a:solidFill>
                <a:latin typeface="+mn-lt"/>
                <a:cs typeface="+mn-cs"/>
              </a:defRPr>
            </a:lvl3pPr>
            <a:lvl4pPr marL="7680325" indent="-1096963" algn="l" defTabSz="4389438" rtl="0" eaLnBrk="0" fontAlgn="base" hangingPunct="0">
              <a:spcBef>
                <a:spcPct val="20000"/>
              </a:spcBef>
              <a:spcAft>
                <a:spcPct val="0"/>
              </a:spcAft>
              <a:buChar char="–"/>
              <a:defRPr sz="9600">
                <a:solidFill>
                  <a:schemeClr val="tx1"/>
                </a:solidFill>
                <a:latin typeface="+mn-lt"/>
                <a:cs typeface="+mn-cs"/>
              </a:defRPr>
            </a:lvl4pPr>
            <a:lvl5pPr marL="9875838" indent="-1096963" algn="l" defTabSz="4389438" rtl="0" eaLnBrk="0" fontAlgn="base" hangingPunct="0">
              <a:spcBef>
                <a:spcPct val="20000"/>
              </a:spcBef>
              <a:spcAft>
                <a:spcPct val="0"/>
              </a:spcAft>
              <a:buChar char="»"/>
              <a:defRPr sz="9600">
                <a:solidFill>
                  <a:schemeClr val="tx1"/>
                </a:solidFill>
                <a:latin typeface="+mn-lt"/>
                <a:cs typeface="+mn-cs"/>
              </a:defRPr>
            </a:lvl5pPr>
            <a:lvl6pPr marL="10333038" indent="-1096963" algn="l" defTabSz="4389438" rtl="0" fontAlgn="base">
              <a:spcBef>
                <a:spcPct val="20000"/>
              </a:spcBef>
              <a:spcAft>
                <a:spcPct val="0"/>
              </a:spcAft>
              <a:buChar char="»"/>
              <a:defRPr sz="9600">
                <a:solidFill>
                  <a:schemeClr val="tx1"/>
                </a:solidFill>
                <a:latin typeface="+mn-lt"/>
                <a:cs typeface="+mn-cs"/>
              </a:defRPr>
            </a:lvl6pPr>
            <a:lvl7pPr marL="10790238" indent="-1096963" algn="l" defTabSz="4389438" rtl="0" fontAlgn="base">
              <a:spcBef>
                <a:spcPct val="20000"/>
              </a:spcBef>
              <a:spcAft>
                <a:spcPct val="0"/>
              </a:spcAft>
              <a:buChar char="»"/>
              <a:defRPr sz="9600">
                <a:solidFill>
                  <a:schemeClr val="tx1"/>
                </a:solidFill>
                <a:latin typeface="+mn-lt"/>
                <a:cs typeface="+mn-cs"/>
              </a:defRPr>
            </a:lvl7pPr>
            <a:lvl8pPr marL="11247438" indent="-1096963" algn="l" defTabSz="4389438" rtl="0" fontAlgn="base">
              <a:spcBef>
                <a:spcPct val="20000"/>
              </a:spcBef>
              <a:spcAft>
                <a:spcPct val="0"/>
              </a:spcAft>
              <a:buChar char="»"/>
              <a:defRPr sz="9600">
                <a:solidFill>
                  <a:schemeClr val="tx1"/>
                </a:solidFill>
                <a:latin typeface="+mn-lt"/>
                <a:cs typeface="+mn-cs"/>
              </a:defRPr>
            </a:lvl8pPr>
            <a:lvl9pPr marL="11704638" indent="-1096963" algn="l" defTabSz="4389438" rtl="0" fontAlgn="base">
              <a:spcBef>
                <a:spcPct val="20000"/>
              </a:spcBef>
              <a:spcAft>
                <a:spcPct val="0"/>
              </a:spcAft>
              <a:buChar char="»"/>
              <a:defRPr sz="9600">
                <a:solidFill>
                  <a:schemeClr val="tx1"/>
                </a:solidFill>
                <a:latin typeface="+mn-lt"/>
                <a:cs typeface="+mn-cs"/>
              </a:defRPr>
            </a:lvl9pPr>
          </a:lstStyle>
          <a:p>
            <a:pPr marL="457200" indent="-457200"/>
            <a:r>
              <a:rPr lang="en-US" sz="2200" kern="0" dirty="0" smtClean="0">
                <a:latin typeface="Times New Roman" pitchFamily="18" charset="0"/>
                <a:cs typeface="Times New Roman" pitchFamily="18" charset="0"/>
              </a:rPr>
              <a:t>Trained to 90% specificity</a:t>
            </a:r>
          </a:p>
          <a:p>
            <a:pPr marL="457200" indent="-457200"/>
            <a:endParaRPr lang="en-US" sz="2200" kern="0" dirty="0" smtClean="0">
              <a:latin typeface="Times New Roman" pitchFamily="18" charset="0"/>
              <a:cs typeface="Times New Roman" pitchFamily="18" charset="0"/>
            </a:endParaRPr>
          </a:p>
          <a:p>
            <a:pPr marL="457200" indent="-457200"/>
            <a:endParaRPr lang="en-US" sz="2200" kern="0" dirty="0" smtClean="0">
              <a:latin typeface="Times New Roman" pitchFamily="18" charset="0"/>
              <a:cs typeface="Times New Roman" pitchFamily="18" charset="0"/>
            </a:endParaRPr>
          </a:p>
          <a:p>
            <a:pPr marL="457200" indent="-457200"/>
            <a:endParaRPr lang="en-US" sz="2200" kern="0" dirty="0" smtClean="0">
              <a:latin typeface="Times New Roman" pitchFamily="18" charset="0"/>
              <a:cs typeface="Times New Roman" pitchFamily="18" charset="0"/>
            </a:endParaRPr>
          </a:p>
          <a:p>
            <a:pPr marL="457200" indent="-457200"/>
            <a:endParaRPr lang="en-US" sz="2200" kern="0" dirty="0" smtClean="0">
              <a:latin typeface="Times New Roman" pitchFamily="18" charset="0"/>
              <a:cs typeface="Times New Roman" pitchFamily="18" charset="0"/>
            </a:endParaRPr>
          </a:p>
          <a:p>
            <a:pPr marL="457200" indent="-457200"/>
            <a:endParaRPr lang="en-US" sz="2200" kern="0" dirty="0" smtClean="0">
              <a:latin typeface="Times New Roman" pitchFamily="18" charset="0"/>
              <a:cs typeface="Times New Roman" pitchFamily="18" charset="0"/>
            </a:endParaRPr>
          </a:p>
          <a:p>
            <a:pPr marL="457200" indent="-457200"/>
            <a:endParaRPr lang="en-US" sz="2200" kern="0" dirty="0" smtClean="0">
              <a:latin typeface="Times New Roman" pitchFamily="18" charset="0"/>
              <a:cs typeface="Times New Roman" pitchFamily="18" charset="0"/>
            </a:endParaRPr>
          </a:p>
          <a:p>
            <a:pPr marL="457200" indent="-457200"/>
            <a:r>
              <a:rPr lang="en-US" sz="2200" kern="0" dirty="0" err="1" smtClean="0">
                <a:latin typeface="Times New Roman" pitchFamily="18" charset="0"/>
                <a:cs typeface="Times New Roman" pitchFamily="18" charset="0"/>
              </a:rPr>
              <a:t>McNemar’s</a:t>
            </a:r>
            <a:r>
              <a:rPr lang="en-US" sz="2200" kern="0" dirty="0" smtClean="0">
                <a:latin typeface="Times New Roman" pitchFamily="18" charset="0"/>
                <a:cs typeface="Times New Roman" pitchFamily="18" charset="0"/>
              </a:rPr>
              <a:t> test shows that FS is better than FLR (p = ) and RF (p = ).</a:t>
            </a:r>
          </a:p>
        </p:txBody>
      </p:sp>
      <p:graphicFrame>
        <p:nvGraphicFramePr>
          <p:cNvPr id="1679" name="Table 1678"/>
          <p:cNvGraphicFramePr>
            <a:graphicFrameLocks noGrp="1"/>
          </p:cNvGraphicFramePr>
          <p:nvPr>
            <p:extLst>
              <p:ext uri="{D42A27DB-BD31-4B8C-83A1-F6EECF244321}">
                <p14:modId xmlns:p14="http://schemas.microsoft.com/office/powerpoint/2010/main" xmlns="" val="42089751"/>
              </p:ext>
            </p:extLst>
          </p:nvPr>
        </p:nvGraphicFramePr>
        <p:xfrm>
          <a:off x="33451800" y="8557677"/>
          <a:ext cx="4818500" cy="2068830"/>
        </p:xfrm>
        <a:graphic>
          <a:graphicData uri="http://schemas.openxmlformats.org/drawingml/2006/table">
            <a:tbl>
              <a:tblPr/>
              <a:tblGrid>
                <a:gridCol w="1465700"/>
                <a:gridCol w="1600200"/>
                <a:gridCol w="1752600"/>
              </a:tblGrid>
              <a:tr h="294368">
                <a:tc>
                  <a:txBody>
                    <a:bodyPr/>
                    <a:lstStyle/>
                    <a:p>
                      <a:pPr algn="l" fontAlgn="b"/>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smtClean="0">
                          <a:solidFill>
                            <a:srgbClr val="000000"/>
                          </a:solidFill>
                          <a:latin typeface="Times New Roman" pitchFamily="18" charset="0"/>
                          <a:cs typeface="Times New Roman" pitchFamily="18" charset="0"/>
                        </a:rPr>
                        <a:t> Sensitivity</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smtClean="0">
                          <a:solidFill>
                            <a:srgbClr val="000000"/>
                          </a:solidFill>
                          <a:latin typeface="Times New Roman" pitchFamily="18" charset="0"/>
                          <a:cs typeface="Times New Roman" pitchFamily="18" charset="0"/>
                        </a:rPr>
                        <a:t> Specificity</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4368">
                <a:tc>
                  <a:txBody>
                    <a:bodyPr/>
                    <a:lstStyle/>
                    <a:p>
                      <a:pPr algn="l" fontAlgn="b"/>
                      <a:r>
                        <a:rPr lang="en-US" sz="2200" b="0" i="0" u="none" strike="noStrike" dirty="0" smtClean="0">
                          <a:solidFill>
                            <a:srgbClr val="000000"/>
                          </a:solidFill>
                          <a:latin typeface="Times New Roman" pitchFamily="18" charset="0"/>
                          <a:cs typeface="Times New Roman" pitchFamily="18" charset="0"/>
                        </a:rPr>
                        <a:t> AFP</a:t>
                      </a:r>
                      <a:r>
                        <a:rPr lang="en-US" sz="2200" b="0" i="0" u="none" strike="noStrike" baseline="0" dirty="0" smtClean="0">
                          <a:solidFill>
                            <a:srgbClr val="000000"/>
                          </a:solidFill>
                          <a:latin typeface="Times New Roman" pitchFamily="18" charset="0"/>
                          <a:cs typeface="Times New Roman" pitchFamily="18" charset="0"/>
                        </a:rPr>
                        <a:t> Alone</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smtClean="0">
                          <a:solidFill>
                            <a:srgbClr val="000000"/>
                          </a:solidFill>
                          <a:latin typeface="Times New Roman" pitchFamily="18" charset="0"/>
                          <a:cs typeface="Times New Roman" pitchFamily="18" charset="0"/>
                        </a:rPr>
                        <a:t>0.593</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smtClean="0">
                          <a:solidFill>
                            <a:srgbClr val="000000"/>
                          </a:solidFill>
                          <a:latin typeface="Times New Roman" pitchFamily="18" charset="0"/>
                          <a:cs typeface="Times New Roman" pitchFamily="18" charset="0"/>
                        </a:rPr>
                        <a:t>0.986</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4368">
                <a:tc>
                  <a:txBody>
                    <a:bodyPr/>
                    <a:lstStyle/>
                    <a:p>
                      <a:pPr algn="l" fontAlgn="b"/>
                      <a:r>
                        <a:rPr lang="en-US" sz="2200" b="0" i="0" u="none" strike="noStrike" dirty="0" smtClean="0">
                          <a:solidFill>
                            <a:srgbClr val="000000"/>
                          </a:solidFill>
                          <a:latin typeface="Times New Roman" pitchFamily="18" charset="0"/>
                          <a:cs typeface="Times New Roman" pitchFamily="18" charset="0"/>
                        </a:rPr>
                        <a:t> FLR</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smtClean="0">
                          <a:solidFill>
                            <a:srgbClr val="000000"/>
                          </a:solidFill>
                          <a:latin typeface="Times New Roman" pitchFamily="18" charset="0"/>
                          <a:cs typeface="Times New Roman" pitchFamily="18" charset="0"/>
                        </a:rPr>
                        <a:t>0.741</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smtClean="0">
                          <a:solidFill>
                            <a:srgbClr val="000000"/>
                          </a:solidFill>
                          <a:latin typeface="Times New Roman" pitchFamily="18" charset="0"/>
                          <a:cs typeface="Times New Roman" pitchFamily="18" charset="0"/>
                        </a:rPr>
                        <a:t>0.839</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4368">
                <a:tc>
                  <a:txBody>
                    <a:bodyPr/>
                    <a:lstStyle/>
                    <a:p>
                      <a:pPr algn="l" fontAlgn="b"/>
                      <a:r>
                        <a:rPr lang="en-US" sz="2200" b="0" i="0" u="none" strike="noStrike" dirty="0" smtClean="0">
                          <a:solidFill>
                            <a:srgbClr val="000000"/>
                          </a:solidFill>
                          <a:latin typeface="Times New Roman" pitchFamily="18" charset="0"/>
                          <a:cs typeface="Times New Roman" pitchFamily="18" charset="0"/>
                        </a:rPr>
                        <a:t> FS</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smtClean="0">
                          <a:solidFill>
                            <a:srgbClr val="000000"/>
                          </a:solidFill>
                          <a:latin typeface="Times New Roman" pitchFamily="18" charset="0"/>
                          <a:cs typeface="Times New Roman" pitchFamily="18" charset="0"/>
                        </a:rPr>
                        <a:t>0.852</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smtClean="0">
                          <a:solidFill>
                            <a:srgbClr val="000000"/>
                          </a:solidFill>
                          <a:latin typeface="Times New Roman" pitchFamily="18" charset="0"/>
                          <a:cs typeface="Times New Roman" pitchFamily="18" charset="0"/>
                        </a:rPr>
                        <a:t>0.917</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4368">
                <a:tc>
                  <a:txBody>
                    <a:bodyPr/>
                    <a:lstStyle/>
                    <a:p>
                      <a:pPr algn="l" fontAlgn="b"/>
                      <a:r>
                        <a:rPr lang="en-US" sz="2200" b="0" i="0" u="none" strike="noStrike" dirty="0" smtClean="0">
                          <a:solidFill>
                            <a:srgbClr val="000000"/>
                          </a:solidFill>
                          <a:latin typeface="Times New Roman" pitchFamily="18" charset="0"/>
                          <a:cs typeface="Times New Roman" pitchFamily="18" charset="0"/>
                        </a:rPr>
                        <a:t> RF</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smtClean="0">
                          <a:solidFill>
                            <a:srgbClr val="000000"/>
                          </a:solidFill>
                          <a:latin typeface="Times New Roman" pitchFamily="18" charset="0"/>
                          <a:cs typeface="Times New Roman" pitchFamily="18" charset="0"/>
                        </a:rPr>
                        <a:t>0.815</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smtClean="0">
                          <a:solidFill>
                            <a:srgbClr val="000000"/>
                          </a:solidFill>
                          <a:latin typeface="Times New Roman" pitchFamily="18" charset="0"/>
                          <a:cs typeface="Times New Roman" pitchFamily="18" charset="0"/>
                        </a:rPr>
                        <a:t>0.862</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4368">
                <a:tc>
                  <a:txBody>
                    <a:bodyPr/>
                    <a:lstStyle/>
                    <a:p>
                      <a:pPr algn="l" fontAlgn="b"/>
                      <a:r>
                        <a:rPr lang="en-US" sz="2200" b="0" i="0" u="none" strike="noStrike" dirty="0" smtClean="0">
                          <a:solidFill>
                            <a:srgbClr val="000000"/>
                          </a:solidFill>
                          <a:latin typeface="Times New Roman" pitchFamily="18" charset="0"/>
                          <a:cs typeface="Times New Roman" pitchFamily="18" charset="0"/>
                        </a:rPr>
                        <a:t> TS</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smtClean="0">
                          <a:solidFill>
                            <a:srgbClr val="000000"/>
                          </a:solidFill>
                          <a:latin typeface="Times New Roman" pitchFamily="18" charset="0"/>
                          <a:cs typeface="Times New Roman" pitchFamily="18" charset="0"/>
                        </a:rPr>
                        <a:t>0.852</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smtClean="0">
                          <a:solidFill>
                            <a:srgbClr val="000000"/>
                          </a:solidFill>
                          <a:latin typeface="Times New Roman" pitchFamily="18" charset="0"/>
                          <a:cs typeface="Times New Roman" pitchFamily="18" charset="0"/>
                        </a:rPr>
                        <a:t>0.866</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1680" name="TextBox 1679"/>
          <p:cNvSpPr txBox="1"/>
          <p:nvPr/>
        </p:nvSpPr>
        <p:spPr>
          <a:xfrm>
            <a:off x="36918106" y="2153483"/>
            <a:ext cx="3384260" cy="523220"/>
          </a:xfrm>
          <a:prstGeom prst="rect">
            <a:avLst/>
          </a:prstGeom>
          <a:noFill/>
        </p:spPr>
        <p:txBody>
          <a:bodyPr wrap="none" rtlCol="0">
            <a:spAutoFit/>
          </a:bodyPr>
          <a:lstStyle/>
          <a:p>
            <a:r>
              <a:rPr lang="en-US" sz="2800" b="1" kern="0" dirty="0" smtClean="0">
                <a:latin typeface="Times New Roman" pitchFamily="18" charset="0"/>
                <a:cs typeface="Times New Roman" pitchFamily="18" charset="0"/>
              </a:rPr>
              <a:t>Descriptive Statistics</a:t>
            </a:r>
            <a:endParaRPr lang="en-US" sz="2800" b="1" dirty="0"/>
          </a:p>
        </p:txBody>
      </p:sp>
      <p:sp>
        <p:nvSpPr>
          <p:cNvPr id="1681" name="TextBox 1680"/>
          <p:cNvSpPr txBox="1"/>
          <p:nvPr/>
        </p:nvSpPr>
        <p:spPr>
          <a:xfrm>
            <a:off x="40233600" y="6787783"/>
            <a:ext cx="2024913" cy="323165"/>
          </a:xfrm>
          <a:prstGeom prst="rect">
            <a:avLst/>
          </a:prstGeom>
          <a:noFill/>
        </p:spPr>
        <p:txBody>
          <a:bodyPr wrap="none" rtlCol="0">
            <a:spAutoFit/>
          </a:bodyPr>
          <a:lstStyle/>
          <a:p>
            <a:r>
              <a:rPr lang="en-US" sz="1500" dirty="0" smtClean="0"/>
              <a:t>1 HCC     0 Non-HCC</a:t>
            </a:r>
            <a:endParaRPr lang="en-US" sz="1500" dirty="0"/>
          </a:p>
        </p:txBody>
      </p:sp>
      <p:sp>
        <p:nvSpPr>
          <p:cNvPr id="1682" name="TextBox 1681"/>
          <p:cNvSpPr txBox="1"/>
          <p:nvPr/>
        </p:nvSpPr>
        <p:spPr>
          <a:xfrm>
            <a:off x="40462200" y="7273528"/>
            <a:ext cx="1702710"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Summary</a:t>
            </a:r>
            <a:endParaRPr lang="en-US" sz="2800" b="1" dirty="0">
              <a:latin typeface="Times New Roman" panose="02020603050405020304" pitchFamily="18" charset="0"/>
              <a:cs typeface="Times New Roman" panose="02020603050405020304" pitchFamily="18" charset="0"/>
            </a:endParaRPr>
          </a:p>
        </p:txBody>
      </p:sp>
      <p:sp>
        <p:nvSpPr>
          <p:cNvPr id="1683" name="TextBox 1682"/>
          <p:cNvSpPr txBox="1"/>
          <p:nvPr/>
        </p:nvSpPr>
        <p:spPr>
          <a:xfrm>
            <a:off x="34213800" y="7314367"/>
            <a:ext cx="3382657"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Models Performance</a:t>
            </a:r>
            <a:endParaRPr lang="en-US" sz="2800" b="1" dirty="0">
              <a:latin typeface="Times New Roman" panose="02020603050405020304" pitchFamily="18" charset="0"/>
              <a:cs typeface="Times New Roman" panose="02020603050405020304" pitchFamily="18" charset="0"/>
            </a:endParaRPr>
          </a:p>
        </p:txBody>
      </p:sp>
      <p:sp>
        <p:nvSpPr>
          <p:cNvPr id="1684" name="TextBox 1683"/>
          <p:cNvSpPr txBox="1"/>
          <p:nvPr/>
        </p:nvSpPr>
        <p:spPr>
          <a:xfrm>
            <a:off x="38739543" y="8025348"/>
            <a:ext cx="5151657"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dataset came from a different source with many subjects from Asia.</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There were no HCV infections, which is different from the open label training set.</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However, the predictions are still relatively accurate, especially for FS and TS</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Helped our partners to meet their NCI milestones</a:t>
            </a:r>
            <a:endParaRPr lang="en-US" sz="2400" dirty="0">
              <a:latin typeface="Times New Roman" panose="02020603050405020304" pitchFamily="18" charset="0"/>
              <a:cs typeface="Times New Roman" panose="02020603050405020304" pitchFamily="18" charset="0"/>
            </a:endParaRPr>
          </a:p>
        </p:txBody>
      </p:sp>
      <p:sp>
        <p:nvSpPr>
          <p:cNvPr id="1685" name="Content Placeholder 2"/>
          <p:cNvSpPr txBox="1">
            <a:spLocks/>
          </p:cNvSpPr>
          <p:nvPr/>
        </p:nvSpPr>
        <p:spPr>
          <a:xfrm>
            <a:off x="11659890" y="29048524"/>
            <a:ext cx="10715018" cy="3307435"/>
          </a:xfrm>
          <a:prstGeom prst="rect">
            <a:avLst/>
          </a:prstGeom>
        </p:spPr>
        <p:txBody>
          <a:bodyPr>
            <a:normAutofit/>
          </a:bodyPr>
          <a:lst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cs typeface="+mn-cs"/>
              </a:defRPr>
            </a:lvl2pPr>
            <a:lvl3pPr marL="5486400" indent="-1096963" algn="l" defTabSz="4389438" rtl="0" eaLnBrk="0" fontAlgn="base" hangingPunct="0">
              <a:spcBef>
                <a:spcPct val="20000"/>
              </a:spcBef>
              <a:spcAft>
                <a:spcPct val="0"/>
              </a:spcAft>
              <a:buChar char="•"/>
              <a:defRPr sz="11500">
                <a:solidFill>
                  <a:schemeClr val="tx1"/>
                </a:solidFill>
                <a:latin typeface="+mn-lt"/>
                <a:cs typeface="+mn-cs"/>
              </a:defRPr>
            </a:lvl3pPr>
            <a:lvl4pPr marL="7680325" indent="-1096963" algn="l" defTabSz="4389438" rtl="0" eaLnBrk="0" fontAlgn="base" hangingPunct="0">
              <a:spcBef>
                <a:spcPct val="20000"/>
              </a:spcBef>
              <a:spcAft>
                <a:spcPct val="0"/>
              </a:spcAft>
              <a:buChar char="–"/>
              <a:defRPr sz="9600">
                <a:solidFill>
                  <a:schemeClr val="tx1"/>
                </a:solidFill>
                <a:latin typeface="+mn-lt"/>
                <a:cs typeface="+mn-cs"/>
              </a:defRPr>
            </a:lvl4pPr>
            <a:lvl5pPr marL="9875838" indent="-1096963" algn="l" defTabSz="4389438" rtl="0" eaLnBrk="0" fontAlgn="base" hangingPunct="0">
              <a:spcBef>
                <a:spcPct val="20000"/>
              </a:spcBef>
              <a:spcAft>
                <a:spcPct val="0"/>
              </a:spcAft>
              <a:buChar char="»"/>
              <a:defRPr sz="9600">
                <a:solidFill>
                  <a:schemeClr val="tx1"/>
                </a:solidFill>
                <a:latin typeface="+mn-lt"/>
                <a:cs typeface="+mn-cs"/>
              </a:defRPr>
            </a:lvl5pPr>
            <a:lvl6pPr marL="10333038" indent="-1096963" algn="l" defTabSz="4389438" rtl="0" fontAlgn="base">
              <a:spcBef>
                <a:spcPct val="20000"/>
              </a:spcBef>
              <a:spcAft>
                <a:spcPct val="0"/>
              </a:spcAft>
              <a:buChar char="»"/>
              <a:defRPr sz="9600">
                <a:solidFill>
                  <a:schemeClr val="tx1"/>
                </a:solidFill>
                <a:latin typeface="+mn-lt"/>
                <a:cs typeface="+mn-cs"/>
              </a:defRPr>
            </a:lvl6pPr>
            <a:lvl7pPr marL="10790238" indent="-1096963" algn="l" defTabSz="4389438" rtl="0" fontAlgn="base">
              <a:spcBef>
                <a:spcPct val="20000"/>
              </a:spcBef>
              <a:spcAft>
                <a:spcPct val="0"/>
              </a:spcAft>
              <a:buChar char="»"/>
              <a:defRPr sz="9600">
                <a:solidFill>
                  <a:schemeClr val="tx1"/>
                </a:solidFill>
                <a:latin typeface="+mn-lt"/>
                <a:cs typeface="+mn-cs"/>
              </a:defRPr>
            </a:lvl7pPr>
            <a:lvl8pPr marL="11247438" indent="-1096963" algn="l" defTabSz="4389438" rtl="0" fontAlgn="base">
              <a:spcBef>
                <a:spcPct val="20000"/>
              </a:spcBef>
              <a:spcAft>
                <a:spcPct val="0"/>
              </a:spcAft>
              <a:buChar char="»"/>
              <a:defRPr sz="9600">
                <a:solidFill>
                  <a:schemeClr val="tx1"/>
                </a:solidFill>
                <a:latin typeface="+mn-lt"/>
                <a:cs typeface="+mn-cs"/>
              </a:defRPr>
            </a:lvl8pPr>
            <a:lvl9pPr marL="11704638" indent="-1096963" algn="l" defTabSz="4389438" rtl="0" fontAlgn="base">
              <a:spcBef>
                <a:spcPct val="20000"/>
              </a:spcBef>
              <a:spcAft>
                <a:spcPct val="0"/>
              </a:spcAft>
              <a:buChar char="»"/>
              <a:defRPr sz="9600">
                <a:solidFill>
                  <a:schemeClr val="tx1"/>
                </a:solidFill>
                <a:latin typeface="+mn-lt"/>
                <a:cs typeface="+mn-cs"/>
              </a:defRPr>
            </a:lvl9pPr>
          </a:lstStyle>
          <a:p>
            <a:pPr marL="457200" indent="-457200"/>
            <a:r>
              <a:rPr lang="en-US" sz="2400" kern="0" dirty="0" smtClean="0">
                <a:latin typeface="Times New Roman" pitchFamily="18" charset="0"/>
                <a:cs typeface="Times New Roman" pitchFamily="18" charset="0"/>
              </a:rPr>
              <a:t>Complexity of R code requires computer knowledge to utilize the tool</a:t>
            </a:r>
          </a:p>
          <a:p>
            <a:pPr marL="457200" indent="-457200"/>
            <a:r>
              <a:rPr lang="en-US" sz="2400" kern="0" dirty="0" err="1" smtClean="0">
                <a:latin typeface="Times New Roman" pitchFamily="18" charset="0"/>
                <a:cs typeface="Times New Roman" pitchFamily="18" charset="0"/>
              </a:rPr>
              <a:t>CancerDetect’s</a:t>
            </a:r>
            <a:r>
              <a:rPr lang="en-US" sz="2400" kern="0" dirty="0" smtClean="0">
                <a:latin typeface="Times New Roman" pitchFamily="18" charset="0"/>
                <a:cs typeface="Times New Roman" pitchFamily="18" charset="0"/>
              </a:rPr>
              <a:t> point-and-click user interface runs R code scripts in the background</a:t>
            </a:r>
          </a:p>
          <a:p>
            <a:pPr marL="914400" lvl="1" indent="-457200"/>
            <a:r>
              <a:rPr lang="en-US" sz="2000" kern="0" dirty="0" smtClean="0">
                <a:latin typeface="Times New Roman" pitchFamily="18" charset="0"/>
                <a:cs typeface="Times New Roman" pitchFamily="18" charset="0"/>
              </a:rPr>
              <a:t>Allows technical use with minimum training </a:t>
            </a:r>
          </a:p>
          <a:p>
            <a:pPr marL="457200" indent="-457200">
              <a:buFontTx/>
              <a:buNone/>
            </a:pPr>
            <a:endParaRPr lang="en-US" sz="2400" kern="0" dirty="0" smtClean="0">
              <a:latin typeface="Times New Roman" pitchFamily="18" charset="0"/>
              <a:cs typeface="Times New Roman" pitchFamily="18" charset="0"/>
            </a:endParaRPr>
          </a:p>
          <a:p>
            <a:pPr marL="457200" indent="-457200"/>
            <a:r>
              <a:rPr lang="en-US" sz="2400" kern="0" dirty="0" smtClean="0">
                <a:latin typeface="Times New Roman" pitchFamily="18" charset="0"/>
                <a:cs typeface="Times New Roman" pitchFamily="18" charset="0"/>
              </a:rPr>
              <a:t>Normally, statisticians select which models to use</a:t>
            </a:r>
          </a:p>
          <a:p>
            <a:pPr marL="457200" indent="-457200"/>
            <a:r>
              <a:rPr lang="en-US" sz="2400" kern="0" dirty="0" smtClean="0">
                <a:latin typeface="Times New Roman" pitchFamily="18" charset="0"/>
                <a:cs typeface="Times New Roman" pitchFamily="18" charset="0"/>
              </a:rPr>
              <a:t>With </a:t>
            </a:r>
            <a:r>
              <a:rPr lang="en-US" sz="2400" kern="0" dirty="0" err="1" smtClean="0">
                <a:latin typeface="Times New Roman" pitchFamily="18" charset="0"/>
                <a:cs typeface="Times New Roman" pitchFamily="18" charset="0"/>
              </a:rPr>
              <a:t>CancerDetect</a:t>
            </a:r>
            <a:r>
              <a:rPr lang="en-US" sz="2400" kern="0" dirty="0" smtClean="0">
                <a:latin typeface="Times New Roman" pitchFamily="18" charset="0"/>
                <a:cs typeface="Times New Roman" pitchFamily="18" charset="0"/>
              </a:rPr>
              <a:t>, scientists can experiment with models themselves</a:t>
            </a:r>
          </a:p>
        </p:txBody>
      </p:sp>
      <p:sp>
        <p:nvSpPr>
          <p:cNvPr id="1686" name="Content Placeholder 2"/>
          <p:cNvSpPr txBox="1">
            <a:spLocks/>
          </p:cNvSpPr>
          <p:nvPr/>
        </p:nvSpPr>
        <p:spPr>
          <a:xfrm>
            <a:off x="11659889" y="32928077"/>
            <a:ext cx="10698976" cy="3727443"/>
          </a:xfrm>
          <a:prstGeom prst="rect">
            <a:avLst/>
          </a:prstGeom>
        </p:spPr>
        <p:txBody>
          <a:bodyPr>
            <a:normAutofit/>
          </a:bodyPr>
          <a:lst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cs typeface="+mn-cs"/>
              </a:defRPr>
            </a:lvl2pPr>
            <a:lvl3pPr marL="5486400" indent="-1096963" algn="l" defTabSz="4389438" rtl="0" eaLnBrk="0" fontAlgn="base" hangingPunct="0">
              <a:spcBef>
                <a:spcPct val="20000"/>
              </a:spcBef>
              <a:spcAft>
                <a:spcPct val="0"/>
              </a:spcAft>
              <a:buChar char="•"/>
              <a:defRPr sz="11500">
                <a:solidFill>
                  <a:schemeClr val="tx1"/>
                </a:solidFill>
                <a:latin typeface="+mn-lt"/>
                <a:cs typeface="+mn-cs"/>
              </a:defRPr>
            </a:lvl3pPr>
            <a:lvl4pPr marL="7680325" indent="-1096963" algn="l" defTabSz="4389438" rtl="0" eaLnBrk="0" fontAlgn="base" hangingPunct="0">
              <a:spcBef>
                <a:spcPct val="20000"/>
              </a:spcBef>
              <a:spcAft>
                <a:spcPct val="0"/>
              </a:spcAft>
              <a:buChar char="–"/>
              <a:defRPr sz="9600">
                <a:solidFill>
                  <a:schemeClr val="tx1"/>
                </a:solidFill>
                <a:latin typeface="+mn-lt"/>
                <a:cs typeface="+mn-cs"/>
              </a:defRPr>
            </a:lvl4pPr>
            <a:lvl5pPr marL="9875838" indent="-1096963" algn="l" defTabSz="4389438" rtl="0" eaLnBrk="0" fontAlgn="base" hangingPunct="0">
              <a:spcBef>
                <a:spcPct val="20000"/>
              </a:spcBef>
              <a:spcAft>
                <a:spcPct val="0"/>
              </a:spcAft>
              <a:buChar char="»"/>
              <a:defRPr sz="9600">
                <a:solidFill>
                  <a:schemeClr val="tx1"/>
                </a:solidFill>
                <a:latin typeface="+mn-lt"/>
                <a:cs typeface="+mn-cs"/>
              </a:defRPr>
            </a:lvl5pPr>
            <a:lvl6pPr marL="10333038" indent="-1096963" algn="l" defTabSz="4389438" rtl="0" fontAlgn="base">
              <a:spcBef>
                <a:spcPct val="20000"/>
              </a:spcBef>
              <a:spcAft>
                <a:spcPct val="0"/>
              </a:spcAft>
              <a:buChar char="»"/>
              <a:defRPr sz="9600">
                <a:solidFill>
                  <a:schemeClr val="tx1"/>
                </a:solidFill>
                <a:latin typeface="+mn-lt"/>
                <a:cs typeface="+mn-cs"/>
              </a:defRPr>
            </a:lvl6pPr>
            <a:lvl7pPr marL="10790238" indent="-1096963" algn="l" defTabSz="4389438" rtl="0" fontAlgn="base">
              <a:spcBef>
                <a:spcPct val="20000"/>
              </a:spcBef>
              <a:spcAft>
                <a:spcPct val="0"/>
              </a:spcAft>
              <a:buChar char="»"/>
              <a:defRPr sz="9600">
                <a:solidFill>
                  <a:schemeClr val="tx1"/>
                </a:solidFill>
                <a:latin typeface="+mn-lt"/>
                <a:cs typeface="+mn-cs"/>
              </a:defRPr>
            </a:lvl7pPr>
            <a:lvl8pPr marL="11247438" indent="-1096963" algn="l" defTabSz="4389438" rtl="0" fontAlgn="base">
              <a:spcBef>
                <a:spcPct val="20000"/>
              </a:spcBef>
              <a:spcAft>
                <a:spcPct val="0"/>
              </a:spcAft>
              <a:buChar char="»"/>
              <a:defRPr sz="9600">
                <a:solidFill>
                  <a:schemeClr val="tx1"/>
                </a:solidFill>
                <a:latin typeface="+mn-lt"/>
                <a:cs typeface="+mn-cs"/>
              </a:defRPr>
            </a:lvl8pPr>
            <a:lvl9pPr marL="11704638" indent="-1096963" algn="l" defTabSz="4389438" rtl="0" fontAlgn="base">
              <a:spcBef>
                <a:spcPct val="20000"/>
              </a:spcBef>
              <a:spcAft>
                <a:spcPct val="0"/>
              </a:spcAft>
              <a:buChar char="»"/>
              <a:defRPr sz="9600">
                <a:solidFill>
                  <a:schemeClr val="tx1"/>
                </a:solidFill>
                <a:latin typeface="+mn-lt"/>
                <a:cs typeface="+mn-cs"/>
              </a:defRPr>
            </a:lvl9pPr>
          </a:lstStyle>
          <a:p>
            <a:pPr marL="457200" indent="-457200"/>
            <a:r>
              <a:rPr lang="en-US" sz="2400" kern="0" dirty="0" smtClean="0">
                <a:latin typeface="Times New Roman" pitchFamily="18" charset="0"/>
                <a:cs typeface="Times New Roman" pitchFamily="18" charset="0"/>
              </a:rPr>
              <a:t>Java Swing </a:t>
            </a:r>
          </a:p>
          <a:p>
            <a:pPr marL="457200" indent="-457200"/>
            <a:r>
              <a:rPr lang="en-US" sz="2400" kern="0" dirty="0" err="1" smtClean="0">
                <a:latin typeface="Times New Roman" pitchFamily="18" charset="0"/>
                <a:cs typeface="Times New Roman" pitchFamily="18" charset="0"/>
              </a:rPr>
              <a:t>MigLayout</a:t>
            </a:r>
            <a:endParaRPr lang="en-US" sz="2400" kern="0" dirty="0" smtClean="0">
              <a:latin typeface="Times New Roman" pitchFamily="18" charset="0"/>
              <a:cs typeface="Times New Roman" pitchFamily="18" charset="0"/>
            </a:endParaRPr>
          </a:p>
          <a:p>
            <a:pPr marL="457200" indent="-457200"/>
            <a:r>
              <a:rPr lang="en-US" sz="2400" kern="0" dirty="0" smtClean="0">
                <a:latin typeface="Times New Roman" pitchFamily="18" charset="0"/>
                <a:cs typeface="Times New Roman" pitchFamily="18" charset="0"/>
              </a:rPr>
              <a:t>Engines enable preemption in a continuation-based construct</a:t>
            </a:r>
          </a:p>
          <a:p>
            <a:pPr marL="457200" indent="-457200"/>
            <a:r>
              <a:rPr lang="en-US" sz="2400" kern="0" dirty="0" smtClean="0">
                <a:latin typeface="Times New Roman" pitchFamily="18" charset="0"/>
                <a:cs typeface="Times New Roman" pitchFamily="18" charset="0"/>
              </a:rPr>
              <a:t>Scripting Engines load, compile, and run script code </a:t>
            </a:r>
          </a:p>
          <a:p>
            <a:pPr marL="457200" indent="-457200"/>
            <a:r>
              <a:rPr lang="en-US" sz="2400" kern="0" dirty="0" err="1" smtClean="0">
                <a:latin typeface="Times New Roman" pitchFamily="18" charset="0"/>
                <a:cs typeface="Times New Roman" pitchFamily="18" charset="0"/>
              </a:rPr>
              <a:t>RCaller</a:t>
            </a:r>
            <a:r>
              <a:rPr lang="en-US" sz="2400" kern="0" dirty="0" smtClean="0">
                <a:latin typeface="Times New Roman" pitchFamily="18" charset="0"/>
                <a:cs typeface="Times New Roman" pitchFamily="18" charset="0"/>
              </a:rPr>
              <a:t> Script Engine executes R code in Java environment</a:t>
            </a:r>
          </a:p>
          <a:p>
            <a:pPr marL="457200" indent="-457200">
              <a:buFontTx/>
              <a:buNone/>
            </a:pPr>
            <a:endParaRPr lang="en-US" sz="2400" kern="0" dirty="0" smtClean="0">
              <a:latin typeface="Times New Roman" pitchFamily="18" charset="0"/>
              <a:cs typeface="Times New Roman" pitchFamily="18" charset="0"/>
            </a:endParaRPr>
          </a:p>
          <a:p>
            <a:pPr marL="457200" indent="-457200"/>
            <a:r>
              <a:rPr lang="en-US" sz="2400" kern="0" dirty="0" smtClean="0">
                <a:latin typeface="Times New Roman" pitchFamily="18" charset="0"/>
                <a:cs typeface="Times New Roman" pitchFamily="18" charset="0"/>
              </a:rPr>
              <a:t>R-Java integration is relatively limited in the current computer science field, so the compatibility of R and Java was difficult to navigate</a:t>
            </a:r>
          </a:p>
          <a:p>
            <a:endParaRPr lang="en-US" sz="2400" kern="0" dirty="0" smtClean="0">
              <a:latin typeface="Times New Roman" pitchFamily="18" charset="0"/>
              <a:cs typeface="Times New Roman" pitchFamily="18" charset="0"/>
            </a:endParaRPr>
          </a:p>
        </p:txBody>
      </p:sp>
      <p:sp>
        <p:nvSpPr>
          <p:cNvPr id="1687" name="Right Brace 1686"/>
          <p:cNvSpPr/>
          <p:nvPr/>
        </p:nvSpPr>
        <p:spPr>
          <a:xfrm>
            <a:off x="13944600" y="33117662"/>
            <a:ext cx="381000" cy="71845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ysClr val="windowText" lastClr="000000"/>
              </a:solidFill>
            </a:endParaRPr>
          </a:p>
        </p:txBody>
      </p:sp>
      <p:sp>
        <p:nvSpPr>
          <p:cNvPr id="1688" name="TextBox 1687"/>
          <p:cNvSpPr txBox="1"/>
          <p:nvPr/>
        </p:nvSpPr>
        <p:spPr>
          <a:xfrm>
            <a:off x="14401800" y="33212006"/>
            <a:ext cx="3657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Creating Tool Interface</a:t>
            </a:r>
            <a:endParaRPr lang="en-US" sz="2400" dirty="0">
              <a:latin typeface="Times New Roman" pitchFamily="18" charset="0"/>
              <a:cs typeface="Times New Roman" pitchFamily="18" charset="0"/>
            </a:endParaRPr>
          </a:p>
        </p:txBody>
      </p:sp>
      <p:sp>
        <p:nvSpPr>
          <p:cNvPr id="1689" name="Content Placeholder 2"/>
          <p:cNvSpPr txBox="1">
            <a:spLocks/>
          </p:cNvSpPr>
          <p:nvPr/>
        </p:nvSpPr>
        <p:spPr>
          <a:xfrm>
            <a:off x="11659889" y="37395004"/>
            <a:ext cx="10698975" cy="3284037"/>
          </a:xfrm>
          <a:prstGeom prst="rect">
            <a:avLst/>
          </a:prstGeom>
        </p:spPr>
        <p:txBody>
          <a:bodyPr>
            <a:noAutofit/>
          </a:bodyPr>
          <a:lst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cs typeface="+mn-cs"/>
              </a:defRPr>
            </a:lvl2pPr>
            <a:lvl3pPr marL="5486400" indent="-1096963" algn="l" defTabSz="4389438" rtl="0" eaLnBrk="0" fontAlgn="base" hangingPunct="0">
              <a:spcBef>
                <a:spcPct val="20000"/>
              </a:spcBef>
              <a:spcAft>
                <a:spcPct val="0"/>
              </a:spcAft>
              <a:buChar char="•"/>
              <a:defRPr sz="11500">
                <a:solidFill>
                  <a:schemeClr val="tx1"/>
                </a:solidFill>
                <a:latin typeface="+mn-lt"/>
                <a:cs typeface="+mn-cs"/>
              </a:defRPr>
            </a:lvl3pPr>
            <a:lvl4pPr marL="7680325" indent="-1096963" algn="l" defTabSz="4389438" rtl="0" eaLnBrk="0" fontAlgn="base" hangingPunct="0">
              <a:spcBef>
                <a:spcPct val="20000"/>
              </a:spcBef>
              <a:spcAft>
                <a:spcPct val="0"/>
              </a:spcAft>
              <a:buChar char="–"/>
              <a:defRPr sz="9600">
                <a:solidFill>
                  <a:schemeClr val="tx1"/>
                </a:solidFill>
                <a:latin typeface="+mn-lt"/>
                <a:cs typeface="+mn-cs"/>
              </a:defRPr>
            </a:lvl4pPr>
            <a:lvl5pPr marL="9875838" indent="-1096963" algn="l" defTabSz="4389438" rtl="0" eaLnBrk="0" fontAlgn="base" hangingPunct="0">
              <a:spcBef>
                <a:spcPct val="20000"/>
              </a:spcBef>
              <a:spcAft>
                <a:spcPct val="0"/>
              </a:spcAft>
              <a:buChar char="»"/>
              <a:defRPr sz="9600">
                <a:solidFill>
                  <a:schemeClr val="tx1"/>
                </a:solidFill>
                <a:latin typeface="+mn-lt"/>
                <a:cs typeface="+mn-cs"/>
              </a:defRPr>
            </a:lvl5pPr>
            <a:lvl6pPr marL="10333038" indent="-1096963" algn="l" defTabSz="4389438" rtl="0" fontAlgn="base">
              <a:spcBef>
                <a:spcPct val="20000"/>
              </a:spcBef>
              <a:spcAft>
                <a:spcPct val="0"/>
              </a:spcAft>
              <a:buChar char="»"/>
              <a:defRPr sz="9600">
                <a:solidFill>
                  <a:schemeClr val="tx1"/>
                </a:solidFill>
                <a:latin typeface="+mn-lt"/>
                <a:cs typeface="+mn-cs"/>
              </a:defRPr>
            </a:lvl6pPr>
            <a:lvl7pPr marL="10790238" indent="-1096963" algn="l" defTabSz="4389438" rtl="0" fontAlgn="base">
              <a:spcBef>
                <a:spcPct val="20000"/>
              </a:spcBef>
              <a:spcAft>
                <a:spcPct val="0"/>
              </a:spcAft>
              <a:buChar char="»"/>
              <a:defRPr sz="9600">
                <a:solidFill>
                  <a:schemeClr val="tx1"/>
                </a:solidFill>
                <a:latin typeface="+mn-lt"/>
                <a:cs typeface="+mn-cs"/>
              </a:defRPr>
            </a:lvl7pPr>
            <a:lvl8pPr marL="11247438" indent="-1096963" algn="l" defTabSz="4389438" rtl="0" fontAlgn="base">
              <a:spcBef>
                <a:spcPct val="20000"/>
              </a:spcBef>
              <a:spcAft>
                <a:spcPct val="0"/>
              </a:spcAft>
              <a:buChar char="»"/>
              <a:defRPr sz="9600">
                <a:solidFill>
                  <a:schemeClr val="tx1"/>
                </a:solidFill>
                <a:latin typeface="+mn-lt"/>
                <a:cs typeface="+mn-cs"/>
              </a:defRPr>
            </a:lvl8pPr>
            <a:lvl9pPr marL="11704638" indent="-1096963" algn="l" defTabSz="4389438" rtl="0" fontAlgn="base">
              <a:spcBef>
                <a:spcPct val="20000"/>
              </a:spcBef>
              <a:spcAft>
                <a:spcPct val="0"/>
              </a:spcAft>
              <a:buChar char="»"/>
              <a:defRPr sz="9600">
                <a:solidFill>
                  <a:schemeClr val="tx1"/>
                </a:solidFill>
                <a:latin typeface="+mn-lt"/>
                <a:cs typeface="+mn-cs"/>
              </a:defRPr>
            </a:lvl9pPr>
          </a:lstStyle>
          <a:p>
            <a:pPr marL="457200" indent="-457200"/>
            <a:r>
              <a:rPr lang="en-US" sz="2400" kern="0" dirty="0" smtClean="0">
                <a:latin typeface="Times New Roman" pitchFamily="18" charset="0"/>
                <a:cs typeface="Times New Roman" pitchFamily="18" charset="0"/>
              </a:rPr>
              <a:t>Imported data is displayed intuitively</a:t>
            </a:r>
          </a:p>
          <a:p>
            <a:pPr marL="457200" indent="-457200"/>
            <a:r>
              <a:rPr lang="en-US" sz="2400" kern="0" dirty="0" smtClean="0">
                <a:latin typeface="Times New Roman" pitchFamily="18" charset="0"/>
                <a:cs typeface="Times New Roman" pitchFamily="18" charset="0"/>
              </a:rPr>
              <a:t>“Clean Data” identifies and removes data points with errors </a:t>
            </a:r>
          </a:p>
          <a:p>
            <a:pPr marL="457200" indent="-457200"/>
            <a:r>
              <a:rPr lang="en-US" sz="2400" kern="0" dirty="0" smtClean="0">
                <a:latin typeface="Times New Roman" pitchFamily="18" charset="0"/>
                <a:cs typeface="Times New Roman" pitchFamily="18" charset="0"/>
              </a:rPr>
              <a:t>“Summary Statistics” provides descriptive statistics of selected variables</a:t>
            </a:r>
          </a:p>
          <a:p>
            <a:pPr marL="457200" indent="-457200"/>
            <a:r>
              <a:rPr lang="en-US" sz="2400" kern="0" dirty="0">
                <a:latin typeface="Times New Roman" pitchFamily="18" charset="0"/>
                <a:cs typeface="Times New Roman" pitchFamily="18" charset="0"/>
              </a:rPr>
              <a:t>“Create Models”</a:t>
            </a:r>
          </a:p>
          <a:p>
            <a:pPr marL="457200" indent="-457200"/>
            <a:r>
              <a:rPr lang="en-US" sz="2400" kern="0" dirty="0">
                <a:latin typeface="Times New Roman" pitchFamily="18" charset="0"/>
                <a:cs typeface="Times New Roman" pitchFamily="18" charset="0"/>
              </a:rPr>
              <a:t>Models can be saved and loaded for quick re-accessibility</a:t>
            </a:r>
          </a:p>
          <a:p>
            <a:pPr marL="457200" indent="-457200"/>
            <a:r>
              <a:rPr lang="en-US" sz="2400" kern="0" dirty="0">
                <a:latin typeface="Times New Roman" pitchFamily="18" charset="0"/>
                <a:cs typeface="Times New Roman" pitchFamily="18" charset="0"/>
              </a:rPr>
              <a:t>All results outputted to user-selected workspace (one easily accessible location) </a:t>
            </a:r>
          </a:p>
          <a:p>
            <a:pPr marL="457200" indent="-457200"/>
            <a:r>
              <a:rPr lang="en-US" sz="2400" kern="0" dirty="0">
                <a:latin typeface="Times New Roman" pitchFamily="18" charset="0"/>
                <a:cs typeface="Times New Roman" pitchFamily="18" charset="0"/>
              </a:rPr>
              <a:t>Predictions produced by models output to .csv files</a:t>
            </a:r>
            <a:endParaRPr lang="en-US" sz="2400" kern="0" dirty="0" smtClean="0">
              <a:latin typeface="Times New Roman" pitchFamily="18" charset="0"/>
              <a:cs typeface="Times New Roman" pitchFamily="18" charset="0"/>
            </a:endParaRPr>
          </a:p>
        </p:txBody>
      </p:sp>
      <p:grpSp>
        <p:nvGrpSpPr>
          <p:cNvPr id="1690" name="Group 1689"/>
          <p:cNvGrpSpPr/>
          <p:nvPr/>
        </p:nvGrpSpPr>
        <p:grpSpPr>
          <a:xfrm>
            <a:off x="22358864" y="29564035"/>
            <a:ext cx="9873736" cy="8662968"/>
            <a:chOff x="1106405" y="1009650"/>
            <a:chExt cx="7149154" cy="5624142"/>
          </a:xfrm>
        </p:grpSpPr>
        <p:sp>
          <p:nvSpPr>
            <p:cNvPr id="1691" name="TextBox 1690"/>
            <p:cNvSpPr txBox="1"/>
            <p:nvPr/>
          </p:nvSpPr>
          <p:spPr>
            <a:xfrm>
              <a:off x="4261029" y="1009650"/>
              <a:ext cx="556243" cy="324272"/>
            </a:xfrm>
            <a:prstGeom prst="rect">
              <a:avLst/>
            </a:prstGeom>
            <a:noFill/>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Start</a:t>
              </a:r>
              <a:endParaRPr lang="en-US" sz="1600" dirty="0">
                <a:latin typeface="Times New Roman" panose="02020603050405020304" pitchFamily="18" charset="0"/>
                <a:cs typeface="Times New Roman" panose="02020603050405020304" pitchFamily="18" charset="0"/>
              </a:endParaRPr>
            </a:p>
          </p:txBody>
        </p:sp>
        <p:sp>
          <p:nvSpPr>
            <p:cNvPr id="1692" name="Flowchart: Alternate Process 1691"/>
            <p:cNvSpPr/>
            <p:nvPr/>
          </p:nvSpPr>
          <p:spPr>
            <a:xfrm>
              <a:off x="3908214" y="1088826"/>
              <a:ext cx="1100181" cy="237588"/>
            </a:xfrm>
            <a:prstGeom prst="flowChartAlternate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93" name="TextBox 1692"/>
            <p:cNvSpPr txBox="1"/>
            <p:nvPr/>
          </p:nvSpPr>
          <p:spPr>
            <a:xfrm>
              <a:off x="3975926" y="1538016"/>
              <a:ext cx="1048506" cy="324272"/>
            </a:xfrm>
            <a:prstGeom prst="rect">
              <a:avLst/>
            </a:prstGeom>
            <a:noFill/>
            <a:ln>
              <a:no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R Installed</a:t>
              </a:r>
              <a:endParaRPr lang="en-US" sz="1600" dirty="0">
                <a:latin typeface="Times New Roman" panose="02020603050405020304" pitchFamily="18" charset="0"/>
                <a:cs typeface="Times New Roman" panose="02020603050405020304" pitchFamily="18" charset="0"/>
              </a:endParaRPr>
            </a:p>
          </p:txBody>
        </p:sp>
        <p:sp>
          <p:nvSpPr>
            <p:cNvPr id="1694" name="TextBox 1693"/>
            <p:cNvSpPr txBox="1"/>
            <p:nvPr/>
          </p:nvSpPr>
          <p:spPr>
            <a:xfrm>
              <a:off x="5456840" y="1866278"/>
              <a:ext cx="1640154"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Run R Installation</a:t>
              </a:r>
              <a:endParaRPr lang="en-US" sz="1600" dirty="0">
                <a:latin typeface="Times New Roman" panose="02020603050405020304" pitchFamily="18" charset="0"/>
                <a:cs typeface="Times New Roman" panose="02020603050405020304" pitchFamily="18" charset="0"/>
              </a:endParaRPr>
            </a:p>
          </p:txBody>
        </p:sp>
        <p:sp>
          <p:nvSpPr>
            <p:cNvPr id="1695" name="TextBox 1694"/>
            <p:cNvSpPr txBox="1"/>
            <p:nvPr/>
          </p:nvSpPr>
          <p:spPr>
            <a:xfrm>
              <a:off x="3656898" y="2095482"/>
              <a:ext cx="1571305" cy="219795"/>
            </a:xfrm>
            <a:prstGeom prst="rect">
              <a:avLst/>
            </a:prstGeom>
            <a:noFill/>
            <a:ln>
              <a:solidFill>
                <a:schemeClr val="tx1"/>
              </a:solidFill>
            </a:ln>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Unload Package</a:t>
              </a:r>
              <a:endParaRPr lang="en-US" sz="1600" dirty="0">
                <a:latin typeface="Times New Roman" panose="02020603050405020304" pitchFamily="18" charset="0"/>
                <a:cs typeface="Times New Roman" panose="02020603050405020304" pitchFamily="18" charset="0"/>
              </a:endParaRPr>
            </a:p>
          </p:txBody>
        </p:sp>
        <p:sp>
          <p:nvSpPr>
            <p:cNvPr id="1696" name="TextBox 1695"/>
            <p:cNvSpPr txBox="1"/>
            <p:nvPr/>
          </p:nvSpPr>
          <p:spPr>
            <a:xfrm>
              <a:off x="3643612" y="2570659"/>
              <a:ext cx="1611830"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Workspace  Setup</a:t>
              </a:r>
              <a:endParaRPr lang="en-US" sz="1600" dirty="0">
                <a:latin typeface="Times New Roman" panose="02020603050405020304" pitchFamily="18" charset="0"/>
                <a:cs typeface="Times New Roman" panose="02020603050405020304" pitchFamily="18" charset="0"/>
              </a:endParaRPr>
            </a:p>
          </p:txBody>
        </p:sp>
        <p:sp>
          <p:nvSpPr>
            <p:cNvPr id="1697" name="TextBox 1696"/>
            <p:cNvSpPr txBox="1"/>
            <p:nvPr/>
          </p:nvSpPr>
          <p:spPr>
            <a:xfrm>
              <a:off x="3794586" y="3021844"/>
              <a:ext cx="1346659"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Data Selection</a:t>
              </a:r>
              <a:endParaRPr lang="en-US" sz="1600" dirty="0">
                <a:latin typeface="Times New Roman" panose="02020603050405020304" pitchFamily="18" charset="0"/>
                <a:cs typeface="Times New Roman" panose="02020603050405020304" pitchFamily="18" charset="0"/>
              </a:endParaRPr>
            </a:p>
          </p:txBody>
        </p:sp>
        <p:sp>
          <p:nvSpPr>
            <p:cNvPr id="1698" name="TextBox 1697"/>
            <p:cNvSpPr txBox="1"/>
            <p:nvPr/>
          </p:nvSpPr>
          <p:spPr>
            <a:xfrm>
              <a:off x="3848500" y="3508886"/>
              <a:ext cx="1313739"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Variable Input</a:t>
              </a:r>
              <a:endParaRPr lang="en-US" sz="1600" dirty="0">
                <a:latin typeface="Times New Roman" panose="02020603050405020304" pitchFamily="18" charset="0"/>
                <a:cs typeface="Times New Roman" panose="02020603050405020304" pitchFamily="18" charset="0"/>
              </a:endParaRPr>
            </a:p>
          </p:txBody>
        </p:sp>
        <p:sp>
          <p:nvSpPr>
            <p:cNvPr id="1699" name="TextBox 1698"/>
            <p:cNvSpPr txBox="1"/>
            <p:nvPr/>
          </p:nvSpPr>
          <p:spPr>
            <a:xfrm>
              <a:off x="3933833" y="3984062"/>
              <a:ext cx="1068694"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Clean Data</a:t>
              </a:r>
              <a:endParaRPr lang="en-US" sz="1600" dirty="0">
                <a:latin typeface="Times New Roman" panose="02020603050405020304" pitchFamily="18" charset="0"/>
                <a:cs typeface="Times New Roman" panose="02020603050405020304" pitchFamily="18" charset="0"/>
              </a:endParaRPr>
            </a:p>
          </p:txBody>
        </p:sp>
        <p:sp>
          <p:nvSpPr>
            <p:cNvPr id="1700" name="TextBox 1699"/>
            <p:cNvSpPr txBox="1"/>
            <p:nvPr/>
          </p:nvSpPr>
          <p:spPr>
            <a:xfrm>
              <a:off x="1269782" y="4641885"/>
              <a:ext cx="1234852"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Load Models</a:t>
              </a:r>
              <a:endParaRPr lang="en-US" sz="1600" dirty="0">
                <a:latin typeface="Times New Roman" panose="02020603050405020304" pitchFamily="18" charset="0"/>
                <a:cs typeface="Times New Roman" panose="02020603050405020304" pitchFamily="18" charset="0"/>
              </a:endParaRPr>
            </a:p>
          </p:txBody>
        </p:sp>
        <p:sp>
          <p:nvSpPr>
            <p:cNvPr id="1701" name="TextBox 1700"/>
            <p:cNvSpPr txBox="1"/>
            <p:nvPr/>
          </p:nvSpPr>
          <p:spPr>
            <a:xfrm>
              <a:off x="2877283" y="4629758"/>
              <a:ext cx="1346659"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Creat</a:t>
              </a:r>
              <a:r>
                <a:rPr lang="en-US" sz="1600" dirty="0">
                  <a:latin typeface="Times New Roman" panose="02020603050405020304" pitchFamily="18" charset="0"/>
                  <a:cs typeface="Times New Roman" panose="02020603050405020304" pitchFamily="18" charset="0"/>
                </a:rPr>
                <a:t>e</a:t>
              </a:r>
              <a:r>
                <a:rPr lang="en-US" sz="1600" dirty="0" smtClean="0">
                  <a:latin typeface="Times New Roman" panose="02020603050405020304" pitchFamily="18" charset="0"/>
                  <a:cs typeface="Times New Roman" panose="02020603050405020304" pitchFamily="18" charset="0"/>
                </a:rPr>
                <a:t> Models</a:t>
              </a:r>
              <a:endParaRPr lang="en-US" sz="1600" dirty="0">
                <a:latin typeface="Times New Roman" panose="02020603050405020304" pitchFamily="18" charset="0"/>
                <a:cs typeface="Times New Roman" panose="02020603050405020304" pitchFamily="18" charset="0"/>
              </a:endParaRPr>
            </a:p>
          </p:txBody>
        </p:sp>
        <p:sp>
          <p:nvSpPr>
            <p:cNvPr id="1702" name="TextBox 1701"/>
            <p:cNvSpPr txBox="1"/>
            <p:nvPr/>
          </p:nvSpPr>
          <p:spPr>
            <a:xfrm>
              <a:off x="4484932" y="4629758"/>
              <a:ext cx="1823270"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Correlation Analysis</a:t>
              </a:r>
              <a:endParaRPr lang="en-US" sz="1600" dirty="0">
                <a:latin typeface="Times New Roman" panose="02020603050405020304" pitchFamily="18" charset="0"/>
                <a:cs typeface="Times New Roman" panose="02020603050405020304" pitchFamily="18" charset="0"/>
              </a:endParaRPr>
            </a:p>
          </p:txBody>
        </p:sp>
        <p:sp>
          <p:nvSpPr>
            <p:cNvPr id="1703" name="TextBox 1702"/>
            <p:cNvSpPr txBox="1"/>
            <p:nvPr/>
          </p:nvSpPr>
          <p:spPr>
            <a:xfrm>
              <a:off x="6529996" y="4641885"/>
              <a:ext cx="1725563"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Summary Statistics</a:t>
              </a:r>
              <a:endParaRPr lang="en-US" sz="1600" dirty="0">
                <a:latin typeface="Times New Roman" panose="02020603050405020304" pitchFamily="18" charset="0"/>
                <a:cs typeface="Times New Roman" panose="02020603050405020304" pitchFamily="18" charset="0"/>
              </a:endParaRPr>
            </a:p>
          </p:txBody>
        </p:sp>
        <p:sp>
          <p:nvSpPr>
            <p:cNvPr id="1704" name="TextBox 1703"/>
            <p:cNvSpPr txBox="1"/>
            <p:nvPr/>
          </p:nvSpPr>
          <p:spPr>
            <a:xfrm>
              <a:off x="1367103" y="5104935"/>
              <a:ext cx="1076458"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Predictions</a:t>
              </a:r>
              <a:endParaRPr lang="en-US" sz="1600" dirty="0">
                <a:latin typeface="Times New Roman" panose="02020603050405020304" pitchFamily="18" charset="0"/>
                <a:cs typeface="Times New Roman" panose="02020603050405020304" pitchFamily="18" charset="0"/>
              </a:endParaRPr>
            </a:p>
          </p:txBody>
        </p:sp>
        <p:sp>
          <p:nvSpPr>
            <p:cNvPr id="1705" name="TextBox 1704"/>
            <p:cNvSpPr txBox="1"/>
            <p:nvPr/>
          </p:nvSpPr>
          <p:spPr>
            <a:xfrm>
              <a:off x="3089204" y="5104935"/>
              <a:ext cx="999870"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Set Cutoff</a:t>
              </a:r>
              <a:endParaRPr lang="en-US" sz="1600" dirty="0">
                <a:latin typeface="Times New Roman" panose="02020603050405020304" pitchFamily="18" charset="0"/>
                <a:cs typeface="Times New Roman" panose="02020603050405020304" pitchFamily="18" charset="0"/>
              </a:endParaRPr>
            </a:p>
          </p:txBody>
        </p:sp>
        <p:sp>
          <p:nvSpPr>
            <p:cNvPr id="1706" name="TextBox 1705"/>
            <p:cNvSpPr txBox="1"/>
            <p:nvPr/>
          </p:nvSpPr>
          <p:spPr>
            <a:xfrm>
              <a:off x="1106405" y="5665496"/>
              <a:ext cx="1401011"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Random Forest</a:t>
              </a:r>
              <a:endParaRPr lang="en-US" sz="1600" dirty="0">
                <a:latin typeface="Times New Roman" panose="02020603050405020304" pitchFamily="18" charset="0"/>
                <a:cs typeface="Times New Roman" panose="02020603050405020304" pitchFamily="18" charset="0"/>
              </a:endParaRPr>
            </a:p>
          </p:txBody>
        </p:sp>
        <p:sp>
          <p:nvSpPr>
            <p:cNvPr id="1707" name="TextBox 1706"/>
            <p:cNvSpPr txBox="1"/>
            <p:nvPr/>
          </p:nvSpPr>
          <p:spPr>
            <a:xfrm>
              <a:off x="2899313" y="5653369"/>
              <a:ext cx="1767490"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Logistic Regression</a:t>
              </a:r>
              <a:endParaRPr lang="en-US" sz="1600" dirty="0">
                <a:latin typeface="Times New Roman" panose="02020603050405020304" pitchFamily="18" charset="0"/>
                <a:cs typeface="Times New Roman" panose="02020603050405020304" pitchFamily="18" charset="0"/>
              </a:endParaRPr>
            </a:p>
          </p:txBody>
        </p:sp>
        <p:sp>
          <p:nvSpPr>
            <p:cNvPr id="1708" name="TextBox 1707"/>
            <p:cNvSpPr txBox="1"/>
            <p:nvPr/>
          </p:nvSpPr>
          <p:spPr>
            <a:xfrm>
              <a:off x="5019537" y="5650275"/>
              <a:ext cx="1523688"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Fixed Sequential</a:t>
              </a:r>
              <a:endParaRPr lang="en-US" sz="1600" dirty="0">
                <a:latin typeface="Times New Roman" panose="02020603050405020304" pitchFamily="18" charset="0"/>
                <a:cs typeface="Times New Roman" panose="02020603050405020304" pitchFamily="18" charset="0"/>
              </a:endParaRPr>
            </a:p>
          </p:txBody>
        </p:sp>
        <p:sp>
          <p:nvSpPr>
            <p:cNvPr id="1709" name="TextBox 1708"/>
            <p:cNvSpPr txBox="1"/>
            <p:nvPr/>
          </p:nvSpPr>
          <p:spPr>
            <a:xfrm>
              <a:off x="7023749" y="5653369"/>
              <a:ext cx="932164"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Two Step</a:t>
              </a:r>
              <a:endParaRPr lang="en-US" sz="1600" dirty="0">
                <a:latin typeface="Times New Roman" panose="02020603050405020304" pitchFamily="18" charset="0"/>
                <a:cs typeface="Times New Roman" panose="02020603050405020304" pitchFamily="18" charset="0"/>
              </a:endParaRPr>
            </a:p>
          </p:txBody>
        </p:sp>
        <p:sp>
          <p:nvSpPr>
            <p:cNvPr id="1710" name="TextBox 1709"/>
            <p:cNvSpPr txBox="1"/>
            <p:nvPr/>
          </p:nvSpPr>
          <p:spPr>
            <a:xfrm>
              <a:off x="3138176" y="6309520"/>
              <a:ext cx="1076458"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Predictions</a:t>
              </a:r>
              <a:endParaRPr lang="en-US" sz="1600" dirty="0">
                <a:latin typeface="Times New Roman" panose="02020603050405020304" pitchFamily="18" charset="0"/>
                <a:cs typeface="Times New Roman" panose="02020603050405020304" pitchFamily="18" charset="0"/>
              </a:endParaRPr>
            </a:p>
          </p:txBody>
        </p:sp>
        <p:sp>
          <p:nvSpPr>
            <p:cNvPr id="1711" name="TextBox 1710"/>
            <p:cNvSpPr txBox="1"/>
            <p:nvPr/>
          </p:nvSpPr>
          <p:spPr>
            <a:xfrm>
              <a:off x="4978959" y="6297393"/>
              <a:ext cx="1213112" cy="324272"/>
            </a:xfrm>
            <a:prstGeom prst="rect">
              <a:avLst/>
            </a:prstGeom>
            <a:noFill/>
            <a:ln>
              <a:solidFill>
                <a:schemeClr val="tx1"/>
              </a:solidFill>
            </a:ln>
          </p:spPr>
          <p:txBody>
            <a:bodyPr wrap="none" rtlCol="0">
              <a:spAutoFit/>
            </a:bodyPr>
            <a:lstStyle/>
            <a:p>
              <a:pPr algn="ctr"/>
              <a:r>
                <a:rPr lang="en-US" sz="1600" dirty="0" smtClean="0">
                  <a:latin typeface="Times New Roman" panose="02020603050405020304" pitchFamily="18" charset="0"/>
                  <a:cs typeface="Times New Roman" panose="02020603050405020304" pitchFamily="18" charset="0"/>
                </a:rPr>
                <a:t>Save Models</a:t>
              </a:r>
              <a:endParaRPr lang="en-US" sz="1600" dirty="0">
                <a:latin typeface="Times New Roman" panose="02020603050405020304" pitchFamily="18" charset="0"/>
                <a:cs typeface="Times New Roman" panose="02020603050405020304" pitchFamily="18" charset="0"/>
              </a:endParaRPr>
            </a:p>
          </p:txBody>
        </p:sp>
        <p:sp>
          <p:nvSpPr>
            <p:cNvPr id="1712" name="Diamond 1711"/>
            <p:cNvSpPr/>
            <p:nvPr/>
          </p:nvSpPr>
          <p:spPr>
            <a:xfrm>
              <a:off x="3751045" y="1461913"/>
              <a:ext cx="1477160" cy="418935"/>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13" name="TextBox 1712"/>
            <p:cNvSpPr txBox="1"/>
            <p:nvPr/>
          </p:nvSpPr>
          <p:spPr>
            <a:xfrm>
              <a:off x="4469229" y="1857894"/>
              <a:ext cx="456299" cy="265314"/>
            </a:xfrm>
            <a:prstGeom prst="rect">
              <a:avLst/>
            </a:prstGeom>
            <a:noFill/>
          </p:spPr>
          <p:txBody>
            <a:bodyPr wrap="none" rtlCol="0">
              <a:spAutoFit/>
            </a:bodyPr>
            <a:lstStyle/>
            <a:p>
              <a:pPr algn="ctr"/>
              <a:r>
                <a:rPr lang="en-US" sz="1200" dirty="0" smtClean="0">
                  <a:latin typeface="Times New Roman" panose="02020603050405020304" pitchFamily="18" charset="0"/>
                  <a:cs typeface="Times New Roman" panose="02020603050405020304" pitchFamily="18" charset="0"/>
                </a:rPr>
                <a:t>True</a:t>
              </a:r>
              <a:endParaRPr lang="en-US" sz="1200" dirty="0">
                <a:latin typeface="Times New Roman" panose="02020603050405020304" pitchFamily="18" charset="0"/>
                <a:cs typeface="Times New Roman" panose="02020603050405020304" pitchFamily="18" charset="0"/>
              </a:endParaRPr>
            </a:p>
          </p:txBody>
        </p:sp>
        <p:sp>
          <p:nvSpPr>
            <p:cNvPr id="1714" name="TextBox 1713"/>
            <p:cNvSpPr txBox="1"/>
            <p:nvPr/>
          </p:nvSpPr>
          <p:spPr>
            <a:xfrm>
              <a:off x="5613371" y="1461913"/>
              <a:ext cx="494127" cy="265314"/>
            </a:xfrm>
            <a:prstGeom prst="rect">
              <a:avLst/>
            </a:prstGeom>
            <a:noFill/>
          </p:spPr>
          <p:txBody>
            <a:bodyPr wrap="none" rtlCol="0">
              <a:spAutoFit/>
            </a:bodyPr>
            <a:lstStyle/>
            <a:p>
              <a:pPr algn="ctr"/>
              <a:r>
                <a:rPr lang="en-US" sz="1200" dirty="0" smtClean="0">
                  <a:latin typeface="Times New Roman" panose="02020603050405020304" pitchFamily="18" charset="0"/>
                  <a:cs typeface="Times New Roman" panose="02020603050405020304" pitchFamily="18" charset="0"/>
                </a:rPr>
                <a:t>False</a:t>
              </a:r>
              <a:endParaRPr lang="en-US" sz="1200" dirty="0">
                <a:latin typeface="Times New Roman" panose="02020603050405020304" pitchFamily="18" charset="0"/>
                <a:cs typeface="Times New Roman" panose="02020603050405020304" pitchFamily="18" charset="0"/>
              </a:endParaRPr>
            </a:p>
          </p:txBody>
        </p:sp>
        <p:cxnSp>
          <p:nvCxnSpPr>
            <p:cNvPr id="1715" name="Straight Connector 1714"/>
            <p:cNvCxnSpPr/>
            <p:nvPr/>
          </p:nvCxnSpPr>
          <p:spPr>
            <a:xfrm flipH="1">
              <a:off x="5244148" y="1669834"/>
              <a:ext cx="1100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6" name="Straight Connector 1715"/>
            <p:cNvCxnSpPr/>
            <p:nvPr/>
          </p:nvCxnSpPr>
          <p:spPr>
            <a:xfrm>
              <a:off x="6344330" y="2183063"/>
              <a:ext cx="0" cy="70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7" name="Straight Arrow Connector 1716"/>
            <p:cNvCxnSpPr/>
            <p:nvPr/>
          </p:nvCxnSpPr>
          <p:spPr>
            <a:xfrm>
              <a:off x="4458304" y="1857894"/>
              <a:ext cx="0" cy="2290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8" name="Straight Arrow Connector 1717"/>
            <p:cNvCxnSpPr/>
            <p:nvPr/>
          </p:nvCxnSpPr>
          <p:spPr>
            <a:xfrm>
              <a:off x="4426330" y="2412267"/>
              <a:ext cx="0" cy="1759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9" name="Straight Arrow Connector 1718"/>
            <p:cNvCxnSpPr/>
            <p:nvPr/>
          </p:nvCxnSpPr>
          <p:spPr>
            <a:xfrm>
              <a:off x="4458304" y="2875317"/>
              <a:ext cx="0" cy="1496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0" name="Straight Arrow Connector 1719"/>
            <p:cNvCxnSpPr/>
            <p:nvPr/>
          </p:nvCxnSpPr>
          <p:spPr>
            <a:xfrm>
              <a:off x="4448481" y="1303521"/>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1" name="Straight Arrow Connector 1720"/>
            <p:cNvCxnSpPr/>
            <p:nvPr/>
          </p:nvCxnSpPr>
          <p:spPr>
            <a:xfrm>
              <a:off x="6344330" y="1671381"/>
              <a:ext cx="0" cy="1948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2" name="Straight Arrow Connector 1721"/>
            <p:cNvCxnSpPr/>
            <p:nvPr/>
          </p:nvCxnSpPr>
          <p:spPr>
            <a:xfrm>
              <a:off x="4458304" y="3353588"/>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3" name="Straight Arrow Connector 1722"/>
            <p:cNvCxnSpPr/>
            <p:nvPr/>
          </p:nvCxnSpPr>
          <p:spPr>
            <a:xfrm>
              <a:off x="4458304" y="3828764"/>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4" name="Straight Connector 1723"/>
            <p:cNvCxnSpPr/>
            <p:nvPr/>
          </p:nvCxnSpPr>
          <p:spPr>
            <a:xfrm flipH="1">
              <a:off x="1865019" y="4471366"/>
              <a:ext cx="55841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5" name="Straight Arrow Connector 1724"/>
            <p:cNvCxnSpPr/>
            <p:nvPr/>
          </p:nvCxnSpPr>
          <p:spPr>
            <a:xfrm>
              <a:off x="5401317" y="4474460"/>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6" name="Straight Arrow Connector 1725"/>
            <p:cNvCxnSpPr/>
            <p:nvPr/>
          </p:nvCxnSpPr>
          <p:spPr>
            <a:xfrm>
              <a:off x="7444511" y="4471366"/>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7" name="Straight Arrow Connector 1726"/>
            <p:cNvCxnSpPr/>
            <p:nvPr/>
          </p:nvCxnSpPr>
          <p:spPr>
            <a:xfrm>
              <a:off x="3593876" y="4471366"/>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8" name="Straight Arrow Connector 1727"/>
            <p:cNvCxnSpPr/>
            <p:nvPr/>
          </p:nvCxnSpPr>
          <p:spPr>
            <a:xfrm>
              <a:off x="1865019" y="4471366"/>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9" name="Straight Connector 1728"/>
            <p:cNvCxnSpPr>
              <a:stCxn id="1699" idx="2"/>
            </p:cNvCxnSpPr>
            <p:nvPr/>
          </p:nvCxnSpPr>
          <p:spPr>
            <a:xfrm>
              <a:off x="4468180" y="4308334"/>
              <a:ext cx="0" cy="163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0" name="Straight Arrow Connector 1729"/>
            <p:cNvCxnSpPr/>
            <p:nvPr/>
          </p:nvCxnSpPr>
          <p:spPr>
            <a:xfrm>
              <a:off x="1865019" y="4946543"/>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1" name="Straight Arrow Connector 1730"/>
            <p:cNvCxnSpPr/>
            <p:nvPr/>
          </p:nvCxnSpPr>
          <p:spPr>
            <a:xfrm>
              <a:off x="3593876" y="4946543"/>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2" name="Straight Connector 1731"/>
            <p:cNvCxnSpPr/>
            <p:nvPr/>
          </p:nvCxnSpPr>
          <p:spPr>
            <a:xfrm flipH="1">
              <a:off x="1858644" y="5500915"/>
              <a:ext cx="5585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3" name="Straight Arrow Connector 1732"/>
            <p:cNvCxnSpPr/>
            <p:nvPr/>
          </p:nvCxnSpPr>
          <p:spPr>
            <a:xfrm>
              <a:off x="5794239" y="5504009"/>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4" name="Straight Arrow Connector 1733"/>
            <p:cNvCxnSpPr/>
            <p:nvPr/>
          </p:nvCxnSpPr>
          <p:spPr>
            <a:xfrm>
              <a:off x="7444511" y="5500915"/>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5" name="Straight Arrow Connector 1734"/>
            <p:cNvCxnSpPr/>
            <p:nvPr/>
          </p:nvCxnSpPr>
          <p:spPr>
            <a:xfrm>
              <a:off x="3829629" y="5500915"/>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6" name="Straight Arrow Connector 1735"/>
            <p:cNvCxnSpPr/>
            <p:nvPr/>
          </p:nvCxnSpPr>
          <p:spPr>
            <a:xfrm>
              <a:off x="1865019" y="5500915"/>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7" name="Straight Connector 1736"/>
            <p:cNvCxnSpPr/>
            <p:nvPr/>
          </p:nvCxnSpPr>
          <p:spPr>
            <a:xfrm flipH="1">
              <a:off x="3574341" y="5421719"/>
              <a:ext cx="1" cy="8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8" name="Straight Connector 1737"/>
            <p:cNvCxnSpPr/>
            <p:nvPr/>
          </p:nvCxnSpPr>
          <p:spPr>
            <a:xfrm flipH="1" flipV="1">
              <a:off x="3751045" y="6142095"/>
              <a:ext cx="180744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9" name="Straight Arrow Connector 1738"/>
            <p:cNvCxnSpPr/>
            <p:nvPr/>
          </p:nvCxnSpPr>
          <p:spPr>
            <a:xfrm>
              <a:off x="5558486" y="6142095"/>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0" name="Straight Arrow Connector 1739"/>
            <p:cNvCxnSpPr/>
            <p:nvPr/>
          </p:nvCxnSpPr>
          <p:spPr>
            <a:xfrm>
              <a:off x="3751045" y="6139001"/>
              <a:ext cx="0" cy="15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1" name="Straight Connector 1740"/>
            <p:cNvCxnSpPr/>
            <p:nvPr/>
          </p:nvCxnSpPr>
          <p:spPr>
            <a:xfrm>
              <a:off x="4625348" y="6055288"/>
              <a:ext cx="0" cy="83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2" name="Straight Connector 1741"/>
            <p:cNvCxnSpPr/>
            <p:nvPr/>
          </p:nvCxnSpPr>
          <p:spPr>
            <a:xfrm flipH="1">
              <a:off x="1865019" y="6059805"/>
              <a:ext cx="5585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3" name="Straight Connector 1742"/>
            <p:cNvCxnSpPr/>
            <p:nvPr/>
          </p:nvCxnSpPr>
          <p:spPr>
            <a:xfrm>
              <a:off x="3829629" y="5976092"/>
              <a:ext cx="0" cy="83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4" name="Straight Connector 1743"/>
            <p:cNvCxnSpPr/>
            <p:nvPr/>
          </p:nvCxnSpPr>
          <p:spPr>
            <a:xfrm>
              <a:off x="5794239" y="5976092"/>
              <a:ext cx="0" cy="83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5" name="Straight Connector 1744"/>
            <p:cNvCxnSpPr/>
            <p:nvPr/>
          </p:nvCxnSpPr>
          <p:spPr>
            <a:xfrm>
              <a:off x="7444511" y="5976092"/>
              <a:ext cx="0" cy="83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6" name="Straight Connector 1745"/>
            <p:cNvCxnSpPr/>
            <p:nvPr/>
          </p:nvCxnSpPr>
          <p:spPr>
            <a:xfrm>
              <a:off x="1865019" y="5976092"/>
              <a:ext cx="0" cy="83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 name="Straight Arrow Connector 1746"/>
            <p:cNvCxnSpPr>
              <a:endCxn id="1695" idx="3"/>
            </p:cNvCxnSpPr>
            <p:nvPr/>
          </p:nvCxnSpPr>
          <p:spPr>
            <a:xfrm flipH="1" flipV="1">
              <a:off x="5228203" y="2205380"/>
              <a:ext cx="1116126" cy="500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48" name="Content Placeholder 2"/>
          <p:cNvSpPr txBox="1">
            <a:spLocks/>
          </p:cNvSpPr>
          <p:nvPr/>
        </p:nvSpPr>
        <p:spPr>
          <a:xfrm>
            <a:off x="11659890" y="41833800"/>
            <a:ext cx="10438110" cy="1889919"/>
          </a:xfrm>
          <a:prstGeom prst="rect">
            <a:avLst/>
          </a:prstGeom>
        </p:spPr>
        <p:txBody>
          <a:bodyPr/>
          <a:lst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cs typeface="+mn-cs"/>
              </a:defRPr>
            </a:lvl2pPr>
            <a:lvl3pPr marL="5486400" indent="-1096963" algn="l" defTabSz="4389438" rtl="0" eaLnBrk="0" fontAlgn="base" hangingPunct="0">
              <a:spcBef>
                <a:spcPct val="20000"/>
              </a:spcBef>
              <a:spcAft>
                <a:spcPct val="0"/>
              </a:spcAft>
              <a:buChar char="•"/>
              <a:defRPr sz="11500">
                <a:solidFill>
                  <a:schemeClr val="tx1"/>
                </a:solidFill>
                <a:latin typeface="+mn-lt"/>
                <a:cs typeface="+mn-cs"/>
              </a:defRPr>
            </a:lvl3pPr>
            <a:lvl4pPr marL="7680325" indent="-1096963" algn="l" defTabSz="4389438" rtl="0" eaLnBrk="0" fontAlgn="base" hangingPunct="0">
              <a:spcBef>
                <a:spcPct val="20000"/>
              </a:spcBef>
              <a:spcAft>
                <a:spcPct val="0"/>
              </a:spcAft>
              <a:buChar char="–"/>
              <a:defRPr sz="9600">
                <a:solidFill>
                  <a:schemeClr val="tx1"/>
                </a:solidFill>
                <a:latin typeface="+mn-lt"/>
                <a:cs typeface="+mn-cs"/>
              </a:defRPr>
            </a:lvl4pPr>
            <a:lvl5pPr marL="9875838" indent="-1096963" algn="l" defTabSz="4389438" rtl="0" eaLnBrk="0" fontAlgn="base" hangingPunct="0">
              <a:spcBef>
                <a:spcPct val="20000"/>
              </a:spcBef>
              <a:spcAft>
                <a:spcPct val="0"/>
              </a:spcAft>
              <a:buChar char="»"/>
              <a:defRPr sz="9600">
                <a:solidFill>
                  <a:schemeClr val="tx1"/>
                </a:solidFill>
                <a:latin typeface="+mn-lt"/>
                <a:cs typeface="+mn-cs"/>
              </a:defRPr>
            </a:lvl5pPr>
            <a:lvl6pPr marL="10333038" indent="-1096963" algn="l" defTabSz="4389438" rtl="0" fontAlgn="base">
              <a:spcBef>
                <a:spcPct val="20000"/>
              </a:spcBef>
              <a:spcAft>
                <a:spcPct val="0"/>
              </a:spcAft>
              <a:buChar char="»"/>
              <a:defRPr sz="9600">
                <a:solidFill>
                  <a:schemeClr val="tx1"/>
                </a:solidFill>
                <a:latin typeface="+mn-lt"/>
                <a:cs typeface="+mn-cs"/>
              </a:defRPr>
            </a:lvl6pPr>
            <a:lvl7pPr marL="10790238" indent="-1096963" algn="l" defTabSz="4389438" rtl="0" fontAlgn="base">
              <a:spcBef>
                <a:spcPct val="20000"/>
              </a:spcBef>
              <a:spcAft>
                <a:spcPct val="0"/>
              </a:spcAft>
              <a:buChar char="»"/>
              <a:defRPr sz="9600">
                <a:solidFill>
                  <a:schemeClr val="tx1"/>
                </a:solidFill>
                <a:latin typeface="+mn-lt"/>
                <a:cs typeface="+mn-cs"/>
              </a:defRPr>
            </a:lvl7pPr>
            <a:lvl8pPr marL="11247438" indent="-1096963" algn="l" defTabSz="4389438" rtl="0" fontAlgn="base">
              <a:spcBef>
                <a:spcPct val="20000"/>
              </a:spcBef>
              <a:spcAft>
                <a:spcPct val="0"/>
              </a:spcAft>
              <a:buChar char="»"/>
              <a:defRPr sz="9600">
                <a:solidFill>
                  <a:schemeClr val="tx1"/>
                </a:solidFill>
                <a:latin typeface="+mn-lt"/>
                <a:cs typeface="+mn-cs"/>
              </a:defRPr>
            </a:lvl8pPr>
            <a:lvl9pPr marL="11704638" indent="-1096963" algn="l" defTabSz="4389438" rtl="0" fontAlgn="base">
              <a:spcBef>
                <a:spcPct val="20000"/>
              </a:spcBef>
              <a:spcAft>
                <a:spcPct val="0"/>
              </a:spcAft>
              <a:buChar char="»"/>
              <a:defRPr sz="9600">
                <a:solidFill>
                  <a:schemeClr val="tx1"/>
                </a:solidFill>
                <a:latin typeface="+mn-lt"/>
                <a:cs typeface="+mn-cs"/>
              </a:defRPr>
            </a:lvl9pPr>
          </a:lstStyle>
          <a:p>
            <a:pPr marL="457200" indent="-457200"/>
            <a:r>
              <a:rPr lang="en-US" sz="2400" kern="0" dirty="0" smtClean="0">
                <a:latin typeface="Times New Roman" pitchFamily="18" charset="0"/>
                <a:cs typeface="Times New Roman" pitchFamily="18" charset="0"/>
              </a:rPr>
              <a:t>Scientists utilize tool’s intuitive layout with some training</a:t>
            </a:r>
          </a:p>
          <a:p>
            <a:pPr marL="457200" indent="-457200"/>
            <a:r>
              <a:rPr lang="en-US" sz="2400" kern="0" dirty="0" smtClean="0">
                <a:latin typeface="Times New Roman" pitchFamily="18" charset="0"/>
                <a:cs typeface="Times New Roman" pitchFamily="18" charset="0"/>
              </a:rPr>
              <a:t>Functionality includes both biomarker analysis and basic screening through predictions</a:t>
            </a:r>
          </a:p>
          <a:p>
            <a:pPr marL="457200" indent="-457200"/>
            <a:r>
              <a:rPr lang="en-US" sz="2400" kern="0" dirty="0" smtClean="0">
                <a:latin typeface="Times New Roman" pitchFamily="18" charset="0"/>
                <a:cs typeface="Times New Roman" pitchFamily="18" charset="0"/>
              </a:rPr>
              <a:t>Not limited to HCC, applicable to other diseases</a:t>
            </a:r>
          </a:p>
        </p:txBody>
      </p:sp>
      <p:sp>
        <p:nvSpPr>
          <p:cNvPr id="1749" name="Text Box 162"/>
          <p:cNvSpPr txBox="1">
            <a:spLocks noChangeArrowheads="1"/>
          </p:cNvSpPr>
          <p:nvPr/>
        </p:nvSpPr>
        <p:spPr bwMode="auto">
          <a:xfrm>
            <a:off x="16527165" y="26974800"/>
            <a:ext cx="10668000" cy="830983"/>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4800" b="1" i="1" dirty="0" err="1" smtClean="0">
                <a:solidFill>
                  <a:schemeClr val="bg1"/>
                </a:solidFill>
                <a:latin typeface="Times New Roman" pitchFamily="18" charset="0"/>
                <a:cs typeface="Times New Roman" pitchFamily="18" charset="0"/>
              </a:rPr>
              <a:t>CancerDetect</a:t>
            </a:r>
            <a:endParaRPr lang="en-US" altLang="en-US" sz="4800" b="1" i="1" dirty="0">
              <a:solidFill>
                <a:schemeClr val="bg1"/>
              </a:solidFill>
              <a:latin typeface="Times New Roman" pitchFamily="18" charset="0"/>
              <a:cs typeface="Times New Roman" pitchFamily="18" charset="0"/>
            </a:endParaRPr>
          </a:p>
        </p:txBody>
      </p:sp>
      <p:pic>
        <p:nvPicPr>
          <p:cNvPr id="1750" name="Picture 1749"/>
          <p:cNvPicPr/>
          <p:nvPr/>
        </p:nvPicPr>
        <p:blipFill rotWithShape="1">
          <a:blip r:embed="rId13" cstate="print"/>
          <a:srcRect r="22447" b="19373"/>
          <a:stretch/>
        </p:blipFill>
        <p:spPr bwMode="auto">
          <a:xfrm>
            <a:off x="23611313" y="38860435"/>
            <a:ext cx="7606042" cy="4471613"/>
          </a:xfrm>
          <a:prstGeom prst="rect">
            <a:avLst/>
          </a:prstGeom>
          <a:noFill/>
          <a:ln w="9525">
            <a:noFill/>
            <a:miter lim="800000"/>
            <a:headEnd/>
            <a:tailEnd/>
          </a:ln>
        </p:spPr>
      </p:pic>
      <p:sp>
        <p:nvSpPr>
          <p:cNvPr id="1751" name="Text Box 162"/>
          <p:cNvSpPr txBox="1">
            <a:spLocks noChangeArrowheads="1"/>
          </p:cNvSpPr>
          <p:nvPr/>
        </p:nvSpPr>
        <p:spPr bwMode="auto">
          <a:xfrm>
            <a:off x="11963401" y="36650635"/>
            <a:ext cx="8839200" cy="523206"/>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800" b="1" dirty="0" smtClean="0">
                <a:solidFill>
                  <a:schemeClr val="bg1"/>
                </a:solidFill>
                <a:latin typeface="Times New Roman" pitchFamily="18" charset="0"/>
                <a:cs typeface="Times New Roman" pitchFamily="18" charset="0"/>
              </a:rPr>
              <a:t>Functionality</a:t>
            </a:r>
            <a:endParaRPr lang="en-US" altLang="en-US" sz="2800" b="1" dirty="0">
              <a:solidFill>
                <a:schemeClr val="bg1"/>
              </a:solidFill>
              <a:latin typeface="Times New Roman" pitchFamily="18" charset="0"/>
              <a:cs typeface="Times New Roman" pitchFamily="18" charset="0"/>
            </a:endParaRPr>
          </a:p>
        </p:txBody>
      </p:sp>
      <p:sp>
        <p:nvSpPr>
          <p:cNvPr id="1752" name="Text Box 162"/>
          <p:cNvSpPr txBox="1">
            <a:spLocks noChangeArrowheads="1"/>
          </p:cNvSpPr>
          <p:nvPr/>
        </p:nvSpPr>
        <p:spPr bwMode="auto">
          <a:xfrm>
            <a:off x="12115800" y="41107835"/>
            <a:ext cx="8839200" cy="523206"/>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800" b="1" dirty="0" smtClean="0">
                <a:solidFill>
                  <a:schemeClr val="bg1"/>
                </a:solidFill>
                <a:latin typeface="Times New Roman" pitchFamily="18" charset="0"/>
                <a:cs typeface="Times New Roman" pitchFamily="18" charset="0"/>
              </a:rPr>
              <a:t>Impact</a:t>
            </a:r>
            <a:endParaRPr lang="en-US" altLang="en-US" sz="2800" b="1" dirty="0">
              <a:solidFill>
                <a:schemeClr val="bg1"/>
              </a:solidFill>
              <a:latin typeface="Times New Roman" pitchFamily="18" charset="0"/>
              <a:cs typeface="Times New Roman" pitchFamily="18" charset="0"/>
            </a:endParaRPr>
          </a:p>
        </p:txBody>
      </p:sp>
      <p:sp>
        <p:nvSpPr>
          <p:cNvPr id="1753" name="Text Box 162"/>
          <p:cNvSpPr txBox="1">
            <a:spLocks noChangeArrowheads="1"/>
          </p:cNvSpPr>
          <p:nvPr/>
        </p:nvSpPr>
        <p:spPr bwMode="auto">
          <a:xfrm>
            <a:off x="12039600" y="32307235"/>
            <a:ext cx="8839200" cy="523206"/>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800" b="1" dirty="0" smtClean="0">
                <a:solidFill>
                  <a:schemeClr val="bg1"/>
                </a:solidFill>
                <a:latin typeface="Times New Roman" pitchFamily="18" charset="0"/>
                <a:cs typeface="Times New Roman" pitchFamily="18" charset="0"/>
              </a:rPr>
              <a:t>Methodology</a:t>
            </a:r>
            <a:endParaRPr lang="en-US" altLang="en-US" sz="2800" b="1" dirty="0">
              <a:solidFill>
                <a:schemeClr val="bg1"/>
              </a:solidFill>
              <a:latin typeface="Times New Roman" pitchFamily="18" charset="0"/>
              <a:cs typeface="Times New Roman" pitchFamily="18" charset="0"/>
            </a:endParaRPr>
          </a:p>
        </p:txBody>
      </p:sp>
      <p:sp>
        <p:nvSpPr>
          <p:cNvPr id="1754" name="Text Box 162"/>
          <p:cNvSpPr txBox="1">
            <a:spLocks noChangeArrowheads="1"/>
          </p:cNvSpPr>
          <p:nvPr/>
        </p:nvSpPr>
        <p:spPr bwMode="auto">
          <a:xfrm>
            <a:off x="11963401" y="28182354"/>
            <a:ext cx="8839200" cy="523206"/>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800" b="1" dirty="0" smtClean="0">
                <a:solidFill>
                  <a:schemeClr val="bg1"/>
                </a:solidFill>
                <a:latin typeface="Times New Roman" pitchFamily="18" charset="0"/>
                <a:cs typeface="Times New Roman" pitchFamily="18" charset="0"/>
              </a:rPr>
              <a:t>Rationale</a:t>
            </a:r>
            <a:endParaRPr lang="en-US" altLang="en-US" sz="2800" b="1" dirty="0">
              <a:solidFill>
                <a:schemeClr val="bg1"/>
              </a:solidFill>
              <a:latin typeface="Times New Roman" pitchFamily="18" charset="0"/>
              <a:cs typeface="Times New Roman" pitchFamily="18" charset="0"/>
            </a:endParaRPr>
          </a:p>
        </p:txBody>
      </p:sp>
      <p:sp>
        <p:nvSpPr>
          <p:cNvPr id="1755" name="Text Box 162"/>
          <p:cNvSpPr txBox="1">
            <a:spLocks noChangeArrowheads="1"/>
          </p:cNvSpPr>
          <p:nvPr/>
        </p:nvSpPr>
        <p:spPr bwMode="auto">
          <a:xfrm>
            <a:off x="22237162" y="28778222"/>
            <a:ext cx="8839200" cy="523206"/>
          </a:xfrm>
          <a:prstGeom prst="rect">
            <a:avLst/>
          </a:prstGeom>
          <a:solidFill>
            <a:srgbClr val="2B7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1427" tIns="45713" rIns="91427" bIns="45713">
            <a:spAutoFit/>
          </a:bodyPr>
          <a:lstStyle>
            <a:lvl1pPr defTabSz="3030538" eaLnBrk="0" hangingPunct="0">
              <a:defRPr>
                <a:solidFill>
                  <a:schemeClr val="tx1"/>
                </a:solidFill>
                <a:latin typeface="Arial" pitchFamily="34" charset="0"/>
                <a:cs typeface="Arial" pitchFamily="34" charset="0"/>
              </a:defRPr>
            </a:lvl1pPr>
            <a:lvl2pPr marL="742950" indent="-285750" defTabSz="3030538" eaLnBrk="0" hangingPunct="0">
              <a:defRPr>
                <a:solidFill>
                  <a:schemeClr val="tx1"/>
                </a:solidFill>
                <a:latin typeface="Arial" pitchFamily="34" charset="0"/>
                <a:cs typeface="Arial" pitchFamily="34" charset="0"/>
              </a:defRPr>
            </a:lvl2pPr>
            <a:lvl3pPr marL="1143000" indent="-228600" defTabSz="3030538" eaLnBrk="0" hangingPunct="0">
              <a:defRPr>
                <a:solidFill>
                  <a:schemeClr val="tx1"/>
                </a:solidFill>
                <a:latin typeface="Arial" pitchFamily="34" charset="0"/>
                <a:cs typeface="Arial" pitchFamily="34" charset="0"/>
              </a:defRPr>
            </a:lvl3pPr>
            <a:lvl4pPr marL="1600200" indent="-228600" defTabSz="3030538" eaLnBrk="0" hangingPunct="0">
              <a:defRPr>
                <a:solidFill>
                  <a:schemeClr val="tx1"/>
                </a:solidFill>
                <a:latin typeface="Arial" pitchFamily="34" charset="0"/>
                <a:cs typeface="Arial" pitchFamily="34" charset="0"/>
              </a:defRPr>
            </a:lvl4pPr>
            <a:lvl5pPr marL="2057400" indent="-228600" defTabSz="3030538" eaLnBrk="0" hangingPunct="0">
              <a:defRPr>
                <a:solidFill>
                  <a:schemeClr val="tx1"/>
                </a:solidFill>
                <a:latin typeface="Arial" pitchFamily="34" charset="0"/>
                <a:cs typeface="Arial" pitchFamily="34" charset="0"/>
              </a:defRPr>
            </a:lvl5pPr>
            <a:lvl6pPr marL="2514600" indent="-228600" defTabSz="30305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30305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30305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3030538"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2800" dirty="0">
                <a:solidFill>
                  <a:schemeClr val="bg1"/>
                </a:solidFill>
                <a:latin typeface="Times New Roman" panose="02020603050405020304" pitchFamily="18" charset="0"/>
                <a:cs typeface="Times New Roman" panose="02020603050405020304" pitchFamily="18" charset="0"/>
              </a:rPr>
              <a:t>Flowchart of </a:t>
            </a:r>
            <a:r>
              <a:rPr lang="en-US" sz="2800" i="1" dirty="0" err="1">
                <a:solidFill>
                  <a:schemeClr val="bg1"/>
                </a:solidFill>
                <a:latin typeface="Times New Roman" panose="02020603050405020304" pitchFamily="18" charset="0"/>
                <a:cs typeface="Times New Roman" panose="02020603050405020304" pitchFamily="18" charset="0"/>
              </a:rPr>
              <a:t>CancerDetect</a:t>
            </a:r>
            <a:endParaRPr lang="en-US" sz="2800" i="1" dirty="0">
              <a:solidFill>
                <a:schemeClr val="bg1"/>
              </a:solidFill>
              <a:latin typeface="Times New Roman" panose="02020603050405020304" pitchFamily="18" charset="0"/>
              <a:cs typeface="Times New Roman" panose="02020603050405020304" pitchFamily="18" charset="0"/>
            </a:endParaRPr>
          </a:p>
        </p:txBody>
      </p:sp>
      <p:sp>
        <p:nvSpPr>
          <p:cNvPr id="1759" name="TextBox 1758"/>
          <p:cNvSpPr txBox="1"/>
          <p:nvPr/>
        </p:nvSpPr>
        <p:spPr>
          <a:xfrm>
            <a:off x="11510762" y="20152429"/>
            <a:ext cx="923526" cy="323254"/>
          </a:xfrm>
          <a:prstGeom prst="rect">
            <a:avLst/>
          </a:prstGeom>
          <a:noFill/>
        </p:spPr>
        <p:txBody>
          <a:bodyPr wrap="square" rtlCol="0">
            <a:spAutoFit/>
          </a:bodyPr>
          <a:lstStyle/>
          <a:p>
            <a:r>
              <a:rPr lang="en-US" sz="1200" dirty="0" smtClean="0">
                <a:latin typeface="Times New Roman" pitchFamily="18" charset="0"/>
                <a:cs typeface="Times New Roman" pitchFamily="18" charset="0"/>
              </a:rPr>
              <a:t>p = </a:t>
            </a:r>
            <a:r>
              <a:rPr lang="en-US" sz="1200" dirty="0" smtClean="0">
                <a:latin typeface="Times New Roman" pitchFamily="18" charset="0"/>
                <a:ea typeface="SimSun"/>
                <a:cs typeface="Times New Roman" pitchFamily="18" charset="0"/>
              </a:rPr>
              <a:t>0.0372</a:t>
            </a:r>
          </a:p>
          <a:p>
            <a:endParaRPr lang="en-US" sz="1200" dirty="0">
              <a:latin typeface="Times New Roman" pitchFamily="18" charset="0"/>
              <a:cs typeface="Times New Roman" pitchFamily="18" charset="0"/>
            </a:endParaRPr>
          </a:p>
        </p:txBody>
      </p:sp>
      <p:sp>
        <p:nvSpPr>
          <p:cNvPr id="1760" name="TextBox 1759"/>
          <p:cNvSpPr txBox="1"/>
          <p:nvPr/>
        </p:nvSpPr>
        <p:spPr>
          <a:xfrm>
            <a:off x="12500254" y="20150161"/>
            <a:ext cx="870465" cy="452555"/>
          </a:xfrm>
          <a:prstGeom prst="rect">
            <a:avLst/>
          </a:prstGeom>
          <a:noFill/>
        </p:spPr>
        <p:txBody>
          <a:bodyPr wrap="square" rtlCol="0">
            <a:spAutoFit/>
          </a:bodyPr>
          <a:lstStyle/>
          <a:p>
            <a:r>
              <a:rPr lang="en-US" sz="1200" dirty="0" smtClean="0">
                <a:latin typeface="Times New Roman" pitchFamily="18" charset="0"/>
                <a:cs typeface="Times New Roman" pitchFamily="18" charset="0"/>
              </a:rPr>
              <a:t>p = </a:t>
            </a:r>
            <a:r>
              <a:rPr lang="en-US" sz="1200" dirty="0" smtClean="0">
                <a:latin typeface="Times New Roman" pitchFamily="18" charset="0"/>
                <a:ea typeface="SimSun"/>
                <a:cs typeface="Times New Roman" pitchFamily="18" charset="0"/>
              </a:rPr>
              <a:t>0.2162</a:t>
            </a:r>
          </a:p>
          <a:p>
            <a:endParaRPr lang="en-US" sz="1200" dirty="0" smtClean="0">
              <a:latin typeface="Times New Roman" pitchFamily="18" charset="0"/>
              <a:ea typeface="SimSun"/>
              <a:cs typeface="Times New Roman" pitchFamily="18" charset="0"/>
            </a:endParaRPr>
          </a:p>
          <a:p>
            <a:endParaRPr lang="en-US" sz="1200" dirty="0">
              <a:latin typeface="Times New Roman" pitchFamily="18" charset="0"/>
              <a:cs typeface="Times New Roman" pitchFamily="18" charset="0"/>
            </a:endParaRPr>
          </a:p>
        </p:txBody>
      </p:sp>
      <p:sp>
        <p:nvSpPr>
          <p:cNvPr id="1761" name="TextBox 1760"/>
          <p:cNvSpPr txBox="1"/>
          <p:nvPr/>
        </p:nvSpPr>
        <p:spPr>
          <a:xfrm>
            <a:off x="13502310" y="20129835"/>
            <a:ext cx="949383" cy="452555"/>
          </a:xfrm>
          <a:prstGeom prst="rect">
            <a:avLst/>
          </a:prstGeom>
          <a:noFill/>
        </p:spPr>
        <p:txBody>
          <a:bodyPr wrap="square" rtlCol="0">
            <a:spAutoFit/>
          </a:bodyPr>
          <a:lstStyle/>
          <a:p>
            <a:r>
              <a:rPr lang="en-US" sz="1200" dirty="0" smtClean="0">
                <a:latin typeface="Times New Roman" pitchFamily="18" charset="0"/>
                <a:cs typeface="Times New Roman" pitchFamily="18" charset="0"/>
              </a:rPr>
              <a:t>p = </a:t>
            </a:r>
            <a:r>
              <a:rPr lang="en-US" sz="1200" dirty="0" smtClean="0">
                <a:latin typeface="Times New Roman" pitchFamily="18" charset="0"/>
                <a:ea typeface="SimSun"/>
                <a:cs typeface="Times New Roman" pitchFamily="18" charset="0"/>
              </a:rPr>
              <a:t>0.8774</a:t>
            </a:r>
          </a:p>
          <a:p>
            <a:endParaRPr lang="en-US" sz="1200" dirty="0" smtClean="0">
              <a:latin typeface="Times New Roman" pitchFamily="18" charset="0"/>
              <a:ea typeface="SimSun"/>
              <a:cs typeface="Times New Roman" pitchFamily="18" charset="0"/>
            </a:endParaRPr>
          </a:p>
          <a:p>
            <a:endParaRPr lang="en-US" sz="1200" dirty="0">
              <a:latin typeface="Times New Roman" pitchFamily="18" charset="0"/>
              <a:cs typeface="Times New Roman" pitchFamily="18" charset="0"/>
            </a:endParaRPr>
          </a:p>
        </p:txBody>
      </p:sp>
      <p:sp>
        <p:nvSpPr>
          <p:cNvPr id="1762" name="TextBox 1761"/>
          <p:cNvSpPr txBox="1"/>
          <p:nvPr/>
        </p:nvSpPr>
        <p:spPr>
          <a:xfrm>
            <a:off x="14407471" y="20119673"/>
            <a:ext cx="892977" cy="646331"/>
          </a:xfrm>
          <a:prstGeom prst="rect">
            <a:avLst/>
          </a:prstGeom>
          <a:noFill/>
        </p:spPr>
        <p:txBody>
          <a:bodyPr wrap="square" rtlCol="0">
            <a:spAutoFit/>
          </a:bodyPr>
          <a:lstStyle/>
          <a:p>
            <a:r>
              <a:rPr lang="en-US" sz="1200" dirty="0" smtClean="0">
                <a:latin typeface="Times New Roman" pitchFamily="18" charset="0"/>
                <a:cs typeface="Times New Roman" pitchFamily="18" charset="0"/>
              </a:rPr>
              <a:t>p =</a:t>
            </a:r>
            <a:r>
              <a:rPr lang="en-US" sz="1200" dirty="0" smtClean="0">
                <a:latin typeface="Times New Roman" pitchFamily="18" charset="0"/>
                <a:ea typeface="SimSun"/>
                <a:cs typeface="Times New Roman" pitchFamily="18" charset="0"/>
              </a:rPr>
              <a:t>0.0150</a:t>
            </a:r>
          </a:p>
          <a:p>
            <a:endParaRPr lang="en-US" sz="1200" dirty="0" smtClean="0">
              <a:latin typeface="Times New Roman" pitchFamily="18" charset="0"/>
              <a:ea typeface="SimSun"/>
              <a:cs typeface="Times New Roman" pitchFamily="18" charset="0"/>
            </a:endParaRPr>
          </a:p>
          <a:p>
            <a:endParaRPr lang="en-US" sz="1200" dirty="0">
              <a:latin typeface="Times New Roman" pitchFamily="18" charset="0"/>
              <a:cs typeface="Times New Roman" pitchFamily="18" charset="0"/>
            </a:endParaRPr>
          </a:p>
        </p:txBody>
      </p:sp>
      <p:sp>
        <p:nvSpPr>
          <p:cNvPr id="1763" name="TextBox 1762"/>
          <p:cNvSpPr txBox="1"/>
          <p:nvPr/>
        </p:nvSpPr>
        <p:spPr>
          <a:xfrm>
            <a:off x="11125200" y="20650200"/>
            <a:ext cx="5638800" cy="1384995"/>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Figure 1. </a:t>
            </a:r>
            <a:r>
              <a:rPr lang="en-US" sz="1400" dirty="0" smtClean="0">
                <a:latin typeface="Times New Roman" pitchFamily="18" charset="0"/>
                <a:cs typeface="Times New Roman" pitchFamily="18" charset="0"/>
              </a:rPr>
              <a:t>All demographic values were analyzed between HCC and non-HCC subjects. Age was compared using t-test, and other variables were compared using chi-square test</a:t>
            </a:r>
            <a:r>
              <a:rPr lang="en-US" sz="1400" dirty="0" smtClean="0">
                <a:latin typeface="Times New Roman" pitchFamily="18" charset="0"/>
                <a:cs typeface="Times New Roman" pitchFamily="18" charset="0"/>
              </a:rPr>
              <a:t>.</a:t>
            </a:r>
            <a:endParaRPr lang="en-US" sz="1400" b="1"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Results: </a:t>
            </a:r>
            <a:r>
              <a:rPr lang="en-US" sz="1400" dirty="0" smtClean="0">
                <a:latin typeface="Times New Roman" pitchFamily="18" charset="0"/>
                <a:cs typeface="Times New Roman" pitchFamily="18" charset="0"/>
              </a:rPr>
              <a:t>The distributions of age and HCV infection were significantly different between HCC and non-HCC. The distributions of HBV infection and gender were not different.</a:t>
            </a:r>
            <a:endParaRPr lang="en-US" sz="1400" dirty="0">
              <a:latin typeface="Times New Roman" pitchFamily="18" charset="0"/>
              <a:cs typeface="Times New Roman" pitchFamily="18" charset="0"/>
            </a:endParaRPr>
          </a:p>
        </p:txBody>
      </p:sp>
      <p:sp>
        <p:nvSpPr>
          <p:cNvPr id="1764" name="Rectangle 1"/>
          <p:cNvSpPr>
            <a:spLocks noChangeArrowheads="1"/>
          </p:cNvSpPr>
          <p:nvPr/>
        </p:nvSpPr>
        <p:spPr bwMode="auto">
          <a:xfrm>
            <a:off x="15600661" y="19461945"/>
            <a:ext cx="1235855" cy="301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*Based on data available</a:t>
            </a:r>
            <a:endParaRPr kumimoji="0" lang="en-US" alt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758" name="Chart 1757"/>
          <p:cNvGraphicFramePr/>
          <p:nvPr/>
        </p:nvGraphicFramePr>
        <p:xfrm>
          <a:off x="11049000" y="17754600"/>
          <a:ext cx="5343254" cy="2400954"/>
        </p:xfrm>
        <a:graphic>
          <a:graphicData uri="http://schemas.openxmlformats.org/drawingml/2006/chart">
            <c:chart xmlns:c="http://schemas.openxmlformats.org/drawingml/2006/chart" xmlns:r="http://schemas.openxmlformats.org/officeDocument/2006/relationships" r:id="rId14"/>
          </a:graphicData>
        </a:graphic>
      </p:graphicFrame>
      <p:sp>
        <p:nvSpPr>
          <p:cNvPr id="1765" name="TextBox 1764"/>
          <p:cNvSpPr txBox="1"/>
          <p:nvPr/>
        </p:nvSpPr>
        <p:spPr>
          <a:xfrm>
            <a:off x="15696635" y="18630900"/>
            <a:ext cx="791593"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(N=83)</a:t>
            </a:r>
            <a:endParaRPr lang="en-US" sz="1400" dirty="0">
              <a:latin typeface="Times New Roman" pitchFamily="18" charset="0"/>
              <a:cs typeface="Times New Roman" pitchFamily="18" charset="0"/>
            </a:endParaRPr>
          </a:p>
        </p:txBody>
      </p:sp>
      <p:sp>
        <p:nvSpPr>
          <p:cNvPr id="1766" name="TextBox 1765"/>
          <p:cNvSpPr txBox="1"/>
          <p:nvPr/>
        </p:nvSpPr>
        <p:spPr>
          <a:xfrm>
            <a:off x="16048607" y="18914581"/>
            <a:ext cx="867793"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(N=159)</a:t>
            </a:r>
            <a:endParaRPr lang="en-US" sz="1400" dirty="0">
              <a:latin typeface="Times New Roman" pitchFamily="18" charset="0"/>
              <a:cs typeface="Times New Roman" pitchFamily="18" charset="0"/>
            </a:endParaRPr>
          </a:p>
        </p:txBody>
      </p:sp>
      <p:sp>
        <p:nvSpPr>
          <p:cNvPr id="1767" name="Title 1"/>
          <p:cNvSpPr txBox="1">
            <a:spLocks/>
          </p:cNvSpPr>
          <p:nvPr/>
        </p:nvSpPr>
        <p:spPr>
          <a:xfrm>
            <a:off x="11963400" y="22225337"/>
            <a:ext cx="2971800" cy="381000"/>
          </a:xfrm>
          <a:prstGeom prst="rect">
            <a:avLst/>
          </a:prstGeom>
        </p:spPr>
        <p:txBody>
          <a:bodyPr>
            <a:noAutofit/>
          </a:bodyPr>
          <a:lstStyle/>
          <a:p>
            <a:pPr marL="0" marR="0" lvl="0" indent="0" algn="ctr" defTabSz="4389438"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Biomarker Summary</a:t>
            </a:r>
            <a:endParaRPr kumimoji="0" lang="en-US" sz="22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
        <p:nvSpPr>
          <p:cNvPr id="1768" name="TextBox 1767"/>
          <p:cNvSpPr txBox="1"/>
          <p:nvPr/>
        </p:nvSpPr>
        <p:spPr>
          <a:xfrm>
            <a:off x="11506200" y="25120937"/>
            <a:ext cx="3886200" cy="1015663"/>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Figure 2. </a:t>
            </a:r>
            <a:r>
              <a:rPr lang="en-US" sz="1200" dirty="0" smtClean="0">
                <a:latin typeface="Times New Roman" pitchFamily="18" charset="0"/>
                <a:cs typeface="Times New Roman" pitchFamily="18" charset="0"/>
              </a:rPr>
              <a:t>Biomarker values were compared between HCC and non-HCC subjects using  box plots and Wilcoxon rank sum tests</a:t>
            </a:r>
            <a:r>
              <a:rPr lang="en-US" sz="1200" dirty="0" smtClean="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US" sz="1200" b="1" dirty="0" smtClean="0">
                <a:latin typeface="Times New Roman" pitchFamily="18" charset="0"/>
                <a:cs typeface="Times New Roman" pitchFamily="18" charset="0"/>
              </a:rPr>
              <a:t>Results</a:t>
            </a:r>
            <a:r>
              <a:rPr lang="en-US" sz="1200" dirty="0" smtClean="0">
                <a:latin typeface="Times New Roman" pitchFamily="18" charset="0"/>
                <a:cs typeface="Times New Roman" pitchFamily="18" charset="0"/>
              </a:rPr>
              <a:t>: All but TERT had significant differences in HCC vs. non-HCC.</a:t>
            </a:r>
            <a:endParaRPr lang="en-US" sz="1200" dirty="0">
              <a:latin typeface="Times New Roman" pitchFamily="18" charset="0"/>
              <a:cs typeface="Times New Roman" pitchFamily="18" charset="0"/>
            </a:endParaRPr>
          </a:p>
        </p:txBody>
      </p:sp>
      <p:sp>
        <p:nvSpPr>
          <p:cNvPr id="1777" name="TextBox 1776"/>
          <p:cNvSpPr txBox="1"/>
          <p:nvPr/>
        </p:nvSpPr>
        <p:spPr>
          <a:xfrm>
            <a:off x="14121169" y="24862217"/>
            <a:ext cx="85061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P = 0.9356</a:t>
            </a:r>
            <a:endParaRPr lang="en-US" sz="1200" dirty="0">
              <a:latin typeface="Times New Roman" pitchFamily="18" charset="0"/>
              <a:cs typeface="Times New Roman" pitchFamily="18" charset="0"/>
            </a:endParaRPr>
          </a:p>
        </p:txBody>
      </p:sp>
      <p:sp>
        <p:nvSpPr>
          <p:cNvPr id="1778" name="TextBox 4"/>
          <p:cNvSpPr txBox="1"/>
          <p:nvPr/>
        </p:nvSpPr>
        <p:spPr>
          <a:xfrm>
            <a:off x="11734800" y="23667274"/>
            <a:ext cx="85061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P &lt; 0.0001</a:t>
            </a:r>
            <a:endParaRPr lang="en-US" sz="1200" dirty="0">
              <a:latin typeface="Times New Roman" pitchFamily="18" charset="0"/>
              <a:cs typeface="Times New Roman" pitchFamily="18" charset="0"/>
            </a:endParaRPr>
          </a:p>
        </p:txBody>
      </p:sp>
      <p:sp>
        <p:nvSpPr>
          <p:cNvPr id="1779" name="TextBox 1778"/>
          <p:cNvSpPr txBox="1"/>
          <p:nvPr/>
        </p:nvSpPr>
        <p:spPr>
          <a:xfrm>
            <a:off x="14208387" y="23647993"/>
            <a:ext cx="85061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P &lt; 0.0001</a:t>
            </a:r>
            <a:endParaRPr lang="en-US" sz="1200" dirty="0">
              <a:latin typeface="Times New Roman" pitchFamily="18" charset="0"/>
              <a:cs typeface="Times New Roman" pitchFamily="18" charset="0"/>
            </a:endParaRPr>
          </a:p>
        </p:txBody>
      </p:sp>
      <p:sp>
        <p:nvSpPr>
          <p:cNvPr id="1780" name="TextBox 1779"/>
          <p:cNvSpPr txBox="1"/>
          <p:nvPr/>
        </p:nvSpPr>
        <p:spPr>
          <a:xfrm>
            <a:off x="12935501" y="24858612"/>
            <a:ext cx="85061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P &lt; 0.0001</a:t>
            </a:r>
            <a:endParaRPr lang="en-US" sz="1200" dirty="0">
              <a:latin typeface="Times New Roman" pitchFamily="18" charset="0"/>
              <a:cs typeface="Times New Roman" pitchFamily="18" charset="0"/>
            </a:endParaRPr>
          </a:p>
        </p:txBody>
      </p:sp>
      <p:sp>
        <p:nvSpPr>
          <p:cNvPr id="1781" name="TextBox 1780"/>
          <p:cNvSpPr txBox="1"/>
          <p:nvPr/>
        </p:nvSpPr>
        <p:spPr>
          <a:xfrm>
            <a:off x="12893072" y="23651623"/>
            <a:ext cx="85061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P &lt; 0.0001</a:t>
            </a:r>
            <a:endParaRPr lang="en-US" sz="1200" dirty="0">
              <a:latin typeface="Times New Roman" pitchFamily="18" charset="0"/>
              <a:cs typeface="Times New Roman" pitchFamily="18" charset="0"/>
            </a:endParaRPr>
          </a:p>
        </p:txBody>
      </p:sp>
      <p:sp>
        <p:nvSpPr>
          <p:cNvPr id="1782" name="TextBox 1781"/>
          <p:cNvSpPr txBox="1"/>
          <p:nvPr/>
        </p:nvSpPr>
        <p:spPr>
          <a:xfrm>
            <a:off x="11747474" y="24858612"/>
            <a:ext cx="85061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P &lt; 0.0001</a:t>
            </a:r>
            <a:endParaRPr lang="en-US" sz="1200" dirty="0">
              <a:latin typeface="Times New Roman" pitchFamily="18" charset="0"/>
              <a:cs typeface="Times New Roman" pitchFamily="18" charset="0"/>
            </a:endParaRPr>
          </a:p>
        </p:txBody>
      </p:sp>
      <p:pic>
        <p:nvPicPr>
          <p:cNvPr id="1771" name="Picture 1770"/>
          <p:cNvPicPr/>
          <p:nvPr/>
        </p:nvPicPr>
        <p:blipFill>
          <a:blip r:embed="rId15" cstate="print"/>
          <a:srcRect t="7037" r="9140" b="16663"/>
          <a:stretch>
            <a:fillRect/>
          </a:stretch>
        </p:blipFill>
        <p:spPr bwMode="auto">
          <a:xfrm>
            <a:off x="11430000" y="22744220"/>
            <a:ext cx="1188027" cy="889503"/>
          </a:xfrm>
          <a:prstGeom prst="rect">
            <a:avLst/>
          </a:prstGeom>
          <a:noFill/>
          <a:ln w="9525">
            <a:noFill/>
            <a:miter lim="800000"/>
            <a:headEnd/>
            <a:tailEnd/>
          </a:ln>
        </p:spPr>
      </p:pic>
      <p:pic>
        <p:nvPicPr>
          <p:cNvPr id="1772" name="Picture 1771"/>
          <p:cNvPicPr/>
          <p:nvPr/>
        </p:nvPicPr>
        <p:blipFill>
          <a:blip r:embed="rId16" cstate="print"/>
          <a:srcRect t="6574" r="8780" b="16053"/>
          <a:stretch>
            <a:fillRect/>
          </a:stretch>
        </p:blipFill>
        <p:spPr bwMode="auto">
          <a:xfrm>
            <a:off x="12618027" y="22728571"/>
            <a:ext cx="1230457" cy="911598"/>
          </a:xfrm>
          <a:prstGeom prst="rect">
            <a:avLst/>
          </a:prstGeom>
          <a:noFill/>
          <a:ln w="9525">
            <a:noFill/>
            <a:miter lim="800000"/>
            <a:headEnd/>
            <a:tailEnd/>
          </a:ln>
        </p:spPr>
      </p:pic>
      <p:pic>
        <p:nvPicPr>
          <p:cNvPr id="1773" name="Picture 1772"/>
          <p:cNvPicPr/>
          <p:nvPr/>
        </p:nvPicPr>
        <p:blipFill>
          <a:blip r:embed="rId17" cstate="print"/>
          <a:srcRect t="7700" r="7377" b="15303"/>
          <a:stretch>
            <a:fillRect/>
          </a:stretch>
        </p:blipFill>
        <p:spPr bwMode="auto">
          <a:xfrm>
            <a:off x="13890914" y="22744220"/>
            <a:ext cx="1272886" cy="903774"/>
          </a:xfrm>
          <a:prstGeom prst="rect">
            <a:avLst/>
          </a:prstGeom>
          <a:noFill/>
          <a:ln w="9525">
            <a:noFill/>
            <a:miter lim="800000"/>
            <a:headEnd/>
            <a:tailEnd/>
          </a:ln>
        </p:spPr>
      </p:pic>
      <p:pic>
        <p:nvPicPr>
          <p:cNvPr id="1774" name="Picture 1773"/>
          <p:cNvPicPr/>
          <p:nvPr/>
        </p:nvPicPr>
        <p:blipFill>
          <a:blip r:embed="rId18" cstate="print"/>
          <a:srcRect t="6338" r="8271" b="16197"/>
          <a:stretch>
            <a:fillRect/>
          </a:stretch>
        </p:blipFill>
        <p:spPr bwMode="auto">
          <a:xfrm>
            <a:off x="11472430" y="23924925"/>
            <a:ext cx="1188027" cy="914406"/>
          </a:xfrm>
          <a:prstGeom prst="rect">
            <a:avLst/>
          </a:prstGeom>
          <a:noFill/>
          <a:ln w="9525">
            <a:noFill/>
            <a:miter lim="800000"/>
            <a:headEnd/>
            <a:tailEnd/>
          </a:ln>
        </p:spPr>
      </p:pic>
      <p:pic>
        <p:nvPicPr>
          <p:cNvPr id="1775" name="Picture 1774"/>
          <p:cNvPicPr/>
          <p:nvPr/>
        </p:nvPicPr>
        <p:blipFill>
          <a:blip r:embed="rId19" cstate="print"/>
          <a:srcRect t="6034" r="5953" b="12486"/>
          <a:stretch>
            <a:fillRect/>
          </a:stretch>
        </p:blipFill>
        <p:spPr bwMode="auto">
          <a:xfrm>
            <a:off x="12660457" y="23912084"/>
            <a:ext cx="1188027" cy="985935"/>
          </a:xfrm>
          <a:prstGeom prst="rect">
            <a:avLst/>
          </a:prstGeom>
          <a:noFill/>
          <a:ln w="9525">
            <a:noFill/>
            <a:miter lim="800000"/>
            <a:headEnd/>
            <a:tailEnd/>
          </a:ln>
        </p:spPr>
      </p:pic>
      <p:pic>
        <p:nvPicPr>
          <p:cNvPr id="1776" name="Picture 1775"/>
          <p:cNvPicPr/>
          <p:nvPr/>
        </p:nvPicPr>
        <p:blipFill>
          <a:blip r:embed="rId20" cstate="print"/>
          <a:srcRect t="7087" r="6949" b="15767"/>
          <a:stretch>
            <a:fillRect/>
          </a:stretch>
        </p:blipFill>
        <p:spPr bwMode="auto">
          <a:xfrm>
            <a:off x="13874750" y="23940258"/>
            <a:ext cx="1272886" cy="940155"/>
          </a:xfrm>
          <a:prstGeom prst="rect">
            <a:avLst/>
          </a:prstGeom>
          <a:noFill/>
          <a:ln w="9525">
            <a:noFill/>
            <a:miter lim="800000"/>
            <a:headEnd/>
            <a:tailEnd/>
          </a:ln>
        </p:spPr>
      </p:pic>
      <p:sp>
        <p:nvSpPr>
          <p:cNvPr id="1783" name="Title 1"/>
          <p:cNvSpPr txBox="1">
            <a:spLocks/>
          </p:cNvSpPr>
          <p:nvPr/>
        </p:nvSpPr>
        <p:spPr>
          <a:xfrm>
            <a:off x="18364200" y="17716500"/>
            <a:ext cx="2286000" cy="381000"/>
          </a:xfrm>
          <a:prstGeom prst="rect">
            <a:avLst/>
          </a:prstGeom>
        </p:spPr>
        <p:txBody>
          <a:bodyPr>
            <a:noAutofit/>
          </a:bodyPr>
          <a:lstStyle/>
          <a:p>
            <a:pPr marL="0" marR="0" lvl="0" indent="0" algn="ctr" defTabSz="4389438"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Univariate</a:t>
            </a:r>
            <a:r>
              <a:rPr kumimoji="0" lang="en-US" sz="2200" b="1"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 ROC</a:t>
            </a:r>
            <a:endParaRPr kumimoji="0" lang="en-US" sz="22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
        <p:nvSpPr>
          <p:cNvPr id="1784" name="TextBox 1783"/>
          <p:cNvSpPr txBox="1"/>
          <p:nvPr/>
        </p:nvSpPr>
        <p:spPr>
          <a:xfrm>
            <a:off x="16764000" y="21259800"/>
            <a:ext cx="5029200" cy="738664"/>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Figure 3. </a:t>
            </a:r>
            <a:r>
              <a:rPr lang="en-US" sz="1400" dirty="0" smtClean="0">
                <a:latin typeface="Times New Roman" pitchFamily="18" charset="0"/>
                <a:cs typeface="Times New Roman" pitchFamily="18" charset="0"/>
              </a:rPr>
              <a:t>ROC curves for all the individual biomarkers. </a:t>
            </a:r>
          </a:p>
          <a:p>
            <a:r>
              <a:rPr lang="en-US" sz="1400" b="1" dirty="0" smtClean="0">
                <a:latin typeface="Times New Roman" pitchFamily="18" charset="0"/>
                <a:cs typeface="Times New Roman" pitchFamily="18" charset="0"/>
              </a:rPr>
              <a:t>Results</a:t>
            </a:r>
            <a:r>
              <a:rPr lang="en-US" sz="1400" dirty="0" smtClean="0">
                <a:latin typeface="Times New Roman" pitchFamily="18" charset="0"/>
                <a:cs typeface="Times New Roman" pitchFamily="18" charset="0"/>
              </a:rPr>
              <a:t>: All genetic and epigenetic urine biomarkers underperform compared to AFP alone.</a:t>
            </a:r>
            <a:endParaRPr lang="en-US" sz="1400" b="1" dirty="0">
              <a:latin typeface="Times New Roman" pitchFamily="18" charset="0"/>
              <a:cs typeface="Times New Roman" pitchFamily="18" charset="0"/>
            </a:endParaRPr>
          </a:p>
        </p:txBody>
      </p:sp>
      <p:pic>
        <p:nvPicPr>
          <p:cNvPr id="1785" name="Picture 3"/>
          <p:cNvPicPr>
            <a:picLocks noChangeAspect="1" noChangeArrowheads="1"/>
          </p:cNvPicPr>
          <p:nvPr/>
        </p:nvPicPr>
        <p:blipFill>
          <a:blip r:embed="rId21" cstate="print"/>
          <a:srcRect l="18375" t="23958" r="17789" b="12500"/>
          <a:stretch>
            <a:fillRect/>
          </a:stretch>
        </p:blipFill>
        <p:spPr bwMode="auto">
          <a:xfrm>
            <a:off x="16687800" y="18211800"/>
            <a:ext cx="5181600" cy="2899794"/>
          </a:xfrm>
          <a:prstGeom prst="rect">
            <a:avLst/>
          </a:prstGeom>
          <a:noFill/>
          <a:ln w="9525">
            <a:noFill/>
            <a:miter lim="800000"/>
            <a:headEnd/>
            <a:tailEnd/>
          </a:ln>
        </p:spPr>
      </p:pic>
      <p:cxnSp>
        <p:nvCxnSpPr>
          <p:cNvPr id="1786" name="Straight Connector 1785"/>
          <p:cNvCxnSpPr/>
          <p:nvPr/>
        </p:nvCxnSpPr>
        <p:spPr>
          <a:xfrm flipV="1">
            <a:off x="17373600" y="18535650"/>
            <a:ext cx="1219200" cy="7620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788" name="Title 1"/>
          <p:cNvSpPr txBox="1">
            <a:spLocks/>
          </p:cNvSpPr>
          <p:nvPr/>
        </p:nvSpPr>
        <p:spPr>
          <a:xfrm>
            <a:off x="18288000" y="22098000"/>
            <a:ext cx="2667000" cy="457200"/>
          </a:xfrm>
          <a:prstGeom prst="rect">
            <a:avLst/>
          </a:prstGeom>
        </p:spPr>
        <p:txBody>
          <a:bodyPr>
            <a:noAutofit/>
          </a:bodyPr>
          <a:lstStyle/>
          <a:p>
            <a:pPr marL="0" marR="0" lvl="0" indent="0" algn="ctr" defTabSz="4389438"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Multivariate ROC</a:t>
            </a:r>
            <a:endParaRPr kumimoji="0" lang="en-US" sz="22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grpSp>
        <p:nvGrpSpPr>
          <p:cNvPr id="1789" name="Group 1788"/>
          <p:cNvGrpSpPr/>
          <p:nvPr/>
        </p:nvGrpSpPr>
        <p:grpSpPr>
          <a:xfrm>
            <a:off x="15606486" y="22479000"/>
            <a:ext cx="6248400" cy="4068762"/>
            <a:chOff x="228600" y="1371599"/>
            <a:chExt cx="8665010" cy="5334001"/>
          </a:xfrm>
        </p:grpSpPr>
        <p:pic>
          <p:nvPicPr>
            <p:cNvPr id="1790" name="Picture 2"/>
            <p:cNvPicPr>
              <a:picLocks noChangeAspect="1" noChangeArrowheads="1"/>
            </p:cNvPicPr>
            <p:nvPr/>
          </p:nvPicPr>
          <p:blipFill>
            <a:blip r:embed="rId22" cstate="print"/>
            <a:srcRect/>
            <a:stretch>
              <a:fillRect/>
            </a:stretch>
          </p:blipFill>
          <p:spPr bwMode="auto">
            <a:xfrm>
              <a:off x="228600" y="2590800"/>
              <a:ext cx="2424352" cy="2219739"/>
            </a:xfrm>
            <a:prstGeom prst="rect">
              <a:avLst/>
            </a:prstGeom>
            <a:noFill/>
            <a:ln w="9525">
              <a:noFill/>
              <a:miter lim="800000"/>
              <a:headEnd/>
              <a:tailEnd/>
            </a:ln>
          </p:spPr>
        </p:pic>
        <p:pic>
          <p:nvPicPr>
            <p:cNvPr id="1791" name="Picture 3"/>
            <p:cNvPicPr>
              <a:picLocks noChangeAspect="1" noChangeArrowheads="1"/>
            </p:cNvPicPr>
            <p:nvPr/>
          </p:nvPicPr>
          <p:blipFill>
            <a:blip r:embed="rId23" cstate="print"/>
            <a:srcRect/>
            <a:stretch>
              <a:fillRect/>
            </a:stretch>
          </p:blipFill>
          <p:spPr bwMode="auto">
            <a:xfrm>
              <a:off x="2743200" y="1376155"/>
              <a:ext cx="3157538" cy="2891045"/>
            </a:xfrm>
            <a:prstGeom prst="rect">
              <a:avLst/>
            </a:prstGeom>
            <a:noFill/>
            <a:ln w="9525">
              <a:noFill/>
              <a:miter lim="800000"/>
              <a:headEnd/>
              <a:tailEnd/>
            </a:ln>
          </p:spPr>
        </p:pic>
        <p:pic>
          <p:nvPicPr>
            <p:cNvPr id="1792" name="Picture 4"/>
            <p:cNvPicPr>
              <a:picLocks noChangeAspect="1" noChangeArrowheads="1"/>
            </p:cNvPicPr>
            <p:nvPr/>
          </p:nvPicPr>
          <p:blipFill>
            <a:blip r:embed="rId24" cstate="print"/>
            <a:srcRect/>
            <a:stretch>
              <a:fillRect/>
            </a:stretch>
          </p:blipFill>
          <p:spPr bwMode="auto">
            <a:xfrm>
              <a:off x="5715000" y="1371599"/>
              <a:ext cx="3178610" cy="2910339"/>
            </a:xfrm>
            <a:prstGeom prst="rect">
              <a:avLst/>
            </a:prstGeom>
            <a:noFill/>
            <a:ln w="9525">
              <a:noFill/>
              <a:miter lim="800000"/>
              <a:headEnd/>
              <a:tailEnd/>
            </a:ln>
          </p:spPr>
        </p:pic>
        <p:pic>
          <p:nvPicPr>
            <p:cNvPr id="1793" name="Picture 5"/>
            <p:cNvPicPr>
              <a:picLocks noChangeAspect="1" noChangeArrowheads="1"/>
            </p:cNvPicPr>
            <p:nvPr/>
          </p:nvPicPr>
          <p:blipFill>
            <a:blip r:embed="rId25" cstate="print"/>
            <a:srcRect/>
            <a:stretch>
              <a:fillRect/>
            </a:stretch>
          </p:blipFill>
          <p:spPr bwMode="auto">
            <a:xfrm>
              <a:off x="2743200" y="3784031"/>
              <a:ext cx="3190875" cy="2921569"/>
            </a:xfrm>
            <a:prstGeom prst="rect">
              <a:avLst/>
            </a:prstGeom>
            <a:noFill/>
            <a:ln w="9525">
              <a:noFill/>
              <a:miter lim="800000"/>
              <a:headEnd/>
              <a:tailEnd/>
            </a:ln>
          </p:spPr>
        </p:pic>
        <p:pic>
          <p:nvPicPr>
            <p:cNvPr id="1794" name="Picture 6"/>
            <p:cNvPicPr>
              <a:picLocks noChangeAspect="1" noChangeArrowheads="1"/>
            </p:cNvPicPr>
            <p:nvPr/>
          </p:nvPicPr>
          <p:blipFill>
            <a:blip r:embed="rId26" cstate="print"/>
            <a:srcRect/>
            <a:stretch>
              <a:fillRect/>
            </a:stretch>
          </p:blipFill>
          <p:spPr bwMode="auto">
            <a:xfrm>
              <a:off x="5715000" y="3810000"/>
              <a:ext cx="3124200" cy="2895600"/>
            </a:xfrm>
            <a:prstGeom prst="rect">
              <a:avLst/>
            </a:prstGeom>
            <a:noFill/>
            <a:ln w="9525">
              <a:noFill/>
              <a:miter lim="800000"/>
              <a:headEnd/>
              <a:tailEnd/>
            </a:ln>
          </p:spPr>
        </p:pic>
        <p:cxnSp>
          <p:nvCxnSpPr>
            <p:cNvPr id="1795" name="Straight Connector 1794"/>
            <p:cNvCxnSpPr/>
            <p:nvPr/>
          </p:nvCxnSpPr>
          <p:spPr>
            <a:xfrm flipV="1">
              <a:off x="3657600" y="2286000"/>
              <a:ext cx="0" cy="12192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6" name="Straight Connector 1795"/>
            <p:cNvCxnSpPr/>
            <p:nvPr/>
          </p:nvCxnSpPr>
          <p:spPr>
            <a:xfrm flipV="1">
              <a:off x="3657600" y="4648200"/>
              <a:ext cx="0" cy="12192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7" name="Straight Connector 1796"/>
            <p:cNvCxnSpPr/>
            <p:nvPr/>
          </p:nvCxnSpPr>
          <p:spPr>
            <a:xfrm flipH="1">
              <a:off x="3352800" y="2286000"/>
              <a:ext cx="3048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8" name="Straight Connector 1797"/>
            <p:cNvCxnSpPr/>
            <p:nvPr/>
          </p:nvCxnSpPr>
          <p:spPr>
            <a:xfrm flipH="1">
              <a:off x="3352800" y="4648200"/>
              <a:ext cx="3048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9" name="Straight Connector 1798"/>
            <p:cNvCxnSpPr/>
            <p:nvPr/>
          </p:nvCxnSpPr>
          <p:spPr>
            <a:xfrm flipV="1">
              <a:off x="914400" y="3581400"/>
              <a:ext cx="0" cy="6096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0" name="Straight Connector 1799"/>
            <p:cNvCxnSpPr/>
            <p:nvPr/>
          </p:nvCxnSpPr>
          <p:spPr>
            <a:xfrm flipH="1">
              <a:off x="685800" y="3600450"/>
              <a:ext cx="228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14" name="Title 1"/>
          <p:cNvSpPr txBox="1">
            <a:spLocks/>
          </p:cNvSpPr>
          <p:nvPr/>
        </p:nvSpPr>
        <p:spPr>
          <a:xfrm>
            <a:off x="23545800" y="17754600"/>
            <a:ext cx="4876800" cy="959076"/>
          </a:xfrm>
          <a:prstGeom prst="rect">
            <a:avLst/>
          </a:prstGeom>
        </p:spPr>
        <p:txBody>
          <a:bodyPr>
            <a:normAutofit/>
          </a:bodyPr>
          <a:lstStyle/>
          <a:p>
            <a:pPr marL="0" marR="0" lvl="0" indent="0" algn="ctr" defTabSz="4389438"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Model Evaluation Structure</a:t>
            </a:r>
            <a:endParaRPr kumimoji="0" lang="en-US" sz="28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
        <p:nvSpPr>
          <p:cNvPr id="1815" name="Content Placeholder 2"/>
          <p:cNvSpPr txBox="1">
            <a:spLocks/>
          </p:cNvSpPr>
          <p:nvPr/>
        </p:nvSpPr>
        <p:spPr>
          <a:xfrm>
            <a:off x="22098000" y="18364200"/>
            <a:ext cx="3733800" cy="1981200"/>
          </a:xfrm>
          <a:prstGeom prst="rect">
            <a:avLst/>
          </a:prstGeom>
        </p:spPr>
        <p:txBody>
          <a:bodyPr>
            <a:noAutofit/>
          </a:bodyPr>
          <a:lstStyle/>
          <a:p>
            <a:pPr marL="457200" marR="0" lvl="0" indent="-457200" algn="l" defTabSz="4389438" rtl="0" eaLnBrk="0" fontAlgn="base" latinLnBrk="0" hangingPunct="0">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AUC</a:t>
            </a:r>
          </a:p>
          <a:p>
            <a:pPr marL="465138" marR="0" lvl="0" indent="-465138" algn="l" defTabSz="4389438" rtl="0" eaLnBrk="0" fontAlgn="base" latinLnBrk="0" hangingPunct="0">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Sensitivity </a:t>
            </a:r>
          </a:p>
          <a:p>
            <a:pPr marL="914400" marR="0" lvl="1" indent="-457200" algn="l" defTabSz="4389438" rtl="0" eaLnBrk="0" fontAlgn="base" latinLnBrk="0" hangingPunct="0">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85% specificity</a:t>
            </a:r>
          </a:p>
          <a:p>
            <a:pPr marL="914400" marR="0" lvl="1" indent="-457200" algn="l" defTabSz="4389438" rtl="0" eaLnBrk="0" fontAlgn="base" latinLnBrk="0" hangingPunct="0">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90% specificity (shown)</a:t>
            </a:r>
          </a:p>
          <a:p>
            <a:pPr marL="914400" marR="0" lvl="1" indent="-457200" algn="l" defTabSz="4389438" rtl="0" eaLnBrk="0" fontAlgn="base" latinLnBrk="0" hangingPunct="0">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95% specificity</a:t>
            </a:r>
          </a:p>
        </p:txBody>
      </p:sp>
      <p:sp>
        <p:nvSpPr>
          <p:cNvPr id="1816" name="Rectangle 1815"/>
          <p:cNvSpPr/>
          <p:nvPr/>
        </p:nvSpPr>
        <p:spPr>
          <a:xfrm>
            <a:off x="22098000" y="20469761"/>
            <a:ext cx="5638800" cy="1323439"/>
          </a:xfrm>
          <a:prstGeom prst="rect">
            <a:avLst/>
          </a:prstGeom>
        </p:spPr>
        <p:txBody>
          <a:bodyPr wrap="square">
            <a:spAutoFit/>
          </a:bodyPr>
          <a:lstStyle/>
          <a:p>
            <a:pPr marL="465138" indent="-465138">
              <a:buFont typeface="Arial" panose="020B0604020202020204" pitchFamily="34" charset="0"/>
              <a:buChar char="•"/>
            </a:pPr>
            <a:r>
              <a:rPr lang="en-US" sz="2000" dirty="0">
                <a:latin typeface="Times New Roman" pitchFamily="18" charset="0"/>
                <a:cs typeface="Times New Roman" pitchFamily="18" charset="0"/>
              </a:rPr>
              <a:t>Allows for evaluation of models with a constant value of sensitivity or specificity</a:t>
            </a:r>
          </a:p>
          <a:p>
            <a:pPr marL="465138" indent="-465138">
              <a:buFont typeface="Arial" panose="020B0604020202020204" pitchFamily="34" charset="0"/>
              <a:buChar char="•"/>
            </a:pPr>
            <a:r>
              <a:rPr lang="en-US" sz="2000" dirty="0">
                <a:latin typeface="Times New Roman" pitchFamily="18" charset="0"/>
                <a:cs typeface="Times New Roman" pitchFamily="18" charset="0"/>
              </a:rPr>
              <a:t>95% sensitivity and 90% specificity set as baseline for a successful screening test</a:t>
            </a:r>
          </a:p>
        </p:txBody>
      </p:sp>
      <p:sp>
        <p:nvSpPr>
          <p:cNvPr id="1819" name="Content Placeholder 2"/>
          <p:cNvSpPr txBox="1">
            <a:spLocks/>
          </p:cNvSpPr>
          <p:nvPr/>
        </p:nvSpPr>
        <p:spPr>
          <a:xfrm>
            <a:off x="24765000" y="18669000"/>
            <a:ext cx="3048000" cy="1981200"/>
          </a:xfrm>
          <a:prstGeom prst="rect">
            <a:avLst/>
          </a:prstGeom>
        </p:spPr>
        <p:txBody>
          <a:bodyPr>
            <a:noAutofit/>
          </a:bodyPr>
          <a:lstStyle/>
          <a:p>
            <a:pPr marL="465138" marR="0" lvl="0" indent="-465138" algn="l" defTabSz="4389438" rtl="0" eaLnBrk="0" fontAlgn="base" latinLnBrk="0" hangingPunct="0">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Specificity</a:t>
            </a:r>
          </a:p>
          <a:p>
            <a:pPr marL="914400" marR="0" lvl="1" indent="-457200" algn="l" defTabSz="4389438" rtl="0" eaLnBrk="0" fontAlgn="base" latinLnBrk="0" hangingPunct="0">
              <a:spcBef>
                <a:spcPct val="20000"/>
              </a:spcBef>
              <a:spcAft>
                <a:spcPct val="0"/>
              </a:spcAft>
              <a:buClrTx/>
              <a:buSzTx/>
              <a:buFontTx/>
              <a:buChar char="–"/>
              <a:tabLst/>
              <a:defRPr/>
            </a:pPr>
            <a:r>
              <a:rPr lang="en-US" sz="2000" kern="0" dirty="0" smtClean="0">
                <a:latin typeface="Times New Roman" pitchFamily="18" charset="0"/>
                <a:cs typeface="Times New Roman" pitchFamily="18" charset="0"/>
              </a:rPr>
              <a:t>a</a:t>
            </a:r>
            <a:r>
              <a:rPr kumimoji="0" lang="en-US" sz="20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t 90% sensitivity</a:t>
            </a:r>
          </a:p>
          <a:p>
            <a:pPr marL="914400" marR="0" lvl="1" indent="-457200" algn="l" defTabSz="4389438" rtl="0" eaLnBrk="0" fontAlgn="base" latinLnBrk="0" hangingPunct="0">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95% sensitivity (shown)</a:t>
            </a:r>
          </a:p>
          <a:p>
            <a:pPr marL="914400" marR="0" lvl="1" indent="-457200" algn="l" defTabSz="4389438" rtl="0" eaLnBrk="0" fontAlgn="base" latinLnBrk="0" hangingPunct="0">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99% sensitivity</a:t>
            </a:r>
          </a:p>
        </p:txBody>
      </p:sp>
      <p:sp>
        <p:nvSpPr>
          <p:cNvPr id="1820" name="TextBox 1819"/>
          <p:cNvSpPr txBox="1"/>
          <p:nvPr/>
        </p:nvSpPr>
        <p:spPr>
          <a:xfrm>
            <a:off x="22250400" y="25603200"/>
            <a:ext cx="5334000" cy="1015663"/>
          </a:xfrm>
          <a:prstGeom prst="rect">
            <a:avLst/>
          </a:prstGeom>
          <a:noFill/>
        </p:spPr>
        <p:txBody>
          <a:bodyPr wrap="square" rtlCol="0">
            <a:spAutoFit/>
          </a:bodyPr>
          <a:lstStyle/>
          <a:p>
            <a:r>
              <a:rPr lang="en-US" sz="1500" b="1" dirty="0" smtClean="0">
                <a:latin typeface="Times New Roman" pitchFamily="18" charset="0"/>
                <a:cs typeface="Times New Roman" pitchFamily="18" charset="0"/>
              </a:rPr>
              <a:t>Figure 6. </a:t>
            </a:r>
            <a:r>
              <a:rPr lang="en-US" sz="1500" dirty="0" smtClean="0">
                <a:latin typeface="Times New Roman" pitchFamily="18" charset="0"/>
                <a:cs typeface="Times New Roman" pitchFamily="18" charset="0"/>
              </a:rPr>
              <a:t>The models were compared using bar graphs and </a:t>
            </a:r>
            <a:r>
              <a:rPr lang="en-US" sz="1500" dirty="0" smtClean="0">
                <a:latin typeface="Times New Roman" pitchFamily="18" charset="0"/>
                <a:cs typeface="Times New Roman" pitchFamily="18" charset="0"/>
              </a:rPr>
              <a:t>t-tests </a:t>
            </a:r>
            <a:r>
              <a:rPr lang="en-US" sz="1500" dirty="0" smtClean="0">
                <a:latin typeface="Times New Roman" pitchFamily="18" charset="0"/>
                <a:cs typeface="Times New Roman" pitchFamily="18" charset="0"/>
              </a:rPr>
              <a:t>on AUCs from 10,000 bootstrap runs.</a:t>
            </a:r>
          </a:p>
          <a:p>
            <a:r>
              <a:rPr lang="en-US" sz="1500" b="1" dirty="0" smtClean="0">
                <a:latin typeface="Times New Roman" pitchFamily="18" charset="0"/>
                <a:cs typeface="Times New Roman" pitchFamily="18" charset="0"/>
              </a:rPr>
              <a:t>Results: </a:t>
            </a:r>
            <a:r>
              <a:rPr lang="en-US" sz="1500" dirty="0" smtClean="0">
                <a:latin typeface="Times New Roman" pitchFamily="18" charset="0"/>
                <a:cs typeface="Times New Roman" pitchFamily="18" charset="0"/>
              </a:rPr>
              <a:t>Random forest performed the best, two-step and fixed sequential were the next best.</a:t>
            </a:r>
            <a:endParaRPr lang="en-US" sz="1500" b="1" dirty="0">
              <a:latin typeface="Times New Roman" pitchFamily="18" charset="0"/>
              <a:cs typeface="Times New Roman" pitchFamily="18" charset="0"/>
            </a:endParaRPr>
          </a:p>
        </p:txBody>
      </p:sp>
      <p:graphicFrame>
        <p:nvGraphicFramePr>
          <p:cNvPr id="1821" name="Chart 1820"/>
          <p:cNvGraphicFramePr/>
          <p:nvPr/>
        </p:nvGraphicFramePr>
        <p:xfrm>
          <a:off x="22326600" y="22707600"/>
          <a:ext cx="4876800" cy="2743200"/>
        </p:xfrm>
        <a:graphic>
          <a:graphicData uri="http://schemas.openxmlformats.org/drawingml/2006/chart">
            <c:chart xmlns:c="http://schemas.openxmlformats.org/drawingml/2006/chart" xmlns:r="http://schemas.openxmlformats.org/officeDocument/2006/relationships" r:id="rId27"/>
          </a:graphicData>
        </a:graphic>
      </p:graphicFrame>
      <p:sp>
        <p:nvSpPr>
          <p:cNvPr id="1822" name="Title 1"/>
          <p:cNvSpPr txBox="1">
            <a:spLocks/>
          </p:cNvSpPr>
          <p:nvPr/>
        </p:nvSpPr>
        <p:spPr>
          <a:xfrm>
            <a:off x="22402800" y="22174200"/>
            <a:ext cx="4876800" cy="959076"/>
          </a:xfrm>
          <a:prstGeom prst="rect">
            <a:avLst/>
          </a:prstGeom>
        </p:spPr>
        <p:txBody>
          <a:bodyPr>
            <a:normAutofit/>
          </a:bodyPr>
          <a:lstStyle/>
          <a:p>
            <a:pPr marL="0" marR="0" lvl="0" indent="0" algn="ctr" defTabSz="4389438"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AUC</a:t>
            </a:r>
            <a:endParaRPr kumimoji="0" lang="en-US" sz="22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
        <p:nvSpPr>
          <p:cNvPr id="1823" name="TextBox 1822"/>
          <p:cNvSpPr txBox="1"/>
          <p:nvPr/>
        </p:nvSpPr>
        <p:spPr>
          <a:xfrm>
            <a:off x="28041600" y="23469600"/>
            <a:ext cx="4648200" cy="230832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Figure 7a. </a:t>
            </a:r>
            <a:r>
              <a:rPr lang="en-US" sz="1600" dirty="0" smtClean="0">
                <a:latin typeface="Times New Roman" pitchFamily="18" charset="0"/>
                <a:cs typeface="Times New Roman" pitchFamily="18" charset="0"/>
              </a:rPr>
              <a:t>Sensitivities of the models at a set specificity of 90</a:t>
            </a:r>
            <a:r>
              <a:rPr lang="en-US" sz="1600" dirty="0">
                <a:latin typeface="Times New Roman" pitchFamily="18" charset="0"/>
                <a:cs typeface="Times New Roman" pitchFamily="18" charset="0"/>
              </a:rPr>
              <a:t>% from </a:t>
            </a:r>
            <a:r>
              <a:rPr lang="en-US" sz="1600" dirty="0" smtClean="0">
                <a:latin typeface="Times New Roman" pitchFamily="18" charset="0"/>
                <a:cs typeface="Times New Roman" pitchFamily="18" charset="0"/>
              </a:rPr>
              <a:t>10,000 </a:t>
            </a:r>
            <a:r>
              <a:rPr lang="en-US" sz="1600" dirty="0">
                <a:latin typeface="Times New Roman" pitchFamily="18" charset="0"/>
                <a:cs typeface="Times New Roman" pitchFamily="18" charset="0"/>
              </a:rPr>
              <a:t>bootstrap runs.</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Figure 7b. </a:t>
            </a:r>
            <a:r>
              <a:rPr lang="en-US" sz="1600" dirty="0" smtClean="0">
                <a:latin typeface="Times New Roman" pitchFamily="18" charset="0"/>
                <a:cs typeface="Times New Roman" pitchFamily="18" charset="0"/>
              </a:rPr>
              <a:t>Specificities of the models at a set sensitivity of 95</a:t>
            </a:r>
            <a:r>
              <a:rPr lang="en-US" sz="1600" dirty="0">
                <a:latin typeface="Times New Roman" pitchFamily="18" charset="0"/>
                <a:cs typeface="Times New Roman" pitchFamily="18" charset="0"/>
              </a:rPr>
              <a:t>% from </a:t>
            </a:r>
            <a:r>
              <a:rPr lang="en-US" sz="1600" dirty="0" smtClean="0">
                <a:latin typeface="Times New Roman" pitchFamily="18" charset="0"/>
                <a:cs typeface="Times New Roman" pitchFamily="18" charset="0"/>
              </a:rPr>
              <a:t>10,000 </a:t>
            </a:r>
            <a:r>
              <a:rPr lang="en-US" sz="1600" dirty="0">
                <a:latin typeface="Times New Roman" pitchFamily="18" charset="0"/>
                <a:cs typeface="Times New Roman" pitchFamily="18" charset="0"/>
              </a:rPr>
              <a:t>bootstrap runs.</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Results: </a:t>
            </a:r>
            <a:r>
              <a:rPr lang="en-US" sz="1600" dirty="0" smtClean="0">
                <a:latin typeface="Times New Roman" pitchFamily="18" charset="0"/>
                <a:cs typeface="Times New Roman" pitchFamily="18" charset="0"/>
              </a:rPr>
              <a:t>Two-step performs best, while random forest also performs consistently well.</a:t>
            </a:r>
          </a:p>
          <a:p>
            <a:endParaRPr lang="en-US" sz="1600" b="1" dirty="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These trends</a:t>
            </a:r>
            <a:r>
              <a:rPr lang="en-US" sz="1600" dirty="0" smtClean="0">
                <a:latin typeface="Times New Roman" pitchFamily="18" charset="0"/>
                <a:cs typeface="Times New Roman" pitchFamily="18" charset="0"/>
              </a:rPr>
              <a:t> hold true in different cutoffs of specificity (85%, 95%) and sensitivity (90%)</a:t>
            </a:r>
          </a:p>
        </p:txBody>
      </p:sp>
      <p:graphicFrame>
        <p:nvGraphicFramePr>
          <p:cNvPr id="1827" name="Chart 1826"/>
          <p:cNvGraphicFramePr/>
          <p:nvPr/>
        </p:nvGraphicFramePr>
        <p:xfrm>
          <a:off x="27736800" y="20040600"/>
          <a:ext cx="2590800" cy="3276600"/>
        </p:xfrm>
        <a:graphic>
          <a:graphicData uri="http://schemas.openxmlformats.org/drawingml/2006/chart">
            <c:chart xmlns:c="http://schemas.openxmlformats.org/drawingml/2006/chart" xmlns:r="http://schemas.openxmlformats.org/officeDocument/2006/relationships" r:id="rId28"/>
          </a:graphicData>
        </a:graphic>
      </p:graphicFrame>
      <p:graphicFrame>
        <p:nvGraphicFramePr>
          <p:cNvPr id="1828" name="Chart 1827"/>
          <p:cNvGraphicFramePr/>
          <p:nvPr/>
        </p:nvGraphicFramePr>
        <p:xfrm>
          <a:off x="30327600" y="20040600"/>
          <a:ext cx="2590800" cy="3276600"/>
        </p:xfrm>
        <a:graphic>
          <a:graphicData uri="http://schemas.openxmlformats.org/drawingml/2006/chart">
            <c:chart xmlns:c="http://schemas.openxmlformats.org/drawingml/2006/chart" xmlns:r="http://schemas.openxmlformats.org/officeDocument/2006/relationships" r:id="rId29"/>
          </a:graphicData>
        </a:graphic>
      </p:graphicFrame>
      <p:sp>
        <p:nvSpPr>
          <p:cNvPr id="1829" name="TextBox 1828"/>
          <p:cNvSpPr txBox="1"/>
          <p:nvPr/>
        </p:nvSpPr>
        <p:spPr>
          <a:xfrm>
            <a:off x="29108400" y="20116800"/>
            <a:ext cx="287425" cy="313932"/>
          </a:xfrm>
          <a:prstGeom prst="rect">
            <a:avLst/>
          </a:prstGeom>
          <a:noFill/>
        </p:spPr>
        <p:txBody>
          <a:bodyPr wrap="none" rtlCol="0">
            <a:spAutoFit/>
          </a:bodyPr>
          <a:lstStyle/>
          <a:p>
            <a:r>
              <a:rPr lang="en-US" b="1" dirty="0" smtClean="0"/>
              <a:t>a</a:t>
            </a:r>
            <a:endParaRPr lang="en-US" b="1" dirty="0"/>
          </a:p>
        </p:txBody>
      </p:sp>
      <p:sp>
        <p:nvSpPr>
          <p:cNvPr id="1830" name="TextBox 1829"/>
          <p:cNvSpPr txBox="1"/>
          <p:nvPr/>
        </p:nvSpPr>
        <p:spPr>
          <a:xfrm>
            <a:off x="31699200" y="20116800"/>
            <a:ext cx="296687" cy="313932"/>
          </a:xfrm>
          <a:prstGeom prst="rect">
            <a:avLst/>
          </a:prstGeom>
          <a:noFill/>
        </p:spPr>
        <p:txBody>
          <a:bodyPr wrap="none" rtlCol="0">
            <a:spAutoFit/>
          </a:bodyPr>
          <a:lstStyle/>
          <a:p>
            <a:r>
              <a:rPr lang="en-US" b="1" dirty="0"/>
              <a:t>b</a:t>
            </a:r>
          </a:p>
        </p:txBody>
      </p:sp>
      <p:sp>
        <p:nvSpPr>
          <p:cNvPr id="1831" name="Title 1"/>
          <p:cNvSpPr txBox="1">
            <a:spLocks/>
          </p:cNvSpPr>
          <p:nvPr/>
        </p:nvSpPr>
        <p:spPr>
          <a:xfrm>
            <a:off x="28194000" y="18973800"/>
            <a:ext cx="4876800" cy="959076"/>
          </a:xfrm>
          <a:prstGeom prst="rect">
            <a:avLst/>
          </a:prstGeom>
        </p:spPr>
        <p:txBody>
          <a:bodyPr>
            <a:normAutofit/>
          </a:bodyPr>
          <a:lstStyle/>
          <a:p>
            <a:pPr marL="0" marR="0" lvl="0" indent="0" algn="ctr" defTabSz="4389438" rtl="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Sensitivity</a:t>
            </a:r>
            <a:r>
              <a:rPr kumimoji="0" lang="en-US" sz="2200" b="1" i="0" u="none" strike="noStrike" kern="0" cap="none" spc="0" normalizeH="0" noProof="0" dirty="0" smtClean="0">
                <a:ln>
                  <a:noFill/>
                </a:ln>
                <a:solidFill>
                  <a:schemeClr val="tx2"/>
                </a:solidFill>
                <a:effectLst/>
                <a:uLnTx/>
                <a:uFillTx/>
                <a:latin typeface="Times New Roman" pitchFamily="18" charset="0"/>
                <a:ea typeface="+mj-ea"/>
                <a:cs typeface="Times New Roman" pitchFamily="18" charset="0"/>
              </a:rPr>
              <a:t> and Specificity</a:t>
            </a:r>
            <a:endParaRPr kumimoji="0" lang="en-US" sz="22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25798</TotalTime>
  <Words>1742</Words>
  <Application>Microsoft Office PowerPoint</Application>
  <PresentationFormat>Custom</PresentationFormat>
  <Paragraphs>303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Drexel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Jeremy Wang</dc:creator>
  <cp:lastModifiedBy>Jeremy Wang</cp:lastModifiedBy>
  <cp:revision>172</cp:revision>
  <dcterms:created xsi:type="dcterms:W3CDTF">2009-04-11T17:23:10Z</dcterms:created>
  <dcterms:modified xsi:type="dcterms:W3CDTF">2017-04-01T04:25:15Z</dcterms:modified>
</cp:coreProperties>
</file>