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2" name="Body Level One…"/>
          <p:cNvSpPr txBox="1"/>
          <p:nvPr>
            <p:ph type="body" sz="quarter" idx="1"/>
          </p:nvPr>
        </p:nvSpPr>
        <p:spPr>
          <a:xfrm>
            <a:off x="1524000" y="3602037"/>
            <a:ext cx="9144000" cy="1655764"/>
          </a:xfrm>
          <a:prstGeom prst="rect">
            <a:avLst/>
          </a:prstGeom>
        </p:spPr>
        <p:txBody>
          <a:bodyPr/>
          <a:lstStyle>
            <a:lvl1pPr marL="0" indent="0" algn="ctr">
              <a:buSzTx/>
              <a:buFontTx/>
              <a:buNone/>
              <a:defRPr sz="24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0" name="Body Level One…"/>
          <p:cNvSpPr txBox="1"/>
          <p:nvPr>
            <p:ph type="body" sz="quarter" idx="1"/>
          </p:nvPr>
        </p:nvSpPr>
        <p:spPr>
          <a:xfrm>
            <a:off x="831850" y="4589462"/>
            <a:ext cx="10515600" cy="1500189"/>
          </a:xfrm>
          <a:prstGeom prst="rect">
            <a:avLst/>
          </a:prstGeom>
        </p:spPr>
        <p:txBody>
          <a:bodyPr/>
          <a:lstStyle>
            <a:lvl1pPr marL="0" indent="0">
              <a:buSzTx/>
              <a:buFontTx/>
              <a:buNone/>
              <a:defRPr sz="2400">
                <a:solidFill>
                  <a:srgbClr val="888888"/>
                </a:solidFill>
              </a:defRPr>
            </a:lvl1pPr>
            <a:lvl2pPr marL="0" indent="0">
              <a:buSzTx/>
              <a:buFontTx/>
              <a:buNone/>
              <a:defRPr sz="2400">
                <a:solidFill>
                  <a:srgbClr val="888888"/>
                </a:solidFill>
              </a:defRPr>
            </a:lvl2pPr>
            <a:lvl3pPr marL="0" indent="0">
              <a:buSzTx/>
              <a:buFontTx/>
              <a:buNone/>
              <a:defRPr sz="2400">
                <a:solidFill>
                  <a:srgbClr val="888888"/>
                </a:solidFill>
              </a:defRPr>
            </a:lvl3pPr>
            <a:lvl4pPr marL="0" indent="0">
              <a:buSzTx/>
              <a:buFontTx/>
              <a:buNone/>
              <a:defRPr sz="2400">
                <a:solidFill>
                  <a:srgbClr val="888888"/>
                </a:solidFill>
              </a:defRPr>
            </a:lvl4pPr>
            <a:lvl5pPr marL="0" indent="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xfrm>
            <a:off x="839787" y="365125"/>
            <a:ext cx="10515601" cy="1325563"/>
          </a:xfrm>
          <a:prstGeom prst="rect">
            <a:avLst/>
          </a:prstGeom>
        </p:spPr>
        <p:txBody>
          <a:bodyPr/>
          <a:lstStyle/>
          <a:p>
            <a:pPr/>
            <a:r>
              <a:t>Title Text</a:t>
            </a:r>
          </a:p>
        </p:txBody>
      </p:sp>
      <p:sp>
        <p:nvSpPr>
          <p:cNvPr id="48" name="Body Level One…"/>
          <p:cNvSpPr txBox="1"/>
          <p:nvPr>
            <p:ph type="body" sz="quarter" idx="1"/>
          </p:nvPr>
        </p:nvSpPr>
        <p:spPr>
          <a:xfrm>
            <a:off x="839787" y="1681163"/>
            <a:ext cx="5157790" cy="823914"/>
          </a:xfrm>
          <a:prstGeom prst="rect">
            <a:avLst/>
          </a:prstGeom>
        </p:spPr>
        <p:txBody>
          <a:bodyPr anchor="b"/>
          <a:lstStyle>
            <a:lvl1pPr marL="0" indent="0">
              <a:buSzTx/>
              <a:buFontTx/>
              <a:buNone/>
              <a:defRPr b="1" sz="2400"/>
            </a:lvl1pPr>
            <a:lvl2pPr marL="0" indent="0">
              <a:buSzTx/>
              <a:buFontTx/>
              <a:buNone/>
              <a:defRPr b="1" sz="2400"/>
            </a:lvl2pPr>
            <a:lvl3pPr marL="0" indent="0">
              <a:buSzTx/>
              <a:buFontTx/>
              <a:buNone/>
              <a:defRPr b="1" sz="2400"/>
            </a:lvl3pPr>
            <a:lvl4pPr marL="0" indent="0">
              <a:buSzTx/>
              <a:buFontTx/>
              <a:buNone/>
              <a:defRPr b="1" sz="2400"/>
            </a:lvl4pPr>
            <a:lvl5pPr marL="0" indent="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6172200" y="1681163"/>
            <a:ext cx="5183188" cy="823914"/>
          </a:xfrm>
          <a:prstGeom prst="rect">
            <a:avLst/>
          </a:prstGeom>
        </p:spPr>
        <p:txBody>
          <a:bodyPr anchor="b"/>
          <a:lstStyle/>
          <a:p>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839787" y="457200"/>
            <a:ext cx="3932240" cy="1600200"/>
          </a:xfrm>
          <a:prstGeom prst="rect">
            <a:avLst/>
          </a:prstGeom>
        </p:spPr>
        <p:txBody>
          <a:bodyPr anchor="b"/>
          <a:lstStyle>
            <a:lvl1pPr>
              <a:defRPr sz="3200"/>
            </a:lvl1pPr>
          </a:lstStyle>
          <a:p>
            <a:pPr/>
            <a:r>
              <a:t>Title Text</a:t>
            </a:r>
          </a:p>
        </p:txBody>
      </p:sp>
      <p:sp>
        <p:nvSpPr>
          <p:cNvPr id="73" name="Body Level One…"/>
          <p:cNvSpPr txBox="1"/>
          <p:nvPr>
            <p:ph type="body" sz="half" idx="1"/>
          </p:nvPr>
        </p:nvSpPr>
        <p:spPr>
          <a:xfrm>
            <a:off x="5183187" y="987425"/>
            <a:ext cx="6172202"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21"/>
          </p:nvPr>
        </p:nvSpPr>
        <p:spPr>
          <a:xfrm>
            <a:off x="839787" y="2057400"/>
            <a:ext cx="3932238" cy="3811588"/>
          </a:xfrm>
          <a:prstGeom prst="rect">
            <a:avLst/>
          </a:prstGeom>
        </p:spPr>
        <p:txBody>
          <a:bodyPr/>
          <a:lstStyle/>
          <a:p>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839787" y="457200"/>
            <a:ext cx="3932240" cy="1600200"/>
          </a:xfrm>
          <a:prstGeom prst="rect">
            <a:avLst/>
          </a:prstGeom>
        </p:spPr>
        <p:txBody>
          <a:bodyPr anchor="b"/>
          <a:lstStyle>
            <a:lvl1pPr>
              <a:defRPr sz="3200"/>
            </a:lvl1pPr>
          </a:lstStyle>
          <a:p>
            <a:pPr/>
            <a:r>
              <a:t>Title Text</a:t>
            </a:r>
          </a:p>
        </p:txBody>
      </p:sp>
      <p:sp>
        <p:nvSpPr>
          <p:cNvPr id="83" name="Picture Placeholder 2"/>
          <p:cNvSpPr/>
          <p:nvPr>
            <p:ph type="pic" sz="half" idx="21"/>
          </p:nvPr>
        </p:nvSpPr>
        <p:spPr>
          <a:xfrm>
            <a:off x="5183187" y="987425"/>
            <a:ext cx="6172202" cy="4873625"/>
          </a:xfrm>
          <a:prstGeom prst="rect">
            <a:avLst/>
          </a:prstGeom>
        </p:spPr>
        <p:txBody>
          <a:bodyPr lIns="91439" tIns="45719" rIns="91439" bIns="45719">
            <a:noAutofit/>
          </a:bodyPr>
          <a:lstStyle/>
          <a:p>
            <a:pPr/>
          </a:p>
        </p:txBody>
      </p:sp>
      <p:sp>
        <p:nvSpPr>
          <p:cNvPr id="84" name="Body Level One…"/>
          <p:cNvSpPr txBox="1"/>
          <p:nvPr>
            <p:ph type="body" sz="quarter" idx="1"/>
          </p:nvPr>
        </p:nvSpPr>
        <p:spPr>
          <a:xfrm>
            <a:off x="839787" y="2057400"/>
            <a:ext cx="3932240" cy="3811588"/>
          </a:xfrm>
          <a:prstGeom prst="rect">
            <a:avLst/>
          </a:prstGeom>
        </p:spPr>
        <p:txBody>
          <a:bodyPr/>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Title Text</a:t>
            </a:r>
          </a:p>
        </p:txBody>
      </p:sp>
      <p:sp>
        <p:nvSpPr>
          <p:cNvPr id="3"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95178" y="6414761"/>
            <a:ext cx="258623" cy="248303"/>
          </a:xfrm>
          <a:prstGeom prst="rect">
            <a:avLst/>
          </a:prstGeom>
          <a:ln w="12700">
            <a:miter lim="400000"/>
          </a:ln>
        </p:spPr>
        <p:txBody>
          <a:bodyPr wrap="none" lIns="45718" tIns="45718" rIns="45718" bIns="45718" anchor="ctr">
            <a:spAutoFit/>
          </a:bodyPr>
          <a:lstStyle>
            <a:lvl1pPr algn="r">
              <a:defRPr sz="1200">
                <a:solidFill>
                  <a:srgbClr val="888888"/>
                </a:solidFill>
                <a:latin typeface="+mj-lt"/>
                <a:ea typeface="+mj-ea"/>
                <a:cs typeface="+mj-cs"/>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2pPr>
      <a:lvl3pPr marL="1234438" marR="0" indent="-320038"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Title 1"/>
          <p:cNvSpPr txBox="1"/>
          <p:nvPr>
            <p:ph type="ctrTitle"/>
          </p:nvPr>
        </p:nvSpPr>
        <p:spPr>
          <a:xfrm>
            <a:off x="1524000" y="1122362"/>
            <a:ext cx="9144000" cy="2387601"/>
          </a:xfrm>
          <a:prstGeom prst="rect">
            <a:avLst/>
          </a:prstGeom>
        </p:spPr>
        <p:txBody>
          <a:bodyPr/>
          <a:lstStyle/>
          <a:p>
            <a:pPr/>
            <a:r>
              <a:t>MADINAS Use Cases</a:t>
            </a:r>
          </a:p>
        </p:txBody>
      </p:sp>
      <p:sp>
        <p:nvSpPr>
          <p:cNvPr id="95" name="Subtitle 2"/>
          <p:cNvSpPr txBox="1"/>
          <p:nvPr>
            <p:ph type="subTitle" sz="quarter" idx="1"/>
          </p:nvPr>
        </p:nvSpPr>
        <p:spPr>
          <a:xfrm>
            <a:off x="1524000" y="3602037"/>
            <a:ext cx="9144000" cy="1655762"/>
          </a:xfrm>
          <a:prstGeom prst="rect">
            <a:avLst/>
          </a:prstGeom>
        </p:spPr>
        <p:txBody>
          <a:bodyPr/>
          <a:lstStyle/>
          <a:p>
            <a:pPr/>
            <a:r>
              <a:t>S. Ringland (BT) </a:t>
            </a:r>
          </a:p>
          <a:p>
            <a:pPr/>
            <a:r>
              <a:t>Rajat Ghai (Comcast) </a:t>
            </a:r>
          </a:p>
          <a:p>
            <a:pPr/>
            <a:r>
              <a:t>M. Boucadair (Orange)</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Title 1"/>
          <p:cNvSpPr txBox="1"/>
          <p:nvPr>
            <p:ph type="title"/>
          </p:nvPr>
        </p:nvSpPr>
        <p:spPr>
          <a:prstGeom prst="rect">
            <a:avLst/>
          </a:prstGeom>
        </p:spPr>
        <p:txBody>
          <a:bodyPr/>
          <a:lstStyle/>
          <a:p>
            <a:pPr/>
            <a:r>
              <a:t>Summary</a:t>
            </a:r>
          </a:p>
        </p:txBody>
      </p:sp>
      <p:sp>
        <p:nvSpPr>
          <p:cNvPr id="122" name="Content Placeholder 2"/>
          <p:cNvSpPr txBox="1"/>
          <p:nvPr>
            <p:ph type="body" idx="1"/>
          </p:nvPr>
        </p:nvSpPr>
        <p:spPr>
          <a:prstGeom prst="rect">
            <a:avLst/>
          </a:prstGeom>
        </p:spPr>
        <p:txBody>
          <a:bodyPr/>
          <a:lstStyle/>
          <a:p>
            <a:pPr marL="180594" indent="-180594" defTabSz="722376">
              <a:lnSpc>
                <a:spcPct val="81000"/>
              </a:lnSpc>
              <a:spcBef>
                <a:spcPts val="700"/>
              </a:spcBef>
              <a:defRPr sz="2212"/>
            </a:pPr>
            <a:r>
              <a:t>Following use-cases are affected by MAC address randomization:</a:t>
            </a:r>
          </a:p>
          <a:p>
            <a:pPr lvl="1" marL="541781" indent="-180594" defTabSz="722376">
              <a:lnSpc>
                <a:spcPct val="81000"/>
              </a:lnSpc>
              <a:spcBef>
                <a:spcPts val="700"/>
              </a:spcBef>
              <a:defRPr sz="2212"/>
            </a:pPr>
            <a:r>
              <a:t>Diagnostics data for measuring device performance or validating regular device behavior will be inadequate for analysis</a:t>
            </a:r>
          </a:p>
          <a:p>
            <a:pPr lvl="1" marL="541781" indent="-180594" defTabSz="722376">
              <a:lnSpc>
                <a:spcPct val="81000"/>
              </a:lnSpc>
              <a:spcBef>
                <a:spcPts val="700"/>
              </a:spcBef>
              <a:defRPr sz="2212"/>
            </a:pPr>
            <a:r>
              <a:t>Legacy client steering and pre-association steering</a:t>
            </a:r>
          </a:p>
          <a:p>
            <a:pPr lvl="1" marL="541781" indent="-180594" defTabSz="722376">
              <a:lnSpc>
                <a:spcPct val="81000"/>
              </a:lnSpc>
              <a:spcBef>
                <a:spcPts val="700"/>
              </a:spcBef>
              <a:defRPr sz="2212"/>
            </a:pPr>
            <a:r>
              <a:t>MAC access control based features- DDoS attack prevention, white-listing/black-listing features for home network</a:t>
            </a:r>
          </a:p>
          <a:p>
            <a:pPr lvl="1" marL="541781" indent="-180594" defTabSz="722376">
              <a:lnSpc>
                <a:spcPct val="81000"/>
              </a:lnSpc>
              <a:spcBef>
                <a:spcPts val="700"/>
              </a:spcBef>
              <a:defRPr sz="2212"/>
            </a:pPr>
            <a:r>
              <a:t>Sticky DHCP IPv4 assignment for DMZ and port-forwarding</a:t>
            </a:r>
          </a:p>
          <a:p>
            <a:pPr lvl="1" marL="541781" indent="-180594" defTabSz="722376">
              <a:lnSpc>
                <a:spcPct val="81000"/>
              </a:lnSpc>
              <a:spcBef>
                <a:spcPts val="700"/>
              </a:spcBef>
              <a:defRPr sz="2212"/>
            </a:pPr>
            <a:r>
              <a:t>Community WiFi auto sign-on across ISP network</a:t>
            </a:r>
          </a:p>
          <a:p>
            <a:pPr lvl="1" marL="541781" indent="-180594" defTabSz="722376">
              <a:lnSpc>
                <a:spcPct val="81000"/>
              </a:lnSpc>
              <a:spcBef>
                <a:spcPts val="700"/>
              </a:spcBef>
              <a:defRPr sz="2212"/>
            </a:pPr>
            <a:r>
              <a:t>QoE measurement and continuous feedback based improvement</a:t>
            </a:r>
          </a:p>
          <a:p>
            <a:pPr lvl="1" marL="541781" indent="-180594" defTabSz="722376">
              <a:lnSpc>
                <a:spcPct val="81000"/>
              </a:lnSpc>
              <a:spcBef>
                <a:spcPts val="700"/>
              </a:spcBef>
              <a:defRPr sz="2212"/>
            </a:pPr>
            <a:r>
              <a:t>Enhanced features for home network (family profile, security policies, internet pause)</a:t>
            </a:r>
          </a:p>
          <a:p>
            <a:pPr lvl="1" marL="541781" indent="-180594" defTabSz="722376">
              <a:lnSpc>
                <a:spcPct val="81000"/>
              </a:lnSpc>
              <a:spcBef>
                <a:spcPts val="700"/>
              </a:spcBef>
              <a:defRPr sz="2212"/>
            </a:pPr>
            <a:r>
              <a:t>Cloud resources and complexity grows with the frequency of MAC randomization</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7" name="Title 1"/>
          <p:cNvSpPr txBox="1"/>
          <p:nvPr>
            <p:ph type="title"/>
          </p:nvPr>
        </p:nvSpPr>
        <p:spPr>
          <a:xfrm>
            <a:off x="838200" y="365125"/>
            <a:ext cx="10515600" cy="1325563"/>
          </a:xfrm>
          <a:prstGeom prst="rect">
            <a:avLst/>
          </a:prstGeom>
        </p:spPr>
        <p:txBody>
          <a:bodyPr/>
          <a:lstStyle/>
          <a:p>
            <a:pPr/>
            <a:r>
              <a:t>Diagnostics</a:t>
            </a:r>
          </a:p>
        </p:txBody>
      </p:sp>
      <p:sp>
        <p:nvSpPr>
          <p:cNvPr id="98" name="Content Placeholder 2"/>
          <p:cNvSpPr txBox="1"/>
          <p:nvPr>
            <p:ph type="body" idx="1"/>
          </p:nvPr>
        </p:nvSpPr>
        <p:spPr>
          <a:xfrm>
            <a:off x="838200" y="1825625"/>
            <a:ext cx="10515600" cy="4351338"/>
          </a:xfrm>
          <a:prstGeom prst="rect">
            <a:avLst/>
          </a:prstGeom>
        </p:spPr>
        <p:txBody>
          <a:bodyPr/>
          <a:lstStyle/>
          <a:p>
            <a:pPr>
              <a:lnSpc>
                <a:spcPct val="72000"/>
              </a:lnSpc>
              <a:defRPr sz="2100"/>
            </a:pPr>
            <a:r>
              <a:t>Internet Service Providers need to be able to provide remote support for their customers to help identify and diagnose problems that the customers are having with their Wi-Fi. </a:t>
            </a:r>
          </a:p>
          <a:p>
            <a:pPr>
              <a:lnSpc>
                <a:spcPct val="72000"/>
              </a:lnSpc>
              <a:defRPr sz="2100"/>
            </a:pPr>
            <a:r>
              <a:t>To enable this, the ISPs need to be able to identify the current performance and behaviour of each individual device and to understand the patterns of performance of each device over a period of time that extends to at least several weeks.</a:t>
            </a:r>
          </a:p>
          <a:p>
            <a:pPr>
              <a:lnSpc>
                <a:spcPct val="72000"/>
              </a:lnSpc>
              <a:defRPr sz="2100"/>
            </a:pPr>
            <a:r>
              <a:t>The ISPs, therefore, need a persistent device identifier. For most diagnostics purposes the identifier only needs to be unique and persistent within an individual home network (ESS). However, there exist some diagnostics examples (such as detecting when a device has mistakenly connected to the community Wi-Fi side of an access point rather than the private LAN side), where an identifier that is common across different ESSes would be required.</a:t>
            </a:r>
          </a:p>
          <a:p>
            <a:pPr>
              <a:lnSpc>
                <a:spcPct val="72000"/>
              </a:lnSpc>
              <a:defRPr sz="2100"/>
            </a:pPr>
            <a:r>
              <a:t>The ISPs also need to be able to discuss the performance of specific identified devices with the customer and so need to be able to tie the diagnostic device identifier to a device name or description that the customer will understand.</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0" name="Title 1"/>
          <p:cNvSpPr txBox="1"/>
          <p:nvPr>
            <p:ph type="title"/>
          </p:nvPr>
        </p:nvSpPr>
        <p:spPr>
          <a:xfrm>
            <a:off x="838200" y="365125"/>
            <a:ext cx="10515600" cy="1325563"/>
          </a:xfrm>
          <a:prstGeom prst="rect">
            <a:avLst/>
          </a:prstGeom>
        </p:spPr>
        <p:txBody>
          <a:bodyPr/>
          <a:lstStyle/>
          <a:p>
            <a:pPr/>
            <a:r>
              <a:t>Legacy Client Steering and </a:t>
            </a:r>
            <a:br/>
            <a:r>
              <a:t>Pre-Association Steering</a:t>
            </a:r>
          </a:p>
        </p:txBody>
      </p:sp>
      <p:sp>
        <p:nvSpPr>
          <p:cNvPr id="101" name="Content Placeholder 2"/>
          <p:cNvSpPr txBox="1"/>
          <p:nvPr>
            <p:ph type="body" idx="1"/>
          </p:nvPr>
        </p:nvSpPr>
        <p:spPr>
          <a:xfrm>
            <a:off x="838200" y="1825625"/>
            <a:ext cx="10515600" cy="4351338"/>
          </a:xfrm>
          <a:prstGeom prst="rect">
            <a:avLst/>
          </a:prstGeom>
        </p:spPr>
        <p:txBody>
          <a:bodyPr/>
          <a:lstStyle/>
          <a:p>
            <a:pPr marL="224026" indent="-224026" defTabSz="896111">
              <a:lnSpc>
                <a:spcPct val="72000"/>
              </a:lnSpc>
              <a:spcBef>
                <a:spcPts val="900"/>
              </a:spcBef>
              <a:defRPr sz="2000"/>
            </a:pPr>
            <a:r>
              <a:t>While the new MBO based client steering relies on devices reporting their view on the signal strengths of access points, legacy mechanisms rely on access points making measurements of the signal strength of clients.</a:t>
            </a:r>
          </a:p>
          <a:p>
            <a:pPr marL="224026" indent="-224026" defTabSz="896111">
              <a:lnSpc>
                <a:spcPct val="72000"/>
              </a:lnSpc>
              <a:spcBef>
                <a:spcPts val="900"/>
              </a:spcBef>
              <a:defRPr sz="2000"/>
            </a:pPr>
            <a:r>
              <a:t>For such solutions, access points may have to compare the signal strength they see on a probe request on one band with the signal strength they see for data traffic of the same station that is associated on another band.</a:t>
            </a:r>
          </a:p>
          <a:p>
            <a:pPr marL="224026" indent="-224026" defTabSz="896111">
              <a:lnSpc>
                <a:spcPct val="72000"/>
              </a:lnSpc>
              <a:spcBef>
                <a:spcPts val="900"/>
              </a:spcBef>
              <a:defRPr sz="2000"/>
            </a:pPr>
            <a:r>
              <a:t>If the probe request uses a different MAC address than is used for the associated connection, then the access point will be unable to determine that the probe request is from the same device and will therefore be unable to perform the client steering action.</a:t>
            </a:r>
          </a:p>
          <a:p>
            <a:pPr marL="224026" indent="-224026" defTabSz="896111">
              <a:lnSpc>
                <a:spcPct val="72000"/>
              </a:lnSpc>
              <a:spcBef>
                <a:spcPts val="900"/>
              </a:spcBef>
              <a:defRPr sz="2000"/>
            </a:pPr>
            <a:r>
              <a:t>Furthermore, APs may need to record which clients do not respond well to legacy steering attempts in order to avoid repeating the same poor experience. This requires a persistent identifier for the client device. </a:t>
            </a:r>
          </a:p>
          <a:p>
            <a:pPr marL="224026" indent="-224026" defTabSz="896111">
              <a:lnSpc>
                <a:spcPct val="72000"/>
              </a:lnSpc>
              <a:spcBef>
                <a:spcPts val="900"/>
              </a:spcBef>
              <a:defRPr sz="2000"/>
            </a:pPr>
            <a:r>
              <a:t>Pre-association steering may also be impacted, depending on the specific implementation, as client devices using MAC randomisation may use one MAC address for probing and a different one for association.</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3" name="Title 1"/>
          <p:cNvSpPr txBox="1"/>
          <p:nvPr>
            <p:ph type="title"/>
          </p:nvPr>
        </p:nvSpPr>
        <p:spPr>
          <a:xfrm>
            <a:off x="838200" y="365125"/>
            <a:ext cx="10515600" cy="1325563"/>
          </a:xfrm>
          <a:prstGeom prst="rect">
            <a:avLst/>
          </a:prstGeom>
        </p:spPr>
        <p:txBody>
          <a:bodyPr/>
          <a:lstStyle/>
          <a:p>
            <a:pPr/>
            <a:r>
              <a:t>MAC address Access Control</a:t>
            </a:r>
          </a:p>
        </p:txBody>
      </p:sp>
      <p:sp>
        <p:nvSpPr>
          <p:cNvPr id="104" name="Content Placeholder 2"/>
          <p:cNvSpPr txBox="1"/>
          <p:nvPr>
            <p:ph type="body" idx="1"/>
          </p:nvPr>
        </p:nvSpPr>
        <p:spPr>
          <a:xfrm>
            <a:off x="838200" y="1825625"/>
            <a:ext cx="10515600" cy="4351338"/>
          </a:xfrm>
          <a:prstGeom prst="rect">
            <a:avLst/>
          </a:prstGeom>
        </p:spPr>
        <p:txBody>
          <a:bodyPr/>
          <a:lstStyle/>
          <a:p>
            <a:pPr/>
            <a:r>
              <a:t>There exists implementations that rely on MAC address filter for access control. </a:t>
            </a:r>
          </a:p>
          <a:p>
            <a:pPr/>
            <a:r>
              <a:t>Examples:</a:t>
            </a:r>
          </a:p>
          <a:p>
            <a:pPr lvl="1" marL="685800" indent="-228600">
              <a:spcBef>
                <a:spcPts val="500"/>
              </a:spcBef>
              <a:defRPr sz="2400"/>
            </a:pPr>
            <a:r>
              <a:t>ISPs use MAC address filter to mitigate DDOS at the L2 edge</a:t>
            </a:r>
          </a:p>
          <a:p>
            <a:pPr lvl="1" marL="685800" indent="-228600">
              <a:spcBef>
                <a:spcPts val="500"/>
              </a:spcBef>
              <a:defRPr sz="2400"/>
            </a:pPr>
            <a:r>
              <a:t>Many home gateways provides MAC address filter function for access control such as White List and Black List</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6" name="Title 1"/>
          <p:cNvSpPr txBox="1"/>
          <p:nvPr>
            <p:ph type="title"/>
          </p:nvPr>
        </p:nvSpPr>
        <p:spPr>
          <a:xfrm>
            <a:off x="838200" y="365125"/>
            <a:ext cx="10515600" cy="1325563"/>
          </a:xfrm>
          <a:prstGeom prst="rect">
            <a:avLst/>
          </a:prstGeom>
        </p:spPr>
        <p:txBody>
          <a:bodyPr/>
          <a:lstStyle/>
          <a:p>
            <a:pPr/>
            <a:r>
              <a:t>Sticky DHCP Assignment for Incoming Access</a:t>
            </a:r>
          </a:p>
        </p:txBody>
      </p:sp>
      <p:sp>
        <p:nvSpPr>
          <p:cNvPr id="107" name="Content Placeholder 2"/>
          <p:cNvSpPr txBox="1"/>
          <p:nvPr>
            <p:ph type="body" idx="1"/>
          </p:nvPr>
        </p:nvSpPr>
        <p:spPr>
          <a:xfrm>
            <a:off x="838200" y="1825625"/>
            <a:ext cx="10515600" cy="4351338"/>
          </a:xfrm>
          <a:prstGeom prst="rect">
            <a:avLst/>
          </a:prstGeom>
        </p:spPr>
        <p:txBody>
          <a:bodyPr/>
          <a:lstStyle/>
          <a:p>
            <a:pPr/>
            <a:r>
              <a:t>Many gateways provide dhcp server service. It is quite common users will use sticky DHCP assignment to set a fixed IPv4 address for various functions:</a:t>
            </a:r>
          </a:p>
          <a:p>
            <a:pPr lvl="1" marL="685800" indent="-228600">
              <a:spcBef>
                <a:spcPts val="500"/>
              </a:spcBef>
              <a:defRPr sz="2400"/>
            </a:pPr>
            <a:r>
              <a:t>DMZ</a:t>
            </a:r>
          </a:p>
          <a:p>
            <a:pPr lvl="1" marL="685800" indent="-228600">
              <a:spcBef>
                <a:spcPts val="500"/>
              </a:spcBef>
              <a:defRPr sz="2400"/>
            </a:pPr>
            <a:r>
              <a:t>Port-Forwarding</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 name="Title 1"/>
          <p:cNvSpPr txBox="1"/>
          <p:nvPr>
            <p:ph type="title"/>
          </p:nvPr>
        </p:nvSpPr>
        <p:spPr>
          <a:xfrm>
            <a:off x="838200" y="365125"/>
            <a:ext cx="10515600" cy="1325563"/>
          </a:xfrm>
          <a:prstGeom prst="rect">
            <a:avLst/>
          </a:prstGeom>
        </p:spPr>
        <p:txBody>
          <a:bodyPr/>
          <a:lstStyle/>
          <a:p>
            <a:pPr/>
            <a:r>
              <a:t>Community Wi-Fi Auto Sign-on</a:t>
            </a:r>
          </a:p>
        </p:txBody>
      </p:sp>
      <p:sp>
        <p:nvSpPr>
          <p:cNvPr id="110" name="Content Placeholder 2"/>
          <p:cNvSpPr txBox="1"/>
          <p:nvPr>
            <p:ph type="body" idx="1"/>
          </p:nvPr>
        </p:nvSpPr>
        <p:spPr>
          <a:xfrm>
            <a:off x="838200" y="1825625"/>
            <a:ext cx="10515600" cy="4351338"/>
          </a:xfrm>
          <a:prstGeom prst="rect">
            <a:avLst/>
          </a:prstGeom>
        </p:spPr>
        <p:txBody>
          <a:bodyPr/>
          <a:lstStyle/>
          <a:p>
            <a:pPr>
              <a:lnSpc>
                <a:spcPct val="81000"/>
              </a:lnSpc>
            </a:pPr>
            <a:r>
              <a:t>Many ISPs offer an open and secure SSID as a public wifi service to their customers across millions of APs.</a:t>
            </a:r>
          </a:p>
          <a:p>
            <a:pPr>
              <a:lnSpc>
                <a:spcPct val="81000"/>
              </a:lnSpc>
            </a:pPr>
            <a:r>
              <a:t>Many users access public Wi-Fi service use the open SSID.</a:t>
            </a:r>
          </a:p>
          <a:p>
            <a:pPr>
              <a:lnSpc>
                <a:spcPct val="81000"/>
              </a:lnSpc>
            </a:pPr>
            <a:r>
              <a:t>First time Authentication of a user is done via username/password provided by the supplicant.</a:t>
            </a:r>
          </a:p>
          <a:p>
            <a:pPr>
              <a:lnSpc>
                <a:spcPct val="81000"/>
              </a:lnSpc>
            </a:pPr>
            <a:r>
              <a:t>Once the identity of the user is confirmed and verified the network caches the MAC address of the supplicant for provide auto auth to return users, until cache expiry.</a:t>
            </a:r>
          </a:p>
          <a:p>
            <a:pPr>
              <a:lnSpc>
                <a:spcPct val="81000"/>
              </a:lnSpc>
            </a:pPr>
            <a:r>
              <a:t>Randomization of the device MAC breaks the auto-signon convenience and our subscribers have to sign-on at MAC refresh.</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2" name="Title 1"/>
          <p:cNvSpPr txBox="1"/>
          <p:nvPr>
            <p:ph type="title"/>
          </p:nvPr>
        </p:nvSpPr>
        <p:spPr>
          <a:xfrm>
            <a:off x="838200" y="365125"/>
            <a:ext cx="10515600" cy="1325563"/>
          </a:xfrm>
          <a:prstGeom prst="rect">
            <a:avLst/>
          </a:prstGeom>
        </p:spPr>
        <p:txBody>
          <a:bodyPr/>
          <a:lstStyle/>
          <a:p>
            <a:pPr/>
            <a:r>
              <a:t>QoE measurement/Improvement</a:t>
            </a:r>
          </a:p>
        </p:txBody>
      </p:sp>
      <p:sp>
        <p:nvSpPr>
          <p:cNvPr id="113" name="Content Placeholder 2"/>
          <p:cNvSpPr txBox="1"/>
          <p:nvPr>
            <p:ph type="body" idx="1"/>
          </p:nvPr>
        </p:nvSpPr>
        <p:spPr>
          <a:xfrm>
            <a:off x="838200" y="1825625"/>
            <a:ext cx="10515600" cy="4351338"/>
          </a:xfrm>
          <a:prstGeom prst="rect">
            <a:avLst/>
          </a:prstGeom>
        </p:spPr>
        <p:txBody>
          <a:bodyPr/>
          <a:lstStyle/>
          <a:p>
            <a:pPr>
              <a:lnSpc>
                <a:spcPct val="81000"/>
              </a:lnSpc>
            </a:pPr>
            <a:r>
              <a:t>Some Community WiFi providers do continuous measurement of Quality Of Experience (QoE) of their users on the WiFi network by scoring the QoE</a:t>
            </a:r>
          </a:p>
          <a:p>
            <a:pPr>
              <a:lnSpc>
                <a:spcPct val="81000"/>
              </a:lnSpc>
            </a:pPr>
            <a:r>
              <a:t>Correlation of QoE experiments pre / post network tuning is done using device MACs ; This is an iterative process that relies on a persistent device identifier (MAC). e.g.</a:t>
            </a:r>
          </a:p>
          <a:p>
            <a:pPr lvl="1" marL="685800" indent="-228600">
              <a:lnSpc>
                <a:spcPct val="81000"/>
              </a:lnSpc>
              <a:spcBef>
                <a:spcPts val="500"/>
              </a:spcBef>
              <a:defRPr sz="2400"/>
            </a:pPr>
            <a:r>
              <a:t>Device MAC A had a QoE score of X.</a:t>
            </a:r>
          </a:p>
          <a:p>
            <a:pPr lvl="1" marL="685800" indent="-228600">
              <a:lnSpc>
                <a:spcPct val="81000"/>
              </a:lnSpc>
              <a:spcBef>
                <a:spcPts val="500"/>
              </a:spcBef>
              <a:defRPr sz="2400"/>
            </a:pPr>
            <a:r>
              <a:t>Operations team tunes that segment of the network, soak changes</a:t>
            </a:r>
          </a:p>
          <a:p>
            <a:pPr lvl="1" marL="685800" indent="-228600">
              <a:lnSpc>
                <a:spcPct val="81000"/>
              </a:lnSpc>
              <a:spcBef>
                <a:spcPts val="500"/>
              </a:spcBef>
              <a:defRPr sz="2400"/>
            </a:pPr>
            <a:r>
              <a:t>After Y days, QoE measurements are performed for Device MAC A , and QoE score of X’ is observed.</a:t>
            </a:r>
          </a:p>
          <a:p>
            <a:pPr lvl="1" marL="685800" indent="-228600">
              <a:lnSpc>
                <a:spcPct val="81000"/>
              </a:lnSpc>
              <a:spcBef>
                <a:spcPts val="500"/>
              </a:spcBef>
              <a:defRPr sz="2400"/>
            </a:pPr>
            <a:r>
              <a:t>Such iterative QoE improvement operations break with MAC randomization.</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 name="Title 1"/>
          <p:cNvSpPr txBox="1"/>
          <p:nvPr>
            <p:ph type="title"/>
          </p:nvPr>
        </p:nvSpPr>
        <p:spPr>
          <a:xfrm>
            <a:off x="838200" y="365125"/>
            <a:ext cx="10515600" cy="1325563"/>
          </a:xfrm>
          <a:prstGeom prst="rect">
            <a:avLst/>
          </a:prstGeom>
        </p:spPr>
        <p:txBody>
          <a:bodyPr/>
          <a:lstStyle/>
          <a:p>
            <a:pPr/>
            <a:r>
              <a:t>Enhanced Features for Home Network (Plume)</a:t>
            </a:r>
          </a:p>
        </p:txBody>
      </p:sp>
      <p:sp>
        <p:nvSpPr>
          <p:cNvPr id="116" name="Content Placeholder 2"/>
          <p:cNvSpPr txBox="1"/>
          <p:nvPr>
            <p:ph type="body" idx="1"/>
          </p:nvPr>
        </p:nvSpPr>
        <p:spPr>
          <a:xfrm>
            <a:off x="838200" y="1825625"/>
            <a:ext cx="10515600" cy="4351338"/>
          </a:xfrm>
          <a:prstGeom prst="rect">
            <a:avLst/>
          </a:prstGeom>
        </p:spPr>
        <p:txBody>
          <a:bodyPr/>
          <a:lstStyle/>
          <a:p>
            <a:pPr>
              <a:lnSpc>
                <a:spcPct val="81000"/>
              </a:lnSpc>
            </a:pPr>
            <a:r>
              <a:t>A device in home is associated to a family member profile using the device’s MAC address</a:t>
            </a:r>
          </a:p>
          <a:p>
            <a:pPr>
              <a:lnSpc>
                <a:spcPct val="81000"/>
              </a:lnSpc>
            </a:pPr>
            <a:r>
              <a:t>Following features are based on the family profile (affected by MAC address randomization):</a:t>
            </a:r>
          </a:p>
          <a:p>
            <a:pPr lvl="1" marL="685800" indent="-228600">
              <a:lnSpc>
                <a:spcPct val="81000"/>
              </a:lnSpc>
            </a:pPr>
            <a:r>
              <a:t>Security and content access policies (Ex- Adult content access restriction on a child device)</a:t>
            </a:r>
          </a:p>
          <a:p>
            <a:pPr lvl="1" marL="685800" indent="-228600">
              <a:lnSpc>
                <a:spcPct val="81000"/>
              </a:lnSpc>
            </a:pPr>
            <a:r>
              <a:t>Pause or freeze schedules (Ex- Dinner time or Bedtime internet restriction for family members)</a:t>
            </a:r>
          </a:p>
          <a:p>
            <a:pPr>
              <a:lnSpc>
                <a:spcPct val="81000"/>
              </a:lnSpc>
            </a:pPr>
            <a:r>
              <a:t>Device nicknaming, person or room assignment is also lost</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8" name="Title 1"/>
          <p:cNvSpPr txBox="1"/>
          <p:nvPr>
            <p:ph type="title"/>
          </p:nvPr>
        </p:nvSpPr>
        <p:spPr>
          <a:xfrm>
            <a:off x="838200" y="365125"/>
            <a:ext cx="10515600" cy="1325563"/>
          </a:xfrm>
          <a:prstGeom prst="rect">
            <a:avLst/>
          </a:prstGeom>
        </p:spPr>
        <p:txBody>
          <a:bodyPr/>
          <a:lstStyle/>
          <a:p>
            <a:pPr/>
            <a:r>
              <a:t>Cloud Resource Management (Plume)</a:t>
            </a:r>
          </a:p>
        </p:txBody>
      </p:sp>
      <p:sp>
        <p:nvSpPr>
          <p:cNvPr id="119" name="Content Placeholder 2"/>
          <p:cNvSpPr txBox="1"/>
          <p:nvPr>
            <p:ph type="body" idx="1"/>
          </p:nvPr>
        </p:nvSpPr>
        <p:spPr>
          <a:xfrm>
            <a:off x="838200" y="1825625"/>
            <a:ext cx="10515600" cy="4351338"/>
          </a:xfrm>
          <a:prstGeom prst="rect">
            <a:avLst/>
          </a:prstGeom>
        </p:spPr>
        <p:txBody>
          <a:bodyPr/>
          <a:lstStyle/>
          <a:p>
            <a:pPr>
              <a:lnSpc>
                <a:spcPct val="81000"/>
              </a:lnSpc>
            </a:pPr>
            <a:r>
              <a:t>A device record is stored in cloud for management of various features (family profile, service policies, steering, etc)</a:t>
            </a:r>
          </a:p>
          <a:p>
            <a:pPr>
              <a:lnSpc>
                <a:spcPct val="81000"/>
              </a:lnSpc>
            </a:pPr>
            <a:r>
              <a:t>The size of the record database increases astronomically as the device MAC address change frequency reduces (Ex. For one month period, if the MAC address of each home client changes every 24 hours, then database size is 30X more than that of one where no device randomized MAC address once associating to the network)</a:t>
            </a:r>
          </a:p>
          <a:p>
            <a:pPr>
              <a:lnSpc>
                <a:spcPct val="81000"/>
              </a:lnSpc>
            </a:pPr>
            <a:r>
              <a:t>This also results in increase in complexity of database management as well as other essential cloud components referring the device records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