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93"/>
    <p:restoredTop sz="94690"/>
  </p:normalViewPr>
  <p:slideViewPr>
    <p:cSldViewPr snapToGrid="0" snapToObjects="1">
      <p:cViewPr varScale="1">
        <p:scale>
          <a:sx n="103" d="100"/>
          <a:sy n="103" d="100"/>
        </p:scale>
        <p:origin x="18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8BBA3-67F8-E241-B88B-89B4EE75C8C0}"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ECD0D-468D-6B49-949A-F5E73987392C}" type="slidenum">
              <a:rPr lang="en-US" smtClean="0"/>
              <a:t>‹#›</a:t>
            </a:fld>
            <a:endParaRPr lang="en-US"/>
          </a:p>
        </p:txBody>
      </p:sp>
    </p:spTree>
    <p:extLst>
      <p:ext uri="{BB962C8B-B14F-4D97-AF65-F5344CB8AC3E}">
        <p14:creationId xmlns:p14="http://schemas.microsoft.com/office/powerpoint/2010/main" val="413753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4</a:t>
            </a:fld>
            <a:endParaRPr lang="en-US"/>
          </a:p>
        </p:txBody>
      </p:sp>
    </p:spTree>
    <p:extLst>
      <p:ext uri="{BB962C8B-B14F-4D97-AF65-F5344CB8AC3E}">
        <p14:creationId xmlns:p14="http://schemas.microsoft.com/office/powerpoint/2010/main" val="287697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5</a:t>
            </a:fld>
            <a:endParaRPr lang="en-US"/>
          </a:p>
        </p:txBody>
      </p:sp>
    </p:spTree>
    <p:extLst>
      <p:ext uri="{BB962C8B-B14F-4D97-AF65-F5344CB8AC3E}">
        <p14:creationId xmlns:p14="http://schemas.microsoft.com/office/powerpoint/2010/main" val="279821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6EBE-5821-7E40-BC8E-394E9F35F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0819FE-4C4A-DF41-9E4B-A3DCB3727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7BC361-A336-F94B-9368-AF71EBD10A10}"/>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5" name="Footer Placeholder 4">
            <a:extLst>
              <a:ext uri="{FF2B5EF4-FFF2-40B4-BE49-F238E27FC236}">
                <a16:creationId xmlns:a16="http://schemas.microsoft.com/office/drawing/2014/main" id="{FC8F7CBA-BC1D-804C-81DB-4CE0ED17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9251E-C895-CC40-9D44-4656124BAAC7}"/>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188502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B7CC-49E2-2547-BF9E-1B5F1B46E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FA6422-23CE-3F41-A506-2EF236EA5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FA086-4132-C947-9E2A-6CB632612AB9}"/>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5" name="Footer Placeholder 4">
            <a:extLst>
              <a:ext uri="{FF2B5EF4-FFF2-40B4-BE49-F238E27FC236}">
                <a16:creationId xmlns:a16="http://schemas.microsoft.com/office/drawing/2014/main" id="{3913A705-B385-CC4D-8D04-64BD44809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732BD-1048-CB44-8D18-7F2223A4D189}"/>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426321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C1DD-DB4A-B940-90BA-A29D44524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39BF3-FA3D-764D-A0D7-1E40131B5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9788F-21C1-1547-B3DA-B1E82E271D60}"/>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5" name="Footer Placeholder 4">
            <a:extLst>
              <a:ext uri="{FF2B5EF4-FFF2-40B4-BE49-F238E27FC236}">
                <a16:creationId xmlns:a16="http://schemas.microsoft.com/office/drawing/2014/main" id="{2B57DE05-D9E5-D146-89EB-711B18FA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B0113-00A2-BC47-ADAA-A50FAA13D60D}"/>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213839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B678-8490-1240-B53E-21B156823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22FD2-C871-A34D-B37A-9DE25C1F5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5D159-D288-1D4B-BB67-7CB2C10DB003}"/>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5" name="Footer Placeholder 4">
            <a:extLst>
              <a:ext uri="{FF2B5EF4-FFF2-40B4-BE49-F238E27FC236}">
                <a16:creationId xmlns:a16="http://schemas.microsoft.com/office/drawing/2014/main" id="{5E6F75D1-BE67-7543-822E-C511B407F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4AE63-CDCA-D348-9224-B49F22AF3599}"/>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238940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D236-EE92-6847-8768-396F70D59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6EECC-AE44-0D42-BDFE-E5AC30C7A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43C5F-4557-AC43-BFC1-C4DA4AA2BEC1}"/>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5" name="Footer Placeholder 4">
            <a:extLst>
              <a:ext uri="{FF2B5EF4-FFF2-40B4-BE49-F238E27FC236}">
                <a16:creationId xmlns:a16="http://schemas.microsoft.com/office/drawing/2014/main" id="{1C0FCEEA-95E9-3742-98EE-C202A19B6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AAA9-A1B0-4441-9AEE-8F3BF1424723}"/>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372570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D4AF-0F98-B04F-9EEA-4E94E7C0B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0B9BC-DAF7-C741-99AF-DEA340FC4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147BD1-67C6-7846-BD82-3644F120E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B86E7C-FB8D-3B49-9F3D-99980B23965D}"/>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6" name="Footer Placeholder 5">
            <a:extLst>
              <a:ext uri="{FF2B5EF4-FFF2-40B4-BE49-F238E27FC236}">
                <a16:creationId xmlns:a16="http://schemas.microsoft.com/office/drawing/2014/main" id="{4EE9AE9A-3587-9E4A-8ACF-229A7B1C8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2AE9F-7973-0E4B-82D7-99859D885AB2}"/>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126822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A67C-2051-CD4E-A75F-89902FD1E2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2302B1-7579-4C40-9613-F7E38D912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CE1DB-8671-F343-9045-59D0D21D0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045C81-58E6-8B41-99DA-7256DFC87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93ED1-E83F-D946-BF97-C5D6C39A3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A48C6-8075-0041-9317-428EC247D8B8}"/>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8" name="Footer Placeholder 7">
            <a:extLst>
              <a:ext uri="{FF2B5EF4-FFF2-40B4-BE49-F238E27FC236}">
                <a16:creationId xmlns:a16="http://schemas.microsoft.com/office/drawing/2014/main" id="{3A0CDEE3-09B9-AD40-A795-5B08ECE4C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4C32EA-8E82-D543-BCA9-5DD788EC27B0}"/>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91821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FFC7-5AB8-F34A-93CD-A109EEE8D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670C6-018D-2841-9CA9-C82D205E8CAC}"/>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4" name="Footer Placeholder 3">
            <a:extLst>
              <a:ext uri="{FF2B5EF4-FFF2-40B4-BE49-F238E27FC236}">
                <a16:creationId xmlns:a16="http://schemas.microsoft.com/office/drawing/2014/main" id="{31ACE381-F9EB-B049-8CEB-ADEC8F8D2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7C68F-427B-4840-9F38-B0F8CD925693}"/>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410454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27B6A-6BA8-094B-A2D5-BA85D2A6CB56}"/>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3" name="Footer Placeholder 2">
            <a:extLst>
              <a:ext uri="{FF2B5EF4-FFF2-40B4-BE49-F238E27FC236}">
                <a16:creationId xmlns:a16="http://schemas.microsoft.com/office/drawing/2014/main" id="{4D56FC29-1A4A-AA42-A1AA-688FBFB4E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1E449B-A6EB-184A-87C0-EAEB4B345D32}"/>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8551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70BB-29C7-6A46-B59B-DCC7E1EB9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75A309-03CD-2E48-9DBD-8ECF5477C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BB60C-40E2-4640-8E83-A61871DB7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7EBAC-23C0-C841-ACE1-708FD7D58B42}"/>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6" name="Footer Placeholder 5">
            <a:extLst>
              <a:ext uri="{FF2B5EF4-FFF2-40B4-BE49-F238E27FC236}">
                <a16:creationId xmlns:a16="http://schemas.microsoft.com/office/drawing/2014/main" id="{3A9F97AD-524B-7244-B8C4-B314DFD4B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1DF3-AD09-5046-87CA-3BAF5D21C0BD}"/>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25224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1231-F7EB-AA4C-8E9E-0C1E2EF7C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B54E97-C3E8-E94B-AB37-F1BE38B4B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D2B70-515D-414A-AE0D-BDFE60BBF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D4109-A551-9E4E-A807-A8BA26A84504}"/>
              </a:ext>
            </a:extLst>
          </p:cNvPr>
          <p:cNvSpPr>
            <a:spLocks noGrp="1"/>
          </p:cNvSpPr>
          <p:nvPr>
            <p:ph type="dt" sz="half" idx="10"/>
          </p:nvPr>
        </p:nvSpPr>
        <p:spPr/>
        <p:txBody>
          <a:bodyPr/>
          <a:lstStyle/>
          <a:p>
            <a:fld id="{6A1595CD-6EEB-8B4C-AD83-2FDC718F7D89}" type="datetimeFigureOut">
              <a:rPr lang="en-US" smtClean="0"/>
              <a:t>11/13/20</a:t>
            </a:fld>
            <a:endParaRPr lang="en-US"/>
          </a:p>
        </p:txBody>
      </p:sp>
      <p:sp>
        <p:nvSpPr>
          <p:cNvPr id="6" name="Footer Placeholder 5">
            <a:extLst>
              <a:ext uri="{FF2B5EF4-FFF2-40B4-BE49-F238E27FC236}">
                <a16:creationId xmlns:a16="http://schemas.microsoft.com/office/drawing/2014/main" id="{E5465868-803F-B84C-BB5B-8B62E4753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E26CE-D4AC-3D47-AB8E-406D552EF5A7}"/>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381328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9E322-A0F4-DB42-A05C-00FB8B297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317D-3420-0149-AFA7-2FE53A7A8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F1FC4-ADB4-F442-A021-5D001C9EC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595CD-6EEB-8B4C-AD83-2FDC718F7D89}" type="datetimeFigureOut">
              <a:rPr lang="en-US" smtClean="0"/>
              <a:t>11/13/20</a:t>
            </a:fld>
            <a:endParaRPr lang="en-US"/>
          </a:p>
        </p:txBody>
      </p:sp>
      <p:sp>
        <p:nvSpPr>
          <p:cNvPr id="5" name="Footer Placeholder 4">
            <a:extLst>
              <a:ext uri="{FF2B5EF4-FFF2-40B4-BE49-F238E27FC236}">
                <a16:creationId xmlns:a16="http://schemas.microsoft.com/office/drawing/2014/main" id="{6E67050F-653B-8647-B7F3-2A67F88FB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A3CB1B-2FF0-5643-B0DF-7399CB32A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6B774-216F-014D-BA77-9B309829A068}" type="slidenum">
              <a:rPr lang="en-US" smtClean="0"/>
              <a:t>‹#›</a:t>
            </a:fld>
            <a:endParaRPr lang="en-US"/>
          </a:p>
        </p:txBody>
      </p:sp>
    </p:spTree>
    <p:extLst>
      <p:ext uri="{BB962C8B-B14F-4D97-AF65-F5344CB8AC3E}">
        <p14:creationId xmlns:p14="http://schemas.microsoft.com/office/powerpoint/2010/main" val="17833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53B5-4F7D-BA40-AF40-B80245175C7C}"/>
              </a:ext>
            </a:extLst>
          </p:cNvPr>
          <p:cNvSpPr>
            <a:spLocks noGrp="1"/>
          </p:cNvSpPr>
          <p:nvPr>
            <p:ph type="ctrTitle"/>
          </p:nvPr>
        </p:nvSpPr>
        <p:spPr/>
        <p:txBody>
          <a:bodyPr/>
          <a:lstStyle/>
          <a:p>
            <a:r>
              <a:rPr lang="en-US" dirty="0"/>
              <a:t>MADINAS Use Cases</a:t>
            </a:r>
          </a:p>
        </p:txBody>
      </p:sp>
      <p:sp>
        <p:nvSpPr>
          <p:cNvPr id="3" name="Subtitle 2">
            <a:extLst>
              <a:ext uri="{FF2B5EF4-FFF2-40B4-BE49-F238E27FC236}">
                <a16:creationId xmlns:a16="http://schemas.microsoft.com/office/drawing/2014/main" id="{52DC06DB-7270-3848-91CB-4CEA4F8333DA}"/>
              </a:ext>
            </a:extLst>
          </p:cNvPr>
          <p:cNvSpPr>
            <a:spLocks noGrp="1"/>
          </p:cNvSpPr>
          <p:nvPr>
            <p:ph type="subTitle" idx="1"/>
          </p:nvPr>
        </p:nvSpPr>
        <p:spPr/>
        <p:txBody>
          <a:bodyPr>
            <a:normAutofit/>
          </a:bodyPr>
          <a:lstStyle/>
          <a:p>
            <a:r>
              <a:rPr lang="en-GB" dirty="0"/>
              <a:t>S. Ringland (BT)</a:t>
            </a:r>
            <a:r>
              <a:rPr lang="en-US" dirty="0"/>
              <a:t> </a:t>
            </a:r>
          </a:p>
          <a:p>
            <a:r>
              <a:rPr lang="en-US" dirty="0"/>
              <a:t>Rajat </a:t>
            </a:r>
            <a:r>
              <a:rPr lang="en-US" dirty="0" err="1"/>
              <a:t>Ghai</a:t>
            </a:r>
            <a:r>
              <a:rPr lang="en-US" dirty="0"/>
              <a:t> (Comcast) </a:t>
            </a:r>
          </a:p>
          <a:p>
            <a:r>
              <a:rPr lang="en-US" altLang="en-US" dirty="0"/>
              <a:t>M. </a:t>
            </a:r>
            <a:r>
              <a:rPr lang="en-US" altLang="en-US" dirty="0" err="1"/>
              <a:t>Boucadair</a:t>
            </a:r>
            <a:r>
              <a:rPr lang="en-US" altLang="en-US" dirty="0"/>
              <a:t> (Orange)</a:t>
            </a:r>
            <a:endParaRPr lang="en-GB" dirty="0"/>
          </a:p>
        </p:txBody>
      </p:sp>
    </p:spTree>
    <p:extLst>
      <p:ext uri="{BB962C8B-B14F-4D97-AF65-F5344CB8AC3E}">
        <p14:creationId xmlns:p14="http://schemas.microsoft.com/office/powerpoint/2010/main" val="127903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D780-6090-5B44-8A7B-F1CC768EB9A5}"/>
              </a:ext>
            </a:extLst>
          </p:cNvPr>
          <p:cNvSpPr>
            <a:spLocks noGrp="1"/>
          </p:cNvSpPr>
          <p:nvPr>
            <p:ph type="title"/>
          </p:nvPr>
        </p:nvSpPr>
        <p:spPr/>
        <p:txBody>
          <a:bodyPr/>
          <a:lstStyle/>
          <a:p>
            <a:r>
              <a:rPr lang="en-GB" dirty="0"/>
              <a:t>Diagnostics</a:t>
            </a:r>
            <a:endParaRPr lang="en-US" dirty="0"/>
          </a:p>
        </p:txBody>
      </p:sp>
      <p:sp>
        <p:nvSpPr>
          <p:cNvPr id="3" name="Content Placeholder 2">
            <a:extLst>
              <a:ext uri="{FF2B5EF4-FFF2-40B4-BE49-F238E27FC236}">
                <a16:creationId xmlns:a16="http://schemas.microsoft.com/office/drawing/2014/main" id="{578B6A8A-3CBB-4445-AFB0-94CF158A2FE1}"/>
              </a:ext>
            </a:extLst>
          </p:cNvPr>
          <p:cNvSpPr>
            <a:spLocks noGrp="1"/>
          </p:cNvSpPr>
          <p:nvPr>
            <p:ph idx="1"/>
          </p:nvPr>
        </p:nvSpPr>
        <p:spPr/>
        <p:txBody>
          <a:bodyPr>
            <a:normAutofit fontScale="77500" lnSpcReduction="20000"/>
          </a:bodyPr>
          <a:lstStyle/>
          <a:p>
            <a:r>
              <a:rPr lang="en-GB" dirty="0"/>
              <a:t>Internet Service Providers need to be able to provide remote support for their customers to help identify and diagnose problems that the customers are having with their Wi-Fi. </a:t>
            </a:r>
          </a:p>
          <a:p>
            <a:r>
              <a:rPr lang="en-GB" dirty="0"/>
              <a:t>To enable this, the ISPs need to be able to identify the current performance and behaviour of each individual device and to understand the patterns of performance of each device over a period of time that extends to at least several weeks.</a:t>
            </a:r>
          </a:p>
          <a:p>
            <a:r>
              <a:rPr lang="en-GB" dirty="0"/>
              <a:t>The ISPs, therefore, need a persistent device identifier. For most diagnostics purposes the identifier only needs to be unique and persistent within an individual home network (ESS). However, there exist some diagnostics examples (such as detecting when a device has mistakenly connected to the community Wi-Fi side of an access point rather than the private LAN side), where an identifier that is common across different </a:t>
            </a:r>
            <a:r>
              <a:rPr lang="en-GB" dirty="0" err="1"/>
              <a:t>ESSes</a:t>
            </a:r>
            <a:r>
              <a:rPr lang="en-GB" dirty="0"/>
              <a:t> would be required.</a:t>
            </a:r>
          </a:p>
          <a:p>
            <a:r>
              <a:rPr lang="en-GB" dirty="0"/>
              <a:t>The ISPs also need to be able to discuss the performance of specific identified devices with the customer and so need to be able to tie the diagnostic device identifier to a device name or description that the customer will understand.</a:t>
            </a:r>
          </a:p>
        </p:txBody>
      </p:sp>
    </p:spTree>
    <p:extLst>
      <p:ext uri="{BB962C8B-B14F-4D97-AF65-F5344CB8AC3E}">
        <p14:creationId xmlns:p14="http://schemas.microsoft.com/office/powerpoint/2010/main" val="211280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0967-153A-0540-9BA3-849170D93010}"/>
              </a:ext>
            </a:extLst>
          </p:cNvPr>
          <p:cNvSpPr>
            <a:spLocks noGrp="1"/>
          </p:cNvSpPr>
          <p:nvPr>
            <p:ph type="title"/>
          </p:nvPr>
        </p:nvSpPr>
        <p:spPr/>
        <p:txBody>
          <a:bodyPr/>
          <a:lstStyle/>
          <a:p>
            <a:r>
              <a:rPr lang="en-GB" dirty="0"/>
              <a:t>Legacy Client Steering and </a:t>
            </a:r>
            <a:br>
              <a:rPr lang="en-GB" dirty="0"/>
            </a:br>
            <a:r>
              <a:rPr lang="en-GB" dirty="0"/>
              <a:t>Pre-Association Steering</a:t>
            </a:r>
            <a:endParaRPr lang="en-US" dirty="0"/>
          </a:p>
        </p:txBody>
      </p:sp>
      <p:sp>
        <p:nvSpPr>
          <p:cNvPr id="3" name="Content Placeholder 2">
            <a:extLst>
              <a:ext uri="{FF2B5EF4-FFF2-40B4-BE49-F238E27FC236}">
                <a16:creationId xmlns:a16="http://schemas.microsoft.com/office/drawing/2014/main" id="{DCB4F131-625A-3743-BA5B-C35FDD3DFE8B}"/>
              </a:ext>
            </a:extLst>
          </p:cNvPr>
          <p:cNvSpPr>
            <a:spLocks noGrp="1"/>
          </p:cNvSpPr>
          <p:nvPr>
            <p:ph idx="1"/>
          </p:nvPr>
        </p:nvSpPr>
        <p:spPr/>
        <p:txBody>
          <a:bodyPr>
            <a:normAutofit fontScale="77500" lnSpcReduction="20000"/>
          </a:bodyPr>
          <a:lstStyle/>
          <a:p>
            <a:r>
              <a:rPr lang="en-GB" dirty="0"/>
              <a:t>While the new MBO based client steering relies on devices reporting their view on the signal strengths of access points, legacy mechanisms rely on access points making measurements of the signal strength of clients.</a:t>
            </a:r>
          </a:p>
          <a:p>
            <a:r>
              <a:rPr lang="en-GB" dirty="0"/>
              <a:t>For such solutions, access points may have to compare the signal strength they see on a probe request on one band with the signal strength they see for data traffic of the same station that is associated on another band.</a:t>
            </a:r>
          </a:p>
          <a:p>
            <a:r>
              <a:rPr lang="en-GB" dirty="0"/>
              <a:t>If the probe request uses a different MAC address than is used for the associated connection, then the access point will be unable to determine that the probe request is from the same device and will therefore be unable to perform the client steering action.</a:t>
            </a:r>
          </a:p>
          <a:p>
            <a:r>
              <a:rPr lang="en-GB" dirty="0"/>
              <a:t>Furthermore, APs may need to record which clients do not respond well to legacy steering attempts in order to avoid repeating the same poor experience. This requires a persistent identifier for the client device. </a:t>
            </a:r>
          </a:p>
          <a:p>
            <a:r>
              <a:rPr lang="en-GB" dirty="0"/>
              <a:t>Pre-association steering may also be impacted, depending on the specific implementation, as client devices using MAC randomisation may use one MAC address for probing and a different one for association.</a:t>
            </a:r>
          </a:p>
          <a:p>
            <a:endParaRPr lang="en-US" dirty="0"/>
          </a:p>
        </p:txBody>
      </p:sp>
    </p:spTree>
    <p:extLst>
      <p:ext uri="{BB962C8B-B14F-4D97-AF65-F5344CB8AC3E}">
        <p14:creationId xmlns:p14="http://schemas.microsoft.com/office/powerpoint/2010/main" val="229691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ACE2-BDEE-CA4B-980D-2E4B0F16C39D}"/>
              </a:ext>
            </a:extLst>
          </p:cNvPr>
          <p:cNvSpPr>
            <a:spLocks noGrp="1"/>
          </p:cNvSpPr>
          <p:nvPr>
            <p:ph type="title"/>
          </p:nvPr>
        </p:nvSpPr>
        <p:spPr/>
        <p:txBody>
          <a:bodyPr/>
          <a:lstStyle/>
          <a:p>
            <a:r>
              <a:rPr lang="en-US" dirty="0"/>
              <a:t>MAC address Access Control</a:t>
            </a:r>
          </a:p>
        </p:txBody>
      </p:sp>
      <p:sp>
        <p:nvSpPr>
          <p:cNvPr id="3" name="Content Placeholder 2">
            <a:extLst>
              <a:ext uri="{FF2B5EF4-FFF2-40B4-BE49-F238E27FC236}">
                <a16:creationId xmlns:a16="http://schemas.microsoft.com/office/drawing/2014/main" id="{0CAD9AD4-1833-3141-837F-976C5AD55AA5}"/>
              </a:ext>
            </a:extLst>
          </p:cNvPr>
          <p:cNvSpPr>
            <a:spLocks noGrp="1"/>
          </p:cNvSpPr>
          <p:nvPr>
            <p:ph idx="1"/>
          </p:nvPr>
        </p:nvSpPr>
        <p:spPr/>
        <p:txBody>
          <a:bodyPr/>
          <a:lstStyle/>
          <a:p>
            <a:r>
              <a:rPr lang="en-US" dirty="0"/>
              <a:t>There exists implementations that rely on MAC address filter for access control. </a:t>
            </a:r>
          </a:p>
          <a:p>
            <a:r>
              <a:rPr lang="en-US" dirty="0"/>
              <a:t>Examples:</a:t>
            </a:r>
          </a:p>
          <a:p>
            <a:pPr lvl="1"/>
            <a:r>
              <a:rPr lang="en-US" dirty="0"/>
              <a:t>ISPs use MAC address filter to mitigate DDOS at the L2 edge</a:t>
            </a:r>
          </a:p>
          <a:p>
            <a:pPr lvl="1"/>
            <a:r>
              <a:rPr lang="en-US" dirty="0"/>
              <a:t>Many home gateways provides MAC address filter function for access control such as White List and Black List</a:t>
            </a:r>
          </a:p>
          <a:p>
            <a:pPr lvl="1"/>
            <a:endParaRPr lang="en-US" dirty="0"/>
          </a:p>
          <a:p>
            <a:pPr lvl="1"/>
            <a:endParaRPr lang="en-US" dirty="0"/>
          </a:p>
        </p:txBody>
      </p:sp>
    </p:spTree>
    <p:extLst>
      <p:ext uri="{BB962C8B-B14F-4D97-AF65-F5344CB8AC3E}">
        <p14:creationId xmlns:p14="http://schemas.microsoft.com/office/powerpoint/2010/main" val="418264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ACE2-BDEE-CA4B-980D-2E4B0F16C39D}"/>
              </a:ext>
            </a:extLst>
          </p:cNvPr>
          <p:cNvSpPr>
            <a:spLocks noGrp="1"/>
          </p:cNvSpPr>
          <p:nvPr>
            <p:ph type="title"/>
          </p:nvPr>
        </p:nvSpPr>
        <p:spPr/>
        <p:txBody>
          <a:bodyPr/>
          <a:lstStyle/>
          <a:p>
            <a:r>
              <a:rPr lang="en-US" dirty="0"/>
              <a:t>Sticky DHCP Assignment for Incoming Access</a:t>
            </a:r>
          </a:p>
        </p:txBody>
      </p:sp>
      <p:sp>
        <p:nvSpPr>
          <p:cNvPr id="3" name="Content Placeholder 2">
            <a:extLst>
              <a:ext uri="{FF2B5EF4-FFF2-40B4-BE49-F238E27FC236}">
                <a16:creationId xmlns:a16="http://schemas.microsoft.com/office/drawing/2014/main" id="{0CAD9AD4-1833-3141-837F-976C5AD55AA5}"/>
              </a:ext>
            </a:extLst>
          </p:cNvPr>
          <p:cNvSpPr>
            <a:spLocks noGrp="1"/>
          </p:cNvSpPr>
          <p:nvPr>
            <p:ph idx="1"/>
          </p:nvPr>
        </p:nvSpPr>
        <p:spPr/>
        <p:txBody>
          <a:bodyPr/>
          <a:lstStyle/>
          <a:p>
            <a:r>
              <a:rPr lang="en-US" dirty="0"/>
              <a:t>Many gateways provide </a:t>
            </a:r>
            <a:r>
              <a:rPr lang="en-US" dirty="0" err="1"/>
              <a:t>dhcp</a:t>
            </a:r>
            <a:r>
              <a:rPr lang="en-US" dirty="0"/>
              <a:t> server service. It is quite common users will use sticky DHCP assignment to set a fixed IPv4 address for various functions:</a:t>
            </a:r>
          </a:p>
          <a:p>
            <a:pPr lvl="1"/>
            <a:r>
              <a:rPr lang="en-US" dirty="0"/>
              <a:t>DMZ</a:t>
            </a:r>
          </a:p>
          <a:p>
            <a:pPr lvl="1"/>
            <a:r>
              <a:rPr lang="en-US" dirty="0"/>
              <a:t>Port-Forwarding</a:t>
            </a:r>
          </a:p>
          <a:p>
            <a:pPr lvl="1"/>
            <a:endParaRPr lang="en-US" dirty="0"/>
          </a:p>
          <a:p>
            <a:pPr lvl="1"/>
            <a:endParaRPr lang="en-US" dirty="0"/>
          </a:p>
          <a:p>
            <a:pPr lvl="1"/>
            <a:endParaRPr lang="en-US" dirty="0"/>
          </a:p>
        </p:txBody>
      </p:sp>
      <p:sp>
        <p:nvSpPr>
          <p:cNvPr id="5" name="TextBox 4">
            <a:extLst>
              <a:ext uri="{FF2B5EF4-FFF2-40B4-BE49-F238E27FC236}">
                <a16:creationId xmlns:a16="http://schemas.microsoft.com/office/drawing/2014/main" id="{6C5BA78D-7198-814E-A22C-41B80EE07856}"/>
              </a:ext>
            </a:extLst>
          </p:cNvPr>
          <p:cNvSpPr txBox="1"/>
          <p:nvPr/>
        </p:nvSpPr>
        <p:spPr>
          <a:xfrm>
            <a:off x="7512908" y="10750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851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46CE-E1BC-BA45-A90E-DD982797437B}"/>
              </a:ext>
            </a:extLst>
          </p:cNvPr>
          <p:cNvSpPr>
            <a:spLocks noGrp="1"/>
          </p:cNvSpPr>
          <p:nvPr>
            <p:ph type="title"/>
          </p:nvPr>
        </p:nvSpPr>
        <p:spPr/>
        <p:txBody>
          <a:bodyPr/>
          <a:lstStyle/>
          <a:p>
            <a:r>
              <a:rPr lang="en-US" dirty="0"/>
              <a:t>Community Wi-Fi Auto Sign-on</a:t>
            </a:r>
          </a:p>
        </p:txBody>
      </p:sp>
      <p:sp>
        <p:nvSpPr>
          <p:cNvPr id="3" name="Content Placeholder 2">
            <a:extLst>
              <a:ext uri="{FF2B5EF4-FFF2-40B4-BE49-F238E27FC236}">
                <a16:creationId xmlns:a16="http://schemas.microsoft.com/office/drawing/2014/main" id="{08231AA5-25AB-0E4B-BAF1-4E662C705589}"/>
              </a:ext>
            </a:extLst>
          </p:cNvPr>
          <p:cNvSpPr>
            <a:spLocks noGrp="1"/>
          </p:cNvSpPr>
          <p:nvPr>
            <p:ph idx="1"/>
          </p:nvPr>
        </p:nvSpPr>
        <p:spPr/>
        <p:txBody>
          <a:bodyPr>
            <a:normAutofit lnSpcReduction="10000"/>
          </a:bodyPr>
          <a:lstStyle/>
          <a:p>
            <a:r>
              <a:rPr lang="en-US" dirty="0"/>
              <a:t>Many ISPs offer an open and secure SSID as a public </a:t>
            </a:r>
            <a:r>
              <a:rPr lang="en-US" dirty="0" err="1"/>
              <a:t>wifi</a:t>
            </a:r>
            <a:r>
              <a:rPr lang="en-US" dirty="0"/>
              <a:t> service to their customers across millions of APs.</a:t>
            </a:r>
          </a:p>
          <a:p>
            <a:r>
              <a:rPr lang="en-US" dirty="0"/>
              <a:t>Many users access public Wi-Fi service use the open SSID.</a:t>
            </a:r>
          </a:p>
          <a:p>
            <a:r>
              <a:rPr lang="en-US" dirty="0"/>
              <a:t>First time Authentication of a user is done via username/password provided by the supplicant.</a:t>
            </a:r>
          </a:p>
          <a:p>
            <a:r>
              <a:rPr lang="en-US" dirty="0"/>
              <a:t>Once the identity of the user is confirmed and verified the network caches the MAC address of the supplicant for provide auto auth to return users, until cache expiry.</a:t>
            </a:r>
          </a:p>
          <a:p>
            <a:r>
              <a:rPr lang="en-US" dirty="0"/>
              <a:t>Randomization of the device MAC breaks the auto-</a:t>
            </a:r>
            <a:r>
              <a:rPr lang="en-US" dirty="0" err="1"/>
              <a:t>signon</a:t>
            </a:r>
            <a:r>
              <a:rPr lang="en-US" dirty="0"/>
              <a:t> convenience and our subscribers have to sign-on at MAC refresh.</a:t>
            </a:r>
          </a:p>
        </p:txBody>
      </p:sp>
    </p:spTree>
    <p:extLst>
      <p:ext uri="{BB962C8B-B14F-4D97-AF65-F5344CB8AC3E}">
        <p14:creationId xmlns:p14="http://schemas.microsoft.com/office/powerpoint/2010/main" val="318231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0689-6858-5947-8C32-57133182BCBF}"/>
              </a:ext>
            </a:extLst>
          </p:cNvPr>
          <p:cNvSpPr>
            <a:spLocks noGrp="1"/>
          </p:cNvSpPr>
          <p:nvPr>
            <p:ph type="title"/>
          </p:nvPr>
        </p:nvSpPr>
        <p:spPr/>
        <p:txBody>
          <a:bodyPr/>
          <a:lstStyle/>
          <a:p>
            <a:r>
              <a:rPr lang="en-US" dirty="0" err="1"/>
              <a:t>QoE</a:t>
            </a:r>
            <a:r>
              <a:rPr lang="en-US" dirty="0"/>
              <a:t> measurement/Improvement</a:t>
            </a:r>
          </a:p>
        </p:txBody>
      </p:sp>
      <p:sp>
        <p:nvSpPr>
          <p:cNvPr id="3" name="Content Placeholder 2">
            <a:extLst>
              <a:ext uri="{FF2B5EF4-FFF2-40B4-BE49-F238E27FC236}">
                <a16:creationId xmlns:a16="http://schemas.microsoft.com/office/drawing/2014/main" id="{7AE5EE21-895C-C047-BEC9-B34F573BE710}"/>
              </a:ext>
            </a:extLst>
          </p:cNvPr>
          <p:cNvSpPr>
            <a:spLocks noGrp="1"/>
          </p:cNvSpPr>
          <p:nvPr>
            <p:ph idx="1"/>
          </p:nvPr>
        </p:nvSpPr>
        <p:spPr/>
        <p:txBody>
          <a:bodyPr>
            <a:normAutofit lnSpcReduction="10000"/>
          </a:bodyPr>
          <a:lstStyle/>
          <a:p>
            <a:r>
              <a:rPr lang="en-US" dirty="0"/>
              <a:t>Some Community </a:t>
            </a:r>
            <a:r>
              <a:rPr lang="en-US" dirty="0" err="1"/>
              <a:t>WiFi</a:t>
            </a:r>
            <a:r>
              <a:rPr lang="en-US" dirty="0"/>
              <a:t> providers do continuous measurement of Quality Of Experience (</a:t>
            </a:r>
            <a:r>
              <a:rPr lang="en-US" dirty="0" err="1"/>
              <a:t>QoE</a:t>
            </a:r>
            <a:r>
              <a:rPr lang="en-US" dirty="0"/>
              <a:t>) of their users on the </a:t>
            </a:r>
            <a:r>
              <a:rPr lang="en-US" dirty="0" err="1"/>
              <a:t>WiFi</a:t>
            </a:r>
            <a:r>
              <a:rPr lang="en-US" dirty="0"/>
              <a:t> network by scoring the </a:t>
            </a:r>
            <a:r>
              <a:rPr lang="en-US" dirty="0" err="1"/>
              <a:t>QoE</a:t>
            </a:r>
            <a:endParaRPr lang="en-US" dirty="0"/>
          </a:p>
          <a:p>
            <a:r>
              <a:rPr lang="en-US" dirty="0"/>
              <a:t>Correlation of </a:t>
            </a:r>
            <a:r>
              <a:rPr lang="en-US" dirty="0" err="1"/>
              <a:t>QoE</a:t>
            </a:r>
            <a:r>
              <a:rPr lang="en-US" dirty="0"/>
              <a:t> experiments pre / post network tuning is done using device MACs ; This is an iterative process that relies on a persistent device identifier (MAC). e.g.</a:t>
            </a:r>
          </a:p>
          <a:p>
            <a:pPr lvl="1"/>
            <a:r>
              <a:rPr lang="en-US" dirty="0"/>
              <a:t>Device MAC A had a </a:t>
            </a:r>
            <a:r>
              <a:rPr lang="en-US" dirty="0" err="1"/>
              <a:t>QoE</a:t>
            </a:r>
            <a:r>
              <a:rPr lang="en-US" dirty="0"/>
              <a:t> score of X.</a:t>
            </a:r>
          </a:p>
          <a:p>
            <a:pPr lvl="1"/>
            <a:r>
              <a:rPr lang="en-US" dirty="0"/>
              <a:t>Operations team tunes that segment of the network, soak changes</a:t>
            </a:r>
          </a:p>
          <a:p>
            <a:pPr lvl="1"/>
            <a:r>
              <a:rPr lang="en-US" dirty="0"/>
              <a:t>After Y days, </a:t>
            </a:r>
            <a:r>
              <a:rPr lang="en-US" dirty="0" err="1"/>
              <a:t>QoE</a:t>
            </a:r>
            <a:r>
              <a:rPr lang="en-US" dirty="0"/>
              <a:t> measurements are performed for Device MAC A , and </a:t>
            </a:r>
            <a:r>
              <a:rPr lang="en-US" dirty="0" err="1"/>
              <a:t>QoE</a:t>
            </a:r>
            <a:r>
              <a:rPr lang="en-US" dirty="0"/>
              <a:t> score of X’ is observed.</a:t>
            </a:r>
          </a:p>
          <a:p>
            <a:pPr lvl="1"/>
            <a:r>
              <a:rPr lang="en-US" dirty="0"/>
              <a:t>Such iterative </a:t>
            </a:r>
            <a:r>
              <a:rPr lang="en-US" dirty="0" err="1"/>
              <a:t>QoE</a:t>
            </a:r>
            <a:r>
              <a:rPr lang="en-US" dirty="0"/>
              <a:t> improvement operations break with MAC randomization.</a:t>
            </a:r>
          </a:p>
        </p:txBody>
      </p:sp>
    </p:spTree>
    <p:extLst>
      <p:ext uri="{BB962C8B-B14F-4D97-AF65-F5344CB8AC3E}">
        <p14:creationId xmlns:p14="http://schemas.microsoft.com/office/powerpoint/2010/main" val="2229406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721</Words>
  <Application>Microsoft Macintosh PowerPoint</Application>
  <PresentationFormat>Widescreen</PresentationFormat>
  <Paragraphs>40</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MADINAS Use Cases</vt:lpstr>
      <vt:lpstr>Diagnostics</vt:lpstr>
      <vt:lpstr>Legacy Client Steering and  Pre-Association Steering</vt:lpstr>
      <vt:lpstr>MAC address Access Control</vt:lpstr>
      <vt:lpstr>Sticky DHCP Assignment for Incoming Access</vt:lpstr>
      <vt:lpstr>Community Wi-Fi Auto Sign-on</vt:lpstr>
      <vt:lpstr>QoE measurement/Improvement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MADINAS Use Cases</dc:title>
  <dc:creator>Lee, Yiu</dc:creator>
  <cp:lastModifiedBy>Lee, Yiu</cp:lastModifiedBy>
  <cp:revision>10</cp:revision>
  <dcterms:created xsi:type="dcterms:W3CDTF">2020-11-13T16:55:29Z</dcterms:created>
  <dcterms:modified xsi:type="dcterms:W3CDTF">2020-11-13T19:15:23Z</dcterms:modified>
</cp:coreProperties>
</file>