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8" r:id="rId3"/>
    <p:sldId id="269" r:id="rId4"/>
    <p:sldId id="271" r:id="rId5"/>
    <p:sldId id="257" r:id="rId6"/>
    <p:sldId id="265" r:id="rId7"/>
    <p:sldId id="270" r:id="rId8"/>
    <p:sldId id="266" r:id="rId9"/>
    <p:sldId id="258" r:id="rId10"/>
    <p:sldId id="264" r:id="rId11"/>
    <p:sldId id="464"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04"/>
    <p:restoredTop sz="94694"/>
  </p:normalViewPr>
  <p:slideViewPr>
    <p:cSldViewPr snapToGrid="0" snapToObjects="1">
      <p:cViewPr varScale="1">
        <p:scale>
          <a:sx n="121" d="100"/>
          <a:sy n="121" d="100"/>
        </p:scale>
        <p:origin x="4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88BBA3-67F8-E241-B88B-89B4EE75C8C0}" type="datetimeFigureOut">
              <a:rPr lang="en-US" smtClean="0"/>
              <a:t>11/16/20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4ECD0D-468D-6B49-949A-F5E73987392C}" type="slidenum">
              <a:rPr lang="en-US" smtClean="0"/>
              <a:t>‹#›</a:t>
            </a:fld>
            <a:endParaRPr lang="en-US"/>
          </a:p>
        </p:txBody>
      </p:sp>
    </p:spTree>
    <p:extLst>
      <p:ext uri="{BB962C8B-B14F-4D97-AF65-F5344CB8AC3E}">
        <p14:creationId xmlns:p14="http://schemas.microsoft.com/office/powerpoint/2010/main" val="4137537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4ECD0D-468D-6B49-949A-F5E73987392C}" type="slidenum">
              <a:rPr lang="en-US" smtClean="0"/>
              <a:t>2</a:t>
            </a:fld>
            <a:endParaRPr lang="en-US"/>
          </a:p>
        </p:txBody>
      </p:sp>
    </p:spTree>
    <p:extLst>
      <p:ext uri="{BB962C8B-B14F-4D97-AF65-F5344CB8AC3E}">
        <p14:creationId xmlns:p14="http://schemas.microsoft.com/office/powerpoint/2010/main" val="2876973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4ECD0D-468D-6B49-949A-F5E73987392C}" type="slidenum">
              <a:rPr lang="en-US" smtClean="0"/>
              <a:t>3</a:t>
            </a:fld>
            <a:endParaRPr lang="en-US"/>
          </a:p>
        </p:txBody>
      </p:sp>
    </p:spTree>
    <p:extLst>
      <p:ext uri="{BB962C8B-B14F-4D97-AF65-F5344CB8AC3E}">
        <p14:creationId xmlns:p14="http://schemas.microsoft.com/office/powerpoint/2010/main" val="2881217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5265738" y="6657975"/>
            <a:ext cx="4029075" cy="350838"/>
          </a:xfrm>
          <a:prstGeom prst="rect">
            <a:avLst/>
          </a:prstGeom>
        </p:spPr>
        <p:txBody>
          <a:bodyPr/>
          <a:lstStyle/>
          <a:p>
            <a:fld id="{52109C03-C911-9241-9251-D8C2F70261B2}"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456905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34ECD0D-468D-6B49-949A-F5E73987392C}" type="slidenum">
              <a:rPr lang="en-US" smtClean="0"/>
              <a:t>12</a:t>
            </a:fld>
            <a:endParaRPr lang="en-US"/>
          </a:p>
        </p:txBody>
      </p:sp>
    </p:spTree>
    <p:extLst>
      <p:ext uri="{BB962C8B-B14F-4D97-AF65-F5344CB8AC3E}">
        <p14:creationId xmlns:p14="http://schemas.microsoft.com/office/powerpoint/2010/main" val="906802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26EBE-5821-7E40-BC8E-394E9F35FE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0819FE-4C4A-DF41-9E4B-A3DCB37270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7BC361-A336-F94B-9368-AF71EBD10A10}"/>
              </a:ext>
            </a:extLst>
          </p:cNvPr>
          <p:cNvSpPr>
            <a:spLocks noGrp="1"/>
          </p:cNvSpPr>
          <p:nvPr>
            <p:ph type="dt" sz="half" idx="10"/>
          </p:nvPr>
        </p:nvSpPr>
        <p:spPr/>
        <p:txBody>
          <a:bodyPr/>
          <a:lstStyle/>
          <a:p>
            <a:fld id="{6A1595CD-6EEB-8B4C-AD83-2FDC718F7D89}" type="datetimeFigureOut">
              <a:rPr lang="en-US" smtClean="0"/>
              <a:t>11/16/20</a:t>
            </a:fld>
            <a:endParaRPr lang="en-US"/>
          </a:p>
        </p:txBody>
      </p:sp>
      <p:sp>
        <p:nvSpPr>
          <p:cNvPr id="5" name="Footer Placeholder 4">
            <a:extLst>
              <a:ext uri="{FF2B5EF4-FFF2-40B4-BE49-F238E27FC236}">
                <a16:creationId xmlns:a16="http://schemas.microsoft.com/office/drawing/2014/main" id="{FC8F7CBA-BC1D-804C-81DB-4CE0ED179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B9251E-C895-CC40-9D44-4656124BAAC7}"/>
              </a:ext>
            </a:extLst>
          </p:cNvPr>
          <p:cNvSpPr>
            <a:spLocks noGrp="1"/>
          </p:cNvSpPr>
          <p:nvPr>
            <p:ph type="sldNum" sz="quarter" idx="12"/>
          </p:nvPr>
        </p:nvSpPr>
        <p:spPr/>
        <p:txBody>
          <a:bodyPr/>
          <a:lstStyle/>
          <a:p>
            <a:fld id="{C066B774-216F-014D-BA77-9B309829A068}" type="slidenum">
              <a:rPr lang="en-US" smtClean="0"/>
              <a:t>‹#›</a:t>
            </a:fld>
            <a:endParaRPr lang="en-US"/>
          </a:p>
        </p:txBody>
      </p:sp>
    </p:spTree>
    <p:extLst>
      <p:ext uri="{BB962C8B-B14F-4D97-AF65-F5344CB8AC3E}">
        <p14:creationId xmlns:p14="http://schemas.microsoft.com/office/powerpoint/2010/main" val="1885020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AB7CC-49E2-2547-BF9E-1B5F1B46EB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FA6422-23CE-3F41-A506-2EF236EA5E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8FA086-4132-C947-9E2A-6CB632612AB9}"/>
              </a:ext>
            </a:extLst>
          </p:cNvPr>
          <p:cNvSpPr>
            <a:spLocks noGrp="1"/>
          </p:cNvSpPr>
          <p:nvPr>
            <p:ph type="dt" sz="half" idx="10"/>
          </p:nvPr>
        </p:nvSpPr>
        <p:spPr/>
        <p:txBody>
          <a:bodyPr/>
          <a:lstStyle/>
          <a:p>
            <a:fld id="{6A1595CD-6EEB-8B4C-AD83-2FDC718F7D89}" type="datetimeFigureOut">
              <a:rPr lang="en-US" smtClean="0"/>
              <a:t>11/16/20</a:t>
            </a:fld>
            <a:endParaRPr lang="en-US"/>
          </a:p>
        </p:txBody>
      </p:sp>
      <p:sp>
        <p:nvSpPr>
          <p:cNvPr id="5" name="Footer Placeholder 4">
            <a:extLst>
              <a:ext uri="{FF2B5EF4-FFF2-40B4-BE49-F238E27FC236}">
                <a16:creationId xmlns:a16="http://schemas.microsoft.com/office/drawing/2014/main" id="{3913A705-B385-CC4D-8D04-64BD44809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732BD-1048-CB44-8D18-7F2223A4D189}"/>
              </a:ext>
            </a:extLst>
          </p:cNvPr>
          <p:cNvSpPr>
            <a:spLocks noGrp="1"/>
          </p:cNvSpPr>
          <p:nvPr>
            <p:ph type="sldNum" sz="quarter" idx="12"/>
          </p:nvPr>
        </p:nvSpPr>
        <p:spPr/>
        <p:txBody>
          <a:bodyPr/>
          <a:lstStyle/>
          <a:p>
            <a:fld id="{C066B774-216F-014D-BA77-9B309829A068}" type="slidenum">
              <a:rPr lang="en-US" smtClean="0"/>
              <a:t>‹#›</a:t>
            </a:fld>
            <a:endParaRPr lang="en-US"/>
          </a:p>
        </p:txBody>
      </p:sp>
    </p:spTree>
    <p:extLst>
      <p:ext uri="{BB962C8B-B14F-4D97-AF65-F5344CB8AC3E}">
        <p14:creationId xmlns:p14="http://schemas.microsoft.com/office/powerpoint/2010/main" val="4263210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F4C1DD-DB4A-B940-90BA-A29D44524B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C39BF3-FA3D-764D-A0D7-1E40131B56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9788F-21C1-1547-B3DA-B1E82E271D60}"/>
              </a:ext>
            </a:extLst>
          </p:cNvPr>
          <p:cNvSpPr>
            <a:spLocks noGrp="1"/>
          </p:cNvSpPr>
          <p:nvPr>
            <p:ph type="dt" sz="half" idx="10"/>
          </p:nvPr>
        </p:nvSpPr>
        <p:spPr/>
        <p:txBody>
          <a:bodyPr/>
          <a:lstStyle/>
          <a:p>
            <a:fld id="{6A1595CD-6EEB-8B4C-AD83-2FDC718F7D89}" type="datetimeFigureOut">
              <a:rPr lang="en-US" smtClean="0"/>
              <a:t>11/16/20</a:t>
            </a:fld>
            <a:endParaRPr lang="en-US"/>
          </a:p>
        </p:txBody>
      </p:sp>
      <p:sp>
        <p:nvSpPr>
          <p:cNvPr id="5" name="Footer Placeholder 4">
            <a:extLst>
              <a:ext uri="{FF2B5EF4-FFF2-40B4-BE49-F238E27FC236}">
                <a16:creationId xmlns:a16="http://schemas.microsoft.com/office/drawing/2014/main" id="{2B57DE05-D9E5-D146-89EB-711B18FA7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7B0113-00A2-BC47-ADAA-A50FAA13D60D}"/>
              </a:ext>
            </a:extLst>
          </p:cNvPr>
          <p:cNvSpPr>
            <a:spLocks noGrp="1"/>
          </p:cNvSpPr>
          <p:nvPr>
            <p:ph type="sldNum" sz="quarter" idx="12"/>
          </p:nvPr>
        </p:nvSpPr>
        <p:spPr/>
        <p:txBody>
          <a:bodyPr/>
          <a:lstStyle/>
          <a:p>
            <a:fld id="{C066B774-216F-014D-BA77-9B309829A068}" type="slidenum">
              <a:rPr lang="en-US" smtClean="0"/>
              <a:t>‹#›</a:t>
            </a:fld>
            <a:endParaRPr lang="en-US"/>
          </a:p>
        </p:txBody>
      </p:sp>
    </p:spTree>
    <p:extLst>
      <p:ext uri="{BB962C8B-B14F-4D97-AF65-F5344CB8AC3E}">
        <p14:creationId xmlns:p14="http://schemas.microsoft.com/office/powerpoint/2010/main" val="2138390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5B678-8490-1240-B53E-21B156823E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722FD2-C871-A34D-B37A-9DE25C1F55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5D159-D288-1D4B-BB67-7CB2C10DB003}"/>
              </a:ext>
            </a:extLst>
          </p:cNvPr>
          <p:cNvSpPr>
            <a:spLocks noGrp="1"/>
          </p:cNvSpPr>
          <p:nvPr>
            <p:ph type="dt" sz="half" idx="10"/>
          </p:nvPr>
        </p:nvSpPr>
        <p:spPr/>
        <p:txBody>
          <a:bodyPr/>
          <a:lstStyle/>
          <a:p>
            <a:fld id="{6A1595CD-6EEB-8B4C-AD83-2FDC718F7D89}" type="datetimeFigureOut">
              <a:rPr lang="en-US" smtClean="0"/>
              <a:t>11/16/20</a:t>
            </a:fld>
            <a:endParaRPr lang="en-US"/>
          </a:p>
        </p:txBody>
      </p:sp>
      <p:sp>
        <p:nvSpPr>
          <p:cNvPr id="5" name="Footer Placeholder 4">
            <a:extLst>
              <a:ext uri="{FF2B5EF4-FFF2-40B4-BE49-F238E27FC236}">
                <a16:creationId xmlns:a16="http://schemas.microsoft.com/office/drawing/2014/main" id="{5E6F75D1-BE67-7543-822E-C511B407F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E4AE63-CDCA-D348-9224-B49F22AF3599}"/>
              </a:ext>
            </a:extLst>
          </p:cNvPr>
          <p:cNvSpPr>
            <a:spLocks noGrp="1"/>
          </p:cNvSpPr>
          <p:nvPr>
            <p:ph type="sldNum" sz="quarter" idx="12"/>
          </p:nvPr>
        </p:nvSpPr>
        <p:spPr/>
        <p:txBody>
          <a:bodyPr/>
          <a:lstStyle/>
          <a:p>
            <a:fld id="{C066B774-216F-014D-BA77-9B309829A068}" type="slidenum">
              <a:rPr lang="en-US" smtClean="0"/>
              <a:t>‹#›</a:t>
            </a:fld>
            <a:endParaRPr lang="en-US"/>
          </a:p>
        </p:txBody>
      </p:sp>
    </p:spTree>
    <p:extLst>
      <p:ext uri="{BB962C8B-B14F-4D97-AF65-F5344CB8AC3E}">
        <p14:creationId xmlns:p14="http://schemas.microsoft.com/office/powerpoint/2010/main" val="238940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3D236-EE92-6847-8768-396F70D59A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26EECC-AE44-0D42-BDFE-E5AC30C7A9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C43C5F-4557-AC43-BFC1-C4DA4AA2BEC1}"/>
              </a:ext>
            </a:extLst>
          </p:cNvPr>
          <p:cNvSpPr>
            <a:spLocks noGrp="1"/>
          </p:cNvSpPr>
          <p:nvPr>
            <p:ph type="dt" sz="half" idx="10"/>
          </p:nvPr>
        </p:nvSpPr>
        <p:spPr/>
        <p:txBody>
          <a:bodyPr/>
          <a:lstStyle/>
          <a:p>
            <a:fld id="{6A1595CD-6EEB-8B4C-AD83-2FDC718F7D89}" type="datetimeFigureOut">
              <a:rPr lang="en-US" smtClean="0"/>
              <a:t>11/16/20</a:t>
            </a:fld>
            <a:endParaRPr lang="en-US"/>
          </a:p>
        </p:txBody>
      </p:sp>
      <p:sp>
        <p:nvSpPr>
          <p:cNvPr id="5" name="Footer Placeholder 4">
            <a:extLst>
              <a:ext uri="{FF2B5EF4-FFF2-40B4-BE49-F238E27FC236}">
                <a16:creationId xmlns:a16="http://schemas.microsoft.com/office/drawing/2014/main" id="{1C0FCEEA-95E9-3742-98EE-C202A19B67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DAAA9-A1B0-4441-9AEE-8F3BF1424723}"/>
              </a:ext>
            </a:extLst>
          </p:cNvPr>
          <p:cNvSpPr>
            <a:spLocks noGrp="1"/>
          </p:cNvSpPr>
          <p:nvPr>
            <p:ph type="sldNum" sz="quarter" idx="12"/>
          </p:nvPr>
        </p:nvSpPr>
        <p:spPr/>
        <p:txBody>
          <a:bodyPr/>
          <a:lstStyle/>
          <a:p>
            <a:fld id="{C066B774-216F-014D-BA77-9B309829A068}" type="slidenum">
              <a:rPr lang="en-US" smtClean="0"/>
              <a:t>‹#›</a:t>
            </a:fld>
            <a:endParaRPr lang="en-US"/>
          </a:p>
        </p:txBody>
      </p:sp>
    </p:spTree>
    <p:extLst>
      <p:ext uri="{BB962C8B-B14F-4D97-AF65-F5344CB8AC3E}">
        <p14:creationId xmlns:p14="http://schemas.microsoft.com/office/powerpoint/2010/main" val="3725703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D4AF-0F98-B04F-9EEA-4E94E7C0B9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A0B9BC-DAF7-C741-99AF-DEA340FC44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147BD1-67C6-7846-BD82-3644F120E0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B86E7C-FB8D-3B49-9F3D-99980B23965D}"/>
              </a:ext>
            </a:extLst>
          </p:cNvPr>
          <p:cNvSpPr>
            <a:spLocks noGrp="1"/>
          </p:cNvSpPr>
          <p:nvPr>
            <p:ph type="dt" sz="half" idx="10"/>
          </p:nvPr>
        </p:nvSpPr>
        <p:spPr/>
        <p:txBody>
          <a:bodyPr/>
          <a:lstStyle/>
          <a:p>
            <a:fld id="{6A1595CD-6EEB-8B4C-AD83-2FDC718F7D89}" type="datetimeFigureOut">
              <a:rPr lang="en-US" smtClean="0"/>
              <a:t>11/16/20</a:t>
            </a:fld>
            <a:endParaRPr lang="en-US"/>
          </a:p>
        </p:txBody>
      </p:sp>
      <p:sp>
        <p:nvSpPr>
          <p:cNvPr id="6" name="Footer Placeholder 5">
            <a:extLst>
              <a:ext uri="{FF2B5EF4-FFF2-40B4-BE49-F238E27FC236}">
                <a16:creationId xmlns:a16="http://schemas.microsoft.com/office/drawing/2014/main" id="{4EE9AE9A-3587-9E4A-8ACF-229A7B1C8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42AE9F-7973-0E4B-82D7-99859D885AB2}"/>
              </a:ext>
            </a:extLst>
          </p:cNvPr>
          <p:cNvSpPr>
            <a:spLocks noGrp="1"/>
          </p:cNvSpPr>
          <p:nvPr>
            <p:ph type="sldNum" sz="quarter" idx="12"/>
          </p:nvPr>
        </p:nvSpPr>
        <p:spPr/>
        <p:txBody>
          <a:bodyPr/>
          <a:lstStyle/>
          <a:p>
            <a:fld id="{C066B774-216F-014D-BA77-9B309829A068}" type="slidenum">
              <a:rPr lang="en-US" smtClean="0"/>
              <a:t>‹#›</a:t>
            </a:fld>
            <a:endParaRPr lang="en-US"/>
          </a:p>
        </p:txBody>
      </p:sp>
    </p:spTree>
    <p:extLst>
      <p:ext uri="{BB962C8B-B14F-4D97-AF65-F5344CB8AC3E}">
        <p14:creationId xmlns:p14="http://schemas.microsoft.com/office/powerpoint/2010/main" val="1268225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BA67C-2051-CD4E-A75F-89902FD1E2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2302B1-7579-4C40-9613-F7E38D912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FCE1DB-8671-F343-9045-59D0D21D0D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045C81-58E6-8B41-99DA-7256DFC875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793ED1-E83F-D946-BF97-C5D6C39A3E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1A48C6-8075-0041-9317-428EC247D8B8}"/>
              </a:ext>
            </a:extLst>
          </p:cNvPr>
          <p:cNvSpPr>
            <a:spLocks noGrp="1"/>
          </p:cNvSpPr>
          <p:nvPr>
            <p:ph type="dt" sz="half" idx="10"/>
          </p:nvPr>
        </p:nvSpPr>
        <p:spPr/>
        <p:txBody>
          <a:bodyPr/>
          <a:lstStyle/>
          <a:p>
            <a:fld id="{6A1595CD-6EEB-8B4C-AD83-2FDC718F7D89}" type="datetimeFigureOut">
              <a:rPr lang="en-US" smtClean="0"/>
              <a:t>11/16/20</a:t>
            </a:fld>
            <a:endParaRPr lang="en-US"/>
          </a:p>
        </p:txBody>
      </p:sp>
      <p:sp>
        <p:nvSpPr>
          <p:cNvPr id="8" name="Footer Placeholder 7">
            <a:extLst>
              <a:ext uri="{FF2B5EF4-FFF2-40B4-BE49-F238E27FC236}">
                <a16:creationId xmlns:a16="http://schemas.microsoft.com/office/drawing/2014/main" id="{3A0CDEE3-09B9-AD40-A795-5B08ECE4C4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4C32EA-8E82-D543-BCA9-5DD788EC27B0}"/>
              </a:ext>
            </a:extLst>
          </p:cNvPr>
          <p:cNvSpPr>
            <a:spLocks noGrp="1"/>
          </p:cNvSpPr>
          <p:nvPr>
            <p:ph type="sldNum" sz="quarter" idx="12"/>
          </p:nvPr>
        </p:nvSpPr>
        <p:spPr/>
        <p:txBody>
          <a:bodyPr/>
          <a:lstStyle/>
          <a:p>
            <a:fld id="{C066B774-216F-014D-BA77-9B309829A068}" type="slidenum">
              <a:rPr lang="en-US" smtClean="0"/>
              <a:t>‹#›</a:t>
            </a:fld>
            <a:endParaRPr lang="en-US"/>
          </a:p>
        </p:txBody>
      </p:sp>
    </p:spTree>
    <p:extLst>
      <p:ext uri="{BB962C8B-B14F-4D97-AF65-F5344CB8AC3E}">
        <p14:creationId xmlns:p14="http://schemas.microsoft.com/office/powerpoint/2010/main" val="918215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8FFC7-5AB8-F34A-93CD-A109EEE8D4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E670C6-018D-2841-9CA9-C82D205E8CAC}"/>
              </a:ext>
            </a:extLst>
          </p:cNvPr>
          <p:cNvSpPr>
            <a:spLocks noGrp="1"/>
          </p:cNvSpPr>
          <p:nvPr>
            <p:ph type="dt" sz="half" idx="10"/>
          </p:nvPr>
        </p:nvSpPr>
        <p:spPr/>
        <p:txBody>
          <a:bodyPr/>
          <a:lstStyle/>
          <a:p>
            <a:fld id="{6A1595CD-6EEB-8B4C-AD83-2FDC718F7D89}" type="datetimeFigureOut">
              <a:rPr lang="en-US" smtClean="0"/>
              <a:t>11/16/20</a:t>
            </a:fld>
            <a:endParaRPr lang="en-US"/>
          </a:p>
        </p:txBody>
      </p:sp>
      <p:sp>
        <p:nvSpPr>
          <p:cNvPr id="4" name="Footer Placeholder 3">
            <a:extLst>
              <a:ext uri="{FF2B5EF4-FFF2-40B4-BE49-F238E27FC236}">
                <a16:creationId xmlns:a16="http://schemas.microsoft.com/office/drawing/2014/main" id="{31ACE381-F9EB-B049-8CEB-ADEC8F8D21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A7C68F-427B-4840-9F38-B0F8CD925693}"/>
              </a:ext>
            </a:extLst>
          </p:cNvPr>
          <p:cNvSpPr>
            <a:spLocks noGrp="1"/>
          </p:cNvSpPr>
          <p:nvPr>
            <p:ph type="sldNum" sz="quarter" idx="12"/>
          </p:nvPr>
        </p:nvSpPr>
        <p:spPr/>
        <p:txBody>
          <a:bodyPr/>
          <a:lstStyle/>
          <a:p>
            <a:fld id="{C066B774-216F-014D-BA77-9B309829A068}" type="slidenum">
              <a:rPr lang="en-US" smtClean="0"/>
              <a:t>‹#›</a:t>
            </a:fld>
            <a:endParaRPr lang="en-US"/>
          </a:p>
        </p:txBody>
      </p:sp>
    </p:spTree>
    <p:extLst>
      <p:ext uri="{BB962C8B-B14F-4D97-AF65-F5344CB8AC3E}">
        <p14:creationId xmlns:p14="http://schemas.microsoft.com/office/powerpoint/2010/main" val="410454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227B6A-6BA8-094B-A2D5-BA85D2A6CB56}"/>
              </a:ext>
            </a:extLst>
          </p:cNvPr>
          <p:cNvSpPr>
            <a:spLocks noGrp="1"/>
          </p:cNvSpPr>
          <p:nvPr>
            <p:ph type="dt" sz="half" idx="10"/>
          </p:nvPr>
        </p:nvSpPr>
        <p:spPr/>
        <p:txBody>
          <a:bodyPr/>
          <a:lstStyle/>
          <a:p>
            <a:fld id="{6A1595CD-6EEB-8B4C-AD83-2FDC718F7D89}" type="datetimeFigureOut">
              <a:rPr lang="en-US" smtClean="0"/>
              <a:t>11/16/20</a:t>
            </a:fld>
            <a:endParaRPr lang="en-US"/>
          </a:p>
        </p:txBody>
      </p:sp>
      <p:sp>
        <p:nvSpPr>
          <p:cNvPr id="3" name="Footer Placeholder 2">
            <a:extLst>
              <a:ext uri="{FF2B5EF4-FFF2-40B4-BE49-F238E27FC236}">
                <a16:creationId xmlns:a16="http://schemas.microsoft.com/office/drawing/2014/main" id="{4D56FC29-1A4A-AA42-A1AA-688FBFB4E8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1E449B-A6EB-184A-87C0-EAEB4B345D32}"/>
              </a:ext>
            </a:extLst>
          </p:cNvPr>
          <p:cNvSpPr>
            <a:spLocks noGrp="1"/>
          </p:cNvSpPr>
          <p:nvPr>
            <p:ph type="sldNum" sz="quarter" idx="12"/>
          </p:nvPr>
        </p:nvSpPr>
        <p:spPr/>
        <p:txBody>
          <a:bodyPr/>
          <a:lstStyle/>
          <a:p>
            <a:fld id="{C066B774-216F-014D-BA77-9B309829A068}" type="slidenum">
              <a:rPr lang="en-US" smtClean="0"/>
              <a:t>‹#›</a:t>
            </a:fld>
            <a:endParaRPr lang="en-US"/>
          </a:p>
        </p:txBody>
      </p:sp>
    </p:spTree>
    <p:extLst>
      <p:ext uri="{BB962C8B-B14F-4D97-AF65-F5344CB8AC3E}">
        <p14:creationId xmlns:p14="http://schemas.microsoft.com/office/powerpoint/2010/main" val="855131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370BB-29C7-6A46-B59B-DCC7E1EB9C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75A309-03CD-2E48-9DBD-8ECF5477C1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DBB60C-40E2-4640-8E83-A61871DB7D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7EBAC-23C0-C841-ACE1-708FD7D58B42}"/>
              </a:ext>
            </a:extLst>
          </p:cNvPr>
          <p:cNvSpPr>
            <a:spLocks noGrp="1"/>
          </p:cNvSpPr>
          <p:nvPr>
            <p:ph type="dt" sz="half" idx="10"/>
          </p:nvPr>
        </p:nvSpPr>
        <p:spPr/>
        <p:txBody>
          <a:bodyPr/>
          <a:lstStyle/>
          <a:p>
            <a:fld id="{6A1595CD-6EEB-8B4C-AD83-2FDC718F7D89}" type="datetimeFigureOut">
              <a:rPr lang="en-US" smtClean="0"/>
              <a:t>11/16/20</a:t>
            </a:fld>
            <a:endParaRPr lang="en-US"/>
          </a:p>
        </p:txBody>
      </p:sp>
      <p:sp>
        <p:nvSpPr>
          <p:cNvPr id="6" name="Footer Placeholder 5">
            <a:extLst>
              <a:ext uri="{FF2B5EF4-FFF2-40B4-BE49-F238E27FC236}">
                <a16:creationId xmlns:a16="http://schemas.microsoft.com/office/drawing/2014/main" id="{3A9F97AD-524B-7244-B8C4-B314DFD4B6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A11DF3-AD09-5046-87CA-3BAF5D21C0BD}"/>
              </a:ext>
            </a:extLst>
          </p:cNvPr>
          <p:cNvSpPr>
            <a:spLocks noGrp="1"/>
          </p:cNvSpPr>
          <p:nvPr>
            <p:ph type="sldNum" sz="quarter" idx="12"/>
          </p:nvPr>
        </p:nvSpPr>
        <p:spPr/>
        <p:txBody>
          <a:bodyPr/>
          <a:lstStyle/>
          <a:p>
            <a:fld id="{C066B774-216F-014D-BA77-9B309829A068}" type="slidenum">
              <a:rPr lang="en-US" smtClean="0"/>
              <a:t>‹#›</a:t>
            </a:fld>
            <a:endParaRPr lang="en-US"/>
          </a:p>
        </p:txBody>
      </p:sp>
    </p:spTree>
    <p:extLst>
      <p:ext uri="{BB962C8B-B14F-4D97-AF65-F5344CB8AC3E}">
        <p14:creationId xmlns:p14="http://schemas.microsoft.com/office/powerpoint/2010/main" val="2522429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1231-F7EB-AA4C-8E9E-0C1E2EF7C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B54E97-C3E8-E94B-AB37-F1BE38B4B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DD2B70-515D-414A-AE0D-BDFE60BBF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DD4109-A551-9E4E-A807-A8BA26A84504}"/>
              </a:ext>
            </a:extLst>
          </p:cNvPr>
          <p:cNvSpPr>
            <a:spLocks noGrp="1"/>
          </p:cNvSpPr>
          <p:nvPr>
            <p:ph type="dt" sz="half" idx="10"/>
          </p:nvPr>
        </p:nvSpPr>
        <p:spPr/>
        <p:txBody>
          <a:bodyPr/>
          <a:lstStyle/>
          <a:p>
            <a:fld id="{6A1595CD-6EEB-8B4C-AD83-2FDC718F7D89}" type="datetimeFigureOut">
              <a:rPr lang="en-US" smtClean="0"/>
              <a:t>11/16/20</a:t>
            </a:fld>
            <a:endParaRPr lang="en-US"/>
          </a:p>
        </p:txBody>
      </p:sp>
      <p:sp>
        <p:nvSpPr>
          <p:cNvPr id="6" name="Footer Placeholder 5">
            <a:extLst>
              <a:ext uri="{FF2B5EF4-FFF2-40B4-BE49-F238E27FC236}">
                <a16:creationId xmlns:a16="http://schemas.microsoft.com/office/drawing/2014/main" id="{E5465868-803F-B84C-BB5B-8B62E47538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3E26CE-D4AC-3D47-AB8E-406D552EF5A7}"/>
              </a:ext>
            </a:extLst>
          </p:cNvPr>
          <p:cNvSpPr>
            <a:spLocks noGrp="1"/>
          </p:cNvSpPr>
          <p:nvPr>
            <p:ph type="sldNum" sz="quarter" idx="12"/>
          </p:nvPr>
        </p:nvSpPr>
        <p:spPr/>
        <p:txBody>
          <a:bodyPr/>
          <a:lstStyle/>
          <a:p>
            <a:fld id="{C066B774-216F-014D-BA77-9B309829A068}" type="slidenum">
              <a:rPr lang="en-US" smtClean="0"/>
              <a:t>‹#›</a:t>
            </a:fld>
            <a:endParaRPr lang="en-US"/>
          </a:p>
        </p:txBody>
      </p:sp>
    </p:spTree>
    <p:extLst>
      <p:ext uri="{BB962C8B-B14F-4D97-AF65-F5344CB8AC3E}">
        <p14:creationId xmlns:p14="http://schemas.microsoft.com/office/powerpoint/2010/main" val="3813285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49E322-A0F4-DB42-A05C-00FB8B2977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5E317D-3420-0149-AFA7-2FE53A7A80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F1FC4-ADB4-F442-A021-5D001C9EC7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1595CD-6EEB-8B4C-AD83-2FDC718F7D89}" type="datetimeFigureOut">
              <a:rPr lang="en-US" smtClean="0"/>
              <a:t>11/16/20</a:t>
            </a:fld>
            <a:endParaRPr lang="en-US"/>
          </a:p>
        </p:txBody>
      </p:sp>
      <p:sp>
        <p:nvSpPr>
          <p:cNvPr id="5" name="Footer Placeholder 4">
            <a:extLst>
              <a:ext uri="{FF2B5EF4-FFF2-40B4-BE49-F238E27FC236}">
                <a16:creationId xmlns:a16="http://schemas.microsoft.com/office/drawing/2014/main" id="{6E67050F-653B-8647-B7F3-2A67F88FB8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A3CB1B-2FF0-5643-B0DF-7399CB32A2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66B774-216F-014D-BA77-9B309829A068}" type="slidenum">
              <a:rPr lang="en-US" smtClean="0"/>
              <a:t>‹#›</a:t>
            </a:fld>
            <a:endParaRPr lang="en-US"/>
          </a:p>
        </p:txBody>
      </p:sp>
    </p:spTree>
    <p:extLst>
      <p:ext uri="{BB962C8B-B14F-4D97-AF65-F5344CB8AC3E}">
        <p14:creationId xmlns:p14="http://schemas.microsoft.com/office/powerpoint/2010/main" val="178333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453B5-4F7D-BA40-AF40-B80245175C7C}"/>
              </a:ext>
            </a:extLst>
          </p:cNvPr>
          <p:cNvSpPr>
            <a:spLocks noGrp="1"/>
          </p:cNvSpPr>
          <p:nvPr>
            <p:ph type="ctrTitle"/>
          </p:nvPr>
        </p:nvSpPr>
        <p:spPr/>
        <p:txBody>
          <a:bodyPr/>
          <a:lstStyle/>
          <a:p>
            <a:r>
              <a:rPr lang="en-US" dirty="0"/>
              <a:t>MADINAS Use Cases</a:t>
            </a:r>
          </a:p>
        </p:txBody>
      </p:sp>
      <p:sp>
        <p:nvSpPr>
          <p:cNvPr id="3" name="Subtitle 2">
            <a:extLst>
              <a:ext uri="{FF2B5EF4-FFF2-40B4-BE49-F238E27FC236}">
                <a16:creationId xmlns:a16="http://schemas.microsoft.com/office/drawing/2014/main" id="{52DC06DB-7270-3848-91CB-4CEA4F8333DA}"/>
              </a:ext>
            </a:extLst>
          </p:cNvPr>
          <p:cNvSpPr>
            <a:spLocks noGrp="1"/>
          </p:cNvSpPr>
          <p:nvPr>
            <p:ph type="subTitle" idx="1"/>
          </p:nvPr>
        </p:nvSpPr>
        <p:spPr/>
        <p:txBody>
          <a:bodyPr>
            <a:normAutofit fontScale="77500" lnSpcReduction="20000"/>
          </a:bodyPr>
          <a:lstStyle/>
          <a:p>
            <a:r>
              <a:rPr lang="en-GB" dirty="0"/>
              <a:t>Simon Ringland (BT)</a:t>
            </a:r>
            <a:r>
              <a:rPr lang="en-US" dirty="0"/>
              <a:t> </a:t>
            </a:r>
          </a:p>
          <a:p>
            <a:r>
              <a:rPr lang="en-US" dirty="0"/>
              <a:t>Rajat Ghai (Comcast)</a:t>
            </a:r>
          </a:p>
          <a:p>
            <a:r>
              <a:rPr lang="en-GB" dirty="0"/>
              <a:t>Ian Wheelock (</a:t>
            </a:r>
            <a:r>
              <a:rPr lang="en-GB" dirty="0" err="1"/>
              <a:t>Commscope</a:t>
            </a:r>
            <a:r>
              <a:rPr lang="en-GB" dirty="0"/>
              <a:t>)</a:t>
            </a:r>
            <a:endParaRPr lang="en-US" dirty="0"/>
          </a:p>
          <a:p>
            <a:r>
              <a:rPr lang="en-US" altLang="en-US" dirty="0"/>
              <a:t>Mohamed </a:t>
            </a:r>
            <a:r>
              <a:rPr lang="en-US" altLang="en-US" dirty="0" err="1"/>
              <a:t>Boucadair</a:t>
            </a:r>
            <a:r>
              <a:rPr lang="en-US" altLang="en-US" dirty="0"/>
              <a:t> (Orange)</a:t>
            </a:r>
          </a:p>
          <a:p>
            <a:r>
              <a:rPr lang="en-US" altLang="en-US" dirty="0"/>
              <a:t>Malay </a:t>
            </a:r>
            <a:r>
              <a:rPr lang="en-US" altLang="en-US" dirty="0" err="1"/>
              <a:t>Vadher</a:t>
            </a:r>
            <a:r>
              <a:rPr lang="en-US" altLang="en-US" dirty="0"/>
              <a:t> (Plume)</a:t>
            </a:r>
          </a:p>
          <a:p>
            <a:r>
              <a:rPr lang="en-US" altLang="en-US" dirty="0"/>
              <a:t>Ajay </a:t>
            </a:r>
            <a:r>
              <a:rPr lang="en-US" altLang="en-US" dirty="0" err="1"/>
              <a:t>Manuja</a:t>
            </a:r>
            <a:r>
              <a:rPr lang="en-US" altLang="en-US" dirty="0"/>
              <a:t> (</a:t>
            </a:r>
            <a:r>
              <a:rPr lang="en-US" altLang="en-US" dirty="0" err="1"/>
              <a:t>Benu</a:t>
            </a:r>
            <a:r>
              <a:rPr lang="en-US" altLang="en-US"/>
              <a:t> Networks)</a:t>
            </a:r>
            <a:endParaRPr lang="en-US" altLang="en-US" dirty="0"/>
          </a:p>
          <a:p>
            <a:endParaRPr lang="en-GB" dirty="0"/>
          </a:p>
        </p:txBody>
      </p:sp>
    </p:spTree>
    <p:extLst>
      <p:ext uri="{BB962C8B-B14F-4D97-AF65-F5344CB8AC3E}">
        <p14:creationId xmlns:p14="http://schemas.microsoft.com/office/powerpoint/2010/main" val="1279030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
          <p:cNvSpPr txBox="1">
            <a:spLocks noGrp="1"/>
          </p:cNvSpPr>
          <p:nvPr>
            <p:ph type="title"/>
          </p:nvPr>
        </p:nvSpPr>
        <p:spPr>
          <a:xfrm>
            <a:off x="838200" y="365125"/>
            <a:ext cx="10515600" cy="1325563"/>
          </a:xfrm>
          <a:prstGeom prst="rect">
            <a:avLst/>
          </a:prstGeom>
        </p:spPr>
        <p:txBody>
          <a:bodyPr/>
          <a:lstStyle/>
          <a:p>
            <a:r>
              <a:rPr dirty="0"/>
              <a:t>Enhanced Features for Home Network</a:t>
            </a:r>
          </a:p>
        </p:txBody>
      </p:sp>
      <p:sp>
        <p:nvSpPr>
          <p:cNvPr id="116" name="Content Placeholder 2"/>
          <p:cNvSpPr txBox="1">
            <a:spLocks noGrp="1"/>
          </p:cNvSpPr>
          <p:nvPr>
            <p:ph type="body" idx="1"/>
          </p:nvPr>
        </p:nvSpPr>
        <p:spPr>
          <a:xfrm>
            <a:off x="838200" y="1825625"/>
            <a:ext cx="10515600" cy="4351338"/>
          </a:xfrm>
          <a:prstGeom prst="rect">
            <a:avLst/>
          </a:prstGeom>
        </p:spPr>
        <p:txBody>
          <a:bodyPr/>
          <a:lstStyle/>
          <a:p>
            <a:pPr>
              <a:lnSpc>
                <a:spcPct val="81000"/>
              </a:lnSpc>
            </a:pPr>
            <a:r>
              <a:t>A device in home is associated to a family member profile using the device’s MAC address</a:t>
            </a:r>
          </a:p>
          <a:p>
            <a:pPr>
              <a:lnSpc>
                <a:spcPct val="81000"/>
              </a:lnSpc>
            </a:pPr>
            <a:r>
              <a:t>Following features are based on the family profile (affected by MAC address randomization):</a:t>
            </a:r>
          </a:p>
          <a:p>
            <a:pPr marL="685800" lvl="1" indent="-228600">
              <a:lnSpc>
                <a:spcPct val="81000"/>
              </a:lnSpc>
            </a:pPr>
            <a:r>
              <a:t>Security and content access policies (Ex- Adult content access restriction on a child device)</a:t>
            </a:r>
          </a:p>
          <a:p>
            <a:pPr marL="685800" lvl="1" indent="-228600">
              <a:lnSpc>
                <a:spcPct val="81000"/>
              </a:lnSpc>
            </a:pPr>
            <a:r>
              <a:t>Pause or freeze schedules (Ex- Dinner time or Bedtime internet restriction for family members)</a:t>
            </a:r>
          </a:p>
          <a:p>
            <a:pPr>
              <a:lnSpc>
                <a:spcPct val="81000"/>
              </a:lnSpc>
            </a:pPr>
            <a:r>
              <a:t>Device nicknaming, person or room assignment is also lost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ie 51">
            <a:extLst>
              <a:ext uri="{FF2B5EF4-FFF2-40B4-BE49-F238E27FC236}">
                <a16:creationId xmlns:a16="http://schemas.microsoft.com/office/drawing/2014/main" id="{ABC48193-C6BB-5A4A-9596-31AB8A28B0C6}"/>
              </a:ext>
            </a:extLst>
          </p:cNvPr>
          <p:cNvSpPr/>
          <p:nvPr/>
        </p:nvSpPr>
        <p:spPr>
          <a:xfrm>
            <a:off x="5458929" y="2691277"/>
            <a:ext cx="4267200" cy="4267200"/>
          </a:xfrm>
          <a:prstGeom prst="pie">
            <a:avLst>
              <a:gd name="adj1" fmla="val 9112226"/>
              <a:gd name="adj2" fmla="val 12762627"/>
            </a:avLst>
          </a:prstGeom>
          <a:solidFill>
            <a:srgbClr val="00CC79"/>
          </a:solidFill>
          <a:ln w="25400" cap="flat" cmpd="sng" algn="ctr">
            <a:noFill/>
            <a:prstDash val="solid"/>
          </a:ln>
          <a:effectLst/>
        </p:spPr>
        <p:txBody>
          <a:bodyPr rtlCol="0" anchor="ctr"/>
          <a:lstStyle/>
          <a:p>
            <a:pPr algn="ctr" defTabSz="1219170">
              <a:defRPr/>
            </a:pPr>
            <a:endParaRPr lang="en-US" sz="2400" kern="0" dirty="0">
              <a:solidFill>
                <a:srgbClr val="000000"/>
              </a:solidFill>
              <a:latin typeface="Calibri"/>
            </a:endParaRPr>
          </a:p>
        </p:txBody>
      </p:sp>
      <p:sp>
        <p:nvSpPr>
          <p:cNvPr id="55" name="Pie 54"/>
          <p:cNvSpPr/>
          <p:nvPr/>
        </p:nvSpPr>
        <p:spPr>
          <a:xfrm>
            <a:off x="5546541" y="527528"/>
            <a:ext cx="4267200" cy="4267200"/>
          </a:xfrm>
          <a:prstGeom prst="pie">
            <a:avLst>
              <a:gd name="adj1" fmla="val 9112226"/>
              <a:gd name="adj2" fmla="val 12762627"/>
            </a:avLst>
          </a:prstGeom>
          <a:solidFill>
            <a:srgbClr val="00CC79"/>
          </a:solidFill>
          <a:ln w="25400" cap="flat" cmpd="sng" algn="ctr">
            <a:noFill/>
            <a:prstDash val="solid"/>
          </a:ln>
          <a:effectLst/>
        </p:spPr>
        <p:txBody>
          <a:bodyPr rtlCol="0" anchor="ctr"/>
          <a:lstStyle/>
          <a:p>
            <a:pPr algn="ctr" defTabSz="1219170">
              <a:defRPr/>
            </a:pPr>
            <a:endParaRPr lang="en-US" sz="2400" kern="0" dirty="0">
              <a:solidFill>
                <a:srgbClr val="000000"/>
              </a:solidFill>
              <a:latin typeface="Calibri"/>
            </a:endParaRPr>
          </a:p>
        </p:txBody>
      </p:sp>
      <p:sp>
        <p:nvSpPr>
          <p:cNvPr id="24" name="Cloud 23"/>
          <p:cNvSpPr/>
          <p:nvPr/>
        </p:nvSpPr>
        <p:spPr>
          <a:xfrm>
            <a:off x="7714608" y="2215325"/>
            <a:ext cx="1980431" cy="1953841"/>
          </a:xfrm>
          <a:prstGeom prst="cloud">
            <a:avLst/>
          </a:prstGeom>
          <a:solidFill>
            <a:schemeClr val="bg1"/>
          </a:solidFill>
          <a:ln w="12700" cap="flat" cmpd="sng" algn="ctr">
            <a:noFill/>
            <a:prstDash val="solid"/>
            <a:miter lim="800000"/>
          </a:ln>
          <a:effectLst>
            <a:outerShdw blurRad="63500" sx="102000" sy="102000" algn="ctr" rotWithShape="0">
              <a:prstClr val="black">
                <a:alpha val="40000"/>
              </a:prstClr>
            </a:outerShdw>
          </a:effectLst>
        </p:spPr>
        <p:txBody>
          <a:bodyPr lIns="12192" tIns="12192" rIns="12192" bIns="12192" rtlCol="0" anchor="ctr"/>
          <a:lstStyle/>
          <a:p>
            <a:pPr algn="ctr" defTabSz="1219170">
              <a:defRPr/>
            </a:pPr>
            <a:endParaRPr lang="en-US" sz="1333" kern="0" dirty="0">
              <a:solidFill>
                <a:prstClr val="white">
                  <a:lumMod val="50000"/>
                </a:prstClr>
              </a:solidFill>
            </a:endParaRPr>
          </a:p>
          <a:p>
            <a:pPr algn="ctr" defTabSz="1219170">
              <a:defRPr/>
            </a:pPr>
            <a:r>
              <a:rPr lang="en-US" sz="1600" kern="0" dirty="0">
                <a:solidFill>
                  <a:prstClr val="white">
                    <a:lumMod val="50000"/>
                  </a:prstClr>
                </a:solidFill>
              </a:rPr>
              <a:t>Broadband</a:t>
            </a:r>
          </a:p>
          <a:p>
            <a:pPr algn="ctr" defTabSz="1219170">
              <a:defRPr/>
            </a:pPr>
            <a:r>
              <a:rPr lang="en-US" sz="1600" kern="0" dirty="0">
                <a:solidFill>
                  <a:prstClr val="white">
                    <a:lumMod val="50000"/>
                  </a:prstClr>
                </a:solidFill>
              </a:rPr>
              <a:t>Access</a:t>
            </a:r>
          </a:p>
        </p:txBody>
      </p:sp>
      <p:sp>
        <p:nvSpPr>
          <p:cNvPr id="32" name="Cloud 31"/>
          <p:cNvSpPr/>
          <p:nvPr/>
        </p:nvSpPr>
        <p:spPr>
          <a:xfrm>
            <a:off x="9420590" y="5025203"/>
            <a:ext cx="2582388" cy="1376776"/>
          </a:xfrm>
          <a:prstGeom prst="cloud">
            <a:avLst/>
          </a:prstGeom>
          <a:noFill/>
          <a:ln w="12700" cap="flat" cmpd="sng" algn="ctr">
            <a:solidFill>
              <a:schemeClr val="tx1">
                <a:lumMod val="75000"/>
              </a:schemeClr>
            </a:solidFill>
            <a:prstDash val="solid"/>
            <a:miter lim="800000"/>
          </a:ln>
          <a:effectLst>
            <a:outerShdw blurRad="63500" sx="102000" sy="102000" algn="ctr" rotWithShape="0">
              <a:schemeClr val="accent6">
                <a:lumMod val="60000"/>
                <a:lumOff val="40000"/>
                <a:alpha val="40000"/>
              </a:schemeClr>
            </a:outerShdw>
          </a:effectLst>
        </p:spPr>
        <p:txBody>
          <a:bodyPr lIns="9144" tIns="9144" rIns="9144" bIns="9144" rtlCol="0" anchor="ctr"/>
          <a:lstStyle/>
          <a:p>
            <a:pPr algn="ctr" defTabSz="914354">
              <a:defRPr/>
            </a:pPr>
            <a:r>
              <a:rPr lang="en-US" sz="1000" kern="0" dirty="0">
                <a:ln>
                  <a:solidFill>
                    <a:schemeClr val="accent1">
                      <a:lumMod val="75000"/>
                    </a:schemeClr>
                  </a:solidFill>
                </a:ln>
                <a:solidFill>
                  <a:prstClr val="white">
                    <a:lumMod val="50000"/>
                  </a:prstClr>
                </a:solidFill>
              </a:rPr>
              <a:t>        </a:t>
            </a:r>
          </a:p>
        </p:txBody>
      </p:sp>
      <p:sp>
        <p:nvSpPr>
          <p:cNvPr id="33" name="TextBox 11"/>
          <p:cNvSpPr txBox="1">
            <a:spLocks noChangeArrowheads="1"/>
          </p:cNvSpPr>
          <p:nvPr/>
        </p:nvSpPr>
        <p:spPr bwMode="auto">
          <a:xfrm>
            <a:off x="10232095" y="5528926"/>
            <a:ext cx="936084" cy="369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17" tIns="60959" rIns="121917" bIns="60959">
            <a:spAutoFit/>
          </a:bodyPr>
          <a:lstStyle>
            <a:lvl1pPr defTabSz="455613">
              <a:defRPr>
                <a:solidFill>
                  <a:schemeClr val="tx1"/>
                </a:solidFill>
                <a:latin typeface="Calibri" charset="0"/>
                <a:ea typeface="ＭＳ Ｐゴシック" charset="0"/>
                <a:cs typeface="ＭＳ Ｐゴシック" charset="0"/>
              </a:defRPr>
            </a:lvl1pPr>
            <a:lvl2pPr marL="742950" indent="-285750" defTabSz="455613">
              <a:defRPr>
                <a:solidFill>
                  <a:schemeClr val="tx1"/>
                </a:solidFill>
                <a:latin typeface="Calibri" charset="0"/>
                <a:ea typeface="ＭＳ Ｐゴシック" charset="0"/>
                <a:cs typeface="ＭＳ Ｐゴシック" charset="0"/>
              </a:defRPr>
            </a:lvl2pPr>
            <a:lvl3pPr marL="1143000" indent="-228600" defTabSz="455613">
              <a:defRPr>
                <a:solidFill>
                  <a:schemeClr val="tx1"/>
                </a:solidFill>
                <a:latin typeface="Calibri" charset="0"/>
                <a:ea typeface="ＭＳ Ｐゴシック" charset="0"/>
                <a:cs typeface="ＭＳ Ｐゴシック" charset="0"/>
              </a:defRPr>
            </a:lvl3pPr>
            <a:lvl4pPr marL="1600200" indent="-228600" defTabSz="455613">
              <a:defRPr>
                <a:solidFill>
                  <a:schemeClr val="tx1"/>
                </a:solidFill>
                <a:latin typeface="Calibri" charset="0"/>
                <a:ea typeface="ＭＳ Ｐゴシック" charset="0"/>
                <a:cs typeface="ＭＳ Ｐゴシック" charset="0"/>
              </a:defRPr>
            </a:lvl4pPr>
            <a:lvl5pPr marL="2057400" indent="-228600" defTabSz="455613">
              <a:defRPr>
                <a:solidFill>
                  <a:schemeClr val="tx1"/>
                </a:solidFill>
                <a:latin typeface="Calibri" charset="0"/>
                <a:ea typeface="ＭＳ Ｐゴシック" charset="0"/>
                <a:cs typeface="ＭＳ Ｐゴシック" charset="0"/>
              </a:defRPr>
            </a:lvl5pPr>
            <a:lvl6pPr marL="2514600" indent="-228600" defTabSz="455613" fontAlgn="base">
              <a:spcBef>
                <a:spcPct val="0"/>
              </a:spcBef>
              <a:spcAft>
                <a:spcPct val="0"/>
              </a:spcAft>
              <a:defRPr>
                <a:solidFill>
                  <a:schemeClr val="tx1"/>
                </a:solidFill>
                <a:latin typeface="Calibri" charset="0"/>
                <a:ea typeface="ＭＳ Ｐゴシック" charset="0"/>
                <a:cs typeface="ＭＳ Ｐゴシック" charset="0"/>
              </a:defRPr>
            </a:lvl6pPr>
            <a:lvl7pPr marL="2971800" indent="-228600" defTabSz="455613" fontAlgn="base">
              <a:spcBef>
                <a:spcPct val="0"/>
              </a:spcBef>
              <a:spcAft>
                <a:spcPct val="0"/>
              </a:spcAft>
              <a:defRPr>
                <a:solidFill>
                  <a:schemeClr val="tx1"/>
                </a:solidFill>
                <a:latin typeface="Calibri" charset="0"/>
                <a:ea typeface="ＭＳ Ｐゴシック" charset="0"/>
                <a:cs typeface="ＭＳ Ｐゴシック" charset="0"/>
              </a:defRPr>
            </a:lvl7pPr>
            <a:lvl8pPr marL="3429000" indent="-228600" defTabSz="455613" fontAlgn="base">
              <a:spcBef>
                <a:spcPct val="0"/>
              </a:spcBef>
              <a:spcAft>
                <a:spcPct val="0"/>
              </a:spcAft>
              <a:defRPr>
                <a:solidFill>
                  <a:schemeClr val="tx1"/>
                </a:solidFill>
                <a:latin typeface="Calibri" charset="0"/>
                <a:ea typeface="ＭＳ Ｐゴシック" charset="0"/>
                <a:cs typeface="ＭＳ Ｐゴシック" charset="0"/>
              </a:defRPr>
            </a:lvl8pPr>
            <a:lvl9pPr marL="3886200" indent="-228600" defTabSz="455613" fontAlgn="base">
              <a:spcBef>
                <a:spcPct val="0"/>
              </a:spcBef>
              <a:spcAft>
                <a:spcPct val="0"/>
              </a:spcAft>
              <a:defRPr>
                <a:solidFill>
                  <a:schemeClr val="tx1"/>
                </a:solidFill>
                <a:latin typeface="Calibri" charset="0"/>
                <a:ea typeface="ＭＳ Ｐゴシック" charset="0"/>
                <a:cs typeface="ＭＳ Ｐゴシック" charset="0"/>
              </a:defRPr>
            </a:lvl9pPr>
          </a:lstStyle>
          <a:p>
            <a:pPr algn="ctr"/>
            <a:r>
              <a:rPr lang="en-US" sz="1600" b="1" dirty="0">
                <a:solidFill>
                  <a:srgbClr val="000000"/>
                </a:solidFill>
                <a:latin typeface="Calibri" panose="020F0502020204030204" pitchFamily="34" charset="0"/>
                <a:cs typeface="Helvetica Light" charset="0"/>
              </a:rPr>
              <a:t>Internet</a:t>
            </a:r>
          </a:p>
        </p:txBody>
      </p:sp>
      <p:sp>
        <p:nvSpPr>
          <p:cNvPr id="42" name="Can 41"/>
          <p:cNvSpPr/>
          <p:nvPr/>
        </p:nvSpPr>
        <p:spPr bwMode="auto">
          <a:xfrm rot="5400000">
            <a:off x="8654982" y="1171109"/>
            <a:ext cx="222930" cy="2871171"/>
          </a:xfrm>
          <a:prstGeom prst="can">
            <a:avLst/>
          </a:prstGeom>
          <a:ln/>
        </p:spPr>
        <p:style>
          <a:lnRef idx="0">
            <a:schemeClr val="accent6"/>
          </a:lnRef>
          <a:fillRef idx="3">
            <a:schemeClr val="accent6"/>
          </a:fillRef>
          <a:effectRef idx="3">
            <a:schemeClr val="accent6"/>
          </a:effectRef>
          <a:fontRef idx="minor">
            <a:schemeClr val="lt1"/>
          </a:fontRef>
        </p:style>
        <p:txBody>
          <a:bodyPr anchor="ctr"/>
          <a:lstStyle/>
          <a:p>
            <a:pPr algn="ctr" defTabSz="1219140">
              <a:defRPr/>
            </a:pPr>
            <a:endParaRPr lang="en-US" sz="2400" kern="0" dirty="0">
              <a:solidFill>
                <a:prstClr val="white"/>
              </a:solidFill>
              <a:cs typeface="Helvetica Light"/>
            </a:endParaRPr>
          </a:p>
        </p:txBody>
      </p:sp>
      <p:sp>
        <p:nvSpPr>
          <p:cNvPr id="45" name="Can 44"/>
          <p:cNvSpPr/>
          <p:nvPr/>
        </p:nvSpPr>
        <p:spPr bwMode="auto">
          <a:xfrm rot="4104466">
            <a:off x="8736458" y="2168965"/>
            <a:ext cx="218080" cy="3446943"/>
          </a:xfrm>
          <a:prstGeom prst="can">
            <a:avLst/>
          </a:prstGeom>
          <a:ln/>
        </p:spPr>
        <p:style>
          <a:lnRef idx="0">
            <a:schemeClr val="accent6"/>
          </a:lnRef>
          <a:fillRef idx="3">
            <a:schemeClr val="accent6"/>
          </a:fillRef>
          <a:effectRef idx="3">
            <a:schemeClr val="accent6"/>
          </a:effectRef>
          <a:fontRef idx="minor">
            <a:schemeClr val="lt1"/>
          </a:fontRef>
        </p:style>
        <p:txBody>
          <a:bodyPr anchor="ctr"/>
          <a:lstStyle/>
          <a:p>
            <a:pPr algn="ctr" defTabSz="1219140">
              <a:defRPr/>
            </a:pPr>
            <a:endParaRPr lang="en-US" sz="2400" kern="0" dirty="0">
              <a:solidFill>
                <a:prstClr val="white"/>
              </a:solidFill>
              <a:cs typeface="Helvetica Light"/>
            </a:endParaRPr>
          </a:p>
        </p:txBody>
      </p:sp>
      <p:sp>
        <p:nvSpPr>
          <p:cNvPr id="56" name="Arc 55"/>
          <p:cNvSpPr/>
          <p:nvPr/>
        </p:nvSpPr>
        <p:spPr>
          <a:xfrm rot="16200000">
            <a:off x="6716666" y="1978367"/>
            <a:ext cx="1282372" cy="1212328"/>
          </a:xfrm>
          <a:prstGeom prst="arc">
            <a:avLst>
              <a:gd name="adj1" fmla="val 13097376"/>
              <a:gd name="adj2" fmla="val 19311475"/>
            </a:avLst>
          </a:prstGeom>
          <a:noFill/>
          <a:ln w="19050" cap="flat" cmpd="sng" algn="ctr">
            <a:solidFill>
              <a:srgbClr val="FFFFFF"/>
            </a:solidFill>
            <a:prstDash val="solid"/>
          </a:ln>
          <a:effectLst/>
        </p:spPr>
        <p:txBody>
          <a:bodyPr rtlCol="0" anchor="ctr"/>
          <a:lstStyle/>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p:txBody>
      </p:sp>
      <p:sp>
        <p:nvSpPr>
          <p:cNvPr id="57" name="Arc 56"/>
          <p:cNvSpPr/>
          <p:nvPr/>
        </p:nvSpPr>
        <p:spPr>
          <a:xfrm>
            <a:off x="5705776" y="1060869"/>
            <a:ext cx="3048000" cy="3048000"/>
          </a:xfrm>
          <a:prstGeom prst="arc">
            <a:avLst>
              <a:gd name="adj1" fmla="val 6856865"/>
              <a:gd name="adj2" fmla="val 15619813"/>
            </a:avLst>
          </a:prstGeom>
          <a:noFill/>
          <a:ln w="19050" cap="flat" cmpd="sng" algn="ctr">
            <a:solidFill>
              <a:srgbClr val="FFFFFF"/>
            </a:solidFill>
            <a:prstDash val="solid"/>
          </a:ln>
          <a:effectLst/>
        </p:spPr>
        <p:txBody>
          <a:bodyPr rtlCol="0" anchor="ctr"/>
          <a:lstStyle/>
          <a:p>
            <a:pPr algn="ctr" defTabSz="1219170">
              <a:defRPr/>
            </a:pPr>
            <a:endParaRPr lang="en-US" sz="2400" kern="0" dirty="0">
              <a:solidFill>
                <a:srgbClr val="000000"/>
              </a:solidFill>
              <a:latin typeface="Calibri"/>
            </a:endParaRPr>
          </a:p>
        </p:txBody>
      </p:sp>
      <p:sp>
        <p:nvSpPr>
          <p:cNvPr id="58" name="Arc 57"/>
          <p:cNvSpPr/>
          <p:nvPr/>
        </p:nvSpPr>
        <p:spPr>
          <a:xfrm>
            <a:off x="6212056" y="1535391"/>
            <a:ext cx="2194560" cy="2072640"/>
          </a:xfrm>
          <a:prstGeom prst="arc">
            <a:avLst>
              <a:gd name="adj1" fmla="val 7050936"/>
              <a:gd name="adj2" fmla="val 15409611"/>
            </a:avLst>
          </a:prstGeom>
          <a:noFill/>
          <a:ln w="19050" cap="flat" cmpd="sng" algn="ctr">
            <a:solidFill>
              <a:srgbClr val="FFFFFF"/>
            </a:solidFill>
            <a:prstDash val="solid"/>
          </a:ln>
          <a:effectLst/>
        </p:spPr>
        <p:txBody>
          <a:bodyPr rtlCol="0" anchor="ctr"/>
          <a:lstStyle/>
          <a:p>
            <a:pPr algn="ctr" defTabSz="1219170">
              <a:defRPr/>
            </a:pPr>
            <a:endParaRPr lang="en-US" sz="2400" kern="0" dirty="0">
              <a:solidFill>
                <a:srgbClr val="000000"/>
              </a:solidFill>
              <a:latin typeface="Calibri"/>
            </a:endParaRPr>
          </a:p>
        </p:txBody>
      </p:sp>
      <p:sp>
        <p:nvSpPr>
          <p:cNvPr id="8" name="Text Placeholder 7"/>
          <p:cNvSpPr>
            <a:spLocks noGrp="1"/>
          </p:cNvSpPr>
          <p:nvPr>
            <p:ph idx="1"/>
          </p:nvPr>
        </p:nvSpPr>
        <p:spPr>
          <a:xfrm>
            <a:off x="451511" y="1457514"/>
            <a:ext cx="4133470" cy="4440741"/>
          </a:xfrm>
        </p:spPr>
        <p:txBody>
          <a:bodyPr>
            <a:normAutofit lnSpcReduction="10000"/>
          </a:bodyPr>
          <a:lstStyle/>
          <a:p>
            <a:r>
              <a:rPr lang="en-US" sz="1800" dirty="0">
                <a:solidFill>
                  <a:schemeClr val="tx1">
                    <a:lumMod val="50000"/>
                  </a:schemeClr>
                </a:solidFill>
              </a:rPr>
              <a:t>New Device onboarding</a:t>
            </a:r>
          </a:p>
          <a:p>
            <a:pPr lvl="1"/>
            <a:r>
              <a:rPr lang="en-US" sz="1600" dirty="0">
                <a:solidFill>
                  <a:schemeClr val="tx1">
                    <a:lumMod val="50000"/>
                  </a:schemeClr>
                </a:solidFill>
              </a:rPr>
              <a:t>AP tunnels all traffic to WAG</a:t>
            </a:r>
          </a:p>
          <a:p>
            <a:pPr lvl="1"/>
            <a:r>
              <a:rPr lang="en-US" sz="1600" dirty="0">
                <a:solidFill>
                  <a:schemeClr val="tx1">
                    <a:lumMod val="50000"/>
                  </a:schemeClr>
                </a:solidFill>
              </a:rPr>
              <a:t>Portal or MAC based Auth via AAA</a:t>
            </a:r>
          </a:p>
          <a:p>
            <a:pPr lvl="1"/>
            <a:r>
              <a:rPr lang="en-US" sz="1600" dirty="0">
                <a:solidFill>
                  <a:schemeClr val="tx1">
                    <a:lumMod val="50000"/>
                  </a:schemeClr>
                </a:solidFill>
              </a:rPr>
              <a:t>WAG Assigns local IP Address and NAT ports</a:t>
            </a:r>
          </a:p>
          <a:p>
            <a:r>
              <a:rPr lang="en-US" sz="1800" dirty="0">
                <a:solidFill>
                  <a:schemeClr val="tx1">
                    <a:lumMod val="50000"/>
                  </a:schemeClr>
                </a:solidFill>
              </a:rPr>
              <a:t>Mobility Event – UE move between APs</a:t>
            </a:r>
          </a:p>
          <a:p>
            <a:pPr lvl="1"/>
            <a:r>
              <a:rPr lang="en-US" sz="1600" dirty="0">
                <a:solidFill>
                  <a:schemeClr val="tx1">
                    <a:lumMod val="50000"/>
                  </a:schemeClr>
                </a:solidFill>
              </a:rPr>
              <a:t>UE MAC is matched to detect the tunnel switch at WAG</a:t>
            </a:r>
          </a:p>
          <a:p>
            <a:pPr lvl="1"/>
            <a:r>
              <a:rPr lang="en-US" sz="1600" dirty="0">
                <a:solidFill>
                  <a:schemeClr val="tx1">
                    <a:lumMod val="50000"/>
                  </a:schemeClr>
                </a:solidFill>
              </a:rPr>
              <a:t>UE IP and NAT state is switched to new AP</a:t>
            </a:r>
          </a:p>
          <a:p>
            <a:r>
              <a:rPr lang="en-US" sz="1800" dirty="0">
                <a:solidFill>
                  <a:schemeClr val="tx1">
                    <a:lumMod val="50000"/>
                  </a:schemeClr>
                </a:solidFill>
              </a:rPr>
              <a:t>Different MAC from same UE</a:t>
            </a:r>
          </a:p>
          <a:p>
            <a:pPr lvl="1"/>
            <a:r>
              <a:rPr lang="en-US" sz="1600" dirty="0">
                <a:solidFill>
                  <a:schemeClr val="tx1">
                    <a:lumMod val="50000"/>
                  </a:schemeClr>
                </a:solidFill>
              </a:rPr>
              <a:t>Restart of device onboarding and Authentication process</a:t>
            </a:r>
          </a:p>
          <a:p>
            <a:pPr lvl="1"/>
            <a:r>
              <a:rPr lang="en-US" sz="1600" dirty="0">
                <a:solidFill>
                  <a:schemeClr val="tx1">
                    <a:lumMod val="50000"/>
                  </a:schemeClr>
                </a:solidFill>
              </a:rPr>
              <a:t>Reset of all existing connections and NAT pool</a:t>
            </a:r>
          </a:p>
          <a:p>
            <a:pPr lvl="1"/>
            <a:r>
              <a:rPr lang="en-US" sz="1600" dirty="0">
                <a:solidFill>
                  <a:schemeClr val="tx1">
                    <a:lumMod val="50000"/>
                  </a:schemeClr>
                </a:solidFill>
              </a:rPr>
              <a:t>Possible service denial attack If MAC is not checked</a:t>
            </a:r>
          </a:p>
          <a:p>
            <a:endParaRPr lang="en-US" sz="1800" dirty="0">
              <a:solidFill>
                <a:schemeClr val="tx1">
                  <a:lumMod val="50000"/>
                </a:schemeClr>
              </a:solidFill>
            </a:endParaRPr>
          </a:p>
        </p:txBody>
      </p:sp>
      <p:sp>
        <p:nvSpPr>
          <p:cNvPr id="7" name="Title 6"/>
          <p:cNvSpPr>
            <a:spLocks noGrp="1"/>
          </p:cNvSpPr>
          <p:nvPr>
            <p:ph type="title"/>
          </p:nvPr>
        </p:nvSpPr>
        <p:spPr>
          <a:xfrm>
            <a:off x="761692" y="365125"/>
            <a:ext cx="9464768" cy="972115"/>
          </a:xfrm>
        </p:spPr>
        <p:txBody>
          <a:bodyPr>
            <a:normAutofit/>
          </a:bodyPr>
          <a:lstStyle/>
          <a:p>
            <a:r>
              <a:rPr lang="en-US" dirty="0"/>
              <a:t>Community </a:t>
            </a:r>
            <a:r>
              <a:rPr lang="en-US" dirty="0" err="1"/>
              <a:t>Wifi</a:t>
            </a:r>
            <a:r>
              <a:rPr lang="en-US" dirty="0"/>
              <a:t> Mobility Event</a:t>
            </a:r>
          </a:p>
        </p:txBody>
      </p:sp>
      <p:pic>
        <p:nvPicPr>
          <p:cNvPr id="1026" name="Picture 2" descr="radius, Server icon">
            <a:extLst>
              <a:ext uri="{FF2B5EF4-FFF2-40B4-BE49-F238E27FC236}">
                <a16:creationId xmlns:a16="http://schemas.microsoft.com/office/drawing/2014/main" id="{DA6E497F-77CD-4E41-A382-8F8637662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635891" y="287206"/>
            <a:ext cx="891662" cy="89166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a:extLst>
              <a:ext uri="{FF2B5EF4-FFF2-40B4-BE49-F238E27FC236}">
                <a16:creationId xmlns:a16="http://schemas.microsoft.com/office/drawing/2014/main" id="{9CD6FF03-993E-BD41-86EA-EC3A430D15C6}"/>
              </a:ext>
            </a:extLst>
          </p:cNvPr>
          <p:cNvPicPr>
            <a:picLocks noChangeAspect="1"/>
          </p:cNvPicPr>
          <p:nvPr/>
        </p:nvPicPr>
        <p:blipFill>
          <a:blip r:embed="rId4"/>
          <a:stretch>
            <a:fillRect/>
          </a:stretch>
        </p:blipFill>
        <p:spPr>
          <a:xfrm>
            <a:off x="6940934" y="1775893"/>
            <a:ext cx="851552" cy="1285361"/>
          </a:xfrm>
          <a:prstGeom prst="rect">
            <a:avLst/>
          </a:prstGeom>
        </p:spPr>
      </p:pic>
      <p:cxnSp>
        <p:nvCxnSpPr>
          <p:cNvPr id="3" name="Straight Connector 2">
            <a:extLst>
              <a:ext uri="{FF2B5EF4-FFF2-40B4-BE49-F238E27FC236}">
                <a16:creationId xmlns:a16="http://schemas.microsoft.com/office/drawing/2014/main" id="{B4FCB998-CB5B-9348-B6D0-CA0C71AFD3C5}"/>
              </a:ext>
            </a:extLst>
          </p:cNvPr>
          <p:cNvCxnSpPr>
            <a:cxnSpLocks/>
            <a:stCxn id="76" idx="0"/>
          </p:cNvCxnSpPr>
          <p:nvPr/>
        </p:nvCxnSpPr>
        <p:spPr>
          <a:xfrm flipV="1">
            <a:off x="10400141" y="1027906"/>
            <a:ext cx="599993" cy="1254226"/>
          </a:xfrm>
          <a:prstGeom prst="line">
            <a:avLst/>
          </a:prstGeom>
          <a:ln w="38100">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64" name="Arc 63">
            <a:extLst>
              <a:ext uri="{FF2B5EF4-FFF2-40B4-BE49-F238E27FC236}">
                <a16:creationId xmlns:a16="http://schemas.microsoft.com/office/drawing/2014/main" id="{2B9DBC9C-4A2F-4846-8CBF-072D50B4F255}"/>
              </a:ext>
            </a:extLst>
          </p:cNvPr>
          <p:cNvSpPr/>
          <p:nvPr/>
        </p:nvSpPr>
        <p:spPr>
          <a:xfrm rot="16200000">
            <a:off x="6579497" y="4051031"/>
            <a:ext cx="1282372" cy="1212328"/>
          </a:xfrm>
          <a:prstGeom prst="arc">
            <a:avLst>
              <a:gd name="adj1" fmla="val 13097376"/>
              <a:gd name="adj2" fmla="val 19311475"/>
            </a:avLst>
          </a:prstGeom>
          <a:noFill/>
          <a:ln w="19050" cap="flat" cmpd="sng" algn="ctr">
            <a:solidFill>
              <a:srgbClr val="FFFFFF"/>
            </a:solidFill>
            <a:prstDash val="solid"/>
          </a:ln>
          <a:effectLst/>
        </p:spPr>
        <p:txBody>
          <a:bodyPr rtlCol="0" anchor="ctr"/>
          <a:lstStyle/>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p:txBody>
      </p:sp>
      <p:sp>
        <p:nvSpPr>
          <p:cNvPr id="66" name="Arc 65">
            <a:extLst>
              <a:ext uri="{FF2B5EF4-FFF2-40B4-BE49-F238E27FC236}">
                <a16:creationId xmlns:a16="http://schemas.microsoft.com/office/drawing/2014/main" id="{5E2E31C0-2630-114F-A0FC-F4FFAD0DC291}"/>
              </a:ext>
            </a:extLst>
          </p:cNvPr>
          <p:cNvSpPr/>
          <p:nvPr/>
        </p:nvSpPr>
        <p:spPr>
          <a:xfrm>
            <a:off x="5526244" y="3257845"/>
            <a:ext cx="3048000" cy="3048000"/>
          </a:xfrm>
          <a:prstGeom prst="arc">
            <a:avLst>
              <a:gd name="adj1" fmla="val 6856865"/>
              <a:gd name="adj2" fmla="val 15619813"/>
            </a:avLst>
          </a:prstGeom>
          <a:noFill/>
          <a:ln w="19050" cap="flat" cmpd="sng" algn="ctr">
            <a:solidFill>
              <a:srgbClr val="FFFFFF"/>
            </a:solidFill>
            <a:prstDash val="solid"/>
          </a:ln>
          <a:effectLst/>
        </p:spPr>
        <p:txBody>
          <a:bodyPr rtlCol="0" anchor="ctr"/>
          <a:lstStyle/>
          <a:p>
            <a:pPr algn="ctr" defTabSz="1219170">
              <a:defRPr/>
            </a:pPr>
            <a:endParaRPr lang="en-US" sz="2400" kern="0" dirty="0">
              <a:solidFill>
                <a:srgbClr val="000000"/>
              </a:solidFill>
              <a:latin typeface="Calibri"/>
            </a:endParaRPr>
          </a:p>
        </p:txBody>
      </p:sp>
      <p:sp>
        <p:nvSpPr>
          <p:cNvPr id="67" name="Arc 66">
            <a:extLst>
              <a:ext uri="{FF2B5EF4-FFF2-40B4-BE49-F238E27FC236}">
                <a16:creationId xmlns:a16="http://schemas.microsoft.com/office/drawing/2014/main" id="{99147471-1007-BC45-B06B-98700D5EF608}"/>
              </a:ext>
            </a:extLst>
          </p:cNvPr>
          <p:cNvSpPr/>
          <p:nvPr/>
        </p:nvSpPr>
        <p:spPr>
          <a:xfrm>
            <a:off x="6074887" y="3608055"/>
            <a:ext cx="2194560" cy="2072640"/>
          </a:xfrm>
          <a:prstGeom prst="arc">
            <a:avLst>
              <a:gd name="adj1" fmla="val 7050936"/>
              <a:gd name="adj2" fmla="val 15409611"/>
            </a:avLst>
          </a:prstGeom>
          <a:noFill/>
          <a:ln w="19050" cap="flat" cmpd="sng" algn="ctr">
            <a:solidFill>
              <a:srgbClr val="FFFFFF"/>
            </a:solidFill>
            <a:prstDash val="solid"/>
          </a:ln>
          <a:effectLst/>
        </p:spPr>
        <p:txBody>
          <a:bodyPr rtlCol="0" anchor="ctr"/>
          <a:lstStyle/>
          <a:p>
            <a:pPr algn="ctr" defTabSz="1219170">
              <a:defRPr/>
            </a:pPr>
            <a:endParaRPr lang="en-US" sz="2400" kern="0" dirty="0">
              <a:solidFill>
                <a:srgbClr val="000000"/>
              </a:solidFill>
              <a:latin typeface="Calibri"/>
            </a:endParaRPr>
          </a:p>
        </p:txBody>
      </p:sp>
      <p:pic>
        <p:nvPicPr>
          <p:cNvPr id="73" name="Picture 72">
            <a:extLst>
              <a:ext uri="{FF2B5EF4-FFF2-40B4-BE49-F238E27FC236}">
                <a16:creationId xmlns:a16="http://schemas.microsoft.com/office/drawing/2014/main" id="{652489D3-C229-944F-B369-491817C68112}"/>
              </a:ext>
            </a:extLst>
          </p:cNvPr>
          <p:cNvPicPr>
            <a:picLocks noChangeAspect="1"/>
          </p:cNvPicPr>
          <p:nvPr/>
        </p:nvPicPr>
        <p:blipFill>
          <a:blip r:embed="rId4"/>
          <a:stretch>
            <a:fillRect/>
          </a:stretch>
        </p:blipFill>
        <p:spPr>
          <a:xfrm>
            <a:off x="6803765" y="3848557"/>
            <a:ext cx="851552" cy="1285361"/>
          </a:xfrm>
          <a:prstGeom prst="rect">
            <a:avLst/>
          </a:prstGeom>
        </p:spPr>
      </p:pic>
      <p:pic>
        <p:nvPicPr>
          <p:cNvPr id="76" name="Picture 75">
            <a:extLst>
              <a:ext uri="{FF2B5EF4-FFF2-40B4-BE49-F238E27FC236}">
                <a16:creationId xmlns:a16="http://schemas.microsoft.com/office/drawing/2014/main" id="{E3474356-BC74-1745-8B81-A19A7A4A64DC}"/>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392097" y="2282132"/>
            <a:ext cx="2016088" cy="1403694"/>
          </a:xfrm>
          <a:prstGeom prst="rect">
            <a:avLst/>
          </a:prstGeom>
        </p:spPr>
      </p:pic>
      <p:cxnSp>
        <p:nvCxnSpPr>
          <p:cNvPr id="77" name="Straight Connector 76">
            <a:extLst>
              <a:ext uri="{FF2B5EF4-FFF2-40B4-BE49-F238E27FC236}">
                <a16:creationId xmlns:a16="http://schemas.microsoft.com/office/drawing/2014/main" id="{9F4E3951-A5FE-6449-9604-1CAED85070C7}"/>
              </a:ext>
            </a:extLst>
          </p:cNvPr>
          <p:cNvCxnSpPr>
            <a:cxnSpLocks/>
            <a:endCxn id="33" idx="0"/>
          </p:cNvCxnSpPr>
          <p:nvPr/>
        </p:nvCxnSpPr>
        <p:spPr>
          <a:xfrm flipH="1">
            <a:off x="10700137" y="3257845"/>
            <a:ext cx="232145" cy="227108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9" name="TextBox 11">
            <a:extLst>
              <a:ext uri="{FF2B5EF4-FFF2-40B4-BE49-F238E27FC236}">
                <a16:creationId xmlns:a16="http://schemas.microsoft.com/office/drawing/2014/main" id="{6B7DF408-590E-3144-8BB0-C788CD589C22}"/>
              </a:ext>
            </a:extLst>
          </p:cNvPr>
          <p:cNvSpPr txBox="1">
            <a:spLocks noChangeArrowheads="1"/>
          </p:cNvSpPr>
          <p:nvPr/>
        </p:nvSpPr>
        <p:spPr bwMode="auto">
          <a:xfrm>
            <a:off x="10968910" y="1123741"/>
            <a:ext cx="621319" cy="369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17" tIns="60959" rIns="121917" bIns="60959">
            <a:spAutoFit/>
          </a:bodyPr>
          <a:lstStyle>
            <a:lvl1pPr defTabSz="455613">
              <a:defRPr>
                <a:solidFill>
                  <a:schemeClr val="tx1"/>
                </a:solidFill>
                <a:latin typeface="Calibri" charset="0"/>
                <a:ea typeface="ＭＳ Ｐゴシック" charset="0"/>
                <a:cs typeface="ＭＳ Ｐゴシック" charset="0"/>
              </a:defRPr>
            </a:lvl1pPr>
            <a:lvl2pPr marL="742950" indent="-285750" defTabSz="455613">
              <a:defRPr>
                <a:solidFill>
                  <a:schemeClr val="tx1"/>
                </a:solidFill>
                <a:latin typeface="Calibri" charset="0"/>
                <a:ea typeface="ＭＳ Ｐゴシック" charset="0"/>
                <a:cs typeface="ＭＳ Ｐゴシック" charset="0"/>
              </a:defRPr>
            </a:lvl2pPr>
            <a:lvl3pPr marL="1143000" indent="-228600" defTabSz="455613">
              <a:defRPr>
                <a:solidFill>
                  <a:schemeClr val="tx1"/>
                </a:solidFill>
                <a:latin typeface="Calibri" charset="0"/>
                <a:ea typeface="ＭＳ Ｐゴシック" charset="0"/>
                <a:cs typeface="ＭＳ Ｐゴシック" charset="0"/>
              </a:defRPr>
            </a:lvl3pPr>
            <a:lvl4pPr marL="1600200" indent="-228600" defTabSz="455613">
              <a:defRPr>
                <a:solidFill>
                  <a:schemeClr val="tx1"/>
                </a:solidFill>
                <a:latin typeface="Calibri" charset="0"/>
                <a:ea typeface="ＭＳ Ｐゴシック" charset="0"/>
                <a:cs typeface="ＭＳ Ｐゴシック" charset="0"/>
              </a:defRPr>
            </a:lvl4pPr>
            <a:lvl5pPr marL="2057400" indent="-228600" defTabSz="455613">
              <a:defRPr>
                <a:solidFill>
                  <a:schemeClr val="tx1"/>
                </a:solidFill>
                <a:latin typeface="Calibri" charset="0"/>
                <a:ea typeface="ＭＳ Ｐゴシック" charset="0"/>
                <a:cs typeface="ＭＳ Ｐゴシック" charset="0"/>
              </a:defRPr>
            </a:lvl5pPr>
            <a:lvl6pPr marL="2514600" indent="-228600" defTabSz="455613" fontAlgn="base">
              <a:spcBef>
                <a:spcPct val="0"/>
              </a:spcBef>
              <a:spcAft>
                <a:spcPct val="0"/>
              </a:spcAft>
              <a:defRPr>
                <a:solidFill>
                  <a:schemeClr val="tx1"/>
                </a:solidFill>
                <a:latin typeface="Calibri" charset="0"/>
                <a:ea typeface="ＭＳ Ｐゴシック" charset="0"/>
                <a:cs typeface="ＭＳ Ｐゴシック" charset="0"/>
              </a:defRPr>
            </a:lvl6pPr>
            <a:lvl7pPr marL="2971800" indent="-228600" defTabSz="455613" fontAlgn="base">
              <a:spcBef>
                <a:spcPct val="0"/>
              </a:spcBef>
              <a:spcAft>
                <a:spcPct val="0"/>
              </a:spcAft>
              <a:defRPr>
                <a:solidFill>
                  <a:schemeClr val="tx1"/>
                </a:solidFill>
                <a:latin typeface="Calibri" charset="0"/>
                <a:ea typeface="ＭＳ Ｐゴシック" charset="0"/>
                <a:cs typeface="ＭＳ Ｐゴシック" charset="0"/>
              </a:defRPr>
            </a:lvl7pPr>
            <a:lvl8pPr marL="3429000" indent="-228600" defTabSz="455613" fontAlgn="base">
              <a:spcBef>
                <a:spcPct val="0"/>
              </a:spcBef>
              <a:spcAft>
                <a:spcPct val="0"/>
              </a:spcAft>
              <a:defRPr>
                <a:solidFill>
                  <a:schemeClr val="tx1"/>
                </a:solidFill>
                <a:latin typeface="Calibri" charset="0"/>
                <a:ea typeface="ＭＳ Ｐゴシック" charset="0"/>
                <a:cs typeface="ＭＳ Ｐゴシック" charset="0"/>
              </a:defRPr>
            </a:lvl8pPr>
            <a:lvl9pPr marL="3886200" indent="-228600" defTabSz="455613" fontAlgn="base">
              <a:spcBef>
                <a:spcPct val="0"/>
              </a:spcBef>
              <a:spcAft>
                <a:spcPct val="0"/>
              </a:spcAft>
              <a:defRPr>
                <a:solidFill>
                  <a:schemeClr val="tx1"/>
                </a:solidFill>
                <a:latin typeface="Calibri" charset="0"/>
                <a:ea typeface="ＭＳ Ｐゴシック" charset="0"/>
                <a:cs typeface="ＭＳ Ｐゴシック" charset="0"/>
              </a:defRPr>
            </a:lvl9pPr>
          </a:lstStyle>
          <a:p>
            <a:pPr algn="ctr"/>
            <a:r>
              <a:rPr lang="en-US" sz="1600" b="1" dirty="0">
                <a:solidFill>
                  <a:srgbClr val="000000"/>
                </a:solidFill>
                <a:latin typeface="Calibri" panose="020F0502020204030204" pitchFamily="34" charset="0"/>
                <a:cs typeface="Helvetica Light" charset="0"/>
              </a:rPr>
              <a:t>AAA</a:t>
            </a:r>
          </a:p>
        </p:txBody>
      </p:sp>
      <p:sp>
        <p:nvSpPr>
          <p:cNvPr id="81" name="TextBox 11">
            <a:extLst>
              <a:ext uri="{FF2B5EF4-FFF2-40B4-BE49-F238E27FC236}">
                <a16:creationId xmlns:a16="http://schemas.microsoft.com/office/drawing/2014/main" id="{FFE42571-0805-314D-B0E2-F9883D4FE039}"/>
              </a:ext>
            </a:extLst>
          </p:cNvPr>
          <p:cNvSpPr txBox="1">
            <a:spLocks noChangeArrowheads="1"/>
          </p:cNvSpPr>
          <p:nvPr/>
        </p:nvSpPr>
        <p:spPr bwMode="auto">
          <a:xfrm>
            <a:off x="11000134" y="2620882"/>
            <a:ext cx="676526" cy="369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17" tIns="60959" rIns="121917" bIns="60959">
            <a:spAutoFit/>
          </a:bodyPr>
          <a:lstStyle>
            <a:lvl1pPr defTabSz="455613">
              <a:defRPr>
                <a:solidFill>
                  <a:schemeClr val="tx1"/>
                </a:solidFill>
                <a:latin typeface="Calibri" charset="0"/>
                <a:ea typeface="ＭＳ Ｐゴシック" charset="0"/>
                <a:cs typeface="ＭＳ Ｐゴシック" charset="0"/>
              </a:defRPr>
            </a:lvl1pPr>
            <a:lvl2pPr marL="742950" indent="-285750" defTabSz="455613">
              <a:defRPr>
                <a:solidFill>
                  <a:schemeClr val="tx1"/>
                </a:solidFill>
                <a:latin typeface="Calibri" charset="0"/>
                <a:ea typeface="ＭＳ Ｐゴシック" charset="0"/>
                <a:cs typeface="ＭＳ Ｐゴシック" charset="0"/>
              </a:defRPr>
            </a:lvl2pPr>
            <a:lvl3pPr marL="1143000" indent="-228600" defTabSz="455613">
              <a:defRPr>
                <a:solidFill>
                  <a:schemeClr val="tx1"/>
                </a:solidFill>
                <a:latin typeface="Calibri" charset="0"/>
                <a:ea typeface="ＭＳ Ｐゴシック" charset="0"/>
                <a:cs typeface="ＭＳ Ｐゴシック" charset="0"/>
              </a:defRPr>
            </a:lvl3pPr>
            <a:lvl4pPr marL="1600200" indent="-228600" defTabSz="455613">
              <a:defRPr>
                <a:solidFill>
                  <a:schemeClr val="tx1"/>
                </a:solidFill>
                <a:latin typeface="Calibri" charset="0"/>
                <a:ea typeface="ＭＳ Ｐゴシック" charset="0"/>
                <a:cs typeface="ＭＳ Ｐゴシック" charset="0"/>
              </a:defRPr>
            </a:lvl4pPr>
            <a:lvl5pPr marL="2057400" indent="-228600" defTabSz="455613">
              <a:defRPr>
                <a:solidFill>
                  <a:schemeClr val="tx1"/>
                </a:solidFill>
                <a:latin typeface="Calibri" charset="0"/>
                <a:ea typeface="ＭＳ Ｐゴシック" charset="0"/>
                <a:cs typeface="ＭＳ Ｐゴシック" charset="0"/>
              </a:defRPr>
            </a:lvl5pPr>
            <a:lvl6pPr marL="2514600" indent="-228600" defTabSz="455613" fontAlgn="base">
              <a:spcBef>
                <a:spcPct val="0"/>
              </a:spcBef>
              <a:spcAft>
                <a:spcPct val="0"/>
              </a:spcAft>
              <a:defRPr>
                <a:solidFill>
                  <a:schemeClr val="tx1"/>
                </a:solidFill>
                <a:latin typeface="Calibri" charset="0"/>
                <a:ea typeface="ＭＳ Ｐゴシック" charset="0"/>
                <a:cs typeface="ＭＳ Ｐゴシック" charset="0"/>
              </a:defRPr>
            </a:lvl6pPr>
            <a:lvl7pPr marL="2971800" indent="-228600" defTabSz="455613" fontAlgn="base">
              <a:spcBef>
                <a:spcPct val="0"/>
              </a:spcBef>
              <a:spcAft>
                <a:spcPct val="0"/>
              </a:spcAft>
              <a:defRPr>
                <a:solidFill>
                  <a:schemeClr val="tx1"/>
                </a:solidFill>
                <a:latin typeface="Calibri" charset="0"/>
                <a:ea typeface="ＭＳ Ｐゴシック" charset="0"/>
                <a:cs typeface="ＭＳ Ｐゴシック" charset="0"/>
              </a:defRPr>
            </a:lvl7pPr>
            <a:lvl8pPr marL="3429000" indent="-228600" defTabSz="455613" fontAlgn="base">
              <a:spcBef>
                <a:spcPct val="0"/>
              </a:spcBef>
              <a:spcAft>
                <a:spcPct val="0"/>
              </a:spcAft>
              <a:defRPr>
                <a:solidFill>
                  <a:schemeClr val="tx1"/>
                </a:solidFill>
                <a:latin typeface="Calibri" charset="0"/>
                <a:ea typeface="ＭＳ Ｐゴシック" charset="0"/>
                <a:cs typeface="ＭＳ Ｐゴシック" charset="0"/>
              </a:defRPr>
            </a:lvl8pPr>
            <a:lvl9pPr marL="3886200" indent="-228600" defTabSz="455613" fontAlgn="base">
              <a:spcBef>
                <a:spcPct val="0"/>
              </a:spcBef>
              <a:spcAft>
                <a:spcPct val="0"/>
              </a:spcAft>
              <a:defRPr>
                <a:solidFill>
                  <a:schemeClr val="tx1"/>
                </a:solidFill>
                <a:latin typeface="Calibri" charset="0"/>
                <a:ea typeface="ＭＳ Ｐゴシック" charset="0"/>
                <a:cs typeface="ＭＳ Ｐゴシック" charset="0"/>
              </a:defRPr>
            </a:lvl9pPr>
          </a:lstStyle>
          <a:p>
            <a:pPr algn="ctr"/>
            <a:r>
              <a:rPr lang="en-US" sz="1600" b="1" dirty="0">
                <a:solidFill>
                  <a:srgbClr val="000000"/>
                </a:solidFill>
                <a:latin typeface="Calibri" panose="020F0502020204030204" pitchFamily="34" charset="0"/>
                <a:cs typeface="Helvetica Light" charset="0"/>
              </a:rPr>
              <a:t>WAG</a:t>
            </a:r>
          </a:p>
        </p:txBody>
      </p:sp>
      <p:pic>
        <p:nvPicPr>
          <p:cNvPr id="18" name="Picture 17"/>
          <p:cNvPicPr>
            <a:picLocks noChangeAspect="1"/>
          </p:cNvPicPr>
          <p:nvPr/>
        </p:nvPicPr>
        <p:blipFill>
          <a:blip r:embed="rId6"/>
          <a:srcRect/>
          <a:stretch/>
        </p:blipFill>
        <p:spPr>
          <a:xfrm>
            <a:off x="4197619" y="1615270"/>
            <a:ext cx="2863978" cy="1642575"/>
          </a:xfrm>
          <a:prstGeom prst="rect">
            <a:avLst/>
          </a:prstGeom>
        </p:spPr>
      </p:pic>
    </p:spTree>
    <p:extLst>
      <p:ext uri="{BB962C8B-B14F-4D97-AF65-F5344CB8AC3E}">
        <p14:creationId xmlns:p14="http://schemas.microsoft.com/office/powerpoint/2010/main" val="377379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subTnLst>
                                    <p:set>
                                      <p:cBhvr override="childStyle">
                                        <p:cTn dur="1" fill="hold" display="0" masterRel="nextClick" afterEffect="1"/>
                                        <p:tgtEl>
                                          <p:spTgt spid="4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0.00417 0.00926 L 0.00247 0.33079 " pathEditMode="relative" rAng="0" ptsTypes="AA">
                                      <p:cBhvr>
                                        <p:cTn id="11" dur="2000" fill="hold"/>
                                        <p:tgtEl>
                                          <p:spTgt spid="18"/>
                                        </p:tgtEl>
                                        <p:attrNameLst>
                                          <p:attrName>ppt_x</p:attrName>
                                          <p:attrName>ppt_y</p:attrName>
                                        </p:attrNameLst>
                                      </p:cBhvr>
                                      <p:rCtr x="-91" y="16065"/>
                                    </p:animMotion>
                                  </p:childTnLst>
                                </p:cTn>
                              </p:par>
                              <p:par>
                                <p:cTn id="12" presetID="22" presetClass="entr" presetSubtype="8"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wipe(left)">
                                      <p:cBhvr>
                                        <p:cTn id="14" dur="500"/>
                                        <p:tgtEl>
                                          <p:spTgt spid="45"/>
                                        </p:tgtEl>
                                      </p:cBhvr>
                                    </p:animEffect>
                                  </p:childTnLst>
                                </p:cTn>
                              </p:par>
                              <p:par>
                                <p:cTn id="15" presetID="1" presetClass="exit" presetSubtype="0" fill="hold" grpId="1" nodeType="withEffect">
                                  <p:stCondLst>
                                    <p:cond delay="0"/>
                                  </p:stCondLst>
                                  <p:childTnLst>
                                    <p:set>
                                      <p:cBhvr>
                                        <p:cTn id="16" dur="1" fill="hold">
                                          <p:stCondLst>
                                            <p:cond delay="0"/>
                                          </p:stCondLst>
                                        </p:cTn>
                                        <p:tgtEl>
                                          <p:spTgt spid="4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2"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wipe(down)">
                                      <p:cBhvr>
                                        <p:cTn id="21" dur="500"/>
                                        <p:tgtEl>
                                          <p:spTgt spid="45"/>
                                        </p:tgtEl>
                                      </p:cBhvr>
                                    </p:animEffect>
                                  </p:childTnLst>
                                </p:cTn>
                              </p:par>
                              <p:par>
                                <p:cTn id="22" presetID="1" presetClass="entr" presetSubtype="0" fill="hold" nodeType="with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8">
                                            <p:txEl>
                                              <p:pRg st="8" end="8"/>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8">
                                            <p:txEl>
                                              <p:pRg st="9" end="9"/>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5" grpId="0" animBg="1"/>
      <p:bldP spid="45" grpId="1" animBg="1"/>
      <p:bldP spid="45"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B19DB-4375-42A8-9C9B-9C989C111491}"/>
              </a:ext>
            </a:extLst>
          </p:cNvPr>
          <p:cNvSpPr>
            <a:spLocks noGrp="1"/>
          </p:cNvSpPr>
          <p:nvPr>
            <p:ph type="title"/>
          </p:nvPr>
        </p:nvSpPr>
        <p:spPr>
          <a:xfrm>
            <a:off x="838200" y="365125"/>
            <a:ext cx="10515600" cy="709531"/>
          </a:xfrm>
        </p:spPr>
        <p:txBody>
          <a:bodyPr/>
          <a:lstStyle/>
          <a:p>
            <a:pPr algn="ctr"/>
            <a:r>
              <a:rPr lang="en-GB" dirty="0"/>
              <a:t>Use Case Summary</a:t>
            </a:r>
          </a:p>
        </p:txBody>
      </p:sp>
      <p:sp>
        <p:nvSpPr>
          <p:cNvPr id="4" name="Content Placeholder 2">
            <a:extLst>
              <a:ext uri="{FF2B5EF4-FFF2-40B4-BE49-F238E27FC236}">
                <a16:creationId xmlns:a16="http://schemas.microsoft.com/office/drawing/2014/main" id="{6BA11A1A-3F50-4517-AA9A-785081EE3104}"/>
              </a:ext>
            </a:extLst>
          </p:cNvPr>
          <p:cNvSpPr txBox="1">
            <a:spLocks/>
          </p:cNvSpPr>
          <p:nvPr/>
        </p:nvSpPr>
        <p:spPr>
          <a:xfrm>
            <a:off x="386499" y="1161706"/>
            <a:ext cx="11665016" cy="12432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t>Today many services rely on the device MAC address being a persistent identifier</a:t>
            </a:r>
          </a:p>
          <a:p>
            <a:r>
              <a:rPr lang="en-GB" sz="1800" dirty="0"/>
              <a:t>The consequence of the introduction of MAC randomisation is that these services will stop working</a:t>
            </a:r>
          </a:p>
          <a:p>
            <a:r>
              <a:rPr lang="en-GB" sz="1800" dirty="0"/>
              <a:t>Alternative identity solutions are required to enable the services to continue to operate whilst preserving user privacy</a:t>
            </a:r>
          </a:p>
        </p:txBody>
      </p:sp>
      <p:sp>
        <p:nvSpPr>
          <p:cNvPr id="5" name="Content Placeholder 2">
            <a:extLst>
              <a:ext uri="{FF2B5EF4-FFF2-40B4-BE49-F238E27FC236}">
                <a16:creationId xmlns:a16="http://schemas.microsoft.com/office/drawing/2014/main" id="{BE5D9249-9A62-4B3C-BF95-370E782A2638}"/>
              </a:ext>
            </a:extLst>
          </p:cNvPr>
          <p:cNvSpPr txBox="1">
            <a:spLocks/>
          </p:cNvSpPr>
          <p:nvPr/>
        </p:nvSpPr>
        <p:spPr>
          <a:xfrm>
            <a:off x="234753" y="2404916"/>
            <a:ext cx="3611383" cy="4251960"/>
          </a:xfrm>
          <a:prstGeom prst="rect">
            <a:avLst/>
          </a:prstGeom>
          <a:solidFill>
            <a:schemeClr val="accent6">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500" b="1" dirty="0"/>
              <a:t>Requirements</a:t>
            </a:r>
          </a:p>
          <a:p>
            <a:r>
              <a:rPr lang="en-GB" sz="1500" dirty="0"/>
              <a:t>Different use cases have different requirements on an identity, so a number of different solutions may be required.</a:t>
            </a:r>
          </a:p>
          <a:p>
            <a:r>
              <a:rPr lang="en-GB" sz="1500" dirty="0"/>
              <a:t>Key features to consider for each case are shown in the table to the right ==&gt;</a:t>
            </a:r>
          </a:p>
          <a:p>
            <a:pPr marL="0" indent="0">
              <a:spcBef>
                <a:spcPts val="1500"/>
              </a:spcBef>
              <a:buNone/>
            </a:pPr>
            <a:r>
              <a:rPr lang="en-GB" sz="1300" b="1" dirty="0"/>
              <a:t>Example Use Cases</a:t>
            </a:r>
          </a:p>
          <a:p>
            <a:pPr>
              <a:spcBef>
                <a:spcPts val="300"/>
              </a:spcBef>
            </a:pPr>
            <a:r>
              <a:rPr lang="en-GB" sz="1300" dirty="0"/>
              <a:t>Access Control</a:t>
            </a:r>
          </a:p>
          <a:p>
            <a:pPr>
              <a:spcBef>
                <a:spcPts val="300"/>
              </a:spcBef>
            </a:pPr>
            <a:r>
              <a:rPr lang="en-GB" sz="1300" dirty="0"/>
              <a:t>Sticky DHCP Assignment</a:t>
            </a:r>
          </a:p>
          <a:p>
            <a:pPr>
              <a:spcBef>
                <a:spcPts val="300"/>
              </a:spcBef>
            </a:pPr>
            <a:r>
              <a:rPr lang="en-GB" sz="1300" dirty="0"/>
              <a:t>DHCP Address Pool Exhaustion</a:t>
            </a:r>
          </a:p>
          <a:p>
            <a:pPr>
              <a:spcBef>
                <a:spcPts val="300"/>
              </a:spcBef>
            </a:pPr>
            <a:r>
              <a:rPr lang="en-GB" sz="1300" dirty="0"/>
              <a:t>Diagnostics</a:t>
            </a:r>
          </a:p>
          <a:p>
            <a:pPr>
              <a:spcBef>
                <a:spcPts val="300"/>
              </a:spcBef>
            </a:pPr>
            <a:r>
              <a:rPr lang="en-GB" sz="1300" dirty="0"/>
              <a:t>Cloud Resource Management</a:t>
            </a:r>
          </a:p>
          <a:p>
            <a:pPr>
              <a:spcBef>
                <a:spcPts val="300"/>
              </a:spcBef>
            </a:pPr>
            <a:r>
              <a:rPr lang="en-GB" sz="1300" dirty="0"/>
              <a:t>Community Wi-Fi Auto Sign-in</a:t>
            </a:r>
          </a:p>
          <a:p>
            <a:pPr>
              <a:spcBef>
                <a:spcPts val="300"/>
              </a:spcBef>
            </a:pPr>
            <a:r>
              <a:rPr lang="en-GB" sz="1300" dirty="0" err="1"/>
              <a:t>QoE</a:t>
            </a:r>
            <a:r>
              <a:rPr lang="en-GB" sz="1300" dirty="0"/>
              <a:t> Measurement &amp; Improvement</a:t>
            </a:r>
          </a:p>
          <a:p>
            <a:pPr>
              <a:spcBef>
                <a:spcPts val="300"/>
              </a:spcBef>
            </a:pPr>
            <a:r>
              <a:rPr lang="en-GB" sz="1300" dirty="0"/>
              <a:t>Legacy Client Steering</a:t>
            </a:r>
          </a:p>
          <a:p>
            <a:pPr>
              <a:spcBef>
                <a:spcPts val="300"/>
              </a:spcBef>
            </a:pPr>
            <a:r>
              <a:rPr lang="en-GB" sz="1300" dirty="0"/>
              <a:t>Pre-Association Steering</a:t>
            </a:r>
          </a:p>
          <a:p>
            <a:pPr>
              <a:spcBef>
                <a:spcPts val="300"/>
              </a:spcBef>
            </a:pPr>
            <a:r>
              <a:rPr lang="en-GB" sz="1300" dirty="0"/>
              <a:t>Enhanced features for home network</a:t>
            </a:r>
          </a:p>
          <a:p>
            <a:endParaRPr lang="en-GB" sz="1400" dirty="0"/>
          </a:p>
          <a:p>
            <a:endParaRPr lang="en-GB" sz="1400" dirty="0"/>
          </a:p>
        </p:txBody>
      </p:sp>
      <p:graphicFrame>
        <p:nvGraphicFramePr>
          <p:cNvPr id="6" name="Table 6">
            <a:extLst>
              <a:ext uri="{FF2B5EF4-FFF2-40B4-BE49-F238E27FC236}">
                <a16:creationId xmlns:a16="http://schemas.microsoft.com/office/drawing/2014/main" id="{DE97F5CC-A375-4D45-95CA-CBD6D3037A40}"/>
              </a:ext>
            </a:extLst>
          </p:cNvPr>
          <p:cNvGraphicFramePr>
            <a:graphicFrameLocks noGrp="1"/>
          </p:cNvGraphicFramePr>
          <p:nvPr/>
        </p:nvGraphicFramePr>
        <p:xfrm>
          <a:off x="4000107" y="2572556"/>
          <a:ext cx="7941428" cy="4084320"/>
        </p:xfrm>
        <a:graphic>
          <a:graphicData uri="http://schemas.openxmlformats.org/drawingml/2006/table">
            <a:tbl>
              <a:tblPr firstRow="1" bandRow="1">
                <a:tableStyleId>{5C22544A-7EE6-4342-B048-85BDC9FD1C3A}</a:tableStyleId>
              </a:tblPr>
              <a:tblGrid>
                <a:gridCol w="2733574">
                  <a:extLst>
                    <a:ext uri="{9D8B030D-6E8A-4147-A177-3AD203B41FA5}">
                      <a16:colId xmlns:a16="http://schemas.microsoft.com/office/drawing/2014/main" val="4195474035"/>
                    </a:ext>
                  </a:extLst>
                </a:gridCol>
                <a:gridCol w="5207854">
                  <a:extLst>
                    <a:ext uri="{9D8B030D-6E8A-4147-A177-3AD203B41FA5}">
                      <a16:colId xmlns:a16="http://schemas.microsoft.com/office/drawing/2014/main" val="1491902215"/>
                    </a:ext>
                  </a:extLst>
                </a:gridCol>
              </a:tblGrid>
              <a:tr h="370840">
                <a:tc>
                  <a:txBody>
                    <a:bodyPr/>
                    <a:lstStyle/>
                    <a:p>
                      <a:r>
                        <a:rPr lang="en-GB" sz="1500"/>
                        <a:t>Feature</a:t>
                      </a:r>
                    </a:p>
                  </a:txBody>
                  <a:tcPr/>
                </a:tc>
                <a:tc>
                  <a:txBody>
                    <a:bodyPr/>
                    <a:lstStyle/>
                    <a:p>
                      <a:r>
                        <a:rPr lang="en-GB" sz="1500"/>
                        <a:t>Description</a:t>
                      </a:r>
                    </a:p>
                  </a:txBody>
                  <a:tcPr/>
                </a:tc>
                <a:extLst>
                  <a:ext uri="{0D108BD9-81ED-4DB2-BD59-A6C34878D82A}">
                    <a16:rowId xmlns:a16="http://schemas.microsoft.com/office/drawing/2014/main" val="1235159915"/>
                  </a:ext>
                </a:extLst>
              </a:tr>
              <a:tr h="370840">
                <a:tc>
                  <a:txBody>
                    <a:bodyPr/>
                    <a:lstStyle/>
                    <a:p>
                      <a:r>
                        <a:rPr lang="en-GB" sz="1500"/>
                        <a:t>Persistence</a:t>
                      </a:r>
                    </a:p>
                  </a:txBody>
                  <a:tcPr/>
                </a:tc>
                <a:tc>
                  <a:txBody>
                    <a:bodyPr/>
                    <a:lstStyle/>
                    <a:p>
                      <a:r>
                        <a:rPr lang="en-GB" sz="1500"/>
                        <a:t>How long must the identifier persist?</a:t>
                      </a:r>
                    </a:p>
                  </a:txBody>
                  <a:tcPr/>
                </a:tc>
                <a:extLst>
                  <a:ext uri="{0D108BD9-81ED-4DB2-BD59-A6C34878D82A}">
                    <a16:rowId xmlns:a16="http://schemas.microsoft.com/office/drawing/2014/main" val="868101461"/>
                  </a:ext>
                </a:extLst>
              </a:tr>
              <a:tr h="370840">
                <a:tc>
                  <a:txBody>
                    <a:bodyPr/>
                    <a:lstStyle/>
                    <a:p>
                      <a:r>
                        <a:rPr lang="en-GB" sz="1500"/>
                        <a:t>Security &amp; Trust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500"/>
                        <a:t>What level of trust is required between the client and the network and how confident must the network be that the client is the true owner of the identity?</a:t>
                      </a:r>
                    </a:p>
                  </a:txBody>
                  <a:tcPr/>
                </a:tc>
                <a:extLst>
                  <a:ext uri="{0D108BD9-81ED-4DB2-BD59-A6C34878D82A}">
                    <a16:rowId xmlns:a16="http://schemas.microsoft.com/office/drawing/2014/main" val="2267325403"/>
                  </a:ext>
                </a:extLst>
              </a:tr>
              <a:tr h="370840">
                <a:tc>
                  <a:txBody>
                    <a:bodyPr/>
                    <a:lstStyle/>
                    <a:p>
                      <a:r>
                        <a:rPr lang="en-GB" sz="1500"/>
                        <a:t>Pre-Association Security &amp; Trust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500"/>
                        <a:t>Is the same identifier required to be used pre- and post-association?</a:t>
                      </a:r>
                    </a:p>
                  </a:txBody>
                  <a:tcPr/>
                </a:tc>
                <a:extLst>
                  <a:ext uri="{0D108BD9-81ED-4DB2-BD59-A6C34878D82A}">
                    <a16:rowId xmlns:a16="http://schemas.microsoft.com/office/drawing/2014/main" val="123853897"/>
                  </a:ext>
                </a:extLst>
              </a:tr>
              <a:tr h="370840">
                <a:tc>
                  <a:txBody>
                    <a:bodyPr/>
                    <a:lstStyle/>
                    <a:p>
                      <a:r>
                        <a:rPr lang="en-GB" sz="1500"/>
                        <a:t>Single, multiple or all SSIDs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500"/>
                        <a:t>Is the same identifier required on a single network (ESS) or multiple networks?</a:t>
                      </a:r>
                    </a:p>
                  </a:txBody>
                  <a:tcPr/>
                </a:tc>
                <a:extLst>
                  <a:ext uri="{0D108BD9-81ED-4DB2-BD59-A6C34878D82A}">
                    <a16:rowId xmlns:a16="http://schemas.microsoft.com/office/drawing/2014/main" val="3920096996"/>
                  </a:ext>
                </a:extLst>
              </a:tr>
              <a:tr h="370840">
                <a:tc>
                  <a:txBody>
                    <a:bodyPr/>
                    <a:lstStyle/>
                    <a:p>
                      <a:r>
                        <a:rPr lang="en-GB" sz="1500"/>
                        <a:t>Device or User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500"/>
                        <a:t>Does the identifier represent the device or the user?</a:t>
                      </a:r>
                    </a:p>
                  </a:txBody>
                  <a:tcPr/>
                </a:tc>
                <a:extLst>
                  <a:ext uri="{0D108BD9-81ED-4DB2-BD59-A6C34878D82A}">
                    <a16:rowId xmlns:a16="http://schemas.microsoft.com/office/drawing/2014/main" val="333418964"/>
                  </a:ext>
                </a:extLst>
              </a:tr>
              <a:tr h="370840">
                <a:tc>
                  <a:txBody>
                    <a:bodyPr/>
                    <a:lstStyle/>
                    <a:p>
                      <a:r>
                        <a:rPr lang="en-GB" sz="1500"/>
                        <a:t>Mandatory or user opt-in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500"/>
                        <a:t>Must the identifier be provided in order to join the network, or must the user opt-in?</a:t>
                      </a:r>
                    </a:p>
                  </a:txBody>
                  <a:tcPr/>
                </a:tc>
                <a:extLst>
                  <a:ext uri="{0D108BD9-81ED-4DB2-BD59-A6C34878D82A}">
                    <a16:rowId xmlns:a16="http://schemas.microsoft.com/office/drawing/2014/main" val="3384580504"/>
                  </a:ext>
                </a:extLst>
              </a:tr>
              <a:tr h="370840">
                <a:tc>
                  <a:txBody>
                    <a:bodyPr/>
                    <a:lstStyle/>
                    <a:p>
                      <a:r>
                        <a:rPr lang="en-GB" sz="1500"/>
                        <a:t>Provisioning</a:t>
                      </a:r>
                    </a:p>
                  </a:txBody>
                  <a:tcPr/>
                </a:tc>
                <a:tc>
                  <a:txBody>
                    <a:bodyPr/>
                    <a:lstStyle/>
                    <a:p>
                      <a:r>
                        <a:rPr lang="en-GB" sz="1500"/>
                        <a:t>The provisioning of any new identifier must be low-friction for the user. How could this be achieved?</a:t>
                      </a:r>
                    </a:p>
                  </a:txBody>
                  <a:tcPr/>
                </a:tc>
                <a:extLst>
                  <a:ext uri="{0D108BD9-81ED-4DB2-BD59-A6C34878D82A}">
                    <a16:rowId xmlns:a16="http://schemas.microsoft.com/office/drawing/2014/main" val="4242471894"/>
                  </a:ext>
                </a:extLst>
              </a:tr>
            </a:tbl>
          </a:graphicData>
        </a:graphic>
      </p:graphicFrame>
    </p:spTree>
    <p:extLst>
      <p:ext uri="{BB962C8B-B14F-4D97-AF65-F5344CB8AC3E}">
        <p14:creationId xmlns:p14="http://schemas.microsoft.com/office/powerpoint/2010/main" val="1281984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ACE2-BDEE-CA4B-980D-2E4B0F16C39D}"/>
              </a:ext>
            </a:extLst>
          </p:cNvPr>
          <p:cNvSpPr>
            <a:spLocks noGrp="1"/>
          </p:cNvSpPr>
          <p:nvPr>
            <p:ph type="title"/>
          </p:nvPr>
        </p:nvSpPr>
        <p:spPr/>
        <p:txBody>
          <a:bodyPr/>
          <a:lstStyle/>
          <a:p>
            <a:r>
              <a:rPr lang="en-US" dirty="0"/>
              <a:t>Access Control based on MAC Addresses</a:t>
            </a:r>
          </a:p>
        </p:txBody>
      </p:sp>
      <p:sp>
        <p:nvSpPr>
          <p:cNvPr id="3" name="Content Placeholder 2">
            <a:extLst>
              <a:ext uri="{FF2B5EF4-FFF2-40B4-BE49-F238E27FC236}">
                <a16:creationId xmlns:a16="http://schemas.microsoft.com/office/drawing/2014/main" id="{0CAD9AD4-1833-3141-837F-976C5AD55AA5}"/>
              </a:ext>
            </a:extLst>
          </p:cNvPr>
          <p:cNvSpPr>
            <a:spLocks noGrp="1"/>
          </p:cNvSpPr>
          <p:nvPr>
            <p:ph idx="1"/>
          </p:nvPr>
        </p:nvSpPr>
        <p:spPr/>
        <p:txBody>
          <a:bodyPr>
            <a:noAutofit/>
          </a:bodyPr>
          <a:lstStyle/>
          <a:p>
            <a:r>
              <a:rPr lang="en-US" sz="3200" dirty="0"/>
              <a:t>CPEs widely support filtering features based MAC addresses</a:t>
            </a:r>
          </a:p>
          <a:p>
            <a:pPr lvl="1"/>
            <a:r>
              <a:rPr lang="en-US" sz="2800" dirty="0"/>
              <a:t>An additional guard for access control such as accept- or discard-lists</a:t>
            </a:r>
          </a:p>
          <a:p>
            <a:r>
              <a:rPr lang="en-US" sz="3200" dirty="0"/>
              <a:t>Example services:</a:t>
            </a:r>
          </a:p>
          <a:p>
            <a:pPr lvl="1"/>
            <a:r>
              <a:rPr lang="en-US" sz="2800" dirty="0"/>
              <a:t>ISPs use MAC address filter to mitigate DDoS at the L2 edge. Filtering based on the IP address at the network side is suboptimal</a:t>
            </a:r>
          </a:p>
          <a:p>
            <a:pPr lvl="1"/>
            <a:r>
              <a:rPr lang="en-US" sz="2800" dirty="0"/>
              <a:t>Schedule when a device can be granted access (e.g., parental control)</a:t>
            </a:r>
          </a:p>
          <a:p>
            <a:pPr lvl="1"/>
            <a:r>
              <a:rPr lang="en-US" sz="2800" dirty="0"/>
              <a:t>Seek a confirmation from an administrator when a new device is detected</a:t>
            </a:r>
          </a:p>
          <a:p>
            <a:pPr lvl="1"/>
            <a:endParaRPr lang="en-US" sz="2800" dirty="0"/>
          </a:p>
          <a:p>
            <a:pPr lvl="1"/>
            <a:endParaRPr lang="en-US" sz="2800" dirty="0"/>
          </a:p>
        </p:txBody>
      </p:sp>
    </p:spTree>
    <p:extLst>
      <p:ext uri="{BB962C8B-B14F-4D97-AF65-F5344CB8AC3E}">
        <p14:creationId xmlns:p14="http://schemas.microsoft.com/office/powerpoint/2010/main" val="655826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ACE2-BDEE-CA4B-980D-2E4B0F16C39D}"/>
              </a:ext>
            </a:extLst>
          </p:cNvPr>
          <p:cNvSpPr>
            <a:spLocks noGrp="1"/>
          </p:cNvSpPr>
          <p:nvPr>
            <p:ph type="title"/>
          </p:nvPr>
        </p:nvSpPr>
        <p:spPr/>
        <p:txBody>
          <a:bodyPr/>
          <a:lstStyle/>
          <a:p>
            <a:r>
              <a:rPr lang="en-US" dirty="0"/>
              <a:t>Sticky DHCP Assignment for Incoming Connections</a:t>
            </a:r>
          </a:p>
        </p:txBody>
      </p:sp>
      <p:sp>
        <p:nvSpPr>
          <p:cNvPr id="3" name="Content Placeholder 2">
            <a:extLst>
              <a:ext uri="{FF2B5EF4-FFF2-40B4-BE49-F238E27FC236}">
                <a16:creationId xmlns:a16="http://schemas.microsoft.com/office/drawing/2014/main" id="{0CAD9AD4-1833-3141-837F-976C5AD55AA5}"/>
              </a:ext>
            </a:extLst>
          </p:cNvPr>
          <p:cNvSpPr>
            <a:spLocks noGrp="1"/>
          </p:cNvSpPr>
          <p:nvPr>
            <p:ph idx="1"/>
          </p:nvPr>
        </p:nvSpPr>
        <p:spPr/>
        <p:txBody>
          <a:bodyPr>
            <a:normAutofit/>
          </a:bodyPr>
          <a:lstStyle/>
          <a:p>
            <a:r>
              <a:rPr lang="en-US" sz="3200" dirty="0"/>
              <a:t>CPEs provide DHCP server service</a:t>
            </a:r>
          </a:p>
          <a:p>
            <a:r>
              <a:rPr lang="en-US" sz="3200" dirty="0"/>
              <a:t>It is quite common that users rely upon a sticky DHCP assignment to assign a static IPv4 address to a given device for various functions:</a:t>
            </a:r>
          </a:p>
          <a:p>
            <a:pPr lvl="1"/>
            <a:r>
              <a:rPr lang="en-US" sz="2800" dirty="0"/>
              <a:t>DMZ</a:t>
            </a:r>
          </a:p>
          <a:p>
            <a:pPr lvl="1"/>
            <a:r>
              <a:rPr lang="en-US" sz="2800" dirty="0"/>
              <a:t>(Static) Port Forwarding</a:t>
            </a:r>
          </a:p>
          <a:p>
            <a:pPr lvl="1"/>
            <a:endParaRPr lang="en-US" sz="2800" dirty="0"/>
          </a:p>
          <a:p>
            <a:pPr lvl="1"/>
            <a:endParaRPr lang="en-US" sz="2800" dirty="0"/>
          </a:p>
          <a:p>
            <a:pPr lvl="1"/>
            <a:endParaRPr lang="en-US" sz="2800" dirty="0"/>
          </a:p>
        </p:txBody>
      </p:sp>
      <p:sp>
        <p:nvSpPr>
          <p:cNvPr id="5" name="TextBox 4">
            <a:extLst>
              <a:ext uri="{FF2B5EF4-FFF2-40B4-BE49-F238E27FC236}">
                <a16:creationId xmlns:a16="http://schemas.microsoft.com/office/drawing/2014/main" id="{6C5BA78D-7198-814E-A22C-41B80EE07856}"/>
              </a:ext>
            </a:extLst>
          </p:cNvPr>
          <p:cNvSpPr txBox="1"/>
          <p:nvPr/>
        </p:nvSpPr>
        <p:spPr>
          <a:xfrm>
            <a:off x="7512908" y="107503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199690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A98DE-5FAA-6B4A-A120-FD80C9D455F0}"/>
              </a:ext>
            </a:extLst>
          </p:cNvPr>
          <p:cNvSpPr>
            <a:spLocks noGrp="1"/>
          </p:cNvSpPr>
          <p:nvPr>
            <p:ph type="title"/>
          </p:nvPr>
        </p:nvSpPr>
        <p:spPr/>
        <p:txBody>
          <a:bodyPr/>
          <a:lstStyle/>
          <a:p>
            <a:r>
              <a:rPr lang="en-US" dirty="0"/>
              <a:t>DHCP Address Pool Exhaustion</a:t>
            </a:r>
          </a:p>
        </p:txBody>
      </p:sp>
      <p:sp>
        <p:nvSpPr>
          <p:cNvPr id="3" name="Content Placeholder 2">
            <a:extLst>
              <a:ext uri="{FF2B5EF4-FFF2-40B4-BE49-F238E27FC236}">
                <a16:creationId xmlns:a16="http://schemas.microsoft.com/office/drawing/2014/main" id="{5CC7E27F-46E5-B741-8C41-84884BBC583A}"/>
              </a:ext>
            </a:extLst>
          </p:cNvPr>
          <p:cNvSpPr>
            <a:spLocks noGrp="1"/>
          </p:cNvSpPr>
          <p:nvPr>
            <p:ph idx="1"/>
          </p:nvPr>
        </p:nvSpPr>
        <p:spPr/>
        <p:txBody>
          <a:bodyPr>
            <a:normAutofit/>
          </a:bodyPr>
          <a:lstStyle/>
          <a:p>
            <a:r>
              <a:rPr lang="en-IE" dirty="0"/>
              <a:t>Clients connecting with different MAC addresses are assigned new DHCP IP addresses</a:t>
            </a:r>
          </a:p>
          <a:p>
            <a:r>
              <a:rPr lang="en-IE" dirty="0"/>
              <a:t>Normally a DHCP Server maintains a single IP address for a client</a:t>
            </a:r>
          </a:p>
          <a:p>
            <a:r>
              <a:rPr lang="en-IE" dirty="0"/>
              <a:t>With MAC Randomisation, the DHCP Server has to assign a new IP address every time a client changes its MAC address</a:t>
            </a:r>
          </a:p>
          <a:p>
            <a:r>
              <a:rPr lang="en-IE" dirty="0"/>
              <a:t>IP Address exhaustion at the DHCP server may prevent clients from joining a network as no more addresses free to assign</a:t>
            </a:r>
          </a:p>
          <a:p>
            <a:r>
              <a:rPr lang="en-IE" dirty="0"/>
              <a:t>If customer network equipment is limited to a maximum number of MAC addresses, this may be exhausted due to MAC randomisation</a:t>
            </a:r>
          </a:p>
          <a:p>
            <a:endParaRPr lang="en-US" dirty="0"/>
          </a:p>
        </p:txBody>
      </p:sp>
    </p:spTree>
    <p:extLst>
      <p:ext uri="{BB962C8B-B14F-4D97-AF65-F5344CB8AC3E}">
        <p14:creationId xmlns:p14="http://schemas.microsoft.com/office/powerpoint/2010/main" val="3227217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6D780-6090-5B44-8A7B-F1CC768EB9A5}"/>
              </a:ext>
            </a:extLst>
          </p:cNvPr>
          <p:cNvSpPr>
            <a:spLocks noGrp="1"/>
          </p:cNvSpPr>
          <p:nvPr>
            <p:ph type="title"/>
          </p:nvPr>
        </p:nvSpPr>
        <p:spPr/>
        <p:txBody>
          <a:bodyPr/>
          <a:lstStyle/>
          <a:p>
            <a:r>
              <a:rPr lang="en-GB" dirty="0"/>
              <a:t>Diagnostics</a:t>
            </a:r>
            <a:endParaRPr lang="en-US" dirty="0"/>
          </a:p>
        </p:txBody>
      </p:sp>
      <p:sp>
        <p:nvSpPr>
          <p:cNvPr id="3" name="Content Placeholder 2">
            <a:extLst>
              <a:ext uri="{FF2B5EF4-FFF2-40B4-BE49-F238E27FC236}">
                <a16:creationId xmlns:a16="http://schemas.microsoft.com/office/drawing/2014/main" id="{578B6A8A-3CBB-4445-AFB0-94CF158A2FE1}"/>
              </a:ext>
            </a:extLst>
          </p:cNvPr>
          <p:cNvSpPr>
            <a:spLocks noGrp="1"/>
          </p:cNvSpPr>
          <p:nvPr>
            <p:ph idx="1"/>
          </p:nvPr>
        </p:nvSpPr>
        <p:spPr/>
        <p:txBody>
          <a:bodyPr>
            <a:normAutofit fontScale="85000" lnSpcReduction="20000"/>
          </a:bodyPr>
          <a:lstStyle/>
          <a:p>
            <a:r>
              <a:rPr lang="en-GB" dirty="0"/>
              <a:t>ISPs need to be able to provide remote support for their customers to help identify and diagnose problems that the customers are having with </a:t>
            </a:r>
            <a:r>
              <a:rPr lang="en-GB"/>
              <a:t>their connectivity</a:t>
            </a:r>
            <a:r>
              <a:rPr lang="en-GB" dirty="0"/>
              <a:t>. </a:t>
            </a:r>
          </a:p>
          <a:p>
            <a:r>
              <a:rPr lang="en-GB" dirty="0"/>
              <a:t>There is a need to be able to identify the current performance and behaviour of each individual device and to understand the patterns of performance of each device over a period of time that extends to at least several weeks.</a:t>
            </a:r>
          </a:p>
          <a:p>
            <a:r>
              <a:rPr lang="en-GB" dirty="0"/>
              <a:t>Thus there is need for a persistent device identifier.</a:t>
            </a:r>
          </a:p>
          <a:p>
            <a:pPr lvl="1"/>
            <a:r>
              <a:rPr lang="en-GB" dirty="0"/>
              <a:t>For most diagnostics purposes the identifier only needs to be unique and persistent within an individual home network (ESS).</a:t>
            </a:r>
          </a:p>
          <a:p>
            <a:pPr lvl="1"/>
            <a:r>
              <a:rPr lang="en-GB" dirty="0"/>
              <a:t>However, there exist some diagnostics examples (such as detecting when a device has mistakenly connected to the community Wi-Fi side of an access point rather than the private LAN side), where an identifier that is common across different </a:t>
            </a:r>
            <a:r>
              <a:rPr lang="en-GB" dirty="0" err="1"/>
              <a:t>ESSes</a:t>
            </a:r>
            <a:r>
              <a:rPr lang="en-GB" dirty="0"/>
              <a:t> would be required.</a:t>
            </a:r>
          </a:p>
          <a:p>
            <a:r>
              <a:rPr lang="en-GB" dirty="0"/>
              <a:t>ISPs also need to be able to discuss the performance of specific identified devices with the customer and so need to be able to tie the diagnostic device identifier to a device name or description that the customer will understand.</a:t>
            </a:r>
          </a:p>
        </p:txBody>
      </p:sp>
    </p:spTree>
    <p:extLst>
      <p:ext uri="{BB962C8B-B14F-4D97-AF65-F5344CB8AC3E}">
        <p14:creationId xmlns:p14="http://schemas.microsoft.com/office/powerpoint/2010/main" val="2112805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itle 1"/>
          <p:cNvSpPr txBox="1">
            <a:spLocks noGrp="1"/>
          </p:cNvSpPr>
          <p:nvPr>
            <p:ph type="title"/>
          </p:nvPr>
        </p:nvSpPr>
        <p:spPr>
          <a:xfrm>
            <a:off x="838200" y="365125"/>
            <a:ext cx="10515600" cy="1325563"/>
          </a:xfrm>
          <a:prstGeom prst="rect">
            <a:avLst/>
          </a:prstGeom>
        </p:spPr>
        <p:txBody>
          <a:bodyPr/>
          <a:lstStyle/>
          <a:p>
            <a:r>
              <a:rPr dirty="0"/>
              <a:t>Cloud Resource Management</a:t>
            </a:r>
          </a:p>
        </p:txBody>
      </p:sp>
      <p:sp>
        <p:nvSpPr>
          <p:cNvPr id="119" name="Content Placeholder 2"/>
          <p:cNvSpPr txBox="1">
            <a:spLocks noGrp="1"/>
          </p:cNvSpPr>
          <p:nvPr>
            <p:ph type="body" idx="1"/>
          </p:nvPr>
        </p:nvSpPr>
        <p:spPr>
          <a:xfrm>
            <a:off x="838200" y="1825625"/>
            <a:ext cx="10515600" cy="4351338"/>
          </a:xfrm>
          <a:prstGeom prst="rect">
            <a:avLst/>
          </a:prstGeom>
        </p:spPr>
        <p:txBody>
          <a:bodyPr/>
          <a:lstStyle/>
          <a:p>
            <a:pPr>
              <a:lnSpc>
                <a:spcPct val="81000"/>
              </a:lnSpc>
            </a:pPr>
            <a:r>
              <a:t>A device record is stored in cloud for management of various features (family profile, service policies, steering, etc)</a:t>
            </a:r>
          </a:p>
          <a:p>
            <a:pPr>
              <a:lnSpc>
                <a:spcPct val="81000"/>
              </a:lnSpc>
            </a:pPr>
            <a:r>
              <a:t>The size of the record database increases astronomically as the device MAC address change frequency reduces (Ex. For one month period, if the MAC address of each home client changes every 24 hours, then database size is 30X more than that of one where no device randomized MAC address once associating to the network)</a:t>
            </a:r>
          </a:p>
          <a:p>
            <a:pPr>
              <a:lnSpc>
                <a:spcPct val="81000"/>
              </a:lnSpc>
            </a:pPr>
            <a:r>
              <a:t>This also results in increase in complexity of database management as well as other essential cloud components referring the device records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146CE-E1BC-BA45-A90E-DD982797437B}"/>
              </a:ext>
            </a:extLst>
          </p:cNvPr>
          <p:cNvSpPr>
            <a:spLocks noGrp="1"/>
          </p:cNvSpPr>
          <p:nvPr>
            <p:ph type="title"/>
          </p:nvPr>
        </p:nvSpPr>
        <p:spPr/>
        <p:txBody>
          <a:bodyPr/>
          <a:lstStyle/>
          <a:p>
            <a:r>
              <a:rPr lang="en-US" dirty="0"/>
              <a:t>Community Wi-Fi Auto Sign-in</a:t>
            </a:r>
          </a:p>
        </p:txBody>
      </p:sp>
      <p:sp>
        <p:nvSpPr>
          <p:cNvPr id="3" name="Content Placeholder 2">
            <a:extLst>
              <a:ext uri="{FF2B5EF4-FFF2-40B4-BE49-F238E27FC236}">
                <a16:creationId xmlns:a16="http://schemas.microsoft.com/office/drawing/2014/main" id="{08231AA5-25AB-0E4B-BAF1-4E662C705589}"/>
              </a:ext>
            </a:extLst>
          </p:cNvPr>
          <p:cNvSpPr>
            <a:spLocks noGrp="1"/>
          </p:cNvSpPr>
          <p:nvPr>
            <p:ph idx="1"/>
          </p:nvPr>
        </p:nvSpPr>
        <p:spPr/>
        <p:txBody>
          <a:bodyPr>
            <a:normAutofit/>
          </a:bodyPr>
          <a:lstStyle/>
          <a:p>
            <a:r>
              <a:rPr lang="en-US" dirty="0"/>
              <a:t>Many ISPs offer an open and secure SSID as a public Wi-Fi service to their customers across millions of APs</a:t>
            </a:r>
          </a:p>
          <a:p>
            <a:endParaRPr lang="en-US" dirty="0"/>
          </a:p>
          <a:p>
            <a:r>
              <a:rPr lang="en-US" dirty="0"/>
              <a:t>Many users access public Wi-Fi service using the open SSID</a:t>
            </a:r>
          </a:p>
          <a:p>
            <a:pPr lvl="1"/>
            <a:r>
              <a:rPr lang="en-US" dirty="0"/>
              <a:t>First time authentication of a user is done via username/password provided by the supplicant</a:t>
            </a:r>
          </a:p>
          <a:p>
            <a:pPr lvl="1"/>
            <a:r>
              <a:rPr lang="en-US" dirty="0"/>
              <a:t>Once the identity of the user is confirmed and verified the network caches the MAC address of the supplicant for provide auto auth to return users, until cache expiry.</a:t>
            </a:r>
          </a:p>
          <a:p>
            <a:endParaRPr lang="en-US" dirty="0"/>
          </a:p>
        </p:txBody>
      </p:sp>
    </p:spTree>
    <p:extLst>
      <p:ext uri="{BB962C8B-B14F-4D97-AF65-F5344CB8AC3E}">
        <p14:creationId xmlns:p14="http://schemas.microsoft.com/office/powerpoint/2010/main" val="4161737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0689-6858-5947-8C32-57133182BCBF}"/>
              </a:ext>
            </a:extLst>
          </p:cNvPr>
          <p:cNvSpPr>
            <a:spLocks noGrp="1"/>
          </p:cNvSpPr>
          <p:nvPr>
            <p:ph type="title"/>
          </p:nvPr>
        </p:nvSpPr>
        <p:spPr/>
        <p:txBody>
          <a:bodyPr/>
          <a:lstStyle/>
          <a:p>
            <a:r>
              <a:rPr lang="en-US" dirty="0" err="1"/>
              <a:t>QoE</a:t>
            </a:r>
            <a:r>
              <a:rPr lang="en-US" dirty="0"/>
              <a:t> Measurement &amp; Improvement</a:t>
            </a:r>
          </a:p>
        </p:txBody>
      </p:sp>
      <p:sp>
        <p:nvSpPr>
          <p:cNvPr id="3" name="Content Placeholder 2">
            <a:extLst>
              <a:ext uri="{FF2B5EF4-FFF2-40B4-BE49-F238E27FC236}">
                <a16:creationId xmlns:a16="http://schemas.microsoft.com/office/drawing/2014/main" id="{7AE5EE21-895C-C047-BEC9-B34F573BE710}"/>
              </a:ext>
            </a:extLst>
          </p:cNvPr>
          <p:cNvSpPr>
            <a:spLocks noGrp="1"/>
          </p:cNvSpPr>
          <p:nvPr>
            <p:ph idx="1"/>
          </p:nvPr>
        </p:nvSpPr>
        <p:spPr/>
        <p:txBody>
          <a:bodyPr>
            <a:normAutofit/>
          </a:bodyPr>
          <a:lstStyle/>
          <a:p>
            <a:r>
              <a:rPr lang="en-US" dirty="0"/>
              <a:t>Some Community Wi-Fi providers do continuous measurement of Quality Of Experience (</a:t>
            </a:r>
            <a:r>
              <a:rPr lang="en-US" dirty="0" err="1"/>
              <a:t>QoE</a:t>
            </a:r>
            <a:r>
              <a:rPr lang="en-US" dirty="0"/>
              <a:t>) of their users on the Wi-Fi network by scoring the </a:t>
            </a:r>
            <a:r>
              <a:rPr lang="en-US" dirty="0" err="1"/>
              <a:t>QoE</a:t>
            </a:r>
            <a:endParaRPr lang="en-US" dirty="0"/>
          </a:p>
          <a:p>
            <a:endParaRPr lang="en-US" dirty="0"/>
          </a:p>
          <a:p>
            <a:r>
              <a:rPr lang="en-US" dirty="0"/>
              <a:t>Correlation of </a:t>
            </a:r>
            <a:r>
              <a:rPr lang="en-US" dirty="0" err="1"/>
              <a:t>QoE</a:t>
            </a:r>
            <a:r>
              <a:rPr lang="en-US" dirty="0"/>
              <a:t> experiments pre/post network tuning relies upon a persistent device identifier (MAC). For example:</a:t>
            </a:r>
          </a:p>
          <a:p>
            <a:pPr lvl="1"/>
            <a:r>
              <a:rPr lang="en-US" dirty="0"/>
              <a:t>Device MAC “A” had a </a:t>
            </a:r>
            <a:r>
              <a:rPr lang="en-US" dirty="0" err="1"/>
              <a:t>QoE</a:t>
            </a:r>
            <a:r>
              <a:rPr lang="en-US" dirty="0"/>
              <a:t> score of “X”</a:t>
            </a:r>
          </a:p>
          <a:p>
            <a:pPr lvl="1"/>
            <a:r>
              <a:rPr lang="en-US" dirty="0"/>
              <a:t>Operations team tunes that segment of the network, soak changes</a:t>
            </a:r>
          </a:p>
          <a:p>
            <a:pPr lvl="1"/>
            <a:r>
              <a:rPr lang="en-US" dirty="0"/>
              <a:t>After Y days, </a:t>
            </a:r>
            <a:r>
              <a:rPr lang="en-US" dirty="0" err="1"/>
              <a:t>QoE</a:t>
            </a:r>
            <a:r>
              <a:rPr lang="en-US" dirty="0"/>
              <a:t> measurements are performed for device MAC “A” , and </a:t>
            </a:r>
            <a:r>
              <a:rPr lang="en-US" dirty="0" err="1"/>
              <a:t>QoE</a:t>
            </a:r>
            <a:r>
              <a:rPr lang="en-US" dirty="0"/>
              <a:t> score of “Z” is observed</a:t>
            </a:r>
          </a:p>
        </p:txBody>
      </p:sp>
    </p:spTree>
    <p:extLst>
      <p:ext uri="{BB962C8B-B14F-4D97-AF65-F5344CB8AC3E}">
        <p14:creationId xmlns:p14="http://schemas.microsoft.com/office/powerpoint/2010/main" val="770139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0967-153A-0540-9BA3-849170D93010}"/>
              </a:ext>
            </a:extLst>
          </p:cNvPr>
          <p:cNvSpPr>
            <a:spLocks noGrp="1"/>
          </p:cNvSpPr>
          <p:nvPr>
            <p:ph type="title"/>
          </p:nvPr>
        </p:nvSpPr>
        <p:spPr/>
        <p:txBody>
          <a:bodyPr/>
          <a:lstStyle/>
          <a:p>
            <a:r>
              <a:rPr lang="en-GB" dirty="0"/>
              <a:t>Legacy Client Steering and </a:t>
            </a:r>
            <a:br>
              <a:rPr lang="en-GB" dirty="0"/>
            </a:br>
            <a:r>
              <a:rPr lang="en-GB" dirty="0"/>
              <a:t>Pre-Association Steering</a:t>
            </a:r>
            <a:endParaRPr lang="en-US" dirty="0"/>
          </a:p>
        </p:txBody>
      </p:sp>
      <p:sp>
        <p:nvSpPr>
          <p:cNvPr id="3" name="Content Placeholder 2">
            <a:extLst>
              <a:ext uri="{FF2B5EF4-FFF2-40B4-BE49-F238E27FC236}">
                <a16:creationId xmlns:a16="http://schemas.microsoft.com/office/drawing/2014/main" id="{DCB4F131-625A-3743-BA5B-C35FDD3DFE8B}"/>
              </a:ext>
            </a:extLst>
          </p:cNvPr>
          <p:cNvSpPr>
            <a:spLocks noGrp="1"/>
          </p:cNvSpPr>
          <p:nvPr>
            <p:ph idx="1"/>
          </p:nvPr>
        </p:nvSpPr>
        <p:spPr/>
        <p:txBody>
          <a:bodyPr>
            <a:normAutofit fontScale="77500" lnSpcReduction="20000"/>
          </a:bodyPr>
          <a:lstStyle/>
          <a:p>
            <a:r>
              <a:rPr lang="en-GB" dirty="0"/>
              <a:t>While the new MBO based client steering relies on devices reporting their view on the signal strengths of access points, legacy mechanisms rely on access points making measurements of the signal strength of clients.</a:t>
            </a:r>
          </a:p>
          <a:p>
            <a:r>
              <a:rPr lang="en-GB" dirty="0"/>
              <a:t>For such solutions, access points may have to compare the signal strength they see on a probe request on one band with the signal strength they see for data traffic of the same station that is associated on another band.</a:t>
            </a:r>
          </a:p>
          <a:p>
            <a:r>
              <a:rPr lang="en-GB" dirty="0"/>
              <a:t>If the probe request uses a different MAC address than is used for the associated connection, then the access point will be unable to determine that the probe request is from the same device and will therefore be unable to perform the client steering action.</a:t>
            </a:r>
          </a:p>
          <a:p>
            <a:r>
              <a:rPr lang="en-GB" dirty="0"/>
              <a:t>Furthermore, APs may need to record which clients do not respond well to legacy steering attempts in order to avoid repeating the same poor experience. This requires a persistent identifier for the client device. </a:t>
            </a:r>
          </a:p>
          <a:p>
            <a:r>
              <a:rPr lang="en-GB" dirty="0"/>
              <a:t>Pre-association steering may also be affected, depending on the specific implementation, as client devices using MAC randomisation may use one MAC address for probing and a different one for association.</a:t>
            </a:r>
          </a:p>
          <a:p>
            <a:endParaRPr lang="en-US" dirty="0"/>
          </a:p>
        </p:txBody>
      </p:sp>
    </p:spTree>
    <p:extLst>
      <p:ext uri="{BB962C8B-B14F-4D97-AF65-F5344CB8AC3E}">
        <p14:creationId xmlns:p14="http://schemas.microsoft.com/office/powerpoint/2010/main" val="2296915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1353</Words>
  <Application>Microsoft Macintosh PowerPoint</Application>
  <PresentationFormat>Widescreen</PresentationFormat>
  <Paragraphs>255</Paragraphs>
  <Slides>12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MADINAS Use Cases</vt:lpstr>
      <vt:lpstr>Access Control based on MAC Addresses</vt:lpstr>
      <vt:lpstr>Sticky DHCP Assignment for Incoming Connections</vt:lpstr>
      <vt:lpstr>DHCP Address Pool Exhaustion</vt:lpstr>
      <vt:lpstr>Diagnostics</vt:lpstr>
      <vt:lpstr>Cloud Resource Management</vt:lpstr>
      <vt:lpstr>Community Wi-Fi Auto Sign-in</vt:lpstr>
      <vt:lpstr>QoE Measurement &amp; Improvement</vt:lpstr>
      <vt:lpstr>Legacy Client Steering and  Pre-Association Steering</vt:lpstr>
      <vt:lpstr>Enhanced Features for Home Network</vt:lpstr>
      <vt:lpstr>Community Wifi Mobility Event</vt:lpstr>
      <vt:lpstr>Use Case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MADINAS Use Cases</dc:title>
  <dc:creator>Lee, Yiu</dc:creator>
  <cp:lastModifiedBy>Lee, Yiu</cp:lastModifiedBy>
  <cp:revision>26</cp:revision>
  <dcterms:created xsi:type="dcterms:W3CDTF">2020-11-13T16:55:29Z</dcterms:created>
  <dcterms:modified xsi:type="dcterms:W3CDTF">2020-11-16T19:04:10Z</dcterms:modified>
</cp:coreProperties>
</file>