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2" r:id="rId1"/>
  </p:sldMasterIdLst>
  <p:notesMasterIdLst>
    <p:notesMasterId r:id="rId17"/>
  </p:notesMasterIdLst>
  <p:sldIdLst>
    <p:sldId id="259" r:id="rId2"/>
    <p:sldId id="260" r:id="rId3"/>
    <p:sldId id="261" r:id="rId4"/>
    <p:sldId id="263" r:id="rId5"/>
    <p:sldId id="265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62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73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05CBEA1D-3228-4CB8-BE21-96AD46CD22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1ABFB8EB-F9C1-4382-B02E-EF8944225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53">
            <a:extLst>
              <a:ext uri="{FF2B5EF4-FFF2-40B4-BE49-F238E27FC236}">
                <a16:creationId xmlns:a16="http://schemas.microsoft.com/office/drawing/2014/main" id="{EC197FAE-95FD-42D5-BC52-A33EA8AD5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54">
            <a:extLst>
              <a:ext uri="{FF2B5EF4-FFF2-40B4-BE49-F238E27FC236}">
                <a16:creationId xmlns:a16="http://schemas.microsoft.com/office/drawing/2014/main" id="{342E8F98-3621-4A6F-96CE-7024E3E993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5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5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266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2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09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3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67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4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3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Capstone Presentation Daniel Fernandez (490105980)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56">
            <a:extLst>
              <a:ext uri="{FF2B5EF4-FFF2-40B4-BE49-F238E27FC236}">
                <a16:creationId xmlns:a16="http://schemas.microsoft.com/office/drawing/2014/main" id="{29725D48-5E6C-40AC-B29D-15FBB1FB51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45700" bIns="45700"/>
          <a:lstStyle/>
          <a:p>
            <a:pPr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AA1BC-9E30-424D-B2F3-F46122D32C26}"/>
              </a:ext>
            </a:extLst>
          </p:cNvPr>
          <p:cNvSpPr txBox="1"/>
          <p:nvPr/>
        </p:nvSpPr>
        <p:spPr>
          <a:xfrm>
            <a:off x="677334" y="1822823"/>
            <a:ext cx="8028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Daniel Fernandez (490105980) with Joseph </a:t>
            </a:r>
            <a:r>
              <a:rPr lang="en-US" sz="2400" dirty="0" err="1"/>
              <a:t>Lizier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AU" sz="2400" u="sng" dirty="0">
                <a:solidFill>
                  <a:srgbClr val="00000A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Applying the KSG Estimator to Mixed Continuous-Discrete Data in JIDT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0C71C-81D9-4AB4-A53B-298918AA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300C2-22E3-4D7B-B49F-4C875E97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AC9-F405-47E6-8259-F0B921D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N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13BAF-0F56-4F22-BDAA-7292BEAB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3E9F3-EB3E-4F5A-94B7-DEE4E671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D3F63E-6229-4856-A2CF-EA787CAD75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" y="1467539"/>
            <a:ext cx="4771809" cy="3068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61F24-F7A3-4CCE-90E2-B94B642E5233}"/>
              </a:ext>
            </a:extLst>
          </p:cNvPr>
          <p:cNvSpPr txBox="1"/>
          <p:nvPr/>
        </p:nvSpPr>
        <p:spPr>
          <a:xfrm>
            <a:off x="677334" y="4673647"/>
            <a:ext cx="5946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slope of the best fit line here (R^2=0.73) is actually around -0.8, which isn’t quite what we would expect! </a:t>
            </a:r>
          </a:p>
          <a:p>
            <a:endParaRPr lang="en-US" dirty="0"/>
          </a:p>
          <a:p>
            <a:r>
              <a:rPr lang="en-US" dirty="0"/>
              <a:t>This phenomenon is discussed a bit more in </a:t>
            </a:r>
            <a:r>
              <a:rPr lang="en-US"/>
              <a:t>the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5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34E3-7DD2-4ECF-AEFE-D289E718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1624"/>
          </a:xfrm>
        </p:spPr>
        <p:txBody>
          <a:bodyPr/>
          <a:lstStyle/>
          <a:p>
            <a:r>
              <a:rPr lang="en-US" dirty="0"/>
              <a:t>Error bar plot </a:t>
            </a:r>
            <a:r>
              <a:rPr lang="en-GB" dirty="0"/>
              <a:t>#1: Square Wave (N=400)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15587-42B5-4AEA-9665-7E8CD22B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81385-FBC6-477E-BE48-5AE48B69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64A403-E89C-4503-B368-34BDDA3AEB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6" y="1567458"/>
            <a:ext cx="5055752" cy="3378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D0E7F-86D9-456B-AC7B-10E434DBBF86}"/>
              </a:ext>
            </a:extLst>
          </p:cNvPr>
          <p:cNvSpPr txBox="1"/>
          <p:nvPr/>
        </p:nvSpPr>
        <p:spPr>
          <a:xfrm>
            <a:off x="677334" y="5043705"/>
            <a:ext cx="598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to Gaussian case just discussed, the estimator isn’t reliable and shows a trend as k varies.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5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5282-FBC0-48F8-A023-F62F1707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02948" cy="1025374"/>
          </a:xfrm>
        </p:spPr>
        <p:txBody>
          <a:bodyPr/>
          <a:lstStyle/>
          <a:p>
            <a:r>
              <a:rPr lang="en-GB" dirty="0"/>
              <a:t>Error bar plot #2: Square Wave (N=10000)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C95BC-835C-46A0-B87F-6FAD1DA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46E50-EC09-4642-BC58-3C36B33E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8DCB00-A600-41E5-870F-CA5FA419FD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2" y="1634974"/>
            <a:ext cx="5055752" cy="3378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6E94F0-C673-47B6-AF77-349045111A23}"/>
              </a:ext>
            </a:extLst>
          </p:cNvPr>
          <p:cNvSpPr txBox="1"/>
          <p:nvPr/>
        </p:nvSpPr>
        <p:spPr>
          <a:xfrm>
            <a:off x="759013" y="5013944"/>
            <a:ext cx="6639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 bar shows +/- 2sd.</a:t>
            </a:r>
          </a:p>
          <a:p>
            <a:endParaRPr lang="en-GB" dirty="0"/>
          </a:p>
          <a:p>
            <a:r>
              <a:rPr lang="en-GB" dirty="0"/>
              <a:t>Very strong agreement with the true value 0.145 bits.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9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F259-70FE-4AE6-AA20-A773A664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118"/>
          </a:xfrm>
        </p:spPr>
        <p:txBody>
          <a:bodyPr/>
          <a:lstStyle/>
          <a:p>
            <a:r>
              <a:rPr lang="en-US" dirty="0"/>
              <a:t>Tools and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5ACB-87B1-4622-9E33-B15AFB20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778"/>
            <a:ext cx="8596668" cy="3880773"/>
          </a:xfrm>
        </p:spPr>
        <p:txBody>
          <a:bodyPr/>
          <a:lstStyle/>
          <a:p>
            <a:r>
              <a:rPr lang="en-US" dirty="0"/>
              <a:t>JIDT is written in Java; my scripts are entirely in Python. The library used to interface between the two is </a:t>
            </a:r>
            <a:r>
              <a:rPr lang="en-US" dirty="0" err="1"/>
              <a:t>Jpype</a:t>
            </a:r>
            <a:r>
              <a:rPr lang="en-US" dirty="0"/>
              <a:t>.</a:t>
            </a:r>
          </a:p>
          <a:p>
            <a:r>
              <a:rPr lang="en-US" dirty="0"/>
              <a:t> There are five scripts, all included as a .zip with the report:</a:t>
            </a:r>
          </a:p>
          <a:p>
            <a:pPr lvl="1"/>
            <a:r>
              <a:rPr lang="en-US" dirty="0"/>
              <a:t>Main calculator (MI)</a:t>
            </a:r>
          </a:p>
          <a:p>
            <a:pPr lvl="1"/>
            <a:r>
              <a:rPr lang="en-US" dirty="0"/>
              <a:t>CMI</a:t>
            </a:r>
          </a:p>
          <a:p>
            <a:pPr lvl="1"/>
            <a:r>
              <a:rPr lang="en-US" dirty="0" err="1"/>
              <a:t>Data_Generators</a:t>
            </a:r>
            <a:r>
              <a:rPr lang="en-US" dirty="0"/>
              <a:t> (contains functions only)</a:t>
            </a:r>
          </a:p>
          <a:p>
            <a:pPr lvl="1"/>
            <a:r>
              <a:rPr lang="en-US" dirty="0" err="1"/>
              <a:t>Integral_Gaussian</a:t>
            </a:r>
            <a:r>
              <a:rPr lang="en-US" dirty="0"/>
              <a:t> (for computing true MI in Gaussian case)</a:t>
            </a:r>
          </a:p>
          <a:p>
            <a:pPr lvl="1"/>
            <a:r>
              <a:rPr lang="en-US" dirty="0" err="1"/>
              <a:t>Integral_Square</a:t>
            </a:r>
            <a:r>
              <a:rPr lang="en-US" dirty="0"/>
              <a:t> (for computing true MI in Square Wave case)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659A1-3117-4B7A-86D7-363693F1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218AB-1FAD-4BD3-A75E-011FFBE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91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447E-C42B-463F-9E28-45471E7B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024"/>
          </a:xfrm>
        </p:spPr>
        <p:txBody>
          <a:bodyPr/>
          <a:lstStyle/>
          <a:p>
            <a:r>
              <a:rPr lang="en-GB" dirty="0"/>
              <a:t>Demonstrations!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8EEC-03DC-4945-B63C-C49E4317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4425"/>
            <a:ext cx="8596668" cy="4116938"/>
          </a:xfrm>
        </p:spPr>
        <p:txBody>
          <a:bodyPr/>
          <a:lstStyle/>
          <a:p>
            <a:r>
              <a:rPr lang="en-GB" dirty="0"/>
              <a:t>Mutual information calculator</a:t>
            </a:r>
          </a:p>
          <a:p>
            <a:r>
              <a:rPr lang="en-GB" dirty="0"/>
              <a:t>Data generation mechanism</a:t>
            </a:r>
          </a:p>
          <a:p>
            <a:r>
              <a:rPr lang="en-GB" dirty="0"/>
              <a:t>CMI script</a:t>
            </a:r>
          </a:p>
          <a:p>
            <a:r>
              <a:rPr lang="en-GB" dirty="0"/>
              <a:t>Enjoy!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133C-19F5-4A56-BCBE-23194B7C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C81E3-DB53-454D-ACFA-949C2A54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73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DC9C-6398-45B7-9697-77D6CF17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75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9301-316F-4195-A4BE-A317784C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4119"/>
            <a:ext cx="8596668" cy="4547244"/>
          </a:xfrm>
        </p:spPr>
        <p:txBody>
          <a:bodyPr/>
          <a:lstStyle/>
          <a:p>
            <a:r>
              <a:rPr lang="en-US" sz="2000" dirty="0" err="1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Lizier</a:t>
            </a:r>
            <a:r>
              <a:rPr lang="en-US" sz="2000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J. (2014). </a:t>
            </a:r>
            <a:r>
              <a:rPr lang="en-US" sz="2000" i="0" dirty="0">
                <a:solidFill>
                  <a:srgbClr val="02020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JIDT: an information-theoretic toolkit for studying the dynamics of complex systems. </a:t>
            </a:r>
          </a:p>
          <a:p>
            <a:r>
              <a:rPr lang="en-US" sz="2000" i="0" dirty="0">
                <a:solidFill>
                  <a:srgbClr val="20202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Ross, B. (2014). Mutual Information between Discrete and Continuous Data Sets. 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Kraskov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A. et. al. (2004) Estimating mutual information.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(Report only)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Gao et.al. (2017). </a:t>
            </a:r>
            <a:r>
              <a:rPr lang="en-US" dirty="0"/>
              <a:t>Estimating Mutual Information for Discrete-Continuous Mixtures.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2FE2F-2A82-4D71-9BA6-FE9A52A2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077EA-2288-47D5-A951-2FD10109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73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4CA0-7CD8-4806-8EE0-99975795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n-US" dirty="0"/>
              <a:t>Goals and Scope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2FEA-F945-4F73-A7BF-1039E94C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519"/>
            <a:ext cx="8596668" cy="4648844"/>
          </a:xfrm>
        </p:spPr>
        <p:txBody>
          <a:bodyPr/>
          <a:lstStyle/>
          <a:p>
            <a:r>
              <a:rPr lang="en-US" sz="2000" dirty="0"/>
              <a:t>The KSG estimator is best-in-class for estimating </a:t>
            </a:r>
            <a:r>
              <a:rPr lang="en-US" sz="2000" i="1" dirty="0"/>
              <a:t>mutual information</a:t>
            </a:r>
            <a:r>
              <a:rPr lang="en-US" sz="2000" dirty="0"/>
              <a:t> between two (or more) variables.</a:t>
            </a:r>
          </a:p>
          <a:p>
            <a:r>
              <a:rPr lang="en-US" sz="2000" dirty="0"/>
              <a:t>It uses a k-nearest-</a:t>
            </a:r>
            <a:r>
              <a:rPr lang="en-US" sz="2000" dirty="0" err="1"/>
              <a:t>neighbours</a:t>
            </a:r>
            <a:r>
              <a:rPr lang="en-US" sz="2000" dirty="0"/>
              <a:t> approach with k as a hyperparameter.</a:t>
            </a:r>
          </a:p>
          <a:p>
            <a:r>
              <a:rPr lang="en-US" sz="2000" dirty="0"/>
              <a:t>Implementations already exist and tested for cases where all variables are either discrete or continuous.</a:t>
            </a:r>
          </a:p>
          <a:p>
            <a:r>
              <a:rPr lang="en-US" sz="2000" dirty="0"/>
              <a:t>JIDT recently added capability for mixed data types. In the most basic case, X is a discrete variable and Y is a continuous variable.</a:t>
            </a:r>
          </a:p>
          <a:p>
            <a:r>
              <a:rPr lang="en-US" sz="2000" b="1" dirty="0"/>
              <a:t>The overarching theme of this project is to validate that implementation in JIDT and perform analysis of any questions that throws up.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ACA8E-39F8-4572-B9F9-81CF6708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C4EA0-40D5-441B-A2C0-1CAF0DF6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49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37C3-B0C2-44A4-9D2E-2D422752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Scope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FC5D-867C-40A3-BCF9-6216322D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306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Breaking that down a little further…</a:t>
            </a:r>
          </a:p>
          <a:p>
            <a:r>
              <a:rPr lang="en-US" sz="2000" dirty="0"/>
              <a:t>The initial goal will be to replicate plots by Ross (2015) in which X took 3 different values and he varied the value of k.</a:t>
            </a:r>
          </a:p>
          <a:p>
            <a:r>
              <a:rPr lang="en-US" sz="2000" dirty="0"/>
              <a:t>The second goal will be to explore the dependence of the reliability of the estimator upon the sample size N.</a:t>
            </a:r>
          </a:p>
          <a:p>
            <a:r>
              <a:rPr lang="en-US" sz="2000" dirty="0"/>
              <a:t>The third goal (not in slides, may demo) is to test a second, related, estimator for </a:t>
            </a:r>
            <a:r>
              <a:rPr lang="en-US" sz="2000" i="1" dirty="0"/>
              <a:t>conditional mutual information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In all cases, we will be using synthetic data from a known distribution. </a:t>
            </a:r>
            <a:r>
              <a:rPr lang="en-US" sz="2000" dirty="0"/>
              <a:t>This means that the estimators will still work empirically (surprise) but we are able to compare their results with a true value, computed by numerical evaluation of sums and integrals.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AE66A-9932-4B5B-BA12-384C7120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EC511-68C0-4DCF-881D-FED2C0EC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22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8071-749F-4846-B656-5D0855D3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to Mutual Information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BA18A-7E0D-4AED-88DD-ED0E6A48A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8965"/>
                <a:ext cx="8596668" cy="4762398"/>
              </a:xfrm>
            </p:spPr>
            <p:txBody>
              <a:bodyPr/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Tahoma" panose="020B0604030504040204" pitchFamily="34" charset="0"/>
                  </a:rPr>
                  <a:t>Double-discrete case is formulated as a sum:</a:t>
                </a:r>
                <a:endParaRPr lang="en-US" sz="20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𝐼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;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ln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⁡</m:t>
                          </m:r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𝑋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Mixed discrete/continuous case changes the Y-sum to an integral.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Note that these terms have to be summed over all possible values of X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𝑃𝐴𝑅𝑇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;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dy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.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.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ln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⁡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𝑋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ahoma" panose="020B060403050404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ahoma" panose="020B060403050404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ahoma" panose="020B0604030504040204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Ross actuall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y gave what appears to be an </a:t>
                </a:r>
                <a:r>
                  <a:rPr lang="en-US" u="sng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incorrect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form: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BA18A-7E0D-4AED-88DD-ED0E6A48A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8965"/>
                <a:ext cx="8596668" cy="4762398"/>
              </a:xfrm>
              <a:blipFill>
                <a:blip r:embed="rId2"/>
                <a:stretch>
                  <a:fillRect l="-284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7FA0-797A-4B36-9343-B61BBB8C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43D1-0E2F-4117-8706-281F856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93608-ABB2-4782-9B4B-8AF75366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27" y="5109293"/>
            <a:ext cx="3219443" cy="82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6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54C3-F5C4-4AF3-8931-6D798340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1976"/>
          </a:xfrm>
        </p:spPr>
        <p:txBody>
          <a:bodyPr/>
          <a:lstStyle/>
          <a:p>
            <a:r>
              <a:rPr lang="en-US" dirty="0"/>
              <a:t>Background to Mutual Information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4B0A-9076-4A53-AC6A-E854BBFB4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231341"/>
            <a:ext cx="8657913" cy="181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5B9E6-3396-413A-9E22-6BD440A0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5F9D6-8A6A-4DB9-8871-9D8881F3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5D5891-720D-4A6C-8DBF-1BFBCE18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436" y="2484120"/>
            <a:ext cx="5894070" cy="1889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1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point in a dataset of N points: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AU" sz="11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Define the smallest rectangle centred upon it such that its k nearest neighbours are contained within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AU" sz="11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Extend the rectangle in the y-direction and count the number of points that fall within this extended rectangle to obtain </a:t>
            </a:r>
            <a:r>
              <a:rPr lang="en-AU" sz="11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AU" sz="1100" i="1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r>
              <a:rPr lang="en-AU" sz="11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 the rectangle instead in the x-direction and do likewise to obtain </a:t>
            </a:r>
            <a:r>
              <a:rPr lang="en-AU" sz="11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AU" sz="1100" i="1" baseline="-25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1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Take digamma functions of all results from steps II and III, then average over all N points.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1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Combine the results in the following fashion: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10C7EC-C5C1-4C38-B41F-84FBE7CA59CC}"/>
                  </a:ext>
                </a:extLst>
              </p:cNvPr>
              <p:cNvSpPr txBox="1"/>
              <p:nvPr/>
            </p:nvSpPr>
            <p:spPr>
              <a:xfrm>
                <a:off x="1081518" y="4190510"/>
                <a:ext cx="6098988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KSG</m:t>
                          </m:r>
                        </m:sub>
                        <m: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k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X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Y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k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N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−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x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ahoma" panose="020B0604030504040204" pitchFamily="34" charset="0"/>
                                        </a:rPr>
                                        <m:t>k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−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ahoma" panose="020B0604030504040204" pitchFamily="34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ahoma" panose="020B0604030504040204" pitchFamily="34" charset="0"/>
                                    </a:rPr>
                                    <m:t>y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ahoma" panose="020B0604030504040204" pitchFamily="34" charset="0"/>
                                        </a:rPr>
                                        <m:t>k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10C7EC-C5C1-4C38-B41F-84FBE7CA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18" y="4190510"/>
                <a:ext cx="6098988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D161480-D5E0-44C3-9999-93612C47618E}"/>
              </a:ext>
            </a:extLst>
          </p:cNvPr>
          <p:cNvSpPr txBox="1"/>
          <p:nvPr/>
        </p:nvSpPr>
        <p:spPr>
          <a:xfrm>
            <a:off x="1286436" y="1745129"/>
            <a:ext cx="583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KSG algorithm as described in my report:</a:t>
            </a:r>
          </a:p>
        </p:txBody>
      </p:sp>
    </p:spTree>
    <p:extLst>
      <p:ext uri="{BB962C8B-B14F-4D97-AF65-F5344CB8AC3E}">
        <p14:creationId xmlns:p14="http://schemas.microsoft.com/office/powerpoint/2010/main" val="25121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8F21-FC4E-41CD-BC01-11624403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/>
              <a:t>Ross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50D6B-0412-4288-B4C2-4297F52B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CF24-F769-4F50-930F-53702BC0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D3202C-B75F-4880-B8CA-563D155185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7" y="2103718"/>
            <a:ext cx="5862918" cy="3937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44061-DBDD-4ECF-9113-76790CE9DE52}"/>
              </a:ext>
            </a:extLst>
          </p:cNvPr>
          <p:cNvSpPr txBox="1"/>
          <p:nvPr/>
        </p:nvSpPr>
        <p:spPr>
          <a:xfrm>
            <a:off x="854635" y="1237129"/>
            <a:ext cx="64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Replicating Column B (with minor concessions to information-theoretic orthodoxy) will be our first goal.</a:t>
            </a:r>
          </a:p>
        </p:txBody>
      </p:sp>
    </p:spTree>
    <p:extLst>
      <p:ext uri="{BB962C8B-B14F-4D97-AF65-F5344CB8AC3E}">
        <p14:creationId xmlns:p14="http://schemas.microsoft.com/office/powerpoint/2010/main" val="250208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624C-C1F5-48FA-BD3A-45254E5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7953"/>
          </a:xfrm>
        </p:spPr>
        <p:txBody>
          <a:bodyPr/>
          <a:lstStyle/>
          <a:p>
            <a:r>
              <a:rPr lang="en-US" dirty="0"/>
              <a:t>Full replication 1 (Gaussian, N=10000)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31464-73B0-48A3-94CB-BA2DABE5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73924-92A0-46E3-8F91-A06017E2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B896C3-F174-4A40-96E0-B197DE0217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1" y="1377891"/>
            <a:ext cx="4221598" cy="2737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412D9-5C73-429B-86DA-C15F6400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89" y="1446306"/>
            <a:ext cx="4571913" cy="2737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26E86F-504F-4CFC-ACD3-7C49D77E33F7}"/>
              </a:ext>
            </a:extLst>
          </p:cNvPr>
          <p:cNvSpPr txBox="1"/>
          <p:nvPr/>
        </p:nvSpPr>
        <p:spPr>
          <a:xfrm>
            <a:off x="627529" y="4458447"/>
            <a:ext cx="6771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Own plot is on the left. Ross’ is on the right. </a:t>
            </a:r>
          </a:p>
          <a:p>
            <a:endParaRPr lang="en-US" dirty="0"/>
          </a:p>
          <a:p>
            <a:r>
              <a:rPr lang="en-US" dirty="0"/>
              <a:t>2. The blue dotted line represents the true value of the 	distribution’s MI (around 0.205 bits.)</a:t>
            </a:r>
          </a:p>
          <a:p>
            <a:r>
              <a:rPr lang="en-US" dirty="0"/>
              <a:t>3. The shaded area covers the 10</a:t>
            </a:r>
            <a:r>
              <a:rPr lang="en-US" baseline="30000" dirty="0"/>
              <a:t>th</a:t>
            </a:r>
            <a:r>
              <a:rPr lang="en-US" dirty="0"/>
              <a:t> to 90</a:t>
            </a:r>
            <a:r>
              <a:rPr lang="en-US" baseline="30000" dirty="0"/>
              <a:t>th</a:t>
            </a:r>
            <a:r>
              <a:rPr lang="en-US" dirty="0"/>
              <a:t> percentile (!)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5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C3FA-C98D-454C-AEF7-050BD84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replication 2(Gaussian, N=400)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3A35F-2639-4123-995E-FFA81CD4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08519-7FE6-488A-A11A-20E4E9B5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28036-D257-4DD5-87AF-950A1F3695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6" y="1548631"/>
            <a:ext cx="3892892" cy="2593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0DC5B6-57C6-4AFF-9C42-A3DEABA5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226" y="1595023"/>
            <a:ext cx="4595216" cy="2546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BFB86B-703A-44C9-9DC7-D4647D4C379F}"/>
              </a:ext>
            </a:extLst>
          </p:cNvPr>
          <p:cNvSpPr txBox="1"/>
          <p:nvPr/>
        </p:nvSpPr>
        <p:spPr>
          <a:xfrm>
            <a:off x="677334" y="4986203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the black line is due to having to screenshot the Ross plot from a compilation.</a:t>
            </a:r>
          </a:p>
        </p:txBody>
      </p:sp>
    </p:spTree>
    <p:extLst>
      <p:ext uri="{BB962C8B-B14F-4D97-AF65-F5344CB8AC3E}">
        <p14:creationId xmlns:p14="http://schemas.microsoft.com/office/powerpoint/2010/main" val="33267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DAE4-A142-4F4E-AD00-27D2A063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9012"/>
          </a:xfrm>
        </p:spPr>
        <p:txBody>
          <a:bodyPr/>
          <a:lstStyle/>
          <a:p>
            <a:r>
              <a:rPr lang="en-US" dirty="0"/>
              <a:t>Variation in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CC27-6277-4AE1-A8D6-5F04DA07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871"/>
            <a:ext cx="8596668" cy="4230491"/>
          </a:xfrm>
        </p:spPr>
        <p:txBody>
          <a:bodyPr/>
          <a:lstStyle/>
          <a:p>
            <a:r>
              <a:rPr lang="en-US" dirty="0"/>
              <a:t>We can see that 10,000 data points allows the estimator to do a better job than 400 data points. Not exactly surprising</a:t>
            </a:r>
          </a:p>
          <a:p>
            <a:r>
              <a:rPr lang="en-US" b="1" dirty="0"/>
              <a:t>The central limit theorem </a:t>
            </a:r>
            <a:r>
              <a:rPr lang="en-US" dirty="0"/>
              <a:t>can give us a quantitative intuition about the variance of the sampling distribution</a:t>
            </a:r>
          </a:p>
          <a:p>
            <a:r>
              <a:rPr lang="en-US" dirty="0"/>
              <a:t>The error bars (that we will see shortly!) should be 5 times longer in the N=400 case.</a:t>
            </a:r>
          </a:p>
          <a:p>
            <a:r>
              <a:rPr lang="en-US" dirty="0"/>
              <a:t>On the last slide it appeared that N=400 also gave a biased estimate</a:t>
            </a:r>
          </a:p>
          <a:p>
            <a:r>
              <a:rPr lang="en-US" dirty="0"/>
              <a:t>This will be borne out by the next plot (Square wave N=400) in 2 slides time.</a:t>
            </a:r>
          </a:p>
          <a:p>
            <a:r>
              <a:rPr lang="en-US" dirty="0"/>
              <a:t>First, it would be interesting to create a log-log plot of the accuracy of the estimator with increasing N (next slide)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05E35-F405-40A2-A911-CFF8996A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en-US"/>
              <a:t>Capstone Presentation Daniel Fernandez (490105980)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CD8B4-472B-45CA-8144-A4368946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A28E8-8249-4161-A190-1D88921D27F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851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1055</Words>
  <Application>Microsoft Office PowerPoint</Application>
  <PresentationFormat>Widescreen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Facet</vt:lpstr>
      <vt:lpstr>CAPSTONE PRESENTATION</vt:lpstr>
      <vt:lpstr>Goals and Scope (1)</vt:lpstr>
      <vt:lpstr>Goals and Scope (2)</vt:lpstr>
      <vt:lpstr>Background to Mutual Information (1)</vt:lpstr>
      <vt:lpstr>Background to Mutual Information (2)</vt:lpstr>
      <vt:lpstr>Ross results</vt:lpstr>
      <vt:lpstr>Full replication 1 (Gaussian, N=10000)</vt:lpstr>
      <vt:lpstr>Full replication 2(Gaussian, N=400)</vt:lpstr>
      <vt:lpstr>Variation in N</vt:lpstr>
      <vt:lpstr>Variation in N (2)</vt:lpstr>
      <vt:lpstr>Error bar plot #1: Square Wave (N=400)</vt:lpstr>
      <vt:lpstr>Error bar plot #2: Square Wave (N=10000)</vt:lpstr>
      <vt:lpstr>Tools and Format</vt:lpstr>
      <vt:lpstr>Demonstrations!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DH Fernandez</dc:creator>
  <cp:keywords/>
  <dc:description/>
  <cp:lastModifiedBy>Daniel Fernandez</cp:lastModifiedBy>
  <cp:revision>17</cp:revision>
  <dcterms:modified xsi:type="dcterms:W3CDTF">2020-11-19T22:57:14Z</dcterms:modified>
  <cp:category/>
</cp:coreProperties>
</file>