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2" r:id="rId5"/>
    <p:sldId id="263" r:id="rId6"/>
    <p:sldId id="266" r:id="rId7"/>
    <p:sldId id="261" r:id="rId8"/>
    <p:sldId id="265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43981"/>
    <a:srgbClr val="88BB6E"/>
    <a:srgbClr val="2BA4CB"/>
    <a:srgbClr val="5D3A8D"/>
    <a:srgbClr val="253880"/>
    <a:srgbClr val="009C5D"/>
    <a:srgbClr val="2159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26C5C-9BF0-4E1B-B5D5-0787EA85E78D}" type="datetimeFigureOut">
              <a:rPr lang="de-DE" smtClean="0"/>
              <a:t>13.01.2020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D3377-96E6-47E5-995E-C2777E78646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6208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26C5C-9BF0-4E1B-B5D5-0787EA85E78D}" type="datetimeFigureOut">
              <a:rPr lang="de-DE" smtClean="0"/>
              <a:t>13.01.2020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D3377-96E6-47E5-995E-C2777E78646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5901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26C5C-9BF0-4E1B-B5D5-0787EA85E78D}" type="datetimeFigureOut">
              <a:rPr lang="de-DE" smtClean="0"/>
              <a:t>13.01.2020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D3377-96E6-47E5-995E-C2777E78646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9553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26C5C-9BF0-4E1B-B5D5-0787EA85E78D}" type="datetimeFigureOut">
              <a:rPr lang="de-DE" smtClean="0"/>
              <a:t>13.01.2020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D3377-96E6-47E5-995E-C2777E78646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081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26C5C-9BF0-4E1B-B5D5-0787EA85E78D}" type="datetimeFigureOut">
              <a:rPr lang="de-DE" smtClean="0"/>
              <a:t>13.01.2020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D3377-96E6-47E5-995E-C2777E78646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4252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26C5C-9BF0-4E1B-B5D5-0787EA85E78D}" type="datetimeFigureOut">
              <a:rPr lang="de-DE" smtClean="0"/>
              <a:t>13.01.2020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D3377-96E6-47E5-995E-C2777E78646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8281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26C5C-9BF0-4E1B-B5D5-0787EA85E78D}" type="datetimeFigureOut">
              <a:rPr lang="de-DE" smtClean="0"/>
              <a:t>13.01.2020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D3377-96E6-47E5-995E-C2777E78646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1648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26C5C-9BF0-4E1B-B5D5-0787EA85E78D}" type="datetimeFigureOut">
              <a:rPr lang="de-DE" smtClean="0"/>
              <a:t>13.01.2020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D3377-96E6-47E5-995E-C2777E78646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2911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26C5C-9BF0-4E1B-B5D5-0787EA85E78D}" type="datetimeFigureOut">
              <a:rPr lang="de-DE" smtClean="0"/>
              <a:t>13.01.2020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D3377-96E6-47E5-995E-C2777E78646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6833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26C5C-9BF0-4E1B-B5D5-0787EA85E78D}" type="datetimeFigureOut">
              <a:rPr lang="de-DE" smtClean="0"/>
              <a:t>13.01.2020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D3377-96E6-47E5-995E-C2777E78646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8950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26C5C-9BF0-4E1B-B5D5-0787EA85E78D}" type="datetimeFigureOut">
              <a:rPr lang="de-DE" smtClean="0"/>
              <a:t>13.01.2020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D3377-96E6-47E5-995E-C2777E78646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3554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226C5C-9BF0-4E1B-B5D5-0787EA85E78D}" type="datetimeFigureOut">
              <a:rPr lang="de-DE" smtClean="0"/>
              <a:t>13.01.2020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5D3377-96E6-47E5-995E-C2777E78646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5063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an holding incandescent bulb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40593" r="14356" b="25478"/>
          <a:stretch/>
        </p:blipFill>
        <p:spPr bwMode="auto">
          <a:xfrm>
            <a:off x="2249555" y="532786"/>
            <a:ext cx="9144000" cy="2612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9555" y="445804"/>
            <a:ext cx="9141256" cy="175838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1167340" y="3979152"/>
            <a:ext cx="9186780" cy="1854154"/>
            <a:chOff x="1167340" y="3979152"/>
            <a:chExt cx="9186780" cy="1854154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973" t="59496" r="-1203" b="22819"/>
            <a:stretch/>
          </p:blipFill>
          <p:spPr>
            <a:xfrm>
              <a:off x="1664208" y="3979152"/>
              <a:ext cx="8668948" cy="1145408"/>
            </a:xfrm>
            <a:prstGeom prst="rect">
              <a:avLst/>
            </a:prstGeom>
          </p:spPr>
        </p:pic>
        <p:sp>
          <p:nvSpPr>
            <p:cNvPr id="3" name="Rectangle 2"/>
            <p:cNvSpPr/>
            <p:nvPr/>
          </p:nvSpPr>
          <p:spPr>
            <a:xfrm>
              <a:off x="1664208" y="4145223"/>
              <a:ext cx="8550249" cy="979338"/>
            </a:xfrm>
            <a:prstGeom prst="rect">
              <a:avLst/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64208" y="3979152"/>
              <a:ext cx="8550249" cy="164470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1167340" y="4852368"/>
              <a:ext cx="8582796" cy="980938"/>
            </a:xfrm>
            <a:prstGeom prst="rect">
              <a:avLst/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939331" y="4744030"/>
              <a:ext cx="4414789" cy="297517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pPr>
                <a:lnSpc>
                  <a:spcPts val="1600"/>
                </a:lnSpc>
              </a:pPr>
              <a:r>
                <a:rPr lang="de-DE" sz="1400" kern="1000" spc="-100" dirty="0" smtClean="0">
                  <a:latin typeface="Bosch Office Sans" pitchFamily="2" charset="0"/>
                </a:rPr>
                <a:t>Your one-stop shop for all things </a:t>
              </a:r>
              <a:r>
                <a:rPr lang="de-DE" sz="1400" b="1" kern="1000" spc="-100" dirty="0" smtClean="0">
                  <a:latin typeface="Bosch Office Sans" pitchFamily="2" charset="0"/>
                </a:rPr>
                <a:t>Organizational Development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446954" y="4159255"/>
              <a:ext cx="3767502" cy="584775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pPr algn="r"/>
              <a:r>
                <a:rPr lang="de-DE" sz="3200" b="1" kern="1700" spc="-100" dirty="0" smtClean="0">
                  <a:latin typeface="Bosch Office Sans" pitchFamily="2" charset="0"/>
                </a:rPr>
                <a:t>IMPROVE MY BIZ</a:t>
              </a:r>
            </a:p>
          </p:txBody>
        </p:sp>
      </p:grp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112" tIns="914112" rIns="914112" bIns="91411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planned development and installation of sustainable strategies, structures and processes that lead to organizational effectiveness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485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2107952" y="0"/>
            <a:ext cx="6705600" cy="6705600"/>
            <a:chOff x="2107952" y="0"/>
            <a:chExt cx="6705600" cy="6705600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364" t="-227" r="21970" b="227"/>
            <a:stretch/>
          </p:blipFill>
          <p:spPr>
            <a:xfrm>
              <a:off x="2107952" y="0"/>
              <a:ext cx="6705600" cy="6705600"/>
            </a:xfrm>
            <a:prstGeom prst="ellipse">
              <a:avLst/>
            </a:prstGeom>
          </p:spPr>
        </p:pic>
        <p:sp>
          <p:nvSpPr>
            <p:cNvPr id="3" name="Rectangle 2"/>
            <p:cNvSpPr/>
            <p:nvPr/>
          </p:nvSpPr>
          <p:spPr>
            <a:xfrm>
              <a:off x="2107952" y="3048"/>
              <a:ext cx="6702552" cy="6702552"/>
            </a:xfrm>
            <a:prstGeom prst="flowChartConnector">
              <a:avLst/>
            </a:prstGeom>
            <a:solidFill>
              <a:schemeClr val="bg1">
                <a:alpha val="3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801983" y="1334571"/>
              <a:ext cx="5561381" cy="4414480"/>
            </a:xfrm>
            <a:prstGeom prst="flowChartConnector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pPr algn="ctr"/>
              <a:r>
                <a:rPr lang="de-DE" sz="6600" b="1" kern="1700" spc="-100" dirty="0" smtClean="0">
                  <a:latin typeface="Bosch Office Sans" pitchFamily="2" charset="0"/>
                </a:rPr>
                <a:t>IMPROVE</a:t>
              </a:r>
            </a:p>
            <a:p>
              <a:pPr algn="ctr"/>
              <a:r>
                <a:rPr lang="de-DE" sz="6600" b="1" kern="1700" spc="-100" dirty="0" smtClean="0">
                  <a:latin typeface="Bosch Office Sans" pitchFamily="2" charset="0"/>
                </a:rPr>
                <a:t>MY</a:t>
              </a:r>
            </a:p>
            <a:p>
              <a:pPr algn="ctr"/>
              <a:r>
                <a:rPr lang="de-DE" sz="6600" b="1" kern="1700" spc="-100" dirty="0" smtClean="0">
                  <a:latin typeface="Bosch Office Sans" pitchFamily="2" charset="0"/>
                </a:rPr>
                <a:t>BIZ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08110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8129" y="87084"/>
            <a:ext cx="9573768" cy="204786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4275254" y="600889"/>
            <a:ext cx="2587754" cy="5486400"/>
            <a:chOff x="4275254" y="600889"/>
            <a:chExt cx="2587754" cy="5486400"/>
          </a:xfrm>
        </p:grpSpPr>
        <p:sp>
          <p:nvSpPr>
            <p:cNvPr id="2" name="Rectangle 1"/>
            <p:cNvSpPr>
              <a:spLocks/>
            </p:cNvSpPr>
            <p:nvPr/>
          </p:nvSpPr>
          <p:spPr>
            <a:xfrm>
              <a:off x="4275255" y="600889"/>
              <a:ext cx="2587752" cy="5486400"/>
            </a:xfrm>
            <a:prstGeom prst="rect">
              <a:avLst/>
            </a:prstGeom>
            <a:solidFill>
              <a:srgbClr val="88BB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600" dirty="0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4275254" y="876566"/>
              <a:ext cx="258775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4000" b="1" dirty="0" smtClean="0">
                  <a:solidFill>
                    <a:schemeClr val="bg1">
                      <a:lumMod val="95000"/>
                    </a:schemeClr>
                  </a:solidFill>
                  <a:latin typeface="Bosch Office Sans" pitchFamily="2" charset="0"/>
                </a:rPr>
                <a:t>AGILE</a:t>
              </a: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4275254" y="5538595"/>
              <a:ext cx="25877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dirty="0" smtClean="0">
                  <a:solidFill>
                    <a:schemeClr val="bg1">
                      <a:lumMod val="95000"/>
                    </a:schemeClr>
                  </a:solidFill>
                </a:rPr>
                <a:t>Learn More</a:t>
              </a:r>
              <a:endParaRPr lang="de-DE" sz="24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4275255" y="1881833"/>
              <a:ext cx="2587752" cy="33239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2300"/>
                </a:lnSpc>
                <a:spcBef>
                  <a:spcPts val="500"/>
                </a:spcBef>
              </a:pPr>
              <a:r>
                <a:rPr lang="de-DE" kern="0" dirty="0">
                  <a:solidFill>
                    <a:schemeClr val="bg1">
                      <a:lumMod val="95000"/>
                    </a:schemeClr>
                  </a:solidFill>
                </a:rPr>
                <a:t>Collaborative way of working with methods and practices that adapt to </a:t>
              </a:r>
              <a:r>
                <a:rPr lang="de-DE" kern="0" dirty="0" smtClean="0">
                  <a:solidFill>
                    <a:schemeClr val="bg1">
                      <a:lumMod val="95000"/>
                    </a:schemeClr>
                  </a:solidFill>
                </a:rPr>
                <a:t>changing </a:t>
              </a:r>
              <a:r>
                <a:rPr lang="de-DE" kern="0" dirty="0">
                  <a:solidFill>
                    <a:schemeClr val="bg1">
                      <a:lumMod val="95000"/>
                    </a:schemeClr>
                  </a:solidFill>
                </a:rPr>
                <a:t>customer needs</a:t>
              </a:r>
              <a:r>
                <a:rPr lang="de-DE" kern="0" dirty="0" smtClean="0">
                  <a:solidFill>
                    <a:schemeClr val="bg1">
                      <a:lumMod val="95000"/>
                    </a:schemeClr>
                  </a:solidFill>
                </a:rPr>
                <a:t>. Agile an be customized to fit a team‘s needs by using structured frameworks (such as SCRUM) or utilizing specific elements to improve a project.</a:t>
              </a:r>
              <a:endParaRPr lang="de-DE" kern="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4619895" y="1671481"/>
              <a:ext cx="1911532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4275255" y="5451566"/>
              <a:ext cx="2587752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28647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8129" y="69666"/>
            <a:ext cx="9573768" cy="204786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4275254" y="600889"/>
            <a:ext cx="2587754" cy="5486400"/>
            <a:chOff x="4275254" y="600889"/>
            <a:chExt cx="2587754" cy="5486400"/>
          </a:xfrm>
        </p:grpSpPr>
        <p:sp>
          <p:nvSpPr>
            <p:cNvPr id="2" name="Rectangle 1"/>
            <p:cNvSpPr>
              <a:spLocks/>
            </p:cNvSpPr>
            <p:nvPr/>
          </p:nvSpPr>
          <p:spPr>
            <a:xfrm>
              <a:off x="4275255" y="600889"/>
              <a:ext cx="2587752" cy="5486400"/>
            </a:xfrm>
            <a:prstGeom prst="rect">
              <a:avLst/>
            </a:prstGeom>
            <a:solidFill>
              <a:srgbClr val="2BA4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600" dirty="0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4275254" y="848384"/>
              <a:ext cx="258775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4000" b="1" dirty="0" smtClean="0">
                  <a:solidFill>
                    <a:schemeClr val="bg1">
                      <a:lumMod val="95000"/>
                    </a:schemeClr>
                  </a:solidFill>
                  <a:latin typeface="Bosch Office Sans" pitchFamily="2" charset="0"/>
                </a:rPr>
                <a:t>LEAN</a:t>
              </a: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4275254" y="5538595"/>
              <a:ext cx="25877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dirty="0" smtClean="0">
                  <a:solidFill>
                    <a:schemeClr val="bg1">
                      <a:lumMod val="95000"/>
                    </a:schemeClr>
                  </a:solidFill>
                </a:rPr>
                <a:t>Learn More</a:t>
              </a:r>
              <a:endParaRPr lang="de-DE" sz="24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4275255" y="1752054"/>
              <a:ext cx="2587752" cy="36189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2300"/>
                </a:lnSpc>
                <a:spcBef>
                  <a:spcPts val="500"/>
                </a:spcBef>
              </a:pPr>
              <a:r>
                <a:rPr lang="de-DE" kern="0" dirty="0">
                  <a:solidFill>
                    <a:schemeClr val="bg1">
                      <a:lumMod val="95000"/>
                    </a:schemeClr>
                  </a:solidFill>
                </a:rPr>
                <a:t>Structured process used to improve the </a:t>
              </a:r>
              <a:r>
                <a:rPr lang="de-DE" b="1" kern="0" dirty="0">
                  <a:solidFill>
                    <a:schemeClr val="bg1">
                      <a:lumMod val="95000"/>
                    </a:schemeClr>
                  </a:solidFill>
                </a:rPr>
                <a:t>efficiency</a:t>
              </a:r>
              <a:r>
                <a:rPr lang="de-DE" kern="0" dirty="0">
                  <a:solidFill>
                    <a:schemeClr val="bg1">
                      <a:lumMod val="95000"/>
                    </a:schemeClr>
                  </a:solidFill>
                </a:rPr>
                <a:t> of a team in indirect </a:t>
              </a:r>
              <a:r>
                <a:rPr lang="de-DE" kern="0" dirty="0" smtClean="0">
                  <a:solidFill>
                    <a:schemeClr val="bg1">
                      <a:lumMod val="95000"/>
                    </a:schemeClr>
                  </a:solidFill>
                </a:rPr>
                <a:t>areas. Through the use of various tools, processes and workshops, teams are offered a chance to deep dive into their business in order to </a:t>
              </a:r>
              <a:r>
                <a:rPr lang="de-DE" b="1" kern="0" dirty="0" smtClean="0">
                  <a:solidFill>
                    <a:schemeClr val="bg1">
                      <a:lumMod val="95000"/>
                    </a:schemeClr>
                  </a:solidFill>
                </a:rPr>
                <a:t>eliminate waste</a:t>
              </a:r>
              <a:r>
                <a:rPr lang="de-DE" kern="0" dirty="0" smtClean="0">
                  <a:solidFill>
                    <a:schemeClr val="bg1">
                      <a:lumMod val="95000"/>
                    </a:schemeClr>
                  </a:solidFill>
                </a:rPr>
                <a:t> and leverage areas that </a:t>
              </a:r>
              <a:r>
                <a:rPr lang="de-DE" b="1" kern="0" dirty="0" smtClean="0">
                  <a:solidFill>
                    <a:schemeClr val="bg1">
                      <a:lumMod val="95000"/>
                    </a:schemeClr>
                  </a:solidFill>
                </a:rPr>
                <a:t>provide more value.</a:t>
              </a:r>
              <a:endParaRPr lang="de-DE" b="1" kern="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4619895" y="1671481"/>
              <a:ext cx="1911532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4275255" y="5451566"/>
              <a:ext cx="2587752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74989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8129" y="87084"/>
            <a:ext cx="9573768" cy="204786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4275253" y="600889"/>
            <a:ext cx="2587754" cy="5486400"/>
            <a:chOff x="4275253" y="600889"/>
            <a:chExt cx="2587754" cy="5486400"/>
          </a:xfrm>
        </p:grpSpPr>
        <p:sp>
          <p:nvSpPr>
            <p:cNvPr id="2" name="Rectangle 1"/>
            <p:cNvSpPr>
              <a:spLocks/>
            </p:cNvSpPr>
            <p:nvPr/>
          </p:nvSpPr>
          <p:spPr>
            <a:xfrm>
              <a:off x="4275255" y="600889"/>
              <a:ext cx="2587752" cy="5486400"/>
            </a:xfrm>
            <a:prstGeom prst="rect">
              <a:avLst/>
            </a:prstGeom>
            <a:solidFill>
              <a:srgbClr val="5D3A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600" dirty="0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4275254" y="690950"/>
              <a:ext cx="258775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4000" b="1" dirty="0" smtClean="0">
                  <a:solidFill>
                    <a:schemeClr val="bg1">
                      <a:lumMod val="95000"/>
                    </a:schemeClr>
                  </a:solidFill>
                  <a:latin typeface="Bosch Office Sans" pitchFamily="2" charset="0"/>
                </a:rPr>
                <a:t>ChM</a:t>
              </a: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4275253" y="5538595"/>
              <a:ext cx="25877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dirty="0" smtClean="0">
                  <a:solidFill>
                    <a:schemeClr val="bg1">
                      <a:lumMod val="95000"/>
                    </a:schemeClr>
                  </a:solidFill>
                </a:rPr>
                <a:t>Learn More</a:t>
              </a:r>
              <a:endParaRPr lang="de-DE" sz="24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275253" y="1333519"/>
              <a:ext cx="25877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b="1" dirty="0" smtClean="0">
                  <a:solidFill>
                    <a:schemeClr val="bg1">
                      <a:lumMod val="95000"/>
                    </a:schemeClr>
                  </a:solidFill>
                  <a:latin typeface="Bosch Office Sans" pitchFamily="2" charset="0"/>
                </a:rPr>
                <a:t>(Change Management)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4275253" y="1942796"/>
              <a:ext cx="2587754" cy="333681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2300"/>
                </a:lnSpc>
                <a:spcBef>
                  <a:spcPts val="500"/>
                </a:spcBef>
              </a:pPr>
              <a:r>
                <a:rPr lang="en-US" dirty="0" smtClean="0">
                  <a:solidFill>
                    <a:schemeClr val="bg1"/>
                  </a:solidFill>
                </a:rPr>
                <a:t>Processes, </a:t>
              </a:r>
              <a:r>
                <a:rPr lang="en-US" dirty="0">
                  <a:solidFill>
                    <a:schemeClr val="bg1"/>
                  </a:solidFill>
                </a:rPr>
                <a:t>tools and </a:t>
              </a:r>
              <a:r>
                <a:rPr lang="en-US" dirty="0" smtClean="0">
                  <a:solidFill>
                    <a:schemeClr val="bg1"/>
                  </a:solidFill>
                </a:rPr>
                <a:t>techniques used </a:t>
              </a:r>
              <a:r>
                <a:rPr lang="en-US" dirty="0">
                  <a:solidFill>
                    <a:schemeClr val="bg1"/>
                  </a:solidFill>
                </a:rPr>
                <a:t>to </a:t>
              </a:r>
              <a:r>
                <a:rPr lang="en-US" kern="0" dirty="0" smtClean="0">
                  <a:solidFill>
                    <a:schemeClr val="bg1"/>
                  </a:solidFill>
                </a:rPr>
                <a:t>manage the </a:t>
              </a:r>
              <a:r>
                <a:rPr lang="en-US" b="1" kern="0" dirty="0" smtClean="0">
                  <a:solidFill>
                    <a:schemeClr val="bg1"/>
                  </a:solidFill>
                </a:rPr>
                <a:t>people side of change</a:t>
              </a:r>
              <a:r>
                <a:rPr lang="en-US" kern="0" dirty="0" smtClean="0">
                  <a:solidFill>
                    <a:schemeClr val="bg1"/>
                  </a:solidFill>
                </a:rPr>
                <a:t>. </a:t>
              </a:r>
              <a:r>
                <a:rPr lang="en-US" dirty="0" smtClean="0">
                  <a:solidFill>
                    <a:schemeClr val="bg1"/>
                  </a:solidFill>
                </a:rPr>
                <a:t>This framework helps </a:t>
              </a:r>
              <a:r>
                <a:rPr lang="en-US" dirty="0">
                  <a:solidFill>
                    <a:schemeClr val="bg1"/>
                  </a:solidFill>
                </a:rPr>
                <a:t>individuals make successful personal transitions </a:t>
              </a:r>
              <a:r>
                <a:rPr lang="en-US" dirty="0" smtClean="0">
                  <a:solidFill>
                    <a:schemeClr val="bg1"/>
                  </a:solidFill>
                </a:rPr>
                <a:t>which results </a:t>
              </a:r>
              <a:r>
                <a:rPr lang="en-US" dirty="0">
                  <a:solidFill>
                    <a:schemeClr val="bg1"/>
                  </a:solidFill>
                </a:rPr>
                <a:t>in the adoption and </a:t>
              </a:r>
              <a:r>
                <a:rPr lang="en-US" dirty="0" smtClean="0">
                  <a:solidFill>
                    <a:schemeClr val="bg1"/>
                  </a:solidFill>
                </a:rPr>
                <a:t>realization of the targeted change.</a:t>
              </a:r>
              <a:r>
                <a:rPr lang="en-US" kern="0" dirty="0" smtClean="0">
                  <a:solidFill>
                    <a:schemeClr val="bg1"/>
                  </a:solidFill>
                </a:rPr>
                <a:t> </a:t>
              </a:r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4619895" y="1671481"/>
              <a:ext cx="1911532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4275255" y="5451566"/>
              <a:ext cx="2587752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37940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8129" y="87084"/>
            <a:ext cx="9573768" cy="204786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146884" y="291870"/>
            <a:ext cx="2587754" cy="5486400"/>
            <a:chOff x="4275253" y="600889"/>
            <a:chExt cx="2587754" cy="5486400"/>
          </a:xfrm>
        </p:grpSpPr>
        <p:sp>
          <p:nvSpPr>
            <p:cNvPr id="2" name="Rectangle 1"/>
            <p:cNvSpPr>
              <a:spLocks/>
            </p:cNvSpPr>
            <p:nvPr/>
          </p:nvSpPr>
          <p:spPr>
            <a:xfrm>
              <a:off x="4275255" y="600889"/>
              <a:ext cx="2587752" cy="5486400"/>
            </a:xfrm>
            <a:prstGeom prst="rect">
              <a:avLst/>
            </a:prstGeom>
            <a:solidFill>
              <a:srgbClr val="2439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600" dirty="0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4275254" y="690950"/>
              <a:ext cx="258775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4000" b="1" smtClean="0">
                  <a:solidFill>
                    <a:schemeClr val="bg1">
                      <a:lumMod val="95000"/>
                    </a:schemeClr>
                  </a:solidFill>
                  <a:latin typeface="Bosch Office Sans" pitchFamily="2" charset="0"/>
                </a:rPr>
                <a:t>OD</a:t>
              </a:r>
              <a:endParaRPr lang="de-DE" sz="4000" b="1" dirty="0" smtClean="0">
                <a:solidFill>
                  <a:schemeClr val="bg1">
                    <a:lumMod val="95000"/>
                  </a:schemeClr>
                </a:solidFill>
                <a:latin typeface="Bosch Office Sans" pitchFamily="2" charset="0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4275253" y="5538595"/>
              <a:ext cx="25877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dirty="0" smtClean="0">
                  <a:solidFill>
                    <a:schemeClr val="bg1">
                      <a:lumMod val="95000"/>
                    </a:schemeClr>
                  </a:solidFill>
                </a:rPr>
                <a:t>Learn More</a:t>
              </a:r>
              <a:endParaRPr lang="de-DE" sz="24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275253" y="1333519"/>
              <a:ext cx="25877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b="1" smtClean="0">
                  <a:solidFill>
                    <a:schemeClr val="bg1">
                      <a:lumMod val="95000"/>
                    </a:schemeClr>
                  </a:solidFill>
                  <a:latin typeface="Bosch Office Sans" pitchFamily="2" charset="0"/>
                </a:rPr>
                <a:t>(Organizational Development)</a:t>
              </a:r>
              <a:endParaRPr lang="de-DE" sz="1200" b="1" dirty="0" smtClean="0">
                <a:solidFill>
                  <a:schemeClr val="bg1">
                    <a:lumMod val="95000"/>
                  </a:schemeClr>
                </a:solidFill>
                <a:latin typeface="Bosch Office Sans" pitchFamily="2" charset="0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4395069" y="1826261"/>
              <a:ext cx="2361184" cy="274690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2300"/>
                </a:lnSpc>
                <a:spcBef>
                  <a:spcPts val="500"/>
                </a:spcBef>
              </a:pPr>
              <a:r>
                <a:rPr lang="en-US" smtClean="0">
                  <a:solidFill>
                    <a:schemeClr val="bg1"/>
                  </a:solidFill>
                </a:rPr>
                <a:t>Assess your </a:t>
              </a:r>
              <a:r>
                <a:rPr lang="en-US">
                  <a:solidFill>
                    <a:schemeClr val="bg1"/>
                  </a:solidFill>
                </a:rPr>
                <a:t>organization in order to understand its strengths and weaknesses and then develop and implement strategies to improve the culture, people and processes</a:t>
              </a:r>
              <a:endParaRPr lang="en-US" kern="0" dirty="0" smtClean="0">
                <a:solidFill>
                  <a:schemeClr val="bg1"/>
                </a:solidFill>
              </a:endParaRPr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4619895" y="1671481"/>
              <a:ext cx="1911532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4275255" y="5451566"/>
              <a:ext cx="2587752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3481251" y="3304382"/>
            <a:ext cx="8519704" cy="1163115"/>
            <a:chOff x="3048000" y="3304382"/>
            <a:chExt cx="8952955" cy="4640036"/>
          </a:xfrm>
        </p:grpSpPr>
        <p:grpSp>
          <p:nvGrpSpPr>
            <p:cNvPr id="12" name="Group 11"/>
            <p:cNvGrpSpPr/>
            <p:nvPr/>
          </p:nvGrpSpPr>
          <p:grpSpPr>
            <a:xfrm>
              <a:off x="3048000" y="3304382"/>
              <a:ext cx="8952955" cy="4640036"/>
              <a:chOff x="731520" y="2168433"/>
              <a:chExt cx="9144000" cy="5999681"/>
            </a:xfrm>
            <a:solidFill>
              <a:srgbClr val="243981"/>
            </a:solidFill>
          </p:grpSpPr>
          <p:sp>
            <p:nvSpPr>
              <p:cNvPr id="13" name="Rectangle 12"/>
              <p:cNvSpPr/>
              <p:nvPr/>
            </p:nvSpPr>
            <p:spPr>
              <a:xfrm>
                <a:off x="731520" y="2168433"/>
                <a:ext cx="9144000" cy="150682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731520" y="2168433"/>
                <a:ext cx="9144000" cy="5999681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2000" b="1" dirty="0" smtClean="0">
                    <a:solidFill>
                      <a:schemeClr val="bg1">
                        <a:lumMod val="95000"/>
                      </a:schemeClr>
                    </a:solidFill>
                  </a:rPr>
                  <a:t>Organizational Development (OD)</a:t>
                </a:r>
                <a:endParaRPr lang="de-DE" sz="2000" b="1" dirty="0" smtClean="0">
                  <a:solidFill>
                    <a:schemeClr val="bg1">
                      <a:lumMod val="95000"/>
                    </a:schemeClr>
                  </a:solidFill>
                </a:endParaRPr>
              </a:p>
              <a:p>
                <a:pPr algn="ctr"/>
                <a:endParaRPr lang="en-US" sz="600" dirty="0" smtClean="0">
                  <a:solidFill>
                    <a:schemeClr val="bg1"/>
                  </a:solidFill>
                </a:endParaRPr>
              </a:p>
              <a:p>
                <a:pPr algn="ctr"/>
                <a:r>
                  <a:rPr lang="en-US" sz="1400" dirty="0" smtClean="0">
                    <a:solidFill>
                      <a:schemeClr val="bg1"/>
                    </a:solidFill>
                  </a:rPr>
                  <a:t>OD is the planned </a:t>
                </a:r>
                <a:r>
                  <a:rPr lang="en-US" sz="1400" dirty="0">
                    <a:solidFill>
                      <a:schemeClr val="bg1"/>
                    </a:solidFill>
                  </a:rPr>
                  <a:t>development and installation of </a:t>
                </a:r>
                <a:r>
                  <a:rPr lang="en-US" sz="1400" dirty="0" smtClean="0">
                    <a:solidFill>
                      <a:schemeClr val="bg1"/>
                    </a:solidFill>
                  </a:rPr>
                  <a:t>strategies</a:t>
                </a:r>
                <a:r>
                  <a:rPr lang="en-US" sz="1400" dirty="0">
                    <a:solidFill>
                      <a:schemeClr val="bg1"/>
                    </a:solidFill>
                  </a:rPr>
                  <a:t>, structures and processes that lead an organization to enhanced effectiveness</a:t>
                </a:r>
                <a:r>
                  <a:rPr lang="en-US" sz="1400" dirty="0" smtClean="0">
                    <a:solidFill>
                      <a:schemeClr val="bg1"/>
                    </a:solidFill>
                  </a:rPr>
                  <a:t>. We can use OD to assess your organization’s strengths and weaknesses, and develop strategies to address them through the use of some of the methods mentioned below</a:t>
                </a:r>
                <a:r>
                  <a:rPr lang="en-US" sz="1400" b="1" dirty="0" smtClean="0">
                    <a:solidFill>
                      <a:schemeClr val="bg1"/>
                    </a:solidFill>
                  </a:rPr>
                  <a:t>. Click here to learn more.</a:t>
                </a:r>
                <a:endParaRPr lang="en-US" b="1" dirty="0">
                  <a:solidFill>
                    <a:schemeClr val="bg1"/>
                  </a:solidFill>
                </a:endParaRPr>
              </a:p>
              <a:p>
                <a:pPr algn="ctr"/>
                <a:endParaRPr lang="de-DE" sz="2000" dirty="0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15" name="Straight Connector 14"/>
            <p:cNvCxnSpPr/>
            <p:nvPr/>
          </p:nvCxnSpPr>
          <p:spPr>
            <a:xfrm>
              <a:off x="5632963" y="4789019"/>
              <a:ext cx="3755571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90676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8129" y="87084"/>
            <a:ext cx="9573768" cy="204786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1493013" y="2116182"/>
            <a:ext cx="9144000" cy="949235"/>
            <a:chOff x="731520" y="2168433"/>
            <a:chExt cx="9144000" cy="949235"/>
          </a:xfrm>
        </p:grpSpPr>
        <p:sp>
          <p:nvSpPr>
            <p:cNvPr id="2" name="Rectangle 1"/>
            <p:cNvSpPr/>
            <p:nvPr/>
          </p:nvSpPr>
          <p:spPr>
            <a:xfrm>
              <a:off x="731520" y="2168433"/>
              <a:ext cx="9144000" cy="94923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731520" y="2285333"/>
              <a:ext cx="91440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b="1" dirty="0" smtClean="0">
                  <a:solidFill>
                    <a:schemeClr val="bg1">
                      <a:lumMod val="95000"/>
                    </a:schemeClr>
                  </a:solidFill>
                </a:rPr>
                <a:t>Didn‘t find what you were looking for? </a:t>
              </a:r>
            </a:p>
            <a:p>
              <a:pPr algn="ctr"/>
              <a:r>
                <a:rPr lang="de-DE" sz="2000" dirty="0" smtClean="0">
                  <a:solidFill>
                    <a:schemeClr val="bg1">
                      <a:lumMod val="95000"/>
                    </a:schemeClr>
                  </a:solidFill>
                </a:rPr>
                <a:t>We offer additional services that can improve your biz. Click here to learn more.</a:t>
              </a:r>
              <a:endParaRPr lang="de-DE" sz="20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23159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002156" y="0"/>
            <a:ext cx="10328365" cy="6858000"/>
            <a:chOff x="992107" y="110531"/>
            <a:chExt cx="10328365" cy="6858000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3472" y="110531"/>
              <a:ext cx="10287000" cy="6858000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992107" y="110531"/>
              <a:ext cx="10328365" cy="6858000"/>
            </a:xfrm>
            <a:prstGeom prst="rect">
              <a:avLst/>
            </a:prstGeom>
            <a:solidFill>
              <a:schemeClr val="tx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718824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8129" y="87084"/>
            <a:ext cx="9573768" cy="204786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1493013" y="1097278"/>
            <a:ext cx="9144000" cy="992779"/>
            <a:chOff x="731520" y="1149530"/>
            <a:chExt cx="9144000" cy="983046"/>
          </a:xfrm>
          <a:solidFill>
            <a:srgbClr val="5D3A8D"/>
          </a:solidFill>
        </p:grpSpPr>
        <p:sp>
          <p:nvSpPr>
            <p:cNvPr id="2" name="Rectangle 1"/>
            <p:cNvSpPr/>
            <p:nvPr/>
          </p:nvSpPr>
          <p:spPr>
            <a:xfrm>
              <a:off x="731520" y="1149530"/>
              <a:ext cx="9144000" cy="98304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731520" y="1330650"/>
              <a:ext cx="9144000" cy="70788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4000" b="1" dirty="0" smtClean="0">
                  <a:solidFill>
                    <a:schemeClr val="bg1">
                      <a:lumMod val="95000"/>
                    </a:schemeClr>
                  </a:solidFill>
                  <a:latin typeface="Bosch Office Sans" pitchFamily="2" charset="0"/>
                </a:rPr>
                <a:t>CHANGE MANAGEMENT</a:t>
              </a:r>
              <a:endParaRPr lang="de-DE" sz="4000" b="1" dirty="0">
                <a:solidFill>
                  <a:schemeClr val="bg1">
                    <a:lumMod val="95000"/>
                  </a:schemeClr>
                </a:solidFill>
                <a:latin typeface="Bosch Office Sans" pitchFamily="2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493013" y="2608215"/>
            <a:ext cx="9144000" cy="992779"/>
            <a:chOff x="731520" y="1149530"/>
            <a:chExt cx="9144000" cy="983046"/>
          </a:xfrm>
          <a:solidFill>
            <a:srgbClr val="2BA4CB"/>
          </a:solidFill>
        </p:grpSpPr>
        <p:sp>
          <p:nvSpPr>
            <p:cNvPr id="11" name="Rectangle 10"/>
            <p:cNvSpPr/>
            <p:nvPr/>
          </p:nvSpPr>
          <p:spPr>
            <a:xfrm>
              <a:off x="731520" y="1149530"/>
              <a:ext cx="9144000" cy="98304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31520" y="1330650"/>
              <a:ext cx="9144000" cy="70788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4000" b="1" dirty="0" smtClean="0">
                  <a:solidFill>
                    <a:schemeClr val="bg1">
                      <a:lumMod val="95000"/>
                    </a:schemeClr>
                  </a:solidFill>
                  <a:latin typeface="Bosch Office Sans" pitchFamily="2" charset="0"/>
                </a:rPr>
                <a:t>LEAN</a:t>
              </a:r>
              <a:endParaRPr lang="de-DE" sz="4000" b="1" dirty="0">
                <a:solidFill>
                  <a:schemeClr val="bg1">
                    <a:lumMod val="95000"/>
                  </a:schemeClr>
                </a:solidFill>
                <a:latin typeface="Bosch Office Sans" pitchFamily="2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493013" y="4119152"/>
            <a:ext cx="9144000" cy="992779"/>
            <a:chOff x="731520" y="1149530"/>
            <a:chExt cx="9144000" cy="983046"/>
          </a:xfrm>
          <a:solidFill>
            <a:srgbClr val="88BB6E"/>
          </a:solidFill>
        </p:grpSpPr>
        <p:sp>
          <p:nvSpPr>
            <p:cNvPr id="15" name="Rectangle 14"/>
            <p:cNvSpPr/>
            <p:nvPr/>
          </p:nvSpPr>
          <p:spPr>
            <a:xfrm>
              <a:off x="731520" y="1149530"/>
              <a:ext cx="9144000" cy="98304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31520" y="1330650"/>
              <a:ext cx="9144000" cy="70788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4000" b="1" dirty="0" smtClean="0">
                  <a:solidFill>
                    <a:schemeClr val="bg1">
                      <a:lumMod val="95000"/>
                    </a:schemeClr>
                  </a:solidFill>
                  <a:latin typeface="Bosch Office Sans" pitchFamily="2" charset="0"/>
                </a:rPr>
                <a:t>AGILE</a:t>
              </a:r>
              <a:endParaRPr lang="de-DE" sz="4000" b="1" dirty="0">
                <a:solidFill>
                  <a:schemeClr val="bg1">
                    <a:lumMod val="95000"/>
                  </a:schemeClr>
                </a:solidFill>
                <a:latin typeface="Bosch Office Sans" pitchFamily="2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493013" y="5630089"/>
            <a:ext cx="9144000" cy="992779"/>
            <a:chOff x="731520" y="1149530"/>
            <a:chExt cx="9144000" cy="983046"/>
          </a:xfrm>
        </p:grpSpPr>
        <p:sp>
          <p:nvSpPr>
            <p:cNvPr id="18" name="Rectangle 17"/>
            <p:cNvSpPr/>
            <p:nvPr/>
          </p:nvSpPr>
          <p:spPr>
            <a:xfrm>
              <a:off x="731520" y="1149530"/>
              <a:ext cx="9144000" cy="98304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31520" y="1330650"/>
              <a:ext cx="91440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4000" b="1" dirty="0" smtClean="0">
                  <a:solidFill>
                    <a:schemeClr val="bg1">
                      <a:lumMod val="95000"/>
                    </a:schemeClr>
                  </a:solidFill>
                  <a:latin typeface="Bosch Office Sans" pitchFamily="2" charset="0"/>
                </a:rPr>
                <a:t>OTHER SERVICES</a:t>
              </a:r>
              <a:endParaRPr lang="de-DE" sz="4000" b="1" dirty="0">
                <a:solidFill>
                  <a:schemeClr val="bg1">
                    <a:lumMod val="95000"/>
                  </a:schemeClr>
                </a:solidFill>
                <a:latin typeface="Bosch Office Sans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98612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290</Words>
  <Application>Microsoft Office PowerPoint</Application>
  <PresentationFormat>Widescreen</PresentationFormat>
  <Paragraphs>29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Bosch Office Sans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BOSCH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Jakinovich Jeff (RBNA/DBE)</dc:creator>
  <cp:lastModifiedBy>Jakinovich Jeff (RBNA/DBE)</cp:lastModifiedBy>
  <cp:revision>54</cp:revision>
  <dcterms:created xsi:type="dcterms:W3CDTF">2019-09-03T20:00:51Z</dcterms:created>
  <dcterms:modified xsi:type="dcterms:W3CDTF">2020-01-16T18:51:01Z</dcterms:modified>
</cp:coreProperties>
</file>