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284" r:id="rId4"/>
    <p:sldId id="287" r:id="rId5"/>
    <p:sldId id="290" r:id="rId6"/>
    <p:sldId id="299" r:id="rId7"/>
    <p:sldId id="292" r:id="rId8"/>
    <p:sldId id="296" r:id="rId9"/>
    <p:sldId id="300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20D3-E61F-4457-B00C-C49E72124170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65CB-9604-4521-8F16-DBE70427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128E-480A-4B94-9A4A-8EB68C3D0F4A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11" descr="koneksys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67113" y="287732"/>
            <a:ext cx="1809774" cy="3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C1-555B-4DE8-BA33-AA48D98F7B8E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141-0237-4A63-B939-4A7D42102065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2FCF-9BCF-4486-909A-09118E13AEF0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11" descr="koneksys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76200"/>
            <a:ext cx="1809774" cy="3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BC85-5F38-43A8-9744-FF2309BD70CC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63D7-359C-4AC3-AF89-FF943AEC5EAA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B3FD-B665-4896-A4A8-DAE02A58BFF9}" type="datetime1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C419-4D55-47F5-9F52-12C632819015}" type="datetime1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C5DD-4D62-4872-BE2B-1BDB2B77A1A2}" type="datetime1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28BC-3A7B-4AC5-B42C-D59808A68DEF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9A44-5209-478D-8DBE-F72D3DBF017C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02DE-61F9-4A39-8F73-F004F59DC4B1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Axel Reichwein - January 16,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0694-476D-491F-B15A-6672291DD3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11" descr="koneksys.em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239000" y="76200"/>
            <a:ext cx="1809774" cy="3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81/oslc4jsimulink/services/model11/blocks/St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for Implementing OSLC Adapters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Axel </a:t>
            </a:r>
            <a:r>
              <a:rPr lang="en-US" dirty="0" err="1" smtClean="0"/>
              <a:t>Reichwein</a:t>
            </a:r>
            <a:endParaRPr lang="en-US" dirty="0" smtClean="0"/>
          </a:p>
          <a:p>
            <a:r>
              <a:rPr lang="en-US" dirty="0" smtClean="0"/>
              <a:t>March 24,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Java Objects </a:t>
            </a:r>
            <a:br>
              <a:rPr lang="en-US" dirty="0" smtClean="0"/>
            </a:br>
            <a:r>
              <a:rPr lang="en-US" dirty="0" smtClean="0"/>
              <a:t>into OSLC Resources in RDF/XML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1600" y="2614387"/>
            <a:ext cx="6400800" cy="1629226"/>
            <a:chOff x="1066800" y="2942774"/>
            <a:chExt cx="6400800" cy="162922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939289" y="3514274"/>
              <a:ext cx="6096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12"/>
            <p:cNvGrpSpPr/>
            <p:nvPr/>
          </p:nvGrpSpPr>
          <p:grpSpPr>
            <a:xfrm>
              <a:off x="1269487" y="2942774"/>
              <a:ext cx="1524000" cy="1143000"/>
              <a:chOff x="457200" y="3886200"/>
              <a:chExt cx="1524000" cy="1143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57200" y="3886200"/>
                <a:ext cx="1524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7" name="Content Placeholder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35" y="3968120"/>
                <a:ext cx="1304731" cy="97916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4819239" y="3048000"/>
              <a:ext cx="627992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HTTP</a:t>
              </a:r>
              <a:endParaRPr lang="de-DE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66630" y="3925669"/>
              <a:ext cx="1492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OSLC Adapter</a:t>
              </a:r>
            </a:p>
            <a:p>
              <a:pPr algn="ctr"/>
              <a:r>
                <a:rPr lang="de-DE" dirty="0" smtClean="0"/>
                <a:t>for Tool A</a:t>
              </a:r>
              <a:endParaRPr lang="de-DE" sz="1600" dirty="0"/>
            </a:p>
          </p:txBody>
        </p:sp>
        <p:grpSp>
          <p:nvGrpSpPr>
            <p:cNvPr id="29" name="Group 52"/>
            <p:cNvGrpSpPr/>
            <p:nvPr/>
          </p:nvGrpSpPr>
          <p:grpSpPr>
            <a:xfrm>
              <a:off x="3693824" y="3095174"/>
              <a:ext cx="838200" cy="838200"/>
              <a:chOff x="6477000" y="1752600"/>
              <a:chExt cx="1143000" cy="1143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477000" y="175260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1" name="Group 6"/>
              <p:cNvGrpSpPr/>
              <p:nvPr/>
            </p:nvGrpSpPr>
            <p:grpSpPr>
              <a:xfrm>
                <a:off x="6650665" y="1978506"/>
                <a:ext cx="795670" cy="691188"/>
                <a:chOff x="2819400" y="5257800"/>
                <a:chExt cx="1409700" cy="1224588"/>
              </a:xfrm>
            </p:grpSpPr>
            <p:pic>
              <p:nvPicPr>
                <p:cNvPr id="32" name="Picture 2" descr="http://www.wpclipart.com/computer/PCs/more_computers/serve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b="11795"/>
                <a:stretch>
                  <a:fillRect/>
                </a:stretch>
              </p:blipFill>
              <p:spPr bwMode="auto">
                <a:xfrm>
                  <a:off x="2819400" y="5257800"/>
                  <a:ext cx="1409700" cy="122458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Picture 4" descr="http://wiki.manjaro.org/images/7/78/Server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19400" y="5715000"/>
                  <a:ext cx="685800" cy="685800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4768089" y="3514274"/>
              <a:ext cx="7620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6800" y="4064168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Resource in Tool A</a:t>
              </a:r>
              <a:endParaRPr lang="de-DE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000" y="3191109"/>
              <a:ext cx="1752600" cy="646331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OSLC Resource in RDF</a:t>
              </a:r>
              <a:endParaRPr lang="de-D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690106" y="1723462"/>
            <a:ext cx="35059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Assumption: Tool has NO Java API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620399"/>
            <a:ext cx="16253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Tool-specific data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70809" y="4481899"/>
            <a:ext cx="140054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Java objects with OSLC annotations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5367701" y="4701248"/>
            <a:ext cx="807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20593" y="5457963"/>
            <a:ext cx="203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Conversion by XMI parser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71857" y="4343400"/>
            <a:ext cx="14005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OSLC</a:t>
            </a:r>
          </a:p>
          <a:p>
            <a:pPr algn="ctr"/>
            <a:r>
              <a:rPr lang="en-US" b="1" dirty="0" smtClean="0"/>
              <a:t>Resources in RDF/XML or JSON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61806" y="4245832"/>
            <a:ext cx="7639194" cy="1969533"/>
          </a:xfrm>
          <a:prstGeom prst="rect">
            <a:avLst/>
          </a:prstGeom>
          <a:solidFill>
            <a:srgbClr val="7030A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33600" y="4620399"/>
            <a:ext cx="141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Intermediate XMI file</a:t>
            </a:r>
            <a:endParaRPr lang="en-US" b="1" dirty="0"/>
          </a:p>
        </p:txBody>
      </p:sp>
      <p:sp>
        <p:nvSpPr>
          <p:cNvPr id="39" name="Right Arrow 38"/>
          <p:cNvSpPr/>
          <p:nvPr/>
        </p:nvSpPr>
        <p:spPr>
          <a:xfrm>
            <a:off x="3450341" y="4701248"/>
            <a:ext cx="4421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6601" y="5423723"/>
            <a:ext cx="1901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Conversion by tool API 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1828800" y="4701248"/>
            <a:ext cx="4421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Intermediate XMI File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8020050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6397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XML Schema of XMI File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657600" cy="2057400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 smtClean="0"/>
              <a:t>XMI file needs to be parsed easily!</a:t>
            </a:r>
          </a:p>
          <a:p>
            <a:r>
              <a:rPr lang="de-DE" sz="2000" dirty="0" smtClean="0"/>
              <a:t>XMI file parser can be generated with EMF based on Simulink Ecore metamodel</a:t>
            </a:r>
          </a:p>
          <a:p>
            <a:r>
              <a:rPr lang="de-DE" sz="2000" dirty="0" smtClean="0"/>
              <a:t>XML Schema of XMI File defined as Ecore metamodel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1749-C41E-4B66-BA5E-B30E9B8AD9B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3810000"/>
            <a:ext cx="8020050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0"/>
            <a:ext cx="3743325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495800" y="2743200"/>
            <a:ext cx="1200150" cy="990600"/>
          </a:xfrm>
          <a:prstGeom prst="straightConnector1">
            <a:avLst/>
          </a:prstGeom>
          <a:ln w="254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3276600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conformsTo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4227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Domain-specific API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3743325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2057400"/>
            <a:ext cx="133235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Metamodel</a:t>
            </a:r>
            <a:r>
              <a:rPr lang="en-US" sz="1600" dirty="0" smtClean="0"/>
              <a:t> in EMF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505200" y="3173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32756" y="3048000"/>
            <a:ext cx="3566604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Generation of Java code to parse corresponding XMI file</a:t>
            </a:r>
            <a:endParaRPr lang="de-DE" sz="2000" b="1" dirty="0"/>
          </a:p>
          <a:p>
            <a:endParaRPr lang="de-DE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0230" y="3962400"/>
            <a:ext cx="3390901" cy="231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889930" y="4424363"/>
            <a:ext cx="1676400" cy="1143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ounded Rectangular Callout 10"/>
          <p:cNvSpPr/>
          <p:nvPr/>
        </p:nvSpPr>
        <p:spPr>
          <a:xfrm>
            <a:off x="6080430" y="5562600"/>
            <a:ext cx="990600" cy="503111"/>
          </a:xfrm>
          <a:prstGeom prst="wedgeRoundRectCallout">
            <a:avLst>
              <a:gd name="adj1" fmla="val -134375"/>
              <a:gd name="adj2" fmla="val 76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Results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057400"/>
            <a:ext cx="3374304" cy="989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General Overview of RDF </a:t>
            </a:r>
            <a:br>
              <a:rPr lang="de-DE" dirty="0" smtClean="0"/>
            </a:br>
            <a:r>
              <a:rPr lang="de-DE" dirty="0" smtClean="0"/>
              <a:t>Resources for OSLC Data Interchange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BBCF-805F-4B25-A395-5F34403A6BE1}" type="slidenum">
              <a:rPr lang="de-DE" smtClean="0"/>
              <a:pPr/>
              <a:t>14</a:t>
            </a:fld>
            <a:endParaRPr lang="de-DE"/>
          </a:p>
        </p:txBody>
      </p:sp>
      <p:grpSp>
        <p:nvGrpSpPr>
          <p:cNvPr id="3" name="Group 70"/>
          <p:cNvGrpSpPr/>
          <p:nvPr/>
        </p:nvGrpSpPr>
        <p:grpSpPr>
          <a:xfrm>
            <a:off x="685800" y="4611469"/>
            <a:ext cx="7772400" cy="1636931"/>
            <a:chOff x="457200" y="4381500"/>
            <a:chExt cx="7772400" cy="163693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133600" y="4953000"/>
              <a:ext cx="6096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2"/>
            <p:cNvGrpSpPr/>
            <p:nvPr/>
          </p:nvGrpSpPr>
          <p:grpSpPr>
            <a:xfrm>
              <a:off x="457200" y="4381500"/>
              <a:ext cx="1524000" cy="1498431"/>
              <a:chOff x="457200" y="4381500"/>
              <a:chExt cx="1524000" cy="14984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32267" y="5510599"/>
                <a:ext cx="773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smtClean="0"/>
                  <a:t>Tool A</a:t>
                </a:r>
                <a:endParaRPr lang="de-DE" sz="1600" b="1" dirty="0"/>
              </a:p>
            </p:txBody>
          </p:sp>
          <p:grpSp>
            <p:nvGrpSpPr>
              <p:cNvPr id="7" name="Group 12"/>
              <p:cNvGrpSpPr/>
              <p:nvPr/>
            </p:nvGrpSpPr>
            <p:grpSpPr>
              <a:xfrm>
                <a:off x="457200" y="4381500"/>
                <a:ext cx="1524000" cy="1143000"/>
                <a:chOff x="457200" y="3886200"/>
                <a:chExt cx="1524000" cy="1143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57200" y="3886200"/>
                  <a:ext cx="1524000" cy="1143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5" name="Content Placeholder 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835" y="3968120"/>
                  <a:ext cx="1304731" cy="97916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TextBox 18"/>
            <p:cNvSpPr txBox="1"/>
            <p:nvPr/>
          </p:nvSpPr>
          <p:spPr>
            <a:xfrm>
              <a:off x="4020208" y="5029200"/>
              <a:ext cx="627992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HTTP</a:t>
              </a:r>
              <a:endParaRPr lang="de-DE" sz="1600" b="1" dirty="0"/>
            </a:p>
          </p:txBody>
        </p:sp>
        <p:grpSp>
          <p:nvGrpSpPr>
            <p:cNvPr id="8" name="Group 61"/>
            <p:cNvGrpSpPr/>
            <p:nvPr/>
          </p:nvGrpSpPr>
          <p:grpSpPr>
            <a:xfrm>
              <a:off x="2560941" y="4533900"/>
              <a:ext cx="1492588" cy="1484531"/>
              <a:chOff x="2362200" y="4533900"/>
              <a:chExt cx="1492588" cy="1484531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362200" y="5372100"/>
                <a:ext cx="1492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b="1" dirty="0" smtClean="0"/>
                  <a:t>OSLC Adapter</a:t>
                </a:r>
              </a:p>
              <a:p>
                <a:pPr algn="ctr"/>
                <a:r>
                  <a:rPr lang="de-DE" b="1" dirty="0" smtClean="0"/>
                  <a:t>for Tool A</a:t>
                </a:r>
                <a:endParaRPr lang="de-DE" sz="1600" b="1" dirty="0"/>
              </a:p>
            </p:txBody>
          </p:sp>
          <p:grpSp>
            <p:nvGrpSpPr>
              <p:cNvPr id="9" name="Group 52"/>
              <p:cNvGrpSpPr/>
              <p:nvPr/>
            </p:nvGrpSpPr>
            <p:grpSpPr>
              <a:xfrm>
                <a:off x="2689394" y="4533900"/>
                <a:ext cx="838200" cy="838200"/>
                <a:chOff x="6477000" y="1752600"/>
                <a:chExt cx="1143000" cy="11430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6477000" y="1752600"/>
                  <a:ext cx="1143000" cy="1143000"/>
                </a:xfrm>
                <a:prstGeom prst="rect">
                  <a:avLst/>
                </a:prstGeom>
                <a:solidFill>
                  <a:srgbClr val="FFFF00">
                    <a:alpha val="17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0" name="Group 6"/>
                <p:cNvGrpSpPr/>
                <p:nvPr/>
              </p:nvGrpSpPr>
              <p:grpSpPr>
                <a:xfrm>
                  <a:off x="6650665" y="1978506"/>
                  <a:ext cx="795670" cy="691188"/>
                  <a:chOff x="2819400" y="5257800"/>
                  <a:chExt cx="1409700" cy="1224588"/>
                </a:xfrm>
              </p:grpSpPr>
              <p:pic>
                <p:nvPicPr>
                  <p:cNvPr id="56" name="Picture 2" descr="http://www.wpclipart.com/computer/PCs/more_computers/server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b="11795"/>
                  <a:stretch>
                    <a:fillRect/>
                  </a:stretch>
                </p:blipFill>
                <p:spPr bwMode="auto">
                  <a:xfrm>
                    <a:off x="2819400" y="5257800"/>
                    <a:ext cx="1409700" cy="1224588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7" name="Picture 4" descr="http://wiki.manjaro.org/images/7/78/Serv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819400" y="5715000"/>
                    <a:ext cx="685800" cy="685800"/>
                  </a:xfrm>
                  <a:prstGeom prst="rect">
                    <a:avLst/>
                  </a:prstGeom>
                  <a:noFill/>
                </p:spPr>
              </p:pic>
            </p:grp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3962400" y="4953000"/>
              <a:ext cx="7620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8"/>
            <p:cNvGrpSpPr/>
            <p:nvPr/>
          </p:nvGrpSpPr>
          <p:grpSpPr>
            <a:xfrm>
              <a:off x="4633270" y="4533900"/>
              <a:ext cx="1492588" cy="1484531"/>
              <a:chOff x="4495800" y="4533900"/>
              <a:chExt cx="1492588" cy="1484531"/>
            </a:xfrm>
          </p:grpSpPr>
          <p:grpSp>
            <p:nvGrpSpPr>
              <p:cNvPr id="16" name="Group 61"/>
              <p:cNvGrpSpPr/>
              <p:nvPr/>
            </p:nvGrpSpPr>
            <p:grpSpPr>
              <a:xfrm>
                <a:off x="4822994" y="4533900"/>
                <a:ext cx="838200" cy="838200"/>
                <a:chOff x="6477000" y="1752600"/>
                <a:chExt cx="1143000" cy="1143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6477000" y="1752600"/>
                  <a:ext cx="1143000" cy="1143000"/>
                </a:xfrm>
                <a:prstGeom prst="rect">
                  <a:avLst/>
                </a:prstGeom>
                <a:solidFill>
                  <a:srgbClr val="FFFF00">
                    <a:alpha val="17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7" name="Group 6"/>
                <p:cNvGrpSpPr/>
                <p:nvPr/>
              </p:nvGrpSpPr>
              <p:grpSpPr>
                <a:xfrm>
                  <a:off x="6650665" y="1978506"/>
                  <a:ext cx="795670" cy="691188"/>
                  <a:chOff x="2819400" y="5257800"/>
                  <a:chExt cx="1409700" cy="1224588"/>
                </a:xfrm>
              </p:grpSpPr>
              <p:pic>
                <p:nvPicPr>
                  <p:cNvPr id="65" name="Picture 2" descr="http://www.wpclipart.com/computer/PCs/more_computers/server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b="11795"/>
                  <a:stretch>
                    <a:fillRect/>
                  </a:stretch>
                </p:blipFill>
                <p:spPr bwMode="auto">
                  <a:xfrm>
                    <a:off x="2819400" y="5257800"/>
                    <a:ext cx="1409700" cy="1224588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6" name="Picture 4" descr="http://wiki.manjaro.org/images/7/78/Serv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819400" y="5715000"/>
                    <a:ext cx="685800" cy="685800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67" name="TextBox 66"/>
              <p:cNvSpPr txBox="1"/>
              <p:nvPr/>
            </p:nvSpPr>
            <p:spPr>
              <a:xfrm>
                <a:off x="4495800" y="5372100"/>
                <a:ext cx="1492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b="1" dirty="0" smtClean="0"/>
                  <a:t>OSLC Adapter</a:t>
                </a:r>
              </a:p>
              <a:p>
                <a:pPr algn="ctr"/>
                <a:r>
                  <a:rPr lang="de-DE" b="1" dirty="0" smtClean="0"/>
                  <a:t>for Tool B</a:t>
                </a:r>
                <a:endParaRPr lang="de-DE" sz="1600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>
              <a:off x="5943600" y="4953000"/>
              <a:ext cx="6096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54"/>
            <p:cNvGrpSpPr/>
            <p:nvPr/>
          </p:nvGrpSpPr>
          <p:grpSpPr>
            <a:xfrm>
              <a:off x="6705600" y="4381500"/>
              <a:ext cx="1524000" cy="1498431"/>
              <a:chOff x="6705600" y="4381500"/>
              <a:chExt cx="1524000" cy="1498431"/>
            </a:xfrm>
          </p:grpSpPr>
          <p:grpSp>
            <p:nvGrpSpPr>
              <p:cNvPr id="20" name="Group 58"/>
              <p:cNvGrpSpPr/>
              <p:nvPr/>
            </p:nvGrpSpPr>
            <p:grpSpPr>
              <a:xfrm>
                <a:off x="6705600" y="4381500"/>
                <a:ext cx="1524000" cy="1143000"/>
                <a:chOff x="457200" y="3886200"/>
                <a:chExt cx="1524000" cy="11430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457200" y="3886200"/>
                  <a:ext cx="1524000" cy="1143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Content Placeholder 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835" y="3968120"/>
                  <a:ext cx="1304731" cy="979160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/>
              <p:cNvSpPr txBox="1"/>
              <p:nvPr/>
            </p:nvSpPr>
            <p:spPr>
              <a:xfrm>
                <a:off x="7080667" y="5510599"/>
                <a:ext cx="773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smtClean="0"/>
                  <a:t>Tool B</a:t>
                </a:r>
                <a:endParaRPr lang="de-DE" sz="1600" b="1" dirty="0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533400" y="4264223"/>
            <a:ext cx="1544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Resource in Tool A</a:t>
            </a:r>
            <a:endParaRPr lang="de-DE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05600" y="4264223"/>
            <a:ext cx="153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Resource in Tool B</a:t>
            </a:r>
            <a:endParaRPr lang="de-DE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05225" y="3849469"/>
            <a:ext cx="17526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OSLC Resource in RDF</a:t>
            </a:r>
            <a:endParaRPr lang="de-DE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47800" y="1371600"/>
            <a:ext cx="2209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RDF Vocabulary</a:t>
            </a:r>
          </a:p>
          <a:p>
            <a:pPr algn="ctr"/>
            <a:r>
              <a:rPr lang="de-DE" dirty="0" smtClean="0"/>
              <a:t>in RDFS</a:t>
            </a:r>
            <a:endParaRPr lang="de-DE" dirty="0"/>
          </a:p>
        </p:txBody>
      </p:sp>
      <p:cxnSp>
        <p:nvCxnSpPr>
          <p:cNvPr id="83" name="Straight Arrow Connector 82"/>
          <p:cNvCxnSpPr>
            <a:stCxn id="40" idx="0"/>
          </p:cNvCxnSpPr>
          <p:nvPr/>
        </p:nvCxnSpPr>
        <p:spPr>
          <a:xfrm flipH="1" flipV="1">
            <a:off x="2552700" y="2133600"/>
            <a:ext cx="2028825" cy="1715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43400" y="1371600"/>
            <a:ext cx="3962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OSLC Resource Shape </a:t>
            </a:r>
            <a:r>
              <a:rPr lang="de-DE" dirty="0" smtClean="0"/>
              <a:t>defined in OSLC Core Vocabulary</a:t>
            </a:r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2209800" y="2748781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smtClean="0"/>
              <a:t>refers_to</a:t>
            </a:r>
            <a:endParaRPr lang="en-US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5428973" y="2748781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smtClean="0"/>
              <a:t>conforms_to</a:t>
            </a:r>
            <a:endParaRPr lang="en-US" dirty="0" smtClean="0"/>
          </a:p>
        </p:txBody>
      </p:sp>
      <p:cxnSp>
        <p:nvCxnSpPr>
          <p:cNvPr id="73" name="Straight Arrow Connector 72"/>
          <p:cNvCxnSpPr>
            <a:stCxn id="40" idx="0"/>
          </p:cNvCxnSpPr>
          <p:nvPr/>
        </p:nvCxnSpPr>
        <p:spPr>
          <a:xfrm flipV="1">
            <a:off x="4581525" y="2133600"/>
            <a:ext cx="1647825" cy="1715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036638"/>
            <a:ext cx="4114800" cy="2925762"/>
          </a:xfrm>
        </p:spPr>
        <p:txBody>
          <a:bodyPr>
            <a:normAutofit/>
          </a:bodyPr>
          <a:lstStyle/>
          <a:p>
            <a:r>
              <a:rPr lang="de-DE" dirty="0" smtClean="0"/>
              <a:t>Conversion of Ecore Metamodel to</a:t>
            </a:r>
            <a:br>
              <a:rPr lang="de-DE" dirty="0" smtClean="0"/>
            </a:br>
            <a:r>
              <a:rPr lang="de-DE" dirty="0" smtClean="0"/>
              <a:t>RDF Resources of corresponding OSLC Specification</a:t>
            </a:r>
            <a:endParaRPr lang="de-DE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434"/>
            <a:ext cx="3629025" cy="637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10F4-64BD-4E7D-9AEC-A4BD8FA897E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</a:t>
            </a:r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en-US" dirty="0" err="1" smtClean="0"/>
              <a:t>Metaclass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Features into RDFS Class and RDF properties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0" b="50951"/>
          <a:stretch/>
        </p:blipFill>
        <p:spPr bwMode="auto">
          <a:xfrm>
            <a:off x="152400" y="1295400"/>
            <a:ext cx="3629025" cy="106088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13" y="2514600"/>
            <a:ext cx="6391275" cy="3905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2323606">
            <a:off x="1407446" y="26090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651" y="3346462"/>
            <a:ext cx="159800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Reuse of Dublin Core Vocabulary</a:t>
            </a:r>
            <a:endParaRPr lang="de-DE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1896651" y="2895600"/>
            <a:ext cx="770349" cy="91252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1896651" y="3581400"/>
            <a:ext cx="770349" cy="22672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8649" y="4840069"/>
            <a:ext cx="1983176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Namespace URI</a:t>
            </a:r>
          </a:p>
          <a:p>
            <a:r>
              <a:rPr lang="de-DE" dirty="0" smtClean="0"/>
              <a:t>of RDF Vocabulary</a:t>
            </a:r>
            <a:endParaRPr lang="de-DE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281825" y="5163235"/>
            <a:ext cx="385175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10F4-64BD-4E7D-9AEC-A4BD8FA897E7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Vocabulary </a:t>
            </a:r>
            <a:br>
              <a:rPr lang="en-US" dirty="0" smtClean="0"/>
            </a:br>
            <a:r>
              <a:rPr lang="en-US" dirty="0" smtClean="0"/>
              <a:t>for Dynamic Simulation Domain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43000"/>
            <a:ext cx="5408121" cy="5543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0" y="5257800"/>
            <a:ext cx="167935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Just a snippet...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030941" y="2877671"/>
            <a:ext cx="1679359" cy="1754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RDFS Classes and RDF Properties are defined within an RDF Vocabulary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030941" y="1621052"/>
            <a:ext cx="167936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RDF Vocabulary Namespace prefix and URI</a:t>
            </a:r>
            <a:endParaRPr lang="de-DE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710301" y="2082717"/>
            <a:ext cx="794899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10F4-64BD-4E7D-9AEC-A4BD8FA897E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</a:t>
            </a:r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en-US" dirty="0" err="1" smtClean="0"/>
              <a:t>Metaclass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Features into OSLC Resource Shape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0" b="50951"/>
          <a:stretch/>
        </p:blipFill>
        <p:spPr bwMode="auto">
          <a:xfrm>
            <a:off x="152400" y="1295400"/>
            <a:ext cx="3629025" cy="106088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2323606">
            <a:off x="2177637" y="26536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5257800" cy="46743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4238" y="2590800"/>
            <a:ext cx="1679359" cy="20313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Property names and multiplicities are converted into OSLC resource shape constraints</a:t>
            </a:r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10F4-64BD-4E7D-9AEC-A4BD8FA897E7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Model-driven Development of OSLC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 creating code and RDF resources based on a common domain-specific </a:t>
            </a:r>
            <a:r>
              <a:rPr lang="en-US" dirty="0" err="1" smtClean="0"/>
              <a:t>metamodel</a:t>
            </a:r>
            <a:endParaRPr lang="en-US" dirty="0" smtClean="0"/>
          </a:p>
          <a:p>
            <a:pPr lvl="1"/>
            <a:r>
              <a:rPr lang="en-US" dirty="0" smtClean="0"/>
              <a:t>Java classes with OSLC4J annotations for serializing POJOs into RDF/XML, JSON</a:t>
            </a:r>
          </a:p>
          <a:p>
            <a:pPr lvl="1"/>
            <a:r>
              <a:rPr lang="en-US" dirty="0" smtClean="0"/>
              <a:t>Domain-specific API to parse XMI models</a:t>
            </a:r>
          </a:p>
          <a:p>
            <a:pPr lvl="1"/>
            <a:r>
              <a:rPr lang="en-US" dirty="0" smtClean="0"/>
              <a:t>OSLC resource shapes </a:t>
            </a:r>
          </a:p>
          <a:p>
            <a:pPr lvl="1"/>
            <a:r>
              <a:rPr lang="en-US" dirty="0" smtClean="0"/>
              <a:t>RDF Vocabulary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of OSLC Adapter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371600" y="2614387"/>
            <a:ext cx="6400800" cy="1629226"/>
            <a:chOff x="1066800" y="2942774"/>
            <a:chExt cx="6400800" cy="162922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39289" y="3514274"/>
              <a:ext cx="6096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12"/>
            <p:cNvGrpSpPr/>
            <p:nvPr/>
          </p:nvGrpSpPr>
          <p:grpSpPr>
            <a:xfrm>
              <a:off x="1269487" y="2942774"/>
              <a:ext cx="1524000" cy="1143000"/>
              <a:chOff x="457200" y="3886200"/>
              <a:chExt cx="1524000" cy="1143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57200" y="3886200"/>
                <a:ext cx="1524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57" name="Content Placeholder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35" y="3968120"/>
                <a:ext cx="1304731" cy="979160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819239" y="3048000"/>
              <a:ext cx="627992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HTTP</a:t>
              </a:r>
              <a:endParaRPr lang="de-DE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6630" y="3925669"/>
              <a:ext cx="1492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/>
                <a:t>OSLC Adapter</a:t>
              </a:r>
            </a:p>
            <a:p>
              <a:pPr algn="ctr"/>
              <a:r>
                <a:rPr lang="de-DE" b="1" dirty="0" smtClean="0"/>
                <a:t>for Tool A</a:t>
              </a:r>
              <a:endParaRPr lang="de-DE" sz="1600" b="1" dirty="0"/>
            </a:p>
          </p:txBody>
        </p:sp>
        <p:grpSp>
          <p:nvGrpSpPr>
            <p:cNvPr id="48" name="Group 52"/>
            <p:cNvGrpSpPr/>
            <p:nvPr/>
          </p:nvGrpSpPr>
          <p:grpSpPr>
            <a:xfrm>
              <a:off x="3693824" y="3095174"/>
              <a:ext cx="838200" cy="838200"/>
              <a:chOff x="6477000" y="1752600"/>
              <a:chExt cx="1143000" cy="1143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477000" y="175260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6"/>
              <p:cNvGrpSpPr/>
              <p:nvPr/>
            </p:nvGrpSpPr>
            <p:grpSpPr>
              <a:xfrm>
                <a:off x="6650665" y="1978506"/>
                <a:ext cx="795670" cy="691188"/>
                <a:chOff x="2819400" y="5257800"/>
                <a:chExt cx="1409700" cy="1224588"/>
              </a:xfrm>
            </p:grpSpPr>
            <p:pic>
              <p:nvPicPr>
                <p:cNvPr id="54" name="Picture 2" descr="http://www.wpclipart.com/computer/PCs/more_computers/serve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b="11795"/>
                <a:stretch>
                  <a:fillRect/>
                </a:stretch>
              </p:blipFill>
              <p:spPr bwMode="auto">
                <a:xfrm>
                  <a:off x="2819400" y="5257800"/>
                  <a:ext cx="1409700" cy="1224588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4" descr="http://wiki.manjaro.org/images/7/78/Server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19400" y="5715000"/>
                  <a:ext cx="685800" cy="685800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49" name="Straight Arrow Connector 48"/>
            <p:cNvCxnSpPr/>
            <p:nvPr/>
          </p:nvCxnSpPr>
          <p:spPr>
            <a:xfrm>
              <a:off x="4768089" y="3514274"/>
              <a:ext cx="7620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66800" y="4064168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Resource in Tool A</a:t>
              </a:r>
              <a:endParaRPr lang="de-DE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00" y="3191109"/>
              <a:ext cx="1752600" cy="646331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OSLC Resource in RDF</a:t>
              </a:r>
              <a:endParaRPr lang="de-DE" b="1" dirty="0"/>
            </a:p>
          </p:txBody>
        </p:sp>
      </p:grp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OSLC Adapter Implemented in Java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65543" y="4495800"/>
            <a:ext cx="46129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Web Services of OSLC adapter implemented in Java using </a:t>
            </a:r>
          </a:p>
          <a:p>
            <a:pPr algn="ctr"/>
            <a:r>
              <a:rPr lang="en-US" b="1" dirty="0" smtClean="0"/>
              <a:t>JAX-RS</a:t>
            </a:r>
            <a:r>
              <a:rPr lang="en-US" dirty="0" smtClean="0"/>
              <a:t> (Java API for </a:t>
            </a:r>
            <a:r>
              <a:rPr lang="en-US" dirty="0" err="1" smtClean="0"/>
              <a:t>RESTful</a:t>
            </a:r>
            <a:r>
              <a:rPr lang="en-US" dirty="0" smtClean="0"/>
              <a:t> Web Services) as in the OSLC adapters available from Eclipse </a:t>
            </a:r>
            <a:r>
              <a:rPr lang="en-US" dirty="0" err="1" smtClean="0"/>
              <a:t>Lyo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1371600" y="2614387"/>
            <a:ext cx="6400800" cy="1629226"/>
            <a:chOff x="1066800" y="2942774"/>
            <a:chExt cx="6400800" cy="162922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939289" y="3514274"/>
              <a:ext cx="6096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12"/>
            <p:cNvGrpSpPr/>
            <p:nvPr/>
          </p:nvGrpSpPr>
          <p:grpSpPr>
            <a:xfrm>
              <a:off x="1269487" y="2942774"/>
              <a:ext cx="1524000" cy="1143000"/>
              <a:chOff x="457200" y="3886200"/>
              <a:chExt cx="1524000" cy="1143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57200" y="3886200"/>
                <a:ext cx="1524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4" name="Content Placeholder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35" y="3968120"/>
                <a:ext cx="1304731" cy="979160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4819239" y="3048000"/>
              <a:ext cx="627992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HTTP</a:t>
              </a:r>
              <a:endParaRPr lang="de-DE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66630" y="3925669"/>
              <a:ext cx="1492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 smtClean="0"/>
                <a:t>OSLC Adapter</a:t>
              </a:r>
            </a:p>
            <a:p>
              <a:pPr algn="ctr"/>
              <a:r>
                <a:rPr lang="de-DE" b="1" dirty="0" smtClean="0"/>
                <a:t>for Tool A</a:t>
              </a:r>
              <a:endParaRPr lang="de-DE" sz="1600" b="1" dirty="0"/>
            </a:p>
          </p:txBody>
        </p:sp>
        <p:grpSp>
          <p:nvGrpSpPr>
            <p:cNvPr id="24" name="Group 52"/>
            <p:cNvGrpSpPr/>
            <p:nvPr/>
          </p:nvGrpSpPr>
          <p:grpSpPr>
            <a:xfrm>
              <a:off x="3693824" y="3095174"/>
              <a:ext cx="838200" cy="838200"/>
              <a:chOff x="6477000" y="1752600"/>
              <a:chExt cx="1143000" cy="11430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477000" y="175260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9" name="Group 6"/>
              <p:cNvGrpSpPr/>
              <p:nvPr/>
            </p:nvGrpSpPr>
            <p:grpSpPr>
              <a:xfrm>
                <a:off x="6650665" y="1978506"/>
                <a:ext cx="795670" cy="691188"/>
                <a:chOff x="2819400" y="5257800"/>
                <a:chExt cx="1409700" cy="1224588"/>
              </a:xfrm>
            </p:grpSpPr>
            <p:pic>
              <p:nvPicPr>
                <p:cNvPr id="40" name="Picture 2" descr="http://www.wpclipart.com/computer/PCs/more_computers/serve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b="11795"/>
                <a:stretch>
                  <a:fillRect/>
                </a:stretch>
              </p:blipFill>
              <p:spPr bwMode="auto">
                <a:xfrm>
                  <a:off x="2819400" y="5257800"/>
                  <a:ext cx="1409700" cy="1224588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" name="Picture 4" descr="http://wiki.manjaro.org/images/7/78/Server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19400" y="5715000"/>
                  <a:ext cx="685800" cy="685800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4768089" y="3514274"/>
              <a:ext cx="7620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066800" y="4064168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Resource in Tool A</a:t>
              </a:r>
              <a:endParaRPr lang="de-DE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0" y="3191109"/>
              <a:ext cx="1752600" cy="646331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/>
                <a:t>OSLC Resource in RDF</a:t>
              </a:r>
              <a:endParaRPr lang="de-DE" b="1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Converting Java Objects </a:t>
            </a:r>
            <a:br>
              <a:rPr lang="en-US" sz="3200" dirty="0" smtClean="0"/>
            </a:br>
            <a:r>
              <a:rPr lang="en-US" sz="3200" dirty="0" smtClean="0"/>
              <a:t>into OSLC Resources in RDF/XML 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71600" y="2614387"/>
            <a:ext cx="6400800" cy="1629226"/>
            <a:chOff x="1066800" y="2942774"/>
            <a:chExt cx="6400800" cy="162922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939289" y="3514274"/>
              <a:ext cx="6096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12"/>
            <p:cNvGrpSpPr/>
            <p:nvPr/>
          </p:nvGrpSpPr>
          <p:grpSpPr>
            <a:xfrm>
              <a:off x="1269487" y="2942774"/>
              <a:ext cx="1524000" cy="1143000"/>
              <a:chOff x="457200" y="3886200"/>
              <a:chExt cx="1524000" cy="1143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57200" y="3886200"/>
                <a:ext cx="1524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7" name="Content Placeholder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35" y="3968120"/>
                <a:ext cx="1304731" cy="97916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4819239" y="3048000"/>
              <a:ext cx="627992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HTTP</a:t>
              </a:r>
              <a:endParaRPr lang="de-DE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66630" y="3925669"/>
              <a:ext cx="1492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OSLC Adapter</a:t>
              </a:r>
            </a:p>
            <a:p>
              <a:pPr algn="ctr"/>
              <a:r>
                <a:rPr lang="de-DE" dirty="0" smtClean="0"/>
                <a:t>for Tool A</a:t>
              </a:r>
              <a:endParaRPr lang="de-DE" sz="1600" dirty="0"/>
            </a:p>
          </p:txBody>
        </p:sp>
        <p:grpSp>
          <p:nvGrpSpPr>
            <p:cNvPr id="29" name="Group 52"/>
            <p:cNvGrpSpPr/>
            <p:nvPr/>
          </p:nvGrpSpPr>
          <p:grpSpPr>
            <a:xfrm>
              <a:off x="3693824" y="3095174"/>
              <a:ext cx="838200" cy="838200"/>
              <a:chOff x="6477000" y="1752600"/>
              <a:chExt cx="1143000" cy="1143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477000" y="175260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1" name="Group 6"/>
              <p:cNvGrpSpPr/>
              <p:nvPr/>
            </p:nvGrpSpPr>
            <p:grpSpPr>
              <a:xfrm>
                <a:off x="6650665" y="1978506"/>
                <a:ext cx="795670" cy="691188"/>
                <a:chOff x="2819400" y="5257800"/>
                <a:chExt cx="1409700" cy="1224588"/>
              </a:xfrm>
            </p:grpSpPr>
            <p:pic>
              <p:nvPicPr>
                <p:cNvPr id="32" name="Picture 2" descr="http://www.wpclipart.com/computer/PCs/more_computers/serve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b="11795"/>
                <a:stretch>
                  <a:fillRect/>
                </a:stretch>
              </p:blipFill>
              <p:spPr bwMode="auto">
                <a:xfrm>
                  <a:off x="2819400" y="5257800"/>
                  <a:ext cx="1409700" cy="122458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" name="Picture 4" descr="http://wiki.manjaro.org/images/7/78/Server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19400" y="5715000"/>
                  <a:ext cx="685800" cy="685800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4768089" y="3514274"/>
              <a:ext cx="762000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6800" y="4064168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Resource in Tool A</a:t>
              </a:r>
              <a:endParaRPr lang="de-DE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000" y="3191109"/>
              <a:ext cx="1752600" cy="646331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OSLC Resource in RDF</a:t>
              </a:r>
              <a:endParaRPr lang="de-D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47946" y="1723462"/>
            <a:ext cx="324810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Assumption: Tool has Java API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8442" y="4343400"/>
            <a:ext cx="6903958" cy="1881664"/>
            <a:chOff x="868442" y="4343400"/>
            <a:chExt cx="6903958" cy="1881664"/>
          </a:xfrm>
        </p:grpSpPr>
        <p:sp>
          <p:nvSpPr>
            <p:cNvPr id="18" name="TextBox 17"/>
            <p:cNvSpPr txBox="1"/>
            <p:nvPr/>
          </p:nvSpPr>
          <p:spPr>
            <a:xfrm>
              <a:off x="868442" y="4481900"/>
              <a:ext cx="162531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Tool-specific Java objects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0809" y="4481900"/>
              <a:ext cx="140054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Java objects with OSLC annotations</a:t>
              </a:r>
              <a:endParaRPr lang="en-US" b="1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690106" y="4562749"/>
              <a:ext cx="88435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5367701" y="4562749"/>
              <a:ext cx="8078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46516" y="5331023"/>
              <a:ext cx="2214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Conversion by OSLC adapter</a:t>
              </a:r>
              <a:endParaRPr lang="en-US" sz="140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5800" y="5486400"/>
              <a:ext cx="2637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Automatic conversion from POJO to RDF/XML or JSON by </a:t>
              </a:r>
              <a:r>
                <a:rPr lang="en-US" sz="1400" b="1" i="1" dirty="0" smtClean="0"/>
                <a:t>OSLC4J</a:t>
              </a:r>
            </a:p>
            <a:p>
              <a:pPr algn="ctr"/>
              <a:r>
                <a:rPr lang="en-US" sz="1400" i="1" dirty="0" smtClean="0"/>
                <a:t>Annotation Processing Tool</a:t>
              </a:r>
              <a:endParaRPr lang="en-US" sz="14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1857" y="4343400"/>
              <a:ext cx="1400543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OSLC</a:t>
              </a:r>
            </a:p>
            <a:p>
              <a:pPr algn="ctr"/>
              <a:r>
                <a:rPr lang="en-US" b="1" dirty="0" smtClean="0"/>
                <a:t>Resources in RDF/XML or JSON</a:t>
              </a:r>
              <a:endParaRPr lang="en-US" b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94688" y="4255531"/>
            <a:ext cx="7306311" cy="1969533"/>
          </a:xfrm>
          <a:prstGeom prst="rect">
            <a:avLst/>
          </a:prstGeom>
          <a:solidFill>
            <a:srgbClr val="7030A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OSLC Resource in RDF/XML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33559"/>
            <a:ext cx="6715125" cy="246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3562" y="1938786"/>
            <a:ext cx="5486400" cy="523220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OSLC Resource in RDF/XML With URI: </a:t>
            </a:r>
            <a:r>
              <a:rPr lang="de-DE" sz="1400" dirty="0" smtClean="0">
                <a:hlinkClick r:id="rId3"/>
              </a:rPr>
              <a:t>http://localhost:8181/oslc4jsimulink/services/model11/blocks/Step</a:t>
            </a:r>
            <a:r>
              <a:rPr lang="de-DE" sz="1400" dirty="0"/>
              <a:t> </a:t>
            </a:r>
            <a:endParaRPr lang="de-DE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705600" y="4279322"/>
            <a:ext cx="177305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Just a snippet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OSLC4J 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8442" y="4343400"/>
            <a:ext cx="6903958" cy="1881664"/>
            <a:chOff x="868442" y="4343400"/>
            <a:chExt cx="6903958" cy="1881664"/>
          </a:xfrm>
        </p:grpSpPr>
        <p:sp>
          <p:nvSpPr>
            <p:cNvPr id="18" name="TextBox 17"/>
            <p:cNvSpPr txBox="1"/>
            <p:nvPr/>
          </p:nvSpPr>
          <p:spPr>
            <a:xfrm>
              <a:off x="868442" y="4481900"/>
              <a:ext cx="162531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Tool-specific Java objects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0809" y="4481900"/>
              <a:ext cx="140054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Java objects with OSLC annotations</a:t>
              </a:r>
              <a:endParaRPr lang="en-US" b="1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690106" y="4562749"/>
              <a:ext cx="88435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5367701" y="4562749"/>
              <a:ext cx="8078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46516" y="5331023"/>
              <a:ext cx="2214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Conversion by OSLC adapter</a:t>
              </a:r>
              <a:endParaRPr lang="en-US" sz="140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5800" y="5486400"/>
              <a:ext cx="2637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Automatic conversion from POJO to RDF/XML or JSON by </a:t>
              </a:r>
              <a:r>
                <a:rPr lang="en-US" sz="1400" b="1" i="1" dirty="0" smtClean="0"/>
                <a:t>OSLC4J</a:t>
              </a:r>
            </a:p>
            <a:p>
              <a:pPr algn="ctr"/>
              <a:r>
                <a:rPr lang="en-US" sz="1400" i="1" dirty="0" smtClean="0"/>
                <a:t>Annotation Processing Tool</a:t>
              </a:r>
              <a:endParaRPr lang="en-US" sz="14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1857" y="4343400"/>
              <a:ext cx="1400543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OSLC</a:t>
              </a:r>
            </a:p>
            <a:p>
              <a:pPr algn="ctr"/>
              <a:r>
                <a:rPr lang="en-US" b="1" dirty="0" smtClean="0"/>
                <a:t>Resources in RDF/XML or JSON</a:t>
              </a:r>
              <a:endParaRPr lang="en-US" b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94688" y="4255531"/>
            <a:ext cx="7306311" cy="1969533"/>
          </a:xfrm>
          <a:prstGeom prst="rect">
            <a:avLst/>
          </a:prstGeom>
          <a:solidFill>
            <a:srgbClr val="7030A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09498" y="2953553"/>
            <a:ext cx="1834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OSLC Java classes</a:t>
            </a:r>
            <a:endParaRPr lang="en-US" b="1" dirty="0"/>
          </a:p>
        </p:txBody>
      </p:sp>
      <p:cxnSp>
        <p:nvCxnSpPr>
          <p:cNvPr id="39" name="Curved Connector 38"/>
          <p:cNvCxnSpPr/>
          <p:nvPr/>
        </p:nvCxnSpPr>
        <p:spPr>
          <a:xfrm rot="5400000" flipH="1" flipV="1">
            <a:off x="4113090" y="3517655"/>
            <a:ext cx="783225" cy="427262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7"/>
          <a:stretch/>
        </p:blipFill>
        <p:spPr bwMode="auto">
          <a:xfrm>
            <a:off x="3615499" y="2376224"/>
            <a:ext cx="3124200" cy="577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681057" y="3654742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instance of</a:t>
            </a:r>
            <a:endParaRPr lang="en-US" sz="1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Java Class</a:t>
            </a:r>
            <a:br>
              <a:rPr lang="en-US" dirty="0" smtClean="0"/>
            </a:br>
            <a:r>
              <a:rPr lang="en-US" dirty="0" smtClean="0"/>
              <a:t>with OSLC4J Annotations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159574"/>
            <a:ext cx="5514975" cy="529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14727" y="2590800"/>
            <a:ext cx="203894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Manually programming OSLC Java classes is time-consuming and error-prone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639762"/>
          </a:xfrm>
        </p:spPr>
        <p:txBody>
          <a:bodyPr/>
          <a:lstStyle/>
          <a:p>
            <a:r>
              <a:rPr lang="en-US" sz="3200" dirty="0" smtClean="0"/>
              <a:t>Model-driven Generation of OSLC-annotated Java Classes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868442" y="4343400"/>
            <a:ext cx="6903958" cy="1881664"/>
            <a:chOff x="868442" y="4343400"/>
            <a:chExt cx="6903958" cy="1881664"/>
          </a:xfrm>
        </p:grpSpPr>
        <p:sp>
          <p:nvSpPr>
            <p:cNvPr id="18" name="TextBox 17"/>
            <p:cNvSpPr txBox="1"/>
            <p:nvPr/>
          </p:nvSpPr>
          <p:spPr>
            <a:xfrm>
              <a:off x="868442" y="4481900"/>
              <a:ext cx="162531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Tool-specific Java objects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0809" y="4481900"/>
              <a:ext cx="140054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Java objects with OSLC annotations</a:t>
              </a:r>
              <a:endParaRPr lang="en-US" b="1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690106" y="4562749"/>
              <a:ext cx="88435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5367701" y="4562749"/>
              <a:ext cx="8078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46516" y="5331023"/>
              <a:ext cx="2214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Conversion by OSLC adapter</a:t>
              </a:r>
              <a:endParaRPr lang="en-US" sz="140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5800" y="5486400"/>
              <a:ext cx="2637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Automatic conversion from POJO to RDF/XML or JSON by </a:t>
              </a:r>
              <a:r>
                <a:rPr lang="en-US" sz="1400" b="1" i="1" dirty="0" smtClean="0"/>
                <a:t>OSLC4J</a:t>
              </a:r>
            </a:p>
            <a:p>
              <a:pPr algn="ctr"/>
              <a:r>
                <a:rPr lang="en-US" sz="1400" i="1" dirty="0" smtClean="0"/>
                <a:t>Annotation Processing Tool</a:t>
              </a:r>
              <a:endParaRPr lang="en-US" sz="14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1857" y="4343400"/>
              <a:ext cx="1400543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OSLC</a:t>
              </a:r>
            </a:p>
            <a:p>
              <a:pPr algn="ctr"/>
              <a:r>
                <a:rPr lang="en-US" b="1" dirty="0" smtClean="0"/>
                <a:t>Resources in RDF/XML or JSON</a:t>
              </a:r>
              <a:endParaRPr lang="en-US" b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94688" y="4255531"/>
            <a:ext cx="7306311" cy="1969533"/>
          </a:xfrm>
          <a:prstGeom prst="rect">
            <a:avLst/>
          </a:prstGeom>
          <a:solidFill>
            <a:srgbClr val="7030A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33800" y="3244329"/>
            <a:ext cx="2894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OSLC-annotated Java classes</a:t>
            </a:r>
            <a:endParaRPr lang="en-US" b="1" dirty="0"/>
          </a:p>
        </p:txBody>
      </p:sp>
      <p:cxnSp>
        <p:nvCxnSpPr>
          <p:cNvPr id="39" name="Curved Connector 38"/>
          <p:cNvCxnSpPr/>
          <p:nvPr/>
        </p:nvCxnSpPr>
        <p:spPr>
          <a:xfrm rot="5400000" flipH="1" flipV="1">
            <a:off x="4233955" y="3638518"/>
            <a:ext cx="541499" cy="427264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7"/>
          <a:stretch/>
        </p:blipFill>
        <p:spPr bwMode="auto">
          <a:xfrm>
            <a:off x="3615499" y="2667000"/>
            <a:ext cx="3124200" cy="577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681057" y="3654742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instance of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12315" y="1461717"/>
            <a:ext cx="12981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Metamodel</a:t>
            </a:r>
            <a:endParaRPr lang="en-US" b="1" dirty="0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4958919" y="1985556"/>
            <a:ext cx="783225" cy="427262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75681" y="199647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Based on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75" y="231831"/>
            <a:ext cx="1775506" cy="207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620000" y="1211398"/>
            <a:ext cx="133235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Frequent changes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16235" y="2826603"/>
            <a:ext cx="191233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Java classes need to be updated based on </a:t>
            </a:r>
            <a:r>
              <a:rPr lang="en-US" sz="1600" dirty="0" err="1" smtClean="0"/>
              <a:t>metamodel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294719" y="2202366"/>
            <a:ext cx="22671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Automatic Generation</a:t>
            </a:r>
          </a:p>
        </p:txBody>
      </p:sp>
      <p:sp>
        <p:nvSpPr>
          <p:cNvPr id="30" name="Down Arrow 29"/>
          <p:cNvSpPr/>
          <p:nvPr/>
        </p:nvSpPr>
        <p:spPr>
          <a:xfrm rot="1890133">
            <a:off x="5726418" y="2040911"/>
            <a:ext cx="484632" cy="556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0694-476D-491F-B15A-6672291DD3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521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Tips for Implementing OSLC Adapters</vt:lpstr>
      <vt:lpstr>Model-driven Development of OSLC Adapters</vt:lpstr>
      <vt:lpstr>General Overview of OSLC Adapter</vt:lpstr>
      <vt:lpstr>OSLC Adapter Implemented in Java </vt:lpstr>
      <vt:lpstr>Converting Java Objects  into OSLC Resources in RDF/XML </vt:lpstr>
      <vt:lpstr>Example OSLC Resource in RDF/XML</vt:lpstr>
      <vt:lpstr>OSLC4J Example</vt:lpstr>
      <vt:lpstr>Example Java Class with OSLC4J Annotations</vt:lpstr>
      <vt:lpstr>Model-driven Generation of OSLC-annotated Java Classes</vt:lpstr>
      <vt:lpstr>Converting Java Objects  into OSLC Resources in RDF/XML </vt:lpstr>
      <vt:lpstr>Example Intermediate XMI File</vt:lpstr>
      <vt:lpstr>XML Schema of XMI File</vt:lpstr>
      <vt:lpstr>Generation of Domain-specific API</vt:lpstr>
      <vt:lpstr>General Overview of RDF  Resources for OSLC Data Interchange</vt:lpstr>
      <vt:lpstr>Conversion of Ecore Metamodel to RDF Resources of corresponding OSLC Specification</vt:lpstr>
      <vt:lpstr>Conversion of Ecore Metaclass and Features into RDFS Class and RDF properties</vt:lpstr>
      <vt:lpstr>RDF Vocabulary  for Dynamic Simulation Domain</vt:lpstr>
      <vt:lpstr>Conversion of Ecore Metaclass and Features into OSLC Resource Shape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</dc:creator>
  <cp:lastModifiedBy>Axel Reichwein</cp:lastModifiedBy>
  <cp:revision>23</cp:revision>
  <dcterms:created xsi:type="dcterms:W3CDTF">2014-01-16T14:23:15Z</dcterms:created>
  <dcterms:modified xsi:type="dcterms:W3CDTF">2016-03-25T03:05:29Z</dcterms:modified>
</cp:coreProperties>
</file>