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43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9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5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0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22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9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1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70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4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1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48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code.net/2017/12/14/16778268/apple-podcast-find-listens-downloads-analytics-availab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5657" y="0"/>
            <a:ext cx="9927771" cy="391021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Science 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Podcast Industry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5657" y="4784271"/>
            <a:ext cx="992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Using Text Mining + Machine Learning to Figure Out Episode Popularity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447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4398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Time-series plot</a:t>
            </a:r>
            <a:endParaRPr lang="en-US" sz="9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202788" y="1752747"/>
            <a:ext cx="10058400" cy="2324062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6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/>
              <a:t>There is </a:t>
            </a:r>
            <a:r>
              <a:rPr lang="en-US" sz="6000" dirty="0" smtClean="0"/>
              <a:t>no </a:t>
            </a:r>
            <a:r>
              <a:rPr lang="en-US" sz="6000" dirty="0"/>
              <a:t>correlation between </a:t>
            </a:r>
            <a:r>
              <a:rPr lang="en-US" sz="6000" dirty="0" smtClean="0"/>
              <a:t>episode length and </a:t>
            </a:r>
            <a:r>
              <a:rPr lang="en-US" sz="6000" dirty="0"/>
              <a:t>popularity. </a:t>
            </a:r>
            <a:endParaRPr lang="en-US" sz="4000" dirty="0"/>
          </a:p>
          <a:p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0" indent="0">
              <a:buNone/>
            </a:pPr>
            <a:endParaRPr lang="en-US" sz="7200" dirty="0" smtClean="0"/>
          </a:p>
          <a:p>
            <a:pPr marL="0" indent="0">
              <a:buNone/>
            </a:pPr>
            <a:endParaRPr lang="en-US" sz="7200" i="1" dirty="0" smtClean="0"/>
          </a:p>
          <a:p>
            <a:pPr marL="0" indent="0">
              <a:buNone/>
            </a:pPr>
            <a:endParaRPr lang="en-US" sz="12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809" y="1959952"/>
            <a:ext cx="5206146" cy="300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4398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Term Frequency</a:t>
            </a:r>
            <a:endParaRPr lang="en-US" sz="9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220373" y="2157193"/>
            <a:ext cx="10058400" cy="23240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 smtClean="0"/>
              <a:t>Other than </a:t>
            </a:r>
            <a:r>
              <a:rPr lang="en-US" sz="1700" dirty="0" err="1" smtClean="0"/>
              <a:t>recency</a:t>
            </a:r>
            <a:r>
              <a:rPr lang="en-US" sz="1700" dirty="0"/>
              <a:t>, what makes a podcast popular? </a:t>
            </a:r>
            <a:endParaRPr lang="en-US" sz="17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 smtClean="0"/>
              <a:t>Content </a:t>
            </a:r>
            <a:r>
              <a:rPr lang="en-US" sz="1700" dirty="0"/>
              <a:t>is king 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Let’s get </a:t>
            </a:r>
            <a:r>
              <a:rPr lang="en-US" sz="1400" dirty="0"/>
              <a:t>into some text </a:t>
            </a:r>
            <a:r>
              <a:rPr lang="en-US" sz="1400" dirty="0" smtClean="0"/>
              <a:t>analysis</a:t>
            </a:r>
            <a:endParaRPr lang="en-US" sz="1400" dirty="0"/>
          </a:p>
          <a:p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0" indent="0">
              <a:buNone/>
            </a:pPr>
            <a:endParaRPr lang="en-US" sz="72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20373" y="3257829"/>
            <a:ext cx="10058400" cy="23240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900" dirty="0" smtClean="0"/>
              <a:t>We can start to look for stories in our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smtClean="0"/>
              <a:t>First, we’ll look at the most frequent words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Words occurring more than </a:t>
            </a:r>
            <a:r>
              <a:rPr lang="en-US" sz="1400" b="1" dirty="0" smtClean="0"/>
              <a:t>20 times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72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7200" i="1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053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4398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Term Frequency</a:t>
            </a:r>
            <a:endParaRPr lang="en-US" sz="9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220372" y="1761539"/>
            <a:ext cx="10058400" cy="2324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0" indent="0">
              <a:buNone/>
            </a:pPr>
            <a:endParaRPr lang="en-US" sz="7200" dirty="0" smtClean="0"/>
          </a:p>
          <a:p>
            <a:pPr marL="0" indent="0">
              <a:buNone/>
            </a:pPr>
            <a:endParaRPr lang="en-US" sz="7200" i="1" dirty="0" smtClean="0"/>
          </a:p>
          <a:p>
            <a:pPr marL="0" indent="0">
              <a:buNone/>
            </a:pPr>
            <a:endParaRPr lang="en-US" sz="12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68" y="1818817"/>
            <a:ext cx="4308232" cy="41235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28604" y="1761539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True </a:t>
            </a:r>
            <a:r>
              <a:rPr lang="en-US" sz="1600" dirty="0"/>
              <a:t>crime is a very popular Podcast </a:t>
            </a:r>
            <a:r>
              <a:rPr lang="en-US" sz="1600" dirty="0" smtClean="0"/>
              <a:t>topic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“</a:t>
            </a:r>
            <a:r>
              <a:rPr lang="en-US" sz="1600" dirty="0"/>
              <a:t>killer”, “murder”, and “victim” </a:t>
            </a:r>
            <a:r>
              <a:rPr lang="en-US" sz="1600" dirty="0" smtClean="0"/>
              <a:t>all </a:t>
            </a:r>
            <a:r>
              <a:rPr lang="en-US" sz="1600" dirty="0"/>
              <a:t>made it into our most used </a:t>
            </a:r>
            <a:r>
              <a:rPr lang="en-US" sz="1600" dirty="0" smtClean="0"/>
              <a:t>terms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This </a:t>
            </a:r>
            <a:r>
              <a:rPr lang="en-US" sz="1600" dirty="0"/>
              <a:t>makes sense for a medium that exploded in popularity after the series </a:t>
            </a:r>
            <a:r>
              <a:rPr lang="en-US" sz="1600" dirty="0" smtClean="0"/>
              <a:t>“serial</a:t>
            </a:r>
            <a:r>
              <a:rPr lang="en-US" sz="1600" dirty="0"/>
              <a:t>” premiered in late 2014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“Conversation” and </a:t>
            </a:r>
            <a:r>
              <a:rPr lang="en-US" sz="1600" dirty="0"/>
              <a:t>“Discuss” </a:t>
            </a:r>
            <a:r>
              <a:rPr lang="en-US" sz="1600" dirty="0" smtClean="0"/>
              <a:t>are in </a:t>
            </a:r>
            <a:r>
              <a:rPr lang="en-US" sz="1600" dirty="0"/>
              <a:t>our </a:t>
            </a:r>
            <a:r>
              <a:rPr lang="en-US" sz="1600" dirty="0" smtClean="0"/>
              <a:t>chart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This suggests </a:t>
            </a:r>
            <a:r>
              <a:rPr lang="en-US" sz="1600" dirty="0"/>
              <a:t>that podcasts that </a:t>
            </a:r>
            <a:r>
              <a:rPr lang="en-US" sz="1600" dirty="0" smtClean="0"/>
              <a:t>featuring </a:t>
            </a:r>
            <a:r>
              <a:rPr lang="en-US" sz="1600" dirty="0"/>
              <a:t>two hosts interacting with each </a:t>
            </a:r>
            <a:r>
              <a:rPr lang="en-US" sz="1600" dirty="0" smtClean="0"/>
              <a:t>other might </a:t>
            </a:r>
            <a:r>
              <a:rPr lang="en-US" sz="1600" dirty="0"/>
              <a:t>be more engaging </a:t>
            </a:r>
            <a:r>
              <a:rPr lang="en-US" sz="1600" dirty="0" smtClean="0"/>
              <a:t>than one host telling </a:t>
            </a:r>
            <a:r>
              <a:rPr lang="en-US" sz="1600" dirty="0"/>
              <a:t>a story or monologue.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We </a:t>
            </a:r>
            <a:r>
              <a:rPr lang="en-US" sz="1600" dirty="0"/>
              <a:t>also see that the </a:t>
            </a:r>
            <a:r>
              <a:rPr lang="en-US" sz="1600" dirty="0" smtClean="0"/>
              <a:t>terms </a:t>
            </a:r>
            <a:r>
              <a:rPr lang="en-US" sz="1600" dirty="0"/>
              <a:t>“historical,” “learn” and “political” pop up a lot 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</a:t>
            </a:r>
            <a:r>
              <a:rPr lang="en-US" sz="1600" dirty="0" smtClean="0"/>
              <a:t>isteners </a:t>
            </a:r>
            <a:r>
              <a:rPr lang="en-US" sz="1600" dirty="0"/>
              <a:t>are interested in historical narratives or in learning something about our past to inform our present political </a:t>
            </a:r>
            <a:r>
              <a:rPr lang="en-US" sz="1600" dirty="0" smtClean="0"/>
              <a:t>climate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And </a:t>
            </a:r>
            <a:r>
              <a:rPr lang="en-US" sz="1600" dirty="0"/>
              <a:t>of course, perennial favorites “love” and “life” make an appearance, too.</a:t>
            </a:r>
          </a:p>
        </p:txBody>
      </p:sp>
    </p:spTree>
    <p:extLst>
      <p:ext uri="{BB962C8B-B14F-4D97-AF65-F5344CB8AC3E}">
        <p14:creationId xmlns:p14="http://schemas.microsoft.com/office/powerpoint/2010/main" val="327860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4398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Word Cloud</a:t>
            </a:r>
            <a:endParaRPr lang="en-US" sz="9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220372" y="1761539"/>
            <a:ext cx="10058400" cy="2324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0" indent="0">
              <a:buNone/>
            </a:pPr>
            <a:endParaRPr lang="en-US" sz="7200" dirty="0" smtClean="0"/>
          </a:p>
          <a:p>
            <a:pPr marL="0" indent="0">
              <a:buNone/>
            </a:pPr>
            <a:endParaRPr lang="en-US" sz="7200" i="1" dirty="0" smtClean="0"/>
          </a:p>
          <a:p>
            <a:pPr marL="0" indent="0">
              <a:buNone/>
            </a:pPr>
            <a:endParaRPr lang="en-US" sz="1200" i="1" dirty="0"/>
          </a:p>
        </p:txBody>
      </p:sp>
      <p:sp>
        <p:nvSpPr>
          <p:cNvPr id="4" name="Rectangle 3"/>
          <p:cNvSpPr/>
          <p:nvPr/>
        </p:nvSpPr>
        <p:spPr>
          <a:xfrm>
            <a:off x="0" y="6001804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To better visualize term frequency, we can also look at a </a:t>
            </a:r>
            <a:r>
              <a:rPr lang="en-US" sz="1600" dirty="0" err="1" smtClean="0"/>
              <a:t>wordcloud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023" y="1761539"/>
            <a:ext cx="5403272" cy="432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4398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Conclusion + Recommendations</a:t>
            </a:r>
            <a:endParaRPr lang="en-US" sz="60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220372" y="1761539"/>
            <a:ext cx="10058400" cy="2324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0" indent="0">
              <a:buNone/>
            </a:pPr>
            <a:endParaRPr lang="en-US" sz="7200" dirty="0" smtClean="0"/>
          </a:p>
          <a:p>
            <a:pPr marL="0" indent="0">
              <a:buNone/>
            </a:pPr>
            <a:endParaRPr lang="en-US" sz="7200" i="1" dirty="0" smtClean="0"/>
          </a:p>
          <a:p>
            <a:pPr marL="0" indent="0">
              <a:buNone/>
            </a:pPr>
            <a:endParaRPr lang="en-US" sz="1200" i="1" dirty="0"/>
          </a:p>
        </p:txBody>
      </p:sp>
      <p:sp>
        <p:nvSpPr>
          <p:cNvPr id="4" name="Rectangle 3"/>
          <p:cNvSpPr/>
          <p:nvPr/>
        </p:nvSpPr>
        <p:spPr>
          <a:xfrm>
            <a:off x="1097280" y="1761539"/>
            <a:ext cx="105273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An </a:t>
            </a:r>
            <a:r>
              <a:rPr lang="en-US" sz="1600" dirty="0"/>
              <a:t>excellent recommendation system </a:t>
            </a:r>
            <a:r>
              <a:rPr lang="en-US" sz="1600" dirty="0" smtClean="0"/>
              <a:t>can </a:t>
            </a:r>
            <a:r>
              <a:rPr lang="en-US" sz="1600" dirty="0"/>
              <a:t>definitely be an advantage to companies trying to reach </a:t>
            </a:r>
            <a:r>
              <a:rPr lang="en-US" sz="1600" dirty="0" smtClean="0"/>
              <a:t>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</a:t>
            </a:r>
            <a:r>
              <a:rPr lang="en-US" sz="1600" dirty="0" smtClean="0"/>
              <a:t>ecommendation </a:t>
            </a:r>
            <a:r>
              <a:rPr lang="en-US" sz="1600" dirty="0"/>
              <a:t>algorithms can make </a:t>
            </a:r>
            <a:r>
              <a:rPr lang="en-US" sz="1600" dirty="0" smtClean="0"/>
              <a:t>Apple’s </a:t>
            </a:r>
            <a:r>
              <a:rPr lang="en-US" sz="1600" dirty="0"/>
              <a:t>interface less intimidating and more fun and addictive for the </a:t>
            </a:r>
            <a:r>
              <a:rPr lang="en-US" sz="1600" dirty="0" smtClean="0"/>
              <a:t>listener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If they </a:t>
            </a:r>
            <a:r>
              <a:rPr lang="en-US" sz="1600" dirty="0"/>
              <a:t>can successfully implement the “If You Liked X, Try Y” models popular on Netflix and Amazon, </a:t>
            </a:r>
            <a:r>
              <a:rPr lang="en-US" sz="1600" dirty="0" smtClean="0"/>
              <a:t>podcasts will become </a:t>
            </a:r>
            <a:r>
              <a:rPr lang="en-US" sz="1600" dirty="0"/>
              <a:t>more mainstream and, </a:t>
            </a:r>
            <a:r>
              <a:rPr lang="en-US" sz="1600" dirty="0" smtClean="0"/>
              <a:t>ultimately, </a:t>
            </a:r>
            <a:r>
              <a:rPr lang="en-US" sz="1600" dirty="0"/>
              <a:t>more </a:t>
            </a:r>
            <a:r>
              <a:rPr lang="en-US" sz="1600" dirty="0" smtClean="0"/>
              <a:t>lucrative</a:t>
            </a:r>
            <a:endParaRPr lang="en-US" sz="1600" dirty="0"/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Publishers should focus </a:t>
            </a:r>
            <a:r>
              <a:rPr lang="en-US" sz="1600" dirty="0"/>
              <a:t>on producing content with </a:t>
            </a:r>
            <a:r>
              <a:rPr lang="en-US" sz="1600" dirty="0" smtClean="0"/>
              <a:t>themes </a:t>
            </a:r>
            <a:r>
              <a:rPr lang="en-US" sz="1600" dirty="0"/>
              <a:t>that popped up again and again in the Top 50 Society &amp; Culture podcasts on </a:t>
            </a:r>
            <a:r>
              <a:rPr lang="en-US" sz="1600" dirty="0" smtClean="0"/>
              <a:t>Apple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true crime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historical </a:t>
            </a:r>
            <a:r>
              <a:rPr lang="en-US" sz="1600" dirty="0"/>
              <a:t>and political </a:t>
            </a:r>
            <a:r>
              <a:rPr lang="en-US" sz="1600" dirty="0" smtClean="0"/>
              <a:t>content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lifestyle/wellness</a:t>
            </a:r>
          </a:p>
        </p:txBody>
      </p:sp>
    </p:spTree>
    <p:extLst>
      <p:ext uri="{BB962C8B-B14F-4D97-AF65-F5344CB8AC3E}">
        <p14:creationId xmlns:p14="http://schemas.microsoft.com/office/powerpoint/2010/main" val="59938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 smtClean="0"/>
              <a:t>Introduction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Podcasts have emerged as the trendy new medium in </a:t>
            </a:r>
            <a:r>
              <a:rPr lang="en-US" sz="2400" dirty="0" smtClean="0"/>
              <a:t>media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Podcasts </a:t>
            </a:r>
            <a:r>
              <a:rPr lang="en-US" sz="2400" dirty="0"/>
              <a:t>cultivate engaged listeners, have large audiences, and pose a legitimate challenge to the radio industry and other content </a:t>
            </a:r>
            <a:r>
              <a:rPr lang="en-US" sz="2400" dirty="0" smtClean="0"/>
              <a:t>mediums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It’s </a:t>
            </a:r>
            <a:r>
              <a:rPr lang="en-US" sz="2400" dirty="0"/>
              <a:t>crucial to learn as much about Hollywood’s hottest new source for material as </a:t>
            </a:r>
            <a:r>
              <a:rPr lang="en-US" sz="2400" dirty="0" smtClean="0"/>
              <a:t>possible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can use data to seek out emerging trends in the </a:t>
            </a:r>
            <a:r>
              <a:rPr lang="en-US" sz="2400" dirty="0" smtClean="0"/>
              <a:t>genre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513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459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Introduction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03684"/>
            <a:ext cx="10058400" cy="4519061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7200" dirty="0" smtClean="0"/>
              <a:t>Ad </a:t>
            </a:r>
            <a:r>
              <a:rPr lang="en-US" sz="7200" dirty="0"/>
              <a:t>revenue </a:t>
            </a:r>
            <a:r>
              <a:rPr lang="en-US" sz="7200" dirty="0" smtClean="0"/>
              <a:t>was </a:t>
            </a:r>
            <a:r>
              <a:rPr lang="en-US" sz="7200" dirty="0"/>
              <a:t>$220 million in 2017, </a:t>
            </a:r>
            <a:r>
              <a:rPr lang="en-US" sz="7200" dirty="0" smtClean="0"/>
              <a:t>up </a:t>
            </a:r>
            <a:r>
              <a:rPr lang="en-US" sz="7200" dirty="0"/>
              <a:t>85 percent from </a:t>
            </a:r>
            <a:r>
              <a:rPr lang="en-US" sz="7200" dirty="0" smtClean="0"/>
              <a:t>$</a:t>
            </a:r>
            <a:r>
              <a:rPr lang="en-US" sz="7200" dirty="0"/>
              <a:t>119 </a:t>
            </a:r>
            <a:r>
              <a:rPr lang="en-US" sz="7200" dirty="0" smtClean="0"/>
              <a:t>million in 2016*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7200" dirty="0"/>
              <a:t>Up until now there has been little data about podcast consumption, especially compared to other digital </a:t>
            </a:r>
            <a:r>
              <a:rPr lang="en-US" sz="7200" dirty="0" smtClean="0"/>
              <a:t>media</a:t>
            </a:r>
            <a:endParaRPr lang="en-US" sz="7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7200" dirty="0" smtClean="0"/>
              <a:t>Until recently, podcast </a:t>
            </a:r>
            <a:r>
              <a:rPr lang="en-US" sz="7200" dirty="0"/>
              <a:t>creators </a:t>
            </a:r>
            <a:r>
              <a:rPr lang="en-US" sz="7200" dirty="0" smtClean="0"/>
              <a:t>were </a:t>
            </a:r>
            <a:r>
              <a:rPr lang="en-US" sz="7200" dirty="0"/>
              <a:t>unable to tell how </a:t>
            </a:r>
            <a:r>
              <a:rPr lang="en-US" sz="7200" dirty="0" smtClean="0"/>
              <a:t>their content performs</a:t>
            </a:r>
            <a:r>
              <a:rPr lang="en-US" sz="7200" dirty="0"/>
              <a:t> </a:t>
            </a:r>
            <a:endParaRPr lang="en-US" sz="7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7000" dirty="0" smtClean="0"/>
              <a:t>at </a:t>
            </a:r>
            <a:r>
              <a:rPr lang="en-US" sz="7000" dirty="0"/>
              <a:t>best, they </a:t>
            </a:r>
            <a:r>
              <a:rPr lang="en-US" sz="7000" dirty="0" smtClean="0"/>
              <a:t>could only </a:t>
            </a:r>
            <a:r>
              <a:rPr lang="en-US" sz="7000" dirty="0"/>
              <a:t>tell if someone </a:t>
            </a:r>
            <a:r>
              <a:rPr lang="en-US" sz="7000" dirty="0" smtClean="0"/>
              <a:t>downloaded </a:t>
            </a:r>
            <a:r>
              <a:rPr lang="en-US" sz="7000" dirty="0"/>
              <a:t>an episode or started to stream </a:t>
            </a:r>
            <a:r>
              <a:rPr lang="en-US" sz="7000" dirty="0" smtClean="0"/>
              <a:t>it</a:t>
            </a:r>
            <a:endParaRPr lang="en-US" sz="7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7200" dirty="0" smtClean="0"/>
              <a:t>Advertisers didn’t know </a:t>
            </a:r>
            <a:r>
              <a:rPr lang="en-US" sz="7200" dirty="0"/>
              <a:t>if people </a:t>
            </a:r>
            <a:r>
              <a:rPr lang="en-US" sz="7200" dirty="0" smtClean="0"/>
              <a:t>were </a:t>
            </a:r>
            <a:r>
              <a:rPr lang="en-US" sz="7200" dirty="0"/>
              <a:t>listening to </a:t>
            </a:r>
            <a:r>
              <a:rPr lang="en-US" sz="7200" dirty="0" smtClean="0"/>
              <a:t>ads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7000" dirty="0" smtClean="0"/>
              <a:t>Many were </a:t>
            </a:r>
            <a:r>
              <a:rPr lang="en-US" sz="7000" dirty="0"/>
              <a:t>doing a crude end run around this data void by asking listeners to use a show-specific code when they visit a site after hearing an </a:t>
            </a:r>
            <a:r>
              <a:rPr lang="en-US" sz="7000" dirty="0" smtClean="0"/>
              <a:t>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7000" dirty="0" smtClean="0"/>
              <a:t>Data mining will be huge for </a:t>
            </a:r>
            <a:r>
              <a:rPr lang="en-US" sz="7000" dirty="0"/>
              <a:t>the industry, which generates a lot of attention </a:t>
            </a:r>
            <a:r>
              <a:rPr lang="en-US" sz="7000" dirty="0" smtClean="0"/>
              <a:t>but </a:t>
            </a:r>
            <a:r>
              <a:rPr lang="en-US" sz="7000" dirty="0"/>
              <a:t>a </a:t>
            </a:r>
            <a:r>
              <a:rPr lang="en-US" sz="7000" dirty="0" smtClean="0"/>
              <a:t>modest </a:t>
            </a:r>
            <a:r>
              <a:rPr lang="en-US" sz="7000" dirty="0"/>
              <a:t>amount of </a:t>
            </a:r>
            <a:r>
              <a:rPr lang="en-US" sz="7000" dirty="0" smtClean="0"/>
              <a:t>revenue </a:t>
            </a:r>
            <a:r>
              <a:rPr lang="en-US" sz="7000" dirty="0"/>
              <a:t>so </a:t>
            </a:r>
            <a:r>
              <a:rPr lang="en-US" sz="7000" dirty="0" smtClean="0"/>
              <a:t>far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5600" i="1" dirty="0" smtClean="0"/>
          </a:p>
          <a:p>
            <a:pPr marL="0" indent="0">
              <a:buNone/>
            </a:pPr>
            <a:r>
              <a:rPr lang="en-US" sz="5600" i="1" dirty="0" smtClean="0"/>
              <a:t>*</a:t>
            </a:r>
            <a:r>
              <a:rPr lang="en-US" sz="5600" i="1" dirty="0" smtClean="0">
                <a:hlinkClick r:id="rId2"/>
              </a:rPr>
              <a:t>Recode</a:t>
            </a:r>
            <a:endParaRPr lang="en-US" sz="5600" i="1" dirty="0"/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0" indent="0">
              <a:buNone/>
            </a:pPr>
            <a:endParaRPr lang="en-US" sz="1200" i="1" dirty="0" smtClean="0"/>
          </a:p>
          <a:p>
            <a:pPr marL="0" indent="0">
              <a:buNone/>
            </a:pP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68186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459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Hypothesis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03684"/>
            <a:ext cx="10058400" cy="45190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would like to prove that certain topics are more appealing to the podcast listener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Publishers </a:t>
            </a:r>
            <a:r>
              <a:rPr lang="en-US" dirty="0"/>
              <a:t>can tailor their content around these subjects to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attract </a:t>
            </a:r>
            <a:r>
              <a:rPr lang="en-US" dirty="0"/>
              <a:t>more </a:t>
            </a:r>
            <a:r>
              <a:rPr lang="en-US" dirty="0" smtClean="0"/>
              <a:t>listeners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garner </a:t>
            </a:r>
            <a:r>
              <a:rPr lang="en-US" dirty="0"/>
              <a:t>more </a:t>
            </a:r>
            <a:r>
              <a:rPr lang="en-US" dirty="0" smtClean="0"/>
              <a:t>downloads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attract </a:t>
            </a:r>
            <a:r>
              <a:rPr lang="en-US" dirty="0"/>
              <a:t>more </a:t>
            </a:r>
            <a:r>
              <a:rPr lang="en-US" dirty="0" smtClean="0"/>
              <a:t>advertisers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increase </a:t>
            </a:r>
            <a:r>
              <a:rPr lang="en-US" dirty="0"/>
              <a:t>their </a:t>
            </a:r>
            <a:r>
              <a:rPr lang="en-US" dirty="0" smtClean="0"/>
              <a:t>revenue</a:t>
            </a:r>
            <a:endParaRPr lang="en-US" sz="3600" dirty="0" smtClean="0"/>
          </a:p>
          <a:p>
            <a:pPr marL="0" indent="0">
              <a:buNone/>
            </a:pPr>
            <a:endParaRPr lang="en-US" sz="5600" i="1" dirty="0" smtClean="0"/>
          </a:p>
          <a:p>
            <a:pPr marL="0" indent="0">
              <a:buNone/>
            </a:pP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0" indent="0">
              <a:buNone/>
            </a:pPr>
            <a:endParaRPr lang="en-US" sz="1200" i="1" dirty="0" smtClean="0"/>
          </a:p>
          <a:p>
            <a:pPr marL="0" indent="0">
              <a:buNone/>
            </a:pP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31392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459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Approach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03684"/>
            <a:ext cx="10058400" cy="45190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Stick to </a:t>
            </a:r>
            <a:r>
              <a:rPr lang="en-US" dirty="0"/>
              <a:t>the top 50 </a:t>
            </a:r>
            <a:r>
              <a:rPr lang="en-US" dirty="0" smtClean="0"/>
              <a:t>podcasts in </a:t>
            </a:r>
            <a:r>
              <a:rPr lang="en-US" dirty="0"/>
              <a:t>the Society &amp; Culture section on Apple </a:t>
            </a:r>
            <a:r>
              <a:rPr lang="en-US" dirty="0" smtClean="0"/>
              <a:t>Podcasts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 podcast </a:t>
            </a:r>
            <a:r>
              <a:rPr lang="en-US" dirty="0"/>
              <a:t>name, episode title, date, running </a:t>
            </a:r>
            <a:r>
              <a:rPr lang="en-US" dirty="0" smtClean="0"/>
              <a:t>time, episode </a:t>
            </a:r>
            <a:r>
              <a:rPr lang="en-US" dirty="0"/>
              <a:t>description and popularity </a:t>
            </a:r>
            <a:r>
              <a:rPr lang="en-US" dirty="0" smtClean="0"/>
              <a:t>rating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 a </a:t>
            </a:r>
            <a:r>
              <a:rPr lang="en-US" dirty="0"/>
              <a:t>self-created </a:t>
            </a:r>
            <a:r>
              <a:rPr lang="en-US" dirty="0" smtClean="0"/>
              <a:t>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Scrape </a:t>
            </a:r>
            <a:r>
              <a:rPr lang="en-US" dirty="0" err="1" smtClean="0"/>
              <a:t>Stitcher</a:t>
            </a:r>
            <a:r>
              <a:rPr lang="en-US" dirty="0" smtClean="0"/>
              <a:t> </a:t>
            </a:r>
            <a:r>
              <a:rPr lang="en-US" dirty="0"/>
              <a:t>to obtain </a:t>
            </a:r>
            <a:r>
              <a:rPr lang="en-US" dirty="0" smtClean="0"/>
              <a:t>data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Apple Podcasts for </a:t>
            </a:r>
            <a:r>
              <a:rPr lang="en-US" dirty="0" smtClean="0"/>
              <a:t>popularity rating</a:t>
            </a: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0" indent="0">
              <a:buNone/>
            </a:pPr>
            <a:endParaRPr lang="en-US" sz="1200" i="1" dirty="0" smtClean="0"/>
          </a:p>
          <a:p>
            <a:pPr marL="0" indent="0">
              <a:buNone/>
            </a:pP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7703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459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Machine Learning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05501"/>
            <a:ext cx="10058400" cy="451906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 smtClean="0"/>
              <a:t>I </a:t>
            </a:r>
            <a:r>
              <a:rPr lang="en-US" sz="5600" dirty="0"/>
              <a:t>decided to use </a:t>
            </a:r>
            <a:r>
              <a:rPr lang="en-US" sz="5600" dirty="0" smtClean="0"/>
              <a:t>popularity ratings </a:t>
            </a:r>
            <a:r>
              <a:rPr lang="en-US" sz="5600" dirty="0"/>
              <a:t>as a way to make a loose recommendation system for podcast episodes. </a:t>
            </a:r>
            <a:endParaRPr lang="en-US" sz="5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800" dirty="0" smtClean="0"/>
              <a:t>Collaborative </a:t>
            </a:r>
            <a:r>
              <a:rPr lang="en-US" sz="4800" dirty="0"/>
              <a:t>filtering and clustering </a:t>
            </a:r>
            <a:r>
              <a:rPr lang="en-US" sz="4800" dirty="0" smtClean="0"/>
              <a:t>work </a:t>
            </a:r>
            <a:r>
              <a:rPr lang="en-US" sz="4800" dirty="0"/>
              <a:t>well </a:t>
            </a:r>
            <a:r>
              <a:rPr lang="en-US" sz="4800" dirty="0" smtClean="0"/>
              <a:t>here</a:t>
            </a:r>
            <a:r>
              <a:rPr lang="en-US" dirty="0" smtClean="0"/>
              <a:t>	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4000" dirty="0" smtClean="0"/>
          </a:p>
          <a:p>
            <a:endParaRPr lang="en-US" sz="4000" dirty="0"/>
          </a:p>
          <a:p>
            <a:pPr algn="ctr"/>
            <a:r>
              <a:rPr lang="en-US" sz="5600" dirty="0" smtClean="0"/>
              <a:t>It </a:t>
            </a:r>
            <a:r>
              <a:rPr lang="en-US" sz="5600" dirty="0"/>
              <a:t>looks like 4 clusters would be a good choice when making episode recommendations</a:t>
            </a:r>
            <a:r>
              <a:rPr lang="en-US" sz="5600" dirty="0" smtClean="0"/>
              <a:t>. </a:t>
            </a:r>
            <a:r>
              <a:rPr lang="en-US" sz="5600" dirty="0"/>
              <a:t>We can </a:t>
            </a:r>
            <a:r>
              <a:rPr lang="en-US" sz="5600" dirty="0" smtClean="0"/>
              <a:t>take </a:t>
            </a:r>
            <a:r>
              <a:rPr lang="en-US" sz="5600" dirty="0"/>
              <a:t>a subset of episodes </a:t>
            </a:r>
            <a:r>
              <a:rPr lang="en-US" sz="5600" dirty="0" smtClean="0"/>
              <a:t>rated 5 and </a:t>
            </a:r>
            <a:r>
              <a:rPr lang="en-US" sz="5600" dirty="0"/>
              <a:t>pull recommendations just from that set.</a:t>
            </a:r>
          </a:p>
          <a:p>
            <a:endParaRPr lang="en-US" sz="40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0" indent="0">
              <a:buNone/>
            </a:pPr>
            <a:endParaRPr lang="en-US" sz="7200" dirty="0" smtClean="0"/>
          </a:p>
          <a:p>
            <a:pPr marL="0" indent="0">
              <a:buNone/>
            </a:pPr>
            <a:endParaRPr lang="en-US" sz="7200" i="1" dirty="0" smtClean="0"/>
          </a:p>
          <a:p>
            <a:pPr marL="0" indent="0">
              <a:buNone/>
            </a:pPr>
            <a:endParaRPr lang="en-US" sz="12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646" y="2402422"/>
            <a:ext cx="4064206" cy="32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7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459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Histogram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05501"/>
            <a:ext cx="10058400" cy="4519061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6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 smtClean="0"/>
              <a:t>The majority </a:t>
            </a:r>
            <a:r>
              <a:rPr lang="en-US" sz="6000" dirty="0"/>
              <a:t>of podcast episodes are only somewhat </a:t>
            </a:r>
            <a:r>
              <a:rPr lang="en-US" sz="6000" dirty="0" smtClean="0"/>
              <a:t>popular (rated 3)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 smtClean="0"/>
              <a:t>Podcasts rated 5 </a:t>
            </a:r>
            <a:r>
              <a:rPr lang="en-US" sz="6000" dirty="0"/>
              <a:t>pop up only slightly more frequently than those that are </a:t>
            </a:r>
            <a:r>
              <a:rPr lang="en-US" sz="6000" dirty="0" smtClean="0"/>
              <a:t>ranked 2</a:t>
            </a:r>
            <a:endParaRPr lang="en-US" sz="6000" dirty="0"/>
          </a:p>
          <a:p>
            <a:r>
              <a:rPr lang="en-US" sz="6000" dirty="0"/>
              <a:t/>
            </a:r>
            <a:br>
              <a:rPr lang="en-US" sz="6000" dirty="0"/>
            </a:br>
            <a:endParaRPr lang="en-US" sz="6000" dirty="0"/>
          </a:p>
          <a:p>
            <a:endParaRPr lang="en-US" sz="40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0" indent="0">
              <a:buNone/>
            </a:pPr>
            <a:endParaRPr lang="en-US" sz="7200" dirty="0" smtClean="0"/>
          </a:p>
          <a:p>
            <a:pPr marL="0" indent="0">
              <a:buNone/>
            </a:pPr>
            <a:endParaRPr lang="en-US" sz="7200" i="1" dirty="0" smtClean="0"/>
          </a:p>
          <a:p>
            <a:pPr marL="0" indent="0">
              <a:buNone/>
            </a:pPr>
            <a:endParaRPr lang="en-US" sz="12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083" y="1747528"/>
            <a:ext cx="3156073" cy="37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9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4398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Histogram</a:t>
            </a:r>
            <a:endParaRPr lang="en-US" sz="9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80" y="1752747"/>
            <a:ext cx="4724400" cy="3886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237957" y="1752747"/>
            <a:ext cx="10058400" cy="2324062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6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 smtClean="0"/>
              <a:t>Episodes released in July &amp; August appear most frequently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 smtClean="0"/>
              <a:t>I collected data over the summer. Do these popularity ratings show a </a:t>
            </a:r>
            <a:r>
              <a:rPr lang="en-US" altLang="en-US" sz="6000" dirty="0" err="1"/>
              <a:t>recency</a:t>
            </a:r>
            <a:r>
              <a:rPr lang="en-US" altLang="en-US" sz="6000" dirty="0"/>
              <a:t> </a:t>
            </a:r>
            <a:r>
              <a:rPr lang="en-US" altLang="en-US" sz="6000" dirty="0" smtClean="0"/>
              <a:t>bias?</a:t>
            </a:r>
            <a:r>
              <a:rPr lang="en-US" sz="6000" dirty="0"/>
              <a:t/>
            </a:r>
            <a:br>
              <a:rPr lang="en-US" sz="6000" dirty="0"/>
            </a:br>
            <a:endParaRPr lang="en-US" sz="6000" dirty="0"/>
          </a:p>
          <a:p>
            <a:endParaRPr lang="en-US" sz="40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0" indent="0">
              <a:buNone/>
            </a:pPr>
            <a:endParaRPr lang="en-US" sz="7200" dirty="0" smtClean="0"/>
          </a:p>
          <a:p>
            <a:pPr marL="0" indent="0">
              <a:buNone/>
            </a:pPr>
            <a:endParaRPr lang="en-US" sz="7200" i="1" dirty="0" smtClean="0"/>
          </a:p>
          <a:p>
            <a:pPr marL="0" indent="0">
              <a:buNone/>
            </a:pP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07557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4398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Scatterplot</a:t>
            </a:r>
            <a:endParaRPr lang="en-US" sz="9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202788" y="1752747"/>
            <a:ext cx="10058400" cy="2324062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6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/>
              <a:t>There is a correlation between release date and popularity.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 smtClean="0"/>
              <a:t>We </a:t>
            </a:r>
            <a:r>
              <a:rPr lang="en-US" sz="6000" dirty="0"/>
              <a:t>can see a lot of 3s, 4s and </a:t>
            </a:r>
            <a:r>
              <a:rPr lang="en-US" sz="6000" dirty="0" smtClean="0"/>
              <a:t>5s clustered around the 7.5 mark (correlating to July/August) </a:t>
            </a:r>
          </a:p>
          <a:p>
            <a:endParaRPr lang="en-US" sz="4000" dirty="0"/>
          </a:p>
          <a:p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0" indent="0">
              <a:buNone/>
            </a:pPr>
            <a:endParaRPr lang="en-US" sz="7200" dirty="0" smtClean="0"/>
          </a:p>
          <a:p>
            <a:pPr marL="0" indent="0">
              <a:buNone/>
            </a:pPr>
            <a:endParaRPr lang="en-US" sz="7200" i="1" dirty="0" smtClean="0"/>
          </a:p>
          <a:p>
            <a:pPr marL="0" indent="0">
              <a:buNone/>
            </a:pPr>
            <a:endParaRPr lang="en-US" sz="12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147" y="1752747"/>
            <a:ext cx="3715483" cy="390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682</TotalTime>
  <Words>594</Words>
  <Application>Microsoft Office PowerPoint</Application>
  <PresentationFormat>Widescreen</PresentationFormat>
  <Paragraphs>212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Data Science  + The Podcast Industry</vt:lpstr>
      <vt:lpstr>Introduction</vt:lpstr>
      <vt:lpstr>Introduction</vt:lpstr>
      <vt:lpstr>Hypothesis</vt:lpstr>
      <vt:lpstr>Approach</vt:lpstr>
      <vt:lpstr>Machine Learning</vt:lpstr>
      <vt:lpstr>Histogram</vt:lpstr>
      <vt:lpstr>Histogram</vt:lpstr>
      <vt:lpstr>Scatterplot</vt:lpstr>
      <vt:lpstr>Time-series plot</vt:lpstr>
      <vt:lpstr>Term Frequency</vt:lpstr>
      <vt:lpstr>Term Frequency</vt:lpstr>
      <vt:lpstr>Word Cloud</vt:lpstr>
      <vt:lpstr>Conclusion + Recommendations</vt:lpstr>
    </vt:vector>
  </TitlesOfParts>
  <Company>Stanford SoM - IRT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 + the podcast industry</dc:title>
  <dc:creator>Eric Hamberger</dc:creator>
  <cp:lastModifiedBy>Eric Hamberger</cp:lastModifiedBy>
  <cp:revision>24</cp:revision>
  <dcterms:created xsi:type="dcterms:W3CDTF">2018-04-01T18:26:53Z</dcterms:created>
  <dcterms:modified xsi:type="dcterms:W3CDTF">2018-04-02T05:49:10Z</dcterms:modified>
</cp:coreProperties>
</file>