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Caveat"/>
      <p:regular r:id="rId19"/>
      <p:bold r:id="rId20"/>
    </p:embeddedFont>
    <p:embeddedFont>
      <p:font typeface="Marck Script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arckScript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avea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38b2b97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f38b2b97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Key: must all vanish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rescaled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5276532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f5276532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 expansion and trapping of null geodesics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+ lightcones are new things, mention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5276532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f5276532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lightcone tilting \theta_0; geometry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Singularity at horizon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f52765a5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f52765a5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f5dd64c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f5dd64c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f52765a5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f52765a5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38b2bb5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f38b2bb5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 of SR - in what sense? (to non-inertial/accelerating frames)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say: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”Space tells mass how to move, mass tells space how to curve”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 more about physical quantities: how particles move along geodesics, and how curvature describes gravitational tidal forces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predictions: mercury perihelion, light-bending around sun,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picture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f38b2bb5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f38b2bb5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briefly what the metric is (</a:t>
            </a:r>
            <a:r>
              <a:rPr lang="en"/>
              <a:t>measures</a:t>
            </a:r>
            <a:r>
              <a:rPr lang="en"/>
              <a:t> distances), and explain what the Ricci tensor/scalar describe physically (curvature)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briefly the properties of Schwarzchild metric: spherical symmetry (the solid angle measure d\Omega), coordinate singularity at r = 2M, and what it means physically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static means that \partial_t is Killing, i.e. the Schwarzchild metric does not evolve. Say “we want to go beyond static solutions in order to study the evolution of celestial dynamics”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M87 blackhole - </a:t>
            </a:r>
            <a:r>
              <a:rPr lang="en"/>
              <a:t>accretion</a:t>
            </a:r>
            <a:r>
              <a:rPr lang="en"/>
              <a:t> around horizon, EHT= Event Horizon Telescope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38b2bb5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38b2bb5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 briefly the Hamiltonian formailsm: EFEs (as is on the prev slide) requires solving for all 4 components of metric </a:t>
            </a:r>
            <a:r>
              <a:rPr i="1" lang="en"/>
              <a:t>simultaneously</a:t>
            </a:r>
            <a:r>
              <a:rPr lang="en"/>
              <a:t>; we want a time-evolution system of the </a:t>
            </a:r>
            <a:r>
              <a:rPr i="1" lang="en"/>
              <a:t>spatial</a:t>
            </a:r>
            <a:r>
              <a:rPr lang="en"/>
              <a:t> metric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 more about why we want to relax the unit-determinant condition (spherical symmetric metric in </a:t>
            </a:r>
            <a:r>
              <a:rPr lang="en">
                <a:solidFill>
                  <a:schemeClr val="dk1"/>
                </a:solidFill>
              </a:rPr>
              <a:t>flat space</a:t>
            </a:r>
            <a:r>
              <a:rPr lang="en"/>
              <a:t> has non-unit determinant)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constraints brief explanation, can compare with electric &amp; magnetic fields for analogy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38b2bb5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f38b2bb5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Briefly explain how \gamma is defined in terms of g (just divide by \chi).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explain what each state variable means, especially parallel transport and the curvature, and how we can extract useful physical quantities from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Might want to take this slide out and just put the state variables in the prev slide. However, this </a:t>
            </a:r>
            <a:r>
              <a:rPr b="1" lang="en"/>
              <a:t>will </a:t>
            </a:r>
            <a:r>
              <a:rPr lang="en"/>
              <a:t>require you to explain </a:t>
            </a:r>
            <a:r>
              <a:rPr b="1" lang="en"/>
              <a:t>very </a:t>
            </a:r>
            <a:r>
              <a:rPr lang="en"/>
              <a:t>briefly what the state variables are/mean (this is pretty difficult to do in my experience)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38b2b97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f38b2b97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38b2b97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38b2b97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some key points here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38b2b97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38b2b97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metric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</a:t>
            </a:r>
            <a:r>
              <a:rPr lang="en"/>
              <a:t> notes rescaled differences for </a:t>
            </a:r>
            <a:r>
              <a:rPr lang="en"/>
              <a:t>fourth</a:t>
            </a:r>
            <a:r>
              <a:rPr lang="en"/>
              <a:t> ordre convergen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pace.com/black-holes-event-horizon-explained.html" TargetMode="External"/><Relationship Id="rId4" Type="http://schemas.openxmlformats.org/officeDocument/2006/relationships/hyperlink" Target="https://arxiv.org/pdf/gr-qc/0703035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gif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95300"/>
            <a:ext cx="8520600" cy="150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Explorations of BSSN Formalism in Spherical Symmetry</a:t>
            </a:r>
            <a:endParaRPr sz="4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AMATH 741 Final Presentation</a:t>
            </a:r>
            <a:endParaRPr sz="3000"/>
          </a:p>
        </p:txBody>
      </p:sp>
      <p:sp>
        <p:nvSpPr>
          <p:cNvPr id="56" name="Google Shape;56;p13"/>
          <p:cNvSpPr txBox="1"/>
          <p:nvPr/>
        </p:nvSpPr>
        <p:spPr>
          <a:xfrm>
            <a:off x="1438500" y="3626725"/>
            <a:ext cx="626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Hank Chen, Leo Kim, Dorsa Sadat Hosseini Khajouei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653200" y="4591925"/>
            <a:ext cx="1490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14, 2021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529075"/>
            <a:ext cx="515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Project based on arXiv:0705.384</a:t>
            </a:r>
            <a:r>
              <a:rPr lang="en" sz="1100">
                <a:solidFill>
                  <a:schemeClr val="dk1"/>
                </a:solidFill>
              </a:rPr>
              <a:t>5/Class.Quant.Grav.</a:t>
            </a:r>
            <a:r>
              <a:rPr b="1" lang="en" sz="1100">
                <a:solidFill>
                  <a:schemeClr val="dk1"/>
                </a:solidFill>
              </a:rPr>
              <a:t>25</a:t>
            </a:r>
            <a:r>
              <a:rPr lang="en" sz="1100">
                <a:solidFill>
                  <a:schemeClr val="dk1"/>
                </a:solidFill>
              </a:rPr>
              <a:t>:205004 (2008)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044"/>
              <a:buFont typeface="Arial"/>
              <a:buNone/>
            </a:pPr>
            <a:r>
              <a:rPr b="1" lang="en" sz="2680">
                <a:solidFill>
                  <a:srgbClr val="351C75"/>
                </a:solidFill>
              </a:rPr>
              <a:t>Results: Constraints</a:t>
            </a:r>
            <a:endParaRPr sz="2200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377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Hamiltonian </a:t>
            </a:r>
            <a:r>
              <a:rPr i="1" lang="en"/>
              <a:t>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Momentum </a:t>
            </a:r>
            <a:r>
              <a:rPr i="1" lang="en">
                <a:latin typeface="Marck Script"/>
                <a:ea typeface="Marck Script"/>
                <a:cs typeface="Marck Script"/>
                <a:sym typeface="Marck Script"/>
              </a:rPr>
              <a:t>M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, 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Conformal </a:t>
            </a:r>
            <a:r>
              <a:rPr lang="en">
                <a:latin typeface="Marck Script"/>
                <a:ea typeface="Marck Script"/>
                <a:cs typeface="Marck Script"/>
                <a:sym typeface="Marck Script"/>
              </a:rPr>
              <a:t>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must vanish (up to finite-differencing error)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675" y="863925"/>
            <a:ext cx="5174476" cy="38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80">
                <a:solidFill>
                  <a:srgbClr val="351C75"/>
                </a:solidFill>
              </a:rPr>
              <a:t>Results: Expansion and Horizon</a:t>
            </a:r>
            <a:endParaRPr sz="322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Onset of blackhole formation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79525"/>
            <a:ext cx="8285797" cy="31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5425" y="0"/>
            <a:ext cx="2127700" cy="18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6375425" y="1525525"/>
            <a:ext cx="182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9900"/>
                </a:solidFill>
              </a:rPr>
              <a:t>Image credit: M87 observation, EHT</a:t>
            </a:r>
            <a:r>
              <a:rPr lang="en" sz="1100">
                <a:solidFill>
                  <a:srgbClr val="FF9900"/>
                </a:solidFill>
              </a:rPr>
              <a:t> </a:t>
            </a:r>
            <a:endParaRPr sz="11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680">
                <a:solidFill>
                  <a:srgbClr val="351C75"/>
                </a:solidFill>
              </a:rPr>
              <a:t>Results: Lightcones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120"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Behaviour of geodesics near event horizon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400" y="1822275"/>
            <a:ext cx="2941625" cy="22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5534812" y="4023400"/>
            <a:ext cx="35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credit: </a:t>
            </a:r>
            <a:r>
              <a:rPr i="1" lang="en" sz="1000"/>
              <a:t>Einstein for Everyone</a:t>
            </a:r>
            <a:r>
              <a:rPr lang="en" sz="1000"/>
              <a:t>, John D. Norton, 2007</a:t>
            </a:r>
            <a:endParaRPr sz="10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300" y="1534625"/>
            <a:ext cx="4407350" cy="360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940"/>
              <a:buFont typeface="Arial"/>
              <a:buNone/>
            </a:pPr>
            <a:r>
              <a:rPr b="1" lang="en" sz="2680">
                <a:solidFill>
                  <a:srgbClr val="351C75"/>
                </a:solidFill>
              </a:rPr>
              <a:t>Conclusion</a:t>
            </a:r>
            <a:endParaRPr sz="3220"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Based upon GBSSN numerical scheme of </a:t>
            </a:r>
            <a:r>
              <a:rPr b="1" lang="en" sz="1600">
                <a:solidFill>
                  <a:schemeClr val="dk1"/>
                </a:solidFill>
              </a:rPr>
              <a:t>Brown 2008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Fourth-order finite differencing &amp; convergence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Explorations (our work): computed physical quantities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Expansion &amp; Horizon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Lightcone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Special thanks to Dr. Erik Schnetter for his guidance throughout the project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572500" y="554325"/>
            <a:ext cx="5234400" cy="29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</a:t>
            </a: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https://www.space.com/black-holes-event-horizon-explained.html</a:t>
            </a:r>
            <a:endParaRPr sz="105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2)</a:t>
            </a: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https://arxiv.org/pdf/gr-qc/0703035.pdf</a:t>
            </a:r>
            <a:endParaRPr sz="105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u="sng">
                <a:highlight>
                  <a:srgbClr val="FFFFFF"/>
                </a:highlight>
              </a:rPr>
              <a:t>3) </a:t>
            </a:r>
            <a:r>
              <a:rPr lang="en" sz="1100">
                <a:solidFill>
                  <a:schemeClr val="dk1"/>
                </a:solidFill>
              </a:rPr>
              <a:t>arXiv:0705.3845/Class.Quant.Grav.</a:t>
            </a:r>
            <a:r>
              <a:rPr b="1" lang="en" sz="1100">
                <a:solidFill>
                  <a:schemeClr val="dk1"/>
                </a:solidFill>
              </a:rPr>
              <a:t>25</a:t>
            </a:r>
            <a:r>
              <a:rPr lang="en" sz="1100">
                <a:solidFill>
                  <a:schemeClr val="dk1"/>
                </a:solidFill>
              </a:rPr>
              <a:t>:205004 (2008)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772"/>
              <a:buFont typeface="Arial"/>
              <a:buNone/>
            </a:pPr>
            <a:r>
              <a:rPr b="1" lang="en" sz="2633">
                <a:solidFill>
                  <a:srgbClr val="351C75"/>
                </a:solidFill>
              </a:rPr>
              <a:t>Overview</a:t>
            </a:r>
            <a:endParaRPr sz="3133"/>
          </a:p>
        </p:txBody>
      </p:sp>
      <p:sp>
        <p:nvSpPr>
          <p:cNvPr id="64" name="Google Shape;64;p14"/>
          <p:cNvSpPr txBox="1"/>
          <p:nvPr/>
        </p:nvSpPr>
        <p:spPr>
          <a:xfrm>
            <a:off x="754250" y="1723195"/>
            <a:ext cx="6461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Theoretical Foundation</a:t>
            </a:r>
            <a:endParaRPr b="1"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Numerical Implementation</a:t>
            </a:r>
            <a:endParaRPr b="1"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Results</a:t>
            </a:r>
            <a:endParaRPr b="1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36275" y="290800"/>
            <a:ext cx="8308200" cy="29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51C75"/>
                </a:solidFill>
              </a:rPr>
              <a:t>General Theory of Relativity</a:t>
            </a:r>
            <a:endParaRPr b="1" sz="2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Generalization of special relativity - refines Newtonian gravitation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</a:t>
            </a:r>
            <a:r>
              <a:rPr lang="en"/>
              <a:t>ey idea:</a:t>
            </a:r>
            <a:r>
              <a:rPr b="1" lang="en"/>
              <a:t> Gravity as spacetime geometry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well tested: one of the most successful physical theories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076" y="2185525"/>
            <a:ext cx="3647425" cy="26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834375" y="4819000"/>
            <a:ext cx="28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</a:t>
            </a:r>
            <a:r>
              <a:rPr lang="en" sz="1000"/>
              <a:t>I</a:t>
            </a:r>
            <a:r>
              <a:rPr lang="en" sz="1000"/>
              <a:t>mage credit: NASA, Gravity probe B 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72000" y="153975"/>
            <a:ext cx="73458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51C75"/>
                </a:solidFill>
              </a:rPr>
              <a:t>Einstein Field Equations (EFEs)</a:t>
            </a:r>
            <a:endParaRPr b="1" sz="2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Equations</a:t>
            </a:r>
            <a:r>
              <a:rPr lang="en"/>
              <a:t> of motion for </a:t>
            </a:r>
            <a:r>
              <a:rPr i="1" lang="en"/>
              <a:t>geometry </a:t>
            </a:r>
            <a:r>
              <a:rPr lang="en"/>
              <a:t>in terms of </a:t>
            </a:r>
            <a:r>
              <a:rPr b="1" lang="en"/>
              <a:t>metric tensor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Schwarzschild blackhole: </a:t>
            </a:r>
            <a:r>
              <a:rPr i="1" lang="en"/>
              <a:t>unique </a:t>
            </a:r>
            <a:r>
              <a:rPr b="1" lang="en"/>
              <a:t>static</a:t>
            </a:r>
            <a:r>
              <a:rPr i="1" lang="en"/>
              <a:t> </a:t>
            </a:r>
            <a:r>
              <a:rPr lang="en"/>
              <a:t>spherically symmetric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900" y="1777260"/>
            <a:ext cx="7088201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250" y="2589925"/>
            <a:ext cx="2890750" cy="25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253250" y="4789500"/>
            <a:ext cx="182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9900"/>
                </a:solidFill>
              </a:rPr>
              <a:t>Image credit: M87 observation, EHT</a:t>
            </a:r>
            <a:r>
              <a:rPr lang="en" sz="1100">
                <a:solidFill>
                  <a:srgbClr val="FF9900"/>
                </a:solidFill>
              </a:rPr>
              <a:t> </a:t>
            </a:r>
            <a:endParaRPr sz="1100">
              <a:solidFill>
                <a:srgbClr val="FF99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89925"/>
            <a:ext cx="6253249" cy="25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894175" y="4789500"/>
            <a:ext cx="196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E599"/>
                </a:solidFill>
              </a:rPr>
              <a:t>Black hole singularity</a:t>
            </a:r>
            <a:endParaRPr sz="7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0" y="209550"/>
            <a:ext cx="9144000" cy="48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</a:t>
            </a:r>
            <a:r>
              <a:rPr b="1" lang="en" sz="2400">
                <a:solidFill>
                  <a:srgbClr val="351C75"/>
                </a:solidFill>
              </a:rPr>
              <a:t>Numerical Relativity</a:t>
            </a:r>
            <a:endParaRPr b="1" sz="24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ADM Hamiltonian Formalism:</a:t>
            </a:r>
            <a:r>
              <a:rPr lang="en" sz="1600"/>
              <a:t> (3+1)-split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solidFill>
                  <a:schemeClr val="dk1"/>
                </a:solidFill>
              </a:rPr>
              <a:t>3D spatial surface </a:t>
            </a:r>
            <a:r>
              <a:rPr b="1" lang="en" sz="1700">
                <a:solidFill>
                  <a:srgbClr val="202124"/>
                </a:solidFill>
                <a:highlight>
                  <a:srgbClr val="FFFFFF"/>
                </a:highlight>
              </a:rPr>
              <a:t>Σ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</a:rPr>
              <a:t>+ time</a:t>
            </a:r>
            <a:endParaRPr sz="19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600">
                <a:solidFill>
                  <a:schemeClr val="dk1"/>
                </a:solidFill>
              </a:rPr>
              <a:t>Lapse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850">
                <a:solidFill>
                  <a:srgbClr val="202124"/>
                </a:solidFill>
                <a:highlight>
                  <a:schemeClr val="lt1"/>
                </a:highlight>
              </a:rPr>
              <a:t>α</a:t>
            </a:r>
            <a:r>
              <a:rPr b="1" lang="en" sz="1450">
                <a:solidFill>
                  <a:srgbClr val="202124"/>
                </a:solidFill>
                <a:highlight>
                  <a:schemeClr val="lt1"/>
                </a:highlight>
              </a:rPr>
              <a:t> </a:t>
            </a:r>
            <a:r>
              <a:rPr lang="en" sz="1600">
                <a:solidFill>
                  <a:schemeClr val="dk1"/>
                </a:solidFill>
              </a:rPr>
              <a:t>and </a:t>
            </a:r>
            <a:r>
              <a:rPr b="1" lang="en" sz="1600">
                <a:solidFill>
                  <a:schemeClr val="dk1"/>
                </a:solidFill>
              </a:rPr>
              <a:t>Shift </a:t>
            </a:r>
            <a:r>
              <a:rPr b="1" i="1" lang="en" sz="1850">
                <a:solidFill>
                  <a:srgbClr val="202124"/>
                </a:solidFill>
                <a:highlight>
                  <a:schemeClr val="lt1"/>
                </a:highlight>
              </a:rPr>
              <a:t>β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chemeClr val="dk1"/>
                </a:solidFill>
              </a:rPr>
              <a:t>control spatial slicing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Gives: t</a:t>
            </a:r>
            <a:r>
              <a:rPr lang="en" sz="1600">
                <a:solidFill>
                  <a:schemeClr val="dk1"/>
                </a:solidFill>
              </a:rPr>
              <a:t>ime-evolution for </a:t>
            </a:r>
            <a:r>
              <a:rPr i="1" lang="en" sz="1600">
                <a:solidFill>
                  <a:schemeClr val="dk1"/>
                </a:solidFill>
              </a:rPr>
              <a:t>spatial </a:t>
            </a:r>
            <a:r>
              <a:rPr lang="en" sz="1600">
                <a:solidFill>
                  <a:schemeClr val="dk1"/>
                </a:solidFill>
              </a:rPr>
              <a:t>metric </a:t>
            </a:r>
            <a:r>
              <a:rPr i="1" lang="en" sz="1600">
                <a:solidFill>
                  <a:schemeClr val="dk1"/>
                </a:solidFill>
              </a:rPr>
              <a:t>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b="1" lang="en" sz="1600">
                <a:solidFill>
                  <a:schemeClr val="dk1"/>
                </a:solidFill>
              </a:rPr>
              <a:t>BSSN Formalism (Shibata &amp; Nakamura 1995; Baumgarte &amp; Shapiro 1999; Brown 2008)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Improve numerical stability</a:t>
            </a:r>
            <a:r>
              <a:rPr lang="en" sz="1600"/>
              <a:t> (</a:t>
            </a:r>
            <a:r>
              <a:rPr lang="en" sz="1600">
                <a:solidFill>
                  <a:schemeClr val="dk1"/>
                </a:solidFill>
              </a:rPr>
              <a:t>with gauge-fixing auxiliary variable)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Our focus:  Generalized BSSN (GBSSN)</a:t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325" y="550456"/>
            <a:ext cx="3978475" cy="235829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5697175" y="2995300"/>
            <a:ext cx="397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Image credit:</a:t>
            </a:r>
            <a:r>
              <a:rPr lang="en" sz="700"/>
              <a:t> E. Gourgoulhon, arXiv:gr-qc/0703035 (2007)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291450" y="199975"/>
            <a:ext cx="6615600" cy="4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351C75"/>
                </a:solidFill>
              </a:rPr>
              <a:t>GBSSN Formalism</a:t>
            </a:r>
            <a:endParaRPr b="1" sz="18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Nine state variables: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300"/>
              <a:t>Lapse</a:t>
            </a:r>
            <a:r>
              <a:rPr lang="en" sz="1300"/>
              <a:t> </a:t>
            </a:r>
            <a:r>
              <a:rPr i="1" lang="en" sz="1550">
                <a:solidFill>
                  <a:srgbClr val="202124"/>
                </a:solidFill>
                <a:highlight>
                  <a:srgbClr val="FFFFFF"/>
                </a:highlight>
              </a:rPr>
              <a:t>α</a:t>
            </a:r>
            <a:r>
              <a:rPr b="1" lang="en" sz="115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1300"/>
              <a:t>and </a:t>
            </a:r>
            <a:r>
              <a:rPr b="1" lang="en" sz="1300"/>
              <a:t>Shift </a:t>
            </a:r>
            <a:r>
              <a:rPr b="1" i="1" lang="en" sz="1550">
                <a:solidFill>
                  <a:srgbClr val="202124"/>
                </a:solidFill>
                <a:highlight>
                  <a:srgbClr val="FFFFFF"/>
                </a:highlight>
              </a:rPr>
              <a:t>β</a:t>
            </a: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</a:rPr>
              <a:t>: 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</a:rPr>
              <a:t>evolution of foliation</a:t>
            </a:r>
            <a:endParaRPr sz="13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79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50"/>
              <a:buChar char="○"/>
            </a:pP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Auxiliary variable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b="1" i="1" lang="en" sz="1550">
                <a:solidFill>
                  <a:srgbClr val="202124"/>
                </a:solidFill>
                <a:highlight>
                  <a:srgbClr val="FFFFFF"/>
                </a:highlight>
              </a:rPr>
              <a:t>B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</a:rPr>
              <a:t>: gauge-fixing under time-evolution </a:t>
            </a:r>
            <a:endParaRPr sz="13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79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50"/>
              <a:buChar char="○"/>
            </a:pP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Conformal factor </a:t>
            </a:r>
            <a:r>
              <a:rPr i="1" lang="en" sz="1600">
                <a:solidFill>
                  <a:srgbClr val="202124"/>
                </a:solidFill>
                <a:highlight>
                  <a:srgbClr val="FFFFFF"/>
                </a:highlight>
              </a:rPr>
              <a:t>χ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: 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</a:rPr>
              <a:t>determinant of (physical) spatial metric </a:t>
            </a:r>
            <a:r>
              <a:rPr b="1" i="1" lang="en" sz="1500">
                <a:solidFill>
                  <a:srgbClr val="202124"/>
                </a:solidFill>
                <a:highlight>
                  <a:srgbClr val="FFFFFF"/>
                </a:highlight>
              </a:rPr>
              <a:t>g</a:t>
            </a:r>
            <a:endParaRPr b="1" i="1"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79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50"/>
              <a:buChar char="○"/>
            </a:pP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Conformal metric </a:t>
            </a:r>
            <a:r>
              <a:rPr b="1" i="1" lang="en" sz="1550">
                <a:solidFill>
                  <a:srgbClr val="202124"/>
                </a:solidFill>
                <a:highlight>
                  <a:srgbClr val="FFFFFF"/>
                </a:highlight>
              </a:rPr>
              <a:t>γ</a:t>
            </a: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</a:rPr>
              <a:t>: 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</a:rPr>
              <a:t>radial and angular parts</a:t>
            </a:r>
            <a:endParaRPr sz="13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○"/>
            </a:pP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Conformal connection </a:t>
            </a:r>
            <a:r>
              <a:rPr b="1" i="1" lang="en" sz="1550">
                <a:solidFill>
                  <a:srgbClr val="202124"/>
                </a:solidFill>
                <a:highlight>
                  <a:srgbClr val="FFFFFF"/>
                </a:highlight>
              </a:rPr>
              <a:t>Γ</a:t>
            </a:r>
            <a:r>
              <a:rPr lang="en" sz="1550">
                <a:solidFill>
                  <a:srgbClr val="202124"/>
                </a:solidFill>
                <a:highlight>
                  <a:srgbClr val="FFFFFF"/>
                </a:highlight>
              </a:rPr>
              <a:t>:</a:t>
            </a:r>
            <a:r>
              <a:rPr lang="en" sz="125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</a:rPr>
              <a:t>parallel transport</a:t>
            </a:r>
            <a:endParaRPr sz="13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79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50"/>
              <a:buChar char="○"/>
            </a:pP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Extrinsic Curvature </a:t>
            </a:r>
            <a:r>
              <a:rPr b="1" i="1" lang="en" sz="1550">
                <a:solidFill>
                  <a:srgbClr val="202124"/>
                </a:solidFill>
                <a:highlight>
                  <a:srgbClr val="FFFFFF"/>
                </a:highlight>
              </a:rPr>
              <a:t>K, A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</a:rPr>
              <a:t>: curvature of 3-space; trace-free part </a:t>
            </a:r>
            <a:r>
              <a:rPr b="1" i="1" lang="en" sz="1550">
                <a:solidFill>
                  <a:srgbClr val="202124"/>
                </a:solidFill>
                <a:highlight>
                  <a:srgbClr val="FFFFFF"/>
                </a:highlight>
              </a:rPr>
              <a:t>A</a:t>
            </a:r>
            <a:endParaRPr b="1" i="1" sz="15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50"/>
              <a:buChar char="●"/>
            </a:pPr>
            <a:r>
              <a:rPr b="1" lang="en" sz="1550">
                <a:solidFill>
                  <a:srgbClr val="202124"/>
                </a:solidFill>
                <a:highlight>
                  <a:srgbClr val="FFFFFF"/>
                </a:highlight>
              </a:rPr>
              <a:t>The evolution equations are a huge mess!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900" y="814875"/>
            <a:ext cx="2878575" cy="3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351C75"/>
                </a:solidFill>
              </a:rPr>
              <a:t>Numerical methods</a:t>
            </a:r>
            <a:endParaRPr sz="22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Set-up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At each point in space, have a 9 dimensional vector.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 finite differences!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Time!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Fourth-order Runge-Kutta for time integration using MATLAB’s built-in ode45 integrator.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GBSSN equations give time update rule - need first and second order spatial derivatives!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Space!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Fourth-order finite difference with central stencil for spatial dimension.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Requires total of 5 points!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Boundary conditions: parity at origin, (artificial) analytical extension at maximum distance.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500" y="1476650"/>
            <a:ext cx="3266725" cy="2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351C75"/>
                </a:solidFill>
              </a:rPr>
              <a:t>Simple test: flat spacetime</a:t>
            </a:r>
            <a:endParaRPr sz="222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899" y="1579388"/>
            <a:ext cx="6570203" cy="294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25" y="1073925"/>
            <a:ext cx="75723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754875" y="4552663"/>
            <a:ext cx="80328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Note: This has minimum and maximum radius 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8475" y="4678275"/>
            <a:ext cx="1853175" cy="1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351C75"/>
                </a:solidFill>
              </a:rPr>
              <a:t>Puncture time evolution</a:t>
            </a:r>
            <a:endParaRPr sz="22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350" y="1932150"/>
            <a:ext cx="7273293" cy="32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800" y="936575"/>
            <a:ext cx="981375" cy="8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571622" y="1531950"/>
            <a:ext cx="8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9900"/>
                </a:solidFill>
              </a:rPr>
              <a:t>Image credit: M87 observation, EHT</a:t>
            </a:r>
            <a:r>
              <a:rPr lang="en" sz="900">
                <a:solidFill>
                  <a:srgbClr val="FF9900"/>
                </a:solidFill>
              </a:rPr>
              <a:t> </a:t>
            </a:r>
            <a:endParaRPr sz="900">
              <a:solidFill>
                <a:srgbClr val="FF9900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2697" y="1184925"/>
            <a:ext cx="3562256" cy="3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