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5" r:id="rId2"/>
  </p:sldMasterIdLst>
  <p:notesMasterIdLst>
    <p:notesMasterId r:id="rId4"/>
  </p:notesMasterIdLst>
  <p:handoutMasterIdLst>
    <p:handoutMasterId r:id="rId5"/>
  </p:handoutMasterIdLst>
  <p:sldIdLst>
    <p:sldId id="261" r:id="rId3"/>
  </p:sldIdLst>
  <p:sldSz cx="43891200" cy="32918400"/>
  <p:notesSz cx="6858000" cy="9144000"/>
  <p:defaultTextStyle>
    <a:defPPr>
      <a:defRPr lang="en-US"/>
    </a:defPPr>
    <a:lvl1pPr marL="0" algn="l" defTabSz="2821185" rtl="0" eaLnBrk="1" latinLnBrk="0" hangingPunct="1">
      <a:defRPr sz="5528" kern="1200">
        <a:solidFill>
          <a:schemeClr val="tx1"/>
        </a:solidFill>
        <a:latin typeface="+mn-lt"/>
        <a:ea typeface="+mn-ea"/>
        <a:cs typeface="+mn-cs"/>
      </a:defRPr>
    </a:lvl1pPr>
    <a:lvl2pPr marL="1410593" algn="l" defTabSz="2821185" rtl="0" eaLnBrk="1" latinLnBrk="0" hangingPunct="1">
      <a:defRPr sz="5528" kern="1200">
        <a:solidFill>
          <a:schemeClr val="tx1"/>
        </a:solidFill>
        <a:latin typeface="+mn-lt"/>
        <a:ea typeface="+mn-ea"/>
        <a:cs typeface="+mn-cs"/>
      </a:defRPr>
    </a:lvl2pPr>
    <a:lvl3pPr marL="2821185" algn="l" defTabSz="2821185" rtl="0" eaLnBrk="1" latinLnBrk="0" hangingPunct="1">
      <a:defRPr sz="5528" kern="1200">
        <a:solidFill>
          <a:schemeClr val="tx1"/>
        </a:solidFill>
        <a:latin typeface="+mn-lt"/>
        <a:ea typeface="+mn-ea"/>
        <a:cs typeface="+mn-cs"/>
      </a:defRPr>
    </a:lvl3pPr>
    <a:lvl4pPr marL="4231778" algn="l" defTabSz="2821185" rtl="0" eaLnBrk="1" latinLnBrk="0" hangingPunct="1">
      <a:defRPr sz="5528" kern="1200">
        <a:solidFill>
          <a:schemeClr val="tx1"/>
        </a:solidFill>
        <a:latin typeface="+mn-lt"/>
        <a:ea typeface="+mn-ea"/>
        <a:cs typeface="+mn-cs"/>
      </a:defRPr>
    </a:lvl4pPr>
    <a:lvl5pPr marL="5642370" algn="l" defTabSz="2821185" rtl="0" eaLnBrk="1" latinLnBrk="0" hangingPunct="1">
      <a:defRPr sz="5528" kern="1200">
        <a:solidFill>
          <a:schemeClr val="tx1"/>
        </a:solidFill>
        <a:latin typeface="+mn-lt"/>
        <a:ea typeface="+mn-ea"/>
        <a:cs typeface="+mn-cs"/>
      </a:defRPr>
    </a:lvl5pPr>
    <a:lvl6pPr marL="7052964" algn="l" defTabSz="2821185" rtl="0" eaLnBrk="1" latinLnBrk="0" hangingPunct="1">
      <a:defRPr sz="5528" kern="1200">
        <a:solidFill>
          <a:schemeClr val="tx1"/>
        </a:solidFill>
        <a:latin typeface="+mn-lt"/>
        <a:ea typeface="+mn-ea"/>
        <a:cs typeface="+mn-cs"/>
      </a:defRPr>
    </a:lvl6pPr>
    <a:lvl7pPr marL="8463557" algn="l" defTabSz="2821185" rtl="0" eaLnBrk="1" latinLnBrk="0" hangingPunct="1">
      <a:defRPr sz="5528" kern="1200">
        <a:solidFill>
          <a:schemeClr val="tx1"/>
        </a:solidFill>
        <a:latin typeface="+mn-lt"/>
        <a:ea typeface="+mn-ea"/>
        <a:cs typeface="+mn-cs"/>
      </a:defRPr>
    </a:lvl7pPr>
    <a:lvl8pPr marL="9874149" algn="l" defTabSz="2821185" rtl="0" eaLnBrk="1" latinLnBrk="0" hangingPunct="1">
      <a:defRPr sz="5528" kern="1200">
        <a:solidFill>
          <a:schemeClr val="tx1"/>
        </a:solidFill>
        <a:latin typeface="+mn-lt"/>
        <a:ea typeface="+mn-ea"/>
        <a:cs typeface="+mn-cs"/>
      </a:defRPr>
    </a:lvl8pPr>
    <a:lvl9pPr marL="11284742" algn="l" defTabSz="2821185" rtl="0" eaLnBrk="1" latinLnBrk="0" hangingPunct="1">
      <a:defRPr sz="552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D5ED"/>
    <a:srgbClr val="F6F8FC"/>
    <a:srgbClr val="545554"/>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3" autoAdjust="0"/>
    <p:restoredTop sz="93969" autoAdjust="0"/>
  </p:normalViewPr>
  <p:slideViewPr>
    <p:cSldViewPr snapToGrid="0" snapToObjects="1" showGuides="1">
      <p:cViewPr>
        <p:scale>
          <a:sx n="13" d="100"/>
          <a:sy n="13" d="100"/>
        </p:scale>
        <p:origin x="1956" y="15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6" d="100"/>
        <a:sy n="46" d="100"/>
      </p:scale>
      <p:origin x="0" y="0"/>
    </p:cViewPr>
  </p:sorterViewPr>
  <p:notesViewPr>
    <p:cSldViewPr snapToGrid="0" snapToObjects="1" showGuides="1">
      <p:cViewPr varScale="1">
        <p:scale>
          <a:sx n="135" d="100"/>
          <a:sy n="135" d="100"/>
        </p:scale>
        <p:origin x="5120"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4/5/2022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2821185" rtl="0" eaLnBrk="1" latinLnBrk="0" hangingPunct="1">
      <a:defRPr sz="3728" kern="1200">
        <a:solidFill>
          <a:schemeClr val="tx1"/>
        </a:solidFill>
        <a:latin typeface="+mn-lt"/>
        <a:ea typeface="+mn-ea"/>
        <a:cs typeface="+mn-cs"/>
      </a:defRPr>
    </a:lvl1pPr>
    <a:lvl2pPr marL="1410593" algn="l" defTabSz="2821185" rtl="0" eaLnBrk="1" latinLnBrk="0" hangingPunct="1">
      <a:defRPr sz="3728" kern="1200">
        <a:solidFill>
          <a:schemeClr val="tx1"/>
        </a:solidFill>
        <a:latin typeface="+mn-lt"/>
        <a:ea typeface="+mn-ea"/>
        <a:cs typeface="+mn-cs"/>
      </a:defRPr>
    </a:lvl2pPr>
    <a:lvl3pPr marL="2821185" algn="l" defTabSz="2821185" rtl="0" eaLnBrk="1" latinLnBrk="0" hangingPunct="1">
      <a:defRPr sz="3728" kern="1200">
        <a:solidFill>
          <a:schemeClr val="tx1"/>
        </a:solidFill>
        <a:latin typeface="+mn-lt"/>
        <a:ea typeface="+mn-ea"/>
        <a:cs typeface="+mn-cs"/>
      </a:defRPr>
    </a:lvl3pPr>
    <a:lvl4pPr marL="4231778" algn="l" defTabSz="2821185" rtl="0" eaLnBrk="1" latinLnBrk="0" hangingPunct="1">
      <a:defRPr sz="3728" kern="1200">
        <a:solidFill>
          <a:schemeClr val="tx1"/>
        </a:solidFill>
        <a:latin typeface="+mn-lt"/>
        <a:ea typeface="+mn-ea"/>
        <a:cs typeface="+mn-cs"/>
      </a:defRPr>
    </a:lvl4pPr>
    <a:lvl5pPr marL="5642370" algn="l" defTabSz="2821185" rtl="0" eaLnBrk="1" latinLnBrk="0" hangingPunct="1">
      <a:defRPr sz="3728" kern="1200">
        <a:solidFill>
          <a:schemeClr val="tx1"/>
        </a:solidFill>
        <a:latin typeface="+mn-lt"/>
        <a:ea typeface="+mn-ea"/>
        <a:cs typeface="+mn-cs"/>
      </a:defRPr>
    </a:lvl5pPr>
    <a:lvl6pPr marL="7052964" algn="l" defTabSz="2821185" rtl="0" eaLnBrk="1" latinLnBrk="0" hangingPunct="1">
      <a:defRPr sz="3728" kern="1200">
        <a:solidFill>
          <a:schemeClr val="tx1"/>
        </a:solidFill>
        <a:latin typeface="+mn-lt"/>
        <a:ea typeface="+mn-ea"/>
        <a:cs typeface="+mn-cs"/>
      </a:defRPr>
    </a:lvl6pPr>
    <a:lvl7pPr marL="8463557" algn="l" defTabSz="2821185" rtl="0" eaLnBrk="1" latinLnBrk="0" hangingPunct="1">
      <a:defRPr sz="3728" kern="1200">
        <a:solidFill>
          <a:schemeClr val="tx1"/>
        </a:solidFill>
        <a:latin typeface="+mn-lt"/>
        <a:ea typeface="+mn-ea"/>
        <a:cs typeface="+mn-cs"/>
      </a:defRPr>
    </a:lvl7pPr>
    <a:lvl8pPr marL="9874149" algn="l" defTabSz="2821185" rtl="0" eaLnBrk="1" latinLnBrk="0" hangingPunct="1">
      <a:defRPr sz="3728" kern="1200">
        <a:solidFill>
          <a:schemeClr val="tx1"/>
        </a:solidFill>
        <a:latin typeface="+mn-lt"/>
        <a:ea typeface="+mn-ea"/>
        <a:cs typeface="+mn-cs"/>
      </a:defRPr>
    </a:lvl8pPr>
    <a:lvl9pPr marL="11284742" algn="l" defTabSz="2821185" rtl="0" eaLnBrk="1" latinLnBrk="0" hangingPunct="1">
      <a:defRPr sz="372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514350" indent="-514350">
              <a:buFont typeface="+mj-lt"/>
              <a:buAutoNum type="arabicPeriod"/>
            </a:pPr>
            <a:r>
              <a:rPr lang="en-US" sz="4000" dirty="0"/>
              <a:t>Since the start of this project, JavaScript was used as the structure of this project to create a chat application.</a:t>
            </a:r>
          </a:p>
          <a:p>
            <a:pPr marL="514350" indent="-514350">
              <a:buFont typeface="+mj-lt"/>
              <a:buAutoNum type="arabicPeriod"/>
            </a:pPr>
            <a:r>
              <a:rPr lang="en-US" sz="4000" dirty="0"/>
              <a:t>My progress on getting the user interface built for both the login page and the chat space for users to interact. My images and logos for them have also been added through Canvas.</a:t>
            </a:r>
          </a:p>
          <a:p>
            <a:pPr marL="514350" indent="-514350">
              <a:buFont typeface="+mj-lt"/>
              <a:buAutoNum type="arabicPeriod"/>
            </a:pPr>
            <a:r>
              <a:rPr lang="en-US" sz="4000" dirty="0"/>
              <a:t>Once all the message systems work for sending text across multiple users and their names appear on the screen, I created various JavaScript files to run the server, work the main pages and commit messages by the user and text. The separate rooms method now operates and for each user who is in that room to appear.</a:t>
            </a:r>
          </a:p>
          <a:p>
            <a:pPr marL="514350" indent="-514350">
              <a:buFont typeface="+mj-lt"/>
              <a:buAutoNum type="arabicPeriod"/>
            </a:pPr>
            <a:r>
              <a:rPr lang="en-US" sz="4000" dirty="0"/>
              <a:t>As the systems operated well with the users entering the rooms and the rooms do appear the way they should on the front-end. With the web scraper, this program pulls recommendations based on a user's preferences. My idea was to create a system in order to create suggestions for users based on what preferences they have. If someone is looking for any fantasy-based series, they get a specific set of comics, or if someone wants to read a mystery/detective style, then they would get another set. </a:t>
            </a:r>
          </a:p>
          <a:p>
            <a:pPr marL="514350" indent="-514350">
              <a:buFont typeface="+mj-lt"/>
              <a:buAutoNum type="arabicPeriod"/>
            </a:pPr>
            <a:r>
              <a:rPr lang="en-US" sz="4000" dirty="0"/>
              <a:t>Beautiful Soup, which is a Python library, is what pulls data out of HTML pages of a comic book database. It works with your HTML parser to provide idiomatic ways of navigating, searching, and modifying the parse tree. The objective is to learn how to use web scrapers based on chat users' results, then implement a copy system to add comic recommendations to users.</a:t>
            </a:r>
          </a:p>
          <a:p>
            <a:pPr marL="457200" indent="-457200">
              <a:buFont typeface="Arial" panose="020B0604020202020204" pitchFamily="34" charset="0"/>
              <a:buChar char="•"/>
            </a:pPr>
            <a:r>
              <a:rPr lang="en-US" sz="4000" dirty="0"/>
              <a:t>The result of this project has led to a functioning chat application. The server file links a path to the website and creates a server. Also, a bot formats a message whenever a user joins the room. This message welcomes the current user, broadcasts when a connection is made, whilst sending users and room information. There is also the function of listen for chat message and looking for when a user disconnects.</a:t>
            </a:r>
          </a:p>
          <a:p>
            <a:pPr marL="457200" indent="-457200">
              <a:buFont typeface="Arial" panose="020B0604020202020204" pitchFamily="34" charset="0"/>
              <a:buChar char="•"/>
            </a:pPr>
            <a:r>
              <a:rPr lang="en-US" sz="4000" dirty="0"/>
              <a:t>The main JavaScript file runs the entire site with how messages are produced and specifying which rooms a user is currently in. There are also message and users JavaScript files that work in tandem with the main file. With the index and chat HTML files, these display the overall layout of the web page with room selection and joining a chat depending on the room name. Both pages also include the various logos I have create with Canvas.</a:t>
            </a:r>
          </a:p>
          <a:p>
            <a:pPr marL="457200" indent="-457200">
              <a:buFont typeface="Arial" panose="020B0604020202020204" pitchFamily="34" charset="0"/>
              <a:buChar char="•"/>
            </a:pPr>
            <a:r>
              <a:rPr lang="en-US" sz="4000" dirty="0"/>
              <a:t>With the web-scraper built with Python, I was able to grab information based on titles form the Midtown Comics website. This is operated by the </a:t>
            </a:r>
            <a:r>
              <a:rPr lang="en-US" sz="4000" dirty="0" err="1"/>
              <a:t>urlopen</a:t>
            </a:r>
            <a:r>
              <a:rPr lang="en-US" sz="4000" dirty="0"/>
              <a:t> and Beautiful Soup libraries. This involves opening a connection and grabbing the page. The content from the page is then uploaded into a variable to an HTML parser. Then each product is grabbed and put into a container. Finally, the titles of all the comics are produced from a for loop.</a:t>
            </a:r>
          </a:p>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775073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C96E18C0-5E19-4D47-9237-14BD7C2930F7}"/>
              </a:ext>
            </a:extLst>
          </p:cNvPr>
          <p:cNvSpPr>
            <a:spLocks noGrp="1"/>
          </p:cNvSpPr>
          <p:nvPr>
            <p:ph type="body" sz="quarter" idx="10" hasCustomPrompt="1"/>
          </p:nvPr>
        </p:nvSpPr>
        <p:spPr>
          <a:xfrm>
            <a:off x="11430000" y="2901984"/>
            <a:ext cx="21069300" cy="830997"/>
          </a:xfrm>
          <a:prstGeom prst="rect">
            <a:avLst/>
          </a:prstGeom>
        </p:spPr>
        <p:txBody>
          <a:bodyPr wrap="square">
            <a:spAutoFit/>
          </a:bodyPr>
          <a:lstStyle>
            <a:lvl1pPr marL="0" indent="0" algn="ctr">
              <a:buNone/>
              <a:defRPr sz="48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19" name="Text Placeholder 17">
            <a:extLst>
              <a:ext uri="{FF2B5EF4-FFF2-40B4-BE49-F238E27FC236}">
                <a16:creationId xmlns:a16="http://schemas.microsoft.com/office/drawing/2014/main" id="{EECA4861-B93C-0849-A47D-17FACB135140}"/>
              </a:ext>
            </a:extLst>
          </p:cNvPr>
          <p:cNvSpPr>
            <a:spLocks noGrp="1"/>
          </p:cNvSpPr>
          <p:nvPr>
            <p:ph type="body" sz="quarter" idx="11" hasCustomPrompt="1"/>
          </p:nvPr>
        </p:nvSpPr>
        <p:spPr>
          <a:xfrm>
            <a:off x="11430000" y="1714548"/>
            <a:ext cx="21069300" cy="923330"/>
          </a:xfrm>
          <a:prstGeom prst="rect">
            <a:avLst/>
          </a:prstGeom>
        </p:spPr>
        <p:txBody>
          <a:bodyPr wrap="square">
            <a:spAutoFit/>
          </a:bodyPr>
          <a:lstStyle>
            <a:lvl1pPr marL="0" indent="0" algn="ctr">
              <a:buNone/>
              <a:defRPr sz="54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20" name="Text Placeholder 17">
            <a:extLst>
              <a:ext uri="{FF2B5EF4-FFF2-40B4-BE49-F238E27FC236}">
                <a16:creationId xmlns:a16="http://schemas.microsoft.com/office/drawing/2014/main" id="{053CD722-9E93-6049-839B-8A79A9C42804}"/>
              </a:ext>
            </a:extLst>
          </p:cNvPr>
          <p:cNvSpPr>
            <a:spLocks noGrp="1"/>
          </p:cNvSpPr>
          <p:nvPr>
            <p:ph type="body" sz="quarter" idx="12" hasCustomPrompt="1"/>
          </p:nvPr>
        </p:nvSpPr>
        <p:spPr>
          <a:xfrm>
            <a:off x="11430000" y="266652"/>
            <a:ext cx="21069300" cy="1200329"/>
          </a:xfrm>
          <a:prstGeom prst="rect">
            <a:avLst/>
          </a:prstGeom>
        </p:spPr>
        <p:txBody>
          <a:bodyPr wrap="square">
            <a:spAutoFit/>
          </a:bodyPr>
          <a:lstStyle>
            <a:lvl1pPr marL="0" indent="0" algn="ctr">
              <a:buNone/>
              <a:defRPr sz="72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27" name="Text Placeholder 9">
            <a:extLst>
              <a:ext uri="{FF2B5EF4-FFF2-40B4-BE49-F238E27FC236}">
                <a16:creationId xmlns:a16="http://schemas.microsoft.com/office/drawing/2014/main" id="{0022466D-7E9F-0541-8791-ADE9FFDEB5D2}"/>
              </a:ext>
            </a:extLst>
          </p:cNvPr>
          <p:cNvSpPr>
            <a:spLocks noGrp="1"/>
          </p:cNvSpPr>
          <p:nvPr>
            <p:ph type="body" sz="quarter" idx="15" hasCustomPrompt="1"/>
          </p:nvPr>
        </p:nvSpPr>
        <p:spPr>
          <a:xfrm>
            <a:off x="456500" y="4997541"/>
            <a:ext cx="10059099"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INTRODUCTION or ABSTRACT</a:t>
            </a:r>
          </a:p>
        </p:txBody>
      </p:sp>
      <p:sp>
        <p:nvSpPr>
          <p:cNvPr id="28" name="Text Placeholder 9">
            <a:extLst>
              <a:ext uri="{FF2B5EF4-FFF2-40B4-BE49-F238E27FC236}">
                <a16:creationId xmlns:a16="http://schemas.microsoft.com/office/drawing/2014/main" id="{8BA21A8B-51D3-DF46-9C47-207CAE71FBEA}"/>
              </a:ext>
            </a:extLst>
          </p:cNvPr>
          <p:cNvSpPr>
            <a:spLocks noGrp="1"/>
          </p:cNvSpPr>
          <p:nvPr>
            <p:ph type="body" sz="quarter" idx="17" hasCustomPrompt="1"/>
          </p:nvPr>
        </p:nvSpPr>
        <p:spPr>
          <a:xfrm>
            <a:off x="457199" y="14728805"/>
            <a:ext cx="10059099"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OBJECTIVES</a:t>
            </a:r>
          </a:p>
        </p:txBody>
      </p:sp>
      <p:sp>
        <p:nvSpPr>
          <p:cNvPr id="29" name="Text Placeholder 9">
            <a:extLst>
              <a:ext uri="{FF2B5EF4-FFF2-40B4-BE49-F238E27FC236}">
                <a16:creationId xmlns:a16="http://schemas.microsoft.com/office/drawing/2014/main" id="{6B7BCEDA-48FE-554E-B697-5222E92C0303}"/>
              </a:ext>
            </a:extLst>
          </p:cNvPr>
          <p:cNvSpPr>
            <a:spLocks noGrp="1"/>
          </p:cNvSpPr>
          <p:nvPr>
            <p:ph type="body" sz="quarter" idx="18" hasCustomPrompt="1"/>
          </p:nvPr>
        </p:nvSpPr>
        <p:spPr>
          <a:xfrm>
            <a:off x="11430000" y="4997540"/>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MATERIALS &amp; METHODS</a:t>
            </a:r>
          </a:p>
        </p:txBody>
      </p:sp>
      <p:sp>
        <p:nvSpPr>
          <p:cNvPr id="30" name="Text Placeholder 9">
            <a:extLst>
              <a:ext uri="{FF2B5EF4-FFF2-40B4-BE49-F238E27FC236}">
                <a16:creationId xmlns:a16="http://schemas.microsoft.com/office/drawing/2014/main" id="{195A2674-63FD-C54C-9DAA-0C31B6481A1A}"/>
              </a:ext>
            </a:extLst>
          </p:cNvPr>
          <p:cNvSpPr>
            <a:spLocks noGrp="1"/>
          </p:cNvSpPr>
          <p:nvPr>
            <p:ph type="body" sz="quarter" idx="19" hasCustomPrompt="1"/>
          </p:nvPr>
        </p:nvSpPr>
        <p:spPr>
          <a:xfrm>
            <a:off x="22402800" y="4997539"/>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RESULTS</a:t>
            </a:r>
          </a:p>
        </p:txBody>
      </p:sp>
      <p:sp>
        <p:nvSpPr>
          <p:cNvPr id="31" name="Text Placeholder 9">
            <a:extLst>
              <a:ext uri="{FF2B5EF4-FFF2-40B4-BE49-F238E27FC236}">
                <a16:creationId xmlns:a16="http://schemas.microsoft.com/office/drawing/2014/main" id="{515A5891-6D49-BD40-81DC-C833CD1D5A59}"/>
              </a:ext>
            </a:extLst>
          </p:cNvPr>
          <p:cNvSpPr>
            <a:spLocks noGrp="1"/>
          </p:cNvSpPr>
          <p:nvPr>
            <p:ph type="body" sz="quarter" idx="20" hasCustomPrompt="1"/>
          </p:nvPr>
        </p:nvSpPr>
        <p:spPr>
          <a:xfrm>
            <a:off x="33375600" y="4997539"/>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CONCLUSIONS</a:t>
            </a:r>
          </a:p>
        </p:txBody>
      </p:sp>
      <p:sp>
        <p:nvSpPr>
          <p:cNvPr id="32" name="Text Placeholder 9">
            <a:extLst>
              <a:ext uri="{FF2B5EF4-FFF2-40B4-BE49-F238E27FC236}">
                <a16:creationId xmlns:a16="http://schemas.microsoft.com/office/drawing/2014/main" id="{9BFF821D-FD9D-2744-B5A1-4A148A0C6B5C}"/>
              </a:ext>
            </a:extLst>
          </p:cNvPr>
          <p:cNvSpPr>
            <a:spLocks noGrp="1"/>
          </p:cNvSpPr>
          <p:nvPr>
            <p:ph type="body" sz="quarter" idx="21" hasCustomPrompt="1"/>
          </p:nvPr>
        </p:nvSpPr>
        <p:spPr>
          <a:xfrm>
            <a:off x="33375600" y="19751103"/>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REFERENCES</a:t>
            </a:r>
          </a:p>
        </p:txBody>
      </p:sp>
      <p:sp>
        <p:nvSpPr>
          <p:cNvPr id="33" name="Text Placeholder 9">
            <a:extLst>
              <a:ext uri="{FF2B5EF4-FFF2-40B4-BE49-F238E27FC236}">
                <a16:creationId xmlns:a16="http://schemas.microsoft.com/office/drawing/2014/main" id="{FF9A2537-AAFE-CB4B-BEDA-42E072DEA8B5}"/>
              </a:ext>
            </a:extLst>
          </p:cNvPr>
          <p:cNvSpPr>
            <a:spLocks noGrp="1"/>
          </p:cNvSpPr>
          <p:nvPr>
            <p:ph type="body" sz="quarter" idx="22" hasCustomPrompt="1"/>
          </p:nvPr>
        </p:nvSpPr>
        <p:spPr>
          <a:xfrm>
            <a:off x="33375600" y="28607770"/>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ACKNOWLEDGEMENTS or  CONTACT</a:t>
            </a:r>
          </a:p>
        </p:txBody>
      </p:sp>
      <p:sp>
        <p:nvSpPr>
          <p:cNvPr id="35" name="Text Placeholder 13">
            <a:extLst>
              <a:ext uri="{FF2B5EF4-FFF2-40B4-BE49-F238E27FC236}">
                <a16:creationId xmlns:a16="http://schemas.microsoft.com/office/drawing/2014/main" id="{6120AEE4-BDF6-7945-B2A2-8844FB735B2D}"/>
              </a:ext>
            </a:extLst>
          </p:cNvPr>
          <p:cNvSpPr>
            <a:spLocks noGrp="1"/>
          </p:cNvSpPr>
          <p:nvPr>
            <p:ph type="body" sz="quarter" idx="16" hasCustomPrompt="1"/>
          </p:nvPr>
        </p:nvSpPr>
        <p:spPr>
          <a:xfrm>
            <a:off x="457200" y="5703005"/>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Text Placeholder 13">
            <a:extLst>
              <a:ext uri="{FF2B5EF4-FFF2-40B4-BE49-F238E27FC236}">
                <a16:creationId xmlns:a16="http://schemas.microsoft.com/office/drawing/2014/main" id="{C56249E3-4AC9-E749-A90B-24CA40349A13}"/>
              </a:ext>
            </a:extLst>
          </p:cNvPr>
          <p:cNvSpPr>
            <a:spLocks noGrp="1"/>
          </p:cNvSpPr>
          <p:nvPr>
            <p:ph type="body" sz="quarter" idx="23" hasCustomPrompt="1"/>
          </p:nvPr>
        </p:nvSpPr>
        <p:spPr>
          <a:xfrm>
            <a:off x="457199" y="15402433"/>
            <a:ext cx="10058399"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Text Placeholder 13">
            <a:extLst>
              <a:ext uri="{FF2B5EF4-FFF2-40B4-BE49-F238E27FC236}">
                <a16:creationId xmlns:a16="http://schemas.microsoft.com/office/drawing/2014/main" id="{8BEEB820-A1CB-3F40-B75D-663BC6D90D04}"/>
              </a:ext>
            </a:extLst>
          </p:cNvPr>
          <p:cNvSpPr>
            <a:spLocks noGrp="1"/>
          </p:cNvSpPr>
          <p:nvPr>
            <p:ph type="body" sz="quarter" idx="24" hasCustomPrompt="1"/>
          </p:nvPr>
        </p:nvSpPr>
        <p:spPr>
          <a:xfrm>
            <a:off x="11430000" y="5671167"/>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Text Placeholder 13">
            <a:extLst>
              <a:ext uri="{FF2B5EF4-FFF2-40B4-BE49-F238E27FC236}">
                <a16:creationId xmlns:a16="http://schemas.microsoft.com/office/drawing/2014/main" id="{3F09E665-6DA1-6A4E-ACE4-DA4B580D6E3B}"/>
              </a:ext>
            </a:extLst>
          </p:cNvPr>
          <p:cNvSpPr>
            <a:spLocks noGrp="1"/>
          </p:cNvSpPr>
          <p:nvPr>
            <p:ph type="body" sz="quarter" idx="25" hasCustomPrompt="1"/>
          </p:nvPr>
        </p:nvSpPr>
        <p:spPr>
          <a:xfrm>
            <a:off x="22402800" y="5671167"/>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13">
            <a:extLst>
              <a:ext uri="{FF2B5EF4-FFF2-40B4-BE49-F238E27FC236}">
                <a16:creationId xmlns:a16="http://schemas.microsoft.com/office/drawing/2014/main" id="{A73D55F4-EA3C-CB4B-B623-F9FB1411F615}"/>
              </a:ext>
            </a:extLst>
          </p:cNvPr>
          <p:cNvSpPr>
            <a:spLocks noGrp="1"/>
          </p:cNvSpPr>
          <p:nvPr>
            <p:ph type="body" sz="quarter" idx="26" hasCustomPrompt="1"/>
          </p:nvPr>
        </p:nvSpPr>
        <p:spPr>
          <a:xfrm>
            <a:off x="33375600" y="5703005"/>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Text Placeholder 13">
            <a:extLst>
              <a:ext uri="{FF2B5EF4-FFF2-40B4-BE49-F238E27FC236}">
                <a16:creationId xmlns:a16="http://schemas.microsoft.com/office/drawing/2014/main" id="{901D1A8D-240B-ED4E-BD04-4E9EB9663055}"/>
              </a:ext>
            </a:extLst>
          </p:cNvPr>
          <p:cNvSpPr>
            <a:spLocks noGrp="1"/>
          </p:cNvSpPr>
          <p:nvPr>
            <p:ph type="body" sz="quarter" idx="27" hasCustomPrompt="1"/>
          </p:nvPr>
        </p:nvSpPr>
        <p:spPr>
          <a:xfrm>
            <a:off x="33375600" y="20473588"/>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Text Placeholder 13">
            <a:extLst>
              <a:ext uri="{FF2B5EF4-FFF2-40B4-BE49-F238E27FC236}">
                <a16:creationId xmlns:a16="http://schemas.microsoft.com/office/drawing/2014/main" id="{2D400D92-52AF-2641-BAD0-BCC05B329A1C}"/>
              </a:ext>
            </a:extLst>
          </p:cNvPr>
          <p:cNvSpPr>
            <a:spLocks noGrp="1"/>
          </p:cNvSpPr>
          <p:nvPr>
            <p:ph type="body" sz="quarter" idx="28" hasCustomPrompt="1"/>
          </p:nvPr>
        </p:nvSpPr>
        <p:spPr>
          <a:xfrm>
            <a:off x="33375600" y="29362052"/>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7582369"/>
      </p:ext>
    </p:extLst>
  </p:cSld>
  <p:clrMapOvr>
    <a:masterClrMapping/>
  </p:clrMapOvr>
  <p:extLst>
    <p:ext uri="{DCECCB84-F9BA-43D5-87BE-67443E8EF086}">
      <p15:sldGuideLst xmlns:p15="http://schemas.microsoft.com/office/powerpoint/2012/main">
        <p15:guide id="1" orient="horz" pos="20208" userDrawn="1">
          <p15:clr>
            <a:srgbClr val="FBAE40"/>
          </p15:clr>
        </p15:guide>
        <p15:guide id="2" pos="288" userDrawn="1">
          <p15:clr>
            <a:srgbClr val="FBAE40"/>
          </p15:clr>
        </p15:guide>
        <p15:guide id="3" pos="6624" userDrawn="1">
          <p15:clr>
            <a:srgbClr val="FBAE40"/>
          </p15:clr>
        </p15:guide>
        <p15:guide id="4" pos="7200" userDrawn="1">
          <p15:clr>
            <a:srgbClr val="FBAE40"/>
          </p15:clr>
        </p15:guide>
        <p15:guide id="5" pos="13536" userDrawn="1">
          <p15:clr>
            <a:srgbClr val="FBAE40"/>
          </p15:clr>
        </p15:guide>
        <p15:guide id="6" pos="14112" userDrawn="1">
          <p15:clr>
            <a:srgbClr val="FBAE40"/>
          </p15:clr>
        </p15:guide>
        <p15:guide id="7" pos="20448" userDrawn="1">
          <p15:clr>
            <a:srgbClr val="FBAE40"/>
          </p15:clr>
        </p15:guide>
        <p15:guide id="8" pos="21024" userDrawn="1">
          <p15:clr>
            <a:srgbClr val="FBAE40"/>
          </p15:clr>
        </p15:guide>
        <p15:guide id="9" pos="27360" userDrawn="1">
          <p15:clr>
            <a:srgbClr val="FBAE40"/>
          </p15:clr>
        </p15:guide>
        <p15:guide id="10" orient="horz" pos="292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788282303"/>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4098"/>
            <a:ext cx="43891200" cy="4172264"/>
          </a:xfrm>
          <a:prstGeom prst="rect">
            <a:avLst/>
          </a:prstGeom>
          <a:solidFill>
            <a:schemeClr val="accent1"/>
          </a:solidFill>
          <a:ln w="9525">
            <a:noFill/>
            <a:miter lim="800000"/>
            <a:headEnd/>
            <a:tailEnd/>
          </a:ln>
          <a:effectLst/>
        </p:spPr>
        <p:txBody>
          <a:bodyPr wrap="none" lIns="162554" tIns="81277" rIns="162554" bIns="81277" anchor="ctr"/>
          <a:lstStyle/>
          <a:p>
            <a:pPr>
              <a:defRPr/>
            </a:pPr>
            <a:endParaRPr lang="en-US" sz="8736"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640080" y="32214790"/>
            <a:ext cx="5182176" cy="523644"/>
          </a:xfrm>
          <a:prstGeom prst="rect">
            <a:avLst/>
          </a:prstGeom>
          <a:noFill/>
          <a:ln w="9525">
            <a:noFill/>
            <a:miter lim="800000"/>
            <a:headEnd/>
            <a:tailEnd/>
          </a:ln>
          <a:effectLst/>
        </p:spPr>
        <p:txBody>
          <a:bodyPr wrap="square" lIns="162246" tIns="81109" rIns="162246" bIns="81109">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600"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4169847"/>
            <a:ext cx="438912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42071E14-BFBA-5041-9B7B-1EAD5CCACC7D}"/>
              </a:ext>
            </a:extLst>
          </p:cNvPr>
          <p:cNvSpPr/>
          <p:nvPr userDrawn="1"/>
        </p:nvSpPr>
        <p:spPr>
          <a:xfrm>
            <a:off x="457198"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8" name="Rounded Rectangle 17">
            <a:extLst>
              <a:ext uri="{FF2B5EF4-FFF2-40B4-BE49-F238E27FC236}">
                <a16:creationId xmlns:a16="http://schemas.microsoft.com/office/drawing/2014/main" id="{4128F8C5-8AC2-BE40-A83F-D9C512F88994}"/>
              </a:ext>
            </a:extLst>
          </p:cNvPr>
          <p:cNvSpPr/>
          <p:nvPr userDrawn="1"/>
        </p:nvSpPr>
        <p:spPr>
          <a:xfrm>
            <a:off x="33375600"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9" name="Rounded Rectangle 18">
            <a:extLst>
              <a:ext uri="{FF2B5EF4-FFF2-40B4-BE49-F238E27FC236}">
                <a16:creationId xmlns:a16="http://schemas.microsoft.com/office/drawing/2014/main" id="{B721DE94-4EEC-9240-AF22-5C3C7AAC4669}"/>
              </a:ext>
            </a:extLst>
          </p:cNvPr>
          <p:cNvSpPr/>
          <p:nvPr userDrawn="1"/>
        </p:nvSpPr>
        <p:spPr>
          <a:xfrm>
            <a:off x="11427882" y="4643562"/>
            <a:ext cx="20686489"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graphicFrame>
        <p:nvGraphicFramePr>
          <p:cNvPr id="11" name="Table 10">
            <a:extLst>
              <a:ext uri="{FF2B5EF4-FFF2-40B4-BE49-F238E27FC236}">
                <a16:creationId xmlns:a16="http://schemas.microsoft.com/office/drawing/2014/main" id="{DE37045F-60FA-B54F-B9F4-EBEC7F8172D6}"/>
              </a:ext>
            </a:extLst>
          </p:cNvPr>
          <p:cNvGraphicFramePr>
            <a:graphicFrameLocks noGrp="1"/>
          </p:cNvGraphicFramePr>
          <p:nvPr userDrawn="1">
            <p:extLst>
              <p:ext uri="{D42A27DB-BD31-4B8C-83A1-F6EECF244321}">
                <p14:modId xmlns:p14="http://schemas.microsoft.com/office/powerpoint/2010/main" val="1694054245"/>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5" name="Table 14">
            <a:extLst>
              <a:ext uri="{FF2B5EF4-FFF2-40B4-BE49-F238E27FC236}">
                <a16:creationId xmlns:a16="http://schemas.microsoft.com/office/drawing/2014/main" id="{D12C2650-43B9-B245-8FE3-21F2B87DBA6E}"/>
              </a:ext>
            </a:extLst>
          </p:cNvPr>
          <p:cNvGraphicFramePr>
            <a:graphicFrameLocks noGrp="1"/>
          </p:cNvGraphicFramePr>
          <p:nvPr userDrawn="1">
            <p:extLst>
              <p:ext uri="{D42A27DB-BD31-4B8C-83A1-F6EECF244321}">
                <p14:modId xmlns:p14="http://schemas.microsoft.com/office/powerpoint/2010/main" val="2429028199"/>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941000801"/>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7802411" rtl="0" eaLnBrk="1" latinLnBrk="0" hangingPunct="1">
        <a:spcBef>
          <a:spcPct val="0"/>
        </a:spcBef>
        <a:buNone/>
        <a:defRPr sz="15645" kern="1200">
          <a:solidFill>
            <a:schemeClr val="bg1"/>
          </a:solidFill>
          <a:latin typeface="Trebuchet MS" pitchFamily="34" charset="0"/>
          <a:ea typeface="+mj-ea"/>
          <a:cs typeface="+mj-cs"/>
        </a:defRPr>
      </a:lvl1pPr>
    </p:titleStyle>
    <p:bodyStyle>
      <a:lvl1pPr marL="1354653" indent="-1354653" algn="l" defTabSz="7802411" rtl="0" eaLnBrk="1" latinLnBrk="0" hangingPunct="1">
        <a:spcBef>
          <a:spcPct val="20000"/>
        </a:spcBef>
        <a:buFont typeface="Arial" pitchFamily="34" charset="0"/>
        <a:buChar char="•"/>
        <a:tabLst/>
        <a:defRPr sz="8533" kern="1200">
          <a:solidFill>
            <a:schemeClr val="tx1"/>
          </a:solidFill>
          <a:latin typeface="+mn-lt"/>
          <a:ea typeface="+mn-ea"/>
          <a:cs typeface="+mn-cs"/>
        </a:defRPr>
      </a:lvl1pPr>
      <a:lvl2pPr marL="1354653" indent="-1354653" algn="l" defTabSz="7802411" rtl="0" eaLnBrk="1" latinLnBrk="0" hangingPunct="1">
        <a:spcBef>
          <a:spcPct val="20000"/>
        </a:spcBef>
        <a:buFont typeface="Arial" pitchFamily="34" charset="0"/>
        <a:buChar char="–"/>
        <a:tabLst/>
        <a:defRPr sz="7110" kern="120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sz="5690" kern="120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p:bodyStyle>
    <p:otherStyle>
      <a:defPPr>
        <a:defRPr lang="en-US"/>
      </a:defPPr>
      <a:lvl1pPr marL="0" algn="l" defTabSz="7802411" rtl="0" eaLnBrk="1" latinLnBrk="0" hangingPunct="1">
        <a:defRPr sz="15288" kern="1200">
          <a:solidFill>
            <a:schemeClr val="tx1"/>
          </a:solidFill>
          <a:latin typeface="+mn-lt"/>
          <a:ea typeface="+mn-ea"/>
          <a:cs typeface="+mn-cs"/>
        </a:defRPr>
      </a:lvl1pPr>
      <a:lvl2pPr marL="3901210" algn="l" defTabSz="7802411" rtl="0" eaLnBrk="1" latinLnBrk="0" hangingPunct="1">
        <a:defRPr sz="15288" kern="1200">
          <a:solidFill>
            <a:schemeClr val="tx1"/>
          </a:solidFill>
          <a:latin typeface="+mn-lt"/>
          <a:ea typeface="+mn-ea"/>
          <a:cs typeface="+mn-cs"/>
        </a:defRPr>
      </a:lvl2pPr>
      <a:lvl3pPr marL="7802411" algn="l" defTabSz="7802411" rtl="0" eaLnBrk="1" latinLnBrk="0" hangingPunct="1">
        <a:defRPr sz="15288" kern="1200">
          <a:solidFill>
            <a:schemeClr val="tx1"/>
          </a:solidFill>
          <a:latin typeface="+mn-lt"/>
          <a:ea typeface="+mn-ea"/>
          <a:cs typeface="+mn-cs"/>
        </a:defRPr>
      </a:lvl3pPr>
      <a:lvl4pPr marL="11703619" algn="l" defTabSz="7802411" rtl="0" eaLnBrk="1" latinLnBrk="0" hangingPunct="1">
        <a:defRPr sz="15288" kern="1200">
          <a:solidFill>
            <a:schemeClr val="tx1"/>
          </a:solidFill>
          <a:latin typeface="+mn-lt"/>
          <a:ea typeface="+mn-ea"/>
          <a:cs typeface="+mn-cs"/>
        </a:defRPr>
      </a:lvl4pPr>
      <a:lvl5pPr marL="15604826" algn="l" defTabSz="7802411" rtl="0" eaLnBrk="1" latinLnBrk="0" hangingPunct="1">
        <a:defRPr sz="15288" kern="1200">
          <a:solidFill>
            <a:schemeClr val="tx1"/>
          </a:solidFill>
          <a:latin typeface="+mn-lt"/>
          <a:ea typeface="+mn-ea"/>
          <a:cs typeface="+mn-cs"/>
        </a:defRPr>
      </a:lvl5pPr>
      <a:lvl6pPr marL="19506030" algn="l" defTabSz="7802411" rtl="0" eaLnBrk="1" latinLnBrk="0" hangingPunct="1">
        <a:defRPr sz="15288" kern="1200">
          <a:solidFill>
            <a:schemeClr val="tx1"/>
          </a:solidFill>
          <a:latin typeface="+mn-lt"/>
          <a:ea typeface="+mn-ea"/>
          <a:cs typeface="+mn-cs"/>
        </a:defRPr>
      </a:lvl6pPr>
      <a:lvl7pPr marL="23407240" algn="l" defTabSz="7802411" rtl="0" eaLnBrk="1" latinLnBrk="0" hangingPunct="1">
        <a:defRPr sz="15288" kern="1200">
          <a:solidFill>
            <a:schemeClr val="tx1"/>
          </a:solidFill>
          <a:latin typeface="+mn-lt"/>
          <a:ea typeface="+mn-ea"/>
          <a:cs typeface="+mn-cs"/>
        </a:defRPr>
      </a:lvl7pPr>
      <a:lvl8pPr marL="27308442" algn="l" defTabSz="7802411" rtl="0" eaLnBrk="1" latinLnBrk="0" hangingPunct="1">
        <a:defRPr sz="15288" kern="1200">
          <a:solidFill>
            <a:schemeClr val="tx1"/>
          </a:solidFill>
          <a:latin typeface="+mn-lt"/>
          <a:ea typeface="+mn-ea"/>
          <a:cs typeface="+mn-cs"/>
        </a:defRPr>
      </a:lvl8pPr>
      <a:lvl9pPr marL="31209651" algn="l" defTabSz="7802411" rtl="0" eaLnBrk="1" latinLnBrk="0" hangingPunct="1">
        <a:defRPr sz="152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4098"/>
            <a:ext cx="43891200" cy="4172264"/>
          </a:xfrm>
          <a:prstGeom prst="rect">
            <a:avLst/>
          </a:prstGeom>
          <a:solidFill>
            <a:schemeClr val="accent1"/>
          </a:solidFill>
          <a:ln w="9525">
            <a:noFill/>
            <a:miter lim="800000"/>
            <a:headEnd/>
            <a:tailEnd/>
          </a:ln>
          <a:effectLst/>
        </p:spPr>
        <p:txBody>
          <a:bodyPr wrap="none" lIns="162554" tIns="81277" rIns="162554" bIns="81277" anchor="ctr"/>
          <a:lstStyle/>
          <a:p>
            <a:pPr>
              <a:defRPr/>
            </a:pPr>
            <a:endParaRPr lang="en-US" sz="8736"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640080" y="32214790"/>
            <a:ext cx="5182176" cy="523644"/>
          </a:xfrm>
          <a:prstGeom prst="rect">
            <a:avLst/>
          </a:prstGeom>
          <a:noFill/>
          <a:ln w="9525">
            <a:noFill/>
            <a:miter lim="800000"/>
            <a:headEnd/>
            <a:tailEnd/>
          </a:ln>
          <a:effectLst/>
        </p:spPr>
        <p:txBody>
          <a:bodyPr wrap="square" lIns="162246" tIns="81109" rIns="162246" bIns="81109">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600"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4169847"/>
            <a:ext cx="438912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42071E14-BFBA-5041-9B7B-1EAD5CCACC7D}"/>
              </a:ext>
            </a:extLst>
          </p:cNvPr>
          <p:cNvSpPr/>
          <p:nvPr userDrawn="1"/>
        </p:nvSpPr>
        <p:spPr>
          <a:xfrm>
            <a:off x="457198"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8" name="Rounded Rectangle 17">
            <a:extLst>
              <a:ext uri="{FF2B5EF4-FFF2-40B4-BE49-F238E27FC236}">
                <a16:creationId xmlns:a16="http://schemas.microsoft.com/office/drawing/2014/main" id="{4128F8C5-8AC2-BE40-A83F-D9C512F88994}"/>
              </a:ext>
            </a:extLst>
          </p:cNvPr>
          <p:cNvSpPr/>
          <p:nvPr userDrawn="1"/>
        </p:nvSpPr>
        <p:spPr>
          <a:xfrm>
            <a:off x="33375600"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9" name="Rounded Rectangle 18">
            <a:extLst>
              <a:ext uri="{FF2B5EF4-FFF2-40B4-BE49-F238E27FC236}">
                <a16:creationId xmlns:a16="http://schemas.microsoft.com/office/drawing/2014/main" id="{B721DE94-4EEC-9240-AF22-5C3C7AAC4669}"/>
              </a:ext>
            </a:extLst>
          </p:cNvPr>
          <p:cNvSpPr/>
          <p:nvPr userDrawn="1"/>
        </p:nvSpPr>
        <p:spPr>
          <a:xfrm>
            <a:off x="11427882"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20" name="Rounded Rectangle 19">
            <a:extLst>
              <a:ext uri="{FF2B5EF4-FFF2-40B4-BE49-F238E27FC236}">
                <a16:creationId xmlns:a16="http://schemas.microsoft.com/office/drawing/2014/main" id="{681182F3-81E6-0A46-A2C3-461A26B01FE5}"/>
              </a:ext>
            </a:extLst>
          </p:cNvPr>
          <p:cNvSpPr/>
          <p:nvPr userDrawn="1"/>
        </p:nvSpPr>
        <p:spPr>
          <a:xfrm>
            <a:off x="22401741"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Tree>
    <p:extLst>
      <p:ext uri="{BB962C8B-B14F-4D97-AF65-F5344CB8AC3E}">
        <p14:creationId xmlns:p14="http://schemas.microsoft.com/office/powerpoint/2010/main" val="2324832553"/>
      </p:ext>
    </p:extLst>
  </p:cSld>
  <p:clrMap bg1="lt1" tx1="dk1" bg2="lt2" tx2="dk2" accent1="accent1" accent2="accent2" accent3="accent3" accent4="accent4" accent5="accent5" accent6="accent6" hlink="hlink" folHlink="folHlink"/>
  <p:sldLayoutIdLst>
    <p:sldLayoutId id="2147483656" r:id="rId1"/>
  </p:sldLayoutIdLst>
  <p:txStyles>
    <p:titleStyle>
      <a:lvl1pPr algn="ctr" defTabSz="7802411" rtl="0" eaLnBrk="1" latinLnBrk="0" hangingPunct="1">
        <a:spcBef>
          <a:spcPct val="0"/>
        </a:spcBef>
        <a:buNone/>
        <a:defRPr sz="15645" kern="1200">
          <a:solidFill>
            <a:schemeClr val="bg1"/>
          </a:solidFill>
          <a:latin typeface="Trebuchet MS" pitchFamily="34" charset="0"/>
          <a:ea typeface="+mj-ea"/>
          <a:cs typeface="+mj-cs"/>
        </a:defRPr>
      </a:lvl1pPr>
    </p:titleStyle>
    <p:bodyStyle>
      <a:lvl1pPr marL="1354653" indent="-1354653" algn="l" defTabSz="7802411" rtl="0" eaLnBrk="1" latinLnBrk="0" hangingPunct="1">
        <a:spcBef>
          <a:spcPct val="20000"/>
        </a:spcBef>
        <a:buFont typeface="Arial" pitchFamily="34" charset="0"/>
        <a:buChar char="•"/>
        <a:tabLst/>
        <a:defRPr sz="8533" kern="1200">
          <a:solidFill>
            <a:schemeClr val="tx1"/>
          </a:solidFill>
          <a:latin typeface="+mn-lt"/>
          <a:ea typeface="+mn-ea"/>
          <a:cs typeface="+mn-cs"/>
        </a:defRPr>
      </a:lvl1pPr>
      <a:lvl2pPr marL="1354653" indent="-1354653" algn="l" defTabSz="7802411" rtl="0" eaLnBrk="1" latinLnBrk="0" hangingPunct="1">
        <a:spcBef>
          <a:spcPct val="20000"/>
        </a:spcBef>
        <a:buFont typeface="Arial" pitchFamily="34" charset="0"/>
        <a:buChar char="–"/>
        <a:tabLst/>
        <a:defRPr sz="7110" kern="120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sz="5690" kern="120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p:bodyStyle>
    <p:otherStyle>
      <a:defPPr>
        <a:defRPr lang="en-US"/>
      </a:defPPr>
      <a:lvl1pPr marL="0" algn="l" defTabSz="7802411" rtl="0" eaLnBrk="1" latinLnBrk="0" hangingPunct="1">
        <a:defRPr sz="15288" kern="1200">
          <a:solidFill>
            <a:schemeClr val="tx1"/>
          </a:solidFill>
          <a:latin typeface="+mn-lt"/>
          <a:ea typeface="+mn-ea"/>
          <a:cs typeface="+mn-cs"/>
        </a:defRPr>
      </a:lvl1pPr>
      <a:lvl2pPr marL="3901210" algn="l" defTabSz="7802411" rtl="0" eaLnBrk="1" latinLnBrk="0" hangingPunct="1">
        <a:defRPr sz="15288" kern="1200">
          <a:solidFill>
            <a:schemeClr val="tx1"/>
          </a:solidFill>
          <a:latin typeface="+mn-lt"/>
          <a:ea typeface="+mn-ea"/>
          <a:cs typeface="+mn-cs"/>
        </a:defRPr>
      </a:lvl2pPr>
      <a:lvl3pPr marL="7802411" algn="l" defTabSz="7802411" rtl="0" eaLnBrk="1" latinLnBrk="0" hangingPunct="1">
        <a:defRPr sz="15288" kern="1200">
          <a:solidFill>
            <a:schemeClr val="tx1"/>
          </a:solidFill>
          <a:latin typeface="+mn-lt"/>
          <a:ea typeface="+mn-ea"/>
          <a:cs typeface="+mn-cs"/>
        </a:defRPr>
      </a:lvl3pPr>
      <a:lvl4pPr marL="11703619" algn="l" defTabSz="7802411" rtl="0" eaLnBrk="1" latinLnBrk="0" hangingPunct="1">
        <a:defRPr sz="15288" kern="1200">
          <a:solidFill>
            <a:schemeClr val="tx1"/>
          </a:solidFill>
          <a:latin typeface="+mn-lt"/>
          <a:ea typeface="+mn-ea"/>
          <a:cs typeface="+mn-cs"/>
        </a:defRPr>
      </a:lvl4pPr>
      <a:lvl5pPr marL="15604826" algn="l" defTabSz="7802411" rtl="0" eaLnBrk="1" latinLnBrk="0" hangingPunct="1">
        <a:defRPr sz="15288" kern="1200">
          <a:solidFill>
            <a:schemeClr val="tx1"/>
          </a:solidFill>
          <a:latin typeface="+mn-lt"/>
          <a:ea typeface="+mn-ea"/>
          <a:cs typeface="+mn-cs"/>
        </a:defRPr>
      </a:lvl5pPr>
      <a:lvl6pPr marL="19506030" algn="l" defTabSz="7802411" rtl="0" eaLnBrk="1" latinLnBrk="0" hangingPunct="1">
        <a:defRPr sz="15288" kern="1200">
          <a:solidFill>
            <a:schemeClr val="tx1"/>
          </a:solidFill>
          <a:latin typeface="+mn-lt"/>
          <a:ea typeface="+mn-ea"/>
          <a:cs typeface="+mn-cs"/>
        </a:defRPr>
      </a:lvl6pPr>
      <a:lvl7pPr marL="23407240" algn="l" defTabSz="7802411" rtl="0" eaLnBrk="1" latinLnBrk="0" hangingPunct="1">
        <a:defRPr sz="15288" kern="1200">
          <a:solidFill>
            <a:schemeClr val="tx1"/>
          </a:solidFill>
          <a:latin typeface="+mn-lt"/>
          <a:ea typeface="+mn-ea"/>
          <a:cs typeface="+mn-cs"/>
        </a:defRPr>
      </a:lvl7pPr>
      <a:lvl8pPr marL="27308442" algn="l" defTabSz="7802411" rtl="0" eaLnBrk="1" latinLnBrk="0" hangingPunct="1">
        <a:defRPr sz="15288" kern="1200">
          <a:solidFill>
            <a:schemeClr val="tx1"/>
          </a:solidFill>
          <a:latin typeface="+mn-lt"/>
          <a:ea typeface="+mn-ea"/>
          <a:cs typeface="+mn-cs"/>
        </a:defRPr>
      </a:lvl8pPr>
      <a:lvl9pPr marL="31209651" algn="l" defTabSz="7802411" rtl="0" eaLnBrk="1" latinLnBrk="0" hangingPunct="1">
        <a:defRPr sz="152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mailto:jkiper@bellarmine.edu" TargetMode="External"/><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mailto:jaylonkiper13@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99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88C56A-C898-9F4E-8933-9EC817B96972}"/>
              </a:ext>
            </a:extLst>
          </p:cNvPr>
          <p:cNvSpPr>
            <a:spLocks noGrp="1"/>
          </p:cNvSpPr>
          <p:nvPr>
            <p:ph type="body" sz="quarter" idx="10"/>
          </p:nvPr>
        </p:nvSpPr>
        <p:spPr/>
        <p:txBody>
          <a:bodyPr/>
          <a:lstStyle/>
          <a:p>
            <a:r>
              <a:rPr lang="en-US" dirty="0"/>
              <a:t>Bellarmine University</a:t>
            </a:r>
          </a:p>
        </p:txBody>
      </p:sp>
      <p:sp>
        <p:nvSpPr>
          <p:cNvPr id="3" name="Text Placeholder 2">
            <a:extLst>
              <a:ext uri="{FF2B5EF4-FFF2-40B4-BE49-F238E27FC236}">
                <a16:creationId xmlns:a16="http://schemas.microsoft.com/office/drawing/2014/main" id="{368F42AB-0B38-6240-B455-4EAD6491D21A}"/>
              </a:ext>
            </a:extLst>
          </p:cNvPr>
          <p:cNvSpPr>
            <a:spLocks noGrp="1"/>
          </p:cNvSpPr>
          <p:nvPr>
            <p:ph type="body" sz="quarter" idx="11"/>
          </p:nvPr>
        </p:nvSpPr>
        <p:spPr/>
        <p:txBody>
          <a:bodyPr/>
          <a:lstStyle/>
          <a:p>
            <a:r>
              <a:rPr lang="en-US" dirty="0"/>
              <a:t>Jaylon Kiper</a:t>
            </a:r>
          </a:p>
        </p:txBody>
      </p:sp>
      <p:sp>
        <p:nvSpPr>
          <p:cNvPr id="4" name="Text Placeholder 3">
            <a:extLst>
              <a:ext uri="{FF2B5EF4-FFF2-40B4-BE49-F238E27FC236}">
                <a16:creationId xmlns:a16="http://schemas.microsoft.com/office/drawing/2014/main" id="{C92934C5-F417-4547-A178-F9454BBDDA4A}"/>
              </a:ext>
            </a:extLst>
          </p:cNvPr>
          <p:cNvSpPr>
            <a:spLocks noGrp="1"/>
          </p:cNvSpPr>
          <p:nvPr>
            <p:ph type="body" sz="quarter" idx="12"/>
          </p:nvPr>
        </p:nvSpPr>
        <p:spPr>
          <a:xfrm>
            <a:off x="11430000" y="266652"/>
            <a:ext cx="21069300" cy="1015663"/>
          </a:xfrm>
        </p:spPr>
        <p:txBody>
          <a:bodyPr/>
          <a:lstStyle/>
          <a:p>
            <a:pPr rtl="0">
              <a:spcBef>
                <a:spcPts val="0"/>
              </a:spcBef>
              <a:spcAft>
                <a:spcPts val="0"/>
              </a:spcAft>
            </a:pPr>
            <a:r>
              <a:rPr lang="en-US" sz="6000" i="0" u="sng" strike="noStrike" dirty="0">
                <a:effectLst/>
              </a:rPr>
              <a:t>ComicSpace: A Chat Room For Comic Recommendations</a:t>
            </a:r>
            <a:endParaRPr lang="en-US" sz="6000" u="sng" dirty="0">
              <a:effectLst/>
            </a:endParaRPr>
          </a:p>
        </p:txBody>
      </p:sp>
      <p:sp>
        <p:nvSpPr>
          <p:cNvPr id="5" name="Text Placeholder 4">
            <a:extLst>
              <a:ext uri="{FF2B5EF4-FFF2-40B4-BE49-F238E27FC236}">
                <a16:creationId xmlns:a16="http://schemas.microsoft.com/office/drawing/2014/main" id="{03371DE7-DCBD-E143-8BC8-F10EEF67D84C}"/>
              </a:ext>
            </a:extLst>
          </p:cNvPr>
          <p:cNvSpPr>
            <a:spLocks noGrp="1"/>
          </p:cNvSpPr>
          <p:nvPr>
            <p:ph type="body" sz="quarter" idx="15"/>
          </p:nvPr>
        </p:nvSpPr>
        <p:spPr>
          <a:xfrm>
            <a:off x="456500" y="4997541"/>
            <a:ext cx="10059099" cy="646331"/>
          </a:xfrm>
          <a:solidFill>
            <a:srgbClr val="002060"/>
          </a:solidFill>
        </p:spPr>
        <p:txBody>
          <a:bodyPr/>
          <a:lstStyle/>
          <a:p>
            <a:r>
              <a:rPr lang="en-US" sz="3600" dirty="0">
                <a:solidFill>
                  <a:schemeClr val="bg1"/>
                </a:solidFill>
              </a:rPr>
              <a:t>ABSTRACT</a:t>
            </a:r>
          </a:p>
        </p:txBody>
      </p:sp>
      <p:sp>
        <p:nvSpPr>
          <p:cNvPr id="6" name="Text Placeholder 5">
            <a:extLst>
              <a:ext uri="{FF2B5EF4-FFF2-40B4-BE49-F238E27FC236}">
                <a16:creationId xmlns:a16="http://schemas.microsoft.com/office/drawing/2014/main" id="{A5DE1169-8E44-8344-A5CD-DA0F01E9245D}"/>
              </a:ext>
            </a:extLst>
          </p:cNvPr>
          <p:cNvSpPr>
            <a:spLocks noGrp="1"/>
          </p:cNvSpPr>
          <p:nvPr>
            <p:ph type="body" sz="quarter" idx="17"/>
          </p:nvPr>
        </p:nvSpPr>
        <p:spPr>
          <a:xfrm>
            <a:off x="457199" y="19589665"/>
            <a:ext cx="10059099" cy="646331"/>
          </a:xfrm>
          <a:solidFill>
            <a:srgbClr val="002060"/>
          </a:solidFill>
          <a:ln>
            <a:solidFill>
              <a:schemeClr val="bg1"/>
            </a:solidFill>
          </a:ln>
        </p:spPr>
        <p:txBody>
          <a:bodyPr/>
          <a:lstStyle/>
          <a:p>
            <a:r>
              <a:rPr lang="en-US" sz="3600" dirty="0">
                <a:solidFill>
                  <a:schemeClr val="bg1"/>
                </a:solidFill>
              </a:rPr>
              <a:t>OBJECTIVES</a:t>
            </a:r>
          </a:p>
        </p:txBody>
      </p:sp>
      <p:sp>
        <p:nvSpPr>
          <p:cNvPr id="7" name="Text Placeholder 6">
            <a:extLst>
              <a:ext uri="{FF2B5EF4-FFF2-40B4-BE49-F238E27FC236}">
                <a16:creationId xmlns:a16="http://schemas.microsoft.com/office/drawing/2014/main" id="{8A19A437-04D4-5F45-A616-3A5D998A1D8E}"/>
              </a:ext>
            </a:extLst>
          </p:cNvPr>
          <p:cNvSpPr>
            <a:spLocks noGrp="1"/>
          </p:cNvSpPr>
          <p:nvPr>
            <p:ph type="body" sz="quarter" idx="18"/>
          </p:nvPr>
        </p:nvSpPr>
        <p:spPr>
          <a:xfrm>
            <a:off x="11430000" y="4917490"/>
            <a:ext cx="20455002" cy="646332"/>
          </a:xfrm>
          <a:solidFill>
            <a:srgbClr val="002060"/>
          </a:solidFill>
        </p:spPr>
        <p:txBody>
          <a:bodyPr/>
          <a:lstStyle/>
          <a:p>
            <a:r>
              <a:rPr lang="en-US" sz="3600" dirty="0">
                <a:solidFill>
                  <a:schemeClr val="bg1"/>
                </a:solidFill>
              </a:rPr>
              <a:t>MODULES</a:t>
            </a:r>
          </a:p>
        </p:txBody>
      </p:sp>
      <p:sp>
        <p:nvSpPr>
          <p:cNvPr id="9" name="Text Placeholder 8">
            <a:extLst>
              <a:ext uri="{FF2B5EF4-FFF2-40B4-BE49-F238E27FC236}">
                <a16:creationId xmlns:a16="http://schemas.microsoft.com/office/drawing/2014/main" id="{24A6263A-4C35-7147-8D90-4054A0A02347}"/>
              </a:ext>
            </a:extLst>
          </p:cNvPr>
          <p:cNvSpPr>
            <a:spLocks noGrp="1"/>
          </p:cNvSpPr>
          <p:nvPr>
            <p:ph type="body" sz="quarter" idx="20"/>
          </p:nvPr>
        </p:nvSpPr>
        <p:spPr>
          <a:xfrm>
            <a:off x="33375600" y="4997539"/>
            <a:ext cx="10058400" cy="646331"/>
          </a:xfrm>
          <a:solidFill>
            <a:srgbClr val="002060"/>
          </a:solidFill>
        </p:spPr>
        <p:txBody>
          <a:bodyPr/>
          <a:lstStyle/>
          <a:p>
            <a:r>
              <a:rPr lang="en-US" sz="3600" dirty="0">
                <a:solidFill>
                  <a:schemeClr val="bg1"/>
                </a:solidFill>
              </a:rPr>
              <a:t>FUTURE</a:t>
            </a:r>
          </a:p>
        </p:txBody>
      </p:sp>
      <p:sp>
        <p:nvSpPr>
          <p:cNvPr id="10" name="Text Placeholder 9">
            <a:extLst>
              <a:ext uri="{FF2B5EF4-FFF2-40B4-BE49-F238E27FC236}">
                <a16:creationId xmlns:a16="http://schemas.microsoft.com/office/drawing/2014/main" id="{099B1F13-D3D0-F942-946A-23CAE9ECBE0B}"/>
              </a:ext>
            </a:extLst>
          </p:cNvPr>
          <p:cNvSpPr>
            <a:spLocks noGrp="1"/>
          </p:cNvSpPr>
          <p:nvPr>
            <p:ph type="body" sz="quarter" idx="21"/>
          </p:nvPr>
        </p:nvSpPr>
        <p:spPr>
          <a:xfrm>
            <a:off x="33375600" y="18164755"/>
            <a:ext cx="10058400" cy="584775"/>
          </a:xfrm>
          <a:solidFill>
            <a:srgbClr val="002060"/>
          </a:solidFill>
        </p:spPr>
        <p:txBody>
          <a:bodyPr/>
          <a:lstStyle/>
          <a:p>
            <a:r>
              <a:rPr lang="en-US" sz="3200" dirty="0">
                <a:solidFill>
                  <a:schemeClr val="bg1"/>
                </a:solidFill>
              </a:rPr>
              <a:t>REFERENCES</a:t>
            </a:r>
          </a:p>
        </p:txBody>
      </p:sp>
      <p:sp>
        <p:nvSpPr>
          <p:cNvPr id="11" name="Text Placeholder 10">
            <a:extLst>
              <a:ext uri="{FF2B5EF4-FFF2-40B4-BE49-F238E27FC236}">
                <a16:creationId xmlns:a16="http://schemas.microsoft.com/office/drawing/2014/main" id="{5036AC81-DBB2-0640-A267-6633E3F50FE6}"/>
              </a:ext>
            </a:extLst>
          </p:cNvPr>
          <p:cNvSpPr>
            <a:spLocks noGrp="1"/>
          </p:cNvSpPr>
          <p:nvPr>
            <p:ph type="body" sz="quarter" idx="22"/>
          </p:nvPr>
        </p:nvSpPr>
        <p:spPr>
          <a:xfrm>
            <a:off x="33367353" y="26630620"/>
            <a:ext cx="10058400" cy="584775"/>
          </a:xfrm>
          <a:solidFill>
            <a:srgbClr val="002060"/>
          </a:solidFill>
        </p:spPr>
        <p:txBody>
          <a:bodyPr/>
          <a:lstStyle/>
          <a:p>
            <a:r>
              <a:rPr lang="en-US" sz="3200" dirty="0">
                <a:solidFill>
                  <a:schemeClr val="bg1"/>
                </a:solidFill>
              </a:rPr>
              <a:t>CONTACT</a:t>
            </a:r>
          </a:p>
        </p:txBody>
      </p:sp>
      <p:sp>
        <p:nvSpPr>
          <p:cNvPr id="12" name="Text Placeholder 11">
            <a:extLst>
              <a:ext uri="{FF2B5EF4-FFF2-40B4-BE49-F238E27FC236}">
                <a16:creationId xmlns:a16="http://schemas.microsoft.com/office/drawing/2014/main" id="{4614F892-6D6E-EC44-9CF5-9E88641C3D98}"/>
              </a:ext>
            </a:extLst>
          </p:cNvPr>
          <p:cNvSpPr>
            <a:spLocks noGrp="1"/>
          </p:cNvSpPr>
          <p:nvPr>
            <p:ph type="body" sz="quarter" idx="16"/>
          </p:nvPr>
        </p:nvSpPr>
        <p:spPr>
          <a:xfrm>
            <a:off x="457200" y="5703005"/>
            <a:ext cx="10058400" cy="12926616"/>
          </a:xfrm>
        </p:spPr>
        <p:txBody>
          <a:bodyPr/>
          <a:lstStyle/>
          <a:p>
            <a:pPr marL="457200" indent="-457200">
              <a:buFont typeface="Arial" panose="020B0604020202020204" pitchFamily="34" charset="0"/>
              <a:buChar char="•"/>
            </a:pPr>
            <a:r>
              <a:rPr lang="en-US" sz="4000" dirty="0">
                <a:solidFill>
                  <a:srgbClr val="000000"/>
                </a:solidFill>
              </a:rPr>
              <a:t>ComicSpace is a</a:t>
            </a:r>
            <a:r>
              <a:rPr lang="en-US" sz="4000" b="0" i="0" u="none" strike="noStrike" dirty="0">
                <a:solidFill>
                  <a:srgbClr val="000000"/>
                </a:solidFill>
                <a:effectLst/>
              </a:rPr>
              <a:t> chat-based web application for comic fans to connect with each other </a:t>
            </a:r>
            <a:r>
              <a:rPr lang="en-US" sz="4000" dirty="0">
                <a:solidFill>
                  <a:srgbClr val="000000"/>
                </a:solidFill>
              </a:rPr>
              <a:t>on a</a:t>
            </a:r>
            <a:r>
              <a:rPr lang="en-US" sz="4000" b="0" i="0" u="none" strike="noStrike" dirty="0">
                <a:solidFill>
                  <a:srgbClr val="000000"/>
                </a:solidFill>
                <a:effectLst/>
              </a:rPr>
              <a:t> social network.</a:t>
            </a:r>
          </a:p>
          <a:p>
            <a:pPr marL="457200" indent="-457200">
              <a:buFont typeface="Arial" panose="020B0604020202020204" pitchFamily="34" charset="0"/>
              <a:buChar char="•"/>
            </a:pPr>
            <a:r>
              <a:rPr lang="en-US" sz="4000" b="0" i="0" u="none" strike="noStrike" dirty="0">
                <a:solidFill>
                  <a:srgbClr val="000000"/>
                </a:solidFill>
                <a:effectLst/>
              </a:rPr>
              <a:t> This system allows users to compare comics, as well as giving recommending on the best runs and series. </a:t>
            </a:r>
          </a:p>
          <a:p>
            <a:pPr marL="457200" indent="-457200">
              <a:buFont typeface="Arial" panose="020B0604020202020204" pitchFamily="34" charset="0"/>
              <a:buChar char="•"/>
            </a:pPr>
            <a:r>
              <a:rPr lang="en-US" sz="4000" b="0" i="0" u="none" strike="noStrike" dirty="0">
                <a:solidFill>
                  <a:srgbClr val="000000"/>
                </a:solidFill>
                <a:effectLst/>
              </a:rPr>
              <a:t>This project involves coding and designing the user interface and a web scraper for the ComicSpace chat application. </a:t>
            </a:r>
          </a:p>
          <a:p>
            <a:pPr marL="457200" indent="-457200">
              <a:buFont typeface="Arial" panose="020B0604020202020204" pitchFamily="34" charset="0"/>
              <a:buChar char="•"/>
            </a:pPr>
            <a:r>
              <a:rPr lang="en-US" sz="4000" b="0" i="0" u="none" strike="noStrike" dirty="0">
                <a:solidFill>
                  <a:srgbClr val="000000"/>
                </a:solidFill>
                <a:effectLst/>
              </a:rPr>
              <a:t>The main web pages are designed using HTML, CSS, and JavaScript for both the login and chat rooms. </a:t>
            </a:r>
          </a:p>
          <a:p>
            <a:pPr marL="457200" indent="-457200">
              <a:buFont typeface="Arial" panose="020B0604020202020204" pitchFamily="34" charset="0"/>
              <a:buChar char="•"/>
            </a:pPr>
            <a:r>
              <a:rPr lang="en-US" sz="4000" b="0" i="0" u="none" strike="noStrike" dirty="0">
                <a:solidFill>
                  <a:srgbClr val="000000"/>
                </a:solidFill>
                <a:effectLst/>
              </a:rPr>
              <a:t>For the web scraper program, </a:t>
            </a:r>
            <a:r>
              <a:rPr lang="en-US" sz="4000" dirty="0">
                <a:solidFill>
                  <a:srgbClr val="000000"/>
                </a:solidFill>
              </a:rPr>
              <a:t>t</a:t>
            </a:r>
            <a:r>
              <a:rPr lang="en-US" sz="4000" b="0" i="0" u="none" strike="noStrike" dirty="0">
                <a:solidFill>
                  <a:srgbClr val="000000"/>
                </a:solidFill>
                <a:effectLst/>
              </a:rPr>
              <a:t>he main functionality involves a Python program using Beautiful Soup 4 libraries. The comics were scraped from the </a:t>
            </a:r>
            <a:r>
              <a:rPr lang="en-US" sz="4000" dirty="0">
                <a:solidFill>
                  <a:srgbClr val="000000"/>
                </a:solidFill>
              </a:rPr>
              <a:t>Midtown Comics</a:t>
            </a:r>
            <a:r>
              <a:rPr lang="en-US" sz="4000" b="0" i="0" u="none" strike="noStrike" dirty="0">
                <a:solidFill>
                  <a:srgbClr val="000000"/>
                </a:solidFill>
                <a:effectLst/>
              </a:rPr>
              <a:t> website. </a:t>
            </a:r>
          </a:p>
        </p:txBody>
      </p:sp>
      <p:sp>
        <p:nvSpPr>
          <p:cNvPr id="13" name="Text Placeholder 12">
            <a:extLst>
              <a:ext uri="{FF2B5EF4-FFF2-40B4-BE49-F238E27FC236}">
                <a16:creationId xmlns:a16="http://schemas.microsoft.com/office/drawing/2014/main" id="{4DD4B619-430D-8A45-B4E0-96F5F4B5F4A9}"/>
              </a:ext>
            </a:extLst>
          </p:cNvPr>
          <p:cNvSpPr>
            <a:spLocks noGrp="1"/>
          </p:cNvSpPr>
          <p:nvPr>
            <p:ph type="body" sz="quarter" idx="23"/>
          </p:nvPr>
        </p:nvSpPr>
        <p:spPr>
          <a:xfrm>
            <a:off x="457199" y="20235995"/>
            <a:ext cx="10058399" cy="5392245"/>
          </a:xfrm>
        </p:spPr>
        <p:txBody>
          <a:bodyPr/>
          <a:lstStyle/>
          <a:p>
            <a:pPr marL="457200" indent="-457200">
              <a:buFont typeface="Arial" panose="020B0604020202020204" pitchFamily="34" charset="0"/>
              <a:buChar char="•"/>
            </a:pPr>
            <a:r>
              <a:rPr lang="en-US" sz="4400" dirty="0"/>
              <a:t>ComicSpace is designed for new comic readers and fans who wonder where to start or for fans who want more in-depth knowledge, including international titles.</a:t>
            </a:r>
          </a:p>
          <a:p>
            <a:pPr marL="457200" indent="-457200">
              <a:buFont typeface="Arial" panose="020B0604020202020204" pitchFamily="34" charset="0"/>
              <a:buChar char="•"/>
            </a:pPr>
            <a:endParaRPr lang="en-US" dirty="0"/>
          </a:p>
        </p:txBody>
      </p:sp>
      <p:sp>
        <p:nvSpPr>
          <p:cNvPr id="16" name="Text Placeholder 15">
            <a:extLst>
              <a:ext uri="{FF2B5EF4-FFF2-40B4-BE49-F238E27FC236}">
                <a16:creationId xmlns:a16="http://schemas.microsoft.com/office/drawing/2014/main" id="{EC58161B-F9FB-9047-B3D0-05DFF4252F3B}"/>
              </a:ext>
            </a:extLst>
          </p:cNvPr>
          <p:cNvSpPr>
            <a:spLocks noGrp="1"/>
          </p:cNvSpPr>
          <p:nvPr>
            <p:ph type="body" sz="quarter" idx="26"/>
          </p:nvPr>
        </p:nvSpPr>
        <p:spPr>
          <a:xfrm>
            <a:off x="33375600" y="5703005"/>
            <a:ext cx="10058400" cy="4678204"/>
          </a:xfrm>
        </p:spPr>
        <p:txBody>
          <a:bodyPr/>
          <a:lstStyle/>
          <a:p>
            <a:r>
              <a:rPr lang="en-US" dirty="0"/>
              <a:t>The purpose of this project is to create an application for comic fans to share their thoughts and ideas around comics. Eventually the comics that are recommend to be stored their account. Users would be able to track comics they have read or that they are interested in reading in the future. As a fan myself, I am proud to have built something based on what I enjoy the most.</a:t>
            </a:r>
          </a:p>
        </p:txBody>
      </p:sp>
      <p:sp>
        <p:nvSpPr>
          <p:cNvPr id="17" name="Text Placeholder 16">
            <a:extLst>
              <a:ext uri="{FF2B5EF4-FFF2-40B4-BE49-F238E27FC236}">
                <a16:creationId xmlns:a16="http://schemas.microsoft.com/office/drawing/2014/main" id="{C88BBE9A-9B55-4542-9F18-BFAF6613CB1D}"/>
              </a:ext>
            </a:extLst>
          </p:cNvPr>
          <p:cNvSpPr>
            <a:spLocks noGrp="1"/>
          </p:cNvSpPr>
          <p:nvPr>
            <p:ph type="body" sz="quarter" idx="27"/>
          </p:nvPr>
        </p:nvSpPr>
        <p:spPr>
          <a:xfrm>
            <a:off x="33375600" y="18629621"/>
            <a:ext cx="9476745" cy="8000998"/>
          </a:xfrm>
        </p:spPr>
        <p:txBody>
          <a:bodyPr/>
          <a:lstStyle/>
          <a:p>
            <a:pPr marL="342900" indent="-342900">
              <a:buFont typeface="Arial" panose="020B0604020202020204" pitchFamily="34" charset="0"/>
              <a:buChar char="•"/>
            </a:pPr>
            <a:r>
              <a:rPr lang="en-US" sz="2800" dirty="0"/>
              <a:t>Alex. “Design a Chat System.” Systeminterview.com, 2016, systeminterview.com/design-a-chat-</a:t>
            </a:r>
            <a:r>
              <a:rPr lang="en-US" sz="2800" dirty="0" err="1"/>
              <a:t>system.php</a:t>
            </a:r>
            <a:r>
              <a:rPr lang="en-US" sz="2800" dirty="0"/>
              <a:t>.</a:t>
            </a:r>
          </a:p>
          <a:p>
            <a:pPr marL="342900" indent="-342900">
              <a:buFont typeface="Arial" panose="020B0604020202020204" pitchFamily="34" charset="0"/>
              <a:buChar char="•"/>
            </a:pPr>
            <a:r>
              <a:rPr lang="en-US" sz="2800" dirty="0" err="1"/>
              <a:t>Khambete</a:t>
            </a:r>
            <a:r>
              <a:rPr lang="en-US" sz="2800" dirty="0"/>
              <a:t>, Kiran. “Web Based Chat Application.” Www.c-Sharpcorner.com, 15 June 2009, www.c-sharpcorner.com/article/web-based-chat-application/. Accessed 19 Jan. 2022.</a:t>
            </a:r>
          </a:p>
          <a:p>
            <a:pPr marL="342900" indent="-342900">
              <a:buFont typeface="Arial" panose="020B0604020202020204" pitchFamily="34" charset="0"/>
              <a:buChar char="•"/>
            </a:pPr>
            <a:r>
              <a:rPr lang="en-US" sz="2800" dirty="0"/>
              <a:t>Lawton, George. “AI Web Scraping Augments Data Collection.” </a:t>
            </a:r>
            <a:r>
              <a:rPr lang="en-US" sz="2800" dirty="0" err="1"/>
              <a:t>SearchEnterpriseAI</a:t>
            </a:r>
            <a:r>
              <a:rPr lang="en-US" sz="2800" dirty="0"/>
              <a:t>, 29 June 2020, www.techtarget.com/searchenterpriseai/feature/AI-web-scraping-augments-data-collection. Accessed 19 Jan. 2022.</a:t>
            </a:r>
          </a:p>
          <a:p>
            <a:pPr marL="342900" indent="-342900">
              <a:buFont typeface="Arial" panose="020B0604020202020204" pitchFamily="34" charset="0"/>
              <a:buChar char="•"/>
            </a:pPr>
            <a:r>
              <a:rPr lang="en-US" sz="2800" dirty="0"/>
              <a:t>Nava, Gabriel. “How to Create a Simple Web-Based Chat Application.” Code </a:t>
            </a:r>
            <a:r>
              <a:rPr lang="en-US" sz="2800" dirty="0" err="1"/>
              <a:t>Envato</a:t>
            </a:r>
            <a:r>
              <a:rPr lang="en-US" sz="2800" dirty="0"/>
              <a:t> Tuts+, 6 May 2021, code.tutsplus.com/tutorials/how-to-create-a-simple-web-based-chat-application--net-5931. Accessed 19 Jan. 2022.</a:t>
            </a:r>
          </a:p>
          <a:p>
            <a:endParaRPr lang="en-US" dirty="0"/>
          </a:p>
        </p:txBody>
      </p:sp>
      <p:sp>
        <p:nvSpPr>
          <p:cNvPr id="18" name="Text Placeholder 17">
            <a:extLst>
              <a:ext uri="{FF2B5EF4-FFF2-40B4-BE49-F238E27FC236}">
                <a16:creationId xmlns:a16="http://schemas.microsoft.com/office/drawing/2014/main" id="{E641D930-5617-634E-B179-DBF1A8A3CF60}"/>
              </a:ext>
            </a:extLst>
          </p:cNvPr>
          <p:cNvSpPr>
            <a:spLocks noGrp="1"/>
          </p:cNvSpPr>
          <p:nvPr>
            <p:ph type="body" sz="quarter" idx="28"/>
          </p:nvPr>
        </p:nvSpPr>
        <p:spPr>
          <a:xfrm>
            <a:off x="33375596" y="26975578"/>
            <a:ext cx="10058400" cy="4840786"/>
          </a:xfrm>
        </p:spPr>
        <p:txBody>
          <a:bodyPr/>
          <a:lstStyle/>
          <a:p>
            <a:r>
              <a:rPr lang="en-US" sz="3600" dirty="0"/>
              <a:t>Phone: (502) 994-4349</a:t>
            </a:r>
          </a:p>
          <a:p>
            <a:r>
              <a:rPr lang="en-US" sz="3600" dirty="0"/>
              <a:t>Email: </a:t>
            </a:r>
            <a:r>
              <a:rPr lang="en-US" sz="3600" dirty="0">
                <a:hlinkClick r:id="rId3"/>
              </a:rPr>
              <a:t>jkiper@bellarmine.edu</a:t>
            </a:r>
            <a:r>
              <a:rPr lang="en-US" sz="3600" dirty="0"/>
              <a:t> </a:t>
            </a:r>
          </a:p>
          <a:p>
            <a:r>
              <a:rPr lang="en-US" sz="3600" dirty="0"/>
              <a:t>G-Mail: </a:t>
            </a:r>
            <a:r>
              <a:rPr lang="en-US" sz="3600" dirty="0">
                <a:hlinkClick r:id="rId4"/>
              </a:rPr>
              <a:t>jaylonkiper13@gmail.com</a:t>
            </a:r>
            <a:r>
              <a:rPr lang="en-US" sz="3600" dirty="0"/>
              <a:t> </a:t>
            </a:r>
          </a:p>
          <a:p>
            <a:pPr marL="0" marR="0"/>
            <a:r>
              <a:rPr lang="en-US" sz="3600" b="1" dirty="0">
                <a:effectLst/>
                <a:ea typeface="Calibri" panose="020F0502020204030204" pitchFamily="34" charset="0"/>
              </a:rPr>
              <a:t>Sponsor</a:t>
            </a:r>
            <a:endParaRPr lang="en-US" sz="3600" dirty="0">
              <a:effectLst/>
              <a:ea typeface="Calibri" panose="020F0502020204030204" pitchFamily="34" charset="0"/>
            </a:endParaRPr>
          </a:p>
          <a:p>
            <a:pPr marL="0" marR="0"/>
            <a:r>
              <a:rPr lang="en-US" sz="3600" dirty="0">
                <a:effectLst/>
                <a:ea typeface="Calibri" panose="020F0502020204030204" pitchFamily="34" charset="0"/>
              </a:rPr>
              <a:t>Dr. Nathan P. Johnson</a:t>
            </a:r>
          </a:p>
          <a:p>
            <a:pPr marL="0" marR="0"/>
            <a:r>
              <a:rPr lang="en-US" sz="3600" dirty="0">
                <a:effectLst/>
                <a:ea typeface="Calibri" panose="020F0502020204030204" pitchFamily="34" charset="0"/>
              </a:rPr>
              <a:t>Department of Computer Science</a:t>
            </a:r>
          </a:p>
          <a:p>
            <a:pPr marL="0" marR="0"/>
            <a:r>
              <a:rPr lang="en-US" sz="3600" dirty="0">
                <a:effectLst/>
                <a:ea typeface="Calibri" panose="020F0502020204030204" pitchFamily="34" charset="0"/>
              </a:rPr>
              <a:t>Bellarmine University, 2022</a:t>
            </a:r>
          </a:p>
        </p:txBody>
      </p:sp>
      <p:pic>
        <p:nvPicPr>
          <p:cNvPr id="20" name="Picture 19" descr="Graphical user interface, application&#10;&#10;Description automatically generated">
            <a:extLst>
              <a:ext uri="{FF2B5EF4-FFF2-40B4-BE49-F238E27FC236}">
                <a16:creationId xmlns:a16="http://schemas.microsoft.com/office/drawing/2014/main" id="{D4DB6E1B-04A3-4C4D-BC40-3C156F30EA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403750" y="23161939"/>
            <a:ext cx="10071852" cy="7003828"/>
          </a:xfrm>
          <a:prstGeom prst="rect">
            <a:avLst/>
          </a:prstGeom>
          <a:ln w="28575">
            <a:solidFill>
              <a:schemeClr val="tx1"/>
            </a:solidFill>
          </a:ln>
        </p:spPr>
      </p:pic>
      <p:pic>
        <p:nvPicPr>
          <p:cNvPr id="24" name="Picture 23" descr="Logo&#10;&#10;Description automatically generated">
            <a:extLst>
              <a:ext uri="{FF2B5EF4-FFF2-40B4-BE49-F238E27FC236}">
                <a16:creationId xmlns:a16="http://schemas.microsoft.com/office/drawing/2014/main" id="{D891B34A-B462-4885-8E61-9750763A34C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32952" y="266652"/>
            <a:ext cx="2881900" cy="3705300"/>
          </a:xfrm>
          <a:prstGeom prst="rect">
            <a:avLst/>
          </a:prstGeom>
        </p:spPr>
      </p:pic>
      <p:pic>
        <p:nvPicPr>
          <p:cNvPr id="23" name="Picture 22" descr="Icon&#10;&#10;Description automatically generated">
            <a:extLst>
              <a:ext uri="{FF2B5EF4-FFF2-40B4-BE49-F238E27FC236}">
                <a16:creationId xmlns:a16="http://schemas.microsoft.com/office/drawing/2014/main" id="{21C2DEBC-4560-4410-B8C5-DBEE3152935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590874" y="10847843"/>
            <a:ext cx="5611357" cy="5611357"/>
          </a:xfrm>
          <a:prstGeom prst="rect">
            <a:avLst/>
          </a:prstGeom>
          <a:ln w="12700">
            <a:noFill/>
          </a:ln>
          <a:effectLst>
            <a:outerShdw blurRad="50800" dist="38100" dir="16200000" rotWithShape="0">
              <a:prstClr val="black">
                <a:alpha val="40000"/>
              </a:prstClr>
            </a:outerShdw>
          </a:effectLst>
        </p:spPr>
      </p:pic>
      <p:pic>
        <p:nvPicPr>
          <p:cNvPr id="22" name="Picture 21">
            <a:extLst>
              <a:ext uri="{FF2B5EF4-FFF2-40B4-BE49-F238E27FC236}">
                <a16:creationId xmlns:a16="http://schemas.microsoft.com/office/drawing/2014/main" id="{7EFD6A3D-03BD-4B62-B1CC-50B87D510597}"/>
              </a:ext>
            </a:extLst>
          </p:cNvPr>
          <p:cNvPicPr>
            <a:picLocks noChangeAspect="1"/>
          </p:cNvPicPr>
          <p:nvPr/>
        </p:nvPicPr>
        <p:blipFill>
          <a:blip r:embed="rId8"/>
          <a:stretch>
            <a:fillRect/>
          </a:stretch>
        </p:blipFill>
        <p:spPr>
          <a:xfrm>
            <a:off x="11948879" y="22778327"/>
            <a:ext cx="8488054" cy="7480716"/>
          </a:xfrm>
          <a:prstGeom prst="rect">
            <a:avLst/>
          </a:prstGeom>
          <a:ln w="28575">
            <a:solidFill>
              <a:schemeClr val="tx1"/>
            </a:solidFill>
          </a:ln>
        </p:spPr>
      </p:pic>
      <p:sp>
        <p:nvSpPr>
          <p:cNvPr id="39" name="Text Placeholder 5">
            <a:extLst>
              <a:ext uri="{FF2B5EF4-FFF2-40B4-BE49-F238E27FC236}">
                <a16:creationId xmlns:a16="http://schemas.microsoft.com/office/drawing/2014/main" id="{FA3AB68D-6793-4DB7-B520-F84ACB30A70D}"/>
              </a:ext>
            </a:extLst>
          </p:cNvPr>
          <p:cNvSpPr txBox="1">
            <a:spLocks/>
          </p:cNvSpPr>
          <p:nvPr/>
        </p:nvSpPr>
        <p:spPr>
          <a:xfrm>
            <a:off x="464746" y="24734599"/>
            <a:ext cx="10059099" cy="646331"/>
          </a:xfrm>
          <a:prstGeom prst="rect">
            <a:avLst/>
          </a:prstGeom>
          <a:solidFill>
            <a:srgbClr val="002060"/>
          </a:solidFill>
          <a:ln>
            <a:solidFill>
              <a:schemeClr val="bg1"/>
            </a:solidFill>
          </a:ln>
        </p:spPr>
        <p:txBody>
          <a:bodyPr wrap="square">
            <a:spAutoFit/>
          </a:bodyPr>
          <a:lstStyle>
            <a:lvl1pPr marL="0" indent="0" algn="ctr" defTabSz="7802411" rtl="0" eaLnBrk="1" latinLnBrk="0" hangingPunct="1">
              <a:spcBef>
                <a:spcPct val="20000"/>
              </a:spcBef>
              <a:buFont typeface="Arial" pitchFamily="34" charset="0"/>
              <a:buNone/>
              <a:tabLst/>
              <a:defRPr lang="en-US" sz="3000" b="1" kern="1200" dirty="0">
                <a:solidFill>
                  <a:schemeClr val="accent1">
                    <a:lumMod val="50000"/>
                  </a:schemeClr>
                </a:solidFill>
                <a:latin typeface="+mj-lt"/>
                <a:ea typeface="+mn-ea"/>
                <a:cs typeface="+mn-cs"/>
              </a:defRPr>
            </a:lvl1pPr>
            <a:lvl2pPr marL="1354653" indent="-1354653" algn="l" defTabSz="7802411" rtl="0" eaLnBrk="1" latinLnBrk="0" hangingPunct="1">
              <a:spcBef>
                <a:spcPct val="20000"/>
              </a:spcBef>
              <a:buFont typeface="Arial" pitchFamily="34" charset="0"/>
              <a:buChar char="–"/>
              <a:tabLst/>
              <a:defRPr lang="en-US" sz="3200" kern="1200" smtClean="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lang="en-US" sz="2000" kern="1200" smtClean="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lang="en-US" sz="1600" kern="1200" smtClean="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lang="en-US" sz="1600"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r>
              <a:rPr lang="en-US" sz="3600" dirty="0">
                <a:solidFill>
                  <a:schemeClr val="bg1"/>
                </a:solidFill>
              </a:rPr>
              <a:t>USE CASES</a:t>
            </a:r>
          </a:p>
        </p:txBody>
      </p:sp>
      <p:sp>
        <p:nvSpPr>
          <p:cNvPr id="29" name="TextBox 28">
            <a:extLst>
              <a:ext uri="{FF2B5EF4-FFF2-40B4-BE49-F238E27FC236}">
                <a16:creationId xmlns:a16="http://schemas.microsoft.com/office/drawing/2014/main" id="{F915A8D0-CC61-41E7-97E1-18120940CAC7}"/>
              </a:ext>
            </a:extLst>
          </p:cNvPr>
          <p:cNvSpPr txBox="1"/>
          <p:nvPr/>
        </p:nvSpPr>
        <p:spPr>
          <a:xfrm>
            <a:off x="456498" y="25726416"/>
            <a:ext cx="10059099" cy="4401205"/>
          </a:xfrm>
          <a:prstGeom prst="rect">
            <a:avLst/>
          </a:prstGeom>
          <a:noFill/>
        </p:spPr>
        <p:txBody>
          <a:bodyPr wrap="square" rtlCol="0">
            <a:spAutoFit/>
          </a:bodyPr>
          <a:lstStyle/>
          <a:p>
            <a:pPr marL="342900" marR="0" lvl="0" indent="-342900">
              <a:spcBef>
                <a:spcPts val="0"/>
              </a:spcBef>
              <a:spcAft>
                <a:spcPts val="0"/>
              </a:spcAft>
              <a:buFont typeface="Arial" panose="020B0604020202020204" pitchFamily="34" charset="0"/>
              <a:buChar char="•"/>
              <a:tabLst>
                <a:tab pos="457200" algn="l"/>
              </a:tabLst>
            </a:pPr>
            <a:r>
              <a:rPr lang="en-US" sz="4000" kern="1200" dirty="0">
                <a:solidFill>
                  <a:srgbClr val="000000"/>
                </a:solidFill>
                <a:effectLst/>
                <a:ea typeface="Times New Roman" panose="02020603050405020304" pitchFamily="18" charset="0"/>
                <a:cs typeface="Times New Roman" panose="02020603050405020304" pitchFamily="18" charset="0"/>
              </a:rPr>
              <a:t>A user types their username into a login page.</a:t>
            </a:r>
          </a:p>
          <a:p>
            <a:pPr marL="342900" marR="0" lvl="0" indent="-342900">
              <a:spcBef>
                <a:spcPts val="0"/>
              </a:spcBef>
              <a:spcAft>
                <a:spcPts val="0"/>
              </a:spcAft>
              <a:buFont typeface="Arial" panose="020B0604020202020204" pitchFamily="34" charset="0"/>
              <a:buChar char="•"/>
              <a:tabLst>
                <a:tab pos="457200" algn="l"/>
              </a:tabLst>
            </a:pPr>
            <a:r>
              <a:rPr lang="en-US" sz="4000" dirty="0">
                <a:solidFill>
                  <a:srgbClr val="000000"/>
                </a:solidFill>
                <a:ea typeface="Times New Roman" panose="02020603050405020304" pitchFamily="18" charset="0"/>
                <a:cs typeface="Times New Roman" panose="02020603050405020304" pitchFamily="18" charset="0"/>
              </a:rPr>
              <a:t>Login opens the chat section where users interact with each other.</a:t>
            </a:r>
            <a:endParaRPr lang="en-US" sz="4000" kern="1200" dirty="0">
              <a:solidFill>
                <a:srgbClr val="000000"/>
              </a:solidFill>
              <a:effectLst/>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tabLst>
                <a:tab pos="457200" algn="l"/>
              </a:tabLst>
            </a:pPr>
            <a:r>
              <a:rPr lang="en-US" sz="4000" dirty="0">
                <a:solidFill>
                  <a:srgbClr val="000000"/>
                </a:solidFill>
                <a:effectLst/>
                <a:ea typeface="Calibri" panose="020F0502020204030204" pitchFamily="34" charset="0"/>
                <a:cs typeface="Times New Roman" panose="02020603050405020304" pitchFamily="18" charset="0"/>
              </a:rPr>
              <a:t>The system interface questions users about their preferences and scrapes web pages to list related comic series.</a:t>
            </a:r>
          </a:p>
        </p:txBody>
      </p:sp>
      <p:sp>
        <p:nvSpPr>
          <p:cNvPr id="19" name="Flowchart: Alternate Process 18">
            <a:extLst>
              <a:ext uri="{FF2B5EF4-FFF2-40B4-BE49-F238E27FC236}">
                <a16:creationId xmlns:a16="http://schemas.microsoft.com/office/drawing/2014/main" id="{EB433178-EC4B-4296-93ED-2A124C68641B}"/>
              </a:ext>
            </a:extLst>
          </p:cNvPr>
          <p:cNvSpPr/>
          <p:nvPr/>
        </p:nvSpPr>
        <p:spPr>
          <a:xfrm>
            <a:off x="18814506" y="11935773"/>
            <a:ext cx="5611357" cy="244731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Server.js</a:t>
            </a:r>
          </a:p>
          <a:p>
            <a:pPr algn="ctr"/>
            <a:r>
              <a:rPr lang="en-US" sz="4000" dirty="0"/>
              <a:t>Runs the back-end of the website</a:t>
            </a:r>
          </a:p>
        </p:txBody>
      </p:sp>
      <p:sp>
        <p:nvSpPr>
          <p:cNvPr id="30" name="Flowchart: Data 29">
            <a:extLst>
              <a:ext uri="{FF2B5EF4-FFF2-40B4-BE49-F238E27FC236}">
                <a16:creationId xmlns:a16="http://schemas.microsoft.com/office/drawing/2014/main" id="{002F1C34-F263-4A20-8098-87134D8E0304}"/>
              </a:ext>
            </a:extLst>
          </p:cNvPr>
          <p:cNvSpPr/>
          <p:nvPr/>
        </p:nvSpPr>
        <p:spPr>
          <a:xfrm>
            <a:off x="25081935" y="15038450"/>
            <a:ext cx="5062602" cy="435892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Package.json</a:t>
            </a:r>
            <a:endParaRPr lang="en-US" dirty="0"/>
          </a:p>
          <a:p>
            <a:pPr algn="ctr"/>
            <a:endParaRPr lang="en-US" sz="3200" dirty="0"/>
          </a:p>
        </p:txBody>
      </p:sp>
      <p:sp>
        <p:nvSpPr>
          <p:cNvPr id="38" name="Flowchart: Document 37">
            <a:extLst>
              <a:ext uri="{FF2B5EF4-FFF2-40B4-BE49-F238E27FC236}">
                <a16:creationId xmlns:a16="http://schemas.microsoft.com/office/drawing/2014/main" id="{D6EB23FB-1C40-442C-AC71-E7A3E701F3AE}"/>
              </a:ext>
            </a:extLst>
          </p:cNvPr>
          <p:cNvSpPr/>
          <p:nvPr/>
        </p:nvSpPr>
        <p:spPr>
          <a:xfrm>
            <a:off x="19186599" y="6180295"/>
            <a:ext cx="5062602" cy="444916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Main.js</a:t>
            </a:r>
          </a:p>
          <a:p>
            <a:pPr algn="ctr"/>
            <a:r>
              <a:rPr lang="en-US" sz="4000" dirty="0"/>
              <a:t>Runs all front-end formatting</a:t>
            </a:r>
          </a:p>
        </p:txBody>
      </p:sp>
      <p:sp>
        <p:nvSpPr>
          <p:cNvPr id="40" name="Flowchart: Document 39">
            <a:extLst>
              <a:ext uri="{FF2B5EF4-FFF2-40B4-BE49-F238E27FC236}">
                <a16:creationId xmlns:a16="http://schemas.microsoft.com/office/drawing/2014/main" id="{A8E7BBAF-9DBC-487E-8B3A-6E1C95159231}"/>
              </a:ext>
            </a:extLst>
          </p:cNvPr>
          <p:cNvSpPr/>
          <p:nvPr/>
        </p:nvSpPr>
        <p:spPr>
          <a:xfrm>
            <a:off x="26281099" y="6079842"/>
            <a:ext cx="5062602" cy="444916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Users.js</a:t>
            </a:r>
          </a:p>
          <a:p>
            <a:pPr algn="ctr"/>
            <a:r>
              <a:rPr lang="en-US" sz="4000" dirty="0"/>
              <a:t>Monitors users joining and leaving rooms</a:t>
            </a:r>
          </a:p>
        </p:txBody>
      </p:sp>
      <p:sp>
        <p:nvSpPr>
          <p:cNvPr id="41" name="Flowchart: Predefined Process 40">
            <a:extLst>
              <a:ext uri="{FF2B5EF4-FFF2-40B4-BE49-F238E27FC236}">
                <a16:creationId xmlns:a16="http://schemas.microsoft.com/office/drawing/2014/main" id="{2163151A-9480-4CA1-BE8D-5687CDDADBB4}"/>
              </a:ext>
            </a:extLst>
          </p:cNvPr>
          <p:cNvSpPr/>
          <p:nvPr/>
        </p:nvSpPr>
        <p:spPr>
          <a:xfrm>
            <a:off x="11988186" y="6243456"/>
            <a:ext cx="5611357" cy="4097606"/>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Messages.js</a:t>
            </a:r>
          </a:p>
          <a:p>
            <a:pPr algn="ctr"/>
            <a:r>
              <a:rPr lang="en-US" sz="3600" dirty="0"/>
              <a:t>Formats the message by user and text typed</a:t>
            </a:r>
          </a:p>
        </p:txBody>
      </p:sp>
      <p:sp>
        <p:nvSpPr>
          <p:cNvPr id="42" name="Flowchart: Sequential Access Storage 41">
            <a:extLst>
              <a:ext uri="{FF2B5EF4-FFF2-40B4-BE49-F238E27FC236}">
                <a16:creationId xmlns:a16="http://schemas.microsoft.com/office/drawing/2014/main" id="{2256A653-EF6E-4EA7-BEFC-4F50ED2C2D8D}"/>
              </a:ext>
            </a:extLst>
          </p:cNvPr>
          <p:cNvSpPr/>
          <p:nvPr/>
        </p:nvSpPr>
        <p:spPr>
          <a:xfrm>
            <a:off x="13576546" y="14978048"/>
            <a:ext cx="5232720" cy="4611617"/>
          </a:xfrm>
          <a:prstGeom prst="flowChartMagnetic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Scraper.py</a:t>
            </a:r>
          </a:p>
        </p:txBody>
      </p:sp>
      <p:cxnSp>
        <p:nvCxnSpPr>
          <p:cNvPr id="56" name="Connector: Curved 55">
            <a:extLst>
              <a:ext uri="{FF2B5EF4-FFF2-40B4-BE49-F238E27FC236}">
                <a16:creationId xmlns:a16="http://schemas.microsoft.com/office/drawing/2014/main" id="{7959BDC1-A7A8-4D6E-8DCE-1A55E21B4D32}"/>
              </a:ext>
            </a:extLst>
          </p:cNvPr>
          <p:cNvCxnSpPr>
            <a:cxnSpLocks/>
            <a:stCxn id="19" idx="3"/>
            <a:endCxn id="30" idx="1"/>
          </p:cNvCxnSpPr>
          <p:nvPr/>
        </p:nvCxnSpPr>
        <p:spPr>
          <a:xfrm>
            <a:off x="24425863" y="13159430"/>
            <a:ext cx="3187373" cy="187902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88BC8A97-B3AF-4A04-8C6E-3F4D46A927AA}"/>
              </a:ext>
            </a:extLst>
          </p:cNvPr>
          <p:cNvCxnSpPr>
            <a:cxnSpLocks/>
            <a:stCxn id="41" idx="3"/>
            <a:endCxn id="38" idx="1"/>
          </p:cNvCxnSpPr>
          <p:nvPr/>
        </p:nvCxnSpPr>
        <p:spPr>
          <a:xfrm>
            <a:off x="17599543" y="8292259"/>
            <a:ext cx="1587056" cy="112616"/>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D1D9B85E-3EFD-4682-9906-80635728F53B}"/>
              </a:ext>
            </a:extLst>
          </p:cNvPr>
          <p:cNvCxnSpPr>
            <a:cxnSpLocks/>
            <a:stCxn id="38" idx="3"/>
            <a:endCxn id="40" idx="1"/>
          </p:cNvCxnSpPr>
          <p:nvPr/>
        </p:nvCxnSpPr>
        <p:spPr>
          <a:xfrm flipV="1">
            <a:off x="24249201" y="8304422"/>
            <a:ext cx="2031898" cy="100453"/>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15EBF0DB-CEEA-43B1-95EE-B70D44775A0D}"/>
              </a:ext>
            </a:extLst>
          </p:cNvPr>
          <p:cNvCxnSpPr>
            <a:cxnSpLocks/>
            <a:stCxn id="38" idx="2"/>
            <a:endCxn id="19" idx="0"/>
          </p:cNvCxnSpPr>
          <p:nvPr/>
        </p:nvCxnSpPr>
        <p:spPr>
          <a:xfrm rot="5400000">
            <a:off x="20868815" y="11086687"/>
            <a:ext cx="1600457" cy="97715"/>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Connector: Curved 77">
            <a:extLst>
              <a:ext uri="{FF2B5EF4-FFF2-40B4-BE49-F238E27FC236}">
                <a16:creationId xmlns:a16="http://schemas.microsoft.com/office/drawing/2014/main" id="{0B359E89-3B72-4464-9EBC-3237EEA87DCA}"/>
              </a:ext>
            </a:extLst>
          </p:cNvPr>
          <p:cNvCxnSpPr>
            <a:cxnSpLocks/>
            <a:endCxn id="42" idx="0"/>
          </p:cNvCxnSpPr>
          <p:nvPr/>
        </p:nvCxnSpPr>
        <p:spPr>
          <a:xfrm rot="10800000" flipV="1">
            <a:off x="16192906" y="13069494"/>
            <a:ext cx="2786624" cy="190855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Text Placeholder 6">
            <a:extLst>
              <a:ext uri="{FF2B5EF4-FFF2-40B4-BE49-F238E27FC236}">
                <a16:creationId xmlns:a16="http://schemas.microsoft.com/office/drawing/2014/main" id="{77229209-50FB-43FB-8E53-461704700AA3}"/>
              </a:ext>
            </a:extLst>
          </p:cNvPr>
          <p:cNvSpPr txBox="1">
            <a:spLocks/>
          </p:cNvSpPr>
          <p:nvPr/>
        </p:nvSpPr>
        <p:spPr>
          <a:xfrm>
            <a:off x="11392682" y="20235995"/>
            <a:ext cx="20763717" cy="646331"/>
          </a:xfrm>
          <a:prstGeom prst="rect">
            <a:avLst/>
          </a:prstGeom>
          <a:solidFill>
            <a:srgbClr val="002060"/>
          </a:solidFill>
        </p:spPr>
        <p:txBody>
          <a:bodyPr wrap="square">
            <a:spAutoFit/>
          </a:bodyPr>
          <a:lstStyle>
            <a:lvl1pPr marL="0" indent="0" algn="ctr" defTabSz="7802411" rtl="0" eaLnBrk="1" latinLnBrk="0" hangingPunct="1">
              <a:spcBef>
                <a:spcPct val="20000"/>
              </a:spcBef>
              <a:buFont typeface="Arial" pitchFamily="34" charset="0"/>
              <a:buNone/>
              <a:tabLst/>
              <a:defRPr lang="en-US" sz="3000" b="1" kern="1200" dirty="0">
                <a:solidFill>
                  <a:schemeClr val="accent1">
                    <a:lumMod val="50000"/>
                  </a:schemeClr>
                </a:solidFill>
                <a:latin typeface="+mj-lt"/>
                <a:ea typeface="+mn-ea"/>
                <a:cs typeface="+mn-cs"/>
              </a:defRPr>
            </a:lvl1pPr>
            <a:lvl2pPr marL="1354653" indent="-1354653" algn="l" defTabSz="7802411" rtl="0" eaLnBrk="1" latinLnBrk="0" hangingPunct="1">
              <a:spcBef>
                <a:spcPct val="20000"/>
              </a:spcBef>
              <a:buFont typeface="Arial" pitchFamily="34" charset="0"/>
              <a:buChar char="–"/>
              <a:tabLst/>
              <a:defRPr lang="en-US" sz="3200" kern="1200" smtClean="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lang="en-US" sz="2000" kern="1200" smtClean="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lang="en-US" sz="1600" kern="1200" smtClean="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lang="en-US" sz="1600"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r>
              <a:rPr lang="en-US" sz="3600" dirty="0">
                <a:solidFill>
                  <a:schemeClr val="bg1"/>
                </a:solidFill>
              </a:rPr>
              <a:t>USER INTERFACE</a:t>
            </a:r>
          </a:p>
        </p:txBody>
      </p:sp>
    </p:spTree>
    <p:extLst>
      <p:ext uri="{BB962C8B-B14F-4D97-AF65-F5344CB8AC3E}">
        <p14:creationId xmlns:p14="http://schemas.microsoft.com/office/powerpoint/2010/main" val="183389920"/>
      </p:ext>
    </p:extLst>
  </p:cSld>
  <p:clrMapOvr>
    <a:masterClrMapping/>
  </p:clrMapOvr>
</p:sld>
</file>

<file path=ppt/theme/theme1.xml><?xml version="1.0" encoding="utf-8"?>
<a:theme xmlns:a="http://schemas.openxmlformats.org/drawingml/2006/main" name="With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sterPresentations.com-36x48-Template-V001" id="{2709450C-FB62-A044-B777-6465EEDF651E}" vid="{FA1BCBBE-DDC6-9342-80DD-73272B52D67C}"/>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sterPresentations.com-36x48-Template-V001" id="{2709450C-FB62-A044-B777-6465EEDF651E}" vid="{917552B4-2336-2548-AC25-7992FF197E9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9271</TotalTime>
  <Words>1021</Words>
  <Application>Microsoft Office PowerPoint</Application>
  <PresentationFormat>Custom</PresentationFormat>
  <Paragraphs>51</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Arial Narrow</vt:lpstr>
      <vt:lpstr>Calibri</vt:lpstr>
      <vt:lpstr>Trebuchet MS</vt:lpstr>
      <vt:lpstr>With Guides</vt:lpstr>
      <vt:lpstr>Without Guides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Argyris Kotoulas</dc:creator>
  <dc:description>This template is the property of PosterPresentations.com. Call us if you need help with this poster template._x000d_
1-866-649-3004           _x000d_
 (c)PosterPresentations.com</dc:description>
  <cp:lastModifiedBy>Jaylon Kiper</cp:lastModifiedBy>
  <cp:revision>57</cp:revision>
  <dcterms:created xsi:type="dcterms:W3CDTF">2019-01-07T21:49:45Z</dcterms:created>
  <dcterms:modified xsi:type="dcterms:W3CDTF">2022-04-05T17:30:07Z</dcterms:modified>
</cp:coreProperties>
</file>