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8334375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704"/>
  </p:normalViewPr>
  <p:slideViewPr>
    <p:cSldViewPr snapToGrid="0" snapToObjects="1">
      <p:cViewPr>
        <p:scale>
          <a:sx n="69" d="100"/>
          <a:sy n="69" d="100"/>
        </p:scale>
        <p:origin x="1472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078" y="1995312"/>
            <a:ext cx="7084219" cy="4244622"/>
          </a:xfrm>
        </p:spPr>
        <p:txBody>
          <a:bodyPr anchor="b"/>
          <a:lstStyle>
            <a:lvl1pPr algn="ctr">
              <a:defRPr sz="54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1797" y="6403623"/>
            <a:ext cx="6250781" cy="2943577"/>
          </a:xfrm>
        </p:spPr>
        <p:txBody>
          <a:bodyPr/>
          <a:lstStyle>
            <a:lvl1pPr marL="0" indent="0" algn="ctr">
              <a:buNone/>
              <a:defRPr sz="2188"/>
            </a:lvl1pPr>
            <a:lvl2pPr marL="416738" indent="0" algn="ctr">
              <a:buNone/>
              <a:defRPr sz="1823"/>
            </a:lvl2pPr>
            <a:lvl3pPr marL="833476" indent="0" algn="ctr">
              <a:buNone/>
              <a:defRPr sz="1641"/>
            </a:lvl3pPr>
            <a:lvl4pPr marL="1250213" indent="0" algn="ctr">
              <a:buNone/>
              <a:defRPr sz="1458"/>
            </a:lvl4pPr>
            <a:lvl5pPr marL="1666951" indent="0" algn="ctr">
              <a:buNone/>
              <a:defRPr sz="1458"/>
            </a:lvl5pPr>
            <a:lvl6pPr marL="2083689" indent="0" algn="ctr">
              <a:buNone/>
              <a:defRPr sz="1458"/>
            </a:lvl6pPr>
            <a:lvl7pPr marL="2500427" indent="0" algn="ctr">
              <a:buNone/>
              <a:defRPr sz="1458"/>
            </a:lvl7pPr>
            <a:lvl8pPr marL="2917165" indent="0" algn="ctr">
              <a:buNone/>
              <a:defRPr sz="1458"/>
            </a:lvl8pPr>
            <a:lvl9pPr marL="3333902" indent="0" algn="ctr">
              <a:buNone/>
              <a:defRPr sz="145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0FBC-E59F-4246-8698-94E4B474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D04-83F2-CA40-923F-EDE7024B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4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0FBC-E59F-4246-8698-94E4B474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D04-83F2-CA40-923F-EDE7024B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2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4287" y="649111"/>
            <a:ext cx="1797100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989" y="649111"/>
            <a:ext cx="5287119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0FBC-E59F-4246-8698-94E4B474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D04-83F2-CA40-923F-EDE7024B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0FBC-E59F-4246-8698-94E4B474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D04-83F2-CA40-923F-EDE7024B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7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648" y="3039537"/>
            <a:ext cx="7188398" cy="5071532"/>
          </a:xfrm>
        </p:spPr>
        <p:txBody>
          <a:bodyPr anchor="b"/>
          <a:lstStyle>
            <a:lvl1pPr>
              <a:defRPr sz="54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648" y="8159048"/>
            <a:ext cx="7188398" cy="2666999"/>
          </a:xfrm>
        </p:spPr>
        <p:txBody>
          <a:bodyPr/>
          <a:lstStyle>
            <a:lvl1pPr marL="0" indent="0">
              <a:buNone/>
              <a:defRPr sz="2188">
                <a:solidFill>
                  <a:schemeClr val="tx1"/>
                </a:solidFill>
              </a:defRPr>
            </a:lvl1pPr>
            <a:lvl2pPr marL="416738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2pPr>
            <a:lvl3pPr marL="833476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3pPr>
            <a:lvl4pPr marL="1250213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4pPr>
            <a:lvl5pPr marL="1666951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5pPr>
            <a:lvl6pPr marL="2083689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6pPr>
            <a:lvl7pPr marL="2500427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7pPr>
            <a:lvl8pPr marL="2917165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8pPr>
            <a:lvl9pPr marL="3333902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0FBC-E59F-4246-8698-94E4B474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D04-83F2-CA40-923F-EDE7024B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1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988" y="3245556"/>
            <a:ext cx="3542109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9278" y="3245556"/>
            <a:ext cx="3542109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0FBC-E59F-4246-8698-94E4B474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D04-83F2-CA40-923F-EDE7024B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74" y="649114"/>
            <a:ext cx="7188398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075" y="2988734"/>
            <a:ext cx="3525831" cy="1464732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075" y="4453467"/>
            <a:ext cx="3525831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9278" y="2988734"/>
            <a:ext cx="3543195" cy="1464732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9278" y="4453467"/>
            <a:ext cx="354319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0FBC-E59F-4246-8698-94E4B474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D04-83F2-CA40-923F-EDE7024B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4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0FBC-E59F-4246-8698-94E4B474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D04-83F2-CA40-923F-EDE7024B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7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0FBC-E59F-4246-8698-94E4B474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D04-83F2-CA40-923F-EDE7024B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74" y="812800"/>
            <a:ext cx="2688053" cy="2844800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195" y="1755425"/>
            <a:ext cx="4219277" cy="8664222"/>
          </a:xfrm>
        </p:spPr>
        <p:txBody>
          <a:bodyPr/>
          <a:lstStyle>
            <a:lvl1pPr>
              <a:defRPr sz="2917"/>
            </a:lvl1pPr>
            <a:lvl2pPr>
              <a:defRPr sz="2552"/>
            </a:lvl2pPr>
            <a:lvl3pPr>
              <a:defRPr sz="2188"/>
            </a:lvl3pPr>
            <a:lvl4pPr>
              <a:defRPr sz="1823"/>
            </a:lvl4pPr>
            <a:lvl5pPr>
              <a:defRPr sz="1823"/>
            </a:lvl5pPr>
            <a:lvl6pPr>
              <a:defRPr sz="1823"/>
            </a:lvl6pPr>
            <a:lvl7pPr>
              <a:defRPr sz="1823"/>
            </a:lvl7pPr>
            <a:lvl8pPr>
              <a:defRPr sz="1823"/>
            </a:lvl8pPr>
            <a:lvl9pPr>
              <a:defRPr sz="182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74" y="3657600"/>
            <a:ext cx="2688053" cy="6776156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0FBC-E59F-4246-8698-94E4B474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D04-83F2-CA40-923F-EDE7024B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8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74" y="812800"/>
            <a:ext cx="2688053" cy="2844800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43195" y="1755425"/>
            <a:ext cx="4219277" cy="8664222"/>
          </a:xfrm>
        </p:spPr>
        <p:txBody>
          <a:bodyPr anchor="t"/>
          <a:lstStyle>
            <a:lvl1pPr marL="0" indent="0">
              <a:buNone/>
              <a:defRPr sz="2917"/>
            </a:lvl1pPr>
            <a:lvl2pPr marL="416738" indent="0">
              <a:buNone/>
              <a:defRPr sz="2552"/>
            </a:lvl2pPr>
            <a:lvl3pPr marL="833476" indent="0">
              <a:buNone/>
              <a:defRPr sz="2188"/>
            </a:lvl3pPr>
            <a:lvl4pPr marL="1250213" indent="0">
              <a:buNone/>
              <a:defRPr sz="1823"/>
            </a:lvl4pPr>
            <a:lvl5pPr marL="1666951" indent="0">
              <a:buNone/>
              <a:defRPr sz="1823"/>
            </a:lvl5pPr>
            <a:lvl6pPr marL="2083689" indent="0">
              <a:buNone/>
              <a:defRPr sz="1823"/>
            </a:lvl6pPr>
            <a:lvl7pPr marL="2500427" indent="0">
              <a:buNone/>
              <a:defRPr sz="1823"/>
            </a:lvl7pPr>
            <a:lvl8pPr marL="2917165" indent="0">
              <a:buNone/>
              <a:defRPr sz="1823"/>
            </a:lvl8pPr>
            <a:lvl9pPr marL="3333902" indent="0">
              <a:buNone/>
              <a:defRPr sz="182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74" y="3657600"/>
            <a:ext cx="2688053" cy="6776156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0FBC-E59F-4246-8698-94E4B474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D04-83F2-CA40-923F-EDE7024B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989" y="649114"/>
            <a:ext cx="7188398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989" y="3245556"/>
            <a:ext cx="7188398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2988" y="11300181"/>
            <a:ext cx="187523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0FBC-E59F-4246-8698-94E4B474322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0762" y="11300181"/>
            <a:ext cx="281285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86153" y="11300181"/>
            <a:ext cx="187523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8D04-83F2-CA40-923F-EDE7024B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6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33476" rtl="0" eaLnBrk="1" latinLnBrk="0" hangingPunct="1">
        <a:lnSpc>
          <a:spcPct val="90000"/>
        </a:lnSpc>
        <a:spcBef>
          <a:spcPct val="0"/>
        </a:spcBef>
        <a:buNone/>
        <a:defRPr sz="40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369" indent="-208369" algn="l" defTabSz="833476" rtl="0" eaLnBrk="1" latinLnBrk="0" hangingPunct="1">
        <a:lnSpc>
          <a:spcPct val="90000"/>
        </a:lnSpc>
        <a:spcBef>
          <a:spcPts val="912"/>
        </a:spcBef>
        <a:buFont typeface="Arial" panose="020B0604020202020204" pitchFamily="34" charset="0"/>
        <a:buChar char="•"/>
        <a:defRPr sz="2552" kern="1200">
          <a:solidFill>
            <a:schemeClr val="tx1"/>
          </a:solidFill>
          <a:latin typeface="+mn-lt"/>
          <a:ea typeface="+mn-ea"/>
          <a:cs typeface="+mn-cs"/>
        </a:defRPr>
      </a:lvl1pPr>
      <a:lvl2pPr marL="625107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041845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458582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875320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292058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708796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3125534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542271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1pPr>
      <a:lvl2pPr marL="416738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2pPr>
      <a:lvl3pPr marL="833476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3pPr>
      <a:lvl4pPr marL="1250213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666951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083689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500427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2917165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333902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3FA884-446F-9D49-A6B8-61FF081DDD8B}"/>
              </a:ext>
            </a:extLst>
          </p:cNvPr>
          <p:cNvSpPr/>
          <p:nvPr/>
        </p:nvSpPr>
        <p:spPr>
          <a:xfrm>
            <a:off x="998537" y="450850"/>
            <a:ext cx="6311900" cy="4933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B814D-16D2-8349-9600-953D0FFF1AD5}"/>
              </a:ext>
            </a:extLst>
          </p:cNvPr>
          <p:cNvSpPr txBox="1"/>
          <p:nvPr/>
        </p:nvSpPr>
        <p:spPr>
          <a:xfrm>
            <a:off x="1087437" y="146051"/>
            <a:ext cx="429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ucida Sans Typewriter" panose="020B0509030504030204" pitchFamily="49" charset="77"/>
              </a:rPr>
              <a:t>header </a:t>
            </a:r>
            <a:r>
              <a:rPr lang="en-US" sz="1400" b="1" dirty="0" err="1">
                <a:latin typeface="Lucida Sans Typewriter" panose="020B0509030504030204" pitchFamily="49" charset="77"/>
              </a:rPr>
              <a:t>SLAMBenchFilterLibraryHelper</a:t>
            </a:r>
            <a:endParaRPr lang="en-US" sz="1400" b="1" dirty="0">
              <a:latin typeface="Lucida Sans Typewriter" panose="020B0509030504030204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CD67B-C050-F545-B1A0-459E734FE706}"/>
              </a:ext>
            </a:extLst>
          </p:cNvPr>
          <p:cNvSpPr txBox="1"/>
          <p:nvPr/>
        </p:nvSpPr>
        <p:spPr>
          <a:xfrm>
            <a:off x="1087437" y="515383"/>
            <a:ext cx="376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filter attributes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BC448-5545-CB45-9557-60DCBF6056CD}"/>
              </a:ext>
            </a:extLst>
          </p:cNvPr>
          <p:cNvSpPr txBox="1"/>
          <p:nvPr/>
        </p:nvSpPr>
        <p:spPr>
          <a:xfrm>
            <a:off x="1087437" y="1817836"/>
            <a:ext cx="209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filter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2A698-854E-3041-AC98-CC54A422D4CE}"/>
              </a:ext>
            </a:extLst>
          </p:cNvPr>
          <p:cNvSpPr txBox="1"/>
          <p:nvPr/>
        </p:nvSpPr>
        <p:spPr>
          <a:xfrm>
            <a:off x="1049337" y="823160"/>
            <a:ext cx="2870200" cy="9387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Sans Typewriter" panose="020B0509030504030204" pitchFamily="49" charset="77"/>
              </a:rPr>
              <a:t>_identifier: std::string</a:t>
            </a:r>
          </a:p>
          <a:p>
            <a:r>
              <a:rPr lang="en-US" sz="1100" dirty="0">
                <a:latin typeface="Lucida Sans Typewriter" panose="020B0509030504030204" pitchFamily="49" charset="77"/>
              </a:rPr>
              <a:t>_</a:t>
            </a:r>
            <a:r>
              <a:rPr lang="en-US" sz="1100" dirty="0" err="1">
                <a:latin typeface="Lucida Sans Typewriter" panose="020B0509030504030204" pitchFamily="49" charset="77"/>
              </a:rPr>
              <a:t>library_name</a:t>
            </a:r>
            <a:r>
              <a:rPr lang="en-US" sz="1100" dirty="0">
                <a:latin typeface="Lucida Sans Typewriter" panose="020B0509030504030204" pitchFamily="49" charset="77"/>
              </a:rPr>
              <a:t>: std::string</a:t>
            </a:r>
          </a:p>
          <a:p>
            <a:r>
              <a:rPr lang="en-US" sz="1100" dirty="0">
                <a:latin typeface="Lucida Sans Typewriter" panose="020B0509030504030204" pitchFamily="49" charset="77"/>
              </a:rPr>
              <a:t>_</a:t>
            </a:r>
            <a:r>
              <a:rPr lang="en-US" sz="1100" dirty="0" err="1">
                <a:latin typeface="Lucida Sans Typewriter" panose="020B0509030504030204" pitchFamily="49" charset="77"/>
              </a:rPr>
              <a:t>log_stream</a:t>
            </a:r>
            <a:r>
              <a:rPr lang="en-US" sz="1100" dirty="0">
                <a:latin typeface="Lucida Sans Typewriter" panose="020B0509030504030204" pitchFamily="49" charset="77"/>
              </a:rPr>
              <a:t>: std::</a:t>
            </a:r>
            <a:r>
              <a:rPr lang="en-US" sz="1100" dirty="0" err="1">
                <a:latin typeface="Lucida Sans Typewriter" panose="020B0509030504030204" pitchFamily="49" charset="77"/>
              </a:rPr>
              <a:t>ostream</a:t>
            </a:r>
            <a:r>
              <a:rPr lang="en-US" sz="1100" dirty="0">
                <a:latin typeface="Lucida Sans Typewriter" panose="020B0509030504030204" pitchFamily="49" charset="77"/>
              </a:rPr>
              <a:t>&amp;</a:t>
            </a:r>
          </a:p>
          <a:p>
            <a:r>
              <a:rPr lang="en-US" sz="1100" dirty="0">
                <a:latin typeface="Lucida Sans Typewriter" panose="020B0509030504030204" pitchFamily="49" charset="77"/>
              </a:rPr>
              <a:t>_</a:t>
            </a:r>
            <a:r>
              <a:rPr lang="en-US" sz="1100" dirty="0" err="1">
                <a:latin typeface="Lucida Sans Typewriter" panose="020B0509030504030204" pitchFamily="49" charset="77"/>
              </a:rPr>
              <a:t>input_interface</a:t>
            </a:r>
            <a:r>
              <a:rPr lang="en-US" sz="1100" dirty="0">
                <a:latin typeface="Lucida Sans Typewriter" panose="020B0509030504030204" pitchFamily="49" charset="77"/>
              </a:rPr>
              <a:t>: </a:t>
            </a:r>
            <a:r>
              <a:rPr lang="en-US" sz="1100" dirty="0" err="1">
                <a:latin typeface="Lucida Sans Typewriter" panose="020B0509030504030204" pitchFamily="49" charset="77"/>
              </a:rPr>
              <a:t>slambench</a:t>
            </a:r>
            <a:r>
              <a:rPr lang="en-US" sz="1100" dirty="0">
                <a:latin typeface="Lucida Sans Typewriter" panose="020B0509030504030204" pitchFamily="49" charset="77"/>
              </a:rPr>
              <a:t>::</a:t>
            </a:r>
            <a:r>
              <a:rPr lang="en-US" sz="1100" dirty="0" err="1">
                <a:latin typeface="Lucida Sans Typewriter" panose="020B0509030504030204" pitchFamily="49" charset="77"/>
              </a:rPr>
              <a:t>io</a:t>
            </a:r>
            <a:r>
              <a:rPr lang="en-US" sz="1100" dirty="0">
                <a:latin typeface="Lucida Sans Typewriter" panose="020B0509030504030204" pitchFamily="49" charset="77"/>
              </a:rPr>
              <a:t>::</a:t>
            </a:r>
            <a:r>
              <a:rPr lang="en-US" sz="1100" dirty="0" err="1">
                <a:latin typeface="Lucida Sans Typewriter" panose="020B0509030504030204" pitchFamily="49" charset="77"/>
              </a:rPr>
              <a:t>InputInterface</a:t>
            </a:r>
            <a:endParaRPr lang="en-US" sz="1100" dirty="0">
              <a:latin typeface="Lucida Sans Typewriter" panose="020B0509030504030204" pitchFamily="49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68065-F519-A848-A7B7-B81E4E391569}"/>
              </a:ext>
            </a:extLst>
          </p:cNvPr>
          <p:cNvSpPr txBox="1"/>
          <p:nvPr/>
        </p:nvSpPr>
        <p:spPr>
          <a:xfrm>
            <a:off x="1049337" y="2139950"/>
            <a:ext cx="2870200" cy="19697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Lucida Sans Typewriter" panose="020B0509030504030204" pitchFamily="49" charset="77"/>
              </a:rPr>
              <a:t>c</a:t>
            </a:r>
            <a:r>
              <a:rPr lang="en-US" sz="1100" dirty="0" err="1">
                <a:latin typeface="Lucida Sans Typewriter" panose="020B0509030504030204" pitchFamily="49" charset="77"/>
              </a:rPr>
              <a:t>_sb_new_filer_configuration</a:t>
            </a:r>
            <a:r>
              <a:rPr lang="en-US" sz="1100" dirty="0">
                <a:latin typeface="Lucida Sans Typewriter" panose="020B0509030504030204" pitchFamily="49" charset="77"/>
              </a:rPr>
              <a:t>:</a:t>
            </a:r>
          </a:p>
          <a:p>
            <a:r>
              <a:rPr lang="en-US" sz="1100" dirty="0" err="1">
                <a:latin typeface="Lucida Sans Typewriter" panose="020B0509030504030204" pitchFamily="49" charset="77"/>
              </a:rPr>
              <a:t>SLAMBenchFilterLibrayHelper</a:t>
            </a:r>
            <a:r>
              <a:rPr lang="en-US" sz="1100" dirty="0">
                <a:latin typeface="Lucida Sans Typewriter" panose="020B0509030504030204" pitchFamily="49" charset="77"/>
              </a:rPr>
              <a:t> -&gt; bool</a:t>
            </a:r>
          </a:p>
          <a:p>
            <a:endParaRPr lang="en-US" sz="1100" dirty="0">
              <a:latin typeface="Lucida Sans Typewriter" panose="020B0509030504030204" pitchFamily="49" charset="77"/>
            </a:endParaRPr>
          </a:p>
          <a:p>
            <a:r>
              <a:rPr lang="en-US" sz="1100" dirty="0" err="1">
                <a:latin typeface="Lucida Sans Typewriter" panose="020B0509030504030204" pitchFamily="49" charset="77"/>
              </a:rPr>
              <a:t>c_sb_init_filter</a:t>
            </a:r>
            <a:r>
              <a:rPr lang="en-US" sz="1100" dirty="0">
                <a:latin typeface="Lucida Sans Typewriter" panose="020B0509030504030204" pitchFamily="49" charset="77"/>
              </a:rPr>
              <a:t>:</a:t>
            </a:r>
          </a:p>
          <a:p>
            <a:r>
              <a:rPr lang="en-US" sz="1100" dirty="0" err="1">
                <a:latin typeface="Lucida Sans Typewriter" panose="020B0509030504030204" pitchFamily="49" charset="77"/>
              </a:rPr>
              <a:t>SLAMBenchFilterLibrayHelper</a:t>
            </a:r>
            <a:r>
              <a:rPr lang="en-US" sz="1100" dirty="0">
                <a:latin typeface="Lucida Sans Typewriter" panose="020B0509030504030204" pitchFamily="49" charset="77"/>
              </a:rPr>
              <a:t> -&gt; bool</a:t>
            </a:r>
          </a:p>
          <a:p>
            <a:endParaRPr lang="en-US" sz="1100" dirty="0">
              <a:latin typeface="Lucida Sans Typewriter" panose="020B0509030504030204" pitchFamily="49" charset="77"/>
            </a:endParaRPr>
          </a:p>
          <a:p>
            <a:r>
              <a:rPr lang="en-US" sz="1100" dirty="0" err="1">
                <a:latin typeface="Lucida Sans Typewriter" panose="020B0509030504030204" pitchFamily="49" charset="77"/>
              </a:rPr>
              <a:t>c_sb_process_filter</a:t>
            </a:r>
            <a:r>
              <a:rPr lang="en-US" sz="1100" dirty="0">
                <a:latin typeface="Lucida Sans Typewriter" panose="020B0509030504030204" pitchFamily="49" charset="77"/>
              </a:rPr>
              <a:t>:</a:t>
            </a:r>
          </a:p>
          <a:p>
            <a:r>
              <a:rPr lang="en-US" sz="1100" dirty="0" err="1">
                <a:latin typeface="Lucida Sans Typewriter" panose="020B0509030504030204" pitchFamily="49" charset="77"/>
              </a:rPr>
              <a:t>SLAMBenchFilterLibrayHelper</a:t>
            </a:r>
            <a:r>
              <a:rPr lang="en-US" sz="1100" dirty="0">
                <a:latin typeface="Lucida Sans Typewriter" panose="020B0509030504030204" pitchFamily="49" charset="77"/>
              </a:rPr>
              <a:t> -&gt; </a:t>
            </a:r>
            <a:r>
              <a:rPr lang="en-US" sz="1100" dirty="0" err="1">
                <a:latin typeface="Lucida Sans Typewriter" panose="020B0509030504030204" pitchFamily="49" charset="77"/>
              </a:rPr>
              <a:t>SLAMFrame</a:t>
            </a:r>
            <a:endParaRPr lang="en-US" sz="1100" dirty="0">
              <a:latin typeface="Lucida Sans Typewriter" panose="020B0509030504030204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0A90D-78B0-1C46-A731-BF080FB91970}"/>
              </a:ext>
            </a:extLst>
          </p:cNvPr>
          <p:cNvSpPr txBox="1"/>
          <p:nvPr/>
        </p:nvSpPr>
        <p:spPr>
          <a:xfrm>
            <a:off x="4389437" y="754834"/>
            <a:ext cx="197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anose="020B0509030504030204" pitchFamily="49" charset="77"/>
              </a:rPr>
              <a:t>helper constructor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24CB2-4251-C44F-A944-BAFC0A2E907F}"/>
              </a:ext>
            </a:extLst>
          </p:cNvPr>
          <p:cNvSpPr txBox="1"/>
          <p:nvPr/>
        </p:nvSpPr>
        <p:spPr>
          <a:xfrm>
            <a:off x="4389437" y="1181389"/>
            <a:ext cx="2800350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  </a:t>
            </a:r>
            <a:r>
              <a:rPr lang="en-SG" sz="1100" dirty="0"/>
              <a:t>  </a:t>
            </a:r>
            <a:r>
              <a:rPr lang="en-SG" sz="1100" dirty="0" err="1">
                <a:latin typeface="Lucida Sans Typewriter" panose="020B0509030504030204" pitchFamily="49" charset="77"/>
              </a:rPr>
              <a:t>SLAMBenchFilterLibraryHelper</a:t>
            </a:r>
            <a:r>
              <a:rPr lang="en-SG" sz="1100" dirty="0">
                <a:latin typeface="Lucida Sans Typewriter" panose="020B0509030504030204" pitchFamily="49" charset="77"/>
              </a:rPr>
              <a:t> (std::string id, std::string lib, std::</a:t>
            </a:r>
            <a:r>
              <a:rPr lang="en-SG" sz="1100" dirty="0" err="1">
                <a:latin typeface="Lucida Sans Typewriter" panose="020B0509030504030204" pitchFamily="49" charset="77"/>
              </a:rPr>
              <a:t>ostream</a:t>
            </a:r>
            <a:r>
              <a:rPr lang="en-SG" sz="1100" dirty="0">
                <a:latin typeface="Lucida Sans Typewriter" panose="020B0509030504030204" pitchFamily="49" charset="77"/>
              </a:rPr>
              <a:t>&amp; l, </a:t>
            </a:r>
            <a:r>
              <a:rPr lang="en-SG" sz="1100" dirty="0" err="1">
                <a:latin typeface="Lucida Sans Typewriter" panose="020B0509030504030204" pitchFamily="49" charset="77"/>
              </a:rPr>
              <a:t>slambench</a:t>
            </a:r>
            <a:r>
              <a:rPr lang="en-SG" sz="1100" dirty="0">
                <a:latin typeface="Lucida Sans Typewriter" panose="020B0509030504030204" pitchFamily="49" charset="77"/>
              </a:rPr>
              <a:t>::</a:t>
            </a:r>
            <a:r>
              <a:rPr lang="en-SG" sz="1100" dirty="0" err="1">
                <a:latin typeface="Lucida Sans Typewriter" panose="020B0509030504030204" pitchFamily="49" charset="77"/>
              </a:rPr>
              <a:t>io</a:t>
            </a:r>
            <a:r>
              <a:rPr lang="en-SG" sz="1100" dirty="0">
                <a:latin typeface="Lucida Sans Typewriter" panose="020B0509030504030204" pitchFamily="49" charset="77"/>
              </a:rPr>
              <a:t>::</a:t>
            </a:r>
            <a:r>
              <a:rPr lang="en-SG" sz="1100" dirty="0" err="1">
                <a:latin typeface="Lucida Sans Typewriter" panose="020B0509030504030204" pitchFamily="49" charset="77"/>
              </a:rPr>
              <a:t>InputInterface</a:t>
            </a:r>
            <a:r>
              <a:rPr lang="en-SG" sz="1100" dirty="0">
                <a:latin typeface="Lucida Sans Typewriter" panose="020B0509030504030204" pitchFamily="49" charset="77"/>
              </a:rPr>
              <a:t>* </a:t>
            </a:r>
            <a:r>
              <a:rPr lang="en-SG" sz="1100" dirty="0" err="1">
                <a:latin typeface="Lucida Sans Typewriter" panose="020B0509030504030204" pitchFamily="49" charset="77"/>
              </a:rPr>
              <a:t>i</a:t>
            </a:r>
            <a:r>
              <a:rPr lang="en-SG" sz="1100" dirty="0">
                <a:latin typeface="Lucida Sans Typewriter" panose="020B0509030504030204" pitchFamily="49" charset="77"/>
              </a:rPr>
              <a:t>) :</a:t>
            </a:r>
          </a:p>
          <a:p>
            <a:r>
              <a:rPr lang="en-SG" sz="1100" dirty="0">
                <a:latin typeface="Lucida Sans Typewriter" panose="020B0509030504030204" pitchFamily="49" charset="77"/>
              </a:rPr>
              <a:t>  </a:t>
            </a:r>
            <a:r>
              <a:rPr lang="en-SG" sz="1100" dirty="0" err="1">
                <a:latin typeface="Lucida Sans Typewriter" panose="020B0509030504030204" pitchFamily="49" charset="77"/>
              </a:rPr>
              <a:t>ParameterComponent</a:t>
            </a:r>
            <a:r>
              <a:rPr lang="en-SG" sz="1100" dirty="0">
                <a:latin typeface="Lucida Sans Typewriter" panose="020B0509030504030204" pitchFamily="49" charset="77"/>
              </a:rPr>
              <a:t>(id),</a:t>
            </a:r>
          </a:p>
          <a:p>
            <a:r>
              <a:rPr lang="en-SG" sz="1100" dirty="0">
                <a:latin typeface="Lucida Sans Typewriter" panose="020B0509030504030204" pitchFamily="49" charset="77"/>
              </a:rPr>
              <a:t>  _identifier(id),</a:t>
            </a:r>
          </a:p>
          <a:p>
            <a:r>
              <a:rPr lang="en-SG" sz="1100" dirty="0">
                <a:latin typeface="Lucida Sans Typewriter" panose="020B0509030504030204" pitchFamily="49" charset="77"/>
              </a:rPr>
              <a:t>  _</a:t>
            </a:r>
            <a:r>
              <a:rPr lang="en-SG" sz="1100" dirty="0" err="1">
                <a:latin typeface="Lucida Sans Typewriter" panose="020B0509030504030204" pitchFamily="49" charset="77"/>
              </a:rPr>
              <a:t>library_name</a:t>
            </a:r>
            <a:r>
              <a:rPr lang="en-SG" sz="1100" dirty="0">
                <a:latin typeface="Lucida Sans Typewriter" panose="020B0509030504030204" pitchFamily="49" charset="77"/>
              </a:rPr>
              <a:t>(lib),</a:t>
            </a:r>
          </a:p>
          <a:p>
            <a:r>
              <a:rPr lang="en-SG" sz="1100" dirty="0">
                <a:latin typeface="Lucida Sans Typewriter" panose="020B0509030504030204" pitchFamily="49" charset="77"/>
              </a:rPr>
              <a:t>  _</a:t>
            </a:r>
            <a:r>
              <a:rPr lang="en-SG" sz="1100" dirty="0" err="1">
                <a:latin typeface="Lucida Sans Typewriter" panose="020B0509030504030204" pitchFamily="49" charset="77"/>
              </a:rPr>
              <a:t>log_stream</a:t>
            </a:r>
            <a:r>
              <a:rPr lang="en-SG" sz="1100" dirty="0">
                <a:latin typeface="Lucida Sans Typewriter" panose="020B0509030504030204" pitchFamily="49" charset="77"/>
              </a:rPr>
              <a:t> (l),</a:t>
            </a:r>
          </a:p>
          <a:p>
            <a:r>
              <a:rPr lang="en-SG" sz="1100" dirty="0">
                <a:latin typeface="Lucida Sans Typewriter" panose="020B0509030504030204" pitchFamily="49" charset="77"/>
              </a:rPr>
              <a:t>  _</a:t>
            </a:r>
            <a:r>
              <a:rPr lang="en-SG" sz="1100" dirty="0" err="1">
                <a:latin typeface="Lucida Sans Typewriter" panose="020B0509030504030204" pitchFamily="49" charset="77"/>
              </a:rPr>
              <a:t>input_interface</a:t>
            </a:r>
            <a:r>
              <a:rPr lang="en-SG" sz="1100" dirty="0">
                <a:latin typeface="Lucida Sans Typewriter" panose="020B0509030504030204" pitchFamily="49" charset="77"/>
              </a:rPr>
              <a:t> (</a:t>
            </a:r>
            <a:r>
              <a:rPr lang="en-SG" sz="1100" dirty="0" err="1">
                <a:latin typeface="Lucida Sans Typewriter" panose="020B0509030504030204" pitchFamily="49" charset="77"/>
              </a:rPr>
              <a:t>i</a:t>
            </a:r>
            <a:r>
              <a:rPr lang="en-SG" sz="1100" dirty="0">
                <a:latin typeface="Lucida Sans Typewriter" panose="020B0509030504030204" pitchFamily="49" charset="77"/>
              </a:rPr>
              <a:t>),</a:t>
            </a:r>
          </a:p>
          <a:p>
            <a:r>
              <a:rPr lang="en-SG" sz="1100" dirty="0">
                <a:latin typeface="Lucida Sans Typewriter" panose="020B0509030504030204" pitchFamily="49" charset="77"/>
              </a:rPr>
              <a:t>  </a:t>
            </a:r>
            <a:r>
              <a:rPr lang="en-SG" sz="1100" dirty="0" err="1">
                <a:latin typeface="Lucida Sans Typewriter" panose="020B0509030504030204" pitchFamily="49" charset="77"/>
              </a:rPr>
              <a:t>c_sb_new_filter_configuration</a:t>
            </a:r>
            <a:r>
              <a:rPr lang="en-SG" sz="1100" dirty="0">
                <a:latin typeface="Lucida Sans Typewriter" panose="020B0509030504030204" pitchFamily="49" charset="77"/>
              </a:rPr>
              <a:t>(</a:t>
            </a:r>
            <a:r>
              <a:rPr lang="en-SG" sz="1100" dirty="0" err="1">
                <a:latin typeface="Lucida Sans Typewriter" panose="020B0509030504030204" pitchFamily="49" charset="77"/>
              </a:rPr>
              <a:t>nullptr</a:t>
            </a:r>
            <a:r>
              <a:rPr lang="en-SG" sz="1100" dirty="0">
                <a:latin typeface="Lucida Sans Typewriter" panose="020B0509030504030204" pitchFamily="49" charset="77"/>
              </a:rPr>
              <a:t>),</a:t>
            </a:r>
          </a:p>
          <a:p>
            <a:r>
              <a:rPr lang="en-SG" sz="1100" dirty="0">
                <a:latin typeface="Lucida Sans Typewriter" panose="020B0509030504030204" pitchFamily="49" charset="77"/>
              </a:rPr>
              <a:t>  </a:t>
            </a:r>
            <a:r>
              <a:rPr lang="en-SG" sz="1100" dirty="0" err="1">
                <a:latin typeface="Lucida Sans Typewriter" panose="020B0509030504030204" pitchFamily="49" charset="77"/>
              </a:rPr>
              <a:t>c_sb_init_filter</a:t>
            </a:r>
            <a:r>
              <a:rPr lang="en-SG" sz="1100" dirty="0">
                <a:latin typeface="Lucida Sans Typewriter" panose="020B0509030504030204" pitchFamily="49" charset="77"/>
              </a:rPr>
              <a:t>(</a:t>
            </a:r>
            <a:r>
              <a:rPr lang="en-SG" sz="1100" dirty="0" err="1">
                <a:latin typeface="Lucida Sans Typewriter" panose="020B0509030504030204" pitchFamily="49" charset="77"/>
              </a:rPr>
              <a:t>nullptr</a:t>
            </a:r>
            <a:r>
              <a:rPr lang="en-SG" sz="1100" dirty="0">
                <a:latin typeface="Lucida Sans Typewriter" panose="020B0509030504030204" pitchFamily="49" charset="77"/>
              </a:rPr>
              <a:t>),</a:t>
            </a:r>
          </a:p>
          <a:p>
            <a:r>
              <a:rPr lang="en-SG" sz="1100" dirty="0">
                <a:latin typeface="Lucida Sans Typewriter" panose="020B0509030504030204" pitchFamily="49" charset="77"/>
              </a:rPr>
              <a:t>  </a:t>
            </a:r>
            <a:r>
              <a:rPr lang="en-SG" sz="1100" dirty="0" err="1">
                <a:latin typeface="Lucida Sans Typewriter" panose="020B0509030504030204" pitchFamily="49" charset="77"/>
              </a:rPr>
              <a:t>c_sb_process_filter</a:t>
            </a:r>
            <a:r>
              <a:rPr lang="en-SG" sz="1100" dirty="0">
                <a:latin typeface="Lucida Sans Typewriter" panose="020B0509030504030204" pitchFamily="49" charset="77"/>
              </a:rPr>
              <a:t>(</a:t>
            </a:r>
            <a:r>
              <a:rPr lang="en-SG" sz="1100" dirty="0" err="1">
                <a:latin typeface="Lucida Sans Typewriter" panose="020B0509030504030204" pitchFamily="49" charset="77"/>
              </a:rPr>
              <a:t>nullptr</a:t>
            </a:r>
            <a:r>
              <a:rPr lang="en-SG" sz="1100" dirty="0">
                <a:latin typeface="Lucida Sans Typewriter" panose="020B0509030504030204" pitchFamily="49" charset="7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511730-2DDB-B946-9157-97EF3E5723DB}"/>
              </a:ext>
            </a:extLst>
          </p:cNvPr>
          <p:cNvSpPr txBox="1"/>
          <p:nvPr/>
        </p:nvSpPr>
        <p:spPr>
          <a:xfrm>
            <a:off x="1049337" y="4125794"/>
            <a:ext cx="209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other helper functions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7A2A5-F0BA-0A44-B31F-E92257350237}"/>
              </a:ext>
            </a:extLst>
          </p:cNvPr>
          <p:cNvSpPr txBox="1"/>
          <p:nvPr/>
        </p:nvSpPr>
        <p:spPr>
          <a:xfrm>
            <a:off x="1049337" y="4471097"/>
            <a:ext cx="6140450" cy="7848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Lucida Sans Typewriter" panose="020B0509030504030204" pitchFamily="49" charset="77"/>
              </a:rPr>
              <a:t>get_identifier</a:t>
            </a:r>
            <a:r>
              <a:rPr lang="en-US" sz="1100" dirty="0">
                <a:latin typeface="Lucida Sans Typewriter" panose="020B0509030504030204" pitchFamily="49" charset="77"/>
              </a:rPr>
              <a:t>() const {return _identifier;}</a:t>
            </a:r>
          </a:p>
          <a:p>
            <a:r>
              <a:rPr lang="en-US" sz="1100" dirty="0" err="1">
                <a:latin typeface="Lucida Sans Typewriter" panose="020B0509030504030204" pitchFamily="49" charset="77"/>
              </a:rPr>
              <a:t>get_library_name</a:t>
            </a:r>
            <a:r>
              <a:rPr lang="en-US" sz="1100" dirty="0">
                <a:latin typeface="Lucida Sans Typewriter" panose="020B0509030504030204" pitchFamily="49" charset="77"/>
              </a:rPr>
              <a:t>() const {return _</a:t>
            </a:r>
            <a:r>
              <a:rPr lang="en-US" sz="1100" dirty="0" err="1">
                <a:latin typeface="Lucida Sans Typewriter" panose="020B0509030504030204" pitchFamily="49" charset="77"/>
              </a:rPr>
              <a:t>library_name</a:t>
            </a:r>
            <a:r>
              <a:rPr lang="en-US" sz="1100" dirty="0">
                <a:latin typeface="Lucida Sans Typewriter" panose="020B0509030504030204" pitchFamily="49" charset="77"/>
              </a:rPr>
              <a:t>;}</a:t>
            </a:r>
          </a:p>
          <a:p>
            <a:r>
              <a:rPr lang="en-US" sz="1100" dirty="0" err="1">
                <a:latin typeface="Lucida Sans Typewriter" panose="020B0509030504030204" pitchFamily="49" charset="77"/>
              </a:rPr>
              <a:t>get_log_stream</a:t>
            </a:r>
            <a:r>
              <a:rPr lang="en-US" sz="1100" dirty="0">
                <a:latin typeface="Lucida Sans Typewriter" panose="020B0509030504030204" pitchFamily="49" charset="77"/>
              </a:rPr>
              <a:t>() {return _</a:t>
            </a:r>
            <a:r>
              <a:rPr lang="en-US" sz="1100" dirty="0" err="1">
                <a:latin typeface="Lucida Sans Typewriter" panose="020B0509030504030204" pitchFamily="49" charset="77"/>
              </a:rPr>
              <a:t>log_stream</a:t>
            </a:r>
            <a:r>
              <a:rPr lang="en-US" sz="1100" dirty="0">
                <a:latin typeface="Lucida Sans Typewriter" panose="020B0509030504030204" pitchFamily="49" charset="77"/>
              </a:rPr>
              <a:t>;}</a:t>
            </a:r>
          </a:p>
          <a:p>
            <a:r>
              <a:rPr lang="en-SG" sz="1100" dirty="0" err="1">
                <a:latin typeface="Lucida Sans Typewriter" panose="020B0509030504030204" pitchFamily="49" charset="77"/>
              </a:rPr>
              <a:t>get_input_interface</a:t>
            </a:r>
            <a:r>
              <a:rPr lang="en-SG" sz="1100" dirty="0">
                <a:latin typeface="Lucida Sans Typewriter" panose="020B0509030504030204" pitchFamily="49" charset="77"/>
              </a:rPr>
              <a:t>() {</a:t>
            </a:r>
            <a:r>
              <a:rPr lang="en-US" sz="1100" dirty="0">
                <a:latin typeface="Lucida Sans Typewriter" panose="020B0509030504030204" pitchFamily="49" charset="77"/>
              </a:rPr>
              <a:t>return _</a:t>
            </a:r>
            <a:r>
              <a:rPr lang="en-US" sz="1100" dirty="0" err="1">
                <a:latin typeface="Lucida Sans Typewriter" panose="020B0509030504030204" pitchFamily="49" charset="77"/>
              </a:rPr>
              <a:t>input_interface</a:t>
            </a:r>
            <a:r>
              <a:rPr lang="en-US" sz="1100" dirty="0">
                <a:latin typeface="Lucida Sans Typewriter" panose="020B0509030504030204" pitchFamily="49" charset="77"/>
              </a:rPr>
              <a:t>;}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AEDF2-B6F9-BC45-8348-707460A6AC33}"/>
              </a:ext>
            </a:extLst>
          </p:cNvPr>
          <p:cNvSpPr txBox="1"/>
          <p:nvPr/>
        </p:nvSpPr>
        <p:spPr>
          <a:xfrm>
            <a:off x="998537" y="5735419"/>
            <a:ext cx="429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ucida Sans Typewriter" panose="020B0509030504030204" pitchFamily="49" charset="77"/>
              </a:rPr>
              <a:t>module user-defined 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1178D3-DD4F-104C-AC58-1273DE6EB638}"/>
              </a:ext>
            </a:extLst>
          </p:cNvPr>
          <p:cNvSpPr/>
          <p:nvPr/>
        </p:nvSpPr>
        <p:spPr>
          <a:xfrm>
            <a:off x="998537" y="6043197"/>
            <a:ext cx="6311900" cy="1099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BD897-3CDE-0047-BB10-C1F54119B27E}"/>
              </a:ext>
            </a:extLst>
          </p:cNvPr>
          <p:cNvSpPr txBox="1"/>
          <p:nvPr/>
        </p:nvSpPr>
        <p:spPr>
          <a:xfrm>
            <a:off x="1042987" y="6113371"/>
            <a:ext cx="61468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>
                <a:latin typeface="Lucida Sans Typewriter" panose="020B0509030504030204" pitchFamily="49" charset="77"/>
              </a:rPr>
              <a:t>c_sb_new_filter_configuration</a:t>
            </a:r>
            <a:r>
              <a:rPr lang="en-SG" sz="1100" dirty="0">
                <a:latin typeface="Lucida Sans Typewriter" panose="020B0509030504030204" pitchFamily="49" charset="77"/>
              </a:rPr>
              <a:t>: </a:t>
            </a:r>
            <a:r>
              <a:rPr lang="en-US" sz="1100" dirty="0" err="1">
                <a:latin typeface="Lucida Sans Typewriter" panose="020B0509030504030204" pitchFamily="49" charset="77"/>
              </a:rPr>
              <a:t>SLAMBenchFilterLibrayHelper</a:t>
            </a:r>
            <a:r>
              <a:rPr lang="en-US" sz="1100" dirty="0">
                <a:latin typeface="Lucida Sans Typewriter" panose="020B0509030504030204" pitchFamily="49" charset="77"/>
              </a:rPr>
              <a:t> -&gt; bool</a:t>
            </a:r>
          </a:p>
          <a:p>
            <a:endParaRPr lang="en-SG" sz="1100" dirty="0">
              <a:latin typeface="Lucida Sans Typewriter" panose="020B0509030504030204" pitchFamily="49" charset="77"/>
            </a:endParaRPr>
          </a:p>
          <a:p>
            <a:r>
              <a:rPr lang="en-SG" sz="1100" dirty="0" err="1">
                <a:latin typeface="Lucida Sans Typewriter" panose="020B0509030504030204" pitchFamily="49" charset="77"/>
              </a:rPr>
              <a:t>c_sb_init_filter</a:t>
            </a:r>
            <a:r>
              <a:rPr lang="en-SG" sz="1100" dirty="0">
                <a:latin typeface="Lucida Sans Typewriter" panose="020B0509030504030204" pitchFamily="49" charset="77"/>
              </a:rPr>
              <a:t>: </a:t>
            </a:r>
            <a:r>
              <a:rPr lang="en-US" sz="1100" dirty="0" err="1">
                <a:latin typeface="Lucida Sans Typewriter" panose="020B0509030504030204" pitchFamily="49" charset="77"/>
              </a:rPr>
              <a:t>SLAMBenchFilterLibrayHelper</a:t>
            </a:r>
            <a:r>
              <a:rPr lang="en-US" sz="1100" dirty="0">
                <a:latin typeface="Lucida Sans Typewriter" panose="020B0509030504030204" pitchFamily="49" charset="77"/>
              </a:rPr>
              <a:t> -&gt; bool</a:t>
            </a:r>
          </a:p>
          <a:p>
            <a:endParaRPr lang="en-SG" sz="1100" dirty="0">
              <a:latin typeface="Lucida Sans Typewriter" panose="020B0509030504030204" pitchFamily="49" charset="77"/>
            </a:endParaRPr>
          </a:p>
          <a:p>
            <a:r>
              <a:rPr lang="en-SG" sz="1100" dirty="0" err="1">
                <a:latin typeface="Lucida Sans Typewriter" panose="020B0509030504030204" pitchFamily="49" charset="77"/>
              </a:rPr>
              <a:t>c_sb_process_filter</a:t>
            </a:r>
            <a:r>
              <a:rPr lang="en-SG" sz="1100" dirty="0">
                <a:latin typeface="Lucida Sans Typewriter" panose="020B0509030504030204" pitchFamily="49" charset="77"/>
              </a:rPr>
              <a:t>: </a:t>
            </a:r>
            <a:r>
              <a:rPr lang="en-US" sz="1100" dirty="0" err="1">
                <a:latin typeface="Lucida Sans Typewriter" panose="020B0509030504030204" pitchFamily="49" charset="77"/>
              </a:rPr>
              <a:t>SLAMBenchFilterLibrayHelper</a:t>
            </a:r>
            <a:r>
              <a:rPr lang="en-US" sz="1100" dirty="0">
                <a:latin typeface="Lucida Sans Typewriter" panose="020B0509030504030204" pitchFamily="49" charset="77"/>
              </a:rPr>
              <a:t> -&gt; </a:t>
            </a:r>
            <a:r>
              <a:rPr lang="en-US" sz="1100" dirty="0" err="1">
                <a:latin typeface="Lucida Sans Typewriter" panose="020B0509030504030204" pitchFamily="49" charset="77"/>
              </a:rPr>
              <a:t>SLAMFrame</a:t>
            </a:r>
            <a:endParaRPr lang="en-US" sz="1100" dirty="0">
              <a:latin typeface="Lucida Sans Typewriter" panose="020B0509030504030204" pitchFamily="49" charset="77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A1CB42-F932-9543-830C-AAFDF0A1FC2A}"/>
              </a:ext>
            </a:extLst>
          </p:cNvPr>
          <p:cNvCxnSpPr>
            <a:stCxn id="4" idx="2"/>
            <a:endCxn id="17" idx="0"/>
          </p:cNvCxnSpPr>
          <p:nvPr/>
        </p:nvCxnSpPr>
        <p:spPr>
          <a:xfrm>
            <a:off x="4154487" y="5384800"/>
            <a:ext cx="0" cy="658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F0FA71-46C3-4C4C-8AEA-CA9DA0D37FA1}"/>
              </a:ext>
            </a:extLst>
          </p:cNvPr>
          <p:cNvCxnSpPr/>
          <p:nvPr/>
        </p:nvCxnSpPr>
        <p:spPr>
          <a:xfrm>
            <a:off x="3919537" y="1498600"/>
            <a:ext cx="4699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00F089-F959-824E-83D4-8C8D9BBEE824}"/>
              </a:ext>
            </a:extLst>
          </p:cNvPr>
          <p:cNvCxnSpPr>
            <a:stCxn id="9" idx="3"/>
          </p:cNvCxnSpPr>
          <p:nvPr/>
        </p:nvCxnSpPr>
        <p:spPr>
          <a:xfrm flipV="1">
            <a:off x="3919537" y="3124201"/>
            <a:ext cx="469900" cy="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86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E130AB83-65BA-8B4C-B416-09D68600215E}"/>
              </a:ext>
            </a:extLst>
          </p:cNvPr>
          <p:cNvSpPr/>
          <p:nvPr/>
        </p:nvSpPr>
        <p:spPr>
          <a:xfrm>
            <a:off x="3824287" y="2895600"/>
            <a:ext cx="3295650" cy="1405727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ucida Sans Typewriter" panose="020B0509030504030204" pitchFamily="49" charset="77"/>
              </a:rPr>
              <a:t>Send the frame to the filter. Does the filter have enough frames?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650A68-217A-2545-BB44-E6575CCD1B24}"/>
              </a:ext>
            </a:extLst>
          </p:cNvPr>
          <p:cNvSpPr/>
          <p:nvPr/>
        </p:nvSpPr>
        <p:spPr>
          <a:xfrm>
            <a:off x="3748087" y="1009650"/>
            <a:ext cx="3448050" cy="11620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 a new frame to the SLAM Configuration from the input stream of frames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250C7B-AF80-4B4C-B5FF-26F4512347A2}"/>
              </a:ext>
            </a:extLst>
          </p:cNvPr>
          <p:cNvSpPr/>
          <p:nvPr/>
        </p:nvSpPr>
        <p:spPr>
          <a:xfrm>
            <a:off x="2195511" y="4963945"/>
            <a:ext cx="1962150" cy="11620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Lucida Sans Typewriter" panose="020B0509030504030204" pitchFamily="49" charset="77"/>
              </a:rPr>
              <a:t>c_sb_process</a:t>
            </a:r>
            <a:endParaRPr lang="en-US" sz="1600" dirty="0">
              <a:solidFill>
                <a:schemeClr val="tx1"/>
              </a:solidFill>
              <a:latin typeface="Lucida Sans Typewriter" panose="020B0509030504030204" pitchFamily="49" charset="77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Lucida Sans Typewriter" panose="020B0509030504030204" pitchFamily="49" charset="77"/>
              </a:rPr>
              <a:t>_filter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FDABE16-B12B-8941-9139-8F33F52D6F18}"/>
              </a:ext>
            </a:extLst>
          </p:cNvPr>
          <p:cNvSpPr/>
          <p:nvPr/>
        </p:nvSpPr>
        <p:spPr>
          <a:xfrm>
            <a:off x="1632856" y="6788613"/>
            <a:ext cx="3078614" cy="1405727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Lucida Sans Typewriter" panose="020B0509030504030204" pitchFamily="49" charset="77"/>
              </a:rPr>
              <a:t>c_sb_update_frame_filter</a:t>
            </a:r>
            <a:r>
              <a:rPr lang="en-US" sz="1400" dirty="0">
                <a:solidFill>
                  <a:schemeClr val="tx1"/>
                </a:solidFill>
                <a:latin typeface="Lucida Sans Typewriter" panose="020B0509030504030204" pitchFamily="49" charset="77"/>
              </a:rPr>
              <a:t>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95B34F-62CB-7E43-BCC6-51CF625EA12B}"/>
              </a:ext>
            </a:extLst>
          </p:cNvPr>
          <p:cNvSpPr/>
          <p:nvPr/>
        </p:nvSpPr>
        <p:spPr>
          <a:xfrm>
            <a:off x="142875" y="8940131"/>
            <a:ext cx="1876425" cy="11620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Lucida Sans Typewriter" panose="020B0509030504030204" pitchFamily="49" charset="77"/>
              </a:rPr>
              <a:t>c_sb_process_once_filter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DAD2B4-7769-EF45-AB23-AD1C0D22E498}"/>
              </a:ext>
            </a:extLst>
          </p:cNvPr>
          <p:cNvCxnSpPr>
            <a:stCxn id="5" idx="2"/>
          </p:cNvCxnSpPr>
          <p:nvPr/>
        </p:nvCxnSpPr>
        <p:spPr>
          <a:xfrm>
            <a:off x="5472112" y="2171700"/>
            <a:ext cx="0" cy="723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DC33EAE-BC3E-2844-89E4-527A035855C5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V="1">
            <a:off x="7119937" y="1590675"/>
            <a:ext cx="76200" cy="2007789"/>
          </a:xfrm>
          <a:prstGeom prst="bentConnector3">
            <a:avLst>
              <a:gd name="adj1" fmla="val 1325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5E48281-5C25-224C-BDAE-8229DAD8242E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3176587" y="3598463"/>
            <a:ext cx="647700" cy="136548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0984FC-B96B-0142-A618-31DF879CC2C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172163" y="6125995"/>
            <a:ext cx="4423" cy="6626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D98BBC3-01DD-A94F-B16E-64D93477218C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1168178" y="7491477"/>
            <a:ext cx="464678" cy="144865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F16DC19-3D8E-BE48-9E34-099954C21F68}"/>
              </a:ext>
            </a:extLst>
          </p:cNvPr>
          <p:cNvCxnSpPr>
            <a:stCxn id="10" idx="2"/>
            <a:endCxn id="4" idx="2"/>
          </p:cNvCxnSpPr>
          <p:nvPr/>
        </p:nvCxnSpPr>
        <p:spPr>
          <a:xfrm rot="5400000" flipH="1" flipV="1">
            <a:off x="376173" y="5006242"/>
            <a:ext cx="5800854" cy="4391024"/>
          </a:xfrm>
          <a:prstGeom prst="bentConnector3">
            <a:avLst>
              <a:gd name="adj1" fmla="val -394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2C44C7-E634-844D-8750-2675D6CDC1C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711470" y="7491477"/>
            <a:ext cx="7606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82CB849-5AC4-F649-B558-C23FB91BB1A3}"/>
              </a:ext>
            </a:extLst>
          </p:cNvPr>
          <p:cNvSpPr txBox="1"/>
          <p:nvPr/>
        </p:nvSpPr>
        <p:spPr>
          <a:xfrm>
            <a:off x="3276600" y="3208095"/>
            <a:ext cx="64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ECBE9D-DEA7-DA48-BB9E-2565EE966B7B}"/>
              </a:ext>
            </a:extLst>
          </p:cNvPr>
          <p:cNvSpPr txBox="1"/>
          <p:nvPr/>
        </p:nvSpPr>
        <p:spPr>
          <a:xfrm>
            <a:off x="7158038" y="3229131"/>
            <a:ext cx="64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C8388F-EC5B-314D-AEC2-9A3E02A1CDCA}"/>
              </a:ext>
            </a:extLst>
          </p:cNvPr>
          <p:cNvSpPr txBox="1"/>
          <p:nvPr/>
        </p:nvSpPr>
        <p:spPr>
          <a:xfrm>
            <a:off x="1181099" y="7122144"/>
            <a:ext cx="64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91AA6E-666A-AE40-8875-104575EFD5F3}"/>
              </a:ext>
            </a:extLst>
          </p:cNvPr>
          <p:cNvSpPr txBox="1"/>
          <p:nvPr/>
        </p:nvSpPr>
        <p:spPr>
          <a:xfrm>
            <a:off x="4724398" y="7122144"/>
            <a:ext cx="64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1301BB-CC30-1345-B1CA-830014AD8D26}"/>
              </a:ext>
            </a:extLst>
          </p:cNvPr>
          <p:cNvSpPr txBox="1"/>
          <p:nvPr/>
        </p:nvSpPr>
        <p:spPr>
          <a:xfrm>
            <a:off x="142875" y="11046243"/>
            <a:ext cx="787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this function not only updates the current frame for the SLAM algorithm, but also returns a </a:t>
            </a:r>
            <a:r>
              <a:rPr lang="en-US" dirty="0" err="1"/>
              <a:t>boolean</a:t>
            </a:r>
            <a:r>
              <a:rPr lang="en-US" dirty="0"/>
              <a:t> value, notifying whether the SLAM algorithm has enough frames</a:t>
            </a:r>
          </a:p>
        </p:txBody>
      </p:sp>
    </p:spTree>
    <p:extLst>
      <p:ext uri="{BB962C8B-B14F-4D97-AF65-F5344CB8AC3E}">
        <p14:creationId xmlns:p14="http://schemas.microsoft.com/office/powerpoint/2010/main" val="355594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1331</TotalTime>
  <Words>363</Words>
  <Application>Microsoft Macintosh PowerPoint</Application>
  <PresentationFormat>Custom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Sans Typewriter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Jianglong Liao</dc:creator>
  <cp:lastModifiedBy>Jianglong Liao</cp:lastModifiedBy>
  <cp:revision>15</cp:revision>
  <cp:lastPrinted>2019-10-16T05:27:05Z</cp:lastPrinted>
  <dcterms:created xsi:type="dcterms:W3CDTF">2019-10-15T06:18:01Z</dcterms:created>
  <dcterms:modified xsi:type="dcterms:W3CDTF">2019-11-09T06:17:52Z</dcterms:modified>
</cp:coreProperties>
</file>