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37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7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7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1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93E052-A046-4143-8241-59B58FEA1B2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4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AE2D-3754-E903-C737-D17D2EBA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842" y="590550"/>
            <a:ext cx="8825658" cy="3329581"/>
          </a:xfrm>
        </p:spPr>
        <p:txBody>
          <a:bodyPr>
            <a:noAutofit/>
          </a:bodyPr>
          <a:lstStyle/>
          <a:p>
            <a:r>
              <a:rPr lang="en-US" sz="4400" dirty="0"/>
              <a:t>Oil Price – A Comprehensive Outlook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FA624-0FD3-A85E-50D2-4E1CFFD16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675"/>
            <a:ext cx="9144000" cy="2009775"/>
          </a:xfrm>
        </p:spPr>
        <p:txBody>
          <a:bodyPr>
            <a:normAutofit fontScale="85000" lnSpcReduction="20000"/>
          </a:bodyPr>
          <a:lstStyle/>
          <a:p>
            <a:endParaRPr lang="en-US" b="1" dirty="0"/>
          </a:p>
          <a:p>
            <a:r>
              <a:rPr lang="en-US" dirty="0"/>
              <a:t>Blanca carretero</a:t>
            </a:r>
          </a:p>
          <a:p>
            <a:r>
              <a:rPr lang="en-US" dirty="0"/>
              <a:t>Truth Price</a:t>
            </a:r>
          </a:p>
          <a:p>
            <a:r>
              <a:rPr lang="en-US" dirty="0"/>
              <a:t>Jack Lloyd</a:t>
            </a:r>
          </a:p>
          <a:p>
            <a:r>
              <a:rPr lang="en-US" dirty="0"/>
              <a:t>Harshad Patil</a:t>
            </a:r>
          </a:p>
          <a:p>
            <a:r>
              <a:rPr lang="en-US" dirty="0"/>
              <a:t>Georgia Tech - Data Analytics Bootcamp – July 16 2022</a:t>
            </a:r>
          </a:p>
        </p:txBody>
      </p:sp>
    </p:spTree>
    <p:extLst>
      <p:ext uri="{BB962C8B-B14F-4D97-AF65-F5344CB8AC3E}">
        <p14:creationId xmlns:p14="http://schemas.microsoft.com/office/powerpoint/2010/main" val="21840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D39917C-A95E-6362-66ED-BC50CEFF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91688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Oil Price and Inflation</a:t>
            </a:r>
          </a:p>
        </p:txBody>
      </p:sp>
      <p:pic>
        <p:nvPicPr>
          <p:cNvPr id="13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EC4107A4-AC07-7D3E-4F11-11E23828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9214" y="1639093"/>
            <a:ext cx="82135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92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B2E3A-FF52-AB9B-C719-6C751D8C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Unemployment (U3) vs Oil Price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58EE746-8044-E1C8-AFBA-2641AA0CC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67" y="1825625"/>
            <a:ext cx="8218265" cy="4351338"/>
          </a:xfrm>
        </p:spPr>
      </p:pic>
    </p:spTree>
    <p:extLst>
      <p:ext uri="{BB962C8B-B14F-4D97-AF65-F5344CB8AC3E}">
        <p14:creationId xmlns:p14="http://schemas.microsoft.com/office/powerpoint/2010/main" val="352660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B2E3A-FF52-AB9B-C719-6C751D8C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Continuing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FCB7-3649-738F-3BC9-A4F5F64E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choropleth for oil production and rig count data on leaflet.js</a:t>
            </a:r>
          </a:p>
          <a:p>
            <a:r>
              <a:rPr lang="en-US" dirty="0"/>
              <a:t>Adding a drop-</a:t>
            </a:r>
            <a:r>
              <a:rPr lang="en-US" dirty="0" err="1"/>
              <a:t>downmenu</a:t>
            </a:r>
            <a:r>
              <a:rPr lang="en-US" dirty="0"/>
              <a:t> / slider for populating data</a:t>
            </a:r>
          </a:p>
        </p:txBody>
      </p:sp>
    </p:spTree>
    <p:extLst>
      <p:ext uri="{BB962C8B-B14F-4D97-AF65-F5344CB8AC3E}">
        <p14:creationId xmlns:p14="http://schemas.microsoft.com/office/powerpoint/2010/main" val="49569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B2E3A-FF52-AB9B-C719-6C751D8C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62" y="28621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! 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1293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77B-AD6E-02A9-439D-5226F3CC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14" y="152189"/>
            <a:ext cx="9404723" cy="1400530"/>
          </a:xfrm>
        </p:spPr>
        <p:txBody>
          <a:bodyPr/>
          <a:lstStyle/>
          <a:p>
            <a:r>
              <a:rPr lang="en-US" b="1" dirty="0"/>
              <a:t>Oil Price Study: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76876-83C6-91B4-EB07-8E744831BBC9}"/>
              </a:ext>
            </a:extLst>
          </p:cNvPr>
          <p:cNvSpPr txBox="1"/>
          <p:nvPr/>
        </p:nvSpPr>
        <p:spPr>
          <a:xfrm>
            <a:off x="4185494" y="6428812"/>
            <a:ext cx="3385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https://www.worldometers.info/oil/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74D3C-ED67-04E5-8700-A748C04A327F}"/>
              </a:ext>
            </a:extLst>
          </p:cNvPr>
          <p:cNvSpPr txBox="1"/>
          <p:nvPr/>
        </p:nvSpPr>
        <p:spPr>
          <a:xfrm>
            <a:off x="509588" y="1200150"/>
            <a:ext cx="88725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Its Drivers: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Global Supply Demand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Geopolitical Issues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Increased US Oil &amp; Gas Production</a:t>
            </a:r>
          </a:p>
          <a:p>
            <a:endParaRPr lang="en-US" sz="3200" dirty="0"/>
          </a:p>
          <a:p>
            <a:r>
              <a:rPr lang="en-US" sz="3200" dirty="0"/>
              <a:t>Its Effects on US: 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Paying way higher gas Prices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Inflation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Unemployment rate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Presidential Approval Ratings	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522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77B-AD6E-02A9-439D-5226F3CC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23652"/>
            <a:ext cx="9404723" cy="1400530"/>
          </a:xfrm>
        </p:spPr>
        <p:txBody>
          <a:bodyPr/>
          <a:lstStyle/>
          <a:p>
            <a:r>
              <a:rPr lang="en-US" sz="4400" dirty="0"/>
              <a:t>Data Analysis and Visualization programs:</a:t>
            </a:r>
            <a:br>
              <a:rPr lang="en-US" sz="4400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090F6-0BA4-FD32-22B8-78D7D5CC46DE}"/>
              </a:ext>
            </a:extLst>
          </p:cNvPr>
          <p:cNvSpPr txBox="1"/>
          <p:nvPr/>
        </p:nvSpPr>
        <p:spPr>
          <a:xfrm>
            <a:off x="452438" y="2356163"/>
            <a:ext cx="113028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d3.js and Leaflet.js to plot the US Shale oil Basins Geojson file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Python pandas – scrape website and </a:t>
            </a:r>
            <a:r>
              <a:rPr lang="en-US" sz="2800" dirty="0" err="1"/>
              <a:t>Postgress</a:t>
            </a:r>
            <a:r>
              <a:rPr lang="en-US" sz="2800" dirty="0"/>
              <a:t> Database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Matplotlib – finalize visualization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Python- clean data before using in d3.js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Lots of csv’s in d3.js-plotly.js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Plotly.js for data visualization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Html/</a:t>
            </a:r>
            <a:r>
              <a:rPr lang="en-US" sz="2800" dirty="0" err="1"/>
              <a:t>css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874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5BADF69-265E-8C5A-FEBA-EDF0C982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48"/>
            <a:ext cx="10515600" cy="1325563"/>
          </a:xfrm>
        </p:spPr>
        <p:txBody>
          <a:bodyPr/>
          <a:lstStyle/>
          <a:p>
            <a:r>
              <a:rPr lang="en-US" dirty="0"/>
              <a:t>Gas Price at the station – Kidding me?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2BAFC4F-8328-E729-FD90-14C440C5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43" y="1604737"/>
            <a:ext cx="8036170" cy="42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DD83E4-1AF6-8B6D-F5CC-34DD34B6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Oil Price &amp; World 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E16B0F-49AD-D417-9C14-F72BAB58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2" y="1307122"/>
            <a:ext cx="9132546" cy="5107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E81EF8-EF4C-12B4-BEAA-CFD4816C5F9C}"/>
              </a:ext>
            </a:extLst>
          </p:cNvPr>
          <p:cNvSpPr txBox="1"/>
          <p:nvPr/>
        </p:nvSpPr>
        <p:spPr>
          <a:xfrm>
            <a:off x="9386888" y="2148257"/>
            <a:ext cx="28146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Oil price during US elections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Oil Price &amp; economic meltdown 2008</a:t>
            </a:r>
          </a:p>
          <a:p>
            <a:pPr marL="285750" indent="-285750">
              <a:buFontTx/>
              <a:buChar char="-"/>
            </a:pPr>
            <a:r>
              <a:rPr lang="en-US" dirty="0"/>
              <a:t>Oil Price and 2016 (Increased US Oil Production)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Oil Price and Global Pandemic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3F1349-6DA6-7B15-5B4C-C5943169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20" y="2638647"/>
            <a:ext cx="10148887" cy="39764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B80B88-B787-D91E-F9B3-D4C07A5CE640}"/>
              </a:ext>
            </a:extLst>
          </p:cNvPr>
          <p:cNvSpPr txBox="1">
            <a:spLocks/>
          </p:cNvSpPr>
          <p:nvPr/>
        </p:nvSpPr>
        <p:spPr>
          <a:xfrm>
            <a:off x="883443" y="179388"/>
            <a:ext cx="9748839" cy="380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Drivers: Global Oil Supply/Demand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B0279-372D-2190-2643-0FFFE18F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7" y="845914"/>
            <a:ext cx="3390900" cy="21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77B-AD6E-02A9-439D-5226F3CC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14" y="152189"/>
            <a:ext cx="9404723" cy="1400530"/>
          </a:xfrm>
        </p:spPr>
        <p:txBody>
          <a:bodyPr/>
          <a:lstStyle/>
          <a:p>
            <a:r>
              <a:rPr lang="en-US" sz="3200" dirty="0"/>
              <a:t>Drivers: US Oil Production - Biggest Oil Consumers &amp; Producers Globally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76876-83C6-91B4-EB07-8E744831BBC9}"/>
              </a:ext>
            </a:extLst>
          </p:cNvPr>
          <p:cNvSpPr txBox="1"/>
          <p:nvPr/>
        </p:nvSpPr>
        <p:spPr>
          <a:xfrm>
            <a:off x="4185494" y="6428812"/>
            <a:ext cx="3385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https://www.worldometers.info/oil/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1613F-0C85-1B9A-C21A-1117776D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430"/>
            <a:ext cx="6918420" cy="25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EA7F3-F88B-E307-2190-B4702AEA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245" y="2002393"/>
            <a:ext cx="2771080" cy="3927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AFB8E5-77DE-4D8D-6DF7-B7F274AB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635" y="2002392"/>
            <a:ext cx="2050992" cy="3927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AF34D6-CDFD-422A-9D9B-7DEC691E0BF0}"/>
              </a:ext>
            </a:extLst>
          </p:cNvPr>
          <p:cNvSpPr txBox="1"/>
          <p:nvPr/>
        </p:nvSpPr>
        <p:spPr>
          <a:xfrm>
            <a:off x="6926635" y="1583430"/>
            <a:ext cx="182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Oil Producers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080CE-05B5-097B-AC60-134AE873A398}"/>
              </a:ext>
            </a:extLst>
          </p:cNvPr>
          <p:cNvSpPr txBox="1"/>
          <p:nvPr/>
        </p:nvSpPr>
        <p:spPr>
          <a:xfrm>
            <a:off x="9417700" y="1541809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Oil Consumers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AB7B3D-8CE6-2A41-2120-3C6D204B1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902" y="4208187"/>
            <a:ext cx="3842589" cy="24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630516-DFBE-0DD4-99ED-E54DFBB4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Oil Price Drivers: Major US Shale Fields	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E3EBD123-ADB1-C515-53A3-C2AF4620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85" y="858471"/>
            <a:ext cx="5643115" cy="3221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456027-27F7-03F0-00D8-65F858C5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3" y="4124750"/>
            <a:ext cx="8625254" cy="23347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7AF3DD-A656-EC21-E3A6-404CF8972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396" y="1430697"/>
            <a:ext cx="6251182" cy="22865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D24B51-92B9-5FC0-41FE-6159E6F865CE}"/>
              </a:ext>
            </a:extLst>
          </p:cNvPr>
          <p:cNvSpPr txBox="1"/>
          <p:nvPr/>
        </p:nvSpPr>
        <p:spPr>
          <a:xfrm>
            <a:off x="9529764" y="4686300"/>
            <a:ext cx="224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Biggest Rig Count in the World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89D46-6B89-AFF0-40AF-5F66193A8B84}"/>
              </a:ext>
            </a:extLst>
          </p:cNvPr>
          <p:cNvSpPr/>
          <p:nvPr/>
        </p:nvSpPr>
        <p:spPr>
          <a:xfrm rot="20404375">
            <a:off x="2944878" y="3440549"/>
            <a:ext cx="9398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Offshore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D14CD2-20F8-9C94-0B0C-D5C7AE175969}"/>
              </a:ext>
            </a:extLst>
          </p:cNvPr>
          <p:cNvSpPr/>
          <p:nvPr/>
        </p:nvSpPr>
        <p:spPr>
          <a:xfrm>
            <a:off x="0" y="648252"/>
            <a:ext cx="9398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Alaska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51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77B-AD6E-02A9-439D-5226F3CC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14" y="152189"/>
            <a:ext cx="9404723" cy="1400530"/>
          </a:xfrm>
        </p:spPr>
        <p:txBody>
          <a:bodyPr/>
          <a:lstStyle/>
          <a:p>
            <a:r>
              <a:rPr lang="en-US" sz="3200" dirty="0"/>
              <a:t>Oil Price Effects: Presidential Approval Rating and Oil Price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76876-83C6-91B4-EB07-8E744831BBC9}"/>
              </a:ext>
            </a:extLst>
          </p:cNvPr>
          <p:cNvSpPr txBox="1"/>
          <p:nvPr/>
        </p:nvSpPr>
        <p:spPr>
          <a:xfrm>
            <a:off x="4185494" y="6428812"/>
            <a:ext cx="3385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https://www.worldometers.info/oil/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8A3C5-EA0D-C1A0-ABBC-944665E7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8052"/>
            <a:ext cx="10515600" cy="39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9062</TotalTime>
  <Words>293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Oil Price – A Comprehensive Outlook</vt:lpstr>
      <vt:lpstr>Oil Price Study:</vt:lpstr>
      <vt:lpstr>Data Analysis and Visualization programs: </vt:lpstr>
      <vt:lpstr>Gas Price at the station – Kidding me?</vt:lpstr>
      <vt:lpstr>History of Oil Price &amp; World Events</vt:lpstr>
      <vt:lpstr>PowerPoint Presentation</vt:lpstr>
      <vt:lpstr>Drivers: US Oil Production - Biggest Oil Consumers &amp; Producers Globally</vt:lpstr>
      <vt:lpstr>Oil Price Drivers: Major US Shale Fields </vt:lpstr>
      <vt:lpstr>Oil Price Effects: Presidential Approval Rating and Oil Price</vt:lpstr>
      <vt:lpstr>Oil Price and Inflation</vt:lpstr>
      <vt:lpstr>Unemployment (U3) vs Oil Price</vt:lpstr>
      <vt:lpstr>Continuing Work:</vt:lpstr>
      <vt:lpstr>Thank you 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Analyzing Green House Gases Generated from Various sources</dc:title>
  <dc:creator>Harshad Patil</dc:creator>
  <cp:lastModifiedBy>Harshad Patil</cp:lastModifiedBy>
  <cp:revision>121</cp:revision>
  <dcterms:created xsi:type="dcterms:W3CDTF">2022-06-07T21:33:44Z</dcterms:created>
  <dcterms:modified xsi:type="dcterms:W3CDTF">2022-07-16T15:11:27Z</dcterms:modified>
</cp:coreProperties>
</file>