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18288000" cy="10287000"/>
  <p:notesSz cx="6858000" cy="9144000"/>
  <p:embeddedFontLst>
    <p:embeddedFont>
      <p:font typeface="Tenor Sans" charset="1" panose="02000000000000000000"/>
      <p:regular r:id="rId46"/>
    </p:embeddedFont>
    <p:embeddedFont>
      <p:font typeface="DM Sans" charset="1" panose="00000000000000000000"/>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fonts/font46.fntdata" Type="http://schemas.openxmlformats.org/officeDocument/2006/relationships/font"/><Relationship Id="rId47" Target="fonts/font47.fntdata" Type="http://schemas.openxmlformats.org/officeDocument/2006/relationships/font"/><Relationship Id="rId48" Target="notesMasters/notesMaster1.xml" Type="http://schemas.openxmlformats.org/officeDocument/2006/relationships/notesMaster"/><Relationship Id="rId49" Target="theme/theme2.xml" Type="http://schemas.openxmlformats.org/officeDocument/2006/relationships/theme"/><Relationship Id="rId5" Target="tableStyles.xml" Type="http://schemas.openxmlformats.org/officeDocument/2006/relationships/tableStyles"/><Relationship Id="rId50" Target="notesSlides/notesSlide1.xml" Type="http://schemas.openxmlformats.org/officeDocument/2006/relationships/notesSlide"/><Relationship Id="rId51" Target="notesSlides/notesSlide2.xml" Type="http://schemas.openxmlformats.org/officeDocument/2006/relationships/notesSlide"/><Relationship Id="rId52" Target="notesSlides/notesSlide3.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recognition of Tagalog NEs and MWEs is done through PANG-KAT's short and longer unit tokenization.</a:t>
            </a:r>
          </a:p>
          <a:p>
            <a:r>
              <a:rPr lang="en-US"/>
              <a:t/>
            </a:r>
          </a:p>
          <a:p>
            <a:r>
              <a:rPr lang="en-US"/>
              <a:t>Where in short unit tokenization, tokens are labelled using IOB Tagging, with the B-tag used to indicate the beginning of entities, I for their insides, and O for the outsides or non-entity tokens.</a:t>
            </a:r>
          </a:p>
          <a:p>
            <a:r>
              <a:rPr lang="en-US"/>
              <a:t/>
            </a:r>
          </a:p>
          <a:p>
            <a:r>
              <a:rPr lang="en-US"/>
              <a:t>In longer unit tokenization, tokens are grouped as Tagalog NEs or MWE, labelled based on the categories of PANG-KAT's dictionary and ruleset. The W-tag, which corresponds to a word, is used for non-NE and MWE tokens.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Pilipino Star Ngayon to evaluate PANG-KAT's adaptability to recent Tagalog language resources and full-length news texts.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LOC: Online Philippine Atlas, containing list of all regions, provinces, municipalities, cities, and barangays in the Philippines.</a:t>
            </a:r>
          </a:p>
          <a:p>
            <a:r>
              <a:rPr lang="en-US"/>
              <a:t/>
            </a:r>
          </a:p>
          <a:p>
            <a:r>
              <a:rPr lang="en-US"/>
              <a:t>ORG: Department of Budget and Management's (DBM) list of national government offices, agencies, bureaus, GOCCs, and their respective abbreviations +</a:t>
            </a:r>
          </a:p>
          <a:p>
            <a:r>
              <a:rPr lang="en-US"/>
              <a:t/>
            </a:r>
          </a:p>
          <a:p>
            <a:r>
              <a:rPr lang="en-US"/>
              <a:t>Philippine Council for NGO Certification's list of accredited non-government and non-profit organizations.</a:t>
            </a:r>
          </a:p>
          <a:p>
            <a:r>
              <a:rPr lang="en-US"/>
              <a:t/>
            </a:r>
          </a:p>
          <a:p>
            <a:r>
              <a:rPr lang="en-US"/>
              <a:t>PER: From publicly available datasets, containing list of most common Filipino names, famous filipino personalities, CIA's list of renowned Filipino politicians, and list of all past senators from Senate's official website.</a:t>
            </a:r>
          </a:p>
          <a:p>
            <a:r>
              <a:rPr lang="en-US"/>
              <a:t/>
            </a:r>
          </a:p>
          <a:p>
            <a:r>
              <a:rPr lang="en-US"/>
              <a:t>MWE: MWEs from KWF's Manwal sa Masinop na Pagsulat</a:t>
            </a:r>
          </a:p>
          <a:p>
            <a:r>
              <a:rPr lang="en-US"/>
              <a:t/>
            </a:r>
          </a:p>
          <a:p>
            <a:r>
              <a:rPr lang="en-US"/>
              <a:t>Expanding PANG-KAT's dictionary is important for improving the overall performance of PANG-KAT in detecting and classifiying Tagalog NEs and MWEs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https://doi.org/10.48550/arXiv.2010.11574" TargetMode="External" Type="http://schemas.openxmlformats.org/officeDocument/2006/relationships/hyperlink"/></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dbm.gov.ph/wp-content/" TargetMode="External" Type="http://schemas.openxmlformats.org/officeDocument/2006/relationships/hyperlink"/><Relationship Id="rId3" Target="https://www.kaggle.com/datasets/jorizivannvillanueva/most-popular-names-in-philippines-dataset" TargetMode="External" Type="http://schemas.openxmlformats.org/officeDocument/2006/relationships/hyperlink"/></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iso" TargetMode="External" Type="http://schemas.openxmlformats.org/officeDocument/2006/relationships/hyperlink"/></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342168"/>
            <a:ext cx="16230600" cy="3604851"/>
          </a:xfrm>
          <a:custGeom>
            <a:avLst/>
            <a:gdLst/>
            <a:ahLst/>
            <a:cxnLst/>
            <a:rect r="r" b="b" t="t" l="l"/>
            <a:pathLst>
              <a:path h="3604851" w="16230600">
                <a:moveTo>
                  <a:pt x="0" y="0"/>
                </a:moveTo>
                <a:lnTo>
                  <a:pt x="16230600" y="0"/>
                </a:lnTo>
                <a:lnTo>
                  <a:pt x="16230600" y="3604851"/>
                </a:lnTo>
                <a:lnTo>
                  <a:pt x="0" y="3604851"/>
                </a:lnTo>
                <a:lnTo>
                  <a:pt x="0" y="0"/>
                </a:lnTo>
                <a:close/>
              </a:path>
            </a:pathLst>
          </a:custGeom>
          <a:blipFill>
            <a:blip r:embed="rId2"/>
            <a:stretch>
              <a:fillRect l="0" t="-73939" r="0" b="-74922"/>
            </a:stretch>
          </a:blipFill>
        </p:spPr>
      </p:sp>
      <p:grpSp>
        <p:nvGrpSpPr>
          <p:cNvPr name="Group 3" id="3"/>
          <p:cNvGrpSpPr/>
          <p:nvPr/>
        </p:nvGrpSpPr>
        <p:grpSpPr>
          <a:xfrm rot="0">
            <a:off x="1028700" y="1969960"/>
            <a:ext cx="15153640" cy="2780459"/>
            <a:chOff x="0" y="0"/>
            <a:chExt cx="20204853" cy="3707278"/>
          </a:xfrm>
        </p:grpSpPr>
        <p:sp>
          <p:nvSpPr>
            <p:cNvPr name="TextBox 4" id="4"/>
            <p:cNvSpPr txBox="true"/>
            <p:nvPr/>
          </p:nvSpPr>
          <p:spPr>
            <a:xfrm rot="0">
              <a:off x="0" y="0"/>
              <a:ext cx="20204853" cy="2902717"/>
            </a:xfrm>
            <a:prstGeom prst="rect">
              <a:avLst/>
            </a:prstGeom>
          </p:spPr>
          <p:txBody>
            <a:bodyPr anchor="t" rtlCol="false" tIns="0" lIns="0" bIns="0" rIns="0">
              <a:spAutoFit/>
            </a:bodyPr>
            <a:lstStyle/>
            <a:p>
              <a:pPr algn="l">
                <a:lnSpc>
                  <a:spcPts val="8640"/>
                </a:lnSpc>
              </a:pPr>
              <a:r>
                <a:rPr lang="en-US" sz="7200" spc="-144">
                  <a:solidFill>
                    <a:srgbClr val="29391E"/>
                  </a:solidFill>
                  <a:latin typeface="Tenor Sans"/>
                  <a:ea typeface="Tenor Sans"/>
                  <a:cs typeface="Tenor Sans"/>
                  <a:sym typeface="Tenor Sans"/>
                </a:rPr>
                <a:t>PANG-KA</a:t>
              </a:r>
              <a:r>
                <a:rPr lang="en-US" sz="7200" spc="-144">
                  <a:solidFill>
                    <a:srgbClr val="29391E"/>
                  </a:solidFill>
                  <a:latin typeface="Tenor Sans"/>
                  <a:ea typeface="Tenor Sans"/>
                  <a:cs typeface="Tenor Sans"/>
                  <a:sym typeface="Tenor Sans"/>
                </a:rPr>
                <a:t>T: A Dedicated Tokenizer for the Tagalog Language</a:t>
              </a:r>
            </a:p>
          </p:txBody>
        </p:sp>
        <p:sp>
          <p:nvSpPr>
            <p:cNvPr name="TextBox 5" id="5"/>
            <p:cNvSpPr txBox="true"/>
            <p:nvPr/>
          </p:nvSpPr>
          <p:spPr>
            <a:xfrm rot="0">
              <a:off x="0" y="3148478"/>
              <a:ext cx="19683378" cy="558800"/>
            </a:xfrm>
            <a:prstGeom prst="rect">
              <a:avLst/>
            </a:prstGeom>
          </p:spPr>
          <p:txBody>
            <a:bodyPr anchor="t" rtlCol="false" tIns="0" lIns="0" bIns="0" rIns="0">
              <a:spAutoFit/>
            </a:bodyPr>
            <a:lstStyle/>
            <a:p>
              <a:pPr algn="l">
                <a:lnSpc>
                  <a:spcPts val="3359"/>
                </a:lnSpc>
              </a:pPr>
              <a:r>
                <a:rPr lang="en-US" sz="2799">
                  <a:solidFill>
                    <a:srgbClr val="303926"/>
                  </a:solidFill>
                  <a:latin typeface="DM Sans"/>
                  <a:ea typeface="DM Sans"/>
                  <a:cs typeface="DM Sans"/>
                  <a:sym typeface="DM Sans"/>
                </a:rPr>
                <a:t>Justin Louis L. Saavedra and Jaderick P. Pabico</a:t>
              </a:r>
            </a:p>
          </p:txBody>
        </p:sp>
      </p:grpSp>
      <p:sp>
        <p:nvSpPr>
          <p:cNvPr name="TextBox 6" id="6"/>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303926"/>
                </a:solidFill>
                <a:latin typeface="DM Sans"/>
                <a:ea typeface="DM Sans"/>
                <a:cs typeface="DM Sans"/>
                <a:sym typeface="DM Sans"/>
              </a:rPr>
              <a:t>JUNE 2025</a:t>
            </a:r>
          </a:p>
        </p:txBody>
      </p:sp>
      <p:sp>
        <p:nvSpPr>
          <p:cNvPr name="TextBox 7" id="7"/>
          <p:cNvSpPr txBox="true"/>
          <p:nvPr/>
        </p:nvSpPr>
        <p:spPr>
          <a:xfrm rot="0">
            <a:off x="10312036" y="9258300"/>
            <a:ext cx="6947264" cy="211090"/>
          </a:xfrm>
          <a:prstGeom prst="rect">
            <a:avLst/>
          </a:prstGeom>
        </p:spPr>
        <p:txBody>
          <a:bodyPr anchor="t" rtlCol="false" tIns="0" lIns="0" bIns="0" rIns="0">
            <a:spAutoFit/>
          </a:bodyPr>
          <a:lstStyle/>
          <a:p>
            <a:pPr algn="r">
              <a:lnSpc>
                <a:spcPts val="1680"/>
              </a:lnSpc>
            </a:pPr>
            <a:r>
              <a:rPr lang="en-US" sz="1400" spc="415">
                <a:solidFill>
                  <a:srgbClr val="303926"/>
                </a:solidFill>
                <a:latin typeface="DM Sans"/>
                <a:ea typeface="DM Sans"/>
                <a:cs typeface="DM Sans"/>
                <a:sym typeface="DM Sans"/>
              </a:rPr>
              <a:t>2025 ICS UNDERGRADUATE RESEARCH SYMPOSIUM</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29391E"/>
        </a:solidFill>
      </p:bgPr>
    </p:bg>
    <p:spTree>
      <p:nvGrpSpPr>
        <p:cNvPr id="1" name=""/>
        <p:cNvGrpSpPr/>
        <p:nvPr/>
      </p:nvGrpSpPr>
      <p:grpSpPr>
        <a:xfrm>
          <a:off x="0" y="0"/>
          <a:ext cx="0" cy="0"/>
          <a:chOff x="0" y="0"/>
          <a:chExt cx="0" cy="0"/>
        </a:xfrm>
      </p:grpSpPr>
      <p:grpSp>
        <p:nvGrpSpPr>
          <p:cNvPr name="Group 2" id="2"/>
          <p:cNvGrpSpPr/>
          <p:nvPr/>
        </p:nvGrpSpPr>
        <p:grpSpPr>
          <a:xfrm rot="0">
            <a:off x="1520011" y="881465"/>
            <a:ext cx="15247978" cy="7658624"/>
            <a:chOff x="0" y="0"/>
            <a:chExt cx="20330638" cy="10211499"/>
          </a:xfrm>
        </p:grpSpPr>
        <p:sp>
          <p:nvSpPr>
            <p:cNvPr name="TextBox 3" id="3"/>
            <p:cNvSpPr txBox="true"/>
            <p:nvPr/>
          </p:nvSpPr>
          <p:spPr>
            <a:xfrm rot="0">
              <a:off x="0" y="-9525"/>
              <a:ext cx="20259630" cy="40481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TWEETTAGLISH ANNOTATION</a:t>
              </a:r>
            </a:p>
          </p:txBody>
        </p:sp>
        <p:sp>
          <p:nvSpPr>
            <p:cNvPr name="TextBox 4" id="4"/>
            <p:cNvSpPr txBox="true"/>
            <p:nvPr/>
          </p:nvSpPr>
          <p:spPr>
            <a:xfrm rot="0">
              <a:off x="0" y="4631965"/>
              <a:ext cx="20330638" cy="5579533"/>
            </a:xfrm>
            <a:prstGeom prst="rect">
              <a:avLst/>
            </a:prstGeom>
          </p:spPr>
          <p:txBody>
            <a:bodyPr anchor="t" rtlCol="false" tIns="0" lIns="0" bIns="0" rIns="0">
              <a:spAutoFit/>
            </a:bodyPr>
            <a:lstStyle/>
            <a:p>
              <a:pPr algn="ctr">
                <a:lnSpc>
                  <a:spcPts val="5599"/>
                </a:lnSpc>
              </a:pPr>
              <a:r>
                <a:rPr lang="en-US" sz="3999" spc="79">
                  <a:solidFill>
                    <a:srgbClr val="FFFFFF"/>
                  </a:solidFill>
                  <a:latin typeface="DM Sans"/>
                  <a:ea typeface="DM Sans"/>
                  <a:cs typeface="DM Sans"/>
                  <a:sym typeface="DM Sans"/>
                </a:rPr>
                <a:t>The author, in collaboration with two native Tagalog speaker annotators, annotated the TweetTaglish corpus [1] using Inside–Outside–Beginning (IOB) tagging, which was used in observing patterns in Tagalog and English (Taglish) code-switching that will be incorporated in the rule extraction phase to make PANG-KAT capable of Taglish tokenization.</a:t>
              </a:r>
            </a:p>
          </p:txBody>
        </p:sp>
      </p:grpSp>
      <p:sp>
        <p:nvSpPr>
          <p:cNvPr name="TextBox 5" id="5"/>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CACFBC"/>
                </a:solidFill>
                <a:latin typeface="DM Sans"/>
                <a:ea typeface="DM Sans"/>
                <a:cs typeface="DM Sans"/>
                <a:sym typeface="DM Sans"/>
              </a:rPr>
              <a:t>JUNE 2025</a:t>
            </a:r>
          </a:p>
        </p:txBody>
      </p:sp>
      <p:sp>
        <p:nvSpPr>
          <p:cNvPr name="TextBox 6" id="6"/>
          <p:cNvSpPr txBox="true"/>
          <p:nvPr/>
        </p:nvSpPr>
        <p:spPr>
          <a:xfrm rot="0">
            <a:off x="10591905" y="9258300"/>
            <a:ext cx="6667395" cy="211090"/>
          </a:xfrm>
          <a:prstGeom prst="rect">
            <a:avLst/>
          </a:prstGeom>
        </p:spPr>
        <p:txBody>
          <a:bodyPr anchor="t" rtlCol="false" tIns="0" lIns="0" bIns="0" rIns="0">
            <a:spAutoFit/>
          </a:bodyPr>
          <a:lstStyle/>
          <a:p>
            <a:pPr algn="r">
              <a:lnSpc>
                <a:spcPts val="1680"/>
              </a:lnSpc>
            </a:pPr>
            <a:r>
              <a:rPr lang="en-US" sz="1400" spc="415">
                <a:solidFill>
                  <a:srgbClr val="CACFBC"/>
                </a:solidFill>
                <a:latin typeface="DM Sans"/>
                <a:ea typeface="DM Sans"/>
                <a:cs typeface="DM Sans"/>
                <a:sym typeface="DM Sans"/>
              </a:rPr>
              <a:t>2025 ICS UNDERGRADUATE RESEARCH SYMPOSIUM</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29391E"/>
        </a:solidFill>
      </p:bgPr>
    </p:bg>
    <p:spTree>
      <p:nvGrpSpPr>
        <p:cNvPr id="1" name=""/>
        <p:cNvGrpSpPr/>
        <p:nvPr/>
      </p:nvGrpSpPr>
      <p:grpSpPr>
        <a:xfrm>
          <a:off x="0" y="0"/>
          <a:ext cx="0" cy="0"/>
          <a:chOff x="0" y="0"/>
          <a:chExt cx="0" cy="0"/>
        </a:xfrm>
      </p:grpSpPr>
      <p:grpSp>
        <p:nvGrpSpPr>
          <p:cNvPr name="Group 2" id="2"/>
          <p:cNvGrpSpPr/>
          <p:nvPr/>
        </p:nvGrpSpPr>
        <p:grpSpPr>
          <a:xfrm rot="0">
            <a:off x="1520011" y="2071426"/>
            <a:ext cx="15247978" cy="5439299"/>
            <a:chOff x="0" y="0"/>
            <a:chExt cx="20330638" cy="7252399"/>
          </a:xfrm>
        </p:grpSpPr>
        <p:sp>
          <p:nvSpPr>
            <p:cNvPr name="TextBox 3" id="3"/>
            <p:cNvSpPr txBox="true"/>
            <p:nvPr/>
          </p:nvSpPr>
          <p:spPr>
            <a:xfrm rot="0">
              <a:off x="0" y="-9525"/>
              <a:ext cx="20259630" cy="20288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RULE EXTRACTION</a:t>
              </a:r>
            </a:p>
          </p:txBody>
        </p:sp>
        <p:sp>
          <p:nvSpPr>
            <p:cNvPr name="TextBox 4" id="4"/>
            <p:cNvSpPr txBox="true"/>
            <p:nvPr/>
          </p:nvSpPr>
          <p:spPr>
            <a:xfrm rot="0">
              <a:off x="0" y="2612665"/>
              <a:ext cx="20330638" cy="4639733"/>
            </a:xfrm>
            <a:prstGeom prst="rect">
              <a:avLst/>
            </a:prstGeom>
          </p:spPr>
          <p:txBody>
            <a:bodyPr anchor="t" rtlCol="false" tIns="0" lIns="0" bIns="0" rIns="0">
              <a:spAutoFit/>
            </a:bodyPr>
            <a:lstStyle/>
            <a:p>
              <a:pPr algn="ctr">
                <a:lnSpc>
                  <a:spcPts val="5599"/>
                </a:lnSpc>
              </a:pPr>
              <a:r>
                <a:rPr lang="en-US" sz="3999" spc="79">
                  <a:solidFill>
                    <a:srgbClr val="FFFFFF"/>
                  </a:solidFill>
                  <a:latin typeface="DM Sans"/>
                  <a:ea typeface="DM Sans"/>
                  <a:cs typeface="DM Sans"/>
                  <a:sym typeface="DM Sans"/>
                </a:rPr>
                <a:t>For PANG-KAT rules, these were manually extracted from two available Universal Dependencies (UD) treebanks in the Tagalog Language: Tagalog Reference Grammar (TRG) [18] and Ugnayan [8], cross-referenced with KWF’s Manwal sa Masinop na Pagsulat [33], and on the TweetTaglish corpus [1].</a:t>
              </a:r>
            </a:p>
          </p:txBody>
        </p:sp>
      </p:grpSp>
      <p:sp>
        <p:nvSpPr>
          <p:cNvPr name="TextBox 5" id="5"/>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CACFBC"/>
                </a:solidFill>
                <a:latin typeface="DM Sans"/>
                <a:ea typeface="DM Sans"/>
                <a:cs typeface="DM Sans"/>
                <a:sym typeface="DM Sans"/>
              </a:rPr>
              <a:t>JUNE 2025</a:t>
            </a:r>
          </a:p>
        </p:txBody>
      </p:sp>
      <p:sp>
        <p:nvSpPr>
          <p:cNvPr name="TextBox 6" id="6"/>
          <p:cNvSpPr txBox="true"/>
          <p:nvPr/>
        </p:nvSpPr>
        <p:spPr>
          <a:xfrm rot="0">
            <a:off x="10591905" y="9258300"/>
            <a:ext cx="6667395" cy="211090"/>
          </a:xfrm>
          <a:prstGeom prst="rect">
            <a:avLst/>
          </a:prstGeom>
        </p:spPr>
        <p:txBody>
          <a:bodyPr anchor="t" rtlCol="false" tIns="0" lIns="0" bIns="0" rIns="0">
            <a:spAutoFit/>
          </a:bodyPr>
          <a:lstStyle/>
          <a:p>
            <a:pPr algn="r">
              <a:lnSpc>
                <a:spcPts val="1680"/>
              </a:lnSpc>
            </a:pPr>
            <a:r>
              <a:rPr lang="en-US" sz="1400" spc="415">
                <a:solidFill>
                  <a:srgbClr val="CACFBC"/>
                </a:solidFill>
                <a:latin typeface="DM Sans"/>
                <a:ea typeface="DM Sans"/>
                <a:cs typeface="DM Sans"/>
                <a:sym typeface="DM Sans"/>
              </a:rPr>
              <a:t>2025 ICS UNDERGRADUATE RESEARCH SYMPOSIUM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9391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7930738"/>
            <a:chOff x="0" y="0"/>
            <a:chExt cx="21640800" cy="10574317"/>
          </a:xfrm>
        </p:grpSpPr>
        <p:sp>
          <p:nvSpPr>
            <p:cNvPr name="Freeform 3" id="3"/>
            <p:cNvSpPr/>
            <p:nvPr/>
          </p:nvSpPr>
          <p:spPr>
            <a:xfrm flipH="false" flipV="false" rot="0">
              <a:off x="0" y="0"/>
              <a:ext cx="21640800" cy="6318482"/>
            </a:xfrm>
            <a:custGeom>
              <a:avLst/>
              <a:gdLst/>
              <a:ahLst/>
              <a:cxnLst/>
              <a:rect r="r" b="b" t="t" l="l"/>
              <a:pathLst>
                <a:path h="6318482" w="21640800">
                  <a:moveTo>
                    <a:pt x="0" y="0"/>
                  </a:moveTo>
                  <a:lnTo>
                    <a:pt x="21640800" y="0"/>
                  </a:lnTo>
                  <a:lnTo>
                    <a:pt x="21640800" y="6318482"/>
                  </a:lnTo>
                  <a:lnTo>
                    <a:pt x="0" y="6318482"/>
                  </a:lnTo>
                  <a:lnTo>
                    <a:pt x="0" y="0"/>
                  </a:lnTo>
                  <a:close/>
                </a:path>
              </a:pathLst>
            </a:custGeom>
            <a:blipFill>
              <a:blip r:embed="rId3"/>
              <a:stretch>
                <a:fillRect l="0" t="0" r="0" b="0"/>
              </a:stretch>
            </a:blipFill>
          </p:spPr>
        </p:sp>
        <p:sp>
          <p:nvSpPr>
            <p:cNvPr name="TextBox 4" id="4"/>
            <p:cNvSpPr txBox="true"/>
            <p:nvPr/>
          </p:nvSpPr>
          <p:spPr>
            <a:xfrm rot="0">
              <a:off x="0" y="6564292"/>
              <a:ext cx="21640800" cy="4010025"/>
            </a:xfrm>
            <a:prstGeom prst="rect">
              <a:avLst/>
            </a:prstGeom>
          </p:spPr>
          <p:txBody>
            <a:bodyPr anchor="t" rtlCol="false" tIns="0" lIns="0" bIns="0" rIns="0">
              <a:spAutoFit/>
            </a:bodyPr>
            <a:lstStyle/>
            <a:p>
              <a:pPr algn="ctr">
                <a:lnSpc>
                  <a:spcPts val="4799"/>
                </a:lnSpc>
              </a:pPr>
              <a:r>
                <a:rPr lang="en-US" sz="3999" spc="-79">
                  <a:solidFill>
                    <a:srgbClr val="F5F5EF"/>
                  </a:solidFill>
                  <a:latin typeface="Tenor Sans"/>
                  <a:ea typeface="Tenor Sans"/>
                  <a:cs typeface="Tenor Sans"/>
                  <a:sym typeface="Tenor Sans"/>
                </a:rPr>
                <a:t>Example of short and longer unit tokenization with their corresponding labels. PANGKAT's dictionary categories include MWEs and NEs such as organization (NE-ORG), location (NE-LOC), and person (NE-PER) entities. Non-NEs and MWEs are labelled as "W", which corresponds to a word.</a:t>
              </a:r>
            </a:p>
          </p:txBody>
        </p:sp>
      </p:grpSp>
      <p:sp>
        <p:nvSpPr>
          <p:cNvPr name="TextBox 5" id="5"/>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CACFBC"/>
                </a:solidFill>
                <a:latin typeface="DM Sans"/>
                <a:ea typeface="DM Sans"/>
                <a:cs typeface="DM Sans"/>
                <a:sym typeface="DM Sans"/>
              </a:rPr>
              <a:t>JUNE 2025</a:t>
            </a:r>
          </a:p>
        </p:txBody>
      </p:sp>
      <p:sp>
        <p:nvSpPr>
          <p:cNvPr name="TextBox 6" id="6"/>
          <p:cNvSpPr txBox="true"/>
          <p:nvPr/>
        </p:nvSpPr>
        <p:spPr>
          <a:xfrm rot="0">
            <a:off x="10591905" y="9258300"/>
            <a:ext cx="6667395" cy="211090"/>
          </a:xfrm>
          <a:prstGeom prst="rect">
            <a:avLst/>
          </a:prstGeom>
        </p:spPr>
        <p:txBody>
          <a:bodyPr anchor="t" rtlCol="false" tIns="0" lIns="0" bIns="0" rIns="0">
            <a:spAutoFit/>
          </a:bodyPr>
          <a:lstStyle/>
          <a:p>
            <a:pPr algn="r">
              <a:lnSpc>
                <a:spcPts val="1680"/>
              </a:lnSpc>
            </a:pPr>
            <a:r>
              <a:rPr lang="en-US" sz="1400" spc="415">
                <a:solidFill>
                  <a:srgbClr val="CACFBC"/>
                </a:solidFill>
                <a:latin typeface="DM Sans"/>
                <a:ea typeface="DM Sans"/>
                <a:cs typeface="DM Sans"/>
                <a:sym typeface="DM Sans"/>
              </a:rPr>
              <a:t>2025 ICS UNDERGRADUATE RESEARCH SYMPOSIUM</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29391E"/>
        </a:solidFill>
      </p:bgPr>
    </p:bg>
    <p:spTree>
      <p:nvGrpSpPr>
        <p:cNvPr id="1" name=""/>
        <p:cNvGrpSpPr/>
        <p:nvPr/>
      </p:nvGrpSpPr>
      <p:grpSpPr>
        <a:xfrm>
          <a:off x="0" y="0"/>
          <a:ext cx="0" cy="0"/>
          <a:chOff x="0" y="0"/>
          <a:chExt cx="0" cy="0"/>
        </a:xfrm>
      </p:grpSpPr>
      <p:grpSp>
        <p:nvGrpSpPr>
          <p:cNvPr name="Group 2" id="2"/>
          <p:cNvGrpSpPr/>
          <p:nvPr/>
        </p:nvGrpSpPr>
        <p:grpSpPr>
          <a:xfrm rot="0">
            <a:off x="1520011" y="1332236"/>
            <a:ext cx="15247978" cy="6953774"/>
            <a:chOff x="0" y="0"/>
            <a:chExt cx="20330638" cy="9271699"/>
          </a:xfrm>
        </p:grpSpPr>
        <p:sp>
          <p:nvSpPr>
            <p:cNvPr name="TextBox 3" id="3"/>
            <p:cNvSpPr txBox="true"/>
            <p:nvPr/>
          </p:nvSpPr>
          <p:spPr>
            <a:xfrm rot="0">
              <a:off x="0" y="-9525"/>
              <a:ext cx="20259630" cy="40481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PERFORMANCE EVALUATION</a:t>
              </a:r>
            </a:p>
          </p:txBody>
        </p:sp>
        <p:sp>
          <p:nvSpPr>
            <p:cNvPr name="TextBox 4" id="4"/>
            <p:cNvSpPr txBox="true"/>
            <p:nvPr/>
          </p:nvSpPr>
          <p:spPr>
            <a:xfrm rot="0">
              <a:off x="0" y="4631965"/>
              <a:ext cx="20330638" cy="4639733"/>
            </a:xfrm>
            <a:prstGeom prst="rect">
              <a:avLst/>
            </a:prstGeom>
          </p:spPr>
          <p:txBody>
            <a:bodyPr anchor="t" rtlCol="false" tIns="0" lIns="0" bIns="0" rIns="0">
              <a:spAutoFit/>
            </a:bodyPr>
            <a:lstStyle/>
            <a:p>
              <a:pPr algn="ctr">
                <a:lnSpc>
                  <a:spcPts val="5599"/>
                </a:lnSpc>
              </a:pPr>
              <a:r>
                <a:rPr lang="en-US" sz="3999" spc="79">
                  <a:solidFill>
                    <a:srgbClr val="FFFFFF"/>
                  </a:solidFill>
                  <a:latin typeface="DM Sans"/>
                  <a:ea typeface="DM Sans"/>
                  <a:cs typeface="DM Sans"/>
                  <a:sym typeface="DM Sans"/>
                </a:rPr>
                <a:t>PANG-KAT’s performance was evaluated through unit testing and external validation on the manually annotated NewsPH-NLI dataset [20] and May 2025 articles from Pilipino Star Ngayon [21] using the performance evaluation metrics of accuracy, precision, recall, and F1 Score. </a:t>
              </a:r>
            </a:p>
          </p:txBody>
        </p:sp>
      </p:grpSp>
      <p:sp>
        <p:nvSpPr>
          <p:cNvPr name="TextBox 5" id="5"/>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CACFBC"/>
                </a:solidFill>
                <a:latin typeface="DM Sans"/>
                <a:ea typeface="DM Sans"/>
                <a:cs typeface="DM Sans"/>
                <a:sym typeface="DM Sans"/>
              </a:rPr>
              <a:t>JUNE 2025</a:t>
            </a:r>
          </a:p>
        </p:txBody>
      </p:sp>
      <p:sp>
        <p:nvSpPr>
          <p:cNvPr name="TextBox 6" id="6"/>
          <p:cNvSpPr txBox="true"/>
          <p:nvPr/>
        </p:nvSpPr>
        <p:spPr>
          <a:xfrm rot="0">
            <a:off x="10591905" y="9258300"/>
            <a:ext cx="6667395" cy="211090"/>
          </a:xfrm>
          <a:prstGeom prst="rect">
            <a:avLst/>
          </a:prstGeom>
        </p:spPr>
        <p:txBody>
          <a:bodyPr anchor="t" rtlCol="false" tIns="0" lIns="0" bIns="0" rIns="0">
            <a:spAutoFit/>
          </a:bodyPr>
          <a:lstStyle/>
          <a:p>
            <a:pPr algn="r">
              <a:lnSpc>
                <a:spcPts val="1680"/>
              </a:lnSpc>
            </a:pPr>
            <a:r>
              <a:rPr lang="en-US" sz="1400" spc="415">
                <a:solidFill>
                  <a:srgbClr val="CACFBC"/>
                </a:solidFill>
                <a:latin typeface="DM Sans"/>
                <a:ea typeface="DM Sans"/>
                <a:cs typeface="DM Sans"/>
                <a:sym typeface="DM Sans"/>
              </a:rPr>
              <a:t>2025 ICS UNDERGRADUATE RESEARCH SYMPOSIUM</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CACFBC"/>
        </a:solidFill>
      </p:bgPr>
    </p:bg>
    <p:spTree>
      <p:nvGrpSpPr>
        <p:cNvPr id="1" name=""/>
        <p:cNvGrpSpPr/>
        <p:nvPr/>
      </p:nvGrpSpPr>
      <p:grpSpPr>
        <a:xfrm>
          <a:off x="0" y="0"/>
          <a:ext cx="0" cy="0"/>
          <a:chOff x="0" y="0"/>
          <a:chExt cx="0" cy="0"/>
        </a:xfrm>
      </p:grpSpPr>
      <p:sp>
        <p:nvSpPr>
          <p:cNvPr name="AutoShape 2" id="2"/>
          <p:cNvSpPr/>
          <p:nvPr/>
        </p:nvSpPr>
        <p:spPr>
          <a:xfrm rot="-5400000">
            <a:off x="9018806" y="-629206"/>
            <a:ext cx="9525" cy="15249141"/>
          </a:xfrm>
          <a:prstGeom prst="rect">
            <a:avLst/>
          </a:prstGeom>
          <a:solidFill>
            <a:srgbClr val="000000"/>
          </a:solidFill>
        </p:spPr>
      </p:sp>
      <p:grpSp>
        <p:nvGrpSpPr>
          <p:cNvPr name="Group 3" id="3"/>
          <p:cNvGrpSpPr/>
          <p:nvPr/>
        </p:nvGrpSpPr>
        <p:grpSpPr>
          <a:xfrm rot="0">
            <a:off x="1297489" y="6893855"/>
            <a:ext cx="203018" cy="203018"/>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5F5EF"/>
            </a:solidFill>
          </p:spPr>
        </p:sp>
      </p:grpSp>
      <p:grpSp>
        <p:nvGrpSpPr>
          <p:cNvPr name="Group 5" id="5"/>
          <p:cNvGrpSpPr/>
          <p:nvPr/>
        </p:nvGrpSpPr>
        <p:grpSpPr>
          <a:xfrm rot="0">
            <a:off x="6363322" y="6898618"/>
            <a:ext cx="203018" cy="203018"/>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7" id="7"/>
          <p:cNvGrpSpPr/>
          <p:nvPr/>
        </p:nvGrpSpPr>
        <p:grpSpPr>
          <a:xfrm rot="0">
            <a:off x="11429155" y="6898618"/>
            <a:ext cx="203018" cy="203018"/>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9391E"/>
            </a:solidFill>
          </p:spPr>
        </p:sp>
      </p:grpSp>
      <p:grpSp>
        <p:nvGrpSpPr>
          <p:cNvPr name="Group 9" id="9"/>
          <p:cNvGrpSpPr/>
          <p:nvPr/>
        </p:nvGrpSpPr>
        <p:grpSpPr>
          <a:xfrm rot="0">
            <a:off x="16648139" y="6898618"/>
            <a:ext cx="203018" cy="203018"/>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TextBox 11" id="11"/>
          <p:cNvSpPr txBox="true"/>
          <p:nvPr/>
        </p:nvSpPr>
        <p:spPr>
          <a:xfrm rot="0">
            <a:off x="1297489" y="2585763"/>
            <a:ext cx="15553669" cy="3819525"/>
          </a:xfrm>
          <a:prstGeom prst="rect">
            <a:avLst/>
          </a:prstGeom>
        </p:spPr>
        <p:txBody>
          <a:bodyPr anchor="t" rtlCol="false" tIns="0" lIns="0" bIns="0" rIns="0">
            <a:spAutoFit/>
          </a:bodyPr>
          <a:lstStyle/>
          <a:p>
            <a:pPr algn="ctr">
              <a:lnSpc>
                <a:spcPts val="15000"/>
              </a:lnSpc>
            </a:pPr>
            <a:r>
              <a:rPr lang="en-US" sz="12500" spc="-250">
                <a:solidFill>
                  <a:srgbClr val="303926"/>
                </a:solidFill>
                <a:latin typeface="Tenor Sans"/>
                <a:ea typeface="Tenor Sans"/>
                <a:cs typeface="Tenor Sans"/>
                <a:sym typeface="Tenor Sans"/>
              </a:rPr>
              <a:t>RESULTS &amp; DISCUSSION</a:t>
            </a:r>
          </a:p>
        </p:txBody>
      </p:sp>
      <p:sp>
        <p:nvSpPr>
          <p:cNvPr name="TextBox 12" id="12"/>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29391E"/>
                </a:solidFill>
                <a:latin typeface="DM Sans"/>
                <a:ea typeface="DM Sans"/>
                <a:cs typeface="DM Sans"/>
                <a:sym typeface="DM Sans"/>
              </a:rPr>
              <a:t>JUNE 2025</a:t>
            </a:r>
          </a:p>
        </p:txBody>
      </p:sp>
      <p:sp>
        <p:nvSpPr>
          <p:cNvPr name="TextBox 13" id="13"/>
          <p:cNvSpPr txBox="true"/>
          <p:nvPr/>
        </p:nvSpPr>
        <p:spPr>
          <a:xfrm rot="0">
            <a:off x="10726712" y="9259840"/>
            <a:ext cx="6532588" cy="209550"/>
          </a:xfrm>
          <a:prstGeom prst="rect">
            <a:avLst/>
          </a:prstGeom>
        </p:spPr>
        <p:txBody>
          <a:bodyPr anchor="t" rtlCol="false" tIns="0" lIns="0" bIns="0" rIns="0">
            <a:spAutoFit/>
          </a:bodyPr>
          <a:lstStyle/>
          <a:p>
            <a:pPr algn="r">
              <a:lnSpc>
                <a:spcPts val="1680"/>
              </a:lnSpc>
            </a:pPr>
            <a:r>
              <a:rPr lang="en-US" sz="1400" spc="415">
                <a:solidFill>
                  <a:srgbClr val="29391E"/>
                </a:solidFill>
                <a:latin typeface="DM Sans"/>
                <a:ea typeface="DM Sans"/>
                <a:cs typeface="DM Sans"/>
                <a:sym typeface="DM Sans"/>
              </a:rPr>
              <a:t>2025 ICS UNDERGRADUATE RESEARCH SYMPOSIUM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80543"/>
            <a:ext cx="16230600" cy="8125914"/>
            <a:chOff x="0" y="0"/>
            <a:chExt cx="21640800" cy="10834552"/>
          </a:xfrm>
        </p:grpSpPr>
        <p:sp>
          <p:nvSpPr>
            <p:cNvPr name="Freeform 3" id="3"/>
            <p:cNvSpPr/>
            <p:nvPr/>
          </p:nvSpPr>
          <p:spPr>
            <a:xfrm flipH="false" flipV="false" rot="0">
              <a:off x="4092110" y="1750560"/>
              <a:ext cx="13456579" cy="8193208"/>
            </a:xfrm>
            <a:custGeom>
              <a:avLst/>
              <a:gdLst/>
              <a:ahLst/>
              <a:cxnLst/>
              <a:rect r="r" b="b" t="t" l="l"/>
              <a:pathLst>
                <a:path h="8193208" w="13456579">
                  <a:moveTo>
                    <a:pt x="0" y="0"/>
                  </a:moveTo>
                  <a:lnTo>
                    <a:pt x="13456580" y="0"/>
                  </a:lnTo>
                  <a:lnTo>
                    <a:pt x="13456580" y="8193208"/>
                  </a:lnTo>
                  <a:lnTo>
                    <a:pt x="0" y="8193208"/>
                  </a:lnTo>
                  <a:lnTo>
                    <a:pt x="0" y="0"/>
                  </a:lnTo>
                  <a:close/>
                </a:path>
              </a:pathLst>
            </a:custGeom>
            <a:blipFill>
              <a:blip r:embed="rId3"/>
              <a:stretch>
                <a:fillRect l="-3526" t="0" r="-3526" b="0"/>
              </a:stretch>
            </a:blipFill>
            <a:ln cap="sq">
              <a:noFill/>
              <a:prstDash val="solid"/>
              <a:miter/>
            </a:ln>
          </p:spPr>
        </p:sp>
        <p:sp>
          <p:nvSpPr>
            <p:cNvPr name="TextBox 4" id="4"/>
            <p:cNvSpPr txBox="true"/>
            <p:nvPr/>
          </p:nvSpPr>
          <p:spPr>
            <a:xfrm rot="0">
              <a:off x="4092110" y="10231171"/>
              <a:ext cx="13456579" cy="603381"/>
            </a:xfrm>
            <a:prstGeom prst="rect">
              <a:avLst/>
            </a:prstGeom>
          </p:spPr>
          <p:txBody>
            <a:bodyPr anchor="t" rtlCol="false" tIns="0" lIns="0" bIns="0" rIns="0">
              <a:spAutoFit/>
            </a:bodyPr>
            <a:lstStyle/>
            <a:p>
              <a:pPr algn="ctr">
                <a:lnSpc>
                  <a:spcPts val="3562"/>
                </a:lnSpc>
              </a:pPr>
              <a:r>
                <a:rPr lang="en-US" sz="2968" spc="-59">
                  <a:solidFill>
                    <a:srgbClr val="303926"/>
                  </a:solidFill>
                  <a:latin typeface="Tenor Sans"/>
                  <a:ea typeface="Tenor Sans"/>
                  <a:cs typeface="Tenor Sans"/>
                  <a:sym typeface="Tenor Sans"/>
                </a:rPr>
                <a:t>The dictionary size and composition of PANG-KAT</a:t>
              </a:r>
            </a:p>
          </p:txBody>
        </p:sp>
        <p:sp>
          <p:nvSpPr>
            <p:cNvPr name="TextBox 5" id="5"/>
            <p:cNvSpPr txBox="true"/>
            <p:nvPr/>
          </p:nvSpPr>
          <p:spPr>
            <a:xfrm rot="0">
              <a:off x="0" y="0"/>
              <a:ext cx="21640800" cy="1409700"/>
            </a:xfrm>
            <a:prstGeom prst="rect">
              <a:avLst/>
            </a:prstGeom>
          </p:spPr>
          <p:txBody>
            <a:bodyPr anchor="t" rtlCol="false" tIns="0" lIns="0" bIns="0" rIns="0">
              <a:spAutoFit/>
            </a:bodyPr>
            <a:lstStyle/>
            <a:p>
              <a:pPr algn="ctr">
                <a:lnSpc>
                  <a:spcPts val="8399"/>
                </a:lnSpc>
              </a:pPr>
              <a:r>
                <a:rPr lang="en-US" sz="6999" spc="-139">
                  <a:solidFill>
                    <a:srgbClr val="303926"/>
                  </a:solidFill>
                  <a:latin typeface="Tenor Sans"/>
                  <a:ea typeface="Tenor Sans"/>
                  <a:cs typeface="Tenor Sans"/>
                  <a:sym typeface="Tenor Sans"/>
                </a:rPr>
                <a:t>DICTIONARY CREATION</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28373" y="3555497"/>
            <a:ext cx="13431254" cy="3929885"/>
          </a:xfrm>
          <a:custGeom>
            <a:avLst/>
            <a:gdLst/>
            <a:ahLst/>
            <a:cxnLst/>
            <a:rect r="r" b="b" t="t" l="l"/>
            <a:pathLst>
              <a:path h="3929885" w="13431254">
                <a:moveTo>
                  <a:pt x="0" y="0"/>
                </a:moveTo>
                <a:lnTo>
                  <a:pt x="13431254" y="0"/>
                </a:lnTo>
                <a:lnTo>
                  <a:pt x="13431254" y="3929885"/>
                </a:lnTo>
                <a:lnTo>
                  <a:pt x="0" y="3929885"/>
                </a:lnTo>
                <a:lnTo>
                  <a:pt x="0" y="0"/>
                </a:lnTo>
                <a:close/>
              </a:path>
            </a:pathLst>
          </a:custGeom>
          <a:blipFill>
            <a:blip r:embed="rId2"/>
            <a:stretch>
              <a:fillRect l="0" t="0" r="0" b="0"/>
            </a:stretch>
          </a:blipFill>
        </p:spPr>
      </p:sp>
      <p:sp>
        <p:nvSpPr>
          <p:cNvPr name="TextBox 3" id="3"/>
          <p:cNvSpPr txBox="true"/>
          <p:nvPr/>
        </p:nvSpPr>
        <p:spPr>
          <a:xfrm rot="0">
            <a:off x="2428373" y="7937977"/>
            <a:ext cx="13431254" cy="602263"/>
          </a:xfrm>
          <a:prstGeom prst="rect">
            <a:avLst/>
          </a:prstGeom>
        </p:spPr>
        <p:txBody>
          <a:bodyPr anchor="t" rtlCol="false" tIns="0" lIns="0" bIns="0" rIns="0">
            <a:spAutoFit/>
          </a:bodyPr>
          <a:lstStyle/>
          <a:p>
            <a:pPr algn="ctr">
              <a:lnSpc>
                <a:spcPts val="4741"/>
              </a:lnSpc>
            </a:pPr>
            <a:r>
              <a:rPr lang="en-US" sz="3951" spc="-79">
                <a:solidFill>
                  <a:srgbClr val="303926"/>
                </a:solidFill>
                <a:latin typeface="Tenor Sans"/>
                <a:ea typeface="Tenor Sans"/>
                <a:cs typeface="Tenor Sans"/>
                <a:sym typeface="Tenor Sans"/>
              </a:rPr>
              <a:t>The composition of the annotated TweetTaglish Corpus</a:t>
            </a:r>
          </a:p>
        </p:txBody>
      </p:sp>
      <p:sp>
        <p:nvSpPr>
          <p:cNvPr name="TextBox 4" id="4"/>
          <p:cNvSpPr txBox="true"/>
          <p:nvPr/>
        </p:nvSpPr>
        <p:spPr>
          <a:xfrm rot="0">
            <a:off x="0" y="1746759"/>
            <a:ext cx="18288000" cy="1057275"/>
          </a:xfrm>
          <a:prstGeom prst="rect">
            <a:avLst/>
          </a:prstGeom>
        </p:spPr>
        <p:txBody>
          <a:bodyPr anchor="t" rtlCol="false" tIns="0" lIns="0" bIns="0" rIns="0">
            <a:spAutoFit/>
          </a:bodyPr>
          <a:lstStyle/>
          <a:p>
            <a:pPr algn="ctr">
              <a:lnSpc>
                <a:spcPts val="8399"/>
              </a:lnSpc>
            </a:pPr>
            <a:r>
              <a:rPr lang="en-US" sz="6999" spc="-139">
                <a:solidFill>
                  <a:srgbClr val="303926"/>
                </a:solidFill>
                <a:latin typeface="Tenor Sans"/>
                <a:ea typeface="Tenor Sans"/>
                <a:cs typeface="Tenor Sans"/>
                <a:sym typeface="Tenor Sans"/>
              </a:rPr>
              <a:t>TWEETTAGLISH ANNOTATION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371512"/>
            <a:ext cx="18288000" cy="1057275"/>
          </a:xfrm>
          <a:prstGeom prst="rect">
            <a:avLst/>
          </a:prstGeom>
        </p:spPr>
        <p:txBody>
          <a:bodyPr anchor="t" rtlCol="false" tIns="0" lIns="0" bIns="0" rIns="0">
            <a:spAutoFit/>
          </a:bodyPr>
          <a:lstStyle/>
          <a:p>
            <a:pPr algn="ctr">
              <a:lnSpc>
                <a:spcPts val="8399"/>
              </a:lnSpc>
            </a:pPr>
            <a:r>
              <a:rPr lang="en-US" sz="6999" spc="-139">
                <a:solidFill>
                  <a:srgbClr val="303926"/>
                </a:solidFill>
                <a:latin typeface="Tenor Sans"/>
                <a:ea typeface="Tenor Sans"/>
                <a:cs typeface="Tenor Sans"/>
                <a:sym typeface="Tenor Sans"/>
              </a:rPr>
              <a:t>RULE EXTRACTION</a:t>
            </a:r>
          </a:p>
        </p:txBody>
      </p:sp>
      <p:sp>
        <p:nvSpPr>
          <p:cNvPr name="Freeform 3" id="3"/>
          <p:cNvSpPr/>
          <p:nvPr/>
        </p:nvSpPr>
        <p:spPr>
          <a:xfrm flipH="false" flipV="false" rot="0">
            <a:off x="3714349" y="1601049"/>
            <a:ext cx="10859303" cy="7536035"/>
          </a:xfrm>
          <a:custGeom>
            <a:avLst/>
            <a:gdLst/>
            <a:ahLst/>
            <a:cxnLst/>
            <a:rect r="r" b="b" t="t" l="l"/>
            <a:pathLst>
              <a:path h="7536035" w="10859303">
                <a:moveTo>
                  <a:pt x="0" y="0"/>
                </a:moveTo>
                <a:lnTo>
                  <a:pt x="10859302" y="0"/>
                </a:lnTo>
                <a:lnTo>
                  <a:pt x="10859302" y="7536035"/>
                </a:lnTo>
                <a:lnTo>
                  <a:pt x="0" y="7536035"/>
                </a:lnTo>
                <a:lnTo>
                  <a:pt x="0" y="0"/>
                </a:lnTo>
                <a:close/>
              </a:path>
            </a:pathLst>
          </a:custGeom>
          <a:blipFill>
            <a:blip r:embed="rId2"/>
            <a:stretch>
              <a:fillRect l="0" t="0" r="0" b="0"/>
            </a:stretch>
          </a:blipFill>
        </p:spPr>
      </p:sp>
      <p:sp>
        <p:nvSpPr>
          <p:cNvPr name="TextBox 4" id="4"/>
          <p:cNvSpPr txBox="true"/>
          <p:nvPr/>
        </p:nvSpPr>
        <p:spPr>
          <a:xfrm rot="0">
            <a:off x="2428373" y="9313225"/>
            <a:ext cx="13431254" cy="602263"/>
          </a:xfrm>
          <a:prstGeom prst="rect">
            <a:avLst/>
          </a:prstGeom>
        </p:spPr>
        <p:txBody>
          <a:bodyPr anchor="t" rtlCol="false" tIns="0" lIns="0" bIns="0" rIns="0">
            <a:spAutoFit/>
          </a:bodyPr>
          <a:lstStyle/>
          <a:p>
            <a:pPr algn="ctr">
              <a:lnSpc>
                <a:spcPts val="4741"/>
              </a:lnSpc>
            </a:pPr>
            <a:r>
              <a:rPr lang="en-US" sz="3951" spc="-79">
                <a:solidFill>
                  <a:srgbClr val="303926"/>
                </a:solidFill>
                <a:latin typeface="Tenor Sans"/>
                <a:ea typeface="Tenor Sans"/>
                <a:cs typeface="Tenor Sans"/>
                <a:sym typeface="Tenor Sans"/>
              </a:rPr>
              <a:t>The manually extracted rules of the Tagalog language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22618" y="1757397"/>
            <a:ext cx="10842763" cy="7236742"/>
          </a:xfrm>
          <a:custGeom>
            <a:avLst/>
            <a:gdLst/>
            <a:ahLst/>
            <a:cxnLst/>
            <a:rect r="r" b="b" t="t" l="l"/>
            <a:pathLst>
              <a:path h="7236742" w="10842763">
                <a:moveTo>
                  <a:pt x="0" y="0"/>
                </a:moveTo>
                <a:lnTo>
                  <a:pt x="10842764" y="0"/>
                </a:lnTo>
                <a:lnTo>
                  <a:pt x="10842764" y="7236742"/>
                </a:lnTo>
                <a:lnTo>
                  <a:pt x="0" y="7236742"/>
                </a:lnTo>
                <a:lnTo>
                  <a:pt x="0" y="0"/>
                </a:lnTo>
                <a:close/>
              </a:path>
            </a:pathLst>
          </a:custGeom>
          <a:blipFill>
            <a:blip r:embed="rId2"/>
            <a:stretch>
              <a:fillRect l="0" t="0" r="0" b="0"/>
            </a:stretch>
          </a:blipFill>
        </p:spPr>
      </p:sp>
      <p:sp>
        <p:nvSpPr>
          <p:cNvPr name="TextBox 3" id="3"/>
          <p:cNvSpPr txBox="true"/>
          <p:nvPr/>
        </p:nvSpPr>
        <p:spPr>
          <a:xfrm rot="0">
            <a:off x="0" y="371512"/>
            <a:ext cx="18288000" cy="1057275"/>
          </a:xfrm>
          <a:prstGeom prst="rect">
            <a:avLst/>
          </a:prstGeom>
        </p:spPr>
        <p:txBody>
          <a:bodyPr anchor="t" rtlCol="false" tIns="0" lIns="0" bIns="0" rIns="0">
            <a:spAutoFit/>
          </a:bodyPr>
          <a:lstStyle/>
          <a:p>
            <a:pPr algn="ctr">
              <a:lnSpc>
                <a:spcPts val="8399"/>
              </a:lnSpc>
            </a:pPr>
            <a:r>
              <a:rPr lang="en-US" sz="6999" spc="-139">
                <a:solidFill>
                  <a:srgbClr val="303926"/>
                </a:solidFill>
                <a:latin typeface="Tenor Sans"/>
                <a:ea typeface="Tenor Sans"/>
                <a:cs typeface="Tenor Sans"/>
                <a:sym typeface="Tenor Sans"/>
              </a:rPr>
              <a:t>RULE EXTRACTION</a:t>
            </a:r>
          </a:p>
        </p:txBody>
      </p:sp>
      <p:sp>
        <p:nvSpPr>
          <p:cNvPr name="TextBox 4" id="4"/>
          <p:cNvSpPr txBox="true"/>
          <p:nvPr/>
        </p:nvSpPr>
        <p:spPr>
          <a:xfrm rot="0">
            <a:off x="2428373" y="9313225"/>
            <a:ext cx="13431254" cy="602263"/>
          </a:xfrm>
          <a:prstGeom prst="rect">
            <a:avLst/>
          </a:prstGeom>
        </p:spPr>
        <p:txBody>
          <a:bodyPr anchor="t" rtlCol="false" tIns="0" lIns="0" bIns="0" rIns="0">
            <a:spAutoFit/>
          </a:bodyPr>
          <a:lstStyle/>
          <a:p>
            <a:pPr algn="ctr">
              <a:lnSpc>
                <a:spcPts val="4741"/>
              </a:lnSpc>
            </a:pPr>
            <a:r>
              <a:rPr lang="en-US" sz="3951" spc="-79">
                <a:solidFill>
                  <a:srgbClr val="303926"/>
                </a:solidFill>
                <a:latin typeface="Tenor Sans"/>
                <a:ea typeface="Tenor Sans"/>
                <a:cs typeface="Tenor Sans"/>
                <a:sym typeface="Tenor Sans"/>
              </a:rPr>
              <a:t>The manually extracted rules of the Tagalog language</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20011" y="2839776"/>
            <a:ext cx="15247978" cy="4607449"/>
            <a:chOff x="0" y="0"/>
            <a:chExt cx="20330638" cy="6143265"/>
          </a:xfrm>
        </p:grpSpPr>
        <p:sp>
          <p:nvSpPr>
            <p:cNvPr name="TextBox 3" id="3"/>
            <p:cNvSpPr txBox="true"/>
            <p:nvPr/>
          </p:nvSpPr>
          <p:spPr>
            <a:xfrm rot="0">
              <a:off x="0" y="-9525"/>
              <a:ext cx="20259630" cy="2028825"/>
            </a:xfrm>
            <a:prstGeom prst="rect">
              <a:avLst/>
            </a:prstGeom>
          </p:spPr>
          <p:txBody>
            <a:bodyPr anchor="t" rtlCol="false" tIns="0" lIns="0" bIns="0" rIns="0">
              <a:spAutoFit/>
            </a:bodyPr>
            <a:lstStyle/>
            <a:p>
              <a:pPr algn="ctr">
                <a:lnSpc>
                  <a:spcPts val="11999"/>
                </a:lnSpc>
              </a:pPr>
              <a:r>
                <a:rPr lang="en-US" sz="9999" spc="-199">
                  <a:solidFill>
                    <a:srgbClr val="303926"/>
                  </a:solidFill>
                  <a:latin typeface="Tenor Sans"/>
                  <a:ea typeface="Tenor Sans"/>
                  <a:cs typeface="Tenor Sans"/>
                  <a:sym typeface="Tenor Sans"/>
                </a:rPr>
                <a:t>RULE SEQUENCING</a:t>
              </a:r>
            </a:p>
          </p:txBody>
        </p:sp>
        <p:sp>
          <p:nvSpPr>
            <p:cNvPr name="TextBox 4" id="4"/>
            <p:cNvSpPr txBox="true"/>
            <p:nvPr/>
          </p:nvSpPr>
          <p:spPr>
            <a:xfrm rot="0">
              <a:off x="0" y="2622190"/>
              <a:ext cx="20330638" cy="3521075"/>
            </a:xfrm>
            <a:prstGeom prst="rect">
              <a:avLst/>
            </a:prstGeom>
          </p:spPr>
          <p:txBody>
            <a:bodyPr anchor="t" rtlCol="false" tIns="0" lIns="0" bIns="0" rIns="0">
              <a:spAutoFit/>
            </a:bodyPr>
            <a:lstStyle/>
            <a:p>
              <a:pPr algn="ctr">
                <a:lnSpc>
                  <a:spcPts val="4200"/>
                </a:lnSpc>
              </a:pPr>
              <a:r>
                <a:rPr lang="en-US" sz="3000" spc="60">
                  <a:solidFill>
                    <a:srgbClr val="303926"/>
                  </a:solidFill>
                  <a:latin typeface="DM Sans"/>
                  <a:ea typeface="DM Sans"/>
                  <a:cs typeface="DM Sans"/>
                  <a:sym typeface="DM Sans"/>
                </a:rPr>
                <a:t>PANG-KAT operates on a linear, first-match-wins architecture, wherein when a token is labeled, it won’t be reconsidered by later rules. Thus, rule sequencing is crucial for ensuring accurate token labeling, which starts with more structured, Tagalog-specific rules, followed by general rules on the proper usage of punctuation, and the broadest dictionary lookups.</a:t>
              </a:r>
            </a:p>
          </p:txBody>
        </p:sp>
      </p:grpSp>
      <p:sp>
        <p:nvSpPr>
          <p:cNvPr name="TextBox 5" id="5"/>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29391E"/>
                </a:solidFill>
                <a:latin typeface="DM Sans"/>
                <a:ea typeface="DM Sans"/>
                <a:cs typeface="DM Sans"/>
                <a:sym typeface="DM Sans"/>
              </a:rPr>
              <a:t>JUNE 2025</a:t>
            </a:r>
          </a:p>
        </p:txBody>
      </p:sp>
      <p:sp>
        <p:nvSpPr>
          <p:cNvPr name="TextBox 6" id="6"/>
          <p:cNvSpPr txBox="true"/>
          <p:nvPr/>
        </p:nvSpPr>
        <p:spPr>
          <a:xfrm rot="0">
            <a:off x="10726712" y="9259840"/>
            <a:ext cx="6532588" cy="209550"/>
          </a:xfrm>
          <a:prstGeom prst="rect">
            <a:avLst/>
          </a:prstGeom>
        </p:spPr>
        <p:txBody>
          <a:bodyPr anchor="t" rtlCol="false" tIns="0" lIns="0" bIns="0" rIns="0">
            <a:spAutoFit/>
          </a:bodyPr>
          <a:lstStyle/>
          <a:p>
            <a:pPr algn="r">
              <a:lnSpc>
                <a:spcPts val="1680"/>
              </a:lnSpc>
            </a:pPr>
            <a:r>
              <a:rPr lang="en-US" sz="1400" spc="415">
                <a:solidFill>
                  <a:srgbClr val="29391E"/>
                </a:solidFill>
                <a:latin typeface="DM Sans"/>
                <a:ea typeface="DM Sans"/>
                <a:cs typeface="DM Sans"/>
                <a:sym typeface="DM Sans"/>
              </a:rPr>
              <a:t>2025 ICS UNDERGRADUATE RESEARCH SYMPOSIUM</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CACFBC"/>
        </a:solidFill>
      </p:bgPr>
    </p:bg>
    <p:spTree>
      <p:nvGrpSpPr>
        <p:cNvPr id="1" name=""/>
        <p:cNvGrpSpPr/>
        <p:nvPr/>
      </p:nvGrpSpPr>
      <p:grpSpPr>
        <a:xfrm>
          <a:off x="0" y="0"/>
          <a:ext cx="0" cy="0"/>
          <a:chOff x="0" y="0"/>
          <a:chExt cx="0" cy="0"/>
        </a:xfrm>
      </p:grpSpPr>
      <p:sp>
        <p:nvSpPr>
          <p:cNvPr name="AutoShape 2" id="2"/>
          <p:cNvSpPr/>
          <p:nvPr/>
        </p:nvSpPr>
        <p:spPr>
          <a:xfrm rot="-5400000">
            <a:off x="9019494" y="-1483327"/>
            <a:ext cx="9525" cy="15249141"/>
          </a:xfrm>
          <a:prstGeom prst="rect">
            <a:avLst/>
          </a:prstGeom>
          <a:solidFill>
            <a:srgbClr val="000000"/>
          </a:solidFill>
        </p:spPr>
      </p:sp>
      <p:grpSp>
        <p:nvGrpSpPr>
          <p:cNvPr name="Group 3" id="3"/>
          <p:cNvGrpSpPr/>
          <p:nvPr/>
        </p:nvGrpSpPr>
        <p:grpSpPr>
          <a:xfrm rot="0">
            <a:off x="1298177" y="6039735"/>
            <a:ext cx="203018" cy="203018"/>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9391E"/>
            </a:solidFill>
          </p:spPr>
        </p:sp>
      </p:grpSp>
      <p:grpSp>
        <p:nvGrpSpPr>
          <p:cNvPr name="Group 5" id="5"/>
          <p:cNvGrpSpPr/>
          <p:nvPr/>
        </p:nvGrpSpPr>
        <p:grpSpPr>
          <a:xfrm rot="0">
            <a:off x="6364010" y="6044497"/>
            <a:ext cx="203018" cy="203018"/>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7" id="7"/>
          <p:cNvGrpSpPr/>
          <p:nvPr/>
        </p:nvGrpSpPr>
        <p:grpSpPr>
          <a:xfrm rot="0">
            <a:off x="11429842" y="6044497"/>
            <a:ext cx="203018" cy="203018"/>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9" id="9"/>
          <p:cNvGrpSpPr/>
          <p:nvPr/>
        </p:nvGrpSpPr>
        <p:grpSpPr>
          <a:xfrm rot="0">
            <a:off x="16648827" y="6044497"/>
            <a:ext cx="203018" cy="203018"/>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TextBox 11" id="11"/>
          <p:cNvSpPr txBox="true"/>
          <p:nvPr/>
        </p:nvSpPr>
        <p:spPr>
          <a:xfrm rot="0">
            <a:off x="1297489" y="4029960"/>
            <a:ext cx="15693022" cy="1914525"/>
          </a:xfrm>
          <a:prstGeom prst="rect">
            <a:avLst/>
          </a:prstGeom>
        </p:spPr>
        <p:txBody>
          <a:bodyPr anchor="t" rtlCol="false" tIns="0" lIns="0" bIns="0" rIns="0">
            <a:spAutoFit/>
          </a:bodyPr>
          <a:lstStyle/>
          <a:p>
            <a:pPr algn="ctr">
              <a:lnSpc>
                <a:spcPts val="15000"/>
              </a:lnSpc>
            </a:pPr>
            <a:r>
              <a:rPr lang="en-US" sz="12500" spc="-250">
                <a:solidFill>
                  <a:srgbClr val="303926"/>
                </a:solidFill>
                <a:latin typeface="Tenor Sans"/>
                <a:ea typeface="Tenor Sans"/>
                <a:cs typeface="Tenor Sans"/>
                <a:sym typeface="Tenor Sans"/>
              </a:rPr>
              <a:t>INTRODUCTION</a:t>
            </a:r>
          </a:p>
        </p:txBody>
      </p:sp>
      <p:sp>
        <p:nvSpPr>
          <p:cNvPr name="TextBox 12" id="12"/>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29391E"/>
                </a:solidFill>
                <a:latin typeface="DM Sans"/>
                <a:ea typeface="DM Sans"/>
                <a:cs typeface="DM Sans"/>
                <a:sym typeface="DM Sans"/>
              </a:rPr>
              <a:t>JUNE 2025</a:t>
            </a:r>
          </a:p>
        </p:txBody>
      </p:sp>
      <p:sp>
        <p:nvSpPr>
          <p:cNvPr name="TextBox 13" id="13"/>
          <p:cNvSpPr txBox="true"/>
          <p:nvPr/>
        </p:nvSpPr>
        <p:spPr>
          <a:xfrm rot="0">
            <a:off x="10726712" y="9259840"/>
            <a:ext cx="6532588" cy="209550"/>
          </a:xfrm>
          <a:prstGeom prst="rect">
            <a:avLst/>
          </a:prstGeom>
        </p:spPr>
        <p:txBody>
          <a:bodyPr anchor="t" rtlCol="false" tIns="0" lIns="0" bIns="0" rIns="0">
            <a:spAutoFit/>
          </a:bodyPr>
          <a:lstStyle/>
          <a:p>
            <a:pPr algn="r">
              <a:lnSpc>
                <a:spcPts val="1680"/>
              </a:lnSpc>
            </a:pPr>
            <a:r>
              <a:rPr lang="en-US" sz="1400" spc="415">
                <a:solidFill>
                  <a:srgbClr val="29391E"/>
                </a:solidFill>
                <a:latin typeface="DM Sans"/>
                <a:ea typeface="DM Sans"/>
                <a:cs typeface="DM Sans"/>
                <a:sym typeface="DM Sans"/>
              </a:rPr>
              <a:t>2025 ICS UNDERGRADUATE RESEARCH SYMPOSIUM</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20011" y="2306376"/>
            <a:ext cx="15247978" cy="5140849"/>
            <a:chOff x="0" y="0"/>
            <a:chExt cx="20330638" cy="6854465"/>
          </a:xfrm>
        </p:grpSpPr>
        <p:sp>
          <p:nvSpPr>
            <p:cNvPr name="TextBox 3" id="3"/>
            <p:cNvSpPr txBox="true"/>
            <p:nvPr/>
          </p:nvSpPr>
          <p:spPr>
            <a:xfrm rot="0">
              <a:off x="0" y="-9525"/>
              <a:ext cx="20259630" cy="2028825"/>
            </a:xfrm>
            <a:prstGeom prst="rect">
              <a:avLst/>
            </a:prstGeom>
          </p:spPr>
          <p:txBody>
            <a:bodyPr anchor="t" rtlCol="false" tIns="0" lIns="0" bIns="0" rIns="0">
              <a:spAutoFit/>
            </a:bodyPr>
            <a:lstStyle/>
            <a:p>
              <a:pPr algn="ctr">
                <a:lnSpc>
                  <a:spcPts val="11999"/>
                </a:lnSpc>
              </a:pPr>
              <a:r>
                <a:rPr lang="en-US" sz="9999" spc="-199">
                  <a:solidFill>
                    <a:srgbClr val="303926"/>
                  </a:solidFill>
                  <a:latin typeface="Tenor Sans"/>
                  <a:ea typeface="Tenor Sans"/>
                  <a:cs typeface="Tenor Sans"/>
                  <a:sym typeface="Tenor Sans"/>
                </a:rPr>
                <a:t>RULE SEQUENCING</a:t>
              </a:r>
            </a:p>
          </p:txBody>
        </p:sp>
        <p:sp>
          <p:nvSpPr>
            <p:cNvPr name="TextBox 4" id="4"/>
            <p:cNvSpPr txBox="true"/>
            <p:nvPr/>
          </p:nvSpPr>
          <p:spPr>
            <a:xfrm rot="0">
              <a:off x="0" y="2622190"/>
              <a:ext cx="20330638" cy="4232275"/>
            </a:xfrm>
            <a:prstGeom prst="rect">
              <a:avLst/>
            </a:prstGeom>
          </p:spPr>
          <p:txBody>
            <a:bodyPr anchor="t" rtlCol="false" tIns="0" lIns="0" bIns="0" rIns="0">
              <a:spAutoFit/>
            </a:bodyPr>
            <a:lstStyle/>
            <a:p>
              <a:pPr algn="ctr">
                <a:lnSpc>
                  <a:spcPts val="4200"/>
                </a:lnSpc>
              </a:pPr>
              <a:r>
                <a:rPr lang="en-US" sz="3000" spc="60">
                  <a:solidFill>
                    <a:srgbClr val="303926"/>
                  </a:solidFill>
                  <a:latin typeface="DM Sans"/>
                  <a:ea typeface="DM Sans"/>
                  <a:cs typeface="DM Sans"/>
                  <a:sym typeface="DM Sans"/>
                </a:rPr>
                <a:t>Token labels are only updated based on specific triggers that are mainly applicable for Tagalog NEs. </a:t>
              </a:r>
            </a:p>
            <a:p>
              <a:pPr algn="ctr">
                <a:lnSpc>
                  <a:spcPts val="4200"/>
                </a:lnSpc>
              </a:pPr>
            </a:p>
            <a:p>
              <a:pPr algn="ctr">
                <a:lnSpc>
                  <a:spcPts val="4200"/>
                </a:lnSpc>
              </a:pPr>
              <a:r>
                <a:rPr lang="en-US" sz="3000" spc="60">
                  <a:solidFill>
                    <a:srgbClr val="303926"/>
                  </a:solidFill>
                  <a:latin typeface="DM Sans"/>
                  <a:ea typeface="DM Sans"/>
                  <a:cs typeface="DM Sans"/>
                  <a:sym typeface="DM Sans"/>
                </a:rPr>
                <a:t>For instance, in the phrase “Pasig Mayor Vico Sotto,” the token Pasig would be initially labelled as a location (B-LOC), but would be updated as part of a person entity (B-PER) after matching the full entity using the B-PER dictionary. </a:t>
              </a:r>
            </a:p>
          </p:txBody>
        </p:sp>
      </p:grpSp>
      <p:sp>
        <p:nvSpPr>
          <p:cNvPr name="TextBox 5" id="5"/>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29391E"/>
                </a:solidFill>
                <a:latin typeface="DM Sans"/>
                <a:ea typeface="DM Sans"/>
                <a:cs typeface="DM Sans"/>
                <a:sym typeface="DM Sans"/>
              </a:rPr>
              <a:t>JUNE 2025</a:t>
            </a:r>
          </a:p>
        </p:txBody>
      </p:sp>
      <p:sp>
        <p:nvSpPr>
          <p:cNvPr name="TextBox 6" id="6"/>
          <p:cNvSpPr txBox="true"/>
          <p:nvPr/>
        </p:nvSpPr>
        <p:spPr>
          <a:xfrm rot="0">
            <a:off x="10726712" y="9259840"/>
            <a:ext cx="6532588" cy="209550"/>
          </a:xfrm>
          <a:prstGeom prst="rect">
            <a:avLst/>
          </a:prstGeom>
        </p:spPr>
        <p:txBody>
          <a:bodyPr anchor="t" rtlCol="false" tIns="0" lIns="0" bIns="0" rIns="0">
            <a:spAutoFit/>
          </a:bodyPr>
          <a:lstStyle/>
          <a:p>
            <a:pPr algn="r">
              <a:lnSpc>
                <a:spcPts val="1680"/>
              </a:lnSpc>
            </a:pPr>
            <a:r>
              <a:rPr lang="en-US" sz="1400" spc="415">
                <a:solidFill>
                  <a:srgbClr val="29391E"/>
                </a:solidFill>
                <a:latin typeface="DM Sans"/>
                <a:ea typeface="DM Sans"/>
                <a:cs typeface="DM Sans"/>
                <a:sym typeface="DM Sans"/>
              </a:rPr>
              <a:t>2025 ICS UNDERGRADUATE RESEARCH SYMPOSIUM</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8855" y="667007"/>
            <a:ext cx="15370289" cy="8952987"/>
            <a:chOff x="0" y="0"/>
            <a:chExt cx="20493719" cy="11937316"/>
          </a:xfrm>
        </p:grpSpPr>
        <p:sp>
          <p:nvSpPr>
            <p:cNvPr name="Freeform 3" id="3"/>
            <p:cNvSpPr/>
            <p:nvPr/>
          </p:nvSpPr>
          <p:spPr>
            <a:xfrm flipH="false" flipV="false" rot="0">
              <a:off x="3390891" y="2542590"/>
              <a:ext cx="13845303" cy="2640863"/>
            </a:xfrm>
            <a:custGeom>
              <a:avLst/>
              <a:gdLst/>
              <a:ahLst/>
              <a:cxnLst/>
              <a:rect r="r" b="b" t="t" l="l"/>
              <a:pathLst>
                <a:path h="2640863" w="13845303">
                  <a:moveTo>
                    <a:pt x="0" y="0"/>
                  </a:moveTo>
                  <a:lnTo>
                    <a:pt x="13845303" y="0"/>
                  </a:lnTo>
                  <a:lnTo>
                    <a:pt x="13845303" y="2640863"/>
                  </a:lnTo>
                  <a:lnTo>
                    <a:pt x="0" y="2640863"/>
                  </a:lnTo>
                  <a:lnTo>
                    <a:pt x="0" y="0"/>
                  </a:lnTo>
                  <a:close/>
                </a:path>
              </a:pathLst>
            </a:custGeom>
            <a:blipFill>
              <a:blip r:embed="rId2"/>
              <a:stretch>
                <a:fillRect l="0" t="0" r="0" b="0"/>
              </a:stretch>
            </a:blipFill>
          </p:spPr>
        </p:sp>
        <p:sp>
          <p:nvSpPr>
            <p:cNvPr name="Freeform 4" id="4"/>
            <p:cNvSpPr/>
            <p:nvPr/>
          </p:nvSpPr>
          <p:spPr>
            <a:xfrm flipH="false" flipV="false" rot="0">
              <a:off x="3522643" y="5516171"/>
              <a:ext cx="13581799" cy="2295905"/>
            </a:xfrm>
            <a:custGeom>
              <a:avLst/>
              <a:gdLst/>
              <a:ahLst/>
              <a:cxnLst/>
              <a:rect r="r" b="b" t="t" l="l"/>
              <a:pathLst>
                <a:path h="2295905" w="13581799">
                  <a:moveTo>
                    <a:pt x="0" y="0"/>
                  </a:moveTo>
                  <a:lnTo>
                    <a:pt x="13581799" y="0"/>
                  </a:lnTo>
                  <a:lnTo>
                    <a:pt x="13581799" y="2295905"/>
                  </a:lnTo>
                  <a:lnTo>
                    <a:pt x="0" y="2295905"/>
                  </a:lnTo>
                  <a:lnTo>
                    <a:pt x="0" y="0"/>
                  </a:lnTo>
                  <a:close/>
                </a:path>
              </a:pathLst>
            </a:custGeom>
            <a:blipFill>
              <a:blip r:embed="rId3"/>
              <a:stretch>
                <a:fillRect l="0" t="0" r="0" b="0"/>
              </a:stretch>
            </a:blipFill>
          </p:spPr>
        </p:sp>
        <p:sp>
          <p:nvSpPr>
            <p:cNvPr name="Freeform 5" id="5"/>
            <p:cNvSpPr/>
            <p:nvPr/>
          </p:nvSpPr>
          <p:spPr>
            <a:xfrm flipH="false" flipV="false" rot="0">
              <a:off x="3522643" y="8142276"/>
              <a:ext cx="13448432" cy="2994940"/>
            </a:xfrm>
            <a:custGeom>
              <a:avLst/>
              <a:gdLst/>
              <a:ahLst/>
              <a:cxnLst/>
              <a:rect r="r" b="b" t="t" l="l"/>
              <a:pathLst>
                <a:path h="2994940" w="13448432">
                  <a:moveTo>
                    <a:pt x="0" y="0"/>
                  </a:moveTo>
                  <a:lnTo>
                    <a:pt x="13448433" y="0"/>
                  </a:lnTo>
                  <a:lnTo>
                    <a:pt x="13448433" y="2994940"/>
                  </a:lnTo>
                  <a:lnTo>
                    <a:pt x="0" y="2994940"/>
                  </a:lnTo>
                  <a:lnTo>
                    <a:pt x="0" y="0"/>
                  </a:lnTo>
                  <a:close/>
                </a:path>
              </a:pathLst>
            </a:custGeom>
            <a:blipFill>
              <a:blip r:embed="rId4"/>
              <a:stretch>
                <a:fillRect l="0" t="0" r="0" b="0"/>
              </a:stretch>
            </a:blipFill>
          </p:spPr>
        </p:sp>
        <p:sp>
          <p:nvSpPr>
            <p:cNvPr name="Freeform 6" id="6"/>
            <p:cNvSpPr/>
            <p:nvPr/>
          </p:nvSpPr>
          <p:spPr>
            <a:xfrm flipH="false" flipV="false" rot="0">
              <a:off x="0" y="0"/>
              <a:ext cx="20493719" cy="2212390"/>
            </a:xfrm>
            <a:custGeom>
              <a:avLst/>
              <a:gdLst/>
              <a:ahLst/>
              <a:cxnLst/>
              <a:rect r="r" b="b" t="t" l="l"/>
              <a:pathLst>
                <a:path h="2212390" w="20493719">
                  <a:moveTo>
                    <a:pt x="0" y="0"/>
                  </a:moveTo>
                  <a:lnTo>
                    <a:pt x="20493719" y="0"/>
                  </a:lnTo>
                  <a:lnTo>
                    <a:pt x="20493719" y="2212390"/>
                  </a:lnTo>
                  <a:lnTo>
                    <a:pt x="0" y="2212390"/>
                  </a:lnTo>
                  <a:lnTo>
                    <a:pt x="0" y="0"/>
                  </a:lnTo>
                  <a:close/>
                </a:path>
              </a:pathLst>
            </a:custGeom>
            <a:blipFill>
              <a:blip r:embed="rId5"/>
              <a:stretch>
                <a:fillRect l="0" t="0" r="0" b="0"/>
              </a:stretch>
            </a:blipFill>
          </p:spPr>
        </p:sp>
        <p:sp>
          <p:nvSpPr>
            <p:cNvPr name="TextBox 7" id="7"/>
            <p:cNvSpPr txBox="true"/>
            <p:nvPr/>
          </p:nvSpPr>
          <p:spPr>
            <a:xfrm rot="0">
              <a:off x="0" y="11127691"/>
              <a:ext cx="20493719" cy="809625"/>
            </a:xfrm>
            <a:prstGeom prst="rect">
              <a:avLst/>
            </a:prstGeom>
          </p:spPr>
          <p:txBody>
            <a:bodyPr anchor="t" rtlCol="false" tIns="0" lIns="0" bIns="0" rIns="0">
              <a:spAutoFit/>
            </a:bodyPr>
            <a:lstStyle/>
            <a:p>
              <a:pPr algn="ctr">
                <a:lnSpc>
                  <a:spcPts val="4799"/>
                </a:lnSpc>
              </a:pPr>
              <a:r>
                <a:rPr lang="en-US" sz="3999" spc="-79">
                  <a:solidFill>
                    <a:srgbClr val="303926"/>
                  </a:solidFill>
                  <a:latin typeface="Tenor Sans"/>
                  <a:ea typeface="Tenor Sans"/>
                  <a:cs typeface="Tenor Sans"/>
                  <a:sym typeface="Tenor Sans"/>
                </a:rPr>
                <a:t>Performance evaluation metrics.</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75364" y="2013043"/>
            <a:ext cx="14137271" cy="5899343"/>
          </a:xfrm>
          <a:custGeom>
            <a:avLst/>
            <a:gdLst/>
            <a:ahLst/>
            <a:cxnLst/>
            <a:rect r="r" b="b" t="t" l="l"/>
            <a:pathLst>
              <a:path h="5899343" w="14137271">
                <a:moveTo>
                  <a:pt x="0" y="0"/>
                </a:moveTo>
                <a:lnTo>
                  <a:pt x="14137272" y="0"/>
                </a:lnTo>
                <a:lnTo>
                  <a:pt x="14137272" y="5899344"/>
                </a:lnTo>
                <a:lnTo>
                  <a:pt x="0" y="5899344"/>
                </a:lnTo>
                <a:lnTo>
                  <a:pt x="0" y="0"/>
                </a:lnTo>
                <a:close/>
              </a:path>
            </a:pathLst>
          </a:custGeom>
          <a:blipFill>
            <a:blip r:embed="rId2"/>
            <a:stretch>
              <a:fillRect l="0" t="0" r="0" b="0"/>
            </a:stretch>
          </a:blipFill>
        </p:spPr>
      </p:sp>
      <p:sp>
        <p:nvSpPr>
          <p:cNvPr name="TextBox 3" id="3"/>
          <p:cNvSpPr txBox="true"/>
          <p:nvPr/>
        </p:nvSpPr>
        <p:spPr>
          <a:xfrm rot="0">
            <a:off x="0" y="500063"/>
            <a:ext cx="18288000" cy="1057275"/>
          </a:xfrm>
          <a:prstGeom prst="rect">
            <a:avLst/>
          </a:prstGeom>
        </p:spPr>
        <p:txBody>
          <a:bodyPr anchor="t" rtlCol="false" tIns="0" lIns="0" bIns="0" rIns="0">
            <a:spAutoFit/>
          </a:bodyPr>
          <a:lstStyle/>
          <a:p>
            <a:pPr algn="ctr">
              <a:lnSpc>
                <a:spcPts val="8399"/>
              </a:lnSpc>
            </a:pPr>
            <a:r>
              <a:rPr lang="en-US" sz="6999" spc="-139">
                <a:solidFill>
                  <a:srgbClr val="303926"/>
                </a:solidFill>
                <a:latin typeface="Tenor Sans"/>
                <a:ea typeface="Tenor Sans"/>
                <a:cs typeface="Tenor Sans"/>
                <a:sym typeface="Tenor Sans"/>
              </a:rPr>
              <a:t>PERFORMANCE EVALUATION</a:t>
            </a:r>
          </a:p>
        </p:txBody>
      </p:sp>
      <p:sp>
        <p:nvSpPr>
          <p:cNvPr name="TextBox 4" id="4"/>
          <p:cNvSpPr txBox="true"/>
          <p:nvPr/>
        </p:nvSpPr>
        <p:spPr>
          <a:xfrm rot="0">
            <a:off x="2075364" y="8360062"/>
            <a:ext cx="14137271" cy="1195002"/>
          </a:xfrm>
          <a:prstGeom prst="rect">
            <a:avLst/>
          </a:prstGeom>
        </p:spPr>
        <p:txBody>
          <a:bodyPr anchor="t" rtlCol="false" tIns="0" lIns="0" bIns="0" rIns="0">
            <a:spAutoFit/>
          </a:bodyPr>
          <a:lstStyle/>
          <a:p>
            <a:pPr algn="ctr">
              <a:lnSpc>
                <a:spcPts val="4741"/>
              </a:lnSpc>
            </a:pPr>
            <a:r>
              <a:rPr lang="en-US" sz="3951" spc="-79">
                <a:solidFill>
                  <a:srgbClr val="303926"/>
                </a:solidFill>
                <a:latin typeface="Tenor Sans"/>
                <a:ea typeface="Tenor Sans"/>
                <a:cs typeface="Tenor Sans"/>
                <a:sym typeface="Tenor Sans"/>
              </a:rPr>
              <a:t>Performance evaluation results of PANG-KAT's short-unit tokenization for both unit testing and external validation.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75364" y="2013043"/>
            <a:ext cx="14137271" cy="5899343"/>
          </a:xfrm>
          <a:custGeom>
            <a:avLst/>
            <a:gdLst/>
            <a:ahLst/>
            <a:cxnLst/>
            <a:rect r="r" b="b" t="t" l="l"/>
            <a:pathLst>
              <a:path h="5899343" w="14137271">
                <a:moveTo>
                  <a:pt x="0" y="0"/>
                </a:moveTo>
                <a:lnTo>
                  <a:pt x="14137272" y="0"/>
                </a:lnTo>
                <a:lnTo>
                  <a:pt x="14137272" y="5899344"/>
                </a:lnTo>
                <a:lnTo>
                  <a:pt x="0" y="5899344"/>
                </a:lnTo>
                <a:lnTo>
                  <a:pt x="0" y="0"/>
                </a:lnTo>
                <a:close/>
              </a:path>
            </a:pathLst>
          </a:custGeom>
          <a:blipFill>
            <a:blip r:embed="rId2"/>
            <a:stretch>
              <a:fillRect l="-331" t="0" r="-331" b="0"/>
            </a:stretch>
          </a:blipFill>
        </p:spPr>
      </p:sp>
      <p:sp>
        <p:nvSpPr>
          <p:cNvPr name="TextBox 3" id="3"/>
          <p:cNvSpPr txBox="true"/>
          <p:nvPr/>
        </p:nvSpPr>
        <p:spPr>
          <a:xfrm rot="0">
            <a:off x="0" y="500063"/>
            <a:ext cx="18288000" cy="1057275"/>
          </a:xfrm>
          <a:prstGeom prst="rect">
            <a:avLst/>
          </a:prstGeom>
        </p:spPr>
        <p:txBody>
          <a:bodyPr anchor="t" rtlCol="false" tIns="0" lIns="0" bIns="0" rIns="0">
            <a:spAutoFit/>
          </a:bodyPr>
          <a:lstStyle/>
          <a:p>
            <a:pPr algn="ctr">
              <a:lnSpc>
                <a:spcPts val="8399"/>
              </a:lnSpc>
            </a:pPr>
            <a:r>
              <a:rPr lang="en-US" sz="6999" spc="-139">
                <a:solidFill>
                  <a:srgbClr val="303926"/>
                </a:solidFill>
                <a:latin typeface="Tenor Sans"/>
                <a:ea typeface="Tenor Sans"/>
                <a:cs typeface="Tenor Sans"/>
                <a:sym typeface="Tenor Sans"/>
              </a:rPr>
              <a:t>PERFORMANCE EVALUATION</a:t>
            </a:r>
          </a:p>
        </p:txBody>
      </p:sp>
      <p:sp>
        <p:nvSpPr>
          <p:cNvPr name="TextBox 4" id="4"/>
          <p:cNvSpPr txBox="true"/>
          <p:nvPr/>
        </p:nvSpPr>
        <p:spPr>
          <a:xfrm rot="0">
            <a:off x="2075364" y="8360062"/>
            <a:ext cx="14137271" cy="1195002"/>
          </a:xfrm>
          <a:prstGeom prst="rect">
            <a:avLst/>
          </a:prstGeom>
        </p:spPr>
        <p:txBody>
          <a:bodyPr anchor="t" rtlCol="false" tIns="0" lIns="0" bIns="0" rIns="0">
            <a:spAutoFit/>
          </a:bodyPr>
          <a:lstStyle/>
          <a:p>
            <a:pPr algn="ctr">
              <a:lnSpc>
                <a:spcPts val="4741"/>
              </a:lnSpc>
            </a:pPr>
            <a:r>
              <a:rPr lang="en-US" sz="3951" spc="-79">
                <a:solidFill>
                  <a:srgbClr val="303926"/>
                </a:solidFill>
                <a:latin typeface="Tenor Sans"/>
                <a:ea typeface="Tenor Sans"/>
                <a:cs typeface="Tenor Sans"/>
                <a:sym typeface="Tenor Sans"/>
              </a:rPr>
              <a:t>Performance evaluation results of PANG-KAT's longer-unit tokenization for both unit testing and external validation.</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20011" y="1815838"/>
            <a:ext cx="15247978" cy="6121924"/>
            <a:chOff x="0" y="0"/>
            <a:chExt cx="20330638" cy="8162565"/>
          </a:xfrm>
        </p:grpSpPr>
        <p:sp>
          <p:nvSpPr>
            <p:cNvPr name="TextBox 3" id="3"/>
            <p:cNvSpPr txBox="true"/>
            <p:nvPr/>
          </p:nvSpPr>
          <p:spPr>
            <a:xfrm rot="0">
              <a:off x="0" y="-9525"/>
              <a:ext cx="20259630" cy="4048125"/>
            </a:xfrm>
            <a:prstGeom prst="rect">
              <a:avLst/>
            </a:prstGeom>
          </p:spPr>
          <p:txBody>
            <a:bodyPr anchor="t" rtlCol="false" tIns="0" lIns="0" bIns="0" rIns="0">
              <a:spAutoFit/>
            </a:bodyPr>
            <a:lstStyle/>
            <a:p>
              <a:pPr algn="ctr">
                <a:lnSpc>
                  <a:spcPts val="11999"/>
                </a:lnSpc>
              </a:pPr>
              <a:r>
                <a:rPr lang="en-US" sz="9999" spc="-199">
                  <a:solidFill>
                    <a:srgbClr val="303926"/>
                  </a:solidFill>
                  <a:latin typeface="Tenor Sans"/>
                  <a:ea typeface="Tenor Sans"/>
                  <a:cs typeface="Tenor Sans"/>
                  <a:sym typeface="Tenor Sans"/>
                </a:rPr>
                <a:t>PERFORMANCE EVALUATION</a:t>
              </a:r>
            </a:p>
          </p:txBody>
        </p:sp>
        <p:sp>
          <p:nvSpPr>
            <p:cNvPr name="TextBox 4" id="4"/>
            <p:cNvSpPr txBox="true"/>
            <p:nvPr/>
          </p:nvSpPr>
          <p:spPr>
            <a:xfrm rot="0">
              <a:off x="0" y="4641490"/>
              <a:ext cx="20330638" cy="3521075"/>
            </a:xfrm>
            <a:prstGeom prst="rect">
              <a:avLst/>
            </a:prstGeom>
          </p:spPr>
          <p:txBody>
            <a:bodyPr anchor="t" rtlCol="false" tIns="0" lIns="0" bIns="0" rIns="0">
              <a:spAutoFit/>
            </a:bodyPr>
            <a:lstStyle/>
            <a:p>
              <a:pPr algn="ctr">
                <a:lnSpc>
                  <a:spcPts val="4200"/>
                </a:lnSpc>
              </a:pPr>
              <a:r>
                <a:rPr lang="en-US" sz="3000" spc="60">
                  <a:solidFill>
                    <a:srgbClr val="303926"/>
                  </a:solidFill>
                  <a:latin typeface="DM Sans"/>
                  <a:ea typeface="DM Sans"/>
                  <a:cs typeface="DM Sans"/>
                  <a:sym typeface="DM Sans"/>
                </a:rPr>
                <a:t>PANG-KAT achieved F1 scores exceeding 0.9 on both unit testing and external validation for both short and longer unit tokenization. Given that the F1-score ranges from 0 to 1, with 1 indicating perfect classification performance for the model [22], PANG-KAT F1 scores indicate good performance in accurately tokenizing and classifying Tagalog NEs and MWEs.</a:t>
              </a:r>
            </a:p>
          </p:txBody>
        </p:sp>
      </p:grpSp>
      <p:sp>
        <p:nvSpPr>
          <p:cNvPr name="TextBox 5" id="5"/>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29391E"/>
                </a:solidFill>
                <a:latin typeface="DM Sans"/>
                <a:ea typeface="DM Sans"/>
                <a:cs typeface="DM Sans"/>
                <a:sym typeface="DM Sans"/>
              </a:rPr>
              <a:t>JUNE 2025</a:t>
            </a:r>
          </a:p>
        </p:txBody>
      </p:sp>
      <p:sp>
        <p:nvSpPr>
          <p:cNvPr name="TextBox 6" id="6"/>
          <p:cNvSpPr txBox="true"/>
          <p:nvPr/>
        </p:nvSpPr>
        <p:spPr>
          <a:xfrm rot="0">
            <a:off x="10726712" y="9259840"/>
            <a:ext cx="6532588" cy="209550"/>
          </a:xfrm>
          <a:prstGeom prst="rect">
            <a:avLst/>
          </a:prstGeom>
        </p:spPr>
        <p:txBody>
          <a:bodyPr anchor="t" rtlCol="false" tIns="0" lIns="0" bIns="0" rIns="0">
            <a:spAutoFit/>
          </a:bodyPr>
          <a:lstStyle/>
          <a:p>
            <a:pPr algn="r">
              <a:lnSpc>
                <a:spcPts val="1680"/>
              </a:lnSpc>
            </a:pPr>
            <a:r>
              <a:rPr lang="en-US" sz="1400" spc="415">
                <a:solidFill>
                  <a:srgbClr val="29391E"/>
                </a:solidFill>
                <a:latin typeface="DM Sans"/>
                <a:ea typeface="DM Sans"/>
                <a:cs typeface="DM Sans"/>
                <a:sym typeface="DM Sans"/>
              </a:rPr>
              <a:t>2025 ICS UNDERGRADUATE RESEARCH SYMPOSIUM</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20011" y="2573076"/>
            <a:ext cx="15247978" cy="5140849"/>
            <a:chOff x="0" y="0"/>
            <a:chExt cx="20330638" cy="6854465"/>
          </a:xfrm>
        </p:grpSpPr>
        <p:sp>
          <p:nvSpPr>
            <p:cNvPr name="TextBox 3" id="3"/>
            <p:cNvSpPr txBox="true"/>
            <p:nvPr/>
          </p:nvSpPr>
          <p:spPr>
            <a:xfrm rot="0">
              <a:off x="0" y="-9525"/>
              <a:ext cx="20259630" cy="2028825"/>
            </a:xfrm>
            <a:prstGeom prst="rect">
              <a:avLst/>
            </a:prstGeom>
          </p:spPr>
          <p:txBody>
            <a:bodyPr anchor="t" rtlCol="false" tIns="0" lIns="0" bIns="0" rIns="0">
              <a:spAutoFit/>
            </a:bodyPr>
            <a:lstStyle/>
            <a:p>
              <a:pPr algn="ctr">
                <a:lnSpc>
                  <a:spcPts val="11999"/>
                </a:lnSpc>
              </a:pPr>
              <a:r>
                <a:rPr lang="en-US" sz="9999" spc="-199">
                  <a:solidFill>
                    <a:srgbClr val="303926"/>
                  </a:solidFill>
                  <a:latin typeface="Tenor Sans"/>
                  <a:ea typeface="Tenor Sans"/>
                  <a:cs typeface="Tenor Sans"/>
                  <a:sym typeface="Tenor Sans"/>
                </a:rPr>
                <a:t>DISCUSSION</a:t>
              </a:r>
            </a:p>
          </p:txBody>
        </p:sp>
        <p:sp>
          <p:nvSpPr>
            <p:cNvPr name="TextBox 4" id="4"/>
            <p:cNvSpPr txBox="true"/>
            <p:nvPr/>
          </p:nvSpPr>
          <p:spPr>
            <a:xfrm rot="0">
              <a:off x="0" y="2622190"/>
              <a:ext cx="20330638" cy="4232275"/>
            </a:xfrm>
            <a:prstGeom prst="rect">
              <a:avLst/>
            </a:prstGeom>
          </p:spPr>
          <p:txBody>
            <a:bodyPr anchor="t" rtlCol="false" tIns="0" lIns="0" bIns="0" rIns="0">
              <a:spAutoFit/>
            </a:bodyPr>
            <a:lstStyle/>
            <a:p>
              <a:pPr algn="ctr">
                <a:lnSpc>
                  <a:spcPts val="4200"/>
                </a:lnSpc>
              </a:pPr>
              <a:r>
                <a:rPr lang="en-US" sz="3000" spc="60">
                  <a:solidFill>
                    <a:srgbClr val="303926"/>
                  </a:solidFill>
                  <a:latin typeface="DM Sans"/>
                  <a:ea typeface="DM Sans"/>
                  <a:cs typeface="DM Sans"/>
                  <a:sym typeface="DM Sans"/>
                </a:rPr>
                <a:t>The deductions on PANG-KAT’s F1 score is mainly impacted by its strong reliance on the word patterns in its ruleset; it lacks the ability to recognize deeper contextual meanings and word relationships. Strict word patterns also lead to misclassifications when handling misspellings or incorrect usage of punctuation. Additionally, its dictionary has limited vocabulary and is specifically tailored to the Philippine context. </a:t>
              </a:r>
            </a:p>
          </p:txBody>
        </p:sp>
      </p:grpSp>
      <p:sp>
        <p:nvSpPr>
          <p:cNvPr name="TextBox 5" id="5"/>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29391E"/>
                </a:solidFill>
                <a:latin typeface="DM Sans"/>
                <a:ea typeface="DM Sans"/>
                <a:cs typeface="DM Sans"/>
                <a:sym typeface="DM Sans"/>
              </a:rPr>
              <a:t>JUNE 2025</a:t>
            </a:r>
          </a:p>
        </p:txBody>
      </p:sp>
      <p:sp>
        <p:nvSpPr>
          <p:cNvPr name="TextBox 6" id="6"/>
          <p:cNvSpPr txBox="true"/>
          <p:nvPr/>
        </p:nvSpPr>
        <p:spPr>
          <a:xfrm rot="0">
            <a:off x="10726712" y="9259840"/>
            <a:ext cx="6532588" cy="209550"/>
          </a:xfrm>
          <a:prstGeom prst="rect">
            <a:avLst/>
          </a:prstGeom>
        </p:spPr>
        <p:txBody>
          <a:bodyPr anchor="t" rtlCol="false" tIns="0" lIns="0" bIns="0" rIns="0">
            <a:spAutoFit/>
          </a:bodyPr>
          <a:lstStyle/>
          <a:p>
            <a:pPr algn="r">
              <a:lnSpc>
                <a:spcPts val="1680"/>
              </a:lnSpc>
            </a:pPr>
            <a:r>
              <a:rPr lang="en-US" sz="1400" spc="415">
                <a:solidFill>
                  <a:srgbClr val="29391E"/>
                </a:solidFill>
                <a:latin typeface="DM Sans"/>
                <a:ea typeface="DM Sans"/>
                <a:cs typeface="DM Sans"/>
                <a:sym typeface="DM Sans"/>
              </a:rPr>
              <a:t>2025 ICS UNDERGRADUATE RESEARCH SYMPOSIUM</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CACFBC"/>
        </a:solidFill>
      </p:bgPr>
    </p:bg>
    <p:spTree>
      <p:nvGrpSpPr>
        <p:cNvPr id="1" name=""/>
        <p:cNvGrpSpPr/>
        <p:nvPr/>
      </p:nvGrpSpPr>
      <p:grpSpPr>
        <a:xfrm>
          <a:off x="0" y="0"/>
          <a:ext cx="0" cy="0"/>
          <a:chOff x="0" y="0"/>
          <a:chExt cx="0" cy="0"/>
        </a:xfrm>
      </p:grpSpPr>
      <p:sp>
        <p:nvSpPr>
          <p:cNvPr name="AutoShape 2" id="2"/>
          <p:cNvSpPr/>
          <p:nvPr/>
        </p:nvSpPr>
        <p:spPr>
          <a:xfrm rot="-5400000">
            <a:off x="9053645" y="-1361156"/>
            <a:ext cx="9525" cy="15249141"/>
          </a:xfrm>
          <a:prstGeom prst="rect">
            <a:avLst/>
          </a:prstGeom>
          <a:solidFill>
            <a:srgbClr val="000000"/>
          </a:solidFill>
        </p:spPr>
      </p:sp>
      <p:grpSp>
        <p:nvGrpSpPr>
          <p:cNvPr name="Group 3" id="3"/>
          <p:cNvGrpSpPr/>
          <p:nvPr/>
        </p:nvGrpSpPr>
        <p:grpSpPr>
          <a:xfrm rot="0">
            <a:off x="1332327" y="6161905"/>
            <a:ext cx="203018" cy="203018"/>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5F5EF"/>
            </a:solidFill>
          </p:spPr>
        </p:sp>
      </p:grpSp>
      <p:grpSp>
        <p:nvGrpSpPr>
          <p:cNvPr name="Group 5" id="5"/>
          <p:cNvGrpSpPr/>
          <p:nvPr/>
        </p:nvGrpSpPr>
        <p:grpSpPr>
          <a:xfrm rot="0">
            <a:off x="6398160" y="6166668"/>
            <a:ext cx="203018" cy="203018"/>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7" id="7"/>
          <p:cNvGrpSpPr/>
          <p:nvPr/>
        </p:nvGrpSpPr>
        <p:grpSpPr>
          <a:xfrm rot="0">
            <a:off x="11463993" y="6166668"/>
            <a:ext cx="203018" cy="203018"/>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9" id="9"/>
          <p:cNvGrpSpPr/>
          <p:nvPr/>
        </p:nvGrpSpPr>
        <p:grpSpPr>
          <a:xfrm rot="0">
            <a:off x="16682978" y="6166668"/>
            <a:ext cx="203018" cy="203018"/>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9391E"/>
            </a:solidFill>
          </p:spPr>
        </p:sp>
      </p:grpSp>
      <p:sp>
        <p:nvSpPr>
          <p:cNvPr name="TextBox 11" id="11"/>
          <p:cNvSpPr txBox="true"/>
          <p:nvPr/>
        </p:nvSpPr>
        <p:spPr>
          <a:xfrm rot="0">
            <a:off x="1402004" y="3907789"/>
            <a:ext cx="15553669" cy="1914525"/>
          </a:xfrm>
          <a:prstGeom prst="rect">
            <a:avLst/>
          </a:prstGeom>
        </p:spPr>
        <p:txBody>
          <a:bodyPr anchor="t" rtlCol="false" tIns="0" lIns="0" bIns="0" rIns="0">
            <a:spAutoFit/>
          </a:bodyPr>
          <a:lstStyle/>
          <a:p>
            <a:pPr algn="ctr">
              <a:lnSpc>
                <a:spcPts val="15000"/>
              </a:lnSpc>
            </a:pPr>
            <a:r>
              <a:rPr lang="en-US" sz="12500" spc="-250">
                <a:solidFill>
                  <a:srgbClr val="303926"/>
                </a:solidFill>
                <a:latin typeface="Tenor Sans"/>
                <a:ea typeface="Tenor Sans"/>
                <a:cs typeface="Tenor Sans"/>
                <a:sym typeface="Tenor Sans"/>
              </a:rPr>
              <a:t>CONCLUSION</a:t>
            </a:r>
          </a:p>
        </p:txBody>
      </p:sp>
      <p:sp>
        <p:nvSpPr>
          <p:cNvPr name="TextBox 12" id="12"/>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29391E"/>
                </a:solidFill>
                <a:latin typeface="DM Sans"/>
                <a:ea typeface="DM Sans"/>
                <a:cs typeface="DM Sans"/>
                <a:sym typeface="DM Sans"/>
              </a:rPr>
              <a:t>JUNE 2025</a:t>
            </a:r>
          </a:p>
        </p:txBody>
      </p:sp>
      <p:sp>
        <p:nvSpPr>
          <p:cNvPr name="TextBox 13" id="13"/>
          <p:cNvSpPr txBox="true"/>
          <p:nvPr/>
        </p:nvSpPr>
        <p:spPr>
          <a:xfrm rot="0">
            <a:off x="10726712" y="9259840"/>
            <a:ext cx="6532588" cy="209550"/>
          </a:xfrm>
          <a:prstGeom prst="rect">
            <a:avLst/>
          </a:prstGeom>
        </p:spPr>
        <p:txBody>
          <a:bodyPr anchor="t" rtlCol="false" tIns="0" lIns="0" bIns="0" rIns="0">
            <a:spAutoFit/>
          </a:bodyPr>
          <a:lstStyle/>
          <a:p>
            <a:pPr algn="r">
              <a:lnSpc>
                <a:spcPts val="1680"/>
              </a:lnSpc>
            </a:pPr>
            <a:r>
              <a:rPr lang="en-US" sz="1400" spc="415">
                <a:solidFill>
                  <a:srgbClr val="29391E"/>
                </a:solidFill>
                <a:latin typeface="DM Sans"/>
                <a:ea typeface="DM Sans"/>
                <a:cs typeface="DM Sans"/>
                <a:sym typeface="DM Sans"/>
              </a:rPr>
              <a:t>2025 ICS UNDERGRADUATE RESEARCH SYMPOSIUM</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29391E"/>
        </a:solidFill>
      </p:bgPr>
    </p:bg>
    <p:spTree>
      <p:nvGrpSpPr>
        <p:cNvPr id="1" name=""/>
        <p:cNvGrpSpPr/>
        <p:nvPr/>
      </p:nvGrpSpPr>
      <p:grpSpPr>
        <a:xfrm>
          <a:off x="0" y="0"/>
          <a:ext cx="0" cy="0"/>
          <a:chOff x="0" y="0"/>
          <a:chExt cx="0" cy="0"/>
        </a:xfrm>
      </p:grpSpPr>
      <p:grpSp>
        <p:nvGrpSpPr>
          <p:cNvPr name="Group 2" id="2"/>
          <p:cNvGrpSpPr/>
          <p:nvPr/>
        </p:nvGrpSpPr>
        <p:grpSpPr>
          <a:xfrm rot="0">
            <a:off x="1520011" y="2769768"/>
            <a:ext cx="15247978" cy="5140849"/>
            <a:chOff x="0" y="0"/>
            <a:chExt cx="20330638" cy="6854465"/>
          </a:xfrm>
        </p:grpSpPr>
        <p:sp>
          <p:nvSpPr>
            <p:cNvPr name="TextBox 3" id="3"/>
            <p:cNvSpPr txBox="true"/>
            <p:nvPr/>
          </p:nvSpPr>
          <p:spPr>
            <a:xfrm rot="0">
              <a:off x="0" y="-9525"/>
              <a:ext cx="20259630" cy="20288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CONCLUSION</a:t>
              </a:r>
            </a:p>
          </p:txBody>
        </p:sp>
        <p:sp>
          <p:nvSpPr>
            <p:cNvPr name="TextBox 4" id="4"/>
            <p:cNvSpPr txBox="true"/>
            <p:nvPr/>
          </p:nvSpPr>
          <p:spPr>
            <a:xfrm rot="0">
              <a:off x="0" y="2622190"/>
              <a:ext cx="20330638" cy="4232275"/>
            </a:xfrm>
            <a:prstGeom prst="rect">
              <a:avLst/>
            </a:prstGeom>
          </p:spPr>
          <p:txBody>
            <a:bodyPr anchor="t" rtlCol="false" tIns="0" lIns="0" bIns="0" rIns="0">
              <a:spAutoFit/>
            </a:bodyPr>
            <a:lstStyle/>
            <a:p>
              <a:pPr algn="ctr">
                <a:lnSpc>
                  <a:spcPts val="4200"/>
                </a:lnSpc>
              </a:pPr>
              <a:r>
                <a:rPr lang="en-US" sz="3000" spc="60">
                  <a:solidFill>
                    <a:srgbClr val="FFFFFF"/>
                  </a:solidFill>
                  <a:latin typeface="DM Sans"/>
                  <a:ea typeface="DM Sans"/>
                  <a:cs typeface="DM Sans"/>
                  <a:sym typeface="DM Sans"/>
                </a:rPr>
                <a:t>The main objective of this study is to develop PANG-KAT to address the lack of language-specific NLP tools for the Tagalog language, particularly a suitable tokenizer. Through rigorous development and testing, the performance evaluation results of PANG-KAT indicated good performance in accurately tokenizing and classifying Tagalog NEs and MWEs. These results affirm the effectiveness of its ruleset and dictionaries in capturing the patterns in Tagalog and Taglish texts. </a:t>
              </a:r>
            </a:p>
          </p:txBody>
        </p:sp>
      </p:grpSp>
      <p:sp>
        <p:nvSpPr>
          <p:cNvPr name="TextBox 5" id="5"/>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CACFBC"/>
                </a:solidFill>
                <a:latin typeface="DM Sans"/>
                <a:ea typeface="DM Sans"/>
                <a:cs typeface="DM Sans"/>
                <a:sym typeface="DM Sans"/>
              </a:rPr>
              <a:t>JUNE 2025</a:t>
            </a:r>
          </a:p>
        </p:txBody>
      </p:sp>
      <p:sp>
        <p:nvSpPr>
          <p:cNvPr name="TextBox 6" id="6"/>
          <p:cNvSpPr txBox="true"/>
          <p:nvPr/>
        </p:nvSpPr>
        <p:spPr>
          <a:xfrm rot="0">
            <a:off x="10591905" y="9258300"/>
            <a:ext cx="6667395" cy="211090"/>
          </a:xfrm>
          <a:prstGeom prst="rect">
            <a:avLst/>
          </a:prstGeom>
        </p:spPr>
        <p:txBody>
          <a:bodyPr anchor="t" rtlCol="false" tIns="0" lIns="0" bIns="0" rIns="0">
            <a:spAutoFit/>
          </a:bodyPr>
          <a:lstStyle/>
          <a:p>
            <a:pPr algn="r">
              <a:lnSpc>
                <a:spcPts val="1680"/>
              </a:lnSpc>
            </a:pPr>
            <a:r>
              <a:rPr lang="en-US" sz="1400" spc="415">
                <a:solidFill>
                  <a:srgbClr val="CACFBC"/>
                </a:solidFill>
                <a:latin typeface="DM Sans"/>
                <a:ea typeface="DM Sans"/>
                <a:cs typeface="DM Sans"/>
                <a:sym typeface="DM Sans"/>
              </a:rPr>
              <a:t>2025 ICS UNDERGRADUATE RESEARCH SYMPOSIUM</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29391E"/>
        </a:solidFill>
      </p:bgPr>
    </p:bg>
    <p:spTree>
      <p:nvGrpSpPr>
        <p:cNvPr id="1" name=""/>
        <p:cNvGrpSpPr/>
        <p:nvPr/>
      </p:nvGrpSpPr>
      <p:grpSpPr>
        <a:xfrm>
          <a:off x="0" y="0"/>
          <a:ext cx="0" cy="0"/>
          <a:chOff x="0" y="0"/>
          <a:chExt cx="0" cy="0"/>
        </a:xfrm>
      </p:grpSpPr>
      <p:grpSp>
        <p:nvGrpSpPr>
          <p:cNvPr name="Group 2" id="2"/>
          <p:cNvGrpSpPr/>
          <p:nvPr/>
        </p:nvGrpSpPr>
        <p:grpSpPr>
          <a:xfrm rot="0">
            <a:off x="1520011" y="2839776"/>
            <a:ext cx="15247978" cy="4607449"/>
            <a:chOff x="0" y="0"/>
            <a:chExt cx="20330638" cy="6143265"/>
          </a:xfrm>
        </p:grpSpPr>
        <p:sp>
          <p:nvSpPr>
            <p:cNvPr name="TextBox 3" id="3"/>
            <p:cNvSpPr txBox="true"/>
            <p:nvPr/>
          </p:nvSpPr>
          <p:spPr>
            <a:xfrm rot="0">
              <a:off x="0" y="-9525"/>
              <a:ext cx="20259630" cy="20288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RECOMMENDATIONS</a:t>
              </a:r>
            </a:p>
          </p:txBody>
        </p:sp>
        <p:sp>
          <p:nvSpPr>
            <p:cNvPr name="TextBox 4" id="4"/>
            <p:cNvSpPr txBox="true"/>
            <p:nvPr/>
          </p:nvSpPr>
          <p:spPr>
            <a:xfrm rot="0">
              <a:off x="0" y="2622190"/>
              <a:ext cx="20330638" cy="3521075"/>
            </a:xfrm>
            <a:prstGeom prst="rect">
              <a:avLst/>
            </a:prstGeom>
          </p:spPr>
          <p:txBody>
            <a:bodyPr anchor="t" rtlCol="false" tIns="0" lIns="0" bIns="0" rIns="0">
              <a:spAutoFit/>
            </a:bodyPr>
            <a:lstStyle/>
            <a:p>
              <a:pPr algn="ctr">
                <a:lnSpc>
                  <a:spcPts val="4200"/>
                </a:lnSpc>
              </a:pPr>
              <a:r>
                <a:rPr lang="en-US" sz="3000" spc="60">
                  <a:solidFill>
                    <a:srgbClr val="FFFFFF"/>
                  </a:solidFill>
                  <a:latin typeface="DM Sans"/>
                  <a:ea typeface="DM Sans"/>
                  <a:cs typeface="DM Sans"/>
                  <a:sym typeface="DM Sans"/>
                </a:rPr>
                <a:t>Further improvements in PANG-KAT's performance can still be achieved by integrating it with additional Tagalog pre-processing modules and expanding its dictionary, all to develop a dedicated Tagalog tokenizer that could serve as a foundation for the development of more advanced Tagalog NLP tools and bridge the gap that impedes its potential NLP advancements.</a:t>
              </a:r>
            </a:p>
          </p:txBody>
        </p:sp>
      </p:grpSp>
      <p:sp>
        <p:nvSpPr>
          <p:cNvPr name="TextBox 5" id="5"/>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CACFBC"/>
                </a:solidFill>
                <a:latin typeface="DM Sans"/>
                <a:ea typeface="DM Sans"/>
                <a:cs typeface="DM Sans"/>
                <a:sym typeface="DM Sans"/>
              </a:rPr>
              <a:t>JUNE 2025</a:t>
            </a:r>
          </a:p>
        </p:txBody>
      </p:sp>
      <p:sp>
        <p:nvSpPr>
          <p:cNvPr name="TextBox 6" id="6"/>
          <p:cNvSpPr txBox="true"/>
          <p:nvPr/>
        </p:nvSpPr>
        <p:spPr>
          <a:xfrm rot="0">
            <a:off x="10591905" y="9258300"/>
            <a:ext cx="6667395" cy="211090"/>
          </a:xfrm>
          <a:prstGeom prst="rect">
            <a:avLst/>
          </a:prstGeom>
        </p:spPr>
        <p:txBody>
          <a:bodyPr anchor="t" rtlCol="false" tIns="0" lIns="0" bIns="0" rIns="0">
            <a:spAutoFit/>
          </a:bodyPr>
          <a:lstStyle/>
          <a:p>
            <a:pPr algn="r">
              <a:lnSpc>
                <a:spcPts val="1680"/>
              </a:lnSpc>
            </a:pPr>
            <a:r>
              <a:rPr lang="en-US" sz="1400" spc="415">
                <a:solidFill>
                  <a:srgbClr val="CACFBC"/>
                </a:solidFill>
                <a:latin typeface="DM Sans"/>
                <a:ea typeface="DM Sans"/>
                <a:cs typeface="DM Sans"/>
                <a:sym typeface="DM Sans"/>
              </a:rPr>
              <a:t>2025 ICS UNDERGRADUATE RESEARCH SYMPOSIUM</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29391E"/>
        </a:solidFill>
      </p:bgPr>
    </p:bg>
    <p:spTree>
      <p:nvGrpSpPr>
        <p:cNvPr id="1" name=""/>
        <p:cNvGrpSpPr/>
        <p:nvPr/>
      </p:nvGrpSpPr>
      <p:grpSpPr>
        <a:xfrm>
          <a:off x="0" y="0"/>
          <a:ext cx="0" cy="0"/>
          <a:chOff x="0" y="0"/>
          <a:chExt cx="0" cy="0"/>
        </a:xfrm>
      </p:grpSpPr>
      <p:grpSp>
        <p:nvGrpSpPr>
          <p:cNvPr name="Group 2" id="2"/>
          <p:cNvGrpSpPr/>
          <p:nvPr/>
        </p:nvGrpSpPr>
        <p:grpSpPr>
          <a:xfrm rot="0">
            <a:off x="812355" y="439476"/>
            <a:ext cx="16663290" cy="9408049"/>
            <a:chOff x="0" y="0"/>
            <a:chExt cx="22217719" cy="12544065"/>
          </a:xfrm>
        </p:grpSpPr>
        <p:sp>
          <p:nvSpPr>
            <p:cNvPr name="TextBox 3" id="3"/>
            <p:cNvSpPr txBox="true"/>
            <p:nvPr/>
          </p:nvSpPr>
          <p:spPr>
            <a:xfrm rot="0">
              <a:off x="0" y="-9525"/>
              <a:ext cx="22140121" cy="20288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REFERENCES</a:t>
              </a:r>
            </a:p>
          </p:txBody>
        </p:sp>
        <p:sp>
          <p:nvSpPr>
            <p:cNvPr name="TextBox 4" id="4"/>
            <p:cNvSpPr txBox="true"/>
            <p:nvPr/>
          </p:nvSpPr>
          <p:spPr>
            <a:xfrm rot="0">
              <a:off x="0" y="2622190"/>
              <a:ext cx="22217719" cy="9921875"/>
            </a:xfrm>
            <a:prstGeom prst="rect">
              <a:avLst/>
            </a:prstGeom>
          </p:spPr>
          <p:txBody>
            <a:bodyPr anchor="t" rtlCol="false" tIns="0" lIns="0" bIns="0" rIns="0">
              <a:spAutoFit/>
            </a:bodyPr>
            <a:lstStyle/>
            <a:p>
              <a:pPr algn="just">
                <a:lnSpc>
                  <a:spcPts val="4200"/>
                </a:lnSpc>
              </a:pPr>
              <a:r>
                <a:rPr lang="en-US" sz="3000" spc="60">
                  <a:solidFill>
                    <a:srgbClr val="FFFFFF"/>
                  </a:solidFill>
                  <a:latin typeface="DM Sans"/>
                  <a:ea typeface="DM Sans"/>
                  <a:cs typeface="DM Sans"/>
                  <a:sym typeface="DM Sans"/>
                </a:rPr>
                <a:t>[1] M. Herrera, A. Aich, and N. Parde. “TweetTaglish: A Dataset for Investigating Tagalog-English Code-Switching”. In: Proceedings of the Thirteenth Language Resources and Evaluation Conference. Marseille, France: European Language Resources Association, pp. 2090–2097. 2022. URL: https://aclanthology. org/2022.lrec-1.225/.</a:t>
              </a:r>
            </a:p>
            <a:p>
              <a:pPr algn="just">
                <a:lnSpc>
                  <a:spcPts val="4200"/>
                </a:lnSpc>
              </a:pPr>
              <a:r>
                <a:rPr lang="en-US" sz="3000" spc="60">
                  <a:solidFill>
                    <a:srgbClr val="FFFFFF"/>
                  </a:solidFill>
                  <a:latin typeface="DM Sans"/>
                  <a:ea typeface="DM Sans"/>
                  <a:cs typeface="DM Sans"/>
                  <a:sym typeface="DM Sans"/>
                </a:rPr>
                <a:t>[2] J. Gra¨en, M. Bertamini, and M. Volk. “Cutter – a Universal Multilingual Tokenizer”. In: Swiss Text Analytics Conference. Winterthur, 12 June 2018 - 13 June 2018: CEUR-WS, pp. 2090–2097. 2018. URL: https://doi.org/10.5167/uzh-157243.</a:t>
              </a:r>
            </a:p>
            <a:p>
              <a:pPr algn="just">
                <a:lnSpc>
                  <a:spcPts val="4200"/>
                </a:lnSpc>
              </a:pPr>
              <a:r>
                <a:rPr lang="en-US" sz="3000" spc="60">
                  <a:solidFill>
                    <a:srgbClr val="FFFFFF"/>
                  </a:solidFill>
                  <a:latin typeface="DM Sans"/>
                  <a:ea typeface="DM Sans"/>
                  <a:cs typeface="DM Sans"/>
                  <a:sym typeface="DM Sans"/>
                </a:rPr>
                <a:t>[3] A. Akkasi, E. Varo˘glu, and N. Dimililer. “ChemTok: A New Rule Based Tokenizer for Chemical Named Entity Recognition”. In: BioMed Research International, pp. 1–9. 2016. URL: https://doi.org/10.1155/2016/4248026.</a:t>
              </a:r>
            </a:p>
            <a:p>
              <a:pPr algn="just">
                <a:lnSpc>
                  <a:spcPts val="4200"/>
                </a:lnSpc>
              </a:pPr>
              <a:r>
                <a:rPr lang="en-US" sz="3000" spc="60">
                  <a:solidFill>
                    <a:srgbClr val="FFFFFF"/>
                  </a:solidFill>
                  <a:latin typeface="DM Sans"/>
                  <a:ea typeface="DM Sans"/>
                  <a:cs typeface="DM Sans"/>
                  <a:sym typeface="DM Sans"/>
                </a:rPr>
                <a:t>[4] K. Takaoka et al. “Sudachi: a Japanese Tokenizer for Business”. In: Proceedings of the Eleventh International Conference on Language Resources and Evaluation (LREC 2018). Miyazaki, Japan: European LanguageResources Association (ELRA). 2018. URL: https://aclanthology.org/L18-1355.pdf.</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29391E"/>
        </a:solidFill>
      </p:bgPr>
    </p:bg>
    <p:spTree>
      <p:nvGrpSpPr>
        <p:cNvPr id="1" name=""/>
        <p:cNvGrpSpPr/>
        <p:nvPr/>
      </p:nvGrpSpPr>
      <p:grpSpPr>
        <a:xfrm>
          <a:off x="0" y="0"/>
          <a:ext cx="0" cy="0"/>
          <a:chOff x="0" y="0"/>
          <a:chExt cx="0" cy="0"/>
        </a:xfrm>
      </p:grpSpPr>
      <p:sp>
        <p:nvSpPr>
          <p:cNvPr name="TextBox 2" id="2"/>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CACFBC"/>
                </a:solidFill>
                <a:latin typeface="DM Sans"/>
                <a:ea typeface="DM Sans"/>
                <a:cs typeface="DM Sans"/>
                <a:sym typeface="DM Sans"/>
              </a:rPr>
              <a:t>JUNE 2025</a:t>
            </a:r>
          </a:p>
        </p:txBody>
      </p:sp>
      <p:sp>
        <p:nvSpPr>
          <p:cNvPr name="TextBox 3" id="3"/>
          <p:cNvSpPr txBox="true"/>
          <p:nvPr/>
        </p:nvSpPr>
        <p:spPr>
          <a:xfrm rot="0">
            <a:off x="10591905" y="9258300"/>
            <a:ext cx="6667395" cy="211090"/>
          </a:xfrm>
          <a:prstGeom prst="rect">
            <a:avLst/>
          </a:prstGeom>
        </p:spPr>
        <p:txBody>
          <a:bodyPr anchor="t" rtlCol="false" tIns="0" lIns="0" bIns="0" rIns="0">
            <a:spAutoFit/>
          </a:bodyPr>
          <a:lstStyle/>
          <a:p>
            <a:pPr algn="r">
              <a:lnSpc>
                <a:spcPts val="1680"/>
              </a:lnSpc>
            </a:pPr>
            <a:r>
              <a:rPr lang="en-US" sz="1400" spc="415">
                <a:solidFill>
                  <a:srgbClr val="CACFBC"/>
                </a:solidFill>
                <a:latin typeface="DM Sans"/>
                <a:ea typeface="DM Sans"/>
                <a:cs typeface="DM Sans"/>
                <a:sym typeface="DM Sans"/>
              </a:rPr>
              <a:t>2025 ICS UNDERGRADUATE RESEARCH SYMPOSIUM</a:t>
            </a:r>
          </a:p>
        </p:txBody>
      </p:sp>
      <p:grpSp>
        <p:nvGrpSpPr>
          <p:cNvPr name="Group 4" id="4"/>
          <p:cNvGrpSpPr/>
          <p:nvPr/>
        </p:nvGrpSpPr>
        <p:grpSpPr>
          <a:xfrm rot="0">
            <a:off x="1520011" y="2941376"/>
            <a:ext cx="15247978" cy="4404249"/>
            <a:chOff x="0" y="0"/>
            <a:chExt cx="20330638" cy="5872332"/>
          </a:xfrm>
        </p:grpSpPr>
        <p:sp>
          <p:nvSpPr>
            <p:cNvPr name="TextBox 5" id="5"/>
            <p:cNvSpPr txBox="true"/>
            <p:nvPr/>
          </p:nvSpPr>
          <p:spPr>
            <a:xfrm rot="0">
              <a:off x="0" y="-9525"/>
              <a:ext cx="20259630" cy="20288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INTRODUCTION</a:t>
              </a:r>
            </a:p>
          </p:txBody>
        </p:sp>
        <p:sp>
          <p:nvSpPr>
            <p:cNvPr name="TextBox 6" id="6"/>
            <p:cNvSpPr txBox="true"/>
            <p:nvPr/>
          </p:nvSpPr>
          <p:spPr>
            <a:xfrm rot="0">
              <a:off x="0" y="2612665"/>
              <a:ext cx="20330638" cy="3259667"/>
            </a:xfrm>
            <a:prstGeom prst="rect">
              <a:avLst/>
            </a:prstGeom>
          </p:spPr>
          <p:txBody>
            <a:bodyPr anchor="t" rtlCol="false" tIns="0" lIns="0" bIns="0" rIns="0">
              <a:spAutoFit/>
            </a:bodyPr>
            <a:lstStyle/>
            <a:p>
              <a:pPr algn="ctr">
                <a:lnSpc>
                  <a:spcPts val="4900"/>
                </a:lnSpc>
              </a:pPr>
              <a:r>
                <a:rPr lang="en-US" sz="3500" spc="70">
                  <a:solidFill>
                    <a:srgbClr val="FFFFFF"/>
                  </a:solidFill>
                  <a:latin typeface="DM Sans"/>
                  <a:ea typeface="DM Sans"/>
                  <a:cs typeface="DM Sans"/>
                  <a:sym typeface="DM Sans"/>
                </a:rPr>
                <a:t>Tokenization is a critical preprocessing step in many natural language processing (NLP) tasks, yet most general tokenization methods do not effectively recognize the unique grammatical features [2], named entities (NEs), and multi-word expressions (MWEs) [3] of a language. </a:t>
              </a:r>
            </a:p>
          </p:txBody>
        </p:sp>
      </p:grpSp>
    </p:spTree>
  </p:cSld>
  <p:clrMapOvr>
    <a:masterClrMapping/>
  </p:clrMapOvr>
</p:sld>
</file>

<file path=ppt/slides/slide30.xml><?xml version="1.0" encoding="utf-8"?>
<p:sld xmlns:p="http://schemas.openxmlformats.org/presentationml/2006/main" xmlns:a="http://schemas.openxmlformats.org/drawingml/2006/main">
  <p:cSld>
    <p:bg>
      <p:bgPr>
        <a:solidFill>
          <a:srgbClr val="29391E"/>
        </a:solidFill>
      </p:bgPr>
    </p:bg>
    <p:spTree>
      <p:nvGrpSpPr>
        <p:cNvPr id="1" name=""/>
        <p:cNvGrpSpPr/>
        <p:nvPr/>
      </p:nvGrpSpPr>
      <p:grpSpPr>
        <a:xfrm>
          <a:off x="0" y="0"/>
          <a:ext cx="0" cy="0"/>
          <a:chOff x="0" y="0"/>
          <a:chExt cx="0" cy="0"/>
        </a:xfrm>
      </p:grpSpPr>
      <p:grpSp>
        <p:nvGrpSpPr>
          <p:cNvPr name="Group 2" id="2"/>
          <p:cNvGrpSpPr/>
          <p:nvPr/>
        </p:nvGrpSpPr>
        <p:grpSpPr>
          <a:xfrm rot="0">
            <a:off x="812355" y="439476"/>
            <a:ext cx="16663290" cy="9408049"/>
            <a:chOff x="0" y="0"/>
            <a:chExt cx="22217719" cy="12544065"/>
          </a:xfrm>
        </p:grpSpPr>
        <p:sp>
          <p:nvSpPr>
            <p:cNvPr name="TextBox 3" id="3"/>
            <p:cNvSpPr txBox="true"/>
            <p:nvPr/>
          </p:nvSpPr>
          <p:spPr>
            <a:xfrm rot="0">
              <a:off x="0" y="-9525"/>
              <a:ext cx="22140121" cy="20288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REFERENCES</a:t>
              </a:r>
            </a:p>
          </p:txBody>
        </p:sp>
        <p:sp>
          <p:nvSpPr>
            <p:cNvPr name="TextBox 4" id="4"/>
            <p:cNvSpPr txBox="true"/>
            <p:nvPr/>
          </p:nvSpPr>
          <p:spPr>
            <a:xfrm rot="0">
              <a:off x="0" y="2622190"/>
              <a:ext cx="22217719" cy="9921875"/>
            </a:xfrm>
            <a:prstGeom prst="rect">
              <a:avLst/>
            </a:prstGeom>
          </p:spPr>
          <p:txBody>
            <a:bodyPr anchor="t" rtlCol="false" tIns="0" lIns="0" bIns="0" rIns="0">
              <a:spAutoFit/>
            </a:bodyPr>
            <a:lstStyle/>
            <a:p>
              <a:pPr algn="just">
                <a:lnSpc>
                  <a:spcPts val="4200"/>
                </a:lnSpc>
              </a:pPr>
              <a:r>
                <a:rPr lang="en-US" sz="3000" spc="60">
                  <a:solidFill>
                    <a:srgbClr val="FFFFFF"/>
                  </a:solidFill>
                  <a:latin typeface="DM Sans"/>
                  <a:ea typeface="DM Sans"/>
                  <a:cs typeface="DM Sans"/>
                  <a:sym typeface="DM Sans"/>
                </a:rPr>
                <a:t>[5] R. Gordon. “Ethnologue: Languages of the world”. In: SIL International. Dallas, p. 1272. 2005. ISBN:155671159X.</a:t>
              </a:r>
            </a:p>
            <a:p>
              <a:pPr algn="just">
                <a:lnSpc>
                  <a:spcPts val="4200"/>
                </a:lnSpc>
              </a:pPr>
              <a:r>
                <a:rPr lang="en-US" sz="3000" spc="60">
                  <a:solidFill>
                    <a:srgbClr val="FFFFFF"/>
                  </a:solidFill>
                  <a:latin typeface="DM Sans"/>
                  <a:ea typeface="DM Sans"/>
                  <a:cs typeface="DM Sans"/>
                  <a:sym typeface="DM Sans"/>
                </a:rPr>
                <a:t>[6] K. Foote. “A Brief History of Natural Language Processing”. In: Dataversity Digital LLC. 2023. URL: https://www.dataversity.net/a-brief-history-of-natural-language-processing-nlp/.</a:t>
              </a:r>
            </a:p>
            <a:p>
              <a:pPr algn="just">
                <a:lnSpc>
                  <a:spcPts val="4200"/>
                </a:lnSpc>
              </a:pPr>
              <a:r>
                <a:rPr lang="en-US" sz="3000" spc="60">
                  <a:solidFill>
                    <a:srgbClr val="FFFFFF"/>
                  </a:solidFill>
                  <a:latin typeface="DM Sans"/>
                  <a:ea typeface="DM Sans"/>
                  <a:cs typeface="DM Sans"/>
                  <a:sym typeface="DM Sans"/>
                </a:rPr>
                <a:t>[7] R. E. Roxas, J. M. Imperial, and A. De La Cruz. “Science Mapping of Publications in Natural Language Processing in the Philippines: 2006 to 2020”. In: Proceedings of the 35th Pacific Asia Conference on Language, Information and Computation. Shanghai, China: Association for Computational Linguistics (ACL), pp. 500–509. 2021. </a:t>
              </a:r>
            </a:p>
            <a:p>
              <a:pPr algn="just">
                <a:lnSpc>
                  <a:spcPts val="4200"/>
                </a:lnSpc>
              </a:pPr>
              <a:r>
                <a:rPr lang="en-US" sz="3000" spc="60">
                  <a:solidFill>
                    <a:srgbClr val="FFFFFF"/>
                  </a:solidFill>
                  <a:latin typeface="DM Sans"/>
                  <a:ea typeface="DM Sans"/>
                  <a:cs typeface="DM Sans"/>
                  <a:sym typeface="DM Sans"/>
                </a:rPr>
                <a:t>URL: https://aclanthology.org/2021.paclic-1.76/.</a:t>
              </a:r>
            </a:p>
            <a:p>
              <a:pPr algn="just">
                <a:lnSpc>
                  <a:spcPts val="4200"/>
                </a:lnSpc>
              </a:pPr>
              <a:r>
                <a:rPr lang="en-US" sz="3000" spc="60">
                  <a:solidFill>
                    <a:srgbClr val="FFFFFF"/>
                  </a:solidFill>
                  <a:latin typeface="DM Sans"/>
                  <a:ea typeface="DM Sans"/>
                  <a:cs typeface="DM Sans"/>
                  <a:sym typeface="DM Sans"/>
                </a:rPr>
                <a:t>[8] A. Aquino and F. de Leon. “Parsing in the absence of related languages: Evaluating low-resource dependency parsers on Tagalog”. In: Proceedings of the Fourth Workshop on Universal Dependencies (UDW 2020). Barcelona, Spain (Online): Association for Computational Linguistics, pp. 8–15. 2020. URL: https://aclanthology.org/2020.udw 1.2.pdf.</a:t>
              </a:r>
            </a:p>
          </p:txBody>
        </p:sp>
      </p:grpSp>
    </p:spTree>
  </p:cSld>
  <p:clrMapOvr>
    <a:masterClrMapping/>
  </p:clrMapOvr>
</p:sld>
</file>

<file path=ppt/slides/slide31.xml><?xml version="1.0" encoding="utf-8"?>
<p:sld xmlns:p="http://schemas.openxmlformats.org/presentationml/2006/main" xmlns:a="http://schemas.openxmlformats.org/drawingml/2006/main">
  <p:cSld>
    <p:bg>
      <p:bgPr>
        <a:solidFill>
          <a:srgbClr val="29391E"/>
        </a:solidFill>
      </p:bgPr>
    </p:bg>
    <p:spTree>
      <p:nvGrpSpPr>
        <p:cNvPr id="1" name=""/>
        <p:cNvGrpSpPr/>
        <p:nvPr/>
      </p:nvGrpSpPr>
      <p:grpSpPr>
        <a:xfrm>
          <a:off x="0" y="0"/>
          <a:ext cx="0" cy="0"/>
          <a:chOff x="0" y="0"/>
          <a:chExt cx="0" cy="0"/>
        </a:xfrm>
      </p:grpSpPr>
      <p:grpSp>
        <p:nvGrpSpPr>
          <p:cNvPr name="Group 2" id="2"/>
          <p:cNvGrpSpPr/>
          <p:nvPr/>
        </p:nvGrpSpPr>
        <p:grpSpPr>
          <a:xfrm rot="0">
            <a:off x="812355" y="439476"/>
            <a:ext cx="16663290" cy="9408049"/>
            <a:chOff x="0" y="0"/>
            <a:chExt cx="22217719" cy="12544065"/>
          </a:xfrm>
        </p:grpSpPr>
        <p:sp>
          <p:nvSpPr>
            <p:cNvPr name="TextBox 3" id="3"/>
            <p:cNvSpPr txBox="true"/>
            <p:nvPr/>
          </p:nvSpPr>
          <p:spPr>
            <a:xfrm rot="0">
              <a:off x="0" y="-9525"/>
              <a:ext cx="22140121" cy="20288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REFERENCES</a:t>
              </a:r>
            </a:p>
          </p:txBody>
        </p:sp>
        <p:sp>
          <p:nvSpPr>
            <p:cNvPr name="TextBox 4" id="4"/>
            <p:cNvSpPr txBox="true"/>
            <p:nvPr/>
          </p:nvSpPr>
          <p:spPr>
            <a:xfrm rot="0">
              <a:off x="0" y="2622190"/>
              <a:ext cx="22217719" cy="9921875"/>
            </a:xfrm>
            <a:prstGeom prst="rect">
              <a:avLst/>
            </a:prstGeom>
          </p:spPr>
          <p:txBody>
            <a:bodyPr anchor="t" rtlCol="false" tIns="0" lIns="0" bIns="0" rIns="0">
              <a:spAutoFit/>
            </a:bodyPr>
            <a:lstStyle/>
            <a:p>
              <a:pPr algn="just">
                <a:lnSpc>
                  <a:spcPts val="4200"/>
                </a:lnSpc>
              </a:pPr>
              <a:r>
                <a:rPr lang="en-US" sz="3000" spc="60">
                  <a:solidFill>
                    <a:srgbClr val="FFFFFF"/>
                  </a:solidFill>
                  <a:latin typeface="DM Sans"/>
                  <a:ea typeface="DM Sans"/>
                  <a:cs typeface="DM Sans"/>
                  <a:sym typeface="DM Sans"/>
                </a:rPr>
                <a:t>[9] R. Friendman. “Tokenization in the Theory of Knowledge”. In: Encyclopedia. Vol. 3. 1, pp. 380–386. 2023. URL: https://doi.org/10.3390/encyclopedia3010024.</a:t>
              </a:r>
            </a:p>
            <a:p>
              <a:pPr algn="just">
                <a:lnSpc>
                  <a:spcPts val="4200"/>
                </a:lnSpc>
              </a:pPr>
              <a:r>
                <a:rPr lang="en-US" sz="3000" spc="60">
                  <a:solidFill>
                    <a:srgbClr val="FFFFFF"/>
                  </a:solidFill>
                  <a:latin typeface="DM Sans"/>
                  <a:ea typeface="DM Sans"/>
                  <a:cs typeface="DM Sans"/>
                  <a:sym typeface="DM Sans"/>
                </a:rPr>
                <a:t>[10] V. Singh and B. Saini. “An Effective Tokenization Algorithm for Information Retrieval Systems”. In: Proceedings of the First International Conference on Data Mining </a:t>
              </a:r>
            </a:p>
            <a:p>
              <a:pPr algn="just">
                <a:lnSpc>
                  <a:spcPts val="4200"/>
                </a:lnSpc>
              </a:pPr>
              <a:r>
                <a:rPr lang="en-US" sz="3000" spc="60">
                  <a:solidFill>
                    <a:srgbClr val="FFFFFF"/>
                  </a:solidFill>
                  <a:latin typeface="DM Sans"/>
                  <a:ea typeface="DM Sans"/>
                  <a:cs typeface="DM Sans"/>
                  <a:sym typeface="DM Sans"/>
                </a:rPr>
                <a:t>(DMIN-2014). Royal Archid, Banglore, India. 2014. URL: https://doi.org/10.5121/csit.2014.4910.</a:t>
              </a:r>
            </a:p>
            <a:p>
              <a:pPr algn="just">
                <a:lnSpc>
                  <a:spcPts val="4200"/>
                </a:lnSpc>
              </a:pPr>
              <a:r>
                <a:rPr lang="en-US" sz="3000" spc="60">
                  <a:solidFill>
                    <a:srgbClr val="FFFFFF"/>
                  </a:solidFill>
                  <a:latin typeface="DM Sans"/>
                  <a:ea typeface="DM Sans"/>
                  <a:cs typeface="DM Sans"/>
                  <a:sym typeface="DM Sans"/>
                </a:rPr>
                <a:t>[11] D. Biber. “Representativeness in Corpus Design”. In: Literary and Linguistic Computing. Vol. 8. 4. Associa-tion for Computational Linguistics, pp. 243–257. 1993.</a:t>
              </a:r>
            </a:p>
            <a:p>
              <a:pPr algn="just">
                <a:lnSpc>
                  <a:spcPts val="4200"/>
                </a:lnSpc>
              </a:pPr>
              <a:r>
                <a:rPr lang="en-US" sz="3000" spc="60">
                  <a:solidFill>
                    <a:srgbClr val="FFFFFF"/>
                  </a:solidFill>
                  <a:latin typeface="DM Sans"/>
                  <a:ea typeface="DM Sans"/>
                  <a:cs typeface="DM Sans"/>
                  <a:sym typeface="DM Sans"/>
                </a:rPr>
                <a:t>[12] T. McEnery and A. Wilson. “Corpus linguistics”. In: Davies G. (ed.) Information and Communications Technology for Language Teachers (ICT4LT). Slough, Thames Valley University [Online]: De Gruyter Mouton, pp. 1286–1304. 2012. </a:t>
              </a:r>
            </a:p>
            <a:p>
              <a:pPr algn="just">
                <a:lnSpc>
                  <a:spcPts val="4200"/>
                </a:lnSpc>
              </a:pPr>
              <a:r>
                <a:rPr lang="en-US" sz="3000" spc="60">
                  <a:solidFill>
                    <a:srgbClr val="FFFFFF"/>
                  </a:solidFill>
                  <a:latin typeface="DM Sans"/>
                  <a:ea typeface="DM Sans"/>
                  <a:cs typeface="DM Sans"/>
                  <a:sym typeface="DM Sans"/>
                </a:rPr>
                <a:t>URL: http://www.ict4lt.org/en/en mod3-4.htm.</a:t>
              </a:r>
            </a:p>
            <a:p>
              <a:pPr algn="just">
                <a:lnSpc>
                  <a:spcPts val="4200"/>
                </a:lnSpc>
              </a:pPr>
              <a:r>
                <a:rPr lang="en-US" sz="3000" spc="60">
                  <a:solidFill>
                    <a:srgbClr val="FFFFFF"/>
                  </a:solidFill>
                  <a:latin typeface="DM Sans"/>
                  <a:ea typeface="DM Sans"/>
                  <a:cs typeface="DM Sans"/>
                  <a:sym typeface="DM Sans"/>
                </a:rPr>
                <a:t>[13] D. Biber and J. Jones. “61. Quantitative methods incorpus linguistics”. In: L¨udeling M. Kyt¨o (Ed.), Volume 2: An International Handbook. Berlin, New York: De Gruyter Mouton, pp. 1286–1304. 2009. URL: https://doi.org/10.1515/9783110213881.2.1286.</a:t>
              </a:r>
            </a:p>
          </p:txBody>
        </p:sp>
      </p:grpSp>
    </p:spTree>
  </p:cSld>
  <p:clrMapOvr>
    <a:masterClrMapping/>
  </p:clrMapOvr>
</p:sld>
</file>

<file path=ppt/slides/slide32.xml><?xml version="1.0" encoding="utf-8"?>
<p:sld xmlns:p="http://schemas.openxmlformats.org/presentationml/2006/main" xmlns:a="http://schemas.openxmlformats.org/drawingml/2006/main">
  <p:cSld>
    <p:bg>
      <p:bgPr>
        <a:solidFill>
          <a:srgbClr val="29391E"/>
        </a:solidFill>
      </p:bgPr>
    </p:bg>
    <p:spTree>
      <p:nvGrpSpPr>
        <p:cNvPr id="1" name=""/>
        <p:cNvGrpSpPr/>
        <p:nvPr/>
      </p:nvGrpSpPr>
      <p:grpSpPr>
        <a:xfrm>
          <a:off x="0" y="0"/>
          <a:ext cx="0" cy="0"/>
          <a:chOff x="0" y="0"/>
          <a:chExt cx="0" cy="0"/>
        </a:xfrm>
      </p:grpSpPr>
      <p:grpSp>
        <p:nvGrpSpPr>
          <p:cNvPr name="Group 2" id="2"/>
          <p:cNvGrpSpPr/>
          <p:nvPr/>
        </p:nvGrpSpPr>
        <p:grpSpPr>
          <a:xfrm rot="0">
            <a:off x="812355" y="706176"/>
            <a:ext cx="16663290" cy="8874649"/>
            <a:chOff x="0" y="0"/>
            <a:chExt cx="22217719" cy="11832865"/>
          </a:xfrm>
        </p:grpSpPr>
        <p:sp>
          <p:nvSpPr>
            <p:cNvPr name="TextBox 3" id="3"/>
            <p:cNvSpPr txBox="true"/>
            <p:nvPr/>
          </p:nvSpPr>
          <p:spPr>
            <a:xfrm rot="0">
              <a:off x="0" y="-9525"/>
              <a:ext cx="22140121" cy="20288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REFERENCES</a:t>
              </a:r>
            </a:p>
          </p:txBody>
        </p:sp>
        <p:sp>
          <p:nvSpPr>
            <p:cNvPr name="TextBox 4" id="4"/>
            <p:cNvSpPr txBox="true"/>
            <p:nvPr/>
          </p:nvSpPr>
          <p:spPr>
            <a:xfrm rot="0">
              <a:off x="0" y="2622190"/>
              <a:ext cx="22217719" cy="9210675"/>
            </a:xfrm>
            <a:prstGeom prst="rect">
              <a:avLst/>
            </a:prstGeom>
          </p:spPr>
          <p:txBody>
            <a:bodyPr anchor="t" rtlCol="false" tIns="0" lIns="0" bIns="0" rIns="0">
              <a:spAutoFit/>
            </a:bodyPr>
            <a:lstStyle/>
            <a:p>
              <a:pPr algn="just">
                <a:lnSpc>
                  <a:spcPts val="4200"/>
                </a:lnSpc>
              </a:pPr>
              <a:r>
                <a:rPr lang="en-US" sz="3000" spc="60">
                  <a:solidFill>
                    <a:srgbClr val="FFFFFF"/>
                  </a:solidFill>
                  <a:latin typeface="DM Sans"/>
                  <a:ea typeface="DM Sans"/>
                  <a:cs typeface="DM Sans"/>
                  <a:sym typeface="DM Sans"/>
                </a:rPr>
                <a:t>[14] S. D. Samson. “A treebank prototype of Tagalog”. In: Bachelor’s thesis. Germany: University of T¨ubingen. 2018.</a:t>
              </a:r>
            </a:p>
            <a:p>
              <a:pPr algn="just">
                <a:lnSpc>
                  <a:spcPts val="4200"/>
                </a:lnSpc>
              </a:pPr>
              <a:r>
                <a:rPr lang="en-US" sz="3000" spc="60">
                  <a:solidFill>
                    <a:srgbClr val="FFFFFF"/>
                  </a:solidFill>
                  <a:latin typeface="DM Sans"/>
                  <a:ea typeface="DM Sans"/>
                  <a:cs typeface="DM Sans"/>
                  <a:sym typeface="DM Sans"/>
                </a:rPr>
                <a:t>[15] L. J. Miranda. Developing a Named Entity Recognition Dataset for Tagalog. arXiv: 2311 . 07161 [cs.CL]. 2023.</a:t>
              </a:r>
            </a:p>
            <a:p>
              <a:pPr algn="just">
                <a:lnSpc>
                  <a:spcPts val="4200"/>
                </a:lnSpc>
              </a:pPr>
              <a:r>
                <a:rPr lang="en-US" sz="3000" spc="60">
                  <a:solidFill>
                    <a:srgbClr val="FFFFFF"/>
                  </a:solidFill>
                  <a:latin typeface="DM Sans"/>
                  <a:ea typeface="DM Sans"/>
                  <a:cs typeface="DM Sans"/>
                  <a:sym typeface="DM Sans"/>
                </a:rPr>
                <a:t>[16] R. Francisco and A. M. Asis. “Tagalog Dictionary Scraper”. In: GitHub repository. 2023. URL: https://github.com/raymelon/tagalog-dictionary-scraper.</a:t>
              </a:r>
            </a:p>
            <a:p>
              <a:pPr algn="just">
                <a:lnSpc>
                  <a:spcPts val="4200"/>
                </a:lnSpc>
              </a:pPr>
              <a:r>
                <a:rPr lang="en-US" sz="3000" spc="60">
                  <a:solidFill>
                    <a:srgbClr val="FFFFFF"/>
                  </a:solidFill>
                  <a:latin typeface="DM Sans"/>
                  <a:ea typeface="DM Sans"/>
                  <a:cs typeface="DM Sans"/>
                  <a:sym typeface="DM Sans"/>
                </a:rPr>
                <a:t>[17] L. Villapando and J. Samaniego. “SApp: Data Visualization and Sentiment Analysis Tool From Twitter Data”. In: 2023. URL: https://lib.ics.uplb.edu.ph/research_paper/1691638468_</a:t>
              </a:r>
            </a:p>
            <a:p>
              <a:pPr algn="just">
                <a:lnSpc>
                  <a:spcPts val="4200"/>
                </a:lnSpc>
              </a:pPr>
              <a:r>
                <a:rPr lang="en-US" sz="3000" spc="60">
                  <a:solidFill>
                    <a:srgbClr val="FFFFFF"/>
                  </a:solidFill>
                  <a:latin typeface="DM Sans"/>
                  <a:ea typeface="DM Sans"/>
                  <a:cs typeface="DM Sans"/>
                  <a:sym typeface="DM Sans"/>
                </a:rPr>
                <a:t>2023-07_Villapando_Samaniego.pdf</a:t>
              </a:r>
            </a:p>
            <a:p>
              <a:pPr algn="just">
                <a:lnSpc>
                  <a:spcPts val="4200"/>
                </a:lnSpc>
              </a:pPr>
              <a:r>
                <a:rPr lang="en-US" sz="3000" spc="60">
                  <a:solidFill>
                    <a:srgbClr val="FFFFFF"/>
                  </a:solidFill>
                  <a:latin typeface="DM Sans"/>
                  <a:ea typeface="DM Sans"/>
                  <a:cs typeface="DM Sans"/>
                  <a:sym typeface="DM Sans"/>
                </a:rPr>
                <a:t>[18] J.L. Fleiss. “Measuring nominal scale agreement among many raters”. In: Psychological Bulletin. Vol. 76. 5, pp. 378–382. 1971.</a:t>
              </a:r>
            </a:p>
            <a:p>
              <a:pPr algn="just">
                <a:lnSpc>
                  <a:spcPts val="4200"/>
                </a:lnSpc>
              </a:pPr>
              <a:r>
                <a:rPr lang="en-US" sz="3000" spc="60">
                  <a:solidFill>
                    <a:srgbClr val="FFFFFF"/>
                  </a:solidFill>
                  <a:latin typeface="DM Sans"/>
                  <a:ea typeface="DM Sans"/>
                  <a:cs typeface="DM Sans"/>
                  <a:sym typeface="DM Sans"/>
                </a:rPr>
                <a:t>[19] JSON Editor Online. JSON vs CSV: What is the difference and what should I use? URL: https://jsoneditoronline.org/indepth/compare/json-vs-csv/. 2023.</a:t>
              </a:r>
            </a:p>
          </p:txBody>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29391E"/>
        </a:solidFill>
      </p:bgPr>
    </p:bg>
    <p:spTree>
      <p:nvGrpSpPr>
        <p:cNvPr id="1" name=""/>
        <p:cNvGrpSpPr/>
        <p:nvPr/>
      </p:nvGrpSpPr>
      <p:grpSpPr>
        <a:xfrm>
          <a:off x="0" y="0"/>
          <a:ext cx="0" cy="0"/>
          <a:chOff x="0" y="0"/>
          <a:chExt cx="0" cy="0"/>
        </a:xfrm>
      </p:grpSpPr>
      <p:grpSp>
        <p:nvGrpSpPr>
          <p:cNvPr name="Group 2" id="2"/>
          <p:cNvGrpSpPr/>
          <p:nvPr/>
        </p:nvGrpSpPr>
        <p:grpSpPr>
          <a:xfrm rot="0">
            <a:off x="812355" y="439476"/>
            <a:ext cx="16663290" cy="9408049"/>
            <a:chOff x="0" y="0"/>
            <a:chExt cx="22217719" cy="12544065"/>
          </a:xfrm>
        </p:grpSpPr>
        <p:sp>
          <p:nvSpPr>
            <p:cNvPr name="TextBox 3" id="3"/>
            <p:cNvSpPr txBox="true"/>
            <p:nvPr/>
          </p:nvSpPr>
          <p:spPr>
            <a:xfrm rot="0">
              <a:off x="0" y="-9525"/>
              <a:ext cx="22140121" cy="20288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REFERENCES</a:t>
              </a:r>
            </a:p>
          </p:txBody>
        </p:sp>
        <p:sp>
          <p:nvSpPr>
            <p:cNvPr name="TextBox 4" id="4"/>
            <p:cNvSpPr txBox="true"/>
            <p:nvPr/>
          </p:nvSpPr>
          <p:spPr>
            <a:xfrm rot="0">
              <a:off x="0" y="2622190"/>
              <a:ext cx="22217719" cy="9921875"/>
            </a:xfrm>
            <a:prstGeom prst="rect">
              <a:avLst/>
            </a:prstGeom>
          </p:spPr>
          <p:txBody>
            <a:bodyPr anchor="t" rtlCol="false" tIns="0" lIns="0" bIns="0" rIns="0">
              <a:spAutoFit/>
            </a:bodyPr>
            <a:lstStyle/>
            <a:p>
              <a:pPr algn="just">
                <a:lnSpc>
                  <a:spcPts val="4200"/>
                </a:lnSpc>
              </a:pPr>
              <a:r>
                <a:rPr lang="en-US" sz="3000" spc="60">
                  <a:solidFill>
                    <a:srgbClr val="FFFFFF"/>
                  </a:solidFill>
                  <a:latin typeface="DM Sans"/>
                  <a:ea typeface="DM Sans"/>
                  <a:cs typeface="DM Sans"/>
                  <a:sym typeface="DM Sans"/>
                </a:rPr>
                <a:t>[20] J. C. B. Cruz et al. “Exploiting News Article Structure for Automatic Corpus Generation of Entailment Datasets”. In: Pacific Rim International Conference on Artificial Intelligence. 2020. URL: </a:t>
              </a:r>
              <a:r>
                <a:rPr lang="en-US" sz="3000" spc="60">
                  <a:solidFill>
                    <a:srgbClr val="FFFFFF"/>
                  </a:solidFill>
                  <a:latin typeface="DM Sans"/>
                  <a:ea typeface="DM Sans"/>
                  <a:cs typeface="DM Sans"/>
                  <a:sym typeface="DM Sans"/>
                  <a:hlinkClick r:id="rId2" tooltip="https://doi.org/10.48550/arXiv.2010.11574"/>
                </a:rPr>
                <a:t>https://doi.org/10.48550/arXiv.2010.11574</a:t>
              </a:r>
              <a:r>
                <a:rPr lang="en-US" sz="3000" spc="60">
                  <a:solidFill>
                    <a:srgbClr val="FFFFFF"/>
                  </a:solidFill>
                  <a:latin typeface="DM Sans"/>
                  <a:ea typeface="DM Sans"/>
                  <a:cs typeface="DM Sans"/>
                  <a:sym typeface="DM Sans"/>
                </a:rPr>
                <a:t>. </a:t>
              </a:r>
            </a:p>
            <a:p>
              <a:pPr algn="just">
                <a:lnSpc>
                  <a:spcPts val="4200"/>
                </a:lnSpc>
              </a:pPr>
              <a:r>
                <a:rPr lang="en-US" sz="3000" spc="60">
                  <a:solidFill>
                    <a:srgbClr val="FFFFFF"/>
                  </a:solidFill>
                  <a:latin typeface="DM Sans"/>
                  <a:ea typeface="DM Sans"/>
                  <a:cs typeface="DM Sans"/>
                  <a:sym typeface="DM Sans"/>
                </a:rPr>
                <a:t>[21] PhilStar. Pilipino Star Ngayon. URL: https://www.philstar.com/pilipino-star-ngayon/. 2025.</a:t>
              </a:r>
            </a:p>
            <a:p>
              <a:pPr algn="just">
                <a:lnSpc>
                  <a:spcPts val="4200"/>
                </a:lnSpc>
              </a:pPr>
              <a:r>
                <a:rPr lang="en-US" sz="3000" spc="60">
                  <a:solidFill>
                    <a:srgbClr val="FFFFFF"/>
                  </a:solidFill>
                  <a:latin typeface="DM Sans"/>
                  <a:ea typeface="DM Sans"/>
                  <a:cs typeface="DM Sans"/>
                  <a:sym typeface="DM Sans"/>
                </a:rPr>
                <a:t>[22] C. Bhargava et al. “Depression Detection Using Sentiment Analysis of Tweets”. In: Turkish Journal of Computer and Mathematics Education. Vol. 12. 11. Slough, Thames Valley University [Online]: De Gruyter Mouton, pp. 5411–5418. 2021.</a:t>
              </a:r>
            </a:p>
            <a:p>
              <a:pPr algn="just">
                <a:lnSpc>
                  <a:spcPts val="4200"/>
                </a:lnSpc>
              </a:pPr>
              <a:r>
                <a:rPr lang="en-US" sz="3000" spc="60">
                  <a:solidFill>
                    <a:srgbClr val="FFFFFF"/>
                  </a:solidFill>
                  <a:latin typeface="DM Sans"/>
                  <a:ea typeface="DM Sans"/>
                  <a:cs typeface="DM Sans"/>
                  <a:sym typeface="DM Sans"/>
                </a:rPr>
                <a:t>[23] G. Van Rossum and J. L. Drake. Python 3 Reference Manual. Scotts Valley, CA: CreateSpace. 2009. ISBN: 1441412697.</a:t>
              </a:r>
            </a:p>
            <a:p>
              <a:pPr algn="just">
                <a:lnSpc>
                  <a:spcPts val="4200"/>
                </a:lnSpc>
              </a:pPr>
              <a:r>
                <a:rPr lang="en-US" sz="3000" spc="60">
                  <a:solidFill>
                    <a:srgbClr val="FFFFFF"/>
                  </a:solidFill>
                  <a:latin typeface="DM Sans"/>
                  <a:ea typeface="DM Sans"/>
                  <a:cs typeface="DM Sans"/>
                  <a:sym typeface="DM Sans"/>
                </a:rPr>
                <a:t>[24] PhilAtlas. Welcome to PhilAtlas. URL: https://www.philatlas.com. 2025.</a:t>
              </a:r>
            </a:p>
            <a:p>
              <a:pPr algn="just">
                <a:lnSpc>
                  <a:spcPts val="4200"/>
                </a:lnSpc>
              </a:pPr>
              <a:r>
                <a:rPr lang="en-US" sz="3000" spc="60">
                  <a:solidFill>
                    <a:srgbClr val="FFFFFF"/>
                  </a:solidFill>
                  <a:latin typeface="DM Sans"/>
                  <a:ea typeface="DM Sans"/>
                  <a:cs typeface="DM Sans"/>
                  <a:sym typeface="DM Sans"/>
                </a:rPr>
                <a:t>[25] Department of Budget and Management. Result of Validation of DBM-OCIO for Transparency Seal. URL: https://www.dbm.gov.ph/index.php/result-of-validation-of-dbm-ocio-for-transparency-seal. 2023.</a:t>
              </a:r>
            </a:p>
          </p:txBody>
        </p:sp>
      </p:gr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29391E"/>
        </a:solidFill>
      </p:bgPr>
    </p:bg>
    <p:spTree>
      <p:nvGrpSpPr>
        <p:cNvPr id="1" name=""/>
        <p:cNvGrpSpPr/>
        <p:nvPr/>
      </p:nvGrpSpPr>
      <p:grpSpPr>
        <a:xfrm>
          <a:off x="0" y="0"/>
          <a:ext cx="0" cy="0"/>
          <a:chOff x="0" y="0"/>
          <a:chExt cx="0" cy="0"/>
        </a:xfrm>
      </p:grpSpPr>
      <p:grpSp>
        <p:nvGrpSpPr>
          <p:cNvPr name="Group 2" id="2"/>
          <p:cNvGrpSpPr/>
          <p:nvPr/>
        </p:nvGrpSpPr>
        <p:grpSpPr>
          <a:xfrm rot="0">
            <a:off x="812355" y="706176"/>
            <a:ext cx="16663290" cy="8874649"/>
            <a:chOff x="0" y="0"/>
            <a:chExt cx="22217719" cy="11832865"/>
          </a:xfrm>
        </p:grpSpPr>
        <p:sp>
          <p:nvSpPr>
            <p:cNvPr name="TextBox 3" id="3"/>
            <p:cNvSpPr txBox="true"/>
            <p:nvPr/>
          </p:nvSpPr>
          <p:spPr>
            <a:xfrm rot="0">
              <a:off x="0" y="-9525"/>
              <a:ext cx="22140121" cy="20288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REFERENCES</a:t>
              </a:r>
            </a:p>
          </p:txBody>
        </p:sp>
        <p:sp>
          <p:nvSpPr>
            <p:cNvPr name="TextBox 4" id="4"/>
            <p:cNvSpPr txBox="true"/>
            <p:nvPr/>
          </p:nvSpPr>
          <p:spPr>
            <a:xfrm rot="0">
              <a:off x="0" y="2622190"/>
              <a:ext cx="22217719" cy="9210675"/>
            </a:xfrm>
            <a:prstGeom prst="rect">
              <a:avLst/>
            </a:prstGeom>
          </p:spPr>
          <p:txBody>
            <a:bodyPr anchor="t" rtlCol="false" tIns="0" lIns="0" bIns="0" rIns="0">
              <a:spAutoFit/>
            </a:bodyPr>
            <a:lstStyle/>
            <a:p>
              <a:pPr algn="just">
                <a:lnSpc>
                  <a:spcPts val="4200"/>
                </a:lnSpc>
              </a:pPr>
              <a:r>
                <a:rPr lang="en-US" sz="3000" spc="60">
                  <a:solidFill>
                    <a:srgbClr val="FFFFFF"/>
                  </a:solidFill>
                  <a:latin typeface="DM Sans"/>
                  <a:ea typeface="DM Sans"/>
                  <a:cs typeface="DM Sans"/>
                  <a:sym typeface="DM Sans"/>
                </a:rPr>
                <a:t>[26] Department of Budget and Management. BESF2024-Acronyms. </a:t>
              </a:r>
            </a:p>
            <a:p>
              <a:pPr algn="just">
                <a:lnSpc>
                  <a:spcPts val="4200"/>
                </a:lnSpc>
              </a:pPr>
              <a:r>
                <a:rPr lang="en-US" sz="3000" spc="60">
                  <a:solidFill>
                    <a:srgbClr val="FFFFFF"/>
                  </a:solidFill>
                  <a:latin typeface="DM Sans"/>
                  <a:ea typeface="DM Sans"/>
                  <a:cs typeface="DM Sans"/>
                  <a:sym typeface="DM Sans"/>
                </a:rPr>
                <a:t>URL: </a:t>
              </a:r>
              <a:r>
                <a:rPr lang="en-US" sz="3000" spc="60">
                  <a:solidFill>
                    <a:srgbClr val="FFFFFF"/>
                  </a:solidFill>
                  <a:latin typeface="DM Sans"/>
                  <a:ea typeface="DM Sans"/>
                  <a:cs typeface="DM Sans"/>
                  <a:sym typeface="DM Sans"/>
                  <a:hlinkClick r:id="rId2" tooltip="https://www.dbm.gov.ph/wp-content/"/>
                </a:rPr>
                <a:t>https://www.dbm.gov.ph/wp-content/</a:t>
              </a:r>
              <a:r>
                <a:rPr lang="en-US" sz="3000" spc="60">
                  <a:solidFill>
                    <a:srgbClr val="FFFFFF"/>
                  </a:solidFill>
                  <a:latin typeface="DM Sans"/>
                  <a:ea typeface="DM Sans"/>
                  <a:cs typeface="DM Sans"/>
                  <a:sym typeface="DM Sans"/>
                </a:rPr>
                <a:t>uploads/BESF/BESF2024/ACRONYMS.pdf. 2024.</a:t>
              </a:r>
            </a:p>
            <a:p>
              <a:pPr algn="just">
                <a:lnSpc>
                  <a:spcPts val="4200"/>
                </a:lnSpc>
              </a:pPr>
              <a:r>
                <a:rPr lang="en-US" sz="3000" spc="60">
                  <a:solidFill>
                    <a:srgbClr val="FFFFFF"/>
                  </a:solidFill>
                  <a:latin typeface="DM Sans"/>
                  <a:ea typeface="DM Sans"/>
                  <a:cs typeface="DM Sans"/>
                  <a:sym typeface="DM Sans"/>
                </a:rPr>
                <a:t>[27] Philippine Council for NGO Certification. Accredited NGO. </a:t>
              </a:r>
            </a:p>
            <a:p>
              <a:pPr algn="just">
                <a:lnSpc>
                  <a:spcPts val="4200"/>
                </a:lnSpc>
              </a:pPr>
              <a:r>
                <a:rPr lang="en-US" sz="3000" spc="60">
                  <a:solidFill>
                    <a:srgbClr val="FFFFFF"/>
                  </a:solidFill>
                  <a:latin typeface="DM Sans"/>
                  <a:ea typeface="DM Sans"/>
                  <a:cs typeface="DM Sans"/>
                  <a:sym typeface="DM Sans"/>
                </a:rPr>
                <a:t>URL: https://pcnc.com.ph/accredited-ngos/. 2025.</a:t>
              </a:r>
            </a:p>
            <a:p>
              <a:pPr algn="just">
                <a:lnSpc>
                  <a:spcPts val="4200"/>
                </a:lnSpc>
              </a:pPr>
              <a:r>
                <a:rPr lang="en-US" sz="3000" spc="60">
                  <a:solidFill>
                    <a:srgbClr val="FFFFFF"/>
                  </a:solidFill>
                  <a:latin typeface="DM Sans"/>
                  <a:ea typeface="DM Sans"/>
                  <a:cs typeface="DM Sans"/>
                  <a:sym typeface="DM Sans"/>
                </a:rPr>
                <a:t>[28] P. Remy. “First and Last Name Database”. In: GitHub repository. 2021. </a:t>
              </a:r>
            </a:p>
            <a:p>
              <a:pPr algn="just">
                <a:lnSpc>
                  <a:spcPts val="4200"/>
                </a:lnSpc>
              </a:pPr>
              <a:r>
                <a:rPr lang="en-US" sz="3000" spc="60">
                  <a:solidFill>
                    <a:srgbClr val="FFFFFF"/>
                  </a:solidFill>
                  <a:latin typeface="DM Sans"/>
                  <a:ea typeface="DM Sans"/>
                  <a:cs typeface="DM Sans"/>
                  <a:sym typeface="DM Sans"/>
                </a:rPr>
                <a:t>URL: https://github.com/philipperemy/name-dataset.</a:t>
              </a:r>
            </a:p>
            <a:p>
              <a:pPr algn="just">
                <a:lnSpc>
                  <a:spcPts val="4200"/>
                </a:lnSpc>
              </a:pPr>
              <a:r>
                <a:rPr lang="en-US" sz="3000" spc="60">
                  <a:solidFill>
                    <a:srgbClr val="FFFFFF"/>
                  </a:solidFill>
                  <a:latin typeface="DM Sans"/>
                  <a:ea typeface="DM Sans"/>
                  <a:cs typeface="DM Sans"/>
                  <a:sym typeface="DM Sans"/>
                </a:rPr>
                <a:t>[29] J. I. Villanueva. “Most Popular Names in the Philippines Dataset”. In: Kaggle. 2023. URL: </a:t>
              </a:r>
              <a:r>
                <a:rPr lang="en-US" sz="3000" spc="60">
                  <a:solidFill>
                    <a:srgbClr val="FFFFFF"/>
                  </a:solidFill>
                  <a:latin typeface="DM Sans"/>
                  <a:ea typeface="DM Sans"/>
                  <a:cs typeface="DM Sans"/>
                  <a:sym typeface="DM Sans"/>
                  <a:hlinkClick r:id="rId3" tooltip="https://www.kaggle.com/datasets/jorizivannvillanueva/most-popular-names-in-philippines-dataset"/>
                </a:rPr>
                <a:t>https://www.kaggle.com/datasets/jorizivannvillanueva/most-popular-names-in-philippines-dataset</a:t>
              </a:r>
              <a:r>
                <a:rPr lang="en-US" sz="3000" spc="60">
                  <a:solidFill>
                    <a:srgbClr val="FFFFFF"/>
                  </a:solidFill>
                  <a:latin typeface="DM Sans"/>
                  <a:ea typeface="DM Sans"/>
                  <a:cs typeface="DM Sans"/>
                  <a:sym typeface="DM Sans"/>
                </a:rPr>
                <a:t>?resource=download.</a:t>
              </a:r>
            </a:p>
            <a:p>
              <a:pPr algn="just">
                <a:lnSpc>
                  <a:spcPts val="4200"/>
                </a:lnSpc>
              </a:pPr>
              <a:r>
                <a:rPr lang="en-US" sz="3000" spc="60">
                  <a:solidFill>
                    <a:srgbClr val="FFFFFF"/>
                  </a:solidFill>
                  <a:latin typeface="DM Sans"/>
                  <a:ea typeface="DM Sans"/>
                  <a:cs typeface="DM Sans"/>
                  <a:sym typeface="DM Sans"/>
                </a:rPr>
                <a:t>[30] Inc. Boo Enterprises. “Filipino Actors / Actresses Celebrities”. In:BooWorld. 2025. </a:t>
              </a:r>
            </a:p>
            <a:p>
              <a:pPr algn="just">
                <a:lnSpc>
                  <a:spcPts val="4200"/>
                </a:lnSpc>
              </a:pPr>
              <a:r>
                <a:rPr lang="en-US" sz="3000" spc="60">
                  <a:solidFill>
                    <a:srgbClr val="FFFFFF"/>
                  </a:solidFill>
                  <a:latin typeface="DM Sans"/>
                  <a:ea typeface="DM Sans"/>
                  <a:cs typeface="DM Sans"/>
                  <a:sym typeface="DM Sans"/>
                </a:rPr>
                <a:t>URL: https://boo.world/database/celebrities/filipino-actors-actresses-celebrities.</a:t>
              </a:r>
            </a:p>
            <a:p>
              <a:pPr algn="just">
                <a:lnSpc>
                  <a:spcPts val="4200"/>
                </a:lnSpc>
              </a:pPr>
              <a:r>
                <a:rPr lang="en-US" sz="3000" spc="60">
                  <a:solidFill>
                    <a:srgbClr val="FFFFFF"/>
                  </a:solidFill>
                  <a:latin typeface="DM Sans"/>
                  <a:ea typeface="DM Sans"/>
                  <a:cs typeface="DM Sans"/>
                  <a:sym typeface="DM Sans"/>
                </a:rPr>
                <a:t>[31] Central Intelligence Agency. World Leaders - Historical Data. </a:t>
              </a:r>
            </a:p>
            <a:p>
              <a:pPr algn="just">
                <a:lnSpc>
                  <a:spcPts val="4200"/>
                </a:lnSpc>
              </a:pPr>
              <a:r>
                <a:rPr lang="en-US" sz="3000" spc="60">
                  <a:solidFill>
                    <a:srgbClr val="FFFFFF"/>
                  </a:solidFill>
                  <a:latin typeface="DM Sans"/>
                  <a:ea typeface="DM Sans"/>
                  <a:cs typeface="DM Sans"/>
                  <a:sym typeface="DM Sans"/>
                </a:rPr>
                <a:t>URL: https://www.cia.gov/resources/world-leaders/historical-data/</a:t>
              </a:r>
            </a:p>
          </p:txBody>
        </p:sp>
      </p:gr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29391E"/>
        </a:solidFill>
      </p:bgPr>
    </p:bg>
    <p:spTree>
      <p:nvGrpSpPr>
        <p:cNvPr id="1" name=""/>
        <p:cNvGrpSpPr/>
        <p:nvPr/>
      </p:nvGrpSpPr>
      <p:grpSpPr>
        <a:xfrm>
          <a:off x="0" y="0"/>
          <a:ext cx="0" cy="0"/>
          <a:chOff x="0" y="0"/>
          <a:chExt cx="0" cy="0"/>
        </a:xfrm>
      </p:grpSpPr>
      <p:grpSp>
        <p:nvGrpSpPr>
          <p:cNvPr name="Group 2" id="2"/>
          <p:cNvGrpSpPr/>
          <p:nvPr/>
        </p:nvGrpSpPr>
        <p:grpSpPr>
          <a:xfrm rot="0">
            <a:off x="812355" y="2039676"/>
            <a:ext cx="16663290" cy="6207649"/>
            <a:chOff x="0" y="0"/>
            <a:chExt cx="22217719" cy="8276865"/>
          </a:xfrm>
        </p:grpSpPr>
        <p:sp>
          <p:nvSpPr>
            <p:cNvPr name="TextBox 3" id="3"/>
            <p:cNvSpPr txBox="true"/>
            <p:nvPr/>
          </p:nvSpPr>
          <p:spPr>
            <a:xfrm rot="0">
              <a:off x="0" y="-9525"/>
              <a:ext cx="22140121" cy="20288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REFERENCES</a:t>
              </a:r>
            </a:p>
          </p:txBody>
        </p:sp>
        <p:sp>
          <p:nvSpPr>
            <p:cNvPr name="TextBox 4" id="4"/>
            <p:cNvSpPr txBox="true"/>
            <p:nvPr/>
          </p:nvSpPr>
          <p:spPr>
            <a:xfrm rot="0">
              <a:off x="0" y="2622190"/>
              <a:ext cx="22217719" cy="5654675"/>
            </a:xfrm>
            <a:prstGeom prst="rect">
              <a:avLst/>
            </a:prstGeom>
          </p:spPr>
          <p:txBody>
            <a:bodyPr anchor="t" rtlCol="false" tIns="0" lIns="0" bIns="0" rIns="0">
              <a:spAutoFit/>
            </a:bodyPr>
            <a:lstStyle/>
            <a:p>
              <a:pPr algn="just">
                <a:lnSpc>
                  <a:spcPts val="4200"/>
                </a:lnSpc>
              </a:pPr>
              <a:r>
                <a:rPr lang="en-US" sz="3000" spc="60">
                  <a:solidFill>
                    <a:srgbClr val="FFFFFF"/>
                  </a:solidFill>
                  <a:latin typeface="DM Sans"/>
                  <a:ea typeface="DM Sans"/>
                  <a:cs typeface="DM Sans"/>
                  <a:sym typeface="DM Sans"/>
                </a:rPr>
                <a:t>[32] Senate of the Philippines. List of Previous Senators. </a:t>
              </a:r>
            </a:p>
            <a:p>
              <a:pPr algn="just">
                <a:lnSpc>
                  <a:spcPts val="4200"/>
                </a:lnSpc>
              </a:pPr>
              <a:r>
                <a:rPr lang="en-US" sz="3000" spc="60">
                  <a:solidFill>
                    <a:srgbClr val="FFFFFF"/>
                  </a:solidFill>
                  <a:latin typeface="DM Sans"/>
                  <a:ea typeface="DM Sans"/>
                  <a:cs typeface="DM Sans"/>
                  <a:sym typeface="DM Sans"/>
                </a:rPr>
                <a:t>URL: https://legacy.senate.gov.ph/senators/senlist.asp. 2022.</a:t>
              </a:r>
            </a:p>
            <a:p>
              <a:pPr algn="just">
                <a:lnSpc>
                  <a:spcPts val="4200"/>
                </a:lnSpc>
              </a:pPr>
              <a:r>
                <a:rPr lang="en-US" sz="3000" spc="60">
                  <a:solidFill>
                    <a:srgbClr val="FFFFFF"/>
                  </a:solidFill>
                  <a:latin typeface="DM Sans"/>
                  <a:ea typeface="DM Sans"/>
                  <a:cs typeface="DM Sans"/>
                  <a:sym typeface="DM Sans"/>
                </a:rPr>
                <a:t>[33] V. S. Almario. KWF Manwal sa Masinop Na Pagsulat (Ser. Aklat ng bayan). Komisyon sa Wikang Filipino. 2015. URL: https://kwf.gov.ph/wp-content/uploads/MMP_Full.pdf.</a:t>
              </a:r>
            </a:p>
            <a:p>
              <a:pPr algn="just">
                <a:lnSpc>
                  <a:spcPts val="4200"/>
                </a:lnSpc>
              </a:pPr>
              <a:r>
                <a:rPr lang="en-US" sz="3000" spc="60">
                  <a:solidFill>
                    <a:srgbClr val="FFFFFF"/>
                  </a:solidFill>
                  <a:latin typeface="DM Sans"/>
                  <a:ea typeface="DM Sans"/>
                  <a:cs typeface="DM Sans"/>
                  <a:sym typeface="DM Sans"/>
                </a:rPr>
                <a:t>[34] F. De Vos. Essential tagalog grammar: A reference for learners of Tagalog. URL: https://learningtagalog.com/grammar/verbs/pseudoverbs//repeated_pseudoverbs.html.</a:t>
              </a:r>
            </a:p>
            <a:p>
              <a:pPr algn="just">
                <a:lnSpc>
                  <a:spcPts val="4200"/>
                </a:lnSpc>
              </a:pPr>
              <a:r>
                <a:rPr lang="en-US" sz="3000" spc="60">
                  <a:solidFill>
                    <a:srgbClr val="FFFFFF"/>
                  </a:solidFill>
                  <a:latin typeface="DM Sans"/>
                  <a:ea typeface="DM Sans"/>
                  <a:cs typeface="DM Sans"/>
                  <a:sym typeface="DM Sans"/>
                </a:rPr>
                <a:t>[35] International Organization for Standardization. ISO 8601 - date and Time Format. </a:t>
              </a:r>
            </a:p>
            <a:p>
              <a:pPr algn="just">
                <a:lnSpc>
                  <a:spcPts val="4200"/>
                </a:lnSpc>
              </a:pPr>
              <a:r>
                <a:rPr lang="en-US" sz="3000" spc="60">
                  <a:solidFill>
                    <a:srgbClr val="FFFFFF"/>
                  </a:solidFill>
                  <a:latin typeface="DM Sans"/>
                  <a:ea typeface="DM Sans"/>
                  <a:cs typeface="DM Sans"/>
                  <a:sym typeface="DM Sans"/>
                </a:rPr>
                <a:t>URL: </a:t>
              </a:r>
              <a:r>
                <a:rPr lang="en-US" sz="3000" spc="60">
                  <a:solidFill>
                    <a:srgbClr val="FFFFFF"/>
                  </a:solidFill>
                  <a:latin typeface="DM Sans"/>
                  <a:ea typeface="DM Sans"/>
                  <a:cs typeface="DM Sans"/>
                  <a:sym typeface="DM Sans"/>
                  <a:hlinkClick r:id="rId2" tooltip="https://www.iso"/>
                </a:rPr>
                <a:t>https://www.iso</a:t>
              </a:r>
              <a:r>
                <a:rPr lang="en-US" sz="3000" spc="60">
                  <a:solidFill>
                    <a:srgbClr val="FFFFFF"/>
                  </a:solidFill>
                  <a:latin typeface="DM Sans"/>
                  <a:ea typeface="DM Sans"/>
                  <a:cs typeface="DM Sans"/>
                  <a:sym typeface="DM Sans"/>
                </a:rPr>
                <a:t>.org/iso-8601-date-and-time-format.html. 2020.</a:t>
              </a:r>
            </a:p>
          </p:txBody>
        </p:sp>
      </p:gr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028718"/>
            <a:ext cx="16230600" cy="3604851"/>
          </a:xfrm>
          <a:custGeom>
            <a:avLst/>
            <a:gdLst/>
            <a:ahLst/>
            <a:cxnLst/>
            <a:rect r="r" b="b" t="t" l="l"/>
            <a:pathLst>
              <a:path h="3604851" w="16230600">
                <a:moveTo>
                  <a:pt x="0" y="0"/>
                </a:moveTo>
                <a:lnTo>
                  <a:pt x="16230600" y="0"/>
                </a:lnTo>
                <a:lnTo>
                  <a:pt x="16230600" y="3604851"/>
                </a:lnTo>
                <a:lnTo>
                  <a:pt x="0" y="3604851"/>
                </a:lnTo>
                <a:lnTo>
                  <a:pt x="0" y="0"/>
                </a:lnTo>
                <a:close/>
              </a:path>
            </a:pathLst>
          </a:custGeom>
          <a:blipFill>
            <a:blip r:embed="rId2"/>
            <a:stretch>
              <a:fillRect l="0" t="-73939" r="0" b="-74922"/>
            </a:stretch>
          </a:blipFill>
        </p:spPr>
      </p:sp>
      <p:sp>
        <p:nvSpPr>
          <p:cNvPr name="TextBox 3" id="3"/>
          <p:cNvSpPr txBox="true"/>
          <p:nvPr/>
        </p:nvSpPr>
        <p:spPr>
          <a:xfrm rot="0">
            <a:off x="1028700" y="1653431"/>
            <a:ext cx="15153640" cy="2177038"/>
          </a:xfrm>
          <a:prstGeom prst="rect">
            <a:avLst/>
          </a:prstGeom>
        </p:spPr>
        <p:txBody>
          <a:bodyPr anchor="t" rtlCol="false" tIns="0" lIns="0" bIns="0" rIns="0">
            <a:spAutoFit/>
          </a:bodyPr>
          <a:lstStyle/>
          <a:p>
            <a:pPr algn="l">
              <a:lnSpc>
                <a:spcPts val="8640"/>
              </a:lnSpc>
            </a:pPr>
            <a:r>
              <a:rPr lang="en-US" sz="7200" spc="-144">
                <a:solidFill>
                  <a:srgbClr val="29391E"/>
                </a:solidFill>
                <a:latin typeface="Tenor Sans"/>
                <a:ea typeface="Tenor Sans"/>
                <a:cs typeface="Tenor Sans"/>
                <a:sym typeface="Tenor Sans"/>
              </a:rPr>
              <a:t>THANK YOU AND </a:t>
            </a:r>
          </a:p>
          <a:p>
            <a:pPr algn="l">
              <a:lnSpc>
                <a:spcPts val="8640"/>
              </a:lnSpc>
            </a:pPr>
            <a:r>
              <a:rPr lang="en-US" sz="7200" spc="-144">
                <a:solidFill>
                  <a:srgbClr val="29391E"/>
                </a:solidFill>
                <a:latin typeface="Tenor Sans"/>
                <a:ea typeface="Tenor Sans"/>
                <a:cs typeface="Tenor Sans"/>
                <a:sym typeface="Tenor Sans"/>
              </a:rPr>
              <a:t>HAVE A GOOD DAY!</a:t>
            </a:r>
          </a:p>
        </p:txBody>
      </p:sp>
      <p:sp>
        <p:nvSpPr>
          <p:cNvPr name="TextBox 4" id="4"/>
          <p:cNvSpPr txBox="true"/>
          <p:nvPr/>
        </p:nvSpPr>
        <p:spPr>
          <a:xfrm rot="0">
            <a:off x="1028700" y="4014790"/>
            <a:ext cx="14762534" cy="422179"/>
          </a:xfrm>
          <a:prstGeom prst="rect">
            <a:avLst/>
          </a:prstGeom>
        </p:spPr>
        <p:txBody>
          <a:bodyPr anchor="t" rtlCol="false" tIns="0" lIns="0" bIns="0" rIns="0">
            <a:spAutoFit/>
          </a:bodyPr>
          <a:lstStyle/>
          <a:p>
            <a:pPr algn="l">
              <a:lnSpc>
                <a:spcPts val="3360"/>
              </a:lnSpc>
            </a:pPr>
            <a:r>
              <a:rPr lang="en-US" sz="2800">
                <a:solidFill>
                  <a:srgbClr val="303926"/>
                </a:solidFill>
                <a:latin typeface="DM Sans"/>
                <a:ea typeface="DM Sans"/>
                <a:cs typeface="DM Sans"/>
                <a:sym typeface="DM Sans"/>
              </a:rPr>
              <a:t>Justin Louis L. Saavedra</a:t>
            </a:r>
            <a:r>
              <a:rPr lang="en-US" sz="2800">
                <a:solidFill>
                  <a:srgbClr val="303926"/>
                </a:solidFill>
                <a:latin typeface="DM Sans"/>
                <a:ea typeface="DM Sans"/>
                <a:cs typeface="DM Sans"/>
                <a:sym typeface="DM Sans"/>
              </a:rPr>
              <a:t> and Jaderick P. Pabico</a:t>
            </a:r>
          </a:p>
        </p:txBody>
      </p:sp>
      <p:sp>
        <p:nvSpPr>
          <p:cNvPr name="TextBox 5" id="5"/>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303926"/>
                </a:solidFill>
                <a:latin typeface="DM Sans"/>
                <a:ea typeface="DM Sans"/>
                <a:cs typeface="DM Sans"/>
                <a:sym typeface="DM Sans"/>
              </a:rPr>
              <a:t>JUNE 2025</a:t>
            </a:r>
          </a:p>
        </p:txBody>
      </p:sp>
      <p:sp>
        <p:nvSpPr>
          <p:cNvPr name="TextBox 6" id="6"/>
          <p:cNvSpPr txBox="true"/>
          <p:nvPr/>
        </p:nvSpPr>
        <p:spPr>
          <a:xfrm rot="0">
            <a:off x="10312036" y="9258300"/>
            <a:ext cx="6947264" cy="211090"/>
          </a:xfrm>
          <a:prstGeom prst="rect">
            <a:avLst/>
          </a:prstGeom>
        </p:spPr>
        <p:txBody>
          <a:bodyPr anchor="t" rtlCol="false" tIns="0" lIns="0" bIns="0" rIns="0">
            <a:spAutoFit/>
          </a:bodyPr>
          <a:lstStyle/>
          <a:p>
            <a:pPr algn="r">
              <a:lnSpc>
                <a:spcPts val="1680"/>
              </a:lnSpc>
            </a:pPr>
            <a:r>
              <a:rPr lang="en-US" sz="1400" spc="415">
                <a:solidFill>
                  <a:srgbClr val="303926"/>
                </a:solidFill>
                <a:latin typeface="DM Sans"/>
                <a:ea typeface="DM Sans"/>
                <a:cs typeface="DM Sans"/>
                <a:sym typeface="DM Sans"/>
              </a:rPr>
              <a:t>2025 ICS UNDERGRADUATE RESEARCH SYMPOSIUM</a:t>
            </a:r>
          </a:p>
        </p:txBody>
      </p:sp>
    </p:spTree>
  </p:cSld>
  <p:clrMapOvr>
    <a:masterClrMapping/>
  </p:clrMapOvr>
</p:sld>
</file>

<file path=ppt/slides/slide37.xml><?xml version="1.0" encoding="utf-8"?>
<p:sld xmlns:p="http://schemas.openxmlformats.org/presentationml/2006/main" xmlns:a="http://schemas.openxmlformats.org/drawingml/2006/main">
  <p:cSld>
    <p:bg>
      <p:bgPr>
        <a:solidFill>
          <a:srgbClr val="CACFBC"/>
        </a:solidFill>
      </p:bgPr>
    </p:bg>
    <p:spTree>
      <p:nvGrpSpPr>
        <p:cNvPr id="1" name=""/>
        <p:cNvGrpSpPr/>
        <p:nvPr/>
      </p:nvGrpSpPr>
      <p:grpSpPr>
        <a:xfrm>
          <a:off x="0" y="0"/>
          <a:ext cx="0" cy="0"/>
          <a:chOff x="0" y="0"/>
          <a:chExt cx="0" cy="0"/>
        </a:xfrm>
      </p:grpSpPr>
      <p:sp>
        <p:nvSpPr>
          <p:cNvPr name="AutoShape 2" id="2"/>
          <p:cNvSpPr/>
          <p:nvPr/>
        </p:nvSpPr>
        <p:spPr>
          <a:xfrm rot="-5400000">
            <a:off x="8968396" y="-361657"/>
            <a:ext cx="9525" cy="15249141"/>
          </a:xfrm>
          <a:prstGeom prst="rect">
            <a:avLst/>
          </a:prstGeom>
          <a:solidFill>
            <a:srgbClr val="000000"/>
          </a:solidFill>
        </p:spPr>
      </p:sp>
      <p:grpSp>
        <p:nvGrpSpPr>
          <p:cNvPr name="Group 3" id="3"/>
          <p:cNvGrpSpPr/>
          <p:nvPr/>
        </p:nvGrpSpPr>
        <p:grpSpPr>
          <a:xfrm rot="0">
            <a:off x="1247078" y="7161405"/>
            <a:ext cx="203018" cy="203018"/>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5" id="5"/>
          <p:cNvGrpSpPr/>
          <p:nvPr/>
        </p:nvGrpSpPr>
        <p:grpSpPr>
          <a:xfrm rot="0">
            <a:off x="5147674" y="7161405"/>
            <a:ext cx="203018" cy="203018"/>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9391E"/>
            </a:solidFill>
          </p:spPr>
        </p:sp>
      </p:grpSp>
      <p:grpSp>
        <p:nvGrpSpPr>
          <p:cNvPr name="Group 7" id="7"/>
          <p:cNvGrpSpPr/>
          <p:nvPr/>
        </p:nvGrpSpPr>
        <p:grpSpPr>
          <a:xfrm rot="0">
            <a:off x="9092902" y="7161405"/>
            <a:ext cx="203018" cy="203018"/>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9" id="9"/>
          <p:cNvGrpSpPr/>
          <p:nvPr/>
        </p:nvGrpSpPr>
        <p:grpSpPr>
          <a:xfrm rot="0">
            <a:off x="12991620" y="7161405"/>
            <a:ext cx="203018" cy="203018"/>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1" id="11"/>
          <p:cNvGrpSpPr/>
          <p:nvPr/>
        </p:nvGrpSpPr>
        <p:grpSpPr>
          <a:xfrm rot="0">
            <a:off x="16597729" y="7166167"/>
            <a:ext cx="203018" cy="203018"/>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TextBox 13" id="13"/>
          <p:cNvSpPr txBox="true"/>
          <p:nvPr/>
        </p:nvSpPr>
        <p:spPr>
          <a:xfrm rot="0">
            <a:off x="1347900" y="2908290"/>
            <a:ext cx="15693022" cy="3819525"/>
          </a:xfrm>
          <a:prstGeom prst="rect">
            <a:avLst/>
          </a:prstGeom>
        </p:spPr>
        <p:txBody>
          <a:bodyPr anchor="t" rtlCol="false" tIns="0" lIns="0" bIns="0" rIns="0">
            <a:spAutoFit/>
          </a:bodyPr>
          <a:lstStyle/>
          <a:p>
            <a:pPr algn="ctr">
              <a:lnSpc>
                <a:spcPts val="15000"/>
              </a:lnSpc>
            </a:pPr>
            <a:r>
              <a:rPr lang="en-US" sz="12500" spc="-250">
                <a:solidFill>
                  <a:srgbClr val="303926"/>
                </a:solidFill>
                <a:latin typeface="Tenor Sans"/>
                <a:ea typeface="Tenor Sans"/>
                <a:cs typeface="Tenor Sans"/>
                <a:sym typeface="Tenor Sans"/>
              </a:rPr>
              <a:t>REVIEW OF LITERATURE</a:t>
            </a:r>
          </a:p>
        </p:txBody>
      </p:sp>
      <p:sp>
        <p:nvSpPr>
          <p:cNvPr name="TextBox 14" id="14"/>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29391E"/>
                </a:solidFill>
                <a:latin typeface="DM Sans"/>
                <a:ea typeface="DM Sans"/>
                <a:cs typeface="DM Sans"/>
                <a:sym typeface="DM Sans"/>
              </a:rPr>
              <a:t>MAY 2025</a:t>
            </a:r>
          </a:p>
        </p:txBody>
      </p:sp>
      <p:sp>
        <p:nvSpPr>
          <p:cNvPr name="TextBox 15" id="15"/>
          <p:cNvSpPr txBox="true"/>
          <p:nvPr/>
        </p:nvSpPr>
        <p:spPr>
          <a:xfrm rot="0">
            <a:off x="13165695" y="9259840"/>
            <a:ext cx="4093605" cy="209550"/>
          </a:xfrm>
          <a:prstGeom prst="rect">
            <a:avLst/>
          </a:prstGeom>
        </p:spPr>
        <p:txBody>
          <a:bodyPr anchor="t" rtlCol="false" tIns="0" lIns="0" bIns="0" rIns="0">
            <a:spAutoFit/>
          </a:bodyPr>
          <a:lstStyle/>
          <a:p>
            <a:pPr algn="r">
              <a:lnSpc>
                <a:spcPts val="1680"/>
              </a:lnSpc>
            </a:pPr>
            <a:r>
              <a:rPr lang="en-US" sz="1400" spc="415">
                <a:solidFill>
                  <a:srgbClr val="29391E"/>
                </a:solidFill>
                <a:latin typeface="DM Sans"/>
                <a:ea typeface="DM Sans"/>
                <a:cs typeface="DM Sans"/>
                <a:sym typeface="DM Sans"/>
              </a:rPr>
              <a:t>SP2 PRESENTATION</a:t>
            </a:r>
          </a:p>
        </p:txBody>
      </p:sp>
    </p:spTree>
  </p:cSld>
  <p:clrMapOvr>
    <a:masterClrMapping/>
  </p:clrMapOvr>
</p:sld>
</file>

<file path=ppt/slides/slide38.xml><?xml version="1.0" encoding="utf-8"?>
<p:sld xmlns:p="http://schemas.openxmlformats.org/presentationml/2006/main" xmlns:a="http://schemas.openxmlformats.org/drawingml/2006/main">
  <p:cSld>
    <p:bg>
      <p:bgPr>
        <a:solidFill>
          <a:srgbClr val="29391E"/>
        </a:solidFill>
      </p:bgPr>
    </p:bg>
    <p:spTree>
      <p:nvGrpSpPr>
        <p:cNvPr id="1" name=""/>
        <p:cNvGrpSpPr/>
        <p:nvPr/>
      </p:nvGrpSpPr>
      <p:grpSpPr>
        <a:xfrm>
          <a:off x="0" y="0"/>
          <a:ext cx="0" cy="0"/>
          <a:chOff x="0" y="0"/>
          <a:chExt cx="0" cy="0"/>
        </a:xfrm>
      </p:grpSpPr>
      <p:sp>
        <p:nvSpPr>
          <p:cNvPr name="TextBox 2" id="2"/>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CACFBC"/>
                </a:solidFill>
                <a:latin typeface="DM Sans"/>
                <a:ea typeface="DM Sans"/>
                <a:cs typeface="DM Sans"/>
                <a:sym typeface="DM Sans"/>
              </a:rPr>
              <a:t>M</a:t>
            </a:r>
            <a:r>
              <a:rPr lang="en-US" sz="1400" spc="415">
                <a:solidFill>
                  <a:srgbClr val="CACFBC"/>
                </a:solidFill>
                <a:latin typeface="DM Sans"/>
                <a:ea typeface="DM Sans"/>
                <a:cs typeface="DM Sans"/>
                <a:sym typeface="DM Sans"/>
              </a:rPr>
              <a:t>AY 2025</a:t>
            </a:r>
          </a:p>
        </p:txBody>
      </p:sp>
      <p:sp>
        <p:nvSpPr>
          <p:cNvPr name="TextBox 3" id="3"/>
          <p:cNvSpPr txBox="true"/>
          <p:nvPr/>
        </p:nvSpPr>
        <p:spPr>
          <a:xfrm rot="0">
            <a:off x="12971880" y="9258300"/>
            <a:ext cx="4287420" cy="211090"/>
          </a:xfrm>
          <a:prstGeom prst="rect">
            <a:avLst/>
          </a:prstGeom>
        </p:spPr>
        <p:txBody>
          <a:bodyPr anchor="t" rtlCol="false" tIns="0" lIns="0" bIns="0" rIns="0">
            <a:spAutoFit/>
          </a:bodyPr>
          <a:lstStyle/>
          <a:p>
            <a:pPr algn="r">
              <a:lnSpc>
                <a:spcPts val="1680"/>
              </a:lnSpc>
            </a:pPr>
            <a:r>
              <a:rPr lang="en-US" sz="1400" spc="415">
                <a:solidFill>
                  <a:srgbClr val="CACFBC"/>
                </a:solidFill>
                <a:latin typeface="DM Sans"/>
                <a:ea typeface="DM Sans"/>
                <a:cs typeface="DM Sans"/>
                <a:sym typeface="DM Sans"/>
              </a:rPr>
              <a:t>SP2</a:t>
            </a:r>
            <a:r>
              <a:rPr lang="en-US" sz="1400" spc="415">
                <a:solidFill>
                  <a:srgbClr val="CACFBC"/>
                </a:solidFill>
                <a:latin typeface="DM Sans"/>
                <a:ea typeface="DM Sans"/>
                <a:cs typeface="DM Sans"/>
                <a:sym typeface="DM Sans"/>
              </a:rPr>
              <a:t> PRESENTATION</a:t>
            </a:r>
          </a:p>
        </p:txBody>
      </p:sp>
      <p:grpSp>
        <p:nvGrpSpPr>
          <p:cNvPr name="Group 4" id="4"/>
          <p:cNvGrpSpPr/>
          <p:nvPr/>
        </p:nvGrpSpPr>
        <p:grpSpPr>
          <a:xfrm rot="0">
            <a:off x="1520011" y="2184138"/>
            <a:ext cx="15247978" cy="5918724"/>
            <a:chOff x="0" y="0"/>
            <a:chExt cx="20330638" cy="7891632"/>
          </a:xfrm>
        </p:grpSpPr>
        <p:sp>
          <p:nvSpPr>
            <p:cNvPr name="TextBox 5" id="5"/>
            <p:cNvSpPr txBox="true"/>
            <p:nvPr/>
          </p:nvSpPr>
          <p:spPr>
            <a:xfrm rot="0">
              <a:off x="0" y="-9525"/>
              <a:ext cx="20259630" cy="40481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Why create a dedicated tokenizer?</a:t>
              </a:r>
            </a:p>
          </p:txBody>
        </p:sp>
        <p:sp>
          <p:nvSpPr>
            <p:cNvPr name="TextBox 6" id="6"/>
            <p:cNvSpPr txBox="true"/>
            <p:nvPr/>
          </p:nvSpPr>
          <p:spPr>
            <a:xfrm rot="0">
              <a:off x="0" y="4631965"/>
              <a:ext cx="20330638" cy="3259667"/>
            </a:xfrm>
            <a:prstGeom prst="rect">
              <a:avLst/>
            </a:prstGeom>
          </p:spPr>
          <p:txBody>
            <a:bodyPr anchor="t" rtlCol="false" tIns="0" lIns="0" bIns="0" rIns="0">
              <a:spAutoFit/>
            </a:bodyPr>
            <a:lstStyle/>
            <a:p>
              <a:pPr algn="ctr">
                <a:lnSpc>
                  <a:spcPts val="4900"/>
                </a:lnSpc>
              </a:pPr>
              <a:r>
                <a:rPr lang="en-US" sz="3500" spc="70">
                  <a:solidFill>
                    <a:srgbClr val="FFFFFF"/>
                  </a:solidFill>
                  <a:latin typeface="DM Sans"/>
                  <a:ea typeface="DM Sans"/>
                  <a:cs typeface="DM Sans"/>
                  <a:sym typeface="DM Sans"/>
                </a:rPr>
                <a:t>NLP tools developed for a specific language suffers in performance when used for other languages. Specificially designed tools for a particular language outperforms because it can better capture the grammatical complexities of the target language [8].</a:t>
              </a:r>
            </a:p>
          </p:txBody>
        </p:sp>
      </p:grpSp>
    </p:spTree>
  </p:cSld>
  <p:clrMapOvr>
    <a:masterClrMapping/>
  </p:clrMapOvr>
</p:sld>
</file>

<file path=ppt/slides/slide3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CACFBC"/>
                </a:solidFill>
                <a:latin typeface="DM Sans"/>
                <a:ea typeface="DM Sans"/>
                <a:cs typeface="DM Sans"/>
                <a:sym typeface="DM Sans"/>
              </a:rPr>
              <a:t>M</a:t>
            </a:r>
            <a:r>
              <a:rPr lang="en-US" sz="1400" spc="415">
                <a:solidFill>
                  <a:srgbClr val="CACFBC"/>
                </a:solidFill>
                <a:latin typeface="DM Sans"/>
                <a:ea typeface="DM Sans"/>
                <a:cs typeface="DM Sans"/>
                <a:sym typeface="DM Sans"/>
              </a:rPr>
              <a:t>AY 2025</a:t>
            </a:r>
          </a:p>
        </p:txBody>
      </p:sp>
      <p:sp>
        <p:nvSpPr>
          <p:cNvPr name="TextBox 3" id="3"/>
          <p:cNvSpPr txBox="true"/>
          <p:nvPr/>
        </p:nvSpPr>
        <p:spPr>
          <a:xfrm rot="0">
            <a:off x="12971880" y="9258300"/>
            <a:ext cx="4287420" cy="211090"/>
          </a:xfrm>
          <a:prstGeom prst="rect">
            <a:avLst/>
          </a:prstGeom>
        </p:spPr>
        <p:txBody>
          <a:bodyPr anchor="t" rtlCol="false" tIns="0" lIns="0" bIns="0" rIns="0">
            <a:spAutoFit/>
          </a:bodyPr>
          <a:lstStyle/>
          <a:p>
            <a:pPr algn="r">
              <a:lnSpc>
                <a:spcPts val="1680"/>
              </a:lnSpc>
            </a:pPr>
            <a:r>
              <a:rPr lang="en-US" sz="1400" spc="415">
                <a:solidFill>
                  <a:srgbClr val="CACFBC"/>
                </a:solidFill>
                <a:latin typeface="DM Sans"/>
                <a:ea typeface="DM Sans"/>
                <a:cs typeface="DM Sans"/>
                <a:sym typeface="DM Sans"/>
              </a:rPr>
              <a:t>SP2</a:t>
            </a:r>
            <a:r>
              <a:rPr lang="en-US" sz="1400" spc="415">
                <a:solidFill>
                  <a:srgbClr val="CACFBC"/>
                </a:solidFill>
                <a:latin typeface="DM Sans"/>
                <a:ea typeface="DM Sans"/>
                <a:cs typeface="DM Sans"/>
                <a:sym typeface="DM Sans"/>
              </a:rPr>
              <a:t> PRESENTATION</a:t>
            </a:r>
          </a:p>
        </p:txBody>
      </p:sp>
      <p:grpSp>
        <p:nvGrpSpPr>
          <p:cNvPr name="Group 4" id="4"/>
          <p:cNvGrpSpPr/>
          <p:nvPr/>
        </p:nvGrpSpPr>
        <p:grpSpPr>
          <a:xfrm rot="0">
            <a:off x="1520011" y="2941376"/>
            <a:ext cx="15247978" cy="4404249"/>
            <a:chOff x="0" y="0"/>
            <a:chExt cx="20330638" cy="5872332"/>
          </a:xfrm>
        </p:grpSpPr>
        <p:sp>
          <p:nvSpPr>
            <p:cNvPr name="TextBox 5" id="5"/>
            <p:cNvSpPr txBox="true"/>
            <p:nvPr/>
          </p:nvSpPr>
          <p:spPr>
            <a:xfrm rot="0">
              <a:off x="0" y="-9525"/>
              <a:ext cx="20259630" cy="2028825"/>
            </a:xfrm>
            <a:prstGeom prst="rect">
              <a:avLst/>
            </a:prstGeom>
          </p:spPr>
          <p:txBody>
            <a:bodyPr anchor="t" rtlCol="false" tIns="0" lIns="0" bIns="0" rIns="0">
              <a:spAutoFit/>
            </a:bodyPr>
            <a:lstStyle/>
            <a:p>
              <a:pPr algn="ctr">
                <a:lnSpc>
                  <a:spcPts val="11999"/>
                </a:lnSpc>
              </a:pPr>
              <a:r>
                <a:rPr lang="en-US" sz="9999" spc="-199">
                  <a:solidFill>
                    <a:srgbClr val="303926"/>
                  </a:solidFill>
                  <a:latin typeface="Tenor Sans"/>
                  <a:ea typeface="Tenor Sans"/>
                  <a:cs typeface="Tenor Sans"/>
                  <a:sym typeface="Tenor Sans"/>
                </a:rPr>
                <a:t>Why tokenizer?</a:t>
              </a:r>
            </a:p>
          </p:txBody>
        </p:sp>
        <p:sp>
          <p:nvSpPr>
            <p:cNvPr name="TextBox 6" id="6"/>
            <p:cNvSpPr txBox="true"/>
            <p:nvPr/>
          </p:nvSpPr>
          <p:spPr>
            <a:xfrm rot="0">
              <a:off x="0" y="2612665"/>
              <a:ext cx="20330638" cy="3259667"/>
            </a:xfrm>
            <a:prstGeom prst="rect">
              <a:avLst/>
            </a:prstGeom>
          </p:spPr>
          <p:txBody>
            <a:bodyPr anchor="t" rtlCol="false" tIns="0" lIns="0" bIns="0" rIns="0">
              <a:spAutoFit/>
            </a:bodyPr>
            <a:lstStyle/>
            <a:p>
              <a:pPr algn="ctr">
                <a:lnSpc>
                  <a:spcPts val="4900"/>
                </a:lnSpc>
              </a:pPr>
              <a:r>
                <a:rPr lang="en-US" sz="3500" spc="70">
                  <a:solidFill>
                    <a:srgbClr val="303926"/>
                  </a:solidFill>
                  <a:latin typeface="DM Sans"/>
                  <a:ea typeface="DM Sans"/>
                  <a:cs typeface="DM Sans"/>
                  <a:sym typeface="DM Sans"/>
                </a:rPr>
                <a:t>The performance of more advanced NLP tools depends on the quality of tokens generated by the tokenization process, as the quality of tokens is essential for generating a coherent and accurate sequence of tokens that collectively form knowledge [9].</a:t>
              </a: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29391E"/>
        </a:solidFill>
      </p:bgPr>
    </p:bg>
    <p:spTree>
      <p:nvGrpSpPr>
        <p:cNvPr id="1" name=""/>
        <p:cNvGrpSpPr/>
        <p:nvPr/>
      </p:nvGrpSpPr>
      <p:grpSpPr>
        <a:xfrm>
          <a:off x="0" y="0"/>
          <a:ext cx="0" cy="0"/>
          <a:chOff x="0" y="0"/>
          <a:chExt cx="0" cy="0"/>
        </a:xfrm>
      </p:grpSpPr>
      <p:sp>
        <p:nvSpPr>
          <p:cNvPr name="TextBox 2" id="2"/>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CACFBC"/>
                </a:solidFill>
                <a:latin typeface="DM Sans"/>
                <a:ea typeface="DM Sans"/>
                <a:cs typeface="DM Sans"/>
                <a:sym typeface="DM Sans"/>
              </a:rPr>
              <a:t>JUNE 2025</a:t>
            </a:r>
          </a:p>
        </p:txBody>
      </p:sp>
      <p:sp>
        <p:nvSpPr>
          <p:cNvPr name="TextBox 3" id="3"/>
          <p:cNvSpPr txBox="true"/>
          <p:nvPr/>
        </p:nvSpPr>
        <p:spPr>
          <a:xfrm rot="0">
            <a:off x="10591905" y="9258300"/>
            <a:ext cx="6667395" cy="211090"/>
          </a:xfrm>
          <a:prstGeom prst="rect">
            <a:avLst/>
          </a:prstGeom>
        </p:spPr>
        <p:txBody>
          <a:bodyPr anchor="t" rtlCol="false" tIns="0" lIns="0" bIns="0" rIns="0">
            <a:spAutoFit/>
          </a:bodyPr>
          <a:lstStyle/>
          <a:p>
            <a:pPr algn="r">
              <a:lnSpc>
                <a:spcPts val="1680"/>
              </a:lnSpc>
            </a:pPr>
            <a:r>
              <a:rPr lang="en-US" sz="1400" spc="415">
                <a:solidFill>
                  <a:srgbClr val="CACFBC"/>
                </a:solidFill>
                <a:latin typeface="DM Sans"/>
                <a:ea typeface="DM Sans"/>
                <a:cs typeface="DM Sans"/>
                <a:sym typeface="DM Sans"/>
              </a:rPr>
              <a:t>2025 ICS UNDERGRADUATE RESEARCH SYMPOSIUM</a:t>
            </a:r>
          </a:p>
        </p:txBody>
      </p:sp>
      <p:grpSp>
        <p:nvGrpSpPr>
          <p:cNvPr name="Group 4" id="4"/>
          <p:cNvGrpSpPr/>
          <p:nvPr/>
        </p:nvGrpSpPr>
        <p:grpSpPr>
          <a:xfrm rot="0">
            <a:off x="1520011" y="2941376"/>
            <a:ext cx="15247978" cy="5023374"/>
            <a:chOff x="0" y="0"/>
            <a:chExt cx="20330638" cy="6697832"/>
          </a:xfrm>
        </p:grpSpPr>
        <p:sp>
          <p:nvSpPr>
            <p:cNvPr name="TextBox 5" id="5"/>
            <p:cNvSpPr txBox="true"/>
            <p:nvPr/>
          </p:nvSpPr>
          <p:spPr>
            <a:xfrm rot="0">
              <a:off x="0" y="-9525"/>
              <a:ext cx="20259630" cy="20288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INTRODUCTION</a:t>
              </a:r>
            </a:p>
          </p:txBody>
        </p:sp>
        <p:sp>
          <p:nvSpPr>
            <p:cNvPr name="TextBox 6" id="6"/>
            <p:cNvSpPr txBox="true"/>
            <p:nvPr/>
          </p:nvSpPr>
          <p:spPr>
            <a:xfrm rot="0">
              <a:off x="0" y="2612665"/>
              <a:ext cx="20330638" cy="4085167"/>
            </a:xfrm>
            <a:prstGeom prst="rect">
              <a:avLst/>
            </a:prstGeom>
          </p:spPr>
          <p:txBody>
            <a:bodyPr anchor="t" rtlCol="false" tIns="0" lIns="0" bIns="0" rIns="0">
              <a:spAutoFit/>
            </a:bodyPr>
            <a:lstStyle/>
            <a:p>
              <a:pPr algn="ctr">
                <a:lnSpc>
                  <a:spcPts val="4900"/>
                </a:lnSpc>
              </a:pPr>
              <a:r>
                <a:rPr lang="en-US" sz="3500" spc="70">
                  <a:solidFill>
                    <a:srgbClr val="FFFFFF"/>
                  </a:solidFill>
                  <a:latin typeface="DM Sans"/>
                  <a:ea typeface="DM Sans"/>
                  <a:cs typeface="DM Sans"/>
                  <a:sym typeface="DM Sans"/>
                </a:rPr>
                <a:t>Low-resource languages are more prone to these issues [2], including the Tagalog language, which is the most spoken language in the Philippines, but lacks a suitable tokenizer for accurately processing its language resources to promote its further NLP advancements. These issues on tokenization is further complicated by code-switching [1].</a:t>
              </a:r>
            </a:p>
          </p:txBody>
        </p:sp>
      </p:grpSp>
    </p:spTree>
  </p:cSld>
  <p:clrMapOvr>
    <a:masterClrMapping/>
  </p:clrMapOvr>
</p:sld>
</file>

<file path=ppt/slides/slide40.xml><?xml version="1.0" encoding="utf-8"?>
<p:sld xmlns:p="http://schemas.openxmlformats.org/presentationml/2006/main" xmlns:a="http://schemas.openxmlformats.org/drawingml/2006/main">
  <p:cSld>
    <p:bg>
      <p:bgPr>
        <a:solidFill>
          <a:srgbClr val="29391E"/>
        </a:solidFill>
      </p:bgPr>
    </p:bg>
    <p:spTree>
      <p:nvGrpSpPr>
        <p:cNvPr id="1" name=""/>
        <p:cNvGrpSpPr/>
        <p:nvPr/>
      </p:nvGrpSpPr>
      <p:grpSpPr>
        <a:xfrm>
          <a:off x="0" y="0"/>
          <a:ext cx="0" cy="0"/>
          <a:chOff x="0" y="0"/>
          <a:chExt cx="0" cy="0"/>
        </a:xfrm>
      </p:grpSpPr>
      <p:sp>
        <p:nvSpPr>
          <p:cNvPr name="TextBox 2" id="2"/>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CACFBC"/>
                </a:solidFill>
                <a:latin typeface="DM Sans"/>
                <a:ea typeface="DM Sans"/>
                <a:cs typeface="DM Sans"/>
                <a:sym typeface="DM Sans"/>
              </a:rPr>
              <a:t>M</a:t>
            </a:r>
            <a:r>
              <a:rPr lang="en-US" sz="1400" spc="415">
                <a:solidFill>
                  <a:srgbClr val="CACFBC"/>
                </a:solidFill>
                <a:latin typeface="DM Sans"/>
                <a:ea typeface="DM Sans"/>
                <a:cs typeface="DM Sans"/>
                <a:sym typeface="DM Sans"/>
              </a:rPr>
              <a:t>AY 2025</a:t>
            </a:r>
          </a:p>
        </p:txBody>
      </p:sp>
      <p:sp>
        <p:nvSpPr>
          <p:cNvPr name="TextBox 3" id="3"/>
          <p:cNvSpPr txBox="true"/>
          <p:nvPr/>
        </p:nvSpPr>
        <p:spPr>
          <a:xfrm rot="0">
            <a:off x="12971880" y="9258300"/>
            <a:ext cx="4287420" cy="211090"/>
          </a:xfrm>
          <a:prstGeom prst="rect">
            <a:avLst/>
          </a:prstGeom>
        </p:spPr>
        <p:txBody>
          <a:bodyPr anchor="t" rtlCol="false" tIns="0" lIns="0" bIns="0" rIns="0">
            <a:spAutoFit/>
          </a:bodyPr>
          <a:lstStyle/>
          <a:p>
            <a:pPr algn="r">
              <a:lnSpc>
                <a:spcPts val="1680"/>
              </a:lnSpc>
            </a:pPr>
            <a:r>
              <a:rPr lang="en-US" sz="1400" spc="415">
                <a:solidFill>
                  <a:srgbClr val="CACFBC"/>
                </a:solidFill>
                <a:latin typeface="DM Sans"/>
                <a:ea typeface="DM Sans"/>
                <a:cs typeface="DM Sans"/>
                <a:sym typeface="DM Sans"/>
              </a:rPr>
              <a:t>SP2</a:t>
            </a:r>
            <a:r>
              <a:rPr lang="en-US" sz="1400" spc="415">
                <a:solidFill>
                  <a:srgbClr val="CACFBC"/>
                </a:solidFill>
                <a:latin typeface="DM Sans"/>
                <a:ea typeface="DM Sans"/>
                <a:cs typeface="DM Sans"/>
                <a:sym typeface="DM Sans"/>
              </a:rPr>
              <a:t> PRESENTATION</a:t>
            </a:r>
          </a:p>
        </p:txBody>
      </p:sp>
      <p:grpSp>
        <p:nvGrpSpPr>
          <p:cNvPr name="Group 4" id="4"/>
          <p:cNvGrpSpPr/>
          <p:nvPr/>
        </p:nvGrpSpPr>
        <p:grpSpPr>
          <a:xfrm rot="0">
            <a:off x="1520011" y="1028700"/>
            <a:ext cx="15247978" cy="8052324"/>
            <a:chOff x="0" y="0"/>
            <a:chExt cx="20330638" cy="10736432"/>
          </a:xfrm>
        </p:grpSpPr>
        <p:sp>
          <p:nvSpPr>
            <p:cNvPr name="TextBox 5" id="5"/>
            <p:cNvSpPr txBox="true"/>
            <p:nvPr/>
          </p:nvSpPr>
          <p:spPr>
            <a:xfrm rot="0">
              <a:off x="0" y="-9525"/>
              <a:ext cx="20259630" cy="60674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Why do a hybrid rule and dictionary-based approach?</a:t>
              </a:r>
            </a:p>
          </p:txBody>
        </p:sp>
        <p:sp>
          <p:nvSpPr>
            <p:cNvPr name="TextBox 6" id="6"/>
            <p:cNvSpPr txBox="true"/>
            <p:nvPr/>
          </p:nvSpPr>
          <p:spPr>
            <a:xfrm rot="0">
              <a:off x="0" y="6651265"/>
              <a:ext cx="20330638" cy="4085167"/>
            </a:xfrm>
            <a:prstGeom prst="rect">
              <a:avLst/>
            </a:prstGeom>
          </p:spPr>
          <p:txBody>
            <a:bodyPr anchor="t" rtlCol="false" tIns="0" lIns="0" bIns="0" rIns="0">
              <a:spAutoFit/>
            </a:bodyPr>
            <a:lstStyle/>
            <a:p>
              <a:pPr algn="ctr">
                <a:lnSpc>
                  <a:spcPts val="4900"/>
                </a:lnSpc>
              </a:pPr>
              <a:r>
                <a:rPr lang="en-US" sz="3500" spc="70">
                  <a:solidFill>
                    <a:srgbClr val="FFFFFF"/>
                  </a:solidFill>
                  <a:latin typeface="DM Sans"/>
                  <a:ea typeface="DM Sans"/>
                  <a:cs typeface="DM Sans"/>
                  <a:sym typeface="DM Sans"/>
                </a:rPr>
                <a:t>Machine-learning approach for tokenizers requires adequate amount of pre-annotated training data, which the low-resourced Tagalog language lacks [1]. Numerous studies suggest an ideal corpus size of approximately a million tokens for a comprehensive studies on general language [11] [12] [13].</a:t>
              </a:r>
            </a:p>
          </p:txBody>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20011" y="2631813"/>
            <a:ext cx="15247978" cy="5023374"/>
            <a:chOff x="0" y="0"/>
            <a:chExt cx="20330638" cy="6697832"/>
          </a:xfrm>
        </p:grpSpPr>
        <p:sp>
          <p:nvSpPr>
            <p:cNvPr name="TextBox 3" id="3"/>
            <p:cNvSpPr txBox="true"/>
            <p:nvPr/>
          </p:nvSpPr>
          <p:spPr>
            <a:xfrm rot="0">
              <a:off x="0" y="-9525"/>
              <a:ext cx="20259630" cy="2028825"/>
            </a:xfrm>
            <a:prstGeom prst="rect">
              <a:avLst/>
            </a:prstGeom>
          </p:spPr>
          <p:txBody>
            <a:bodyPr anchor="t" rtlCol="false" tIns="0" lIns="0" bIns="0" rIns="0">
              <a:spAutoFit/>
            </a:bodyPr>
            <a:lstStyle/>
            <a:p>
              <a:pPr algn="ctr">
                <a:lnSpc>
                  <a:spcPts val="11999"/>
                </a:lnSpc>
              </a:pPr>
              <a:r>
                <a:rPr lang="en-US" sz="9999" spc="-199">
                  <a:solidFill>
                    <a:srgbClr val="303926"/>
                  </a:solidFill>
                  <a:latin typeface="Tenor Sans"/>
                  <a:ea typeface="Tenor Sans"/>
                  <a:cs typeface="Tenor Sans"/>
                  <a:sym typeface="Tenor Sans"/>
                </a:rPr>
                <a:t>OBJECTIVES</a:t>
              </a:r>
            </a:p>
          </p:txBody>
        </p:sp>
        <p:sp>
          <p:nvSpPr>
            <p:cNvPr name="TextBox 4" id="4"/>
            <p:cNvSpPr txBox="true"/>
            <p:nvPr/>
          </p:nvSpPr>
          <p:spPr>
            <a:xfrm rot="0">
              <a:off x="0" y="2612665"/>
              <a:ext cx="20330638" cy="4085167"/>
            </a:xfrm>
            <a:prstGeom prst="rect">
              <a:avLst/>
            </a:prstGeom>
          </p:spPr>
          <p:txBody>
            <a:bodyPr anchor="t" rtlCol="false" tIns="0" lIns="0" bIns="0" rIns="0">
              <a:spAutoFit/>
            </a:bodyPr>
            <a:lstStyle/>
            <a:p>
              <a:pPr algn="ctr">
                <a:lnSpc>
                  <a:spcPts val="4900"/>
                </a:lnSpc>
              </a:pPr>
              <a:r>
                <a:rPr lang="en-US" sz="3500" spc="70">
                  <a:solidFill>
                    <a:srgbClr val="303926"/>
                  </a:solidFill>
                  <a:latin typeface="DM Sans"/>
                  <a:ea typeface="DM Sans"/>
                  <a:cs typeface="DM Sans"/>
                  <a:sym typeface="DM Sans"/>
                </a:rPr>
                <a:t>Develop a dedicated tokenizer for the Tagalog language to address its lack of a suitable tokenizer, which would also incorporate the recognition of Tagalog NEs and MWEs, and Tagalog-English (Taglish) tokenization in an attempt to make a general tokenizer for real-world Tagalog language processing applications.</a:t>
              </a:r>
            </a:p>
          </p:txBody>
        </p:sp>
      </p:grpSp>
      <p:sp>
        <p:nvSpPr>
          <p:cNvPr name="TextBox 5" id="5"/>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29391E"/>
                </a:solidFill>
                <a:latin typeface="DM Sans"/>
                <a:ea typeface="DM Sans"/>
                <a:cs typeface="DM Sans"/>
                <a:sym typeface="DM Sans"/>
              </a:rPr>
              <a:t>JUNE 2025</a:t>
            </a:r>
          </a:p>
        </p:txBody>
      </p:sp>
      <p:sp>
        <p:nvSpPr>
          <p:cNvPr name="TextBox 6" id="6"/>
          <p:cNvSpPr txBox="true"/>
          <p:nvPr/>
        </p:nvSpPr>
        <p:spPr>
          <a:xfrm rot="0">
            <a:off x="10726712" y="9259840"/>
            <a:ext cx="6532588" cy="209550"/>
          </a:xfrm>
          <a:prstGeom prst="rect">
            <a:avLst/>
          </a:prstGeom>
        </p:spPr>
        <p:txBody>
          <a:bodyPr anchor="t" rtlCol="false" tIns="0" lIns="0" bIns="0" rIns="0">
            <a:spAutoFit/>
          </a:bodyPr>
          <a:lstStyle/>
          <a:p>
            <a:pPr algn="r">
              <a:lnSpc>
                <a:spcPts val="1680"/>
              </a:lnSpc>
            </a:pPr>
            <a:r>
              <a:rPr lang="en-US" sz="1400" spc="415">
                <a:solidFill>
                  <a:srgbClr val="29391E"/>
                </a:solidFill>
                <a:latin typeface="DM Sans"/>
                <a:ea typeface="DM Sans"/>
                <a:cs typeface="DM Sans"/>
                <a:sym typeface="DM Sans"/>
              </a:rPr>
              <a:t>2025 ICS UNDERGRADUATE RESEARCH SYMPOSIUM</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355766" y="594079"/>
            <a:ext cx="13576467" cy="7977036"/>
            <a:chOff x="0" y="0"/>
            <a:chExt cx="18101957" cy="10636048"/>
          </a:xfrm>
        </p:grpSpPr>
        <p:sp>
          <p:nvSpPr>
            <p:cNvPr name="TextBox 3" id="3"/>
            <p:cNvSpPr txBox="true"/>
            <p:nvPr/>
          </p:nvSpPr>
          <p:spPr>
            <a:xfrm rot="0">
              <a:off x="3792483" y="-9525"/>
              <a:ext cx="10516991" cy="2028825"/>
            </a:xfrm>
            <a:prstGeom prst="rect">
              <a:avLst/>
            </a:prstGeom>
          </p:spPr>
          <p:txBody>
            <a:bodyPr anchor="t" rtlCol="false" tIns="0" lIns="0" bIns="0" rIns="0">
              <a:spAutoFit/>
            </a:bodyPr>
            <a:lstStyle/>
            <a:p>
              <a:pPr algn="l">
                <a:lnSpc>
                  <a:spcPts val="11999"/>
                </a:lnSpc>
              </a:pPr>
              <a:r>
                <a:rPr lang="en-US" sz="9999" spc="-199">
                  <a:solidFill>
                    <a:srgbClr val="303926"/>
                  </a:solidFill>
                  <a:latin typeface="Tenor Sans"/>
                  <a:ea typeface="Tenor Sans"/>
                  <a:cs typeface="Tenor Sans"/>
                  <a:sym typeface="Tenor Sans"/>
                </a:rPr>
                <a:t>OBJECTIVES</a:t>
              </a:r>
            </a:p>
          </p:txBody>
        </p:sp>
        <p:grpSp>
          <p:nvGrpSpPr>
            <p:cNvPr name="Group 4" id="4"/>
            <p:cNvGrpSpPr/>
            <p:nvPr/>
          </p:nvGrpSpPr>
          <p:grpSpPr>
            <a:xfrm rot="0">
              <a:off x="0" y="2549805"/>
              <a:ext cx="371796" cy="300337"/>
              <a:chOff x="0" y="0"/>
              <a:chExt cx="7860849" cy="6350000"/>
            </a:xfrm>
          </p:grpSpPr>
          <p:sp>
            <p:nvSpPr>
              <p:cNvPr name="Freeform 5" id="5"/>
              <p:cNvSpPr/>
              <p:nvPr/>
            </p:nvSpPr>
            <p:spPr>
              <a:xfrm flipH="false" flipV="false" rot="0">
                <a:off x="0" y="0"/>
                <a:ext cx="7860850" cy="6350000"/>
              </a:xfrm>
              <a:custGeom>
                <a:avLst/>
                <a:gdLst/>
                <a:ahLst/>
                <a:cxnLst/>
                <a:rect r="r" b="b" t="t" l="l"/>
                <a:pathLst>
                  <a:path h="6350000" w="7860850">
                    <a:moveTo>
                      <a:pt x="3930425" y="0"/>
                    </a:moveTo>
                    <a:cubicBezTo>
                      <a:pt x="1759711" y="0"/>
                      <a:pt x="0" y="1421496"/>
                      <a:pt x="0" y="3175000"/>
                    </a:cubicBezTo>
                    <a:cubicBezTo>
                      <a:pt x="0" y="4928504"/>
                      <a:pt x="1759711" y="6350000"/>
                      <a:pt x="3930425" y="6350000"/>
                    </a:cubicBezTo>
                    <a:cubicBezTo>
                      <a:pt x="6101138" y="6350000"/>
                      <a:pt x="7860850" y="4928504"/>
                      <a:pt x="7860850" y="3175000"/>
                    </a:cubicBezTo>
                    <a:cubicBezTo>
                      <a:pt x="7860850" y="1421496"/>
                      <a:pt x="6101138" y="0"/>
                      <a:pt x="3930425" y="0"/>
                    </a:cubicBezTo>
                    <a:close/>
                  </a:path>
                </a:pathLst>
              </a:custGeom>
              <a:solidFill>
                <a:srgbClr val="303926"/>
              </a:solidFill>
            </p:spPr>
          </p:sp>
        </p:grpSp>
        <p:grpSp>
          <p:nvGrpSpPr>
            <p:cNvPr name="Group 6" id="6"/>
            <p:cNvGrpSpPr/>
            <p:nvPr/>
          </p:nvGrpSpPr>
          <p:grpSpPr>
            <a:xfrm rot="0">
              <a:off x="0" y="4678000"/>
              <a:ext cx="371796" cy="300337"/>
              <a:chOff x="0" y="0"/>
              <a:chExt cx="7860849" cy="6350000"/>
            </a:xfrm>
          </p:grpSpPr>
          <p:sp>
            <p:nvSpPr>
              <p:cNvPr name="Freeform 7" id="7"/>
              <p:cNvSpPr/>
              <p:nvPr/>
            </p:nvSpPr>
            <p:spPr>
              <a:xfrm flipH="false" flipV="false" rot="0">
                <a:off x="0" y="0"/>
                <a:ext cx="7860850" cy="6350000"/>
              </a:xfrm>
              <a:custGeom>
                <a:avLst/>
                <a:gdLst/>
                <a:ahLst/>
                <a:cxnLst/>
                <a:rect r="r" b="b" t="t" l="l"/>
                <a:pathLst>
                  <a:path h="6350000" w="7860850">
                    <a:moveTo>
                      <a:pt x="3930425" y="0"/>
                    </a:moveTo>
                    <a:cubicBezTo>
                      <a:pt x="1759711" y="0"/>
                      <a:pt x="0" y="1421496"/>
                      <a:pt x="0" y="3175000"/>
                    </a:cubicBezTo>
                    <a:cubicBezTo>
                      <a:pt x="0" y="4928504"/>
                      <a:pt x="1759711" y="6350000"/>
                      <a:pt x="3930425" y="6350000"/>
                    </a:cubicBezTo>
                    <a:cubicBezTo>
                      <a:pt x="6101138" y="6350000"/>
                      <a:pt x="7860850" y="4928504"/>
                      <a:pt x="7860850" y="3175000"/>
                    </a:cubicBezTo>
                    <a:cubicBezTo>
                      <a:pt x="7860850" y="1421496"/>
                      <a:pt x="6101138" y="0"/>
                      <a:pt x="3930425" y="0"/>
                    </a:cubicBezTo>
                    <a:close/>
                  </a:path>
                </a:pathLst>
              </a:custGeom>
              <a:solidFill>
                <a:srgbClr val="303926"/>
              </a:solidFill>
            </p:spPr>
          </p:sp>
        </p:grpSp>
        <p:grpSp>
          <p:nvGrpSpPr>
            <p:cNvPr name="Group 8" id="8"/>
            <p:cNvGrpSpPr/>
            <p:nvPr/>
          </p:nvGrpSpPr>
          <p:grpSpPr>
            <a:xfrm rot="0">
              <a:off x="0" y="6292768"/>
              <a:ext cx="371796" cy="300337"/>
              <a:chOff x="0" y="0"/>
              <a:chExt cx="7860849" cy="6350000"/>
            </a:xfrm>
          </p:grpSpPr>
          <p:sp>
            <p:nvSpPr>
              <p:cNvPr name="Freeform 9" id="9"/>
              <p:cNvSpPr/>
              <p:nvPr/>
            </p:nvSpPr>
            <p:spPr>
              <a:xfrm flipH="false" flipV="false" rot="0">
                <a:off x="0" y="0"/>
                <a:ext cx="7860850" cy="6350000"/>
              </a:xfrm>
              <a:custGeom>
                <a:avLst/>
                <a:gdLst/>
                <a:ahLst/>
                <a:cxnLst/>
                <a:rect r="r" b="b" t="t" l="l"/>
                <a:pathLst>
                  <a:path h="6350000" w="7860850">
                    <a:moveTo>
                      <a:pt x="3930425" y="0"/>
                    </a:moveTo>
                    <a:cubicBezTo>
                      <a:pt x="1759711" y="0"/>
                      <a:pt x="0" y="1421496"/>
                      <a:pt x="0" y="3175000"/>
                    </a:cubicBezTo>
                    <a:cubicBezTo>
                      <a:pt x="0" y="4928504"/>
                      <a:pt x="1759711" y="6350000"/>
                      <a:pt x="3930425" y="6350000"/>
                    </a:cubicBezTo>
                    <a:cubicBezTo>
                      <a:pt x="6101138" y="6350000"/>
                      <a:pt x="7860850" y="4928504"/>
                      <a:pt x="7860850" y="3175000"/>
                    </a:cubicBezTo>
                    <a:cubicBezTo>
                      <a:pt x="7860850" y="1421496"/>
                      <a:pt x="6101138" y="0"/>
                      <a:pt x="3930425" y="0"/>
                    </a:cubicBezTo>
                    <a:close/>
                  </a:path>
                </a:pathLst>
              </a:custGeom>
              <a:solidFill>
                <a:srgbClr val="303926"/>
              </a:solidFill>
            </p:spPr>
          </p:sp>
        </p:grpSp>
        <p:sp>
          <p:nvSpPr>
            <p:cNvPr name="TextBox 10" id="10"/>
            <p:cNvSpPr txBox="true"/>
            <p:nvPr/>
          </p:nvSpPr>
          <p:spPr>
            <a:xfrm rot="0">
              <a:off x="862447" y="2286895"/>
              <a:ext cx="17239509" cy="1387475"/>
            </a:xfrm>
            <a:prstGeom prst="rect">
              <a:avLst/>
            </a:prstGeom>
          </p:spPr>
          <p:txBody>
            <a:bodyPr anchor="t" rtlCol="false" tIns="0" lIns="0" bIns="0" rIns="0">
              <a:spAutoFit/>
            </a:bodyPr>
            <a:lstStyle/>
            <a:p>
              <a:pPr algn="l">
                <a:lnSpc>
                  <a:spcPts val="4200"/>
                </a:lnSpc>
              </a:pPr>
              <a:r>
                <a:rPr lang="en-US" sz="3000" spc="60">
                  <a:solidFill>
                    <a:srgbClr val="303926"/>
                  </a:solidFill>
                  <a:latin typeface="DM Sans"/>
                  <a:ea typeface="DM Sans"/>
                  <a:cs typeface="DM Sans"/>
                  <a:sym typeface="DM Sans"/>
                </a:rPr>
                <a:t>To create a dictionary containing Tagalog NEs and multi-word expressions to facilitate their recognition in the tokenization process.</a:t>
              </a:r>
            </a:p>
          </p:txBody>
        </p:sp>
        <p:sp>
          <p:nvSpPr>
            <p:cNvPr name="TextBox 11" id="11"/>
            <p:cNvSpPr txBox="true"/>
            <p:nvPr/>
          </p:nvSpPr>
          <p:spPr>
            <a:xfrm rot="0">
              <a:off x="862447" y="4153795"/>
              <a:ext cx="17239509" cy="1387475"/>
            </a:xfrm>
            <a:prstGeom prst="rect">
              <a:avLst/>
            </a:prstGeom>
          </p:spPr>
          <p:txBody>
            <a:bodyPr anchor="t" rtlCol="false" tIns="0" lIns="0" bIns="0" rIns="0">
              <a:spAutoFit/>
            </a:bodyPr>
            <a:lstStyle/>
            <a:p>
              <a:pPr algn="l">
                <a:lnSpc>
                  <a:spcPts val="4200"/>
                </a:lnSpc>
              </a:pPr>
              <a:r>
                <a:rPr lang="en-US" sz="3000" spc="60">
                  <a:solidFill>
                    <a:srgbClr val="303926"/>
                  </a:solidFill>
                  <a:latin typeface="DM Sans"/>
                  <a:ea typeface="DM Sans"/>
                  <a:cs typeface="DM Sans"/>
                  <a:sym typeface="DM Sans"/>
                </a:rPr>
                <a:t>To annotate a Taglish corpus into pre-segmented tokens, to be used for assessing the adaptability of the Tagalog tokenizer on Taglish data. </a:t>
              </a:r>
            </a:p>
          </p:txBody>
        </p:sp>
        <p:sp>
          <p:nvSpPr>
            <p:cNvPr name="TextBox 12" id="12"/>
            <p:cNvSpPr txBox="true"/>
            <p:nvPr/>
          </p:nvSpPr>
          <p:spPr>
            <a:xfrm rot="0">
              <a:off x="875147" y="6076135"/>
              <a:ext cx="15836135" cy="1387475"/>
            </a:xfrm>
            <a:prstGeom prst="rect">
              <a:avLst/>
            </a:prstGeom>
          </p:spPr>
          <p:txBody>
            <a:bodyPr anchor="t" rtlCol="false" tIns="0" lIns="0" bIns="0" rIns="0">
              <a:spAutoFit/>
            </a:bodyPr>
            <a:lstStyle/>
            <a:p>
              <a:pPr algn="l">
                <a:lnSpc>
                  <a:spcPts val="4200"/>
                </a:lnSpc>
              </a:pPr>
              <a:r>
                <a:rPr lang="en-US" sz="3000" spc="60">
                  <a:solidFill>
                    <a:srgbClr val="303926"/>
                  </a:solidFill>
                  <a:latin typeface="DM Sans"/>
                  <a:ea typeface="DM Sans"/>
                  <a:cs typeface="DM Sans"/>
                  <a:sym typeface="DM Sans"/>
                </a:rPr>
                <a:t>To construct a hybrid rule and dictionary-based tokenizer for the Tagalog language</a:t>
              </a:r>
            </a:p>
          </p:txBody>
        </p:sp>
        <p:grpSp>
          <p:nvGrpSpPr>
            <p:cNvPr name="Group 13" id="13"/>
            <p:cNvGrpSpPr/>
            <p:nvPr/>
          </p:nvGrpSpPr>
          <p:grpSpPr>
            <a:xfrm rot="0">
              <a:off x="0" y="8064504"/>
              <a:ext cx="371796" cy="300337"/>
              <a:chOff x="0" y="0"/>
              <a:chExt cx="7860849" cy="6350000"/>
            </a:xfrm>
          </p:grpSpPr>
          <p:sp>
            <p:nvSpPr>
              <p:cNvPr name="Freeform 14" id="14"/>
              <p:cNvSpPr/>
              <p:nvPr/>
            </p:nvSpPr>
            <p:spPr>
              <a:xfrm flipH="false" flipV="false" rot="0">
                <a:off x="0" y="0"/>
                <a:ext cx="7860850" cy="6350000"/>
              </a:xfrm>
              <a:custGeom>
                <a:avLst/>
                <a:gdLst/>
                <a:ahLst/>
                <a:cxnLst/>
                <a:rect r="r" b="b" t="t" l="l"/>
                <a:pathLst>
                  <a:path h="6350000" w="7860850">
                    <a:moveTo>
                      <a:pt x="3930425" y="0"/>
                    </a:moveTo>
                    <a:cubicBezTo>
                      <a:pt x="1759711" y="0"/>
                      <a:pt x="0" y="1421496"/>
                      <a:pt x="0" y="3175000"/>
                    </a:cubicBezTo>
                    <a:cubicBezTo>
                      <a:pt x="0" y="4928504"/>
                      <a:pt x="1759711" y="6350000"/>
                      <a:pt x="3930425" y="6350000"/>
                    </a:cubicBezTo>
                    <a:cubicBezTo>
                      <a:pt x="6101138" y="6350000"/>
                      <a:pt x="7860850" y="4928504"/>
                      <a:pt x="7860850" y="3175000"/>
                    </a:cubicBezTo>
                    <a:cubicBezTo>
                      <a:pt x="7860850" y="1421496"/>
                      <a:pt x="6101138" y="0"/>
                      <a:pt x="3930425" y="0"/>
                    </a:cubicBezTo>
                    <a:close/>
                  </a:path>
                </a:pathLst>
              </a:custGeom>
              <a:solidFill>
                <a:srgbClr val="303926"/>
              </a:solidFill>
            </p:spPr>
          </p:sp>
        </p:grpSp>
        <p:sp>
          <p:nvSpPr>
            <p:cNvPr name="TextBox 15" id="15"/>
            <p:cNvSpPr txBox="true"/>
            <p:nvPr/>
          </p:nvSpPr>
          <p:spPr>
            <a:xfrm rot="0">
              <a:off x="875147" y="7826173"/>
              <a:ext cx="16206837" cy="2809875"/>
            </a:xfrm>
            <a:prstGeom prst="rect">
              <a:avLst/>
            </a:prstGeom>
          </p:spPr>
          <p:txBody>
            <a:bodyPr anchor="t" rtlCol="false" tIns="0" lIns="0" bIns="0" rIns="0">
              <a:spAutoFit/>
            </a:bodyPr>
            <a:lstStyle/>
            <a:p>
              <a:pPr algn="l">
                <a:lnSpc>
                  <a:spcPts val="4200"/>
                </a:lnSpc>
              </a:pPr>
              <a:r>
                <a:rPr lang="en-US" sz="3000" spc="60">
                  <a:solidFill>
                    <a:srgbClr val="303926"/>
                  </a:solidFill>
                  <a:latin typeface="DM Sans"/>
                  <a:ea typeface="DM Sans"/>
                  <a:cs typeface="DM Sans"/>
                  <a:sym typeface="DM Sans"/>
                </a:rPr>
                <a:t>To evaluate the tokenizer based on the following performance evaluation metrics: </a:t>
              </a:r>
            </a:p>
            <a:p>
              <a:pPr algn="l">
                <a:lnSpc>
                  <a:spcPts val="4200"/>
                </a:lnSpc>
              </a:pPr>
              <a:r>
                <a:rPr lang="en-US" sz="3000" spc="60">
                  <a:solidFill>
                    <a:srgbClr val="303926"/>
                  </a:solidFill>
                  <a:latin typeface="DM Sans"/>
                  <a:ea typeface="DM Sans"/>
                  <a:cs typeface="DM Sans"/>
                  <a:sym typeface="DM Sans"/>
                </a:rPr>
                <a:t>                        a. Accuracy                           c. Recall   </a:t>
              </a:r>
            </a:p>
            <a:p>
              <a:pPr algn="l">
                <a:lnSpc>
                  <a:spcPts val="4200"/>
                </a:lnSpc>
              </a:pPr>
              <a:r>
                <a:rPr lang="en-US" sz="3000" spc="60">
                  <a:solidFill>
                    <a:srgbClr val="303926"/>
                  </a:solidFill>
                  <a:latin typeface="DM Sans"/>
                  <a:ea typeface="DM Sans"/>
                  <a:cs typeface="DM Sans"/>
                  <a:sym typeface="DM Sans"/>
                </a:rPr>
                <a:t>                        b. Precision                           d. F1-Score</a:t>
              </a:r>
            </a:p>
          </p:txBody>
        </p:sp>
      </p:grpSp>
      <p:sp>
        <p:nvSpPr>
          <p:cNvPr name="TextBox 16" id="16"/>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29391E"/>
                </a:solidFill>
                <a:latin typeface="DM Sans"/>
                <a:ea typeface="DM Sans"/>
                <a:cs typeface="DM Sans"/>
                <a:sym typeface="DM Sans"/>
              </a:rPr>
              <a:t>JUNE 2025</a:t>
            </a:r>
          </a:p>
        </p:txBody>
      </p:sp>
      <p:sp>
        <p:nvSpPr>
          <p:cNvPr name="TextBox 17" id="17"/>
          <p:cNvSpPr txBox="true"/>
          <p:nvPr/>
        </p:nvSpPr>
        <p:spPr>
          <a:xfrm rot="0">
            <a:off x="10726712" y="9259840"/>
            <a:ext cx="6532588" cy="209550"/>
          </a:xfrm>
          <a:prstGeom prst="rect">
            <a:avLst/>
          </a:prstGeom>
        </p:spPr>
        <p:txBody>
          <a:bodyPr anchor="t" rtlCol="false" tIns="0" lIns="0" bIns="0" rIns="0">
            <a:spAutoFit/>
          </a:bodyPr>
          <a:lstStyle/>
          <a:p>
            <a:pPr algn="r">
              <a:lnSpc>
                <a:spcPts val="1680"/>
              </a:lnSpc>
            </a:pPr>
            <a:r>
              <a:rPr lang="en-US" sz="1400" spc="415">
                <a:solidFill>
                  <a:srgbClr val="29391E"/>
                </a:solidFill>
                <a:latin typeface="DM Sans"/>
                <a:ea typeface="DM Sans"/>
                <a:cs typeface="DM Sans"/>
                <a:sym typeface="DM Sans"/>
              </a:rPr>
              <a:t>2025 ICS UNDERGRADUATE RESEARCH SYMPOSIUM</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CACFBC"/>
        </a:solidFill>
      </p:bgPr>
    </p:bg>
    <p:spTree>
      <p:nvGrpSpPr>
        <p:cNvPr id="1" name=""/>
        <p:cNvGrpSpPr/>
        <p:nvPr/>
      </p:nvGrpSpPr>
      <p:grpSpPr>
        <a:xfrm>
          <a:off x="0" y="0"/>
          <a:ext cx="0" cy="0"/>
          <a:chOff x="0" y="0"/>
          <a:chExt cx="0" cy="0"/>
        </a:xfrm>
      </p:grpSpPr>
      <p:sp>
        <p:nvSpPr>
          <p:cNvPr name="AutoShape 2" id="2"/>
          <p:cNvSpPr/>
          <p:nvPr/>
        </p:nvSpPr>
        <p:spPr>
          <a:xfrm rot="-5400000">
            <a:off x="9019494" y="-1483327"/>
            <a:ext cx="9525" cy="15249141"/>
          </a:xfrm>
          <a:prstGeom prst="rect">
            <a:avLst/>
          </a:prstGeom>
          <a:solidFill>
            <a:srgbClr val="000000"/>
          </a:solidFill>
        </p:spPr>
      </p:sp>
      <p:grpSp>
        <p:nvGrpSpPr>
          <p:cNvPr name="Group 3" id="3"/>
          <p:cNvGrpSpPr/>
          <p:nvPr/>
        </p:nvGrpSpPr>
        <p:grpSpPr>
          <a:xfrm rot="0">
            <a:off x="1298177" y="6039735"/>
            <a:ext cx="203018" cy="203018"/>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5F5EF"/>
            </a:solidFill>
          </p:spPr>
        </p:sp>
      </p:grpSp>
      <p:grpSp>
        <p:nvGrpSpPr>
          <p:cNvPr name="Group 5" id="5"/>
          <p:cNvGrpSpPr/>
          <p:nvPr/>
        </p:nvGrpSpPr>
        <p:grpSpPr>
          <a:xfrm rot="0">
            <a:off x="6364010" y="6044497"/>
            <a:ext cx="203018" cy="203018"/>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9391E"/>
            </a:solidFill>
          </p:spPr>
        </p:sp>
      </p:grpSp>
      <p:grpSp>
        <p:nvGrpSpPr>
          <p:cNvPr name="Group 7" id="7"/>
          <p:cNvGrpSpPr/>
          <p:nvPr/>
        </p:nvGrpSpPr>
        <p:grpSpPr>
          <a:xfrm rot="0">
            <a:off x="11429842" y="6044497"/>
            <a:ext cx="203018" cy="203018"/>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9" id="9"/>
          <p:cNvGrpSpPr/>
          <p:nvPr/>
        </p:nvGrpSpPr>
        <p:grpSpPr>
          <a:xfrm rot="0">
            <a:off x="16648827" y="6044497"/>
            <a:ext cx="203018" cy="203018"/>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TextBox 11" id="11"/>
          <p:cNvSpPr txBox="true"/>
          <p:nvPr/>
        </p:nvSpPr>
        <p:spPr>
          <a:xfrm rot="0">
            <a:off x="1297489" y="4029960"/>
            <a:ext cx="15693022" cy="1914525"/>
          </a:xfrm>
          <a:prstGeom prst="rect">
            <a:avLst/>
          </a:prstGeom>
        </p:spPr>
        <p:txBody>
          <a:bodyPr anchor="t" rtlCol="false" tIns="0" lIns="0" bIns="0" rIns="0">
            <a:spAutoFit/>
          </a:bodyPr>
          <a:lstStyle/>
          <a:p>
            <a:pPr algn="ctr">
              <a:lnSpc>
                <a:spcPts val="15000"/>
              </a:lnSpc>
            </a:pPr>
            <a:r>
              <a:rPr lang="en-US" sz="12500" spc="-250">
                <a:solidFill>
                  <a:srgbClr val="303926"/>
                </a:solidFill>
                <a:latin typeface="Tenor Sans"/>
                <a:ea typeface="Tenor Sans"/>
                <a:cs typeface="Tenor Sans"/>
                <a:sym typeface="Tenor Sans"/>
              </a:rPr>
              <a:t>METHODOLOGY</a:t>
            </a:r>
          </a:p>
        </p:txBody>
      </p:sp>
      <p:sp>
        <p:nvSpPr>
          <p:cNvPr name="TextBox 12" id="12"/>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29391E"/>
                </a:solidFill>
                <a:latin typeface="DM Sans"/>
                <a:ea typeface="DM Sans"/>
                <a:cs typeface="DM Sans"/>
                <a:sym typeface="DM Sans"/>
              </a:rPr>
              <a:t>JUNE 2025</a:t>
            </a:r>
          </a:p>
        </p:txBody>
      </p:sp>
      <p:sp>
        <p:nvSpPr>
          <p:cNvPr name="TextBox 13" id="13"/>
          <p:cNvSpPr txBox="true"/>
          <p:nvPr/>
        </p:nvSpPr>
        <p:spPr>
          <a:xfrm rot="0">
            <a:off x="10726712" y="9259840"/>
            <a:ext cx="6532588" cy="209550"/>
          </a:xfrm>
          <a:prstGeom prst="rect">
            <a:avLst/>
          </a:prstGeom>
        </p:spPr>
        <p:txBody>
          <a:bodyPr anchor="t" rtlCol="false" tIns="0" lIns="0" bIns="0" rIns="0">
            <a:spAutoFit/>
          </a:bodyPr>
          <a:lstStyle/>
          <a:p>
            <a:pPr algn="r">
              <a:lnSpc>
                <a:spcPts val="1680"/>
              </a:lnSpc>
            </a:pPr>
            <a:r>
              <a:rPr lang="en-US" sz="1400" spc="415">
                <a:solidFill>
                  <a:srgbClr val="29391E"/>
                </a:solidFill>
                <a:latin typeface="DM Sans"/>
                <a:ea typeface="DM Sans"/>
                <a:cs typeface="DM Sans"/>
                <a:sym typeface="DM Sans"/>
              </a:rPr>
              <a:t>2025 ICS UNDERGRADUATE RESEARCH SYMPOSIUM</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29391E"/>
        </a:solidFill>
      </p:bgPr>
    </p:bg>
    <p:spTree>
      <p:nvGrpSpPr>
        <p:cNvPr id="1" name=""/>
        <p:cNvGrpSpPr/>
        <p:nvPr/>
      </p:nvGrpSpPr>
      <p:grpSpPr>
        <a:xfrm>
          <a:off x="0" y="0"/>
          <a:ext cx="0" cy="0"/>
          <a:chOff x="0" y="0"/>
          <a:chExt cx="0" cy="0"/>
        </a:xfrm>
      </p:grpSpPr>
      <p:grpSp>
        <p:nvGrpSpPr>
          <p:cNvPr name="Group 2" id="2"/>
          <p:cNvGrpSpPr/>
          <p:nvPr/>
        </p:nvGrpSpPr>
        <p:grpSpPr>
          <a:xfrm rot="0">
            <a:off x="1520011" y="2423851"/>
            <a:ext cx="15247978" cy="4734449"/>
            <a:chOff x="0" y="0"/>
            <a:chExt cx="20330638" cy="6312599"/>
          </a:xfrm>
        </p:grpSpPr>
        <p:sp>
          <p:nvSpPr>
            <p:cNvPr name="TextBox 3" id="3"/>
            <p:cNvSpPr txBox="true"/>
            <p:nvPr/>
          </p:nvSpPr>
          <p:spPr>
            <a:xfrm rot="0">
              <a:off x="0" y="-9525"/>
              <a:ext cx="20259630" cy="20288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METHODOLOGY</a:t>
              </a:r>
            </a:p>
          </p:txBody>
        </p:sp>
        <p:sp>
          <p:nvSpPr>
            <p:cNvPr name="TextBox 4" id="4"/>
            <p:cNvSpPr txBox="true"/>
            <p:nvPr/>
          </p:nvSpPr>
          <p:spPr>
            <a:xfrm rot="0">
              <a:off x="0" y="2612665"/>
              <a:ext cx="20330638" cy="3699933"/>
            </a:xfrm>
            <a:prstGeom prst="rect">
              <a:avLst/>
            </a:prstGeom>
          </p:spPr>
          <p:txBody>
            <a:bodyPr anchor="t" rtlCol="false" tIns="0" lIns="0" bIns="0" rIns="0">
              <a:spAutoFit/>
            </a:bodyPr>
            <a:lstStyle/>
            <a:p>
              <a:pPr algn="ctr">
                <a:lnSpc>
                  <a:spcPts val="5599"/>
                </a:lnSpc>
              </a:pPr>
              <a:r>
                <a:rPr lang="en-US" sz="3999" spc="79">
                  <a:solidFill>
                    <a:srgbClr val="FFFFFF"/>
                  </a:solidFill>
                  <a:latin typeface="DM Sans"/>
                  <a:ea typeface="DM Sans"/>
                  <a:cs typeface="DM Sans"/>
                  <a:sym typeface="DM Sans"/>
                </a:rPr>
                <a:t>To achieve its objectives, the study introduces PANG-KAT, a Python module developed as a hybrid rule and dictionary-based tokenizer due to the lack of pre-annotated Tagalog resources for a machine-learning approach [1]. </a:t>
              </a:r>
            </a:p>
          </p:txBody>
        </p:sp>
      </p:grpSp>
      <p:sp>
        <p:nvSpPr>
          <p:cNvPr name="TextBox 5" id="5"/>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CACFBC"/>
                </a:solidFill>
                <a:latin typeface="DM Sans"/>
                <a:ea typeface="DM Sans"/>
                <a:cs typeface="DM Sans"/>
                <a:sym typeface="DM Sans"/>
              </a:rPr>
              <a:t>JUNE 2025</a:t>
            </a:r>
          </a:p>
        </p:txBody>
      </p:sp>
      <p:sp>
        <p:nvSpPr>
          <p:cNvPr name="TextBox 6" id="6"/>
          <p:cNvSpPr txBox="true"/>
          <p:nvPr/>
        </p:nvSpPr>
        <p:spPr>
          <a:xfrm rot="0">
            <a:off x="10591905" y="9258300"/>
            <a:ext cx="6667395" cy="211090"/>
          </a:xfrm>
          <a:prstGeom prst="rect">
            <a:avLst/>
          </a:prstGeom>
        </p:spPr>
        <p:txBody>
          <a:bodyPr anchor="t" rtlCol="false" tIns="0" lIns="0" bIns="0" rIns="0">
            <a:spAutoFit/>
          </a:bodyPr>
          <a:lstStyle/>
          <a:p>
            <a:pPr algn="r">
              <a:lnSpc>
                <a:spcPts val="1680"/>
              </a:lnSpc>
            </a:pPr>
            <a:r>
              <a:rPr lang="en-US" sz="1400" spc="415">
                <a:solidFill>
                  <a:srgbClr val="CACFBC"/>
                </a:solidFill>
                <a:latin typeface="DM Sans"/>
                <a:ea typeface="DM Sans"/>
                <a:cs typeface="DM Sans"/>
                <a:sym typeface="DM Sans"/>
              </a:rPr>
              <a:t>2025 ICS UNDERGRADUATE RESEARCH SYMPOSIUM</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29391E"/>
        </a:solidFill>
      </p:bgPr>
    </p:bg>
    <p:spTree>
      <p:nvGrpSpPr>
        <p:cNvPr id="1" name=""/>
        <p:cNvGrpSpPr/>
        <p:nvPr/>
      </p:nvGrpSpPr>
      <p:grpSpPr>
        <a:xfrm>
          <a:off x="0" y="0"/>
          <a:ext cx="0" cy="0"/>
          <a:chOff x="0" y="0"/>
          <a:chExt cx="0" cy="0"/>
        </a:xfrm>
      </p:grpSpPr>
      <p:grpSp>
        <p:nvGrpSpPr>
          <p:cNvPr name="Group 2" id="2"/>
          <p:cNvGrpSpPr/>
          <p:nvPr/>
        </p:nvGrpSpPr>
        <p:grpSpPr>
          <a:xfrm rot="0">
            <a:off x="1520011" y="2019038"/>
            <a:ext cx="15247978" cy="6248924"/>
            <a:chOff x="0" y="0"/>
            <a:chExt cx="20330638" cy="8331899"/>
          </a:xfrm>
        </p:grpSpPr>
        <p:sp>
          <p:nvSpPr>
            <p:cNvPr name="TextBox 3" id="3"/>
            <p:cNvSpPr txBox="true"/>
            <p:nvPr/>
          </p:nvSpPr>
          <p:spPr>
            <a:xfrm rot="0">
              <a:off x="0" y="-9525"/>
              <a:ext cx="20259630" cy="4048125"/>
            </a:xfrm>
            <a:prstGeom prst="rect">
              <a:avLst/>
            </a:prstGeom>
          </p:spPr>
          <p:txBody>
            <a:bodyPr anchor="t" rtlCol="false" tIns="0" lIns="0" bIns="0" rIns="0">
              <a:spAutoFit/>
            </a:bodyPr>
            <a:lstStyle/>
            <a:p>
              <a:pPr algn="ctr">
                <a:lnSpc>
                  <a:spcPts val="11999"/>
                </a:lnSpc>
              </a:pPr>
              <a:r>
                <a:rPr lang="en-US" sz="9999" spc="-199">
                  <a:solidFill>
                    <a:srgbClr val="FFFFFF"/>
                  </a:solidFill>
                  <a:latin typeface="Tenor Sans"/>
                  <a:ea typeface="Tenor Sans"/>
                  <a:cs typeface="Tenor Sans"/>
                  <a:sym typeface="Tenor Sans"/>
                </a:rPr>
                <a:t>DICTIONARY CREATION</a:t>
              </a:r>
            </a:p>
          </p:txBody>
        </p:sp>
        <p:sp>
          <p:nvSpPr>
            <p:cNvPr name="TextBox 4" id="4"/>
            <p:cNvSpPr txBox="true"/>
            <p:nvPr/>
          </p:nvSpPr>
          <p:spPr>
            <a:xfrm rot="0">
              <a:off x="0" y="4631965"/>
              <a:ext cx="20330638" cy="3699933"/>
            </a:xfrm>
            <a:prstGeom prst="rect">
              <a:avLst/>
            </a:prstGeom>
          </p:spPr>
          <p:txBody>
            <a:bodyPr anchor="t" rtlCol="false" tIns="0" lIns="0" bIns="0" rIns="0">
              <a:spAutoFit/>
            </a:bodyPr>
            <a:lstStyle/>
            <a:p>
              <a:pPr algn="ctr">
                <a:lnSpc>
                  <a:spcPts val="5599"/>
                </a:lnSpc>
              </a:pPr>
              <a:r>
                <a:rPr lang="en-US" sz="3999" spc="79">
                  <a:solidFill>
                    <a:srgbClr val="FFFFFF"/>
                  </a:solidFill>
                  <a:latin typeface="DM Sans"/>
                  <a:ea typeface="DM Sans"/>
                  <a:cs typeface="DM Sans"/>
                  <a:sym typeface="DM Sans"/>
                </a:rPr>
                <a:t>To facilitate the recognition of Tagalog NEs and MWEs, a dictionary for PANG-KAT was manually created by extracting its vocabulary from various publicly available datasets and online resources [15-16] [25-32]. </a:t>
              </a:r>
            </a:p>
          </p:txBody>
        </p:sp>
      </p:grpSp>
      <p:sp>
        <p:nvSpPr>
          <p:cNvPr name="TextBox 5" id="5"/>
          <p:cNvSpPr txBox="true"/>
          <p:nvPr/>
        </p:nvSpPr>
        <p:spPr>
          <a:xfrm rot="0">
            <a:off x="1028700" y="9258300"/>
            <a:ext cx="2334364" cy="211090"/>
          </a:xfrm>
          <a:prstGeom prst="rect">
            <a:avLst/>
          </a:prstGeom>
        </p:spPr>
        <p:txBody>
          <a:bodyPr anchor="t" rtlCol="false" tIns="0" lIns="0" bIns="0" rIns="0">
            <a:spAutoFit/>
          </a:bodyPr>
          <a:lstStyle/>
          <a:p>
            <a:pPr algn="l">
              <a:lnSpc>
                <a:spcPts val="1680"/>
              </a:lnSpc>
            </a:pPr>
            <a:r>
              <a:rPr lang="en-US" sz="1400" spc="415">
                <a:solidFill>
                  <a:srgbClr val="CACFBC"/>
                </a:solidFill>
                <a:latin typeface="DM Sans"/>
                <a:ea typeface="DM Sans"/>
                <a:cs typeface="DM Sans"/>
                <a:sym typeface="DM Sans"/>
              </a:rPr>
              <a:t>JUNE 2025</a:t>
            </a:r>
          </a:p>
        </p:txBody>
      </p:sp>
      <p:sp>
        <p:nvSpPr>
          <p:cNvPr name="TextBox 6" id="6"/>
          <p:cNvSpPr txBox="true"/>
          <p:nvPr/>
        </p:nvSpPr>
        <p:spPr>
          <a:xfrm rot="0">
            <a:off x="10591905" y="9258300"/>
            <a:ext cx="6667395" cy="211090"/>
          </a:xfrm>
          <a:prstGeom prst="rect">
            <a:avLst/>
          </a:prstGeom>
        </p:spPr>
        <p:txBody>
          <a:bodyPr anchor="t" rtlCol="false" tIns="0" lIns="0" bIns="0" rIns="0">
            <a:spAutoFit/>
          </a:bodyPr>
          <a:lstStyle/>
          <a:p>
            <a:pPr algn="r">
              <a:lnSpc>
                <a:spcPts val="1680"/>
              </a:lnSpc>
            </a:pPr>
            <a:r>
              <a:rPr lang="en-US" sz="1400" spc="415">
                <a:solidFill>
                  <a:srgbClr val="CACFBC"/>
                </a:solidFill>
                <a:latin typeface="DM Sans"/>
                <a:ea typeface="DM Sans"/>
                <a:cs typeface="DM Sans"/>
                <a:sym typeface="DM Sans"/>
              </a:rPr>
              <a:t>2025 ICS UNDERGRADUATE RESEARCH SYMPOSIUM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DAGqIJJTvqY</dc:identifier>
  <dcterms:modified xsi:type="dcterms:W3CDTF">2011-08-01T06:04:30Z</dcterms:modified>
  <cp:revision>1</cp:revision>
  <dc:title>PANG-KAT PPT</dc:title>
</cp:coreProperties>
</file>