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63" r:id="rId4"/>
    <p:sldId id="265" r:id="rId5"/>
    <p:sldId id="266" r:id="rId6"/>
    <p:sldId id="262" r:id="rId7"/>
    <p:sldId id="260" r:id="rId8"/>
    <p:sldId id="267" r:id="rId9"/>
    <p:sldId id="268" r:id="rId10"/>
    <p:sldId id="264" r:id="rId11"/>
    <p:sldId id="272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1D71-6C84-4EF2-B3A0-D02CEF670410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FBFCE-837F-4E86-BA13-B784C9DC7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9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FBFCE-837F-4E86-BA13-B784C9DC7DA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7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D524-958D-442E-A1C2-4EE6E54C152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3784-3B30-495E-A6C9-B6B8BC39B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Macias Jose Luis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LTL Generator Individual Contribution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6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Code Refactoring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421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7"/>
            <a:ext cx="10515600" cy="558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                                  </a:t>
            </a:r>
            <a:r>
              <a:rPr lang="en-US" sz="1800" b="1" dirty="0" smtClean="0"/>
              <a:t>Duplicate code and Long Method Smells</a:t>
            </a:r>
          </a:p>
          <a:p>
            <a:endParaRPr lang="en-US" sz="1800" dirty="0"/>
          </a:p>
          <a:p>
            <a:r>
              <a:rPr lang="en-US" sz="1800" dirty="0" smtClean="0"/>
              <a:t>This code is seen throughout the tables given to generate the LTL formula:  </a:t>
            </a:r>
          </a:p>
          <a:p>
            <a:pPr marL="0" indent="0">
              <a:buNone/>
            </a:pPr>
            <a:r>
              <a:rPr lang="en-US" sz="1800" dirty="0" smtClean="0"/>
              <a:t>	                                               “!p1 ^ !p2 ^ !p3 ^ !p4….!pn”</a:t>
            </a:r>
          </a:p>
          <a:p>
            <a:r>
              <a:rPr lang="en-US" sz="1800" dirty="0" smtClean="0"/>
              <a:t>Refactoring used:  Extract Method.</a:t>
            </a:r>
          </a:p>
          <a:p>
            <a:r>
              <a:rPr lang="en-US" sz="1800" dirty="0" smtClean="0"/>
              <a:t>Created subclass ParallelInverse which extends Composite Proposition class.</a:t>
            </a:r>
          </a:p>
          <a:p>
            <a:r>
              <a:rPr lang="en-US" sz="1800" dirty="0" smtClean="0"/>
              <a:t>This class takes care of generating this piece of code throughout the system by implementing the method generateLTLArray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By creating this class we took care of the code smell of duplicate code. </a:t>
            </a:r>
          </a:p>
          <a:p>
            <a:r>
              <a:rPr lang="en-US" sz="1800" dirty="0" smtClean="0"/>
              <a:t>A simple call like the following one generates the composite proposition “!p1 ^ !p2 ^ !p3 ^ !p4….!pn”</a:t>
            </a:r>
          </a:p>
          <a:p>
            <a:pPr marL="0" indent="0">
              <a:buNone/>
            </a:pPr>
            <a:r>
              <a:rPr lang="en-US" sz="1800" b="1" dirty="0" smtClean="0"/>
              <a:t>                 </a:t>
            </a:r>
            <a:r>
              <a:rPr lang="en-US" sz="1800" dirty="0" smtClean="0"/>
              <a:t>cpClass = new CPFactory().getCPClass(cpName);</a:t>
            </a:r>
            <a:r>
              <a:rPr lang="en-US" sz="1800" dirty="0"/>
              <a:t> </a:t>
            </a:r>
            <a:r>
              <a:rPr lang="en-US" sz="1800" dirty="0" smtClean="0"/>
              <a:t>     //where cpName =P_ParallelInverse_n 		return cpClass.generateLTLArray(letter, count);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                 </a:t>
            </a:r>
            <a:endParaRPr lang="en-US" sz="1800" i="1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09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592426"/>
            <a:ext cx="11269014" cy="6130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             </a:t>
            </a:r>
            <a:r>
              <a:rPr lang="en-US" sz="2400" b="1" dirty="0" smtClean="0"/>
              <a:t>Duplicate code and Long Method Smells</a:t>
            </a:r>
          </a:p>
          <a:p>
            <a:endParaRPr lang="en-US" sz="1800" dirty="0"/>
          </a:p>
          <a:p>
            <a:r>
              <a:rPr lang="en-US" sz="1800" dirty="0" smtClean="0"/>
              <a:t>In order for the template formulas to use the parallelInverse subclass they had to implement code to convert a given CP to parallelInverse.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for example: </a:t>
            </a:r>
          </a:p>
          <a:p>
            <a:pPr marL="0" indent="0">
              <a:buNone/>
            </a:pPr>
            <a:r>
              <a:rPr lang="en-US" sz="1800" dirty="0" smtClean="0"/>
              <a:t>                          Q Strictly Precedes PE= !((!(Q &amp;r !( </a:t>
            </a:r>
            <a:r>
              <a:rPr lang="en-US" sz="1800" dirty="0" smtClean="0">
                <a:solidFill>
                  <a:srgbClr val="FF0000"/>
                </a:solidFill>
              </a:rPr>
              <a:t>!p1 ^ !p2 ^ !pn</a:t>
            </a:r>
            <a:r>
              <a:rPr lang="en-US" sz="1800" dirty="0" smtClean="0"/>
              <a:t> ^ XP(H) )))U ( </a:t>
            </a:r>
            <a:r>
              <a:rPr lang="en-US" sz="1800" dirty="0" smtClean="0">
                <a:solidFill>
                  <a:srgbClr val="FF0000"/>
                </a:solidFill>
              </a:rPr>
              <a:t>!p1 ^ !p2 ^ !pn </a:t>
            </a:r>
            <a:r>
              <a:rPr lang="en-US" sz="1800" dirty="0" smtClean="0"/>
              <a:t>^ XPH))</a:t>
            </a:r>
          </a:p>
          <a:p>
            <a:pPr marL="0" indent="0">
              <a:buNone/>
            </a:pPr>
            <a:r>
              <a:rPr lang="en-US" sz="1800" dirty="0" smtClean="0"/>
              <a:t>	        Preposition PE = P_ParallelE_3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we need </a:t>
            </a:r>
            <a:r>
              <a:rPr lang="en-US" sz="1800" dirty="0" smtClean="0">
                <a:solidFill>
                  <a:srgbClr val="FF0000"/>
                </a:solidFill>
              </a:rPr>
              <a:t>P_ParallelInverse_3.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So in order to generate this code we need to extract the CP</a:t>
            </a:r>
            <a:r>
              <a:rPr lang="en-US" sz="1800" u="sng" dirty="0" smtClean="0"/>
              <a:t> letter </a:t>
            </a:r>
            <a:r>
              <a:rPr lang="en-US" sz="1800" dirty="0" smtClean="0"/>
              <a:t>and the </a:t>
            </a:r>
            <a:r>
              <a:rPr lang="en-US" sz="1800" u="sng" dirty="0" smtClean="0"/>
              <a:t>number</a:t>
            </a:r>
            <a:r>
              <a:rPr lang="en-US" sz="1800" dirty="0" smtClean="0"/>
              <a:t> of Propositions from the given proposition and call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ParallelInverse method. </a:t>
            </a:r>
          </a:p>
          <a:p>
            <a:pPr marL="0" indent="0">
              <a:buNone/>
            </a:pPr>
            <a:r>
              <a:rPr lang="en-US" sz="1800" dirty="0" smtClean="0"/>
              <a:t>      This extracting code was implemented at first within the template formula classes that needed it. We extracted this code to a method and moved it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into the superclass of the templates. This way, all the template formulas that need to use the code just call the method eliminating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duplicate code and Long methods in the template formula classes.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Refactoring used:  Extract Method and </a:t>
            </a:r>
            <a:r>
              <a:rPr lang="en-US" sz="1800" dirty="0"/>
              <a:t>M</a:t>
            </a:r>
            <a:r>
              <a:rPr lang="en-US" sz="1800" dirty="0" smtClean="0"/>
              <a:t>ove </a:t>
            </a:r>
            <a:r>
              <a:rPr lang="en-US" sz="1800" dirty="0"/>
              <a:t>M</a:t>
            </a:r>
            <a:r>
              <a:rPr lang="en-US" sz="1800" dirty="0" smtClean="0"/>
              <a:t>ethod.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/>
              <a:t>			protected </a:t>
            </a:r>
            <a:r>
              <a:rPr lang="en-US" sz="1600" b="1" dirty="0"/>
              <a:t>List&lt;String&gt; getParallelInverse(String propositionName) {</a:t>
            </a:r>
          </a:p>
          <a:p>
            <a:pPr marL="0" indent="0">
              <a:buNone/>
            </a:pPr>
            <a:r>
              <a:rPr lang="en-US" sz="1600" dirty="0" smtClean="0"/>
              <a:t>			// </a:t>
            </a:r>
            <a:r>
              <a:rPr lang="en-US" sz="1600" dirty="0"/>
              <a:t>Get the letter and number from the proposition name</a:t>
            </a:r>
          </a:p>
          <a:p>
            <a:pPr marL="0" indent="0">
              <a:buNone/>
            </a:pPr>
            <a:r>
              <a:rPr lang="en-US" sz="1600" dirty="0" smtClean="0"/>
              <a:t>			String</a:t>
            </a:r>
            <a:r>
              <a:rPr lang="en-US" sz="1600" dirty="0"/>
              <a:t>[] splitCP = propositionName.split("_");</a:t>
            </a:r>
          </a:p>
          <a:p>
            <a:pPr marL="0" indent="0">
              <a:buNone/>
            </a:pPr>
            <a:r>
              <a:rPr lang="en-US" sz="1600" dirty="0" smtClean="0"/>
              <a:t>			String </a:t>
            </a:r>
            <a:r>
              <a:rPr lang="en-US" sz="1600" dirty="0"/>
              <a:t>inverseName = splitCP[0] + "_ParallelInverse_" + splitCP[2]; </a:t>
            </a:r>
          </a:p>
          <a:p>
            <a:pPr marL="0" indent="0">
              <a:buNone/>
            </a:pPr>
            <a:r>
              <a:rPr lang="en-US" sz="1600" b="1" dirty="0" smtClean="0"/>
              <a:t>			return </a:t>
            </a:r>
            <a:r>
              <a:rPr lang="en-US" sz="1600" b="1" dirty="0"/>
              <a:t>cpGenerator.getCompositeProposition(inverseName);</a:t>
            </a:r>
          </a:p>
          <a:p>
            <a:pPr marL="0" indent="0">
              <a:buNone/>
            </a:pPr>
            <a:r>
              <a:rPr lang="en-US" sz="1600" dirty="0" smtClean="0"/>
              <a:t>			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        NOTE:   Problem, it creates another smell, Refused Bequest because some template formula classes don’t use this inherited method.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37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 			                         </a:t>
            </a:r>
            <a:r>
              <a:rPr lang="en-US" sz="1800" b="1" dirty="0" smtClean="0"/>
              <a:t>Duplicate code and Long Method Smells</a:t>
            </a:r>
          </a:p>
          <a:p>
            <a:endParaRPr lang="en-US" sz="1800" dirty="0"/>
          </a:p>
          <a:p>
            <a:r>
              <a:rPr lang="en-US" sz="1800" dirty="0" smtClean="0"/>
              <a:t>Some of the formula templates require the use of P(H) instead of the given Proposition P(E).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for example: </a:t>
            </a:r>
          </a:p>
          <a:p>
            <a:pPr marL="0" indent="0">
              <a:buNone/>
            </a:pPr>
            <a:r>
              <a:rPr lang="en-US" sz="1800" dirty="0" smtClean="0"/>
              <a:t>                          Q Strictly Precedes </a:t>
            </a:r>
            <a:r>
              <a:rPr lang="en-US" sz="1800" b="1" dirty="0" smtClean="0">
                <a:solidFill>
                  <a:srgbClr val="FF0000"/>
                </a:solidFill>
              </a:rPr>
              <a:t>PE</a:t>
            </a:r>
            <a:r>
              <a:rPr lang="en-US" sz="1800" dirty="0" smtClean="0"/>
              <a:t>= !((!(Q &amp;r !(!p1 ^ !p2 ^ !pn ^ X </a:t>
            </a:r>
            <a:r>
              <a:rPr lang="en-US" sz="1800" b="1" dirty="0" smtClean="0">
                <a:solidFill>
                  <a:srgbClr val="FF0000"/>
                </a:solidFill>
              </a:rPr>
              <a:t>P(H)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)))U ( !p1 ^ !p2 ^ !pn ^ X </a:t>
            </a:r>
            <a:r>
              <a:rPr lang="en-US" sz="1800" b="1" dirty="0" smtClean="0">
                <a:solidFill>
                  <a:srgbClr val="FF0000"/>
                </a:solidFill>
              </a:rPr>
              <a:t>P(H) </a:t>
            </a:r>
            <a:r>
              <a:rPr lang="en-US" sz="1800" dirty="0" smtClean="0"/>
              <a:t>))</a:t>
            </a:r>
          </a:p>
          <a:p>
            <a:pPr marL="0" indent="0">
              <a:buNone/>
            </a:pPr>
            <a:r>
              <a:rPr lang="en-US" sz="1800" dirty="0" smtClean="0"/>
              <a:t>	         Preposition </a:t>
            </a:r>
            <a:r>
              <a:rPr lang="en-US" sz="1800" b="1" dirty="0" smtClean="0">
                <a:solidFill>
                  <a:srgbClr val="FF0000"/>
                </a:solidFill>
              </a:rPr>
              <a:t>PE = P_ParallelE_3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This formula needs to use P(H) instead of the given PE, so code to convert this string for changing </a:t>
            </a:r>
            <a:r>
              <a:rPr lang="en-US" sz="1800" dirty="0" smtClean="0">
                <a:solidFill>
                  <a:srgbClr val="FF0000"/>
                </a:solidFill>
              </a:rPr>
              <a:t>P_ParallelE_3</a:t>
            </a:r>
            <a:r>
              <a:rPr lang="en-US" sz="1800" dirty="0" smtClean="0"/>
              <a:t> to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P_ParallelH_3 </a:t>
            </a:r>
            <a:r>
              <a:rPr lang="en-US" sz="1800" dirty="0" smtClean="0"/>
              <a:t>had to be included in the template classes before generating the given Proposition.</a:t>
            </a:r>
          </a:p>
          <a:p>
            <a:pPr marL="0" indent="0">
              <a:buNone/>
            </a:pPr>
            <a:r>
              <a:rPr lang="en-US" sz="1800" dirty="0" smtClean="0"/>
              <a:t>     We extracted this code to a method and moved it into the superclass of the templates. This way, all the template </a:t>
            </a:r>
          </a:p>
          <a:p>
            <a:pPr marL="0" indent="0">
              <a:buNone/>
            </a:pPr>
            <a:r>
              <a:rPr lang="en-US" sz="1800" dirty="0" smtClean="0"/>
              <a:t>formulas that need to use the code just call the method eliminating duplicate code and Long methods in the template </a:t>
            </a:r>
          </a:p>
          <a:p>
            <a:pPr marL="0" indent="0">
              <a:buNone/>
            </a:pPr>
            <a:r>
              <a:rPr lang="en-US" sz="1800" dirty="0" smtClean="0"/>
              <a:t>formula classes.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     Refactoring used:  Extract Method and Move Method.</a:t>
            </a:r>
          </a:p>
          <a:p>
            <a:pPr marL="0" indent="0">
              <a:buNone/>
            </a:pPr>
            <a:r>
              <a:rPr lang="en-US" sz="1800" b="1" dirty="0" smtClean="0"/>
              <a:t>			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	protected </a:t>
            </a:r>
            <a:r>
              <a:rPr lang="en-US" sz="1800" b="1" dirty="0"/>
              <a:t>List&lt;String&gt; getHProposition(String propositionName) {</a:t>
            </a:r>
          </a:p>
          <a:p>
            <a:pPr marL="0" indent="0">
              <a:buNone/>
            </a:pPr>
            <a:r>
              <a:rPr lang="en-US" sz="1800" dirty="0" smtClean="0"/>
              <a:t>			StringBuilder </a:t>
            </a:r>
            <a:r>
              <a:rPr lang="en-US" sz="1800" dirty="0"/>
              <a:t>hProposition = </a:t>
            </a:r>
            <a:r>
              <a:rPr lang="en-US" sz="1800" b="1" dirty="0"/>
              <a:t>new StringBuilder(propositionName);</a:t>
            </a:r>
          </a:p>
          <a:p>
            <a:pPr marL="0" indent="0">
              <a:buNone/>
            </a:pPr>
            <a:r>
              <a:rPr lang="en-US" sz="1800" b="1" dirty="0" smtClean="0"/>
              <a:t>			int </a:t>
            </a:r>
            <a:r>
              <a:rPr lang="en-US" sz="1800" b="1" dirty="0"/>
              <a:t>currentLetterIndex = propositionName.lastIndexOf("_")-1;</a:t>
            </a:r>
          </a:p>
          <a:p>
            <a:pPr marL="0" indent="0">
              <a:buNone/>
            </a:pPr>
            <a:r>
              <a:rPr lang="en-US" sz="1800" dirty="0" smtClean="0"/>
              <a:t>			hProposition.setCharAt(currentLetterIndex</a:t>
            </a:r>
            <a:r>
              <a:rPr lang="en-US" sz="1800" dirty="0"/>
              <a:t>, 'H');</a:t>
            </a:r>
          </a:p>
          <a:p>
            <a:pPr marL="0" indent="0">
              <a:buNone/>
            </a:pPr>
            <a:r>
              <a:rPr lang="en-US" sz="1800" b="1" dirty="0" smtClean="0"/>
              <a:t>			return cpGenerator.getCompositeProposition(hProposition.toString());</a:t>
            </a:r>
          </a:p>
          <a:p>
            <a:pPr marL="0" indent="0">
              <a:buNone/>
            </a:pPr>
            <a:r>
              <a:rPr lang="en-US" sz="1800" dirty="0" smtClean="0"/>
              <a:t>			}</a:t>
            </a:r>
          </a:p>
          <a:p>
            <a:r>
              <a:rPr lang="en-US" sz="1800" i="1" dirty="0" smtClean="0"/>
              <a:t> NOTE:   Problem, it creates another smell, Refused Bequest because some template formula classes don’t use this inherited method.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9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61" t="16682" r="43797" b="56910"/>
          <a:stretch/>
        </p:blipFill>
        <p:spPr>
          <a:xfrm>
            <a:off x="6447283" y="4781886"/>
            <a:ext cx="3271234" cy="19318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378115"/>
            <a:ext cx="10515600" cy="5584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                                               </a:t>
            </a:r>
            <a:r>
              <a:rPr lang="en-US" sz="1800" b="1" dirty="0"/>
              <a:t>M</a:t>
            </a:r>
            <a:r>
              <a:rPr lang="en-US" sz="1800" b="1" dirty="0" smtClean="0"/>
              <a:t>agic Strings code smell</a:t>
            </a:r>
            <a:endParaRPr lang="en-US" sz="1800" dirty="0"/>
          </a:p>
          <a:p>
            <a:r>
              <a:rPr lang="en-US" sz="1800" dirty="0" smtClean="0"/>
              <a:t>Magic Strings on all the template Formula classes were replaced by constants declared in a class called outputCharacters. </a:t>
            </a:r>
          </a:p>
          <a:p>
            <a:r>
              <a:rPr lang="en-US" sz="1800" dirty="0" smtClean="0"/>
              <a:t>Makes code easier to read and maintain.</a:t>
            </a:r>
          </a:p>
          <a:p>
            <a:endParaRPr lang="en-US" sz="1800" dirty="0" smtClean="0"/>
          </a:p>
          <a:p>
            <a:r>
              <a:rPr lang="en-US" sz="1800" dirty="0" smtClean="0"/>
              <a:t>Before refactoring:</a:t>
            </a:r>
          </a:p>
          <a:p>
            <a:pPr marL="0" indent="0">
              <a:buNone/>
            </a:pPr>
            <a:r>
              <a:rPr lang="en-US" sz="1800" dirty="0"/>
              <a:t>     private static String template = </a:t>
            </a:r>
            <a:r>
              <a:rPr lang="en-US" sz="1800" b="1" dirty="0"/>
              <a:t>"!((!(Q andMinusL !P)) U P</a:t>
            </a:r>
            <a:r>
              <a:rPr lang="en-US" sz="1800" b="1" dirty="0" smtClean="0"/>
              <a:t>)";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 smtClean="0"/>
              <a:t>After Refactoring:</a:t>
            </a:r>
          </a:p>
          <a:p>
            <a:pPr marL="0" indent="0">
              <a:buNone/>
            </a:pPr>
            <a:r>
              <a:rPr lang="en-US" sz="1800" dirty="0"/>
              <a:t>     // !((!(Q &amp;-l !P)) U P)</a:t>
            </a:r>
          </a:p>
          <a:p>
            <a:pPr marL="0" indent="0">
              <a:buNone/>
            </a:pPr>
            <a:r>
              <a:rPr lang="en-US" sz="1800" dirty="0"/>
              <a:t>	private static String template = </a:t>
            </a:r>
            <a:r>
              <a:rPr lang="en-US" sz="1800" b="1" dirty="0"/>
              <a:t>OutputCharacters.NOT</a:t>
            </a:r>
            <a:r>
              <a:rPr lang="en-US" sz="1800" dirty="0"/>
              <a:t> + </a:t>
            </a:r>
            <a:r>
              <a:rPr lang="en-US" sz="1800" b="1" dirty="0"/>
              <a:t>OutputCharacters.OPEN_P</a:t>
            </a:r>
            <a:r>
              <a:rPr lang="en-US" sz="1800" dirty="0"/>
              <a:t> + </a:t>
            </a:r>
            <a:r>
              <a:rPr lang="en-US" sz="1800" dirty="0" smtClean="0"/>
              <a:t>    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OutputCharacters.OPEN_P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b="1" dirty="0"/>
              <a:t>OutputCharacters.NOT</a:t>
            </a:r>
            <a:r>
              <a:rPr lang="en-US" sz="1800" dirty="0"/>
              <a:t> + </a:t>
            </a:r>
            <a:r>
              <a:rPr lang="en-US" sz="1800" b="1" dirty="0"/>
              <a:t>OutputCharacters.OPEN_P</a:t>
            </a:r>
            <a:r>
              <a:rPr lang="en-US" sz="1800" dirty="0"/>
              <a:t> + </a:t>
            </a:r>
          </a:p>
          <a:p>
            <a:pPr marL="0" indent="0">
              <a:buNone/>
            </a:pPr>
            <a:r>
              <a:rPr lang="en-US" sz="1800" dirty="0" smtClean="0"/>
              <a:t>                  qAndNotP </a:t>
            </a:r>
            <a:r>
              <a:rPr lang="en-US" sz="1800" dirty="0"/>
              <a:t>+ </a:t>
            </a:r>
            <a:r>
              <a:rPr lang="en-US" sz="1800" b="1" dirty="0"/>
              <a:t>OutputCharacters.CLOSE_P</a:t>
            </a:r>
            <a:r>
              <a:rPr lang="en-US" sz="1800" dirty="0"/>
              <a:t> + </a:t>
            </a:r>
            <a:r>
              <a:rPr lang="en-US" sz="1800" b="1" dirty="0"/>
              <a:t>OutputCharacters.CLOSE_P</a:t>
            </a:r>
            <a:r>
              <a:rPr lang="en-US" sz="1800" dirty="0"/>
              <a:t> + </a:t>
            </a:r>
            <a:r>
              <a:rPr lang="en-US" sz="1800" b="1" dirty="0"/>
              <a:t>OutputCharacters.UNTIL</a:t>
            </a:r>
            <a:r>
              <a:rPr lang="en-US" sz="1800" dirty="0"/>
              <a:t> + </a:t>
            </a:r>
            <a:r>
              <a:rPr lang="en-US" sz="1800" dirty="0" smtClean="0"/>
              <a:t> 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P" + </a:t>
            </a:r>
            <a:r>
              <a:rPr lang="en-US" sz="1800" b="1" dirty="0" smtClean="0"/>
              <a:t>OutputCharacters.CLOSE_P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Refactoring used:  Introduce Constant.</a:t>
            </a:r>
          </a:p>
          <a:p>
            <a:pPr marL="0" indent="0">
              <a:buNone/>
            </a:pPr>
            <a:r>
              <a:rPr lang="en-US" sz="1800" i="1" dirty="0" smtClean="0"/>
              <a:t>                 </a:t>
            </a:r>
            <a:endParaRPr lang="en-US" sz="1800" i="1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924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7"/>
            <a:ext cx="10515600" cy="558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                                  </a:t>
            </a:r>
            <a:r>
              <a:rPr lang="en-US" sz="1800" b="1" dirty="0"/>
              <a:t> </a:t>
            </a:r>
            <a:r>
              <a:rPr lang="en-US" sz="1800" b="1" dirty="0" smtClean="0"/>
              <a:t>                 Long Method Smell</a:t>
            </a:r>
          </a:p>
          <a:p>
            <a:endParaRPr lang="en-US" sz="1800" dirty="0"/>
          </a:p>
          <a:p>
            <a:r>
              <a:rPr lang="en-US" sz="1800" dirty="0" smtClean="0"/>
              <a:t>Used Extract method refactoring in the Template Factory.</a:t>
            </a:r>
          </a:p>
          <a:p>
            <a:r>
              <a:rPr lang="en-US" sz="1800" dirty="0" smtClean="0"/>
              <a:t>For example: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 you have an AfterLUntilRc, It checks once if it’s a Global  instead of 11 different Global types.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 </a:t>
            </a:r>
            <a:r>
              <a:rPr lang="en-US" sz="1800" dirty="0"/>
              <a:t>you have an </a:t>
            </a:r>
            <a:r>
              <a:rPr lang="en-US" sz="1800" dirty="0" smtClean="0"/>
              <a:t>BeforeR, </a:t>
            </a:r>
            <a:r>
              <a:rPr lang="en-US" sz="1800" dirty="0"/>
              <a:t>It checks once if it’s a </a:t>
            </a:r>
            <a:r>
              <a:rPr lang="en-US" sz="1800" dirty="0" smtClean="0"/>
              <a:t>BeforeR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instead of </a:t>
            </a:r>
            <a:r>
              <a:rPr lang="en-US" sz="1800" dirty="0" smtClean="0"/>
              <a:t>14 </a:t>
            </a:r>
            <a:r>
              <a:rPr lang="en-US" sz="1800" dirty="0"/>
              <a:t>different </a:t>
            </a:r>
            <a:r>
              <a:rPr lang="en-US" sz="1800" dirty="0" smtClean="0"/>
              <a:t>BeforeR </a:t>
            </a:r>
            <a:r>
              <a:rPr lang="en-US" sz="1800" dirty="0"/>
              <a:t>types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and so on with all the template LTL formulas. Until it gets to the AfterLUntilRc statement.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endParaRPr lang="en-US" sz="1800" dirty="0" smtClean="0"/>
          </a:p>
          <a:p>
            <a:r>
              <a:rPr lang="en-US" sz="1800" dirty="0" smtClean="0"/>
              <a:t>Code in next slide.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658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452" t="15976" r="1828" b="17298"/>
          <a:stretch/>
        </p:blipFill>
        <p:spPr>
          <a:xfrm>
            <a:off x="6113171" y="656822"/>
            <a:ext cx="6078829" cy="4881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7" t="6822" r="51320" b="6734"/>
          <a:stretch/>
        </p:blipFill>
        <p:spPr>
          <a:xfrm>
            <a:off x="0" y="534473"/>
            <a:ext cx="5911403" cy="6323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11" y="165141"/>
            <a:ext cx="482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REFACTORING we had 60 + if statements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8377" y="180097"/>
            <a:ext cx="447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REFACTORING we have  </a:t>
            </a:r>
            <a:r>
              <a:rPr lang="en-US" dirty="0"/>
              <a:t>7</a:t>
            </a:r>
            <a:r>
              <a:rPr lang="en-US" dirty="0" smtClean="0"/>
              <a:t> if statements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5346" y="5975797"/>
            <a:ext cx="563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makes the method smaller and easier to read and more </a:t>
            </a:r>
          </a:p>
          <a:p>
            <a:r>
              <a:rPr lang="en-US" dirty="0" smtClean="0"/>
              <a:t>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378115"/>
            <a:ext cx="10515600" cy="55845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                                               </a:t>
            </a:r>
            <a:r>
              <a:rPr lang="en-US" sz="1800" b="1" dirty="0"/>
              <a:t>M</a:t>
            </a:r>
            <a:r>
              <a:rPr lang="en-US" sz="1800" b="1" dirty="0" smtClean="0"/>
              <a:t>agic number code smell</a:t>
            </a:r>
            <a:endParaRPr lang="en-US" sz="1800" dirty="0"/>
          </a:p>
          <a:p>
            <a:r>
              <a:rPr lang="en-US" sz="1800" dirty="0" smtClean="0"/>
              <a:t>Changed Magic number to constant InputLinesToRead in LTLInputOutput class.</a:t>
            </a:r>
            <a:endParaRPr lang="en-US" sz="1800" dirty="0"/>
          </a:p>
          <a:p>
            <a:r>
              <a:rPr lang="en-US" sz="1800" dirty="0" smtClean="0"/>
              <a:t>Makes code easier to read and maintain.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Before refactoring: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b="1" dirty="0"/>
              <a:t>if (readingLineNumber &lt; </a:t>
            </a:r>
            <a:r>
              <a:rPr lang="en-US" sz="1800" i="1" dirty="0">
                <a:solidFill>
                  <a:srgbClr val="FF0000"/>
                </a:solidFill>
              </a:rPr>
              <a:t>7</a:t>
            </a:r>
            <a:r>
              <a:rPr lang="en-US" sz="1800" b="1" i="1" dirty="0" smtClean="0"/>
              <a:t> ){                                 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if (inputType.equals(</a:t>
            </a:r>
            <a:r>
              <a:rPr lang="en-US" sz="1800" b="1" i="1" dirty="0"/>
              <a:t>SCOPE</a:t>
            </a:r>
            <a:r>
              <a:rPr lang="en-US" sz="1800" b="1" i="1" dirty="0" smtClean="0"/>
              <a:t>)){</a:t>
            </a:r>
          </a:p>
          <a:p>
            <a:pPr marL="0" indent="0">
              <a:buNone/>
            </a:pPr>
            <a:r>
              <a:rPr lang="en-US" sz="1800" dirty="0" smtClean="0"/>
              <a:t>            scope = ProcessInput.</a:t>
            </a:r>
            <a:r>
              <a:rPr lang="en-US" sz="1800" i="1" dirty="0" smtClean="0"/>
              <a:t>getScope(lineReadFromInputFile);</a:t>
            </a:r>
          </a:p>
          <a:p>
            <a:pPr marL="0" indent="0">
              <a:buNone/>
            </a:pPr>
            <a:r>
              <a:rPr lang="en-US" sz="1800" dirty="0" smtClean="0"/>
              <a:t>           } </a:t>
            </a:r>
            <a:r>
              <a:rPr lang="en-US" sz="1800" b="1" dirty="0" smtClean="0"/>
              <a:t>else if (inputType.equals(</a:t>
            </a:r>
            <a:r>
              <a:rPr lang="en-US" sz="1800" b="1" i="1" dirty="0" smtClean="0"/>
              <a:t>PATTERN)){……………………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 smtClean="0"/>
              <a:t>After Refactoring:</a:t>
            </a:r>
          </a:p>
          <a:p>
            <a:pPr marL="0" indent="0">
              <a:buNone/>
            </a:pPr>
            <a:r>
              <a:rPr lang="en-US" sz="1600" b="1" dirty="0" smtClean="0"/>
              <a:t>             </a:t>
            </a:r>
            <a:r>
              <a:rPr lang="en-US" sz="1600" b="1" dirty="0" smtClean="0">
                <a:solidFill>
                  <a:srgbClr val="FF0000"/>
                </a:solidFill>
              </a:rPr>
              <a:t>protected </a:t>
            </a:r>
            <a:r>
              <a:rPr lang="en-US" sz="1600" b="1" dirty="0">
                <a:solidFill>
                  <a:srgbClr val="FF0000"/>
                </a:solidFill>
              </a:rPr>
              <a:t>static final int </a:t>
            </a:r>
            <a:r>
              <a:rPr lang="en-US" sz="1600" b="1" i="1" dirty="0">
                <a:solidFill>
                  <a:srgbClr val="FF0000"/>
                </a:solidFill>
              </a:rPr>
              <a:t>inputLinesToRead = 7;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       ……..</a:t>
            </a:r>
          </a:p>
          <a:p>
            <a:pPr marL="0" indent="0">
              <a:buNone/>
            </a:pPr>
            <a:r>
              <a:rPr lang="en-US" sz="1800" b="1" dirty="0" smtClean="0"/>
              <a:t>     if </a:t>
            </a:r>
            <a:r>
              <a:rPr lang="en-US" sz="1800" b="1" dirty="0"/>
              <a:t>(readingLineNumber &lt; </a:t>
            </a:r>
            <a:r>
              <a:rPr lang="en-US" sz="1800" b="1" i="1" dirty="0">
                <a:solidFill>
                  <a:srgbClr val="FF0000"/>
                </a:solidFill>
              </a:rPr>
              <a:t>inputLinesToRead</a:t>
            </a:r>
            <a:r>
              <a:rPr lang="en-US" sz="1800" b="1" i="1" dirty="0"/>
              <a:t> </a:t>
            </a:r>
            <a:r>
              <a:rPr lang="en-US" sz="1800" b="1" i="1" dirty="0" smtClean="0"/>
              <a:t>){</a:t>
            </a:r>
          </a:p>
          <a:p>
            <a:pPr marL="0" indent="0">
              <a:buNone/>
            </a:pPr>
            <a:r>
              <a:rPr lang="en-US" sz="1800" dirty="0" smtClean="0"/>
              <a:t>           </a:t>
            </a:r>
            <a:r>
              <a:rPr lang="en-US" sz="1800" b="1" dirty="0" smtClean="0"/>
              <a:t>if (inputType.equals(</a:t>
            </a:r>
            <a:r>
              <a:rPr lang="en-US" sz="1800" b="1" i="1" dirty="0" smtClean="0"/>
              <a:t>SCOPE)){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scope = ProcessInput.</a:t>
            </a:r>
            <a:r>
              <a:rPr lang="en-US" sz="1800" i="1" dirty="0"/>
              <a:t>getScope(lineReadFromInputFile);</a:t>
            </a:r>
          </a:p>
          <a:p>
            <a:pPr marL="0" indent="0">
              <a:buNone/>
            </a:pPr>
            <a:r>
              <a:rPr lang="en-US" sz="1800" dirty="0"/>
              <a:t>            } </a:t>
            </a:r>
            <a:r>
              <a:rPr lang="en-US" sz="1800" b="1" dirty="0"/>
              <a:t>else if (inputType.equals(</a:t>
            </a:r>
            <a:r>
              <a:rPr lang="en-US" sz="1800" b="1" i="1" dirty="0"/>
              <a:t>PATTERN)){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Refactoring used:  Introduce Constant.</a:t>
            </a:r>
          </a:p>
          <a:p>
            <a:pPr marL="0" indent="0">
              <a:buNone/>
            </a:pPr>
            <a:r>
              <a:rPr lang="en-US" sz="1800" i="1" dirty="0" smtClean="0"/>
              <a:t>                 </a:t>
            </a:r>
            <a:endParaRPr lang="en-US" sz="1800" i="1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631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378116"/>
            <a:ext cx="10515600" cy="7809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                                                                         </a:t>
            </a:r>
            <a:r>
              <a:rPr lang="en-US" sz="7200" b="1" dirty="0"/>
              <a:t>M</a:t>
            </a:r>
            <a:r>
              <a:rPr lang="en-US" sz="7200" b="1" dirty="0" smtClean="0"/>
              <a:t>agic String code smell</a:t>
            </a:r>
            <a:endParaRPr lang="en-US" sz="7200" dirty="0"/>
          </a:p>
          <a:p>
            <a:r>
              <a:rPr lang="en-US" sz="7200" dirty="0" smtClean="0"/>
              <a:t>Created types for LTLPatterns and LTL Scope to get rid of magic strings.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                 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009650" y="1481071"/>
            <a:ext cx="30049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 enum LTLPatternType {</a:t>
            </a:r>
          </a:p>
          <a:p>
            <a:endParaRPr lang="en-US" dirty="0"/>
          </a:p>
          <a:p>
            <a:r>
              <a:rPr lang="en-US" b="1" i="1" dirty="0"/>
              <a:t>Absence, </a:t>
            </a:r>
          </a:p>
          <a:p>
            <a:r>
              <a:rPr lang="en-US" b="1" i="1" dirty="0"/>
              <a:t>Existence, </a:t>
            </a:r>
          </a:p>
          <a:p>
            <a:r>
              <a:rPr lang="en-US" b="1" i="1" dirty="0"/>
              <a:t>Precedence, </a:t>
            </a:r>
          </a:p>
          <a:p>
            <a:r>
              <a:rPr lang="en-US" b="1" i="1" dirty="0"/>
              <a:t>Response, </a:t>
            </a:r>
          </a:p>
          <a:p>
            <a:r>
              <a:rPr lang="en-US" b="1" i="1" dirty="0"/>
              <a:t>StricPrecedence;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7450" y="1468192"/>
            <a:ext cx="2865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 enum LTLScopeType {</a:t>
            </a:r>
          </a:p>
          <a:p>
            <a:endParaRPr lang="en-US" dirty="0"/>
          </a:p>
          <a:p>
            <a:r>
              <a:rPr lang="en-US" b="1" i="1" dirty="0"/>
              <a:t>AfterL, </a:t>
            </a:r>
          </a:p>
          <a:p>
            <a:r>
              <a:rPr lang="en-US" b="1" i="1" dirty="0"/>
              <a:t>AfterLUntilR, </a:t>
            </a:r>
          </a:p>
          <a:p>
            <a:r>
              <a:rPr lang="en-US" b="1" i="1" dirty="0"/>
              <a:t>BeforeR, </a:t>
            </a:r>
          </a:p>
          <a:p>
            <a:r>
              <a:rPr lang="en-US" b="1" i="1" dirty="0"/>
              <a:t>BetweenLAndR, </a:t>
            </a:r>
          </a:p>
          <a:p>
            <a:r>
              <a:rPr lang="en-US" b="1" i="1" dirty="0"/>
              <a:t>Global;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50" y="4053515"/>
            <a:ext cx="109265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Example: 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LTLScopeType scope = </a:t>
            </a:r>
            <a:r>
              <a:rPr lang="en-US" b="1" dirty="0"/>
              <a:t>null;</a:t>
            </a:r>
          </a:p>
          <a:p>
            <a:r>
              <a:rPr lang="en-US" dirty="0"/>
              <a:t>       </a:t>
            </a:r>
            <a:endParaRPr lang="en-US" b="1" dirty="0" smtClean="0"/>
          </a:p>
          <a:p>
            <a:r>
              <a:rPr lang="en-US" b="1" dirty="0" smtClean="0"/>
              <a:t>        if </a:t>
            </a:r>
            <a:r>
              <a:rPr lang="en-US" b="1" dirty="0"/>
              <a:t>(inputType.equals(</a:t>
            </a:r>
            <a:r>
              <a:rPr lang="en-US" b="1" i="1" dirty="0"/>
              <a:t>SCOPE)){</a:t>
            </a:r>
          </a:p>
          <a:p>
            <a:r>
              <a:rPr lang="en-US" dirty="0"/>
              <a:t>            scope = ProcessInput.</a:t>
            </a:r>
            <a:r>
              <a:rPr lang="en-US" i="1" dirty="0"/>
              <a:t>getScope(lineReadFromInputFile</a:t>
            </a:r>
            <a:r>
              <a:rPr lang="en-US" i="1" dirty="0" smtClean="0"/>
              <a:t>);      which could be AfterL, AfterLUntilR…….</a:t>
            </a:r>
            <a:endParaRPr lang="en-US" i="1" dirty="0"/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Refactoring </a:t>
            </a:r>
            <a:r>
              <a:rPr lang="en-US" dirty="0"/>
              <a:t>used:  Introduce </a:t>
            </a:r>
            <a:r>
              <a:rPr lang="en-US" dirty="0" smtClean="0"/>
              <a:t>Constant by creating a java class of type enum to define the collection of constants.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7"/>
            <a:ext cx="10515600" cy="558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                                  </a:t>
            </a:r>
            <a:r>
              <a:rPr lang="en-US" sz="1800" b="1" dirty="0"/>
              <a:t> </a:t>
            </a:r>
            <a:r>
              <a:rPr lang="en-US" sz="1800" b="1" dirty="0" smtClean="0"/>
              <a:t>                   Long class Smell</a:t>
            </a:r>
          </a:p>
          <a:p>
            <a:endParaRPr lang="en-US" sz="1800" dirty="0"/>
          </a:p>
          <a:p>
            <a:r>
              <a:rPr lang="en-US" sz="1800" dirty="0"/>
              <a:t>Refactoring used:  Extract Class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Class LTLInputOutput was doing too much, so we split it up into three classes.</a:t>
            </a:r>
          </a:p>
          <a:p>
            <a:r>
              <a:rPr lang="en-US" sz="1800" dirty="0" smtClean="0"/>
              <a:t>Classes created: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LTLInputOutput. Processes information, uses OutputToFile class and ProcessInput class.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</a:t>
            </a:r>
            <a:r>
              <a:rPr lang="en-US" sz="1800" dirty="0" smtClean="0"/>
              <a:t>OutputToFile. Handles everything related to creating output file and sending info to it.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</a:t>
            </a:r>
            <a:r>
              <a:rPr lang="en-US" sz="1800" dirty="0"/>
              <a:t>ProcessInput</a:t>
            </a:r>
            <a:r>
              <a:rPr lang="en-US" sz="1800" i="1" dirty="0" smtClean="0"/>
              <a:t> . </a:t>
            </a:r>
            <a:r>
              <a:rPr lang="en-US" sz="1800" dirty="0" smtClean="0"/>
              <a:t>Handles everything  related to reading a given input file.</a:t>
            </a:r>
            <a:r>
              <a:rPr lang="en-US" sz="1800" i="1" dirty="0" smtClean="0"/>
              <a:t>               </a:t>
            </a:r>
            <a:endParaRPr lang="en-US" sz="1800" i="1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4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1361" t="12808" r="20437" b="20290"/>
          <a:stretch/>
        </p:blipFill>
        <p:spPr>
          <a:xfrm>
            <a:off x="456372" y="1204071"/>
            <a:ext cx="7572777" cy="489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418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concrete </a:t>
            </a:r>
            <a:r>
              <a:rPr lang="en-US" dirty="0" smtClean="0"/>
              <a:t>class ConsecutiveH which extends Abstract class CompositeProposition.</a:t>
            </a:r>
          </a:p>
          <a:p>
            <a:r>
              <a:rPr lang="en-US" dirty="0"/>
              <a:t>Added the test cases to test the class’s output in Junit.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1313" y="4760051"/>
            <a:ext cx="6422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concrete class implements abstract method </a:t>
            </a:r>
            <a:r>
              <a:rPr lang="en-US" dirty="0"/>
              <a:t>generateLTLArray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the LTL description for Consecutive H given in table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61" t="13335" r="27069" b="19939"/>
          <a:stretch/>
        </p:blipFill>
        <p:spPr>
          <a:xfrm>
            <a:off x="456372" y="1130899"/>
            <a:ext cx="6709893" cy="4881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065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concrete </a:t>
            </a:r>
            <a:r>
              <a:rPr lang="en-US" dirty="0" smtClean="0"/>
              <a:t>class EventualC which extends Abstract class CompositeProposition.</a:t>
            </a:r>
          </a:p>
          <a:p>
            <a:r>
              <a:rPr lang="en-US" dirty="0"/>
              <a:t>Added the test cases to test the class’s output in Junit.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8278" y="4760051"/>
            <a:ext cx="6414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concrete class implements abstract method </a:t>
            </a:r>
            <a:r>
              <a:rPr lang="en-US" dirty="0"/>
              <a:t>generateLTLArray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the LTL description for EventualC given in table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508" t="12808" r="11826" b="19938"/>
          <a:stretch/>
        </p:blipFill>
        <p:spPr>
          <a:xfrm>
            <a:off x="456372" y="1341410"/>
            <a:ext cx="9845071" cy="4919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085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Added </a:t>
            </a:r>
            <a:r>
              <a:rPr lang="en-US" dirty="0">
                <a:solidFill>
                  <a:prstClr val="black"/>
                </a:solidFill>
              </a:rPr>
              <a:t>concrete class </a:t>
            </a:r>
            <a:r>
              <a:rPr lang="en-US" dirty="0" smtClean="0">
                <a:solidFill>
                  <a:prstClr val="black"/>
                </a:solidFill>
              </a:rPr>
              <a:t>EventualH which </a:t>
            </a:r>
            <a:r>
              <a:rPr lang="en-US" dirty="0">
                <a:solidFill>
                  <a:prstClr val="black"/>
                </a:solidFill>
              </a:rPr>
              <a:t>extends Abstract class CompositeProposition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dirty="0"/>
              <a:t>Added the test cases to test the class’s output in Junit.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8430" y="5236570"/>
            <a:ext cx="6414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This concrete class implements abstract method generateLTLArray.</a:t>
            </a:r>
          </a:p>
          <a:p>
            <a:r>
              <a:rPr lang="en-US" dirty="0">
                <a:solidFill>
                  <a:prstClr val="black"/>
                </a:solidFill>
              </a:rPr>
              <a:t>It returns the LTL description for </a:t>
            </a:r>
            <a:r>
              <a:rPr lang="en-US" dirty="0" smtClean="0">
                <a:solidFill>
                  <a:prstClr val="black"/>
                </a:solidFill>
              </a:rPr>
              <a:t>EventualH </a:t>
            </a:r>
            <a:r>
              <a:rPr lang="en-US" dirty="0">
                <a:solidFill>
                  <a:prstClr val="black"/>
                </a:solidFill>
              </a:rPr>
              <a:t>given in table 1.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262" t="13160" r="2619" b="19938"/>
          <a:stretch/>
        </p:blipFill>
        <p:spPr>
          <a:xfrm>
            <a:off x="456372" y="1065572"/>
            <a:ext cx="9903854" cy="489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053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Added concrete </a:t>
            </a:r>
            <a:r>
              <a:rPr lang="en-US" dirty="0">
                <a:solidFill>
                  <a:prstClr val="black"/>
                </a:solidFill>
              </a:rPr>
              <a:t>class </a:t>
            </a:r>
            <a:r>
              <a:rPr lang="en-US" dirty="0" smtClean="0">
                <a:solidFill>
                  <a:prstClr val="black"/>
                </a:solidFill>
              </a:rPr>
              <a:t>EventualE which </a:t>
            </a:r>
            <a:r>
              <a:rPr lang="en-US" dirty="0">
                <a:solidFill>
                  <a:prstClr val="black"/>
                </a:solidFill>
              </a:rPr>
              <a:t>extends Abstract class CompositeProposition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dirty="0"/>
              <a:t>Added the test cases to test the class’s output in Junit.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8299" y="5544045"/>
            <a:ext cx="6414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This concrete class implements abstract method generateLTLArray.</a:t>
            </a:r>
          </a:p>
          <a:p>
            <a:r>
              <a:rPr lang="en-US" dirty="0">
                <a:solidFill>
                  <a:prstClr val="black"/>
                </a:solidFill>
              </a:rPr>
              <a:t>It returns the LTL description for </a:t>
            </a:r>
            <a:r>
              <a:rPr lang="en-US" dirty="0" smtClean="0">
                <a:solidFill>
                  <a:prstClr val="black"/>
                </a:solidFill>
              </a:rPr>
              <a:t>EventualE </a:t>
            </a:r>
            <a:r>
              <a:rPr lang="en-US" dirty="0">
                <a:solidFill>
                  <a:prstClr val="black"/>
                </a:solidFill>
              </a:rPr>
              <a:t>given in table 1.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520" t="13089" r="2201" b="26042"/>
          <a:stretch/>
        </p:blipFill>
        <p:spPr>
          <a:xfrm>
            <a:off x="456372" y="1098522"/>
            <a:ext cx="11095977" cy="4452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472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concrete </a:t>
            </a:r>
            <a:r>
              <a:rPr lang="en-US" dirty="0" smtClean="0"/>
              <a:t>class GlobalQStrictlyPrecedesPC  which extends Abstract class Template.</a:t>
            </a:r>
          </a:p>
          <a:p>
            <a:r>
              <a:rPr lang="en-US" dirty="0"/>
              <a:t>Added the test cases to test the class’s output in Junit.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9641" y="4779638"/>
            <a:ext cx="640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concrete class implements abstract method generateformula.</a:t>
            </a:r>
          </a:p>
          <a:p>
            <a:r>
              <a:rPr lang="en-US" dirty="0" smtClean="0"/>
              <a:t>It returns the LTL formula within the global scope given in table 3 for GlobalQStrictlyPrecedesPC using P Proposition and Q Propositions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434" t="13089" r="2435" b="20788"/>
          <a:stretch/>
        </p:blipFill>
        <p:spPr>
          <a:xfrm>
            <a:off x="456372" y="962252"/>
            <a:ext cx="10946296" cy="4837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8436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Concrete </a:t>
            </a:r>
            <a:r>
              <a:rPr lang="en-US" dirty="0" smtClean="0"/>
              <a:t>class GlobalQStrictlyPrecedesPE which extends Abstract class Template.</a:t>
            </a:r>
          </a:p>
          <a:p>
            <a:r>
              <a:rPr lang="en-US" dirty="0" smtClean="0"/>
              <a:t>Added the test cases to test the class’s output in Junit.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9414" y="4922132"/>
            <a:ext cx="6480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concrete class implements abstract method generateformula.</a:t>
            </a:r>
          </a:p>
          <a:p>
            <a:r>
              <a:rPr lang="en-US" dirty="0" smtClean="0"/>
              <a:t>It returns the LTL formula within the global scope given in table 3 for GlobalQStrictlyPrecedesPE.</a:t>
            </a:r>
          </a:p>
          <a:p>
            <a:r>
              <a:rPr lang="en-US" dirty="0" smtClean="0"/>
              <a:t>It converts Proposition of type Event  to </a:t>
            </a:r>
            <a:r>
              <a:rPr lang="en-US" dirty="0" smtClean="0">
                <a:sym typeface="Wingdings" panose="05000000000000000000" pitchFamily="2" charset="2"/>
              </a:rPr>
              <a:t> Proposition of type Hold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Before creating the LTL formula using getHProposition method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20" t="16154" r="13211" b="31733"/>
          <a:stretch/>
        </p:blipFill>
        <p:spPr>
          <a:xfrm>
            <a:off x="456372" y="563723"/>
            <a:ext cx="9259909" cy="3812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72" y="280741"/>
            <a:ext cx="6213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class </a:t>
            </a:r>
            <a:r>
              <a:rPr lang="en-US" b="1" dirty="0" smtClean="0"/>
              <a:t>AndR</a:t>
            </a:r>
            <a:r>
              <a:rPr lang="en-US" dirty="0" smtClean="0"/>
              <a:t> which implements Interface named </a:t>
            </a:r>
            <a:r>
              <a:rPr lang="en-US" b="1" dirty="0" smtClean="0"/>
              <a:t>Operator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372" y="4543133"/>
            <a:ext cx="1113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implements method</a:t>
            </a:r>
            <a:r>
              <a:rPr lang="en-US" i="1" dirty="0" smtClean="0"/>
              <a:t> </a:t>
            </a:r>
            <a:r>
              <a:rPr lang="en-US" b="1" dirty="0" smtClean="0"/>
              <a:t>andCPs </a:t>
            </a:r>
            <a:r>
              <a:rPr lang="en-US" dirty="0" smtClean="0"/>
              <a:t>on operator interface .</a:t>
            </a:r>
          </a:p>
          <a:p>
            <a:r>
              <a:rPr lang="en-US" dirty="0" smtClean="0"/>
              <a:t>It returns the </a:t>
            </a:r>
            <a:r>
              <a:rPr lang="en-US" u="sng" dirty="0" smtClean="0"/>
              <a:t>anded</a:t>
            </a:r>
            <a:r>
              <a:rPr lang="en-US" dirty="0" smtClean="0"/>
              <a:t> propositions given following the rules for &amp;r.</a:t>
            </a:r>
          </a:p>
          <a:p>
            <a:r>
              <a:rPr lang="en-US" b="1" dirty="0"/>
              <a:t>public void testAtLeastOneC() throws Exception {       //same as At least one H</a:t>
            </a:r>
          </a:p>
          <a:p>
            <a:r>
              <a:rPr lang="en-US" dirty="0"/>
              <a:t>List&lt;String&gt; leftSides = cpGenerator.getCompositeProposition("L_AtLeastOneC_3");</a:t>
            </a:r>
          </a:p>
          <a:p>
            <a:r>
              <a:rPr lang="en-US" dirty="0"/>
              <a:t>List&lt;String&gt; rightSides = cpGenerator.getCompositeProposition("P_AtLeastOneH_3");</a:t>
            </a:r>
          </a:p>
          <a:p>
            <a:r>
              <a:rPr lang="en-US" dirty="0"/>
              <a:t>String output = operatorGenerator.getAndedPropositions(</a:t>
            </a:r>
            <a:r>
              <a:rPr lang="en-US" b="1" i="1" dirty="0"/>
              <a:t>ANDR, leftSides, rightSides);</a:t>
            </a:r>
          </a:p>
          <a:p>
            <a:r>
              <a:rPr lang="en-US" i="1" dirty="0"/>
              <a:t>assertEquals("[[(l1 v l2 v l3)] &amp; [(p1 v p2 v p3)]]",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9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372" y="280741"/>
            <a:ext cx="586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test cases for using </a:t>
            </a:r>
            <a:r>
              <a:rPr lang="en-US" b="1" dirty="0" smtClean="0"/>
              <a:t>AndR</a:t>
            </a:r>
            <a:r>
              <a:rPr lang="en-US" dirty="0" smtClean="0"/>
              <a:t> with all the CPs in junit.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57" t="13160" r="18061" b="20114"/>
          <a:stretch/>
        </p:blipFill>
        <p:spPr>
          <a:xfrm>
            <a:off x="494769" y="927072"/>
            <a:ext cx="7830356" cy="4881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" y="6085164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 . . . . .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250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864</Words>
  <Application>Microsoft Office PowerPoint</Application>
  <PresentationFormat>Widescreen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Macias Jose Luis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Macias Jose Luis</dc:title>
  <dc:creator>jose macias</dc:creator>
  <cp:lastModifiedBy>jose macias</cp:lastModifiedBy>
  <cp:revision>50</cp:revision>
  <dcterms:created xsi:type="dcterms:W3CDTF">2015-07-30T23:59:44Z</dcterms:created>
  <dcterms:modified xsi:type="dcterms:W3CDTF">2015-08-03T19:40:08Z</dcterms:modified>
</cp:coreProperties>
</file>