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86" r:id="rId4"/>
    <p:sldId id="285" r:id="rId5"/>
    <p:sldId id="294" r:id="rId6"/>
    <p:sldId id="291" r:id="rId7"/>
    <p:sldId id="290" r:id="rId8"/>
    <p:sldId id="292" r:id="rId9"/>
    <p:sldId id="293" r:id="rId10"/>
    <p:sldId id="289" r:id="rId11"/>
    <p:sldId id="288" r:id="rId12"/>
    <p:sldId id="287" r:id="rId13"/>
    <p:sldId id="271" r:id="rId14"/>
    <p:sldId id="263" r:id="rId15"/>
    <p:sldId id="272" r:id="rId16"/>
    <p:sldId id="273" r:id="rId17"/>
    <p:sldId id="264" r:id="rId18"/>
    <p:sldId id="265" r:id="rId19"/>
    <p:sldId id="295" r:id="rId20"/>
    <p:sldId id="284"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57161" autoAdjust="0"/>
  </p:normalViewPr>
  <p:slideViewPr>
    <p:cSldViewPr snapToGrid="0">
      <p:cViewPr varScale="1">
        <p:scale>
          <a:sx n="47" d="100"/>
          <a:sy n="47" d="100"/>
        </p:scale>
        <p:origin x="213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e Martin" userId="b1578381-41b2-40a3-bc6e-3b247a03a825" providerId="ADAL" clId="{9FD38163-8BE3-4532-8D10-48652770C7BD}"/>
    <pc:docChg chg="modSld">
      <pc:chgData name="Jennie Martin" userId="b1578381-41b2-40a3-bc6e-3b247a03a825" providerId="ADAL" clId="{9FD38163-8BE3-4532-8D10-48652770C7BD}" dt="2022-09-07T05:22:48.731" v="19" actId="20577"/>
      <pc:docMkLst>
        <pc:docMk/>
      </pc:docMkLst>
      <pc:sldChg chg="modNotesTx">
        <pc:chgData name="Jennie Martin" userId="b1578381-41b2-40a3-bc6e-3b247a03a825" providerId="ADAL" clId="{9FD38163-8BE3-4532-8D10-48652770C7BD}" dt="2022-09-07T05:20:42.473" v="0" actId="20577"/>
        <pc:sldMkLst>
          <pc:docMk/>
          <pc:sldMk cId="3894666440" sldId="257"/>
        </pc:sldMkLst>
      </pc:sldChg>
      <pc:sldChg chg="modNotesTx">
        <pc:chgData name="Jennie Martin" userId="b1578381-41b2-40a3-bc6e-3b247a03a825" providerId="ADAL" clId="{9FD38163-8BE3-4532-8D10-48652770C7BD}" dt="2022-09-07T05:22:35.711" v="16" actId="20577"/>
        <pc:sldMkLst>
          <pc:docMk/>
          <pc:sldMk cId="3049816741" sldId="263"/>
        </pc:sldMkLst>
      </pc:sldChg>
      <pc:sldChg chg="modNotesTx">
        <pc:chgData name="Jennie Martin" userId="b1578381-41b2-40a3-bc6e-3b247a03a825" providerId="ADAL" clId="{9FD38163-8BE3-4532-8D10-48652770C7BD}" dt="2022-09-07T05:22:48.731" v="19" actId="20577"/>
        <pc:sldMkLst>
          <pc:docMk/>
          <pc:sldMk cId="3664673117" sldId="264"/>
        </pc:sldMkLst>
      </pc:sldChg>
      <pc:sldChg chg="modNotesTx">
        <pc:chgData name="Jennie Martin" userId="b1578381-41b2-40a3-bc6e-3b247a03a825" providerId="ADAL" clId="{9FD38163-8BE3-4532-8D10-48652770C7BD}" dt="2022-09-07T05:22:40.597" v="17" actId="20577"/>
        <pc:sldMkLst>
          <pc:docMk/>
          <pc:sldMk cId="3661185325" sldId="272"/>
        </pc:sldMkLst>
      </pc:sldChg>
      <pc:sldChg chg="modNotesTx">
        <pc:chgData name="Jennie Martin" userId="b1578381-41b2-40a3-bc6e-3b247a03a825" providerId="ADAL" clId="{9FD38163-8BE3-4532-8D10-48652770C7BD}" dt="2022-09-07T05:22:44.153" v="18" actId="20577"/>
        <pc:sldMkLst>
          <pc:docMk/>
          <pc:sldMk cId="2985522943" sldId="273"/>
        </pc:sldMkLst>
      </pc:sldChg>
      <pc:sldChg chg="modNotesTx">
        <pc:chgData name="Jennie Martin" userId="b1578381-41b2-40a3-bc6e-3b247a03a825" providerId="ADAL" clId="{9FD38163-8BE3-4532-8D10-48652770C7BD}" dt="2022-09-07T05:21:36.897" v="2" actId="20577"/>
        <pc:sldMkLst>
          <pc:docMk/>
          <pc:sldMk cId="2960281351" sldId="285"/>
        </pc:sldMkLst>
      </pc:sldChg>
      <pc:sldChg chg="modNotesTx">
        <pc:chgData name="Jennie Martin" userId="b1578381-41b2-40a3-bc6e-3b247a03a825" providerId="ADAL" clId="{9FD38163-8BE3-4532-8D10-48652770C7BD}" dt="2022-09-07T05:20:47.338" v="1" actId="20577"/>
        <pc:sldMkLst>
          <pc:docMk/>
          <pc:sldMk cId="4076392738" sldId="286"/>
        </pc:sldMkLst>
      </pc:sldChg>
      <pc:sldChg chg="modNotesTx">
        <pc:chgData name="Jennie Martin" userId="b1578381-41b2-40a3-bc6e-3b247a03a825" providerId="ADAL" clId="{9FD38163-8BE3-4532-8D10-48652770C7BD}" dt="2022-09-07T05:22:29.462" v="15" actId="20577"/>
        <pc:sldMkLst>
          <pc:docMk/>
          <pc:sldMk cId="1919505739" sldId="287"/>
        </pc:sldMkLst>
      </pc:sldChg>
      <pc:sldChg chg="modNotesTx">
        <pc:chgData name="Jennie Martin" userId="b1578381-41b2-40a3-bc6e-3b247a03a825" providerId="ADAL" clId="{9FD38163-8BE3-4532-8D10-48652770C7BD}" dt="2022-09-07T05:22:24.614" v="14" actId="20577"/>
        <pc:sldMkLst>
          <pc:docMk/>
          <pc:sldMk cId="916866417" sldId="288"/>
        </pc:sldMkLst>
      </pc:sldChg>
      <pc:sldChg chg="modNotesTx">
        <pc:chgData name="Jennie Martin" userId="b1578381-41b2-40a3-bc6e-3b247a03a825" providerId="ADAL" clId="{9FD38163-8BE3-4532-8D10-48652770C7BD}" dt="2022-09-07T05:22:15.897" v="12" actId="20577"/>
        <pc:sldMkLst>
          <pc:docMk/>
          <pc:sldMk cId="453154851" sldId="289"/>
        </pc:sldMkLst>
      </pc:sldChg>
      <pc:sldChg chg="modNotesTx">
        <pc:chgData name="Jennie Martin" userId="b1578381-41b2-40a3-bc6e-3b247a03a825" providerId="ADAL" clId="{9FD38163-8BE3-4532-8D10-48652770C7BD}" dt="2022-09-07T05:21:53.754" v="7" actId="20577"/>
        <pc:sldMkLst>
          <pc:docMk/>
          <pc:sldMk cId="1630019157" sldId="290"/>
        </pc:sldMkLst>
      </pc:sldChg>
      <pc:sldChg chg="modNotesTx">
        <pc:chgData name="Jennie Martin" userId="b1578381-41b2-40a3-bc6e-3b247a03a825" providerId="ADAL" clId="{9FD38163-8BE3-4532-8D10-48652770C7BD}" dt="2022-09-07T05:21:47.943" v="5" actId="20577"/>
        <pc:sldMkLst>
          <pc:docMk/>
          <pc:sldMk cId="642047869" sldId="291"/>
        </pc:sldMkLst>
      </pc:sldChg>
      <pc:sldChg chg="modNotesTx">
        <pc:chgData name="Jennie Martin" userId="b1578381-41b2-40a3-bc6e-3b247a03a825" providerId="ADAL" clId="{9FD38163-8BE3-4532-8D10-48652770C7BD}" dt="2022-09-07T05:21:59.627" v="10" actId="20577"/>
        <pc:sldMkLst>
          <pc:docMk/>
          <pc:sldMk cId="2219932606" sldId="292"/>
        </pc:sldMkLst>
      </pc:sldChg>
      <pc:sldChg chg="modNotesTx">
        <pc:chgData name="Jennie Martin" userId="b1578381-41b2-40a3-bc6e-3b247a03a825" providerId="ADAL" clId="{9FD38163-8BE3-4532-8D10-48652770C7BD}" dt="2022-09-07T05:22:11.866" v="11" actId="20577"/>
        <pc:sldMkLst>
          <pc:docMk/>
          <pc:sldMk cId="758918145" sldId="293"/>
        </pc:sldMkLst>
      </pc:sldChg>
      <pc:sldChg chg="modNotesTx">
        <pc:chgData name="Jennie Martin" userId="b1578381-41b2-40a3-bc6e-3b247a03a825" providerId="ADAL" clId="{9FD38163-8BE3-4532-8D10-48652770C7BD}" dt="2022-09-07T05:21:43.618" v="4" actId="20577"/>
        <pc:sldMkLst>
          <pc:docMk/>
          <pc:sldMk cId="2602879332"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29288-EC09-42F7-B466-893EACAD21D1}"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0B7CB-CAF8-4673-A9B7-246AB6517C21}" type="slidenum">
              <a:rPr lang="en-US" smtClean="0"/>
              <a:t>‹#›</a:t>
            </a:fld>
            <a:endParaRPr lang="en-US"/>
          </a:p>
        </p:txBody>
      </p:sp>
    </p:spTree>
    <p:extLst>
      <p:ext uri="{BB962C8B-B14F-4D97-AF65-F5344CB8AC3E}">
        <p14:creationId xmlns:p14="http://schemas.microsoft.com/office/powerpoint/2010/main" val="2684076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dirty="0"/>
          </a:p>
        </p:txBody>
      </p:sp>
      <p:sp>
        <p:nvSpPr>
          <p:cNvPr id="4" name="Slide Number Placeholder 3"/>
          <p:cNvSpPr>
            <a:spLocks noGrp="1"/>
          </p:cNvSpPr>
          <p:nvPr>
            <p:ph type="sldNum" sz="quarter" idx="5"/>
          </p:nvPr>
        </p:nvSpPr>
        <p:spPr/>
        <p:txBody>
          <a:bodyPr/>
          <a:lstStyle/>
          <a:p>
            <a:fld id="{F8B0B7CB-CAF8-4673-A9B7-246AB6517C21}" type="slidenum">
              <a:rPr lang="en-US" smtClean="0"/>
              <a:t>2</a:t>
            </a:fld>
            <a:endParaRPr lang="en-US"/>
          </a:p>
        </p:txBody>
      </p:sp>
    </p:spTree>
    <p:extLst>
      <p:ext uri="{BB962C8B-B14F-4D97-AF65-F5344CB8AC3E}">
        <p14:creationId xmlns:p14="http://schemas.microsoft.com/office/powerpoint/2010/main" val="1748738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11</a:t>
            </a:fld>
            <a:endParaRPr lang="en-US"/>
          </a:p>
        </p:txBody>
      </p:sp>
    </p:spTree>
    <p:extLst>
      <p:ext uri="{BB962C8B-B14F-4D97-AF65-F5344CB8AC3E}">
        <p14:creationId xmlns:p14="http://schemas.microsoft.com/office/powerpoint/2010/main" val="41694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12</a:t>
            </a:fld>
            <a:endParaRPr lang="en-US"/>
          </a:p>
        </p:txBody>
      </p:sp>
    </p:spTree>
    <p:extLst>
      <p:ext uri="{BB962C8B-B14F-4D97-AF65-F5344CB8AC3E}">
        <p14:creationId xmlns:p14="http://schemas.microsoft.com/office/powerpoint/2010/main" val="1586645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14</a:t>
            </a:fld>
            <a:endParaRPr lang="en-US"/>
          </a:p>
        </p:txBody>
      </p:sp>
    </p:spTree>
    <p:extLst>
      <p:ext uri="{BB962C8B-B14F-4D97-AF65-F5344CB8AC3E}">
        <p14:creationId xmlns:p14="http://schemas.microsoft.com/office/powerpoint/2010/main" val="1531894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15</a:t>
            </a:fld>
            <a:endParaRPr lang="en-US"/>
          </a:p>
        </p:txBody>
      </p:sp>
    </p:spTree>
    <p:extLst>
      <p:ext uri="{BB962C8B-B14F-4D97-AF65-F5344CB8AC3E}">
        <p14:creationId xmlns:p14="http://schemas.microsoft.com/office/powerpoint/2010/main" val="3673256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16</a:t>
            </a:fld>
            <a:endParaRPr lang="en-US"/>
          </a:p>
        </p:txBody>
      </p:sp>
    </p:spTree>
    <p:extLst>
      <p:ext uri="{BB962C8B-B14F-4D97-AF65-F5344CB8AC3E}">
        <p14:creationId xmlns:p14="http://schemas.microsoft.com/office/powerpoint/2010/main" val="4196705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17</a:t>
            </a:fld>
            <a:endParaRPr lang="en-US"/>
          </a:p>
        </p:txBody>
      </p:sp>
    </p:spTree>
    <p:extLst>
      <p:ext uri="{BB962C8B-B14F-4D97-AF65-F5344CB8AC3E}">
        <p14:creationId xmlns:p14="http://schemas.microsoft.com/office/powerpoint/2010/main" val="4246822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19</a:t>
            </a:fld>
            <a:endParaRPr lang="en-US"/>
          </a:p>
        </p:txBody>
      </p:sp>
    </p:spTree>
    <p:extLst>
      <p:ext uri="{BB962C8B-B14F-4D97-AF65-F5344CB8AC3E}">
        <p14:creationId xmlns:p14="http://schemas.microsoft.com/office/powerpoint/2010/main" val="1014199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work we used known motifs as the subsequences in our model. These are the four motifs that are used in the various test configurations for our this method. In the rest of my presentation I will talk about applying this method to motifs, but we expect our methods would work on other types of subsequences as well.</a:t>
            </a:r>
          </a:p>
        </p:txBody>
      </p:sp>
      <p:sp>
        <p:nvSpPr>
          <p:cNvPr id="4" name="Slide Number Placeholder 3"/>
          <p:cNvSpPr>
            <a:spLocks noGrp="1"/>
          </p:cNvSpPr>
          <p:nvPr>
            <p:ph type="sldNum" sz="quarter" idx="5"/>
          </p:nvPr>
        </p:nvSpPr>
        <p:spPr/>
        <p:txBody>
          <a:bodyPr/>
          <a:lstStyle/>
          <a:p>
            <a:fld id="{F8B0B7CB-CAF8-4673-A9B7-246AB6517C21}" type="slidenum">
              <a:rPr lang="en-US" smtClean="0"/>
              <a:t>21</a:t>
            </a:fld>
            <a:endParaRPr lang="en-US"/>
          </a:p>
        </p:txBody>
      </p:sp>
    </p:spTree>
    <p:extLst>
      <p:ext uri="{BB962C8B-B14F-4D97-AF65-F5344CB8AC3E}">
        <p14:creationId xmlns:p14="http://schemas.microsoft.com/office/powerpoint/2010/main" val="3702563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3</a:t>
            </a:fld>
            <a:endParaRPr lang="en-US"/>
          </a:p>
        </p:txBody>
      </p:sp>
    </p:spTree>
    <p:extLst>
      <p:ext uri="{BB962C8B-B14F-4D97-AF65-F5344CB8AC3E}">
        <p14:creationId xmlns:p14="http://schemas.microsoft.com/office/powerpoint/2010/main" val="335109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4</a:t>
            </a:fld>
            <a:endParaRPr lang="en-US"/>
          </a:p>
        </p:txBody>
      </p:sp>
    </p:spTree>
    <p:extLst>
      <p:ext uri="{BB962C8B-B14F-4D97-AF65-F5344CB8AC3E}">
        <p14:creationId xmlns:p14="http://schemas.microsoft.com/office/powerpoint/2010/main" val="2547189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5</a:t>
            </a:fld>
            <a:endParaRPr lang="en-US"/>
          </a:p>
        </p:txBody>
      </p:sp>
    </p:spTree>
    <p:extLst>
      <p:ext uri="{BB962C8B-B14F-4D97-AF65-F5344CB8AC3E}">
        <p14:creationId xmlns:p14="http://schemas.microsoft.com/office/powerpoint/2010/main" val="133100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6</a:t>
            </a:fld>
            <a:endParaRPr lang="en-US"/>
          </a:p>
        </p:txBody>
      </p:sp>
    </p:spTree>
    <p:extLst>
      <p:ext uri="{BB962C8B-B14F-4D97-AF65-F5344CB8AC3E}">
        <p14:creationId xmlns:p14="http://schemas.microsoft.com/office/powerpoint/2010/main" val="275196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7</a:t>
            </a:fld>
            <a:endParaRPr lang="en-US"/>
          </a:p>
        </p:txBody>
      </p:sp>
    </p:spTree>
    <p:extLst>
      <p:ext uri="{BB962C8B-B14F-4D97-AF65-F5344CB8AC3E}">
        <p14:creationId xmlns:p14="http://schemas.microsoft.com/office/powerpoint/2010/main" val="386262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8</a:t>
            </a:fld>
            <a:endParaRPr lang="en-US"/>
          </a:p>
        </p:txBody>
      </p:sp>
    </p:spTree>
    <p:extLst>
      <p:ext uri="{BB962C8B-B14F-4D97-AF65-F5344CB8AC3E}">
        <p14:creationId xmlns:p14="http://schemas.microsoft.com/office/powerpoint/2010/main" val="119089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9</a:t>
            </a:fld>
            <a:endParaRPr lang="en-US"/>
          </a:p>
        </p:txBody>
      </p:sp>
    </p:spTree>
    <p:extLst>
      <p:ext uri="{BB962C8B-B14F-4D97-AF65-F5344CB8AC3E}">
        <p14:creationId xmlns:p14="http://schemas.microsoft.com/office/powerpoint/2010/main" val="241741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8B0B7CB-CAF8-4673-A9B7-246AB6517C21}" type="slidenum">
              <a:rPr lang="en-US" smtClean="0"/>
              <a:t>10</a:t>
            </a:fld>
            <a:endParaRPr lang="en-US"/>
          </a:p>
        </p:txBody>
      </p:sp>
    </p:spTree>
    <p:extLst>
      <p:ext uri="{BB962C8B-B14F-4D97-AF65-F5344CB8AC3E}">
        <p14:creationId xmlns:p14="http://schemas.microsoft.com/office/powerpoint/2010/main" val="374831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3DA0-8ECA-4F2E-5BA0-A8B9CA7E3A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D08D2F-49CD-939A-E9AF-612C375E08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C064CB-9D92-8FFF-CDA6-B0DA03B067DC}"/>
              </a:ext>
            </a:extLst>
          </p:cNvPr>
          <p:cNvSpPr>
            <a:spLocks noGrp="1"/>
          </p:cNvSpPr>
          <p:nvPr>
            <p:ph type="dt" sz="half" idx="10"/>
          </p:nvPr>
        </p:nvSpPr>
        <p:spPr/>
        <p:txBody>
          <a:bodyPr/>
          <a:lstStyle/>
          <a:p>
            <a:fld id="{4C774BB2-A74E-458F-A8DA-098B9D985013}" type="datetimeFigureOut">
              <a:rPr lang="en-US" smtClean="0"/>
              <a:t>9/7/2022</a:t>
            </a:fld>
            <a:endParaRPr lang="en-US"/>
          </a:p>
        </p:txBody>
      </p:sp>
      <p:sp>
        <p:nvSpPr>
          <p:cNvPr id="5" name="Footer Placeholder 4">
            <a:extLst>
              <a:ext uri="{FF2B5EF4-FFF2-40B4-BE49-F238E27FC236}">
                <a16:creationId xmlns:a16="http://schemas.microsoft.com/office/drawing/2014/main" id="{84EC8B1F-4022-DE79-58A3-2E34FA661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2C167-A9B8-82C0-9AE2-E70131208F62}"/>
              </a:ext>
            </a:extLst>
          </p:cNvPr>
          <p:cNvSpPr>
            <a:spLocks noGrp="1"/>
          </p:cNvSpPr>
          <p:nvPr>
            <p:ph type="sldNum" sz="quarter" idx="12"/>
          </p:nvPr>
        </p:nvSpPr>
        <p:spPr/>
        <p:txBody>
          <a:bodyPr/>
          <a:lstStyle/>
          <a:p>
            <a:fld id="{8D5A2719-1364-4E4C-B7CB-2BFFD975F404}" type="slidenum">
              <a:rPr lang="en-US" smtClean="0"/>
              <a:t>‹#›</a:t>
            </a:fld>
            <a:endParaRPr lang="en-US"/>
          </a:p>
        </p:txBody>
      </p:sp>
    </p:spTree>
    <p:extLst>
      <p:ext uri="{BB962C8B-B14F-4D97-AF65-F5344CB8AC3E}">
        <p14:creationId xmlns:p14="http://schemas.microsoft.com/office/powerpoint/2010/main" val="151269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48B6-0596-FDAE-BA70-B8E30FAD7A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14229-B433-066E-12CF-4A3DE14E8B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179A7-B06E-F4CC-4056-FC6938D99BB9}"/>
              </a:ext>
            </a:extLst>
          </p:cNvPr>
          <p:cNvSpPr>
            <a:spLocks noGrp="1"/>
          </p:cNvSpPr>
          <p:nvPr>
            <p:ph type="dt" sz="half" idx="10"/>
          </p:nvPr>
        </p:nvSpPr>
        <p:spPr/>
        <p:txBody>
          <a:bodyPr/>
          <a:lstStyle/>
          <a:p>
            <a:fld id="{4C774BB2-A74E-458F-A8DA-098B9D985013}" type="datetimeFigureOut">
              <a:rPr lang="en-US" smtClean="0"/>
              <a:t>9/7/2022</a:t>
            </a:fld>
            <a:endParaRPr lang="en-US"/>
          </a:p>
        </p:txBody>
      </p:sp>
      <p:sp>
        <p:nvSpPr>
          <p:cNvPr id="5" name="Footer Placeholder 4">
            <a:extLst>
              <a:ext uri="{FF2B5EF4-FFF2-40B4-BE49-F238E27FC236}">
                <a16:creationId xmlns:a16="http://schemas.microsoft.com/office/drawing/2014/main" id="{29449697-8D1C-B47A-C7B9-1EE8FB9DF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F13B6-B1A3-565D-FF2E-0D8D71A721BD}"/>
              </a:ext>
            </a:extLst>
          </p:cNvPr>
          <p:cNvSpPr>
            <a:spLocks noGrp="1"/>
          </p:cNvSpPr>
          <p:nvPr>
            <p:ph type="sldNum" sz="quarter" idx="12"/>
          </p:nvPr>
        </p:nvSpPr>
        <p:spPr/>
        <p:txBody>
          <a:bodyPr/>
          <a:lstStyle/>
          <a:p>
            <a:fld id="{8D5A2719-1364-4E4C-B7CB-2BFFD975F404}" type="slidenum">
              <a:rPr lang="en-US" smtClean="0"/>
              <a:t>‹#›</a:t>
            </a:fld>
            <a:endParaRPr lang="en-US"/>
          </a:p>
        </p:txBody>
      </p:sp>
    </p:spTree>
    <p:extLst>
      <p:ext uri="{BB962C8B-B14F-4D97-AF65-F5344CB8AC3E}">
        <p14:creationId xmlns:p14="http://schemas.microsoft.com/office/powerpoint/2010/main" val="385434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588D2-516E-7569-0642-94F96C8AFB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9133DB-D538-42E4-2730-8E917F17CE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147B1-CC53-C22C-D6AC-2FA0C9C63225}"/>
              </a:ext>
            </a:extLst>
          </p:cNvPr>
          <p:cNvSpPr>
            <a:spLocks noGrp="1"/>
          </p:cNvSpPr>
          <p:nvPr>
            <p:ph type="dt" sz="half" idx="10"/>
          </p:nvPr>
        </p:nvSpPr>
        <p:spPr/>
        <p:txBody>
          <a:bodyPr/>
          <a:lstStyle/>
          <a:p>
            <a:fld id="{4C774BB2-A74E-458F-A8DA-098B9D985013}" type="datetimeFigureOut">
              <a:rPr lang="en-US" smtClean="0"/>
              <a:t>9/7/2022</a:t>
            </a:fld>
            <a:endParaRPr lang="en-US"/>
          </a:p>
        </p:txBody>
      </p:sp>
      <p:sp>
        <p:nvSpPr>
          <p:cNvPr id="5" name="Footer Placeholder 4">
            <a:extLst>
              <a:ext uri="{FF2B5EF4-FFF2-40B4-BE49-F238E27FC236}">
                <a16:creationId xmlns:a16="http://schemas.microsoft.com/office/drawing/2014/main" id="{FE05A5F5-4D8C-87F2-0A51-08AF31DF7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EE576-9237-1358-F804-1942DF1CDD06}"/>
              </a:ext>
            </a:extLst>
          </p:cNvPr>
          <p:cNvSpPr>
            <a:spLocks noGrp="1"/>
          </p:cNvSpPr>
          <p:nvPr>
            <p:ph type="sldNum" sz="quarter" idx="12"/>
          </p:nvPr>
        </p:nvSpPr>
        <p:spPr/>
        <p:txBody>
          <a:bodyPr/>
          <a:lstStyle/>
          <a:p>
            <a:fld id="{8D5A2719-1364-4E4C-B7CB-2BFFD975F404}" type="slidenum">
              <a:rPr lang="en-US" smtClean="0"/>
              <a:t>‹#›</a:t>
            </a:fld>
            <a:endParaRPr lang="en-US"/>
          </a:p>
        </p:txBody>
      </p:sp>
    </p:spTree>
    <p:extLst>
      <p:ext uri="{BB962C8B-B14F-4D97-AF65-F5344CB8AC3E}">
        <p14:creationId xmlns:p14="http://schemas.microsoft.com/office/powerpoint/2010/main" val="110574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C4C3-5E03-612B-3FAE-19C0240DE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7D046F-4A7C-376F-1F12-24181CE0A1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6B724-BB86-D9C8-68B5-9BBBE2977B7A}"/>
              </a:ext>
            </a:extLst>
          </p:cNvPr>
          <p:cNvSpPr>
            <a:spLocks noGrp="1"/>
          </p:cNvSpPr>
          <p:nvPr>
            <p:ph type="dt" sz="half" idx="10"/>
          </p:nvPr>
        </p:nvSpPr>
        <p:spPr/>
        <p:txBody>
          <a:bodyPr/>
          <a:lstStyle/>
          <a:p>
            <a:fld id="{4C774BB2-A74E-458F-A8DA-098B9D985013}" type="datetimeFigureOut">
              <a:rPr lang="en-US" smtClean="0"/>
              <a:t>9/7/2022</a:t>
            </a:fld>
            <a:endParaRPr lang="en-US"/>
          </a:p>
        </p:txBody>
      </p:sp>
      <p:sp>
        <p:nvSpPr>
          <p:cNvPr id="5" name="Footer Placeholder 4">
            <a:extLst>
              <a:ext uri="{FF2B5EF4-FFF2-40B4-BE49-F238E27FC236}">
                <a16:creationId xmlns:a16="http://schemas.microsoft.com/office/drawing/2014/main" id="{28882A65-A6D4-1147-DD8D-DF2668A68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25244-10DA-278E-62A2-20C743A930E4}"/>
              </a:ext>
            </a:extLst>
          </p:cNvPr>
          <p:cNvSpPr>
            <a:spLocks noGrp="1"/>
          </p:cNvSpPr>
          <p:nvPr>
            <p:ph type="sldNum" sz="quarter" idx="12"/>
          </p:nvPr>
        </p:nvSpPr>
        <p:spPr/>
        <p:txBody>
          <a:bodyPr/>
          <a:lstStyle/>
          <a:p>
            <a:fld id="{8D5A2719-1364-4E4C-B7CB-2BFFD975F404}" type="slidenum">
              <a:rPr lang="en-US" smtClean="0"/>
              <a:t>‹#›</a:t>
            </a:fld>
            <a:endParaRPr lang="en-US"/>
          </a:p>
        </p:txBody>
      </p:sp>
    </p:spTree>
    <p:extLst>
      <p:ext uri="{BB962C8B-B14F-4D97-AF65-F5344CB8AC3E}">
        <p14:creationId xmlns:p14="http://schemas.microsoft.com/office/powerpoint/2010/main" val="355795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01DA-5096-D974-E582-7494969594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9F211D-70D5-694F-A354-E10862A98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D9E253-3336-A1C2-C9A3-15FC175213ED}"/>
              </a:ext>
            </a:extLst>
          </p:cNvPr>
          <p:cNvSpPr>
            <a:spLocks noGrp="1"/>
          </p:cNvSpPr>
          <p:nvPr>
            <p:ph type="dt" sz="half" idx="10"/>
          </p:nvPr>
        </p:nvSpPr>
        <p:spPr/>
        <p:txBody>
          <a:bodyPr/>
          <a:lstStyle/>
          <a:p>
            <a:fld id="{4C774BB2-A74E-458F-A8DA-098B9D985013}" type="datetimeFigureOut">
              <a:rPr lang="en-US" smtClean="0"/>
              <a:t>9/7/2022</a:t>
            </a:fld>
            <a:endParaRPr lang="en-US"/>
          </a:p>
        </p:txBody>
      </p:sp>
      <p:sp>
        <p:nvSpPr>
          <p:cNvPr id="5" name="Footer Placeholder 4">
            <a:extLst>
              <a:ext uri="{FF2B5EF4-FFF2-40B4-BE49-F238E27FC236}">
                <a16:creationId xmlns:a16="http://schemas.microsoft.com/office/drawing/2014/main" id="{77E3C4D8-BF21-740C-61AE-FACE377A1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BDD2A-C112-7D36-CEF2-6643749BE3D3}"/>
              </a:ext>
            </a:extLst>
          </p:cNvPr>
          <p:cNvSpPr>
            <a:spLocks noGrp="1"/>
          </p:cNvSpPr>
          <p:nvPr>
            <p:ph type="sldNum" sz="quarter" idx="12"/>
          </p:nvPr>
        </p:nvSpPr>
        <p:spPr/>
        <p:txBody>
          <a:bodyPr/>
          <a:lstStyle/>
          <a:p>
            <a:fld id="{8D5A2719-1364-4E4C-B7CB-2BFFD975F404}" type="slidenum">
              <a:rPr lang="en-US" smtClean="0"/>
              <a:t>‹#›</a:t>
            </a:fld>
            <a:endParaRPr lang="en-US"/>
          </a:p>
        </p:txBody>
      </p:sp>
    </p:spTree>
    <p:extLst>
      <p:ext uri="{BB962C8B-B14F-4D97-AF65-F5344CB8AC3E}">
        <p14:creationId xmlns:p14="http://schemas.microsoft.com/office/powerpoint/2010/main" val="225829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8C2B-7DEB-735A-D296-7C9F79D486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8413FE-3FD5-4531-5C8E-9573F6F30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3B5319-2613-9DC3-0521-C197C7AA98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661779-39F5-4876-6D50-8EF5AC6E810A}"/>
              </a:ext>
            </a:extLst>
          </p:cNvPr>
          <p:cNvSpPr>
            <a:spLocks noGrp="1"/>
          </p:cNvSpPr>
          <p:nvPr>
            <p:ph type="dt" sz="half" idx="10"/>
          </p:nvPr>
        </p:nvSpPr>
        <p:spPr/>
        <p:txBody>
          <a:bodyPr/>
          <a:lstStyle/>
          <a:p>
            <a:fld id="{4C774BB2-A74E-458F-A8DA-098B9D985013}" type="datetimeFigureOut">
              <a:rPr lang="en-US" smtClean="0"/>
              <a:t>9/7/2022</a:t>
            </a:fld>
            <a:endParaRPr lang="en-US"/>
          </a:p>
        </p:txBody>
      </p:sp>
      <p:sp>
        <p:nvSpPr>
          <p:cNvPr id="6" name="Footer Placeholder 5">
            <a:extLst>
              <a:ext uri="{FF2B5EF4-FFF2-40B4-BE49-F238E27FC236}">
                <a16:creationId xmlns:a16="http://schemas.microsoft.com/office/drawing/2014/main" id="{726AEF8B-FA6F-802B-B312-ACA367079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BF593-D086-A9BF-83FA-4ECA55E6F481}"/>
              </a:ext>
            </a:extLst>
          </p:cNvPr>
          <p:cNvSpPr>
            <a:spLocks noGrp="1"/>
          </p:cNvSpPr>
          <p:nvPr>
            <p:ph type="sldNum" sz="quarter" idx="12"/>
          </p:nvPr>
        </p:nvSpPr>
        <p:spPr/>
        <p:txBody>
          <a:bodyPr/>
          <a:lstStyle/>
          <a:p>
            <a:fld id="{8D5A2719-1364-4E4C-B7CB-2BFFD975F404}" type="slidenum">
              <a:rPr lang="en-US" smtClean="0"/>
              <a:t>‹#›</a:t>
            </a:fld>
            <a:endParaRPr lang="en-US"/>
          </a:p>
        </p:txBody>
      </p:sp>
    </p:spTree>
    <p:extLst>
      <p:ext uri="{BB962C8B-B14F-4D97-AF65-F5344CB8AC3E}">
        <p14:creationId xmlns:p14="http://schemas.microsoft.com/office/powerpoint/2010/main" val="36803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7DBB-AC3F-07E0-72DE-5B9F6676D7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883E05-DA55-1AA8-5EA7-ACE603877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304890-0294-4ED2-20E5-E85457C72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B79D1E-A757-52F4-1C24-E592E4A714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7F4F60-49FB-0408-6E2D-F649C97BCD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808837-BDCC-86BD-2D8D-6C78536D35B9}"/>
              </a:ext>
            </a:extLst>
          </p:cNvPr>
          <p:cNvSpPr>
            <a:spLocks noGrp="1"/>
          </p:cNvSpPr>
          <p:nvPr>
            <p:ph type="dt" sz="half" idx="10"/>
          </p:nvPr>
        </p:nvSpPr>
        <p:spPr/>
        <p:txBody>
          <a:bodyPr/>
          <a:lstStyle/>
          <a:p>
            <a:fld id="{4C774BB2-A74E-458F-A8DA-098B9D985013}" type="datetimeFigureOut">
              <a:rPr lang="en-US" smtClean="0"/>
              <a:t>9/7/2022</a:t>
            </a:fld>
            <a:endParaRPr lang="en-US"/>
          </a:p>
        </p:txBody>
      </p:sp>
      <p:sp>
        <p:nvSpPr>
          <p:cNvPr id="8" name="Footer Placeholder 7">
            <a:extLst>
              <a:ext uri="{FF2B5EF4-FFF2-40B4-BE49-F238E27FC236}">
                <a16:creationId xmlns:a16="http://schemas.microsoft.com/office/drawing/2014/main" id="{8816E587-DEE8-0287-1CC8-63660E6E4F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3AA77E-35A5-A37F-8657-73BA83C89189}"/>
              </a:ext>
            </a:extLst>
          </p:cNvPr>
          <p:cNvSpPr>
            <a:spLocks noGrp="1"/>
          </p:cNvSpPr>
          <p:nvPr>
            <p:ph type="sldNum" sz="quarter" idx="12"/>
          </p:nvPr>
        </p:nvSpPr>
        <p:spPr/>
        <p:txBody>
          <a:bodyPr/>
          <a:lstStyle/>
          <a:p>
            <a:fld id="{8D5A2719-1364-4E4C-B7CB-2BFFD975F404}" type="slidenum">
              <a:rPr lang="en-US" smtClean="0"/>
              <a:t>‹#›</a:t>
            </a:fld>
            <a:endParaRPr lang="en-US"/>
          </a:p>
        </p:txBody>
      </p:sp>
    </p:spTree>
    <p:extLst>
      <p:ext uri="{BB962C8B-B14F-4D97-AF65-F5344CB8AC3E}">
        <p14:creationId xmlns:p14="http://schemas.microsoft.com/office/powerpoint/2010/main" val="185648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F9DD-03EF-7739-5D2D-B72BC39EED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83D559-4FE8-CA7B-5320-73ABC36C7D42}"/>
              </a:ext>
            </a:extLst>
          </p:cNvPr>
          <p:cNvSpPr>
            <a:spLocks noGrp="1"/>
          </p:cNvSpPr>
          <p:nvPr>
            <p:ph type="dt" sz="half" idx="10"/>
          </p:nvPr>
        </p:nvSpPr>
        <p:spPr/>
        <p:txBody>
          <a:bodyPr/>
          <a:lstStyle/>
          <a:p>
            <a:fld id="{4C774BB2-A74E-458F-A8DA-098B9D985013}" type="datetimeFigureOut">
              <a:rPr lang="en-US" smtClean="0"/>
              <a:t>9/7/2022</a:t>
            </a:fld>
            <a:endParaRPr lang="en-US"/>
          </a:p>
        </p:txBody>
      </p:sp>
      <p:sp>
        <p:nvSpPr>
          <p:cNvPr id="4" name="Footer Placeholder 3">
            <a:extLst>
              <a:ext uri="{FF2B5EF4-FFF2-40B4-BE49-F238E27FC236}">
                <a16:creationId xmlns:a16="http://schemas.microsoft.com/office/drawing/2014/main" id="{DA4EAB81-EF75-BDAF-6E85-7797AB3C77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7B3417-4543-9298-5F0A-F9450EFEA138}"/>
              </a:ext>
            </a:extLst>
          </p:cNvPr>
          <p:cNvSpPr>
            <a:spLocks noGrp="1"/>
          </p:cNvSpPr>
          <p:nvPr>
            <p:ph type="sldNum" sz="quarter" idx="12"/>
          </p:nvPr>
        </p:nvSpPr>
        <p:spPr/>
        <p:txBody>
          <a:bodyPr/>
          <a:lstStyle/>
          <a:p>
            <a:fld id="{8D5A2719-1364-4E4C-B7CB-2BFFD975F404}" type="slidenum">
              <a:rPr lang="en-US" smtClean="0"/>
              <a:t>‹#›</a:t>
            </a:fld>
            <a:endParaRPr lang="en-US"/>
          </a:p>
        </p:txBody>
      </p:sp>
    </p:spTree>
    <p:extLst>
      <p:ext uri="{BB962C8B-B14F-4D97-AF65-F5344CB8AC3E}">
        <p14:creationId xmlns:p14="http://schemas.microsoft.com/office/powerpoint/2010/main" val="176652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7FF03-D74E-91ED-7341-B89AC67D297B}"/>
              </a:ext>
            </a:extLst>
          </p:cNvPr>
          <p:cNvSpPr>
            <a:spLocks noGrp="1"/>
          </p:cNvSpPr>
          <p:nvPr>
            <p:ph type="dt" sz="half" idx="10"/>
          </p:nvPr>
        </p:nvSpPr>
        <p:spPr/>
        <p:txBody>
          <a:bodyPr/>
          <a:lstStyle/>
          <a:p>
            <a:fld id="{4C774BB2-A74E-458F-A8DA-098B9D985013}" type="datetimeFigureOut">
              <a:rPr lang="en-US" smtClean="0"/>
              <a:t>9/7/2022</a:t>
            </a:fld>
            <a:endParaRPr lang="en-US"/>
          </a:p>
        </p:txBody>
      </p:sp>
      <p:sp>
        <p:nvSpPr>
          <p:cNvPr id="3" name="Footer Placeholder 2">
            <a:extLst>
              <a:ext uri="{FF2B5EF4-FFF2-40B4-BE49-F238E27FC236}">
                <a16:creationId xmlns:a16="http://schemas.microsoft.com/office/drawing/2014/main" id="{C34D4A4B-4A8E-9F18-C8A2-059101B84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3E5C40-3501-5C68-D042-6652A16A5F86}"/>
              </a:ext>
            </a:extLst>
          </p:cNvPr>
          <p:cNvSpPr>
            <a:spLocks noGrp="1"/>
          </p:cNvSpPr>
          <p:nvPr>
            <p:ph type="sldNum" sz="quarter" idx="12"/>
          </p:nvPr>
        </p:nvSpPr>
        <p:spPr/>
        <p:txBody>
          <a:bodyPr/>
          <a:lstStyle/>
          <a:p>
            <a:fld id="{8D5A2719-1364-4E4C-B7CB-2BFFD975F404}" type="slidenum">
              <a:rPr lang="en-US" smtClean="0"/>
              <a:t>‹#›</a:t>
            </a:fld>
            <a:endParaRPr lang="en-US"/>
          </a:p>
        </p:txBody>
      </p:sp>
    </p:spTree>
    <p:extLst>
      <p:ext uri="{BB962C8B-B14F-4D97-AF65-F5344CB8AC3E}">
        <p14:creationId xmlns:p14="http://schemas.microsoft.com/office/powerpoint/2010/main" val="48952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E6E9-A423-D79C-DB98-76C9D63F16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0C9007-9FAD-E966-7187-999556A47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6CB21B-DF98-C637-D4D9-F76CBF984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64FF6B-8852-76B1-1957-0B71B92646CB}"/>
              </a:ext>
            </a:extLst>
          </p:cNvPr>
          <p:cNvSpPr>
            <a:spLocks noGrp="1"/>
          </p:cNvSpPr>
          <p:nvPr>
            <p:ph type="dt" sz="half" idx="10"/>
          </p:nvPr>
        </p:nvSpPr>
        <p:spPr/>
        <p:txBody>
          <a:bodyPr/>
          <a:lstStyle/>
          <a:p>
            <a:fld id="{4C774BB2-A74E-458F-A8DA-098B9D985013}" type="datetimeFigureOut">
              <a:rPr lang="en-US" smtClean="0"/>
              <a:t>9/7/2022</a:t>
            </a:fld>
            <a:endParaRPr lang="en-US"/>
          </a:p>
        </p:txBody>
      </p:sp>
      <p:sp>
        <p:nvSpPr>
          <p:cNvPr id="6" name="Footer Placeholder 5">
            <a:extLst>
              <a:ext uri="{FF2B5EF4-FFF2-40B4-BE49-F238E27FC236}">
                <a16:creationId xmlns:a16="http://schemas.microsoft.com/office/drawing/2014/main" id="{6B2E00FF-1F39-1F96-8AC3-8B8BD2514B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920B7-9A5D-5B53-347D-117ED742AD9C}"/>
              </a:ext>
            </a:extLst>
          </p:cNvPr>
          <p:cNvSpPr>
            <a:spLocks noGrp="1"/>
          </p:cNvSpPr>
          <p:nvPr>
            <p:ph type="sldNum" sz="quarter" idx="12"/>
          </p:nvPr>
        </p:nvSpPr>
        <p:spPr/>
        <p:txBody>
          <a:bodyPr/>
          <a:lstStyle/>
          <a:p>
            <a:fld id="{8D5A2719-1364-4E4C-B7CB-2BFFD975F404}" type="slidenum">
              <a:rPr lang="en-US" smtClean="0"/>
              <a:t>‹#›</a:t>
            </a:fld>
            <a:endParaRPr lang="en-US"/>
          </a:p>
        </p:txBody>
      </p:sp>
    </p:spTree>
    <p:extLst>
      <p:ext uri="{BB962C8B-B14F-4D97-AF65-F5344CB8AC3E}">
        <p14:creationId xmlns:p14="http://schemas.microsoft.com/office/powerpoint/2010/main" val="1514455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B181-E431-6173-5134-6F17831DA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FBF916-5384-1E01-0FAF-15F90C6F5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D7D199-E354-DD52-5B15-7287CEFE7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8880D9-DD49-6C3C-8165-0114C05DDB9D}"/>
              </a:ext>
            </a:extLst>
          </p:cNvPr>
          <p:cNvSpPr>
            <a:spLocks noGrp="1"/>
          </p:cNvSpPr>
          <p:nvPr>
            <p:ph type="dt" sz="half" idx="10"/>
          </p:nvPr>
        </p:nvSpPr>
        <p:spPr/>
        <p:txBody>
          <a:bodyPr/>
          <a:lstStyle/>
          <a:p>
            <a:fld id="{4C774BB2-A74E-458F-A8DA-098B9D985013}" type="datetimeFigureOut">
              <a:rPr lang="en-US" smtClean="0"/>
              <a:t>9/7/2022</a:t>
            </a:fld>
            <a:endParaRPr lang="en-US"/>
          </a:p>
        </p:txBody>
      </p:sp>
      <p:sp>
        <p:nvSpPr>
          <p:cNvPr id="6" name="Footer Placeholder 5">
            <a:extLst>
              <a:ext uri="{FF2B5EF4-FFF2-40B4-BE49-F238E27FC236}">
                <a16:creationId xmlns:a16="http://schemas.microsoft.com/office/drawing/2014/main" id="{74CD02BD-8D10-0911-9C8E-C73AF8BC1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8EBEC-2479-49E2-D2F0-45F610674E35}"/>
              </a:ext>
            </a:extLst>
          </p:cNvPr>
          <p:cNvSpPr>
            <a:spLocks noGrp="1"/>
          </p:cNvSpPr>
          <p:nvPr>
            <p:ph type="sldNum" sz="quarter" idx="12"/>
          </p:nvPr>
        </p:nvSpPr>
        <p:spPr/>
        <p:txBody>
          <a:bodyPr/>
          <a:lstStyle/>
          <a:p>
            <a:fld id="{8D5A2719-1364-4E4C-B7CB-2BFFD975F404}" type="slidenum">
              <a:rPr lang="en-US" smtClean="0"/>
              <a:t>‹#›</a:t>
            </a:fld>
            <a:endParaRPr lang="en-US"/>
          </a:p>
        </p:txBody>
      </p:sp>
    </p:spTree>
    <p:extLst>
      <p:ext uri="{BB962C8B-B14F-4D97-AF65-F5344CB8AC3E}">
        <p14:creationId xmlns:p14="http://schemas.microsoft.com/office/powerpoint/2010/main" val="1770308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CC296-EE34-F495-4BC3-078F1E286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253CDE-29DA-1917-F53F-F0D455D64A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3732B-3732-3CE0-B8A5-3F9AF7BB13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74BB2-A74E-458F-A8DA-098B9D985013}" type="datetimeFigureOut">
              <a:rPr lang="en-US" smtClean="0"/>
              <a:t>9/7/2022</a:t>
            </a:fld>
            <a:endParaRPr lang="en-US"/>
          </a:p>
        </p:txBody>
      </p:sp>
      <p:sp>
        <p:nvSpPr>
          <p:cNvPr id="5" name="Footer Placeholder 4">
            <a:extLst>
              <a:ext uri="{FF2B5EF4-FFF2-40B4-BE49-F238E27FC236}">
                <a16:creationId xmlns:a16="http://schemas.microsoft.com/office/drawing/2014/main" id="{AA4BE7D1-ADEA-7962-649E-637E6A7130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8A2330-2EE1-8AF2-D989-DA63033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A2719-1364-4E4C-B7CB-2BFFD975F404}" type="slidenum">
              <a:rPr lang="en-US" smtClean="0"/>
              <a:t>‹#›</a:t>
            </a:fld>
            <a:endParaRPr lang="en-US"/>
          </a:p>
        </p:txBody>
      </p:sp>
    </p:spTree>
    <p:extLst>
      <p:ext uri="{BB962C8B-B14F-4D97-AF65-F5344CB8AC3E}">
        <p14:creationId xmlns:p14="http://schemas.microsoft.com/office/powerpoint/2010/main" val="1735200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hyperlink" Target="https://hocomoco11.autosome.org/motif/CTCF_HUMAN.H11MO.0.A" TargetMode="External"/><Relationship Id="rId9"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hocomoco11.autosome.org/motif/CTCF_HUMAN.H11MO.0.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hocomoco11.autosome.org/motif/SPI1_HUMAN.H11MO.0.A" TargetMode="External"/><Relationship Id="rId7"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hyperlink" Target="https://hocomoco11.autosome.org/motif/CTCF_HUMAN.H11MO.0.A"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hyperlink" Target="https://hocomoco11.autosome.org/motif/CTCF_HUMAN.H11MO.0.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ocomoco11.autosome.org/motif/CTCF_HUMAN.H11MO.0.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hyperlink" Target="https://hocomoco11.autosome.org/motif/CTCF_HUMAN.H11MO.0.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hyperlink" Target="https://hocomoco11.autosome.org/motif/CTCF_HUMAN.H11MO.0.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1">
            <a:extLst>
              <a:ext uri="{FF2B5EF4-FFF2-40B4-BE49-F238E27FC236}">
                <a16:creationId xmlns:a16="http://schemas.microsoft.com/office/drawing/2014/main" id="{E20AF01B-D099-4710-BF18-E2832A9B6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359621-4432-4FD4-CF80-F7E727D89E5C}"/>
              </a:ext>
            </a:extLst>
          </p:cNvPr>
          <p:cNvSpPr>
            <a:spLocks noGrp="1"/>
          </p:cNvSpPr>
          <p:nvPr>
            <p:ph type="ctrTitle"/>
          </p:nvPr>
        </p:nvSpPr>
        <p:spPr>
          <a:xfrm>
            <a:off x="616893" y="1238250"/>
            <a:ext cx="7003107" cy="4381500"/>
          </a:xfrm>
        </p:spPr>
        <p:txBody>
          <a:bodyPr anchor="ctr">
            <a:normAutofit/>
          </a:bodyPr>
          <a:lstStyle/>
          <a:p>
            <a:pPr algn="l"/>
            <a:r>
              <a:rPr lang="en-US" sz="6100" dirty="0">
                <a:effectLst/>
                <a:latin typeface="Calibri" panose="020F0502020204030204" pitchFamily="34" charset="0"/>
                <a:ea typeface="Times New Roman" panose="02020603050405020304" pitchFamily="18" charset="0"/>
              </a:rPr>
              <a:t>Model-Agnostic Interpretation of Learned Models for Genomic Sequences</a:t>
            </a:r>
            <a:endParaRPr lang="en-US" sz="6100" dirty="0"/>
          </a:p>
        </p:txBody>
      </p:sp>
      <p:sp>
        <p:nvSpPr>
          <p:cNvPr id="3" name="Subtitle 2">
            <a:extLst>
              <a:ext uri="{FF2B5EF4-FFF2-40B4-BE49-F238E27FC236}">
                <a16:creationId xmlns:a16="http://schemas.microsoft.com/office/drawing/2014/main" id="{3B3105A8-1AA0-6BF8-C9D2-66BA1CFC0F09}"/>
              </a:ext>
            </a:extLst>
          </p:cNvPr>
          <p:cNvSpPr>
            <a:spLocks noGrp="1"/>
          </p:cNvSpPr>
          <p:nvPr>
            <p:ph type="subTitle" idx="1"/>
          </p:nvPr>
        </p:nvSpPr>
        <p:spPr>
          <a:xfrm>
            <a:off x="8791575" y="1238250"/>
            <a:ext cx="3000375" cy="4381500"/>
          </a:xfrm>
        </p:spPr>
        <p:txBody>
          <a:bodyPr anchor="ctr">
            <a:normAutofit/>
          </a:bodyPr>
          <a:lstStyle/>
          <a:p>
            <a:pPr algn="l"/>
            <a:r>
              <a:rPr lang="en-US" sz="2800" dirty="0"/>
              <a:t>Jennie Martin</a:t>
            </a:r>
          </a:p>
        </p:txBody>
      </p:sp>
      <p:sp>
        <p:nvSpPr>
          <p:cNvPr id="17" name="Rectangle 13">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106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7830CF-9E56-C6BA-89E0-844E4E2BD480}"/>
              </a:ext>
            </a:extLst>
          </p:cNvPr>
          <p:cNvSpPr>
            <a:spLocks noGrp="1"/>
          </p:cNvSpPr>
          <p:nvPr>
            <p:ph type="title"/>
          </p:nvPr>
        </p:nvSpPr>
        <p:spPr>
          <a:xfrm>
            <a:off x="841247" y="978619"/>
            <a:ext cx="3410712" cy="1106424"/>
          </a:xfrm>
        </p:spPr>
        <p:txBody>
          <a:bodyPr>
            <a:normAutofit/>
          </a:bodyPr>
          <a:lstStyle/>
          <a:p>
            <a:r>
              <a:rPr lang="en-US" sz="3600" dirty="0"/>
              <a:t>Evaluation</a:t>
            </a:r>
            <a:endParaRPr lang="en-US" sz="2800" dirty="0"/>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BDE5F30-26FB-6ACB-B418-35248F0656A9}"/>
              </a:ext>
            </a:extLst>
          </p:cNvPr>
          <p:cNvSpPr>
            <a:spLocks noGrp="1"/>
          </p:cNvSpPr>
          <p:nvPr>
            <p:ph idx="1"/>
          </p:nvPr>
        </p:nvSpPr>
        <p:spPr>
          <a:xfrm>
            <a:off x="841248" y="2252870"/>
            <a:ext cx="3654552" cy="3716130"/>
          </a:xfrm>
        </p:spPr>
        <p:txBody>
          <a:bodyPr>
            <a:normAutofit fontScale="92500" lnSpcReduction="20000"/>
          </a:bodyPr>
          <a:lstStyle/>
          <a:p>
            <a:pPr marL="457200" indent="-457200">
              <a:buFont typeface="+mj-lt"/>
              <a:buAutoNum type="arabicParenR"/>
            </a:pPr>
            <a:r>
              <a:rPr lang="en-US" sz="2400" dirty="0"/>
              <a:t>Created configurations of synthetic sequences using </a:t>
            </a:r>
            <a:r>
              <a:rPr lang="en-US" sz="2400" dirty="0" err="1"/>
              <a:t>SimDNA</a:t>
            </a:r>
            <a:r>
              <a:rPr lang="en-US" sz="2400" dirty="0"/>
              <a:t> packages</a:t>
            </a:r>
          </a:p>
          <a:p>
            <a:pPr marL="457200" indent="-457200">
              <a:buFont typeface="+mj-lt"/>
              <a:buAutoNum type="arabicParenR"/>
            </a:pPr>
            <a:endParaRPr lang="en-US" sz="2400" dirty="0"/>
          </a:p>
          <a:p>
            <a:pPr marL="457200" indent="-457200">
              <a:buFont typeface="+mj-lt"/>
              <a:buAutoNum type="arabicParenR"/>
            </a:pPr>
            <a:r>
              <a:rPr lang="en-US" sz="2400" dirty="0"/>
              <a:t>Trained CNNs on synthetic data</a:t>
            </a:r>
          </a:p>
          <a:p>
            <a:pPr marL="800100" lvl="1" indent="-342900">
              <a:buFont typeface="Arial" panose="020B0604020202020204" pitchFamily="34" charset="0"/>
              <a:buChar char="•"/>
            </a:pPr>
            <a:r>
              <a:rPr lang="en-US" dirty="0"/>
              <a:t>Accuracies above 93%</a:t>
            </a:r>
          </a:p>
          <a:p>
            <a:pPr marL="800100" lvl="1" indent="-342900">
              <a:buFont typeface="Arial" panose="020B0604020202020204" pitchFamily="34" charset="0"/>
              <a:buChar char="•"/>
            </a:pPr>
            <a:r>
              <a:rPr lang="en-US" dirty="0"/>
              <a:t>AUCs above 97%</a:t>
            </a:r>
          </a:p>
          <a:p>
            <a:pPr marL="914400" lvl="1" indent="-457200">
              <a:buFont typeface="Arial" panose="020B0604020202020204" pitchFamily="34" charset="0"/>
              <a:buChar char="•"/>
            </a:pPr>
            <a:endParaRPr lang="en-US" dirty="0"/>
          </a:p>
          <a:p>
            <a:pPr marL="457200" indent="-457200">
              <a:buFont typeface="+mj-lt"/>
              <a:buAutoNum type="arabicParenR"/>
            </a:pPr>
            <a:r>
              <a:rPr lang="en-US" sz="2400" dirty="0"/>
              <a:t>Performed perturbation tests to assess feature importance</a:t>
            </a:r>
          </a:p>
          <a:p>
            <a:endParaRPr lang="en-US" sz="1800" dirty="0"/>
          </a:p>
        </p:txBody>
      </p:sp>
      <p:pic>
        <p:nvPicPr>
          <p:cNvPr id="4" name="Picture 3">
            <a:extLst>
              <a:ext uri="{FF2B5EF4-FFF2-40B4-BE49-F238E27FC236}">
                <a16:creationId xmlns:a16="http://schemas.microsoft.com/office/drawing/2014/main" id="{E6C93422-3387-260E-1757-942E2AB0D954}"/>
              </a:ext>
            </a:extLst>
          </p:cNvPr>
          <p:cNvPicPr>
            <a:picLocks noChangeAspect="1"/>
          </p:cNvPicPr>
          <p:nvPr/>
        </p:nvPicPr>
        <p:blipFill>
          <a:blip r:embed="rId3"/>
          <a:stretch>
            <a:fillRect/>
          </a:stretch>
        </p:blipFill>
        <p:spPr>
          <a:xfrm>
            <a:off x="4963684" y="1245718"/>
            <a:ext cx="7071360" cy="4366563"/>
          </a:xfrm>
          <a:prstGeom prst="rect">
            <a:avLst/>
          </a:prstGeom>
        </p:spPr>
      </p:pic>
      <p:sp>
        <p:nvSpPr>
          <p:cNvPr id="10" name="TextBox 9">
            <a:extLst>
              <a:ext uri="{FF2B5EF4-FFF2-40B4-BE49-F238E27FC236}">
                <a16:creationId xmlns:a16="http://schemas.microsoft.com/office/drawing/2014/main" id="{47F402AE-8CEC-822C-053A-4639339125BD}"/>
              </a:ext>
            </a:extLst>
          </p:cNvPr>
          <p:cNvSpPr txBox="1"/>
          <p:nvPr/>
        </p:nvSpPr>
        <p:spPr>
          <a:xfrm>
            <a:off x="4975083" y="5654983"/>
            <a:ext cx="3524281" cy="369332"/>
          </a:xfrm>
          <a:prstGeom prst="rect">
            <a:avLst/>
          </a:prstGeom>
          <a:noFill/>
        </p:spPr>
        <p:txBody>
          <a:bodyPr wrap="square">
            <a:spAutoFit/>
          </a:bodyPr>
          <a:lstStyle/>
          <a:p>
            <a:r>
              <a:rPr lang="en-US" sz="1800" dirty="0" err="1"/>
              <a:t>Eraslan</a:t>
            </a:r>
            <a:r>
              <a:rPr lang="en-US" sz="1800" dirty="0"/>
              <a:t> et al. (2019). Nat Rev Genet </a:t>
            </a:r>
            <a:endParaRPr lang="en-US" dirty="0"/>
          </a:p>
        </p:txBody>
      </p:sp>
    </p:spTree>
    <p:extLst>
      <p:ext uri="{BB962C8B-B14F-4D97-AF65-F5344CB8AC3E}">
        <p14:creationId xmlns:p14="http://schemas.microsoft.com/office/powerpoint/2010/main" val="453154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5BCD56-7F04-9AC7-2D59-2C4813B69187}"/>
              </a:ext>
            </a:extLst>
          </p:cNvPr>
          <p:cNvSpPr>
            <a:spLocks noGrp="1"/>
          </p:cNvSpPr>
          <p:nvPr>
            <p:ph type="title"/>
          </p:nvPr>
        </p:nvSpPr>
        <p:spPr>
          <a:xfrm>
            <a:off x="838200" y="253397"/>
            <a:ext cx="10515600" cy="1273233"/>
          </a:xfrm>
        </p:spPr>
        <p:txBody>
          <a:bodyPr>
            <a:normAutofit/>
          </a:bodyPr>
          <a:lstStyle/>
          <a:p>
            <a:r>
              <a:rPr lang="en-US" sz="4000" dirty="0"/>
              <a:t>Configurations: Relevant Motifs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775A9943-F9F8-AE1B-2125-00C08141844C}"/>
              </a:ext>
            </a:extLst>
          </p:cNvPr>
          <p:cNvSpPr txBox="1"/>
          <p:nvPr/>
        </p:nvSpPr>
        <p:spPr>
          <a:xfrm>
            <a:off x="647699" y="2085875"/>
            <a:ext cx="4965347" cy="461665"/>
          </a:xfrm>
          <a:prstGeom prst="rect">
            <a:avLst/>
          </a:prstGeom>
          <a:noFill/>
        </p:spPr>
        <p:txBody>
          <a:bodyPr wrap="square">
            <a:spAutoFit/>
          </a:bodyPr>
          <a:lstStyle/>
          <a:p>
            <a:r>
              <a:rPr lang="en-US" sz="2400" u="sng" dirty="0"/>
              <a:t>Configuration P: Single Relevant Motif</a:t>
            </a:r>
          </a:p>
        </p:txBody>
      </p:sp>
      <p:sp>
        <p:nvSpPr>
          <p:cNvPr id="11" name="TextBox 10">
            <a:extLst>
              <a:ext uri="{FF2B5EF4-FFF2-40B4-BE49-F238E27FC236}">
                <a16:creationId xmlns:a16="http://schemas.microsoft.com/office/drawing/2014/main" id="{55C10688-AC4C-E764-E266-54AACE1548F7}"/>
              </a:ext>
            </a:extLst>
          </p:cNvPr>
          <p:cNvSpPr txBox="1"/>
          <p:nvPr/>
        </p:nvSpPr>
        <p:spPr>
          <a:xfrm>
            <a:off x="647698" y="4334768"/>
            <a:ext cx="5609848" cy="461665"/>
          </a:xfrm>
          <a:prstGeom prst="rect">
            <a:avLst/>
          </a:prstGeom>
          <a:noFill/>
        </p:spPr>
        <p:txBody>
          <a:bodyPr wrap="square">
            <a:spAutoFit/>
          </a:bodyPr>
          <a:lstStyle/>
          <a:p>
            <a:r>
              <a:rPr lang="en-US" sz="2400" u="sng" dirty="0"/>
              <a:t>Configuration M: Multiple Relevant Motifs</a:t>
            </a:r>
          </a:p>
        </p:txBody>
      </p:sp>
      <p:sp>
        <p:nvSpPr>
          <p:cNvPr id="13" name="TextBox 12">
            <a:extLst>
              <a:ext uri="{FF2B5EF4-FFF2-40B4-BE49-F238E27FC236}">
                <a16:creationId xmlns:a16="http://schemas.microsoft.com/office/drawing/2014/main" id="{03E14B96-143C-1D57-2CCC-A8226C96B36A}"/>
              </a:ext>
            </a:extLst>
          </p:cNvPr>
          <p:cNvSpPr txBox="1"/>
          <p:nvPr/>
        </p:nvSpPr>
        <p:spPr>
          <a:xfrm>
            <a:off x="647698" y="5426337"/>
            <a:ext cx="9067800" cy="584775"/>
          </a:xfrm>
          <a:prstGeom prst="rect">
            <a:avLst/>
          </a:prstGeom>
          <a:noFill/>
        </p:spPr>
        <p:txBody>
          <a:bodyPr wrap="square">
            <a:spAutoFit/>
          </a:bodyPr>
          <a:lstStyle/>
          <a:p>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a:t>
            </a:r>
            <a:r>
              <a:rPr kumimoji="0" lang="en-US" altLang="en-US" sz="3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TGAGGAAC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TGTA</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ACGACTT</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GGC</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GAAACC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lang="en-US" sz="3200" dirty="0"/>
          </a:p>
        </p:txBody>
      </p:sp>
      <p:pic>
        <p:nvPicPr>
          <p:cNvPr id="15" name="Picture 6">
            <a:extLst>
              <a:ext uri="{FF2B5EF4-FFF2-40B4-BE49-F238E27FC236}">
                <a16:creationId xmlns:a16="http://schemas.microsoft.com/office/drawing/2014/main" id="{F8743167-A2B6-82E0-1AEA-4CAAB08B3C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66" r="29673"/>
          <a:stretch/>
        </p:blipFill>
        <p:spPr bwMode="auto">
          <a:xfrm>
            <a:off x="1217168" y="4979567"/>
            <a:ext cx="2253741" cy="86951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hlinkClick r:id="rId4"/>
            <a:extLst>
              <a:ext uri="{FF2B5EF4-FFF2-40B4-BE49-F238E27FC236}">
                <a16:creationId xmlns:a16="http://schemas.microsoft.com/office/drawing/2014/main" id="{1C91DB38-5271-0ABA-5C9F-E9C4D7282D4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00" r="52812"/>
          <a:stretch/>
        </p:blipFill>
        <p:spPr bwMode="auto">
          <a:xfrm>
            <a:off x="6862815" y="5019630"/>
            <a:ext cx="1462033" cy="8322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5BD5E022-7123-1D47-299C-80EAEB3C40E4}"/>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63047" t="41725" r="5765"/>
          <a:stretch/>
        </p:blipFill>
        <p:spPr bwMode="auto">
          <a:xfrm>
            <a:off x="4340147" y="4885927"/>
            <a:ext cx="1757363" cy="95755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218E7E1-3B60-CB82-9565-510EFABC0D54}"/>
              </a:ext>
            </a:extLst>
          </p:cNvPr>
          <p:cNvSpPr txBox="1"/>
          <p:nvPr/>
        </p:nvSpPr>
        <p:spPr>
          <a:xfrm>
            <a:off x="1924049" y="3809210"/>
            <a:ext cx="45719" cy="369332"/>
          </a:xfrm>
          <a:prstGeom prst="rect">
            <a:avLst/>
          </a:prstGeom>
          <a:noFill/>
        </p:spPr>
        <p:txBody>
          <a:bodyPr wrap="square" rtlCol="0">
            <a:spAutoFit/>
          </a:bodyPr>
          <a:lstStyle/>
          <a:p>
            <a:endParaRPr lang="en-US" dirty="0"/>
          </a:p>
        </p:txBody>
      </p:sp>
      <p:sp>
        <p:nvSpPr>
          <p:cNvPr id="19" name="TextBox 18">
            <a:extLst>
              <a:ext uri="{FF2B5EF4-FFF2-40B4-BE49-F238E27FC236}">
                <a16:creationId xmlns:a16="http://schemas.microsoft.com/office/drawing/2014/main" id="{91F491BD-0E08-8E6F-CA9A-D365D254B177}"/>
              </a:ext>
            </a:extLst>
          </p:cNvPr>
          <p:cNvSpPr txBox="1"/>
          <p:nvPr/>
        </p:nvSpPr>
        <p:spPr>
          <a:xfrm>
            <a:off x="647699" y="3103046"/>
            <a:ext cx="7764786" cy="584775"/>
          </a:xfrm>
          <a:prstGeom prst="rect">
            <a:avLst/>
          </a:prstGeom>
          <a:noFill/>
        </p:spPr>
        <p:txBody>
          <a:bodyPr wrap="square">
            <a:spAutoFit/>
          </a:bodyPr>
          <a:lstStyle/>
          <a:p>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TGA</a:t>
            </a:r>
            <a:r>
              <a:rPr kumimoji="0" lang="en-US" altLang="en-US" sz="3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a:t>
            </a:r>
            <a:r>
              <a:rPr kumimoji="0" lang="en-US" altLang="en-US" sz="32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TGAGGAACl</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TGT</a:t>
            </a:r>
            <a:r>
              <a:rPr kumimoji="0" lang="en-US" altLang="en-US" sz="3200" b="0" i="0" u="none" strike="noStrike" cap="none" normalizeH="0" baseline="0" dirty="0" err="1">
                <a:ln>
                  <a:noFill/>
                </a:ln>
                <a:effectLst/>
                <a:latin typeface="Courier New" panose="02070309020205020404" pitchFamily="49" charset="0"/>
                <a:cs typeface="Courier New" panose="02070309020205020404" pitchFamily="49" charset="0"/>
              </a:rPr>
              <a:t>TT</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GGC</a:t>
            </a:r>
            <a:r>
              <a:rPr kumimoji="0" lang="en-US" altLang="en-US" sz="3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GAAACC</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GGTG</a:t>
            </a:r>
            <a:endParaRPr lang="en-US" sz="3200" dirty="0"/>
          </a:p>
        </p:txBody>
      </p:sp>
      <p:pic>
        <p:nvPicPr>
          <p:cNvPr id="20" name="Picture 6">
            <a:extLst>
              <a:ext uri="{FF2B5EF4-FFF2-40B4-BE49-F238E27FC236}">
                <a16:creationId xmlns:a16="http://schemas.microsoft.com/office/drawing/2014/main" id="{2A9203DD-2E05-FB59-3899-1E4C6CAA4D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66" r="29673"/>
          <a:stretch/>
        </p:blipFill>
        <p:spPr bwMode="auto">
          <a:xfrm>
            <a:off x="1533879" y="2585120"/>
            <a:ext cx="2334222" cy="9406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hlinkClick r:id="rId4"/>
            <a:extLst>
              <a:ext uri="{FF2B5EF4-FFF2-40B4-BE49-F238E27FC236}">
                <a16:creationId xmlns:a16="http://schemas.microsoft.com/office/drawing/2014/main" id="{F7913997-9C59-3190-1C4E-779D1317B7BA}"/>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rcRect l="16000" r="52812"/>
          <a:stretch/>
        </p:blipFill>
        <p:spPr bwMode="auto">
          <a:xfrm>
            <a:off x="5875017" y="2601999"/>
            <a:ext cx="1497332" cy="94067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E9047EF6-795C-8B53-CD24-511DA471B1A5}"/>
              </a:ext>
            </a:extLst>
          </p:cNvPr>
          <p:cNvSpPr txBox="1"/>
          <p:nvPr/>
        </p:nvSpPr>
        <p:spPr>
          <a:xfrm>
            <a:off x="9090153" y="2085875"/>
            <a:ext cx="2729893" cy="1477328"/>
          </a:xfrm>
          <a:prstGeom prst="rect">
            <a:avLst/>
          </a:prstGeom>
          <a:noFill/>
        </p:spPr>
        <p:txBody>
          <a:bodyPr wrap="square" rtlCol="0">
            <a:spAutoFit/>
          </a:bodyPr>
          <a:lstStyle/>
          <a:p>
            <a:r>
              <a:rPr lang="en-US" b="1" dirty="0"/>
              <a:t>Details</a:t>
            </a:r>
          </a:p>
          <a:p>
            <a:pPr marL="285750" indent="-285750">
              <a:buFont typeface="Arial" panose="020B0604020202020204" pitchFamily="34" charset="0"/>
              <a:buChar char="•"/>
            </a:pPr>
            <a:r>
              <a:rPr lang="en-US" dirty="0"/>
              <a:t>Positive class based on presence of single motif</a:t>
            </a:r>
          </a:p>
          <a:p>
            <a:pPr marL="285750" indent="-285750">
              <a:buFont typeface="Arial" panose="020B0604020202020204" pitchFamily="34" charset="0"/>
              <a:buChar char="•"/>
            </a:pPr>
            <a:r>
              <a:rPr lang="en-US" dirty="0"/>
              <a:t>Additional motifs can be present</a:t>
            </a:r>
          </a:p>
        </p:txBody>
      </p:sp>
      <p:sp>
        <p:nvSpPr>
          <p:cNvPr id="23" name="TextBox 22">
            <a:extLst>
              <a:ext uri="{FF2B5EF4-FFF2-40B4-BE49-F238E27FC236}">
                <a16:creationId xmlns:a16="http://schemas.microsoft.com/office/drawing/2014/main" id="{6A8651D0-E06C-6722-0F75-07F795BDE40E}"/>
              </a:ext>
            </a:extLst>
          </p:cNvPr>
          <p:cNvSpPr txBox="1"/>
          <p:nvPr/>
        </p:nvSpPr>
        <p:spPr>
          <a:xfrm>
            <a:off x="9090153" y="4209419"/>
            <a:ext cx="2860547" cy="2585323"/>
          </a:xfrm>
          <a:prstGeom prst="rect">
            <a:avLst/>
          </a:prstGeom>
          <a:noFill/>
        </p:spPr>
        <p:txBody>
          <a:bodyPr wrap="square" rtlCol="0">
            <a:spAutoFit/>
          </a:bodyPr>
          <a:lstStyle/>
          <a:p>
            <a:r>
              <a:rPr lang="en-US" b="1" dirty="0"/>
              <a:t>Details:</a:t>
            </a:r>
          </a:p>
          <a:p>
            <a:pPr marL="285750" indent="-285750">
              <a:buFont typeface="Arial" panose="020B0604020202020204" pitchFamily="34" charset="0"/>
              <a:buChar char="•"/>
            </a:pPr>
            <a:r>
              <a:rPr lang="en-US" dirty="0"/>
              <a:t>Positive class based on presence of all primary motifs</a:t>
            </a:r>
          </a:p>
          <a:p>
            <a:pPr marL="285750" indent="-285750">
              <a:buFont typeface="Arial" panose="020B0604020202020204" pitchFamily="34" charset="0"/>
              <a:buChar char="•"/>
            </a:pPr>
            <a:r>
              <a:rPr lang="en-US" dirty="0"/>
              <a:t>Additional motifs can be present</a:t>
            </a:r>
          </a:p>
          <a:p>
            <a:pPr marL="285750" indent="-285750">
              <a:buFont typeface="Arial" panose="020B0604020202020204" pitchFamily="34" charset="0"/>
              <a:buChar char="•"/>
            </a:pPr>
            <a:r>
              <a:rPr lang="en-US" dirty="0"/>
              <a:t>Order of motifs can vary</a:t>
            </a:r>
          </a:p>
          <a:p>
            <a:pPr marL="285750" indent="-285750">
              <a:buFont typeface="Arial" panose="020B0604020202020204" pitchFamily="34" charset="0"/>
              <a:buChar char="•"/>
            </a:pPr>
            <a:r>
              <a:rPr lang="en-US" dirty="0"/>
              <a:t>Distance between motifs can vary</a:t>
            </a:r>
          </a:p>
        </p:txBody>
      </p:sp>
    </p:spTree>
    <p:extLst>
      <p:ext uri="{BB962C8B-B14F-4D97-AF65-F5344CB8AC3E}">
        <p14:creationId xmlns:p14="http://schemas.microsoft.com/office/powerpoint/2010/main" val="91686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E9F82F-F04E-F291-59B5-B3DCB3624247}"/>
              </a:ext>
            </a:extLst>
          </p:cNvPr>
          <p:cNvSpPr>
            <a:spLocks noGrp="1"/>
          </p:cNvSpPr>
          <p:nvPr>
            <p:ph type="title"/>
          </p:nvPr>
        </p:nvSpPr>
        <p:spPr>
          <a:xfrm>
            <a:off x="838200" y="253397"/>
            <a:ext cx="10515600" cy="1273233"/>
          </a:xfrm>
        </p:spPr>
        <p:txBody>
          <a:bodyPr>
            <a:normAutofit/>
          </a:bodyPr>
          <a:lstStyle/>
          <a:p>
            <a:r>
              <a:rPr lang="en-US" sz="4000"/>
              <a:t>Configurations: Relationships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72D2EBA5-D008-A8C7-6099-D365C9C40A21}"/>
              </a:ext>
            </a:extLst>
          </p:cNvPr>
          <p:cNvSpPr txBox="1"/>
          <p:nvPr/>
        </p:nvSpPr>
        <p:spPr>
          <a:xfrm>
            <a:off x="647700" y="2144119"/>
            <a:ext cx="4481971" cy="461665"/>
          </a:xfrm>
          <a:prstGeom prst="rect">
            <a:avLst/>
          </a:prstGeom>
          <a:noFill/>
        </p:spPr>
        <p:txBody>
          <a:bodyPr wrap="square">
            <a:spAutoFit/>
          </a:bodyPr>
          <a:lstStyle/>
          <a:p>
            <a:r>
              <a:rPr lang="en-US" sz="2400" u="sng" dirty="0"/>
              <a:t>Configuration O: Ordered Motifs</a:t>
            </a:r>
          </a:p>
        </p:txBody>
      </p:sp>
      <p:sp>
        <p:nvSpPr>
          <p:cNvPr id="11" name="TextBox 10">
            <a:extLst>
              <a:ext uri="{FF2B5EF4-FFF2-40B4-BE49-F238E27FC236}">
                <a16:creationId xmlns:a16="http://schemas.microsoft.com/office/drawing/2014/main" id="{6BE422FC-A155-5F5D-08AD-B2B58FCB4697}"/>
              </a:ext>
            </a:extLst>
          </p:cNvPr>
          <p:cNvSpPr txBox="1"/>
          <p:nvPr/>
        </p:nvSpPr>
        <p:spPr>
          <a:xfrm>
            <a:off x="647700" y="4370205"/>
            <a:ext cx="4481971" cy="461665"/>
          </a:xfrm>
          <a:prstGeom prst="rect">
            <a:avLst/>
          </a:prstGeom>
          <a:noFill/>
        </p:spPr>
        <p:txBody>
          <a:bodyPr wrap="square">
            <a:spAutoFit/>
          </a:bodyPr>
          <a:lstStyle/>
          <a:p>
            <a:r>
              <a:rPr lang="en-US" sz="2400" u="sng" dirty="0"/>
              <a:t>Configuration D: Distance Motifs</a:t>
            </a:r>
          </a:p>
        </p:txBody>
      </p:sp>
      <p:sp>
        <p:nvSpPr>
          <p:cNvPr id="13" name="TextBox 12">
            <a:extLst>
              <a:ext uri="{FF2B5EF4-FFF2-40B4-BE49-F238E27FC236}">
                <a16:creationId xmlns:a16="http://schemas.microsoft.com/office/drawing/2014/main" id="{816C4B51-19C9-2C00-CF00-988DC56938BE}"/>
              </a:ext>
            </a:extLst>
          </p:cNvPr>
          <p:cNvSpPr txBox="1"/>
          <p:nvPr/>
        </p:nvSpPr>
        <p:spPr>
          <a:xfrm>
            <a:off x="647699" y="3123710"/>
            <a:ext cx="7924800" cy="584775"/>
          </a:xfrm>
          <a:prstGeom prst="rect">
            <a:avLst/>
          </a:prstGeom>
          <a:noFill/>
        </p:spPr>
        <p:txBody>
          <a:bodyPr wrap="square">
            <a:spAutoFit/>
          </a:bodyPr>
          <a:lstStyle/>
          <a:p>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TGA</a:t>
            </a:r>
            <a:r>
              <a:rPr kumimoji="0" lang="en-US" altLang="en-US" sz="3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a:t>
            </a:r>
            <a:r>
              <a:rPr kumimoji="0" lang="en-US" altLang="en-US" sz="32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TGAGGAACl</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TGT</a:t>
            </a:r>
            <a:r>
              <a:rPr kumimoji="0" lang="en-US" altLang="en-US" sz="3200" b="0" i="0" u="none" strike="noStrike" cap="none" normalizeH="0" baseline="0" dirty="0" err="1">
                <a:ln>
                  <a:noFill/>
                </a:ln>
                <a:effectLst/>
                <a:latin typeface="Courier New" panose="02070309020205020404" pitchFamily="49" charset="0"/>
                <a:cs typeface="Courier New" panose="02070309020205020404" pitchFamily="49" charset="0"/>
              </a:rPr>
              <a:t>TT</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GGC</a:t>
            </a:r>
            <a:r>
              <a:rPr kumimoji="0" lang="en-US" altLang="en-US" sz="3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GAAACC</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GGTG</a:t>
            </a:r>
            <a:endParaRPr lang="en-US" sz="3200" dirty="0"/>
          </a:p>
        </p:txBody>
      </p:sp>
      <p:pic>
        <p:nvPicPr>
          <p:cNvPr id="15" name="Picture 6">
            <a:extLst>
              <a:ext uri="{FF2B5EF4-FFF2-40B4-BE49-F238E27FC236}">
                <a16:creationId xmlns:a16="http://schemas.microsoft.com/office/drawing/2014/main" id="{8738718B-8D5B-ED63-47C9-F048D4C28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66" r="29673"/>
          <a:stretch/>
        </p:blipFill>
        <p:spPr bwMode="auto">
          <a:xfrm>
            <a:off x="1533879" y="2605784"/>
            <a:ext cx="2334222" cy="94067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hlinkClick r:id="rId4"/>
            <a:extLst>
              <a:ext uri="{FF2B5EF4-FFF2-40B4-BE49-F238E27FC236}">
                <a16:creationId xmlns:a16="http://schemas.microsoft.com/office/drawing/2014/main" id="{ACB3E79E-E1F1-75BF-FDB2-7B91BD4F324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00" r="52812"/>
          <a:stretch/>
        </p:blipFill>
        <p:spPr bwMode="auto">
          <a:xfrm>
            <a:off x="5875017" y="2622663"/>
            <a:ext cx="1497332" cy="9406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8704A5F-50BE-923D-DC1E-71E05CB69494}"/>
              </a:ext>
            </a:extLst>
          </p:cNvPr>
          <p:cNvSpPr txBox="1"/>
          <p:nvPr/>
        </p:nvSpPr>
        <p:spPr>
          <a:xfrm>
            <a:off x="2267602" y="3785779"/>
            <a:ext cx="866775" cy="369332"/>
          </a:xfrm>
          <a:prstGeom prst="rect">
            <a:avLst/>
          </a:prstGeom>
          <a:noFill/>
        </p:spPr>
        <p:txBody>
          <a:bodyPr wrap="square" rtlCol="0">
            <a:spAutoFit/>
          </a:bodyPr>
          <a:lstStyle/>
          <a:p>
            <a:pPr algn="ctr"/>
            <a:r>
              <a:rPr lang="en-US" b="1" i="1" dirty="0"/>
              <a:t>First</a:t>
            </a:r>
          </a:p>
        </p:txBody>
      </p:sp>
      <p:sp>
        <p:nvSpPr>
          <p:cNvPr id="18" name="TextBox 17">
            <a:extLst>
              <a:ext uri="{FF2B5EF4-FFF2-40B4-BE49-F238E27FC236}">
                <a16:creationId xmlns:a16="http://schemas.microsoft.com/office/drawing/2014/main" id="{5B59A1BA-BD45-2C5D-3CCE-797F81F0D332}"/>
              </a:ext>
            </a:extLst>
          </p:cNvPr>
          <p:cNvSpPr txBox="1"/>
          <p:nvPr/>
        </p:nvSpPr>
        <p:spPr>
          <a:xfrm>
            <a:off x="6220779" y="3784862"/>
            <a:ext cx="866775" cy="369332"/>
          </a:xfrm>
          <a:prstGeom prst="rect">
            <a:avLst/>
          </a:prstGeom>
          <a:noFill/>
        </p:spPr>
        <p:txBody>
          <a:bodyPr wrap="square" rtlCol="0">
            <a:spAutoFit/>
          </a:bodyPr>
          <a:lstStyle/>
          <a:p>
            <a:pPr algn="ctr"/>
            <a:r>
              <a:rPr lang="en-US" b="1" i="1" dirty="0"/>
              <a:t>Second</a:t>
            </a:r>
          </a:p>
        </p:txBody>
      </p:sp>
      <p:sp>
        <p:nvSpPr>
          <p:cNvPr id="19" name="Left Bracket 18">
            <a:extLst>
              <a:ext uri="{FF2B5EF4-FFF2-40B4-BE49-F238E27FC236}">
                <a16:creationId xmlns:a16="http://schemas.microsoft.com/office/drawing/2014/main" id="{0C3457B4-91D5-8F62-77F2-B8235BEBFE8D}"/>
              </a:ext>
            </a:extLst>
          </p:cNvPr>
          <p:cNvSpPr/>
          <p:nvPr/>
        </p:nvSpPr>
        <p:spPr>
          <a:xfrm rot="16200000">
            <a:off x="2636948" y="2477330"/>
            <a:ext cx="128085" cy="23342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ket 19">
            <a:extLst>
              <a:ext uri="{FF2B5EF4-FFF2-40B4-BE49-F238E27FC236}">
                <a16:creationId xmlns:a16="http://schemas.microsoft.com/office/drawing/2014/main" id="{71055D72-0FE8-B760-5170-E39D2C896D57}"/>
              </a:ext>
            </a:extLst>
          </p:cNvPr>
          <p:cNvSpPr/>
          <p:nvPr/>
        </p:nvSpPr>
        <p:spPr>
          <a:xfrm rot="16200000">
            <a:off x="6590124" y="2887243"/>
            <a:ext cx="128086" cy="14973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4108983A-CA12-5238-29B8-83172FB949EB}"/>
              </a:ext>
            </a:extLst>
          </p:cNvPr>
          <p:cNvSpPr txBox="1"/>
          <p:nvPr/>
        </p:nvSpPr>
        <p:spPr>
          <a:xfrm>
            <a:off x="9068181" y="2144119"/>
            <a:ext cx="2781140" cy="2308324"/>
          </a:xfrm>
          <a:prstGeom prst="rect">
            <a:avLst/>
          </a:prstGeom>
          <a:noFill/>
        </p:spPr>
        <p:txBody>
          <a:bodyPr wrap="square" rtlCol="0">
            <a:spAutoFit/>
          </a:bodyPr>
          <a:lstStyle/>
          <a:p>
            <a:r>
              <a:rPr lang="en-US" b="1" dirty="0"/>
              <a:t>Details</a:t>
            </a:r>
          </a:p>
          <a:p>
            <a:pPr marL="285750" indent="-285750">
              <a:buFont typeface="Arial" panose="020B0604020202020204" pitchFamily="34" charset="0"/>
              <a:buChar char="•"/>
            </a:pPr>
            <a:r>
              <a:rPr lang="en-US" dirty="0"/>
              <a:t>Positive class based on presence of both motifs in specified order</a:t>
            </a:r>
          </a:p>
          <a:p>
            <a:pPr marL="285750" indent="-285750">
              <a:buFont typeface="Arial" panose="020B0604020202020204" pitchFamily="34" charset="0"/>
              <a:buChar char="•"/>
            </a:pPr>
            <a:r>
              <a:rPr lang="en-US" dirty="0"/>
              <a:t>Additional motifs can be present</a:t>
            </a:r>
          </a:p>
          <a:p>
            <a:pPr marL="285750" indent="-285750">
              <a:buFont typeface="Arial" panose="020B0604020202020204" pitchFamily="34" charset="0"/>
              <a:buChar char="•"/>
            </a:pPr>
            <a:r>
              <a:rPr lang="en-US" dirty="0"/>
              <a:t>Distance between motifs can vary</a:t>
            </a:r>
          </a:p>
        </p:txBody>
      </p:sp>
      <p:sp>
        <p:nvSpPr>
          <p:cNvPr id="22" name="TextBox 21">
            <a:extLst>
              <a:ext uri="{FF2B5EF4-FFF2-40B4-BE49-F238E27FC236}">
                <a16:creationId xmlns:a16="http://schemas.microsoft.com/office/drawing/2014/main" id="{D636D485-3904-75EA-702C-B6E00352FD46}"/>
              </a:ext>
            </a:extLst>
          </p:cNvPr>
          <p:cNvSpPr txBox="1"/>
          <p:nvPr/>
        </p:nvSpPr>
        <p:spPr>
          <a:xfrm>
            <a:off x="647700" y="5333840"/>
            <a:ext cx="7924800" cy="584775"/>
          </a:xfrm>
          <a:prstGeom prst="rect">
            <a:avLst/>
          </a:prstGeom>
          <a:noFill/>
        </p:spPr>
        <p:txBody>
          <a:bodyPr wrap="square">
            <a:spAutoFit/>
          </a:bodyPr>
          <a:lstStyle/>
          <a:p>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TGA</a:t>
            </a:r>
            <a:r>
              <a:rPr kumimoji="0" lang="en-US" altLang="en-US" sz="3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a:t>
            </a:r>
            <a:r>
              <a:rPr kumimoji="0" lang="en-US" altLang="en-US" sz="3200" b="1"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TGAGGAACl</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TGT</a:t>
            </a:r>
            <a:r>
              <a:rPr kumimoji="0" lang="en-US" altLang="en-US" sz="3200" b="0" i="0" u="none" strike="noStrike" cap="none" normalizeH="0" baseline="0" dirty="0" err="1">
                <a:ln>
                  <a:noFill/>
                </a:ln>
                <a:effectLst/>
                <a:latin typeface="Courier New" panose="02070309020205020404" pitchFamily="49" charset="0"/>
                <a:cs typeface="Courier New" panose="02070309020205020404" pitchFamily="49" charset="0"/>
              </a:rPr>
              <a:t>TT</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GGC</a:t>
            </a:r>
            <a:r>
              <a:rPr kumimoji="0" lang="en-US" altLang="en-US" sz="3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GAAACC</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GGTG</a:t>
            </a:r>
            <a:endParaRPr lang="en-US" sz="3200" dirty="0"/>
          </a:p>
        </p:txBody>
      </p:sp>
      <p:pic>
        <p:nvPicPr>
          <p:cNvPr id="23" name="Picture 6">
            <a:extLst>
              <a:ext uri="{FF2B5EF4-FFF2-40B4-BE49-F238E27FC236}">
                <a16:creationId xmlns:a16="http://schemas.microsoft.com/office/drawing/2014/main" id="{6CFEF45E-8FA3-F60B-915F-289BE31151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66" r="29673"/>
          <a:stretch/>
        </p:blipFill>
        <p:spPr bwMode="auto">
          <a:xfrm>
            <a:off x="1533880" y="4815914"/>
            <a:ext cx="2334222" cy="940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a:hlinkClick r:id="rId4"/>
            <a:extLst>
              <a:ext uri="{FF2B5EF4-FFF2-40B4-BE49-F238E27FC236}">
                <a16:creationId xmlns:a16="http://schemas.microsoft.com/office/drawing/2014/main" id="{404EF74B-46BB-50DC-1CB0-BBF35054867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00" r="52812"/>
          <a:stretch/>
        </p:blipFill>
        <p:spPr bwMode="auto">
          <a:xfrm>
            <a:off x="5875018" y="4832793"/>
            <a:ext cx="1497332" cy="940672"/>
          </a:xfrm>
          <a:prstGeom prst="rect">
            <a:avLst/>
          </a:prstGeom>
          <a:noFill/>
          <a:extLst>
            <a:ext uri="{909E8E84-426E-40DD-AFC4-6F175D3DCCD1}">
              <a14:hiddenFill xmlns:a14="http://schemas.microsoft.com/office/drawing/2010/main">
                <a:solidFill>
                  <a:srgbClr val="FFFFFF"/>
                </a:solidFill>
              </a14:hiddenFill>
            </a:ext>
          </a:extLst>
        </p:spPr>
      </p:pic>
      <p:sp>
        <p:nvSpPr>
          <p:cNvPr id="25" name="Left Bracket 24">
            <a:extLst>
              <a:ext uri="{FF2B5EF4-FFF2-40B4-BE49-F238E27FC236}">
                <a16:creationId xmlns:a16="http://schemas.microsoft.com/office/drawing/2014/main" id="{F4A25A78-DE03-EDA5-99F3-B8AB58237527}"/>
              </a:ext>
            </a:extLst>
          </p:cNvPr>
          <p:cNvSpPr/>
          <p:nvPr/>
        </p:nvSpPr>
        <p:spPr>
          <a:xfrm rot="16200000">
            <a:off x="4833245" y="4876843"/>
            <a:ext cx="117875" cy="196567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B7BF7EBA-52BA-1976-D3DF-F400F2A7AFF8}"/>
              </a:ext>
            </a:extLst>
          </p:cNvPr>
          <p:cNvSpPr txBox="1"/>
          <p:nvPr/>
        </p:nvSpPr>
        <p:spPr>
          <a:xfrm>
            <a:off x="4147398" y="5918615"/>
            <a:ext cx="1489567" cy="400110"/>
          </a:xfrm>
          <a:prstGeom prst="rect">
            <a:avLst/>
          </a:prstGeom>
          <a:noFill/>
        </p:spPr>
        <p:txBody>
          <a:bodyPr wrap="square" rtlCol="0">
            <a:spAutoFit/>
          </a:bodyPr>
          <a:lstStyle/>
          <a:p>
            <a:pPr algn="ctr"/>
            <a:r>
              <a:rPr lang="en-US" sz="2000" b="1" i="1" dirty="0"/>
              <a:t>x &lt; </a:t>
            </a:r>
            <a:r>
              <a:rPr lang="en-US" sz="2000" b="1" i="1" dirty="0" err="1"/>
              <a:t>dist</a:t>
            </a:r>
            <a:r>
              <a:rPr lang="en-US" sz="2000" b="1" i="1" dirty="0"/>
              <a:t> &lt; y</a:t>
            </a:r>
          </a:p>
        </p:txBody>
      </p:sp>
      <p:sp>
        <p:nvSpPr>
          <p:cNvPr id="27" name="TextBox 26">
            <a:extLst>
              <a:ext uri="{FF2B5EF4-FFF2-40B4-BE49-F238E27FC236}">
                <a16:creationId xmlns:a16="http://schemas.microsoft.com/office/drawing/2014/main" id="{46C931BB-EC33-FF59-C384-78219D7297C8}"/>
              </a:ext>
            </a:extLst>
          </p:cNvPr>
          <p:cNvSpPr txBox="1"/>
          <p:nvPr/>
        </p:nvSpPr>
        <p:spPr>
          <a:xfrm>
            <a:off x="9106463" y="4452443"/>
            <a:ext cx="2781140" cy="2308324"/>
          </a:xfrm>
          <a:prstGeom prst="rect">
            <a:avLst/>
          </a:prstGeom>
          <a:noFill/>
        </p:spPr>
        <p:txBody>
          <a:bodyPr wrap="square" rtlCol="0">
            <a:spAutoFit/>
          </a:bodyPr>
          <a:lstStyle/>
          <a:p>
            <a:r>
              <a:rPr lang="en-US" b="1" dirty="0"/>
              <a:t>Details</a:t>
            </a:r>
          </a:p>
          <a:p>
            <a:pPr marL="285750" indent="-285750">
              <a:buFont typeface="Arial" panose="020B0604020202020204" pitchFamily="34" charset="0"/>
              <a:buChar char="•"/>
            </a:pPr>
            <a:r>
              <a:rPr lang="en-US" dirty="0"/>
              <a:t>Positive class based on presence of both motifs within specified distance</a:t>
            </a:r>
          </a:p>
          <a:p>
            <a:pPr marL="285750" indent="-285750">
              <a:buFont typeface="Arial" panose="020B0604020202020204" pitchFamily="34" charset="0"/>
              <a:buChar char="•"/>
            </a:pPr>
            <a:r>
              <a:rPr lang="en-US" dirty="0"/>
              <a:t>Additional motifs can be present</a:t>
            </a:r>
          </a:p>
          <a:p>
            <a:pPr marL="285750" indent="-285750">
              <a:buFont typeface="Arial" panose="020B0604020202020204" pitchFamily="34" charset="0"/>
              <a:buChar char="•"/>
            </a:pPr>
            <a:r>
              <a:rPr lang="en-US" dirty="0"/>
              <a:t>Order is also specified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1950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p:bldP spid="25" grpId="0" animBg="1"/>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5AD9D31-15AF-2190-06F6-98180A46C6E6}"/>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Results</a:t>
            </a:r>
          </a:p>
        </p:txBody>
      </p:sp>
      <p:sp>
        <p:nvSpPr>
          <p:cNvPr id="5" name="Text Placeholder 4">
            <a:extLst>
              <a:ext uri="{FF2B5EF4-FFF2-40B4-BE49-F238E27FC236}">
                <a16:creationId xmlns:a16="http://schemas.microsoft.com/office/drawing/2014/main" id="{83D0D3D3-BD05-480C-BA38-078135E913AA}"/>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853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a:extLst>
              <a:ext uri="{FF2B5EF4-FFF2-40B4-BE49-F238E27FC236}">
                <a16:creationId xmlns:a16="http://schemas.microsoft.com/office/drawing/2014/main" id="{9494B1F7-B0A6-92ED-0345-B1C6C3860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0882" y="1424626"/>
            <a:ext cx="5448300" cy="46291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39AE7D-F053-9B83-2C07-F89C15FCFF9D}"/>
              </a:ext>
            </a:extLst>
          </p:cNvPr>
          <p:cNvSpPr>
            <a:spLocks noGrp="1"/>
          </p:cNvSpPr>
          <p:nvPr>
            <p:ph type="title"/>
          </p:nvPr>
        </p:nvSpPr>
        <p:spPr/>
        <p:txBody>
          <a:bodyPr>
            <a:normAutofit/>
          </a:bodyPr>
          <a:lstStyle/>
          <a:p>
            <a:r>
              <a:rPr lang="en-US" sz="4000" dirty="0"/>
              <a:t>Overall Effect Size</a:t>
            </a:r>
          </a:p>
        </p:txBody>
      </p:sp>
      <p:pic>
        <p:nvPicPr>
          <p:cNvPr id="1038" name="Picture 14">
            <a:extLst>
              <a:ext uri="{FF2B5EF4-FFF2-40B4-BE49-F238E27FC236}">
                <a16:creationId xmlns:a16="http://schemas.microsoft.com/office/drawing/2014/main" id="{E64B9AC8-F5EA-D077-E8C7-8B2CA989A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132" y="1424626"/>
            <a:ext cx="6000750" cy="4629150"/>
          </a:xfrm>
          <a:prstGeom prst="rect">
            <a:avLst/>
          </a:prstGeom>
          <a:noFill/>
          <a:extLst>
            <a:ext uri="{909E8E84-426E-40DD-AFC4-6F175D3DCCD1}">
              <a14:hiddenFill xmlns:a14="http://schemas.microsoft.com/office/drawing/2010/main">
                <a:solidFill>
                  <a:srgbClr val="FFFFFF"/>
                </a:solidFill>
              </a14:hiddenFill>
            </a:ext>
          </a:extLst>
        </p:spPr>
      </p:pic>
      <p:sp>
        <p:nvSpPr>
          <p:cNvPr id="11" name="Left Bracket 10">
            <a:extLst>
              <a:ext uri="{FF2B5EF4-FFF2-40B4-BE49-F238E27FC236}">
                <a16:creationId xmlns:a16="http://schemas.microsoft.com/office/drawing/2014/main" id="{CB7275C2-4163-2367-FF6E-99DE447573C3}"/>
              </a:ext>
            </a:extLst>
          </p:cNvPr>
          <p:cNvSpPr/>
          <p:nvPr/>
        </p:nvSpPr>
        <p:spPr>
          <a:xfrm rot="16200000">
            <a:off x="1620154" y="5543392"/>
            <a:ext cx="104667" cy="11254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ket 29">
            <a:extLst>
              <a:ext uri="{FF2B5EF4-FFF2-40B4-BE49-F238E27FC236}">
                <a16:creationId xmlns:a16="http://schemas.microsoft.com/office/drawing/2014/main" id="{EADA9E08-2E9E-F50B-7256-013A1F643033}"/>
              </a:ext>
            </a:extLst>
          </p:cNvPr>
          <p:cNvSpPr/>
          <p:nvPr/>
        </p:nvSpPr>
        <p:spPr>
          <a:xfrm rot="16200000">
            <a:off x="2939456" y="5543391"/>
            <a:ext cx="104667" cy="11254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a:extLst>
              <a:ext uri="{FF2B5EF4-FFF2-40B4-BE49-F238E27FC236}">
                <a16:creationId xmlns:a16="http://schemas.microsoft.com/office/drawing/2014/main" id="{9E926121-1F20-F6F9-AC68-FA42432D8C3A}"/>
              </a:ext>
            </a:extLst>
          </p:cNvPr>
          <p:cNvSpPr/>
          <p:nvPr/>
        </p:nvSpPr>
        <p:spPr>
          <a:xfrm rot="16200000">
            <a:off x="4269948" y="5543392"/>
            <a:ext cx="104667" cy="11254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ket 31">
            <a:extLst>
              <a:ext uri="{FF2B5EF4-FFF2-40B4-BE49-F238E27FC236}">
                <a16:creationId xmlns:a16="http://schemas.microsoft.com/office/drawing/2014/main" id="{BF7B9763-4F66-AEA3-1B1F-B4BFE62ED217}"/>
              </a:ext>
            </a:extLst>
          </p:cNvPr>
          <p:cNvSpPr/>
          <p:nvPr/>
        </p:nvSpPr>
        <p:spPr>
          <a:xfrm rot="16200000">
            <a:off x="5608191" y="5543391"/>
            <a:ext cx="104667" cy="11254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B21BAB7C-F262-BB0F-4F12-BE95CD549E2E}"/>
              </a:ext>
            </a:extLst>
          </p:cNvPr>
          <p:cNvSpPr txBox="1"/>
          <p:nvPr/>
        </p:nvSpPr>
        <p:spPr>
          <a:xfrm>
            <a:off x="1109769" y="6185342"/>
            <a:ext cx="1125435" cy="276999"/>
          </a:xfrm>
          <a:prstGeom prst="rect">
            <a:avLst/>
          </a:prstGeom>
          <a:noFill/>
        </p:spPr>
        <p:txBody>
          <a:bodyPr wrap="square" rtlCol="0">
            <a:spAutoFit/>
          </a:bodyPr>
          <a:lstStyle/>
          <a:p>
            <a:pPr algn="ctr"/>
            <a:r>
              <a:rPr lang="en-US" sz="1200" dirty="0"/>
              <a:t>Single Motif</a:t>
            </a:r>
          </a:p>
        </p:txBody>
      </p:sp>
      <p:sp>
        <p:nvSpPr>
          <p:cNvPr id="34" name="TextBox 33">
            <a:extLst>
              <a:ext uri="{FF2B5EF4-FFF2-40B4-BE49-F238E27FC236}">
                <a16:creationId xmlns:a16="http://schemas.microsoft.com/office/drawing/2014/main" id="{3CB4810B-DDAE-A560-CC47-A8DB1D211CA1}"/>
              </a:ext>
            </a:extLst>
          </p:cNvPr>
          <p:cNvSpPr txBox="1"/>
          <p:nvPr/>
        </p:nvSpPr>
        <p:spPr>
          <a:xfrm>
            <a:off x="2386761" y="6185341"/>
            <a:ext cx="1210056" cy="276999"/>
          </a:xfrm>
          <a:prstGeom prst="rect">
            <a:avLst/>
          </a:prstGeom>
          <a:noFill/>
        </p:spPr>
        <p:txBody>
          <a:bodyPr wrap="square" rtlCol="0">
            <a:spAutoFit/>
          </a:bodyPr>
          <a:lstStyle/>
          <a:p>
            <a:pPr algn="ctr"/>
            <a:r>
              <a:rPr lang="en-US" sz="1200" dirty="0"/>
              <a:t>Multiple Motifs</a:t>
            </a:r>
          </a:p>
        </p:txBody>
      </p:sp>
      <p:sp>
        <p:nvSpPr>
          <p:cNvPr id="35" name="TextBox 34">
            <a:extLst>
              <a:ext uri="{FF2B5EF4-FFF2-40B4-BE49-F238E27FC236}">
                <a16:creationId xmlns:a16="http://schemas.microsoft.com/office/drawing/2014/main" id="{F8546F57-265D-D44E-225C-B672551548BE}"/>
              </a:ext>
            </a:extLst>
          </p:cNvPr>
          <p:cNvSpPr txBox="1"/>
          <p:nvPr/>
        </p:nvSpPr>
        <p:spPr>
          <a:xfrm>
            <a:off x="3717253" y="6185341"/>
            <a:ext cx="1210056" cy="276999"/>
          </a:xfrm>
          <a:prstGeom prst="rect">
            <a:avLst/>
          </a:prstGeom>
          <a:noFill/>
        </p:spPr>
        <p:txBody>
          <a:bodyPr wrap="square" rtlCol="0">
            <a:spAutoFit/>
          </a:bodyPr>
          <a:lstStyle/>
          <a:p>
            <a:pPr algn="ctr"/>
            <a:r>
              <a:rPr lang="en-US" sz="1200" dirty="0"/>
              <a:t>Ordered Motifs</a:t>
            </a:r>
          </a:p>
        </p:txBody>
      </p:sp>
      <p:sp>
        <p:nvSpPr>
          <p:cNvPr id="36" name="TextBox 35">
            <a:extLst>
              <a:ext uri="{FF2B5EF4-FFF2-40B4-BE49-F238E27FC236}">
                <a16:creationId xmlns:a16="http://schemas.microsoft.com/office/drawing/2014/main" id="{CAD6F3ED-AA10-4BD3-BC7F-D63872BDD354}"/>
              </a:ext>
            </a:extLst>
          </p:cNvPr>
          <p:cNvSpPr txBox="1"/>
          <p:nvPr/>
        </p:nvSpPr>
        <p:spPr>
          <a:xfrm>
            <a:off x="5055496" y="6185341"/>
            <a:ext cx="1210056" cy="276999"/>
          </a:xfrm>
          <a:prstGeom prst="rect">
            <a:avLst/>
          </a:prstGeom>
          <a:noFill/>
        </p:spPr>
        <p:txBody>
          <a:bodyPr wrap="square" rtlCol="0">
            <a:spAutoFit/>
          </a:bodyPr>
          <a:lstStyle/>
          <a:p>
            <a:pPr algn="ctr"/>
            <a:r>
              <a:rPr lang="en-US" sz="1200" dirty="0"/>
              <a:t>Distance Motifs</a:t>
            </a:r>
          </a:p>
        </p:txBody>
      </p:sp>
      <p:sp>
        <p:nvSpPr>
          <p:cNvPr id="37" name="Left Bracket 36">
            <a:extLst>
              <a:ext uri="{FF2B5EF4-FFF2-40B4-BE49-F238E27FC236}">
                <a16:creationId xmlns:a16="http://schemas.microsoft.com/office/drawing/2014/main" id="{7B33E7E4-B10A-9D3F-D6C4-CA1689508DAB}"/>
              </a:ext>
            </a:extLst>
          </p:cNvPr>
          <p:cNvSpPr/>
          <p:nvPr/>
        </p:nvSpPr>
        <p:spPr>
          <a:xfrm rot="16200000">
            <a:off x="7093581" y="5543392"/>
            <a:ext cx="104667" cy="11254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ket 37">
            <a:extLst>
              <a:ext uri="{FF2B5EF4-FFF2-40B4-BE49-F238E27FC236}">
                <a16:creationId xmlns:a16="http://schemas.microsoft.com/office/drawing/2014/main" id="{C3E6BC74-47EB-78A4-45BF-B0818C02364E}"/>
              </a:ext>
            </a:extLst>
          </p:cNvPr>
          <p:cNvSpPr/>
          <p:nvPr/>
        </p:nvSpPr>
        <p:spPr>
          <a:xfrm rot="16200000">
            <a:off x="8412883" y="5543391"/>
            <a:ext cx="104667" cy="11254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Left Bracket 38">
            <a:extLst>
              <a:ext uri="{FF2B5EF4-FFF2-40B4-BE49-F238E27FC236}">
                <a16:creationId xmlns:a16="http://schemas.microsoft.com/office/drawing/2014/main" id="{ECCDFA28-8BBA-99BB-C3A1-E1BBD613DFF0}"/>
              </a:ext>
            </a:extLst>
          </p:cNvPr>
          <p:cNvSpPr/>
          <p:nvPr/>
        </p:nvSpPr>
        <p:spPr>
          <a:xfrm rot="16200000">
            <a:off x="9743375" y="5543392"/>
            <a:ext cx="104667" cy="11254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ket 39">
            <a:extLst>
              <a:ext uri="{FF2B5EF4-FFF2-40B4-BE49-F238E27FC236}">
                <a16:creationId xmlns:a16="http://schemas.microsoft.com/office/drawing/2014/main" id="{A2641928-BC8F-C422-50D2-21F496EF5764}"/>
              </a:ext>
            </a:extLst>
          </p:cNvPr>
          <p:cNvSpPr/>
          <p:nvPr/>
        </p:nvSpPr>
        <p:spPr>
          <a:xfrm rot="16200000">
            <a:off x="11081618" y="5543391"/>
            <a:ext cx="104667" cy="11254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E4FA12EE-5CE9-D8D7-1534-D877D4BD7314}"/>
              </a:ext>
            </a:extLst>
          </p:cNvPr>
          <p:cNvSpPr txBox="1"/>
          <p:nvPr/>
        </p:nvSpPr>
        <p:spPr>
          <a:xfrm>
            <a:off x="6583196" y="6185342"/>
            <a:ext cx="1125435" cy="276999"/>
          </a:xfrm>
          <a:prstGeom prst="rect">
            <a:avLst/>
          </a:prstGeom>
          <a:noFill/>
        </p:spPr>
        <p:txBody>
          <a:bodyPr wrap="square" rtlCol="0">
            <a:spAutoFit/>
          </a:bodyPr>
          <a:lstStyle/>
          <a:p>
            <a:pPr algn="ctr"/>
            <a:r>
              <a:rPr lang="en-US" sz="1200" dirty="0"/>
              <a:t>Single Motif</a:t>
            </a:r>
          </a:p>
        </p:txBody>
      </p:sp>
      <p:sp>
        <p:nvSpPr>
          <p:cNvPr id="42" name="TextBox 41">
            <a:extLst>
              <a:ext uri="{FF2B5EF4-FFF2-40B4-BE49-F238E27FC236}">
                <a16:creationId xmlns:a16="http://schemas.microsoft.com/office/drawing/2014/main" id="{236C6DEF-1F0A-E302-A529-ED87A9D82504}"/>
              </a:ext>
            </a:extLst>
          </p:cNvPr>
          <p:cNvSpPr txBox="1"/>
          <p:nvPr/>
        </p:nvSpPr>
        <p:spPr>
          <a:xfrm>
            <a:off x="7860188" y="6185341"/>
            <a:ext cx="1210056" cy="276999"/>
          </a:xfrm>
          <a:prstGeom prst="rect">
            <a:avLst/>
          </a:prstGeom>
          <a:noFill/>
        </p:spPr>
        <p:txBody>
          <a:bodyPr wrap="square" rtlCol="0">
            <a:spAutoFit/>
          </a:bodyPr>
          <a:lstStyle/>
          <a:p>
            <a:pPr algn="ctr"/>
            <a:r>
              <a:rPr lang="en-US" sz="1200" dirty="0"/>
              <a:t>Multiple Motifs</a:t>
            </a:r>
          </a:p>
        </p:txBody>
      </p:sp>
      <p:sp>
        <p:nvSpPr>
          <p:cNvPr id="43" name="TextBox 42">
            <a:extLst>
              <a:ext uri="{FF2B5EF4-FFF2-40B4-BE49-F238E27FC236}">
                <a16:creationId xmlns:a16="http://schemas.microsoft.com/office/drawing/2014/main" id="{4BC3C45B-8E85-87F9-ACB8-5FE8661CE37B}"/>
              </a:ext>
            </a:extLst>
          </p:cNvPr>
          <p:cNvSpPr txBox="1"/>
          <p:nvPr/>
        </p:nvSpPr>
        <p:spPr>
          <a:xfrm>
            <a:off x="9190680" y="6185341"/>
            <a:ext cx="1210056" cy="276999"/>
          </a:xfrm>
          <a:prstGeom prst="rect">
            <a:avLst/>
          </a:prstGeom>
          <a:noFill/>
        </p:spPr>
        <p:txBody>
          <a:bodyPr wrap="square" rtlCol="0">
            <a:spAutoFit/>
          </a:bodyPr>
          <a:lstStyle/>
          <a:p>
            <a:pPr algn="ctr"/>
            <a:r>
              <a:rPr lang="en-US" sz="1200" dirty="0"/>
              <a:t>Ordered Motifs</a:t>
            </a:r>
          </a:p>
        </p:txBody>
      </p:sp>
      <p:sp>
        <p:nvSpPr>
          <p:cNvPr id="44" name="TextBox 43">
            <a:extLst>
              <a:ext uri="{FF2B5EF4-FFF2-40B4-BE49-F238E27FC236}">
                <a16:creationId xmlns:a16="http://schemas.microsoft.com/office/drawing/2014/main" id="{DA05D59D-76D4-B5EE-2F3D-E57B12BCB528}"/>
              </a:ext>
            </a:extLst>
          </p:cNvPr>
          <p:cNvSpPr txBox="1"/>
          <p:nvPr/>
        </p:nvSpPr>
        <p:spPr>
          <a:xfrm>
            <a:off x="10528923" y="6185341"/>
            <a:ext cx="1210056" cy="276999"/>
          </a:xfrm>
          <a:prstGeom prst="rect">
            <a:avLst/>
          </a:prstGeom>
          <a:noFill/>
        </p:spPr>
        <p:txBody>
          <a:bodyPr wrap="square" rtlCol="0">
            <a:spAutoFit/>
          </a:bodyPr>
          <a:lstStyle/>
          <a:p>
            <a:pPr algn="ctr"/>
            <a:r>
              <a:rPr lang="en-US" sz="1200" dirty="0"/>
              <a:t>Distance Motifs</a:t>
            </a:r>
          </a:p>
        </p:txBody>
      </p:sp>
      <p:sp>
        <p:nvSpPr>
          <p:cNvPr id="19" name="TextBox 18">
            <a:extLst>
              <a:ext uri="{FF2B5EF4-FFF2-40B4-BE49-F238E27FC236}">
                <a16:creationId xmlns:a16="http://schemas.microsoft.com/office/drawing/2014/main" id="{ABAEA150-F4F9-37B4-7751-A26A55B535C0}"/>
              </a:ext>
            </a:extLst>
          </p:cNvPr>
          <p:cNvSpPr txBox="1"/>
          <p:nvPr/>
        </p:nvSpPr>
        <p:spPr>
          <a:xfrm>
            <a:off x="5400282" y="6464525"/>
            <a:ext cx="1981200" cy="338554"/>
          </a:xfrm>
          <a:prstGeom prst="rect">
            <a:avLst/>
          </a:prstGeom>
          <a:noFill/>
        </p:spPr>
        <p:txBody>
          <a:bodyPr wrap="square" rtlCol="0">
            <a:spAutoFit/>
          </a:bodyPr>
          <a:lstStyle/>
          <a:p>
            <a:pPr algn="ctr"/>
            <a:r>
              <a:rPr lang="en-US" sz="1600" dirty="0"/>
              <a:t>Configurations</a:t>
            </a:r>
          </a:p>
        </p:txBody>
      </p:sp>
      <p:grpSp>
        <p:nvGrpSpPr>
          <p:cNvPr id="45" name="Group 44">
            <a:extLst>
              <a:ext uri="{FF2B5EF4-FFF2-40B4-BE49-F238E27FC236}">
                <a16:creationId xmlns:a16="http://schemas.microsoft.com/office/drawing/2014/main" id="{8D44F01F-B01C-AF5D-ABB3-395478C9753E}"/>
              </a:ext>
            </a:extLst>
          </p:cNvPr>
          <p:cNvGrpSpPr/>
          <p:nvPr/>
        </p:nvGrpSpPr>
        <p:grpSpPr>
          <a:xfrm>
            <a:off x="1184940" y="1817682"/>
            <a:ext cx="1367076" cy="588765"/>
            <a:chOff x="5216120" y="306110"/>
            <a:chExt cx="1367076" cy="588765"/>
          </a:xfrm>
        </p:grpSpPr>
        <p:sp>
          <p:nvSpPr>
            <p:cNvPr id="21" name="Rectangle 20">
              <a:extLst>
                <a:ext uri="{FF2B5EF4-FFF2-40B4-BE49-F238E27FC236}">
                  <a16:creationId xmlns:a16="http://schemas.microsoft.com/office/drawing/2014/main" id="{C92C5D13-46AA-AB2C-DF34-41EBBE443078}"/>
                </a:ext>
              </a:extLst>
            </p:cNvPr>
            <p:cNvSpPr/>
            <p:nvPr/>
          </p:nvSpPr>
          <p:spPr>
            <a:xfrm>
              <a:off x="5216120" y="306110"/>
              <a:ext cx="1312600" cy="588765"/>
            </a:xfrm>
            <a:prstGeom prst="rect">
              <a:avLst/>
            </a:prstGeom>
            <a:solidFill>
              <a:srgbClr val="EAEAF2"/>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651B74AF-FD11-0E5B-31E2-293DB3BE5478}"/>
                </a:ext>
              </a:extLst>
            </p:cNvPr>
            <p:cNvPicPr>
              <a:picLocks noChangeAspect="1"/>
            </p:cNvPicPr>
            <p:nvPr/>
          </p:nvPicPr>
          <p:blipFill>
            <a:blip r:embed="rId5"/>
            <a:stretch>
              <a:fillRect/>
            </a:stretch>
          </p:blipFill>
          <p:spPr>
            <a:xfrm>
              <a:off x="5302440" y="403261"/>
              <a:ext cx="181000" cy="181000"/>
            </a:xfrm>
            <a:prstGeom prst="rect">
              <a:avLst/>
            </a:prstGeom>
          </p:spPr>
        </p:pic>
        <p:pic>
          <p:nvPicPr>
            <p:cNvPr id="33" name="Picture 32">
              <a:extLst>
                <a:ext uri="{FF2B5EF4-FFF2-40B4-BE49-F238E27FC236}">
                  <a16:creationId xmlns:a16="http://schemas.microsoft.com/office/drawing/2014/main" id="{77F7777B-3DDC-9A88-5575-BF03F921FB7A}"/>
                </a:ext>
              </a:extLst>
            </p:cNvPr>
            <p:cNvPicPr>
              <a:picLocks noChangeAspect="1"/>
            </p:cNvPicPr>
            <p:nvPr/>
          </p:nvPicPr>
          <p:blipFill>
            <a:blip r:embed="rId6"/>
            <a:stretch>
              <a:fillRect/>
            </a:stretch>
          </p:blipFill>
          <p:spPr>
            <a:xfrm>
              <a:off x="5321492" y="642404"/>
              <a:ext cx="142895" cy="171474"/>
            </a:xfrm>
            <a:prstGeom prst="rect">
              <a:avLst/>
            </a:prstGeom>
          </p:spPr>
        </p:pic>
        <p:sp>
          <p:nvSpPr>
            <p:cNvPr id="53" name="TextBox 52">
              <a:extLst>
                <a:ext uri="{FF2B5EF4-FFF2-40B4-BE49-F238E27FC236}">
                  <a16:creationId xmlns:a16="http://schemas.microsoft.com/office/drawing/2014/main" id="{F7CC2683-B99C-165F-11BD-5235EFDC790D}"/>
                </a:ext>
              </a:extLst>
            </p:cNvPr>
            <p:cNvSpPr txBox="1"/>
            <p:nvPr/>
          </p:nvSpPr>
          <p:spPr>
            <a:xfrm>
              <a:off x="5457761" y="395659"/>
              <a:ext cx="1125435" cy="461665"/>
            </a:xfrm>
            <a:prstGeom prst="rect">
              <a:avLst/>
            </a:prstGeom>
            <a:noFill/>
          </p:spPr>
          <p:txBody>
            <a:bodyPr wrap="square" rtlCol="0">
              <a:spAutoFit/>
            </a:bodyPr>
            <a:lstStyle/>
            <a:p>
              <a:r>
                <a:rPr lang="en-US" sz="1200" dirty="0"/>
                <a:t>Relevant</a:t>
              </a:r>
            </a:p>
            <a:p>
              <a:r>
                <a:rPr lang="en-US" sz="1200" dirty="0"/>
                <a:t>Non-Relevant</a:t>
              </a:r>
            </a:p>
          </p:txBody>
        </p:sp>
      </p:grpSp>
      <p:grpSp>
        <p:nvGrpSpPr>
          <p:cNvPr id="1044" name="Group 1043">
            <a:extLst>
              <a:ext uri="{FF2B5EF4-FFF2-40B4-BE49-F238E27FC236}">
                <a16:creationId xmlns:a16="http://schemas.microsoft.com/office/drawing/2014/main" id="{553DDD14-08FE-B3B6-E7E4-CEE647DCFF1F}"/>
              </a:ext>
            </a:extLst>
          </p:cNvPr>
          <p:cNvGrpSpPr/>
          <p:nvPr/>
        </p:nvGrpSpPr>
        <p:grpSpPr>
          <a:xfrm>
            <a:off x="6630556" y="1822253"/>
            <a:ext cx="1817915" cy="1452146"/>
            <a:chOff x="6573243" y="54921"/>
            <a:chExt cx="1817915" cy="1452146"/>
          </a:xfrm>
        </p:grpSpPr>
        <p:sp>
          <p:nvSpPr>
            <p:cNvPr id="62" name="Rectangle 61">
              <a:extLst>
                <a:ext uri="{FF2B5EF4-FFF2-40B4-BE49-F238E27FC236}">
                  <a16:creationId xmlns:a16="http://schemas.microsoft.com/office/drawing/2014/main" id="{19548775-880A-48CF-4033-AD453D080829}"/>
                </a:ext>
              </a:extLst>
            </p:cNvPr>
            <p:cNvSpPr/>
            <p:nvPr/>
          </p:nvSpPr>
          <p:spPr>
            <a:xfrm>
              <a:off x="6573244" y="54921"/>
              <a:ext cx="1817914" cy="1452146"/>
            </a:xfrm>
            <a:prstGeom prst="rect">
              <a:avLst/>
            </a:prstGeom>
            <a:solidFill>
              <a:srgbClr val="EAEAF2"/>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50">
              <a:extLst>
                <a:ext uri="{FF2B5EF4-FFF2-40B4-BE49-F238E27FC236}">
                  <a16:creationId xmlns:a16="http://schemas.microsoft.com/office/drawing/2014/main" id="{16C6B5F3-6805-D15B-EC83-9D6C7F12454A}"/>
                </a:ext>
              </a:extLst>
            </p:cNvPr>
            <p:cNvPicPr>
              <a:picLocks noChangeAspect="1"/>
            </p:cNvPicPr>
            <p:nvPr/>
          </p:nvPicPr>
          <p:blipFill>
            <a:blip r:embed="rId7"/>
            <a:stretch>
              <a:fillRect/>
            </a:stretch>
          </p:blipFill>
          <p:spPr>
            <a:xfrm>
              <a:off x="7302474" y="361980"/>
              <a:ext cx="185169" cy="167249"/>
            </a:xfrm>
            <a:prstGeom prst="rect">
              <a:avLst/>
            </a:prstGeom>
          </p:spPr>
        </p:pic>
        <p:pic>
          <p:nvPicPr>
            <p:cNvPr id="1024" name="Picture 1023">
              <a:extLst>
                <a:ext uri="{FF2B5EF4-FFF2-40B4-BE49-F238E27FC236}">
                  <a16:creationId xmlns:a16="http://schemas.microsoft.com/office/drawing/2014/main" id="{3079E445-618D-A79B-DB50-07AA8FA8D100}"/>
                </a:ext>
              </a:extLst>
            </p:cNvPr>
            <p:cNvPicPr>
              <a:picLocks noChangeAspect="1"/>
            </p:cNvPicPr>
            <p:nvPr/>
          </p:nvPicPr>
          <p:blipFill>
            <a:blip r:embed="rId8"/>
            <a:stretch>
              <a:fillRect/>
            </a:stretch>
          </p:blipFill>
          <p:spPr>
            <a:xfrm>
              <a:off x="7290924" y="156605"/>
              <a:ext cx="185833" cy="167250"/>
            </a:xfrm>
            <a:prstGeom prst="rect">
              <a:avLst/>
            </a:prstGeom>
          </p:spPr>
        </p:pic>
        <p:pic>
          <p:nvPicPr>
            <p:cNvPr id="1027" name="Picture 1026">
              <a:extLst>
                <a:ext uri="{FF2B5EF4-FFF2-40B4-BE49-F238E27FC236}">
                  <a16:creationId xmlns:a16="http://schemas.microsoft.com/office/drawing/2014/main" id="{7CB67312-8C30-23A5-9DD9-2116CD2A5390}"/>
                </a:ext>
              </a:extLst>
            </p:cNvPr>
            <p:cNvPicPr>
              <a:picLocks noChangeAspect="1"/>
            </p:cNvPicPr>
            <p:nvPr/>
          </p:nvPicPr>
          <p:blipFill>
            <a:blip r:embed="rId9"/>
            <a:stretch>
              <a:fillRect/>
            </a:stretch>
          </p:blipFill>
          <p:spPr>
            <a:xfrm>
              <a:off x="7317959" y="1021202"/>
              <a:ext cx="181969" cy="181969"/>
            </a:xfrm>
            <a:prstGeom prst="rect">
              <a:avLst/>
            </a:prstGeom>
          </p:spPr>
        </p:pic>
        <p:pic>
          <p:nvPicPr>
            <p:cNvPr id="1031" name="Picture 1030">
              <a:extLst>
                <a:ext uri="{FF2B5EF4-FFF2-40B4-BE49-F238E27FC236}">
                  <a16:creationId xmlns:a16="http://schemas.microsoft.com/office/drawing/2014/main" id="{89991146-5D40-3BA2-590E-A61DAFD6FE48}"/>
                </a:ext>
              </a:extLst>
            </p:cNvPr>
            <p:cNvPicPr>
              <a:picLocks noChangeAspect="1"/>
            </p:cNvPicPr>
            <p:nvPr/>
          </p:nvPicPr>
          <p:blipFill>
            <a:blip r:embed="rId10"/>
            <a:stretch>
              <a:fillRect/>
            </a:stretch>
          </p:blipFill>
          <p:spPr>
            <a:xfrm>
              <a:off x="7299391" y="808266"/>
              <a:ext cx="219106" cy="200053"/>
            </a:xfrm>
            <a:prstGeom prst="rect">
              <a:avLst/>
            </a:prstGeom>
          </p:spPr>
        </p:pic>
        <p:pic>
          <p:nvPicPr>
            <p:cNvPr id="1035" name="Picture 1034">
              <a:extLst>
                <a:ext uri="{FF2B5EF4-FFF2-40B4-BE49-F238E27FC236}">
                  <a16:creationId xmlns:a16="http://schemas.microsoft.com/office/drawing/2014/main" id="{005C1384-32E7-A4C3-FADA-B8CF5B3C13E0}"/>
                </a:ext>
              </a:extLst>
            </p:cNvPr>
            <p:cNvPicPr>
              <a:picLocks noChangeAspect="1"/>
            </p:cNvPicPr>
            <p:nvPr/>
          </p:nvPicPr>
          <p:blipFill>
            <a:blip r:embed="rId11"/>
            <a:stretch>
              <a:fillRect/>
            </a:stretch>
          </p:blipFill>
          <p:spPr>
            <a:xfrm>
              <a:off x="7317959" y="1227469"/>
              <a:ext cx="181969" cy="181969"/>
            </a:xfrm>
            <a:prstGeom prst="rect">
              <a:avLst/>
            </a:prstGeom>
          </p:spPr>
        </p:pic>
        <p:pic>
          <p:nvPicPr>
            <p:cNvPr id="1042" name="Picture 1041">
              <a:extLst>
                <a:ext uri="{FF2B5EF4-FFF2-40B4-BE49-F238E27FC236}">
                  <a16:creationId xmlns:a16="http://schemas.microsoft.com/office/drawing/2014/main" id="{EB1E6FAA-0780-5A4E-E567-F357144403E7}"/>
                </a:ext>
              </a:extLst>
            </p:cNvPr>
            <p:cNvPicPr>
              <a:picLocks noChangeAspect="1"/>
            </p:cNvPicPr>
            <p:nvPr/>
          </p:nvPicPr>
          <p:blipFill>
            <a:blip r:embed="rId12"/>
            <a:stretch>
              <a:fillRect/>
            </a:stretch>
          </p:blipFill>
          <p:spPr>
            <a:xfrm>
              <a:off x="7299391" y="548959"/>
              <a:ext cx="181969" cy="190241"/>
            </a:xfrm>
            <a:prstGeom prst="rect">
              <a:avLst/>
            </a:prstGeom>
          </p:spPr>
        </p:pic>
        <p:sp>
          <p:nvSpPr>
            <p:cNvPr id="1043" name="TextBox 1042">
              <a:extLst>
                <a:ext uri="{FF2B5EF4-FFF2-40B4-BE49-F238E27FC236}">
                  <a16:creationId xmlns:a16="http://schemas.microsoft.com/office/drawing/2014/main" id="{BAC8729C-7CEB-3AA3-BE4B-8285D5024C38}"/>
                </a:ext>
              </a:extLst>
            </p:cNvPr>
            <p:cNvSpPr txBox="1"/>
            <p:nvPr/>
          </p:nvSpPr>
          <p:spPr>
            <a:xfrm>
              <a:off x="6573243" y="305792"/>
              <a:ext cx="914400" cy="276999"/>
            </a:xfrm>
            <a:prstGeom prst="rect">
              <a:avLst/>
            </a:prstGeom>
            <a:noFill/>
          </p:spPr>
          <p:txBody>
            <a:bodyPr wrap="square" rtlCol="0">
              <a:spAutoFit/>
            </a:bodyPr>
            <a:lstStyle/>
            <a:p>
              <a:r>
                <a:rPr lang="en-US" sz="1200" dirty="0"/>
                <a:t>Relevant</a:t>
              </a:r>
            </a:p>
          </p:txBody>
        </p:sp>
        <p:sp>
          <p:nvSpPr>
            <p:cNvPr id="84" name="TextBox 83">
              <a:extLst>
                <a:ext uri="{FF2B5EF4-FFF2-40B4-BE49-F238E27FC236}">
                  <a16:creationId xmlns:a16="http://schemas.microsoft.com/office/drawing/2014/main" id="{24D4563C-5F7C-3CA1-267A-01B141C85B4F}"/>
                </a:ext>
              </a:extLst>
            </p:cNvPr>
            <p:cNvSpPr txBox="1"/>
            <p:nvPr/>
          </p:nvSpPr>
          <p:spPr>
            <a:xfrm>
              <a:off x="7476757" y="127402"/>
              <a:ext cx="914400" cy="646331"/>
            </a:xfrm>
            <a:prstGeom prst="rect">
              <a:avLst/>
            </a:prstGeom>
            <a:noFill/>
          </p:spPr>
          <p:txBody>
            <a:bodyPr wrap="square" rtlCol="0">
              <a:spAutoFit/>
            </a:bodyPr>
            <a:lstStyle/>
            <a:p>
              <a:r>
                <a:rPr lang="en-US" sz="1200" dirty="0"/>
                <a:t>Interaction</a:t>
              </a:r>
            </a:p>
            <a:p>
              <a:r>
                <a:rPr lang="en-US" sz="1200" dirty="0"/>
                <a:t>Order</a:t>
              </a:r>
            </a:p>
            <a:p>
              <a:r>
                <a:rPr lang="en-US" sz="1200" dirty="0"/>
                <a:t>Distance</a:t>
              </a:r>
            </a:p>
          </p:txBody>
        </p:sp>
        <p:sp>
          <p:nvSpPr>
            <p:cNvPr id="85" name="TextBox 84">
              <a:extLst>
                <a:ext uri="{FF2B5EF4-FFF2-40B4-BE49-F238E27FC236}">
                  <a16:creationId xmlns:a16="http://schemas.microsoft.com/office/drawing/2014/main" id="{C662676A-95D5-7356-2E15-09BB7B5CA1D6}"/>
                </a:ext>
              </a:extLst>
            </p:cNvPr>
            <p:cNvSpPr txBox="1"/>
            <p:nvPr/>
          </p:nvSpPr>
          <p:spPr>
            <a:xfrm>
              <a:off x="7476757" y="796137"/>
              <a:ext cx="914400" cy="646331"/>
            </a:xfrm>
            <a:prstGeom prst="rect">
              <a:avLst/>
            </a:prstGeom>
            <a:noFill/>
          </p:spPr>
          <p:txBody>
            <a:bodyPr wrap="square" rtlCol="0">
              <a:spAutoFit/>
            </a:bodyPr>
            <a:lstStyle/>
            <a:p>
              <a:r>
                <a:rPr lang="en-US" sz="1200" dirty="0"/>
                <a:t>Interaction</a:t>
              </a:r>
            </a:p>
            <a:p>
              <a:r>
                <a:rPr lang="en-US" sz="1200" dirty="0"/>
                <a:t>Order</a:t>
              </a:r>
            </a:p>
            <a:p>
              <a:r>
                <a:rPr lang="en-US" sz="1200" dirty="0"/>
                <a:t>Distance</a:t>
              </a:r>
            </a:p>
          </p:txBody>
        </p:sp>
        <p:sp>
          <p:nvSpPr>
            <p:cNvPr id="86" name="TextBox 85">
              <a:extLst>
                <a:ext uri="{FF2B5EF4-FFF2-40B4-BE49-F238E27FC236}">
                  <a16:creationId xmlns:a16="http://schemas.microsoft.com/office/drawing/2014/main" id="{7B4C0E43-613A-5FBD-63CD-60E5C04D6F91}"/>
                </a:ext>
              </a:extLst>
            </p:cNvPr>
            <p:cNvSpPr txBox="1"/>
            <p:nvPr/>
          </p:nvSpPr>
          <p:spPr>
            <a:xfrm>
              <a:off x="6573243" y="871847"/>
              <a:ext cx="914400" cy="461665"/>
            </a:xfrm>
            <a:prstGeom prst="rect">
              <a:avLst/>
            </a:prstGeom>
            <a:noFill/>
          </p:spPr>
          <p:txBody>
            <a:bodyPr wrap="square" rtlCol="0">
              <a:spAutoFit/>
            </a:bodyPr>
            <a:lstStyle/>
            <a:p>
              <a:r>
                <a:rPr lang="en-US" sz="1200" dirty="0"/>
                <a:t>Non-Relevant</a:t>
              </a:r>
            </a:p>
          </p:txBody>
        </p:sp>
      </p:grpSp>
      <p:sp>
        <p:nvSpPr>
          <p:cNvPr id="89" name="Oval 88">
            <a:extLst>
              <a:ext uri="{FF2B5EF4-FFF2-40B4-BE49-F238E27FC236}">
                <a16:creationId xmlns:a16="http://schemas.microsoft.com/office/drawing/2014/main" id="{37091F8F-487A-5966-B2DF-AC4FA164CEB2}"/>
              </a:ext>
            </a:extLst>
          </p:cNvPr>
          <p:cNvSpPr/>
          <p:nvPr/>
        </p:nvSpPr>
        <p:spPr>
          <a:xfrm>
            <a:off x="9027934" y="5178506"/>
            <a:ext cx="1484479" cy="59364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981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194F-5CD6-6F4E-0F07-CFD60AFD884C}"/>
              </a:ext>
            </a:extLst>
          </p:cNvPr>
          <p:cNvSpPr>
            <a:spLocks noGrp="1"/>
          </p:cNvSpPr>
          <p:nvPr>
            <p:ph type="title"/>
          </p:nvPr>
        </p:nvSpPr>
        <p:spPr/>
        <p:txBody>
          <a:bodyPr>
            <a:normAutofit/>
          </a:bodyPr>
          <a:lstStyle/>
          <a:p>
            <a:r>
              <a:rPr lang="en-US" sz="4000" dirty="0"/>
              <a:t>Significance Testing</a:t>
            </a:r>
          </a:p>
        </p:txBody>
      </p:sp>
      <p:pic>
        <p:nvPicPr>
          <p:cNvPr id="17422" name="Picture 14">
            <a:extLst>
              <a:ext uri="{FF2B5EF4-FFF2-40B4-BE49-F238E27FC236}">
                <a16:creationId xmlns:a16="http://schemas.microsoft.com/office/drawing/2014/main" id="{D4B990E7-F0DA-2D19-C9D9-60767C9E5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1466850"/>
            <a:ext cx="5857875" cy="5238750"/>
          </a:xfrm>
          <a:prstGeom prst="rect">
            <a:avLst/>
          </a:prstGeom>
          <a:noFill/>
          <a:extLst>
            <a:ext uri="{909E8E84-426E-40DD-AFC4-6F175D3DCCD1}">
              <a14:hiddenFill xmlns:a14="http://schemas.microsoft.com/office/drawing/2010/main">
                <a:solidFill>
                  <a:srgbClr val="FFFFFF"/>
                </a:solidFill>
              </a14:hiddenFill>
            </a:ext>
          </a:extLst>
        </p:spPr>
      </p:pic>
      <p:pic>
        <p:nvPicPr>
          <p:cNvPr id="17424" name="Picture 16">
            <a:extLst>
              <a:ext uri="{FF2B5EF4-FFF2-40B4-BE49-F238E27FC236}">
                <a16:creationId xmlns:a16="http://schemas.microsoft.com/office/drawing/2014/main" id="{C8274565-E176-94E0-10B2-19C747C2A9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36"/>
          <a:stretch/>
        </p:blipFill>
        <p:spPr bwMode="auto">
          <a:xfrm>
            <a:off x="6319838" y="1466850"/>
            <a:ext cx="5434013"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18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C76397-AD76-ADDF-C0F8-B757DCA4ED5A}"/>
              </a:ext>
            </a:extLst>
          </p:cNvPr>
          <p:cNvSpPr>
            <a:spLocks noGrp="1"/>
          </p:cNvSpPr>
          <p:nvPr>
            <p:ph type="title"/>
          </p:nvPr>
        </p:nvSpPr>
        <p:spPr>
          <a:xfrm>
            <a:off x="841247" y="978619"/>
            <a:ext cx="3410712" cy="1106424"/>
          </a:xfrm>
        </p:spPr>
        <p:txBody>
          <a:bodyPr>
            <a:normAutofit/>
          </a:bodyPr>
          <a:lstStyle/>
          <a:p>
            <a:r>
              <a:rPr lang="en-US" sz="3600" dirty="0"/>
              <a:t>Detailed Example</a:t>
            </a:r>
          </a:p>
        </p:txBody>
      </p:sp>
      <p:sp>
        <p:nvSpPr>
          <p:cNvPr id="17" name="Rectangle 1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BAF6435-78EA-1D5F-AC3A-EBEED334CB07}"/>
              </a:ext>
            </a:extLst>
          </p:cNvPr>
          <p:cNvSpPr>
            <a:spLocks noGrp="1"/>
          </p:cNvSpPr>
          <p:nvPr>
            <p:ph idx="1"/>
          </p:nvPr>
        </p:nvSpPr>
        <p:spPr>
          <a:xfrm>
            <a:off x="841248" y="2252870"/>
            <a:ext cx="3412219" cy="3560251"/>
          </a:xfrm>
        </p:spPr>
        <p:txBody>
          <a:bodyPr>
            <a:normAutofit/>
          </a:bodyPr>
          <a:lstStyle/>
          <a:p>
            <a:r>
              <a:rPr lang="en-US" sz="2400" dirty="0"/>
              <a:t>Top features are all relevant motifs and relationships</a:t>
            </a:r>
          </a:p>
          <a:p>
            <a:r>
              <a:rPr lang="en-US" sz="2400" dirty="0"/>
              <a:t>SPI1 is has a positive effect size</a:t>
            </a:r>
          </a:p>
          <a:p>
            <a:r>
              <a:rPr lang="en-US" sz="2400" dirty="0"/>
              <a:t>Significant non-relevant motifs and relationship can suggest overfitting</a:t>
            </a:r>
          </a:p>
        </p:txBody>
      </p:sp>
      <p:graphicFrame>
        <p:nvGraphicFramePr>
          <p:cNvPr id="8" name="Table 7">
            <a:extLst>
              <a:ext uri="{FF2B5EF4-FFF2-40B4-BE49-F238E27FC236}">
                <a16:creationId xmlns:a16="http://schemas.microsoft.com/office/drawing/2014/main" id="{54657AF0-FD87-7E04-7E26-3DD651D5C130}"/>
              </a:ext>
            </a:extLst>
          </p:cNvPr>
          <p:cNvGraphicFramePr>
            <a:graphicFrameLocks noGrp="1"/>
          </p:cNvGraphicFramePr>
          <p:nvPr>
            <p:extLst>
              <p:ext uri="{D42A27DB-BD31-4B8C-83A1-F6EECF244321}">
                <p14:modId xmlns:p14="http://schemas.microsoft.com/office/powerpoint/2010/main" val="2613111938"/>
              </p:ext>
            </p:extLst>
          </p:nvPr>
        </p:nvGraphicFramePr>
        <p:xfrm>
          <a:off x="5422900" y="630936"/>
          <a:ext cx="6108699" cy="5495544"/>
        </p:xfrm>
        <a:graphic>
          <a:graphicData uri="http://schemas.openxmlformats.org/drawingml/2006/table">
            <a:tbl>
              <a:tblPr firstRow="1">
                <a:tableStyleId>{69012ECD-51FC-41F1-AA8D-1B2483CD663E}</a:tableStyleId>
              </a:tblPr>
              <a:tblGrid>
                <a:gridCol w="3104211">
                  <a:extLst>
                    <a:ext uri="{9D8B030D-6E8A-4147-A177-3AD203B41FA5}">
                      <a16:colId xmlns:a16="http://schemas.microsoft.com/office/drawing/2014/main" val="2746569492"/>
                    </a:ext>
                  </a:extLst>
                </a:gridCol>
                <a:gridCol w="1464103">
                  <a:extLst>
                    <a:ext uri="{9D8B030D-6E8A-4147-A177-3AD203B41FA5}">
                      <a16:colId xmlns:a16="http://schemas.microsoft.com/office/drawing/2014/main" val="4147638118"/>
                    </a:ext>
                  </a:extLst>
                </a:gridCol>
                <a:gridCol w="1540385">
                  <a:extLst>
                    <a:ext uri="{9D8B030D-6E8A-4147-A177-3AD203B41FA5}">
                      <a16:colId xmlns:a16="http://schemas.microsoft.com/office/drawing/2014/main" val="2703395664"/>
                    </a:ext>
                  </a:extLst>
                </a:gridCol>
              </a:tblGrid>
              <a:tr h="958596">
                <a:tc gridSpan="3">
                  <a:txBody>
                    <a:bodyPr/>
                    <a:lstStyle/>
                    <a:p>
                      <a:pPr algn="l" fontAlgn="b"/>
                      <a:r>
                        <a:rPr lang="en-US" sz="2000" b="0" u="none" strike="noStrike" dirty="0">
                          <a:solidFill>
                            <a:schemeClr val="bg1"/>
                          </a:solidFill>
                          <a:effectLst/>
                        </a:rPr>
                        <a:t>Distance Config: IRF &amp; CTCF within 20-30 bases, </a:t>
                      </a:r>
                    </a:p>
                    <a:p>
                      <a:pPr algn="l" fontAlgn="b"/>
                      <a:r>
                        <a:rPr lang="en-US" sz="2000" b="0" u="none" strike="noStrike" dirty="0">
                          <a:solidFill>
                            <a:schemeClr val="bg1"/>
                          </a:solidFill>
                          <a:effectLst/>
                        </a:rPr>
                        <a:t>                              (SPI1 also can be present)</a:t>
                      </a:r>
                    </a:p>
                  </a:txBody>
                  <a:tcPr marL="7620" marR="7620" marT="7620" marB="0" anchor="ctr"/>
                </a:tc>
                <a:tc hMerge="1">
                  <a:txBody>
                    <a:bodyPr/>
                    <a:lstStyle/>
                    <a:p>
                      <a:endParaRPr lang="en-US"/>
                    </a:p>
                  </a:txBody>
                  <a:tcPr/>
                </a:tc>
                <a:tc hMerge="1">
                  <a:txBody>
                    <a:bodyPr/>
                    <a:lstStyle/>
                    <a:p>
                      <a:pPr algn="r" fontAlgn="b"/>
                      <a:endParaRPr lang="en-US" sz="18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937993584"/>
                  </a:ext>
                </a:extLst>
              </a:tr>
              <a:tr h="348996">
                <a:tc>
                  <a:txBody>
                    <a:bodyPr/>
                    <a:lstStyle/>
                    <a:p>
                      <a:pPr algn="l" fontAlgn="b"/>
                      <a:r>
                        <a:rPr lang="en-US" sz="2000" b="0" u="none" strike="noStrike" dirty="0">
                          <a:solidFill>
                            <a:srgbClr val="000000"/>
                          </a:solidFill>
                          <a:effectLst/>
                        </a:rPr>
                        <a:t>Features</a:t>
                      </a:r>
                      <a:endParaRPr lang="en-US" sz="2000" b="0" i="0" u="none" strike="noStrike" dirty="0">
                        <a:solidFill>
                          <a:srgbClr val="000000"/>
                        </a:solidFill>
                        <a:effectLst/>
                        <a:latin typeface="Calibri" panose="020F0502020204030204" pitchFamily="34" charset="0"/>
                      </a:endParaRPr>
                    </a:p>
                  </a:txBody>
                  <a:tcPr marL="7620" marR="7620" marT="7620" marB="0" anchor="b">
                    <a:lnB w="38100" cap="flat" cmpd="sng" algn="ctr">
                      <a:solidFill>
                        <a:schemeClr val="accent2">
                          <a:lumMod val="75000"/>
                        </a:schemeClr>
                      </a:solidFill>
                      <a:prstDash val="solid"/>
                      <a:round/>
                      <a:headEnd type="none" w="med" len="med"/>
                      <a:tailEnd type="none" w="med" len="med"/>
                    </a:lnB>
                  </a:tcPr>
                </a:tc>
                <a:tc>
                  <a:txBody>
                    <a:bodyPr/>
                    <a:lstStyle/>
                    <a:p>
                      <a:pPr algn="l" fontAlgn="b"/>
                      <a:r>
                        <a:rPr lang="en-US" sz="2000" b="0" u="none" strike="noStrike" dirty="0">
                          <a:solidFill>
                            <a:srgbClr val="000000"/>
                          </a:solidFill>
                          <a:effectLst/>
                        </a:rPr>
                        <a:t>Effect Size</a:t>
                      </a:r>
                      <a:endParaRPr lang="en-US" sz="2000" b="0" i="0" u="none" strike="noStrike" dirty="0">
                        <a:solidFill>
                          <a:srgbClr val="000000"/>
                        </a:solidFill>
                        <a:effectLst/>
                        <a:latin typeface="Calibri" panose="020F0502020204030204" pitchFamily="34" charset="0"/>
                      </a:endParaRPr>
                    </a:p>
                  </a:txBody>
                  <a:tcPr marL="7620" marR="7620" marT="7620" marB="0" anchor="b">
                    <a:lnB w="38100" cap="flat" cmpd="sng" algn="ctr">
                      <a:solidFill>
                        <a:schemeClr val="accent2">
                          <a:lumMod val="75000"/>
                        </a:schemeClr>
                      </a:solidFill>
                      <a:prstDash val="solid"/>
                      <a:round/>
                      <a:headEnd type="none" w="med" len="med"/>
                      <a:tailEnd type="none" w="med" len="med"/>
                    </a:lnB>
                  </a:tcPr>
                </a:tc>
                <a:tc>
                  <a:txBody>
                    <a:bodyPr/>
                    <a:lstStyle/>
                    <a:p>
                      <a:pPr algn="r" fontAlgn="b"/>
                      <a:r>
                        <a:rPr lang="en-US" sz="2000" b="0" u="none" strike="noStrike" dirty="0">
                          <a:solidFill>
                            <a:srgbClr val="000000"/>
                          </a:solidFill>
                          <a:effectLst/>
                        </a:rPr>
                        <a:t>P-Value</a:t>
                      </a:r>
                      <a:endParaRPr lang="en-US" sz="2000" b="0" i="0" u="none" strike="noStrike" dirty="0">
                        <a:solidFill>
                          <a:srgbClr val="000000"/>
                        </a:solidFill>
                        <a:effectLst/>
                        <a:latin typeface="Calibri" panose="020F0502020204030204" pitchFamily="34" charset="0"/>
                      </a:endParaRPr>
                    </a:p>
                  </a:txBody>
                  <a:tcPr marL="7620" marR="7620" marT="7620" marB="0" anchor="b">
                    <a:lnB w="381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2786371902"/>
                  </a:ext>
                </a:extLst>
              </a:tr>
              <a:tr h="348996">
                <a:tc>
                  <a:txBody>
                    <a:bodyPr/>
                    <a:lstStyle/>
                    <a:p>
                      <a:pPr algn="l" fontAlgn="ctr"/>
                      <a:r>
                        <a:rPr lang="en-US" sz="2000" b="0" i="0" u="none" strike="noStrike" dirty="0">
                          <a:solidFill>
                            <a:srgbClr val="000000"/>
                          </a:solidFill>
                          <a:effectLst/>
                          <a:latin typeface="+mn-lt"/>
                        </a:rPr>
                        <a:t> CTCF/IRF interaction</a:t>
                      </a:r>
                    </a:p>
                  </a:txBody>
                  <a:tcPr marL="7620" marR="7620" marT="7620" marB="0" anchor="ctr">
                    <a:lnL w="38100" cap="flat" cmpd="sng" algn="ctr">
                      <a:solidFill>
                        <a:schemeClr val="accent2">
                          <a:lumMod val="75000"/>
                        </a:schemeClr>
                      </a:solidFill>
                      <a:prstDash val="solid"/>
                      <a:round/>
                      <a:headEnd type="none" w="med" len="med"/>
                      <a:tailEnd type="none" w="med" len="med"/>
                    </a:lnL>
                    <a:lnR>
                      <a:noFill/>
                    </a:lnR>
                    <a:lnT w="38100" cap="flat" cmpd="sng" algn="ctr">
                      <a:solidFill>
                        <a:schemeClr val="accent2">
                          <a:lumMod val="75000"/>
                        </a:schemeClr>
                      </a:solid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en-US" sz="2000" b="0" i="0" u="none" strike="noStrike" dirty="0">
                          <a:solidFill>
                            <a:srgbClr val="C00000"/>
                          </a:solidFill>
                          <a:effectLst/>
                          <a:latin typeface="+mn-lt"/>
                        </a:rPr>
                        <a:t>-54319.73</a:t>
                      </a:r>
                    </a:p>
                  </a:txBody>
                  <a:tcPr marL="7620" marR="7620" marT="7620" marB="0" anchor="b">
                    <a:lnL>
                      <a:noFill/>
                    </a:lnL>
                    <a:lnR>
                      <a:noFill/>
                    </a:lnR>
                    <a:lnT w="38100" cap="flat" cmpd="sng" algn="ctr">
                      <a:solidFill>
                        <a:schemeClr val="accent2">
                          <a:lumMod val="75000"/>
                        </a:schemeClr>
                      </a:solid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en-US" sz="2000" b="1" i="0" u="none" strike="noStrike" dirty="0">
                          <a:solidFill>
                            <a:srgbClr val="000000"/>
                          </a:solidFill>
                          <a:effectLst/>
                          <a:latin typeface="+mn-lt"/>
                        </a:rPr>
                        <a:t>0.0000</a:t>
                      </a:r>
                    </a:p>
                  </a:txBody>
                  <a:tcPr marL="7620" marR="7620" marT="7620" marB="0" anchor="b">
                    <a:lnL>
                      <a:noFill/>
                    </a:lnL>
                    <a:lnR w="381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39097042"/>
                  </a:ext>
                </a:extLst>
              </a:tr>
              <a:tr h="348996">
                <a:tc>
                  <a:txBody>
                    <a:bodyPr/>
                    <a:lstStyle/>
                    <a:p>
                      <a:pPr algn="l" fontAlgn="ctr"/>
                      <a:r>
                        <a:rPr lang="en-US" sz="2000" b="0" i="0" u="none" strike="noStrike" dirty="0">
                          <a:solidFill>
                            <a:srgbClr val="000000"/>
                          </a:solidFill>
                          <a:effectLst/>
                          <a:latin typeface="+mn-lt"/>
                        </a:rPr>
                        <a:t> IRF</a:t>
                      </a:r>
                    </a:p>
                  </a:txBody>
                  <a:tcPr marL="7620" marR="7620" marT="7620" marB="0" anchor="ctr">
                    <a:lnL w="38100" cap="flat" cmpd="sng" algn="ctr">
                      <a:solidFill>
                        <a:schemeClr val="accent2">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en-US" sz="2000" b="0" i="0" u="none" strike="noStrike" dirty="0">
                          <a:solidFill>
                            <a:srgbClr val="C00000"/>
                          </a:solidFill>
                          <a:effectLst/>
                          <a:latin typeface="+mn-lt"/>
                        </a:rPr>
                        <a:t>-26241.39</a:t>
                      </a:r>
                    </a:p>
                  </a:txBody>
                  <a:tcPr marL="7620" marR="7620" marT="7620" marB="0" anchor="b">
                    <a:lnL>
                      <a:noFill/>
                    </a:lnL>
                    <a:lnR>
                      <a:noFill/>
                    </a:lnR>
                    <a:lnT>
                      <a:noFill/>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en-US" sz="2000" b="1" i="0" u="none" strike="noStrike" dirty="0">
                          <a:solidFill>
                            <a:srgbClr val="000000"/>
                          </a:solidFill>
                          <a:effectLst/>
                          <a:latin typeface="+mn-lt"/>
                        </a:rPr>
                        <a:t>0.0000</a:t>
                      </a:r>
                    </a:p>
                  </a:txBody>
                  <a:tcPr marL="7620" marR="7620" marT="7620" marB="0" anchor="b">
                    <a:lnL>
                      <a:noFill/>
                    </a:lnL>
                    <a:lnR w="38100" cap="flat" cmpd="sng" algn="ctr">
                      <a:solidFill>
                        <a:schemeClr val="accent2">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475001598"/>
                  </a:ext>
                </a:extLst>
              </a:tr>
              <a:tr h="348996">
                <a:tc>
                  <a:txBody>
                    <a:bodyPr/>
                    <a:lstStyle/>
                    <a:p>
                      <a:pPr algn="l" fontAlgn="ctr"/>
                      <a:r>
                        <a:rPr lang="en-US" sz="2000" b="0" i="0" u="none" strike="noStrike" dirty="0">
                          <a:solidFill>
                            <a:srgbClr val="000000"/>
                          </a:solidFill>
                          <a:effectLst/>
                          <a:latin typeface="+mn-lt"/>
                        </a:rPr>
                        <a:t> CTCF</a:t>
                      </a:r>
                    </a:p>
                  </a:txBody>
                  <a:tcPr marL="7620" marR="7620" marT="7620" marB="0" anchor="ctr">
                    <a:lnL w="38100" cap="flat" cmpd="sng" algn="ctr">
                      <a:solidFill>
                        <a:schemeClr val="accent2">
                          <a:lumMod val="75000"/>
                        </a:schemeClr>
                      </a:solidFill>
                      <a:prstDash val="solid"/>
                      <a:round/>
                      <a:headEnd type="none" w="med" len="med"/>
                      <a:tailEnd type="none" w="med" len="med"/>
                    </a:lnL>
                    <a:lnR>
                      <a:noFill/>
                    </a:lnR>
                    <a:lnT>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en-US" sz="2000" b="0" i="0" u="none" strike="noStrike">
                          <a:solidFill>
                            <a:srgbClr val="C00000"/>
                          </a:solidFill>
                          <a:effectLst/>
                          <a:latin typeface="+mn-lt"/>
                        </a:rPr>
                        <a:t>-19224.66</a:t>
                      </a:r>
                    </a:p>
                  </a:txBody>
                  <a:tcPr marL="7620" marR="7620" marT="7620" marB="0" anchor="b">
                    <a:lnL>
                      <a:noFill/>
                    </a:lnL>
                    <a:lnR>
                      <a:noFill/>
                    </a:lnR>
                    <a:lnT>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en-US" sz="2000" b="1" i="0" u="none" strike="noStrike" dirty="0">
                          <a:solidFill>
                            <a:srgbClr val="000000"/>
                          </a:solidFill>
                          <a:effectLst/>
                          <a:latin typeface="+mn-lt"/>
                        </a:rPr>
                        <a:t>0.0000</a:t>
                      </a:r>
                    </a:p>
                  </a:txBody>
                  <a:tcPr marL="7620" marR="7620" marT="7620" marB="0" anchor="b">
                    <a:lnL>
                      <a:noFill/>
                    </a:lnL>
                    <a:lnR w="38100" cap="flat" cmpd="sng" algn="ctr">
                      <a:solidFill>
                        <a:schemeClr val="accent2">
                          <a:lumMod val="75000"/>
                        </a:schemeClr>
                      </a:solidFill>
                      <a:prstDash val="solid"/>
                      <a:round/>
                      <a:headEnd type="none" w="med" len="med"/>
                      <a:tailEnd type="none" w="med" len="med"/>
                    </a:lnR>
                    <a:lnT>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37326333"/>
                  </a:ext>
                </a:extLst>
              </a:tr>
              <a:tr h="348996">
                <a:tc>
                  <a:txBody>
                    <a:bodyPr/>
                    <a:lstStyle/>
                    <a:p>
                      <a:pPr algn="l" fontAlgn="ctr"/>
                      <a:r>
                        <a:rPr lang="en-US" sz="2000" b="0" i="0" u="none" strike="noStrike" dirty="0">
                          <a:solidFill>
                            <a:srgbClr val="000000"/>
                          </a:solidFill>
                          <a:effectLst/>
                          <a:latin typeface="+mn-lt"/>
                        </a:rPr>
                        <a:t> CTCF/IRF order</a:t>
                      </a:r>
                    </a:p>
                  </a:txBody>
                  <a:tcPr marL="7620" marR="7620" marT="7620" marB="0" anchor="ctr">
                    <a:lnL w="38100" cap="flat" cmpd="sng" algn="ctr">
                      <a:solidFill>
                        <a:schemeClr val="accent2">
                          <a:lumMod val="75000"/>
                        </a:schemeClr>
                      </a:solidFill>
                      <a:prstDash val="solid"/>
                      <a:round/>
                      <a:headEnd type="none" w="med" len="med"/>
                      <a:tailEnd type="none" w="med" len="med"/>
                    </a:lnL>
                    <a:lnT w="38100" cap="flat" cmpd="sng" algn="ctr">
                      <a:noFill/>
                      <a:prstDash val="solid"/>
                      <a:round/>
                      <a:headEnd type="none" w="med" len="med"/>
                      <a:tailEnd type="none" w="med" len="med"/>
                    </a:lnT>
                    <a:solidFill>
                      <a:schemeClr val="accent2">
                        <a:lumMod val="20000"/>
                        <a:lumOff val="80000"/>
                      </a:schemeClr>
                    </a:solidFill>
                  </a:tcPr>
                </a:tc>
                <a:tc>
                  <a:txBody>
                    <a:bodyPr/>
                    <a:lstStyle/>
                    <a:p>
                      <a:pPr algn="r" fontAlgn="b"/>
                      <a:r>
                        <a:rPr lang="en-US" sz="2000" b="0" i="0" u="none" strike="noStrike" dirty="0">
                          <a:solidFill>
                            <a:srgbClr val="C00000"/>
                          </a:solidFill>
                          <a:effectLst/>
                          <a:latin typeface="+mn-lt"/>
                        </a:rPr>
                        <a:t>-13970.61</a:t>
                      </a:r>
                    </a:p>
                  </a:txBody>
                  <a:tcPr marL="7620" marR="7620" marT="7620" marB="0" anchor="b">
                    <a:lnT w="38100" cap="flat" cmpd="sng" algn="ctr">
                      <a:noFill/>
                      <a:prstDash val="solid"/>
                      <a:round/>
                      <a:headEnd type="none" w="med" len="med"/>
                      <a:tailEnd type="none" w="med" len="med"/>
                    </a:lnT>
                    <a:solidFill>
                      <a:schemeClr val="accent2">
                        <a:lumMod val="20000"/>
                        <a:lumOff val="80000"/>
                      </a:schemeClr>
                    </a:solidFill>
                  </a:tcPr>
                </a:tc>
                <a:tc>
                  <a:txBody>
                    <a:bodyPr/>
                    <a:lstStyle/>
                    <a:p>
                      <a:pPr algn="r" fontAlgn="b"/>
                      <a:r>
                        <a:rPr lang="en-US" sz="2000" b="1" i="0" u="none" strike="noStrike" dirty="0">
                          <a:solidFill>
                            <a:srgbClr val="000000"/>
                          </a:solidFill>
                          <a:effectLst/>
                          <a:latin typeface="+mn-lt"/>
                        </a:rPr>
                        <a:t>0.0000</a:t>
                      </a:r>
                    </a:p>
                  </a:txBody>
                  <a:tcPr marL="7620" marR="7620" marT="7620" marB="0" anchor="b">
                    <a:lnR w="38100" cap="flat" cmpd="sng" algn="ctr">
                      <a:solidFill>
                        <a:schemeClr val="accent2">
                          <a:lumMod val="75000"/>
                        </a:schemeClr>
                      </a:solidFill>
                      <a:prstDash val="solid"/>
                      <a:round/>
                      <a:headEnd type="none" w="med" len="med"/>
                      <a:tailEnd type="none" w="med" len="med"/>
                    </a:lnR>
                    <a:lnT w="38100" cap="flat" cmpd="sng" algn="ctr">
                      <a:no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3324845798"/>
                  </a:ext>
                </a:extLst>
              </a:tr>
              <a:tr h="348996">
                <a:tc>
                  <a:txBody>
                    <a:bodyPr/>
                    <a:lstStyle/>
                    <a:p>
                      <a:pPr algn="l" fontAlgn="ctr"/>
                      <a:r>
                        <a:rPr lang="en-US" sz="2000" b="0" i="0" u="none" strike="noStrike" dirty="0">
                          <a:solidFill>
                            <a:srgbClr val="000000"/>
                          </a:solidFill>
                          <a:effectLst/>
                          <a:latin typeface="+mn-lt"/>
                        </a:rPr>
                        <a:t> CTCF/IRF distance</a:t>
                      </a:r>
                    </a:p>
                  </a:txBody>
                  <a:tcPr marL="7620" marR="7620" marT="7620" marB="0" anchor="ctr">
                    <a:lnL w="38100" cap="flat" cmpd="sng" algn="ctr">
                      <a:solidFill>
                        <a:schemeClr val="accent2">
                          <a:lumMod val="75000"/>
                        </a:schemeClr>
                      </a:solidFill>
                      <a:prstDash val="solid"/>
                      <a:round/>
                      <a:headEnd type="none" w="med" len="med"/>
                      <a:tailEnd type="none" w="med" len="med"/>
                    </a:lnL>
                    <a:lnB w="38100" cap="flat" cmpd="sng" algn="ctr">
                      <a:solidFill>
                        <a:schemeClr val="accent2">
                          <a:lumMod val="75000"/>
                        </a:schemeClr>
                      </a:solidFill>
                      <a:prstDash val="solid"/>
                      <a:round/>
                      <a:headEnd type="none" w="med" len="med"/>
                      <a:tailEnd type="none" w="med" len="med"/>
                    </a:lnB>
                    <a:solidFill>
                      <a:schemeClr val="accent2">
                        <a:lumMod val="20000"/>
                        <a:lumOff val="80000"/>
                      </a:schemeClr>
                    </a:solidFill>
                  </a:tcPr>
                </a:tc>
                <a:tc>
                  <a:txBody>
                    <a:bodyPr/>
                    <a:lstStyle/>
                    <a:p>
                      <a:pPr algn="r" fontAlgn="b"/>
                      <a:r>
                        <a:rPr lang="en-US" sz="2000" b="0" i="0" u="none" strike="noStrike" dirty="0">
                          <a:solidFill>
                            <a:srgbClr val="C00000"/>
                          </a:solidFill>
                          <a:effectLst/>
                          <a:latin typeface="+mn-lt"/>
                        </a:rPr>
                        <a:t>-12823.83</a:t>
                      </a:r>
                    </a:p>
                  </a:txBody>
                  <a:tcPr marL="7620" marR="7620" marT="7620" marB="0" anchor="b">
                    <a:lnB w="38100" cap="flat" cmpd="sng" algn="ctr">
                      <a:solidFill>
                        <a:schemeClr val="accent2">
                          <a:lumMod val="75000"/>
                        </a:schemeClr>
                      </a:solidFill>
                      <a:prstDash val="solid"/>
                      <a:round/>
                      <a:headEnd type="none" w="med" len="med"/>
                      <a:tailEnd type="none" w="med" len="med"/>
                    </a:lnB>
                    <a:solidFill>
                      <a:schemeClr val="accent2">
                        <a:lumMod val="20000"/>
                        <a:lumOff val="80000"/>
                      </a:schemeClr>
                    </a:solidFill>
                  </a:tcPr>
                </a:tc>
                <a:tc>
                  <a:txBody>
                    <a:bodyPr/>
                    <a:lstStyle/>
                    <a:p>
                      <a:pPr algn="r" fontAlgn="b"/>
                      <a:r>
                        <a:rPr lang="en-US" sz="2000" b="1" i="0" u="none" strike="noStrike" dirty="0">
                          <a:solidFill>
                            <a:srgbClr val="000000"/>
                          </a:solidFill>
                          <a:effectLst/>
                          <a:latin typeface="+mn-lt"/>
                        </a:rPr>
                        <a:t>0.0000</a:t>
                      </a:r>
                    </a:p>
                  </a:txBody>
                  <a:tcPr marL="7620" marR="7620" marT="7620" marB="0" anchor="b">
                    <a:lnR w="38100" cap="flat" cmpd="sng" algn="ctr">
                      <a:solidFill>
                        <a:schemeClr val="accent2">
                          <a:lumMod val="75000"/>
                        </a:schemeClr>
                      </a:solidFill>
                      <a:prstDash val="solid"/>
                      <a:round/>
                      <a:headEnd type="none" w="med" len="med"/>
                      <a:tailEnd type="none" w="med" len="med"/>
                    </a:lnR>
                    <a:lnB w="38100" cap="flat" cmpd="sng" algn="ctr">
                      <a:solidFill>
                        <a:schemeClr val="accent2">
                          <a:lumMod val="7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92702588"/>
                  </a:ext>
                </a:extLst>
              </a:tr>
              <a:tr h="348996">
                <a:tc>
                  <a:txBody>
                    <a:bodyPr/>
                    <a:lstStyle/>
                    <a:p>
                      <a:pPr algn="l" fontAlgn="ctr"/>
                      <a:r>
                        <a:rPr lang="en-US" sz="2000" b="0" i="0" u="none" strike="noStrike" dirty="0">
                          <a:solidFill>
                            <a:srgbClr val="000000"/>
                          </a:solidFill>
                          <a:effectLst/>
                          <a:latin typeface="+mn-lt"/>
                        </a:rPr>
                        <a:t> SPI1/IRF distance</a:t>
                      </a:r>
                    </a:p>
                  </a:txBody>
                  <a:tcPr marL="7620" marR="7620" marT="7620" marB="0" anchor="ctr">
                    <a:lnT w="38100" cap="flat" cmpd="sng" algn="ctr">
                      <a:solidFill>
                        <a:schemeClr val="accent2">
                          <a:lumMod val="75000"/>
                        </a:schemeClr>
                      </a:solidFill>
                      <a:prstDash val="solid"/>
                      <a:round/>
                      <a:headEnd type="none" w="med" len="med"/>
                      <a:tailEnd type="none" w="med" len="med"/>
                    </a:lnT>
                    <a:solidFill>
                      <a:schemeClr val="accent5">
                        <a:lumMod val="20000"/>
                        <a:lumOff val="80000"/>
                      </a:schemeClr>
                    </a:solidFill>
                  </a:tcPr>
                </a:tc>
                <a:tc>
                  <a:txBody>
                    <a:bodyPr/>
                    <a:lstStyle/>
                    <a:p>
                      <a:pPr algn="r" fontAlgn="b"/>
                      <a:r>
                        <a:rPr lang="en-US" sz="2000" b="0" i="0" u="none" strike="noStrike" dirty="0">
                          <a:solidFill>
                            <a:srgbClr val="C00000"/>
                          </a:solidFill>
                          <a:effectLst/>
                          <a:latin typeface="+mn-lt"/>
                        </a:rPr>
                        <a:t>-6297.87</a:t>
                      </a:r>
                    </a:p>
                  </a:txBody>
                  <a:tcPr marL="7620" marR="7620" marT="7620" marB="0" anchor="b">
                    <a:lnT w="38100" cap="flat" cmpd="sng" algn="ctr">
                      <a:solidFill>
                        <a:schemeClr val="accent2">
                          <a:lumMod val="75000"/>
                        </a:schemeClr>
                      </a:solidFill>
                      <a:prstDash val="solid"/>
                      <a:round/>
                      <a:headEnd type="none" w="med" len="med"/>
                      <a:tailEnd type="none" w="med" len="med"/>
                    </a:lnT>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n-lt"/>
                        </a:rPr>
                        <a:t>0.0000</a:t>
                      </a:r>
                    </a:p>
                  </a:txBody>
                  <a:tcPr marL="7620" marR="7620" marT="7620" marB="0" anchor="b">
                    <a:lnT w="38100" cap="flat" cmpd="sng" algn="ctr">
                      <a:solidFill>
                        <a:schemeClr val="accent2">
                          <a:lumMod val="75000"/>
                        </a:schemeClr>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1025245649"/>
                  </a:ext>
                </a:extLst>
              </a:tr>
              <a:tr h="348996">
                <a:tc>
                  <a:txBody>
                    <a:bodyPr/>
                    <a:lstStyle/>
                    <a:p>
                      <a:pPr algn="l" fontAlgn="ctr"/>
                      <a:r>
                        <a:rPr lang="en-US" sz="2000" b="0" i="0" u="none" strike="noStrike" dirty="0">
                          <a:solidFill>
                            <a:srgbClr val="000000"/>
                          </a:solidFill>
                          <a:effectLst/>
                          <a:latin typeface="+mn-lt"/>
                        </a:rPr>
                        <a:t> SPI1/IRF order</a:t>
                      </a:r>
                    </a:p>
                  </a:txBody>
                  <a:tcPr marL="7620" marR="7620" marT="7620" marB="0" anchor="ctr">
                    <a:lnB w="38100" cap="flat" cmpd="sng" algn="ctr">
                      <a:noFill/>
                      <a:prstDash val="solid"/>
                      <a:round/>
                      <a:headEnd type="none" w="med" len="med"/>
                      <a:tailEnd type="none" w="med" len="med"/>
                    </a:lnB>
                    <a:solidFill>
                      <a:schemeClr val="accent5">
                        <a:lumMod val="20000"/>
                        <a:lumOff val="80000"/>
                      </a:schemeClr>
                    </a:solidFill>
                  </a:tcPr>
                </a:tc>
                <a:tc>
                  <a:txBody>
                    <a:bodyPr/>
                    <a:lstStyle/>
                    <a:p>
                      <a:pPr algn="r" fontAlgn="b"/>
                      <a:r>
                        <a:rPr lang="en-US" sz="2000" b="0" i="0" u="none" strike="noStrike" dirty="0">
                          <a:solidFill>
                            <a:srgbClr val="C00000"/>
                          </a:solidFill>
                          <a:effectLst/>
                          <a:latin typeface="+mn-lt"/>
                        </a:rPr>
                        <a:t>-6188.39</a:t>
                      </a:r>
                    </a:p>
                  </a:txBody>
                  <a:tcPr marL="7620" marR="7620" marT="7620" marB="0" anchor="b">
                    <a:lnB w="38100" cap="flat" cmpd="sng" algn="ctr">
                      <a:noFill/>
                      <a:prstDash val="solid"/>
                      <a:round/>
                      <a:headEnd type="none" w="med" len="med"/>
                      <a:tailEnd type="none" w="med" len="med"/>
                    </a:lnB>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n-lt"/>
                        </a:rPr>
                        <a:t>0.0000</a:t>
                      </a:r>
                    </a:p>
                  </a:txBody>
                  <a:tcPr marL="7620" marR="7620" marT="7620" marB="0" anchor="b">
                    <a:lnB w="38100" cap="flat" cmpd="sng" algn="ctr">
                      <a:no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08170705"/>
                  </a:ext>
                </a:extLst>
              </a:tr>
              <a:tr h="348996">
                <a:tc>
                  <a:txBody>
                    <a:bodyPr/>
                    <a:lstStyle/>
                    <a:p>
                      <a:pPr algn="l" fontAlgn="ctr"/>
                      <a:r>
                        <a:rPr lang="en-US" sz="2000" b="0" i="0" u="none" strike="noStrike" dirty="0">
                          <a:solidFill>
                            <a:srgbClr val="000000"/>
                          </a:solidFill>
                          <a:effectLst/>
                          <a:latin typeface="+mn-lt"/>
                        </a:rPr>
                        <a:t> SPI1/CTCF distance</a:t>
                      </a:r>
                    </a:p>
                  </a:txBody>
                  <a:tcPr marL="7620" marR="7620" marT="7620" marB="0" anchor="ctr">
                    <a:lnL w="38100" cap="flat" cmpd="sng" algn="ctr">
                      <a:noFill/>
                      <a:prstDash val="solid"/>
                      <a:round/>
                      <a:headEnd type="none" w="med" len="med"/>
                      <a:tailEnd type="none" w="med" len="med"/>
                    </a:lnL>
                    <a:lnR>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US" sz="2000" b="0" i="0" u="none" strike="noStrike" dirty="0">
                          <a:solidFill>
                            <a:srgbClr val="C00000"/>
                          </a:solidFill>
                          <a:effectLst/>
                          <a:latin typeface="+mn-lt"/>
                        </a:rPr>
                        <a:t>-6106.74</a:t>
                      </a:r>
                    </a:p>
                  </a:txBody>
                  <a:tcPr marL="7620" marR="7620" marT="7620" marB="0" anchor="b">
                    <a:lnL>
                      <a:noFill/>
                    </a:lnL>
                    <a:lnR>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n-lt"/>
                        </a:rPr>
                        <a:t>0.0000</a:t>
                      </a:r>
                    </a:p>
                  </a:txBody>
                  <a:tcPr marL="7620" marR="7620" marT="7620" marB="0" anchor="b">
                    <a:lnL>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980799225"/>
                  </a:ext>
                </a:extLst>
              </a:tr>
              <a:tr h="348996">
                <a:tc>
                  <a:txBody>
                    <a:bodyPr/>
                    <a:lstStyle/>
                    <a:p>
                      <a:pPr algn="l" fontAlgn="ctr"/>
                      <a:r>
                        <a:rPr lang="en-US" sz="2000" b="0" i="0" u="none" strike="noStrike" dirty="0">
                          <a:solidFill>
                            <a:srgbClr val="000000"/>
                          </a:solidFill>
                          <a:effectLst/>
                          <a:latin typeface="+mn-lt"/>
                        </a:rPr>
                        <a:t> SPI1/CTCF order</a:t>
                      </a:r>
                    </a:p>
                  </a:txBody>
                  <a:tcPr marL="7620" marR="7620" marT="7620" marB="0" anchor="ctr">
                    <a:lnT w="38100" cap="flat" cmpd="sng" algn="ctr">
                      <a:noFill/>
                      <a:prstDash val="solid"/>
                      <a:round/>
                      <a:headEnd type="none" w="med" len="med"/>
                      <a:tailEnd type="none" w="med" len="med"/>
                    </a:lnT>
                    <a:solidFill>
                      <a:schemeClr val="accent5">
                        <a:lumMod val="20000"/>
                        <a:lumOff val="80000"/>
                      </a:schemeClr>
                    </a:solidFill>
                  </a:tcPr>
                </a:tc>
                <a:tc>
                  <a:txBody>
                    <a:bodyPr/>
                    <a:lstStyle/>
                    <a:p>
                      <a:pPr algn="r" fontAlgn="b"/>
                      <a:r>
                        <a:rPr lang="en-US" sz="2000" b="0" i="0" u="none" strike="noStrike" dirty="0">
                          <a:solidFill>
                            <a:srgbClr val="C00000"/>
                          </a:solidFill>
                          <a:effectLst/>
                          <a:latin typeface="+mn-lt"/>
                        </a:rPr>
                        <a:t>-5435.62</a:t>
                      </a:r>
                    </a:p>
                  </a:txBody>
                  <a:tcPr marL="7620" marR="7620" marT="7620" marB="0" anchor="b">
                    <a:lnT w="38100" cap="flat" cmpd="sng" algn="ctr">
                      <a:noFill/>
                      <a:prstDash val="solid"/>
                      <a:round/>
                      <a:headEnd type="none" w="med" len="med"/>
                      <a:tailEnd type="none" w="med" len="med"/>
                    </a:lnT>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n-lt"/>
                        </a:rPr>
                        <a:t>0.0000</a:t>
                      </a:r>
                    </a:p>
                  </a:txBody>
                  <a:tcPr marL="7620" marR="7620" marT="7620" marB="0" anchor="b">
                    <a:lnT w="38100" cap="flat" cmpd="sng" algn="ctr">
                      <a:no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2840552751"/>
                  </a:ext>
                </a:extLst>
              </a:tr>
              <a:tr h="348996">
                <a:tc>
                  <a:txBody>
                    <a:bodyPr/>
                    <a:lstStyle/>
                    <a:p>
                      <a:pPr algn="l" fontAlgn="ctr"/>
                      <a:r>
                        <a:rPr lang="en-US" sz="2000" b="0" i="0" u="none" strike="noStrike" dirty="0">
                          <a:solidFill>
                            <a:srgbClr val="000000"/>
                          </a:solidFill>
                          <a:effectLst/>
                          <a:latin typeface="+mn-lt"/>
                        </a:rPr>
                        <a:t> SPI1/IRF interaction</a:t>
                      </a:r>
                    </a:p>
                  </a:txBody>
                  <a:tcPr marL="7620" marR="7620" marT="7620" marB="0" anchor="ctr">
                    <a:lnB w="38100" cap="flat" cmpd="sng" algn="ctr">
                      <a:noFill/>
                      <a:prstDash val="solid"/>
                      <a:round/>
                      <a:headEnd type="none" w="med" len="med"/>
                      <a:tailEnd type="none" w="med" len="med"/>
                    </a:lnB>
                    <a:solidFill>
                      <a:schemeClr val="accent5">
                        <a:lumMod val="20000"/>
                        <a:lumOff val="80000"/>
                      </a:schemeClr>
                    </a:solidFill>
                  </a:tcPr>
                </a:tc>
                <a:tc>
                  <a:txBody>
                    <a:bodyPr/>
                    <a:lstStyle/>
                    <a:p>
                      <a:pPr algn="r" fontAlgn="b"/>
                      <a:r>
                        <a:rPr lang="en-US" sz="2000" b="0" i="0" u="none" strike="noStrike" dirty="0">
                          <a:solidFill>
                            <a:srgbClr val="C00000"/>
                          </a:solidFill>
                          <a:effectLst/>
                          <a:latin typeface="+mn-lt"/>
                        </a:rPr>
                        <a:t>-126.01</a:t>
                      </a:r>
                    </a:p>
                  </a:txBody>
                  <a:tcPr marL="7620" marR="7620" marT="7620" marB="0" anchor="b">
                    <a:lnB w="38100" cap="flat" cmpd="sng" algn="ctr">
                      <a:noFill/>
                      <a:prstDash val="solid"/>
                      <a:round/>
                      <a:headEnd type="none" w="med" len="med"/>
                      <a:tailEnd type="none" w="med" len="med"/>
                    </a:lnB>
                    <a:solidFill>
                      <a:schemeClr val="accent5">
                        <a:lumMod val="20000"/>
                        <a:lumOff val="80000"/>
                      </a:schemeClr>
                    </a:solidFill>
                  </a:tcPr>
                </a:tc>
                <a:tc>
                  <a:txBody>
                    <a:bodyPr/>
                    <a:lstStyle/>
                    <a:p>
                      <a:pPr algn="r" fontAlgn="b"/>
                      <a:r>
                        <a:rPr lang="en-US" sz="2000" b="0" i="0" u="none" strike="noStrike" dirty="0">
                          <a:solidFill>
                            <a:srgbClr val="000000"/>
                          </a:solidFill>
                          <a:effectLst/>
                          <a:latin typeface="+mn-lt"/>
                        </a:rPr>
                        <a:t>0.1338</a:t>
                      </a:r>
                    </a:p>
                  </a:txBody>
                  <a:tcPr marL="7620" marR="7620" marT="7620" marB="0" anchor="b">
                    <a:lnB w="38100" cap="flat" cmpd="sng" algn="ctr">
                      <a:no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53025892"/>
                  </a:ext>
                </a:extLst>
              </a:tr>
              <a:tr h="348996">
                <a:tc>
                  <a:txBody>
                    <a:bodyPr/>
                    <a:lstStyle/>
                    <a:p>
                      <a:pPr algn="l" fontAlgn="ctr"/>
                      <a:r>
                        <a:rPr lang="en-US" sz="2000" b="0" i="0" u="none" strike="noStrike" dirty="0">
                          <a:solidFill>
                            <a:srgbClr val="000000"/>
                          </a:solidFill>
                          <a:effectLst/>
                          <a:latin typeface="+mn-lt"/>
                        </a:rPr>
                        <a:t> SPI1/CTCF interaction</a:t>
                      </a:r>
                    </a:p>
                  </a:txBody>
                  <a:tcPr marL="7620" marR="7620" marT="7620" marB="0" anchor="ctr">
                    <a:lnL w="38100" cap="flat" cmpd="sng" algn="ctr">
                      <a:noFill/>
                      <a:prstDash val="solid"/>
                      <a:round/>
                      <a:headEnd type="none" w="med" len="med"/>
                      <a:tailEnd type="none" w="med" len="med"/>
                    </a:lnL>
                    <a:lnT w="38100" cap="flat" cmpd="sng" algn="ctr">
                      <a:no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solidFill>
                      <a:schemeClr val="accent5">
                        <a:lumMod val="20000"/>
                        <a:lumOff val="80000"/>
                      </a:schemeClr>
                    </a:solidFill>
                  </a:tcPr>
                </a:tc>
                <a:tc>
                  <a:txBody>
                    <a:bodyPr/>
                    <a:lstStyle/>
                    <a:p>
                      <a:pPr algn="r" fontAlgn="b"/>
                      <a:r>
                        <a:rPr lang="en-US" sz="2000" b="0" i="0" u="none" strike="noStrike" dirty="0">
                          <a:solidFill>
                            <a:srgbClr val="C00000"/>
                          </a:solidFill>
                          <a:effectLst/>
                          <a:latin typeface="+mn-lt"/>
                        </a:rPr>
                        <a:t>-115.25</a:t>
                      </a:r>
                    </a:p>
                  </a:txBody>
                  <a:tcPr marL="7620" marR="7620" marT="7620" marB="0" anchor="b">
                    <a:lnT w="38100" cap="flat" cmpd="sng" algn="ctr">
                      <a:no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solidFill>
                      <a:schemeClr val="accent5">
                        <a:lumMod val="20000"/>
                        <a:lumOff val="80000"/>
                      </a:schemeClr>
                    </a:solidFill>
                  </a:tcPr>
                </a:tc>
                <a:tc>
                  <a:txBody>
                    <a:bodyPr/>
                    <a:lstStyle/>
                    <a:p>
                      <a:pPr algn="r" fontAlgn="b"/>
                      <a:r>
                        <a:rPr lang="en-US" sz="2000" b="0" i="0" u="none" strike="noStrike" dirty="0">
                          <a:solidFill>
                            <a:srgbClr val="000000"/>
                          </a:solidFill>
                          <a:effectLst/>
                          <a:latin typeface="+mn-lt"/>
                        </a:rPr>
                        <a:t>0.6154</a:t>
                      </a:r>
                    </a:p>
                  </a:txBody>
                  <a:tcPr marL="7620" marR="7620" marT="7620" marB="0" anchor="b">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10121649"/>
                  </a:ext>
                </a:extLst>
              </a:tr>
              <a:tr h="348996">
                <a:tc>
                  <a:txBody>
                    <a:bodyPr/>
                    <a:lstStyle/>
                    <a:p>
                      <a:pPr algn="l" fontAlgn="ctr"/>
                      <a:r>
                        <a:rPr lang="en-US" sz="2000" b="0" i="0" u="none" strike="noStrike" dirty="0">
                          <a:solidFill>
                            <a:srgbClr val="000000"/>
                          </a:solidFill>
                          <a:effectLst/>
                          <a:latin typeface="+mn-lt"/>
                        </a:rPr>
                        <a:t> SPI1</a:t>
                      </a:r>
                    </a:p>
                  </a:txBody>
                  <a:tcPr marL="7620" marR="7620" marT="7620" marB="0" anchor="ctr">
                    <a:lnL w="38100" cap="flat" cmpd="sng" algn="ctr">
                      <a:solidFill>
                        <a:schemeClr val="accent5">
                          <a:lumMod val="75000"/>
                        </a:schemeClr>
                      </a:solidFill>
                      <a:prstDash val="solid"/>
                      <a:round/>
                      <a:headEnd type="none" w="med" len="med"/>
                      <a:tailEnd type="none" w="med" len="med"/>
                    </a:lnL>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solidFill>
                      <a:schemeClr val="accent5">
                        <a:lumMod val="20000"/>
                        <a:lumOff val="80000"/>
                      </a:schemeClr>
                    </a:solidFill>
                  </a:tcPr>
                </a:tc>
                <a:tc>
                  <a:txBody>
                    <a:bodyPr/>
                    <a:lstStyle/>
                    <a:p>
                      <a:pPr algn="r" fontAlgn="b"/>
                      <a:r>
                        <a:rPr lang="en-US" sz="2000" b="0" i="0" u="none" strike="noStrike" dirty="0">
                          <a:solidFill>
                            <a:schemeClr val="accent6">
                              <a:lumMod val="50000"/>
                            </a:schemeClr>
                          </a:solidFill>
                          <a:effectLst/>
                          <a:latin typeface="+mn-lt"/>
                        </a:rPr>
                        <a:t>26.65</a:t>
                      </a:r>
                    </a:p>
                  </a:txBody>
                  <a:tcPr marL="7620" marR="7620" marT="7620" marB="0" anchor="b">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n-lt"/>
                        </a:rPr>
                        <a:t>0.0347</a:t>
                      </a:r>
                    </a:p>
                  </a:txBody>
                  <a:tcPr marL="7620" marR="7620" marT="7620" marB="0" anchor="b">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029459193"/>
                  </a:ext>
                </a:extLst>
              </a:tr>
            </a:tbl>
          </a:graphicData>
        </a:graphic>
      </p:graphicFrame>
    </p:spTree>
    <p:extLst>
      <p:ext uri="{BB962C8B-B14F-4D97-AF65-F5344CB8AC3E}">
        <p14:creationId xmlns:p14="http://schemas.microsoft.com/office/powerpoint/2010/main" val="2985522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Freeform: Shape 8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5" name="Freeform: Shape 8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A85A0-DDF2-D64B-A23E-02FDAC091BA4}"/>
              </a:ext>
            </a:extLst>
          </p:cNvPr>
          <p:cNvSpPr>
            <a:spLocks noGrp="1"/>
          </p:cNvSpPr>
          <p:nvPr>
            <p:ph type="title"/>
          </p:nvPr>
        </p:nvSpPr>
        <p:spPr>
          <a:xfrm>
            <a:off x="621792" y="1161288"/>
            <a:ext cx="3602736" cy="4526280"/>
          </a:xfrm>
        </p:spPr>
        <p:txBody>
          <a:bodyPr>
            <a:normAutofit/>
          </a:bodyPr>
          <a:lstStyle/>
          <a:p>
            <a:r>
              <a:rPr lang="en-US" sz="4000" dirty="0"/>
              <a:t>Conclusion </a:t>
            </a:r>
          </a:p>
        </p:txBody>
      </p:sp>
      <p:sp>
        <p:nvSpPr>
          <p:cNvPr id="87" name="Rectangle 8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Content Placeholder 2">
            <a:extLst>
              <a:ext uri="{FF2B5EF4-FFF2-40B4-BE49-F238E27FC236}">
                <a16:creationId xmlns:a16="http://schemas.microsoft.com/office/drawing/2014/main" id="{8B1E4B58-8993-6350-77A8-18CFF14A6084}"/>
              </a:ext>
            </a:extLst>
          </p:cNvPr>
          <p:cNvSpPr>
            <a:spLocks noGrp="1"/>
          </p:cNvSpPr>
          <p:nvPr>
            <p:ph idx="1"/>
          </p:nvPr>
        </p:nvSpPr>
        <p:spPr>
          <a:xfrm>
            <a:off x="5434149" y="932688"/>
            <a:ext cx="5916603" cy="4992624"/>
          </a:xfrm>
        </p:spPr>
        <p:txBody>
          <a:bodyPr anchor="ctr">
            <a:normAutofit/>
          </a:bodyPr>
          <a:lstStyle/>
          <a:p>
            <a:pPr marL="0" indent="0">
              <a:buNone/>
            </a:pPr>
            <a:r>
              <a:rPr lang="en-US" sz="2400" dirty="0"/>
              <a:t>Using the method outlined, we are able to detect relevant motifs in genomic sequences and relationships between them.</a:t>
            </a:r>
          </a:p>
          <a:p>
            <a:pPr marL="0" indent="0">
              <a:buNone/>
            </a:pPr>
            <a:endParaRPr lang="en-US" sz="2400" dirty="0"/>
          </a:p>
          <a:p>
            <a:pPr marL="0" indent="0">
              <a:buNone/>
            </a:pPr>
            <a:r>
              <a:rPr lang="en-US" sz="2400" dirty="0"/>
              <a:t>This method shows a tendency towards high false discovery rate, especially for motif importance and distance relationships. </a:t>
            </a:r>
          </a:p>
          <a:p>
            <a:endParaRPr lang="en-US" sz="2400" dirty="0"/>
          </a:p>
          <a:p>
            <a:pPr marL="0" indent="0">
              <a:buNone/>
            </a:pPr>
            <a:r>
              <a:rPr lang="en-US" sz="2400" dirty="0"/>
              <a:t>A hierarchy which dictates when relationship features are assessed could protect against non-relevant relationships showing up as significant.</a:t>
            </a:r>
          </a:p>
        </p:txBody>
      </p:sp>
    </p:spTree>
    <p:extLst>
      <p:ext uri="{BB962C8B-B14F-4D97-AF65-F5344CB8AC3E}">
        <p14:creationId xmlns:p14="http://schemas.microsoft.com/office/powerpoint/2010/main" val="3664673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5F73D5-7465-38B9-CE25-1ACAB718DC65}"/>
              </a:ext>
            </a:extLst>
          </p:cNvPr>
          <p:cNvSpPr>
            <a:spLocks noGrp="1"/>
          </p:cNvSpPr>
          <p:nvPr>
            <p:ph type="title"/>
          </p:nvPr>
        </p:nvSpPr>
        <p:spPr>
          <a:xfrm>
            <a:off x="838200" y="253397"/>
            <a:ext cx="10515600" cy="1273233"/>
          </a:xfrm>
        </p:spPr>
        <p:txBody>
          <a:bodyPr>
            <a:normAutofit/>
          </a:bodyPr>
          <a:lstStyle/>
          <a:p>
            <a:r>
              <a:rPr lang="en-US" sz="4000"/>
              <a:t>Future Work</a:t>
            </a:r>
          </a:p>
        </p:txBody>
      </p:sp>
      <p:sp>
        <p:nvSpPr>
          <p:cNvPr id="50"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5" name="TextBox 94">
            <a:extLst>
              <a:ext uri="{FF2B5EF4-FFF2-40B4-BE49-F238E27FC236}">
                <a16:creationId xmlns:a16="http://schemas.microsoft.com/office/drawing/2014/main" id="{98385DB3-4C2D-83BD-45E2-03EC8E25BC84}"/>
              </a:ext>
            </a:extLst>
          </p:cNvPr>
          <p:cNvSpPr txBox="1"/>
          <p:nvPr/>
        </p:nvSpPr>
        <p:spPr>
          <a:xfrm>
            <a:off x="838200" y="2136338"/>
            <a:ext cx="9956800" cy="3108543"/>
          </a:xfrm>
          <a:prstGeom prst="rect">
            <a:avLst/>
          </a:prstGeom>
          <a:noFill/>
        </p:spPr>
        <p:txBody>
          <a:bodyPr wrap="square">
            <a:spAutoFit/>
          </a:bodyPr>
          <a:lstStyle/>
          <a:p>
            <a:pPr marL="342900" indent="-342900">
              <a:buFont typeface="Arial" panose="020B0604020202020204" pitchFamily="34" charset="0"/>
              <a:buChar char="•"/>
            </a:pPr>
            <a:r>
              <a:rPr lang="en-US" sz="2800" dirty="0"/>
              <a:t>Test on real world data and models to compare performance.</a:t>
            </a:r>
          </a:p>
          <a:p>
            <a:pPr marL="342900" indent="-342900">
              <a:buFont typeface="Arial" panose="020B0604020202020204" pitchFamily="34" charset="0"/>
              <a:buChar char="•"/>
            </a:pPr>
            <a:r>
              <a:rPr lang="en-US" sz="2800" dirty="0"/>
              <a:t>Add false discovery rate control methodology.</a:t>
            </a:r>
          </a:p>
          <a:p>
            <a:pPr marL="342900" indent="-342900">
              <a:buFont typeface="Arial" panose="020B0604020202020204" pitchFamily="34" charset="0"/>
              <a:buChar char="•"/>
            </a:pPr>
            <a:r>
              <a:rPr lang="en-US" sz="2800" dirty="0"/>
              <a:t>Improve the distance test to detect the window at which the relationship is relevant.</a:t>
            </a:r>
          </a:p>
          <a:p>
            <a:pPr marL="342900" indent="-342900">
              <a:buFont typeface="Arial" panose="020B0604020202020204" pitchFamily="34" charset="0"/>
              <a:buChar char="•"/>
            </a:pPr>
            <a:r>
              <a:rPr lang="en-US" sz="2800" dirty="0"/>
              <a:t>Extend work to include non-motif features that can appear in genomic sequences.</a:t>
            </a:r>
          </a:p>
          <a:p>
            <a:pPr marL="342900" indent="-342900">
              <a:buFont typeface="Arial" panose="020B0604020202020204" pitchFamily="34" charset="0"/>
              <a:buChar char="•"/>
            </a:pPr>
            <a:r>
              <a:rPr lang="en-US" sz="2800" dirty="0"/>
              <a:t>Incorporate motif discovery algorithm into the process</a:t>
            </a:r>
          </a:p>
        </p:txBody>
      </p:sp>
    </p:spTree>
    <p:extLst>
      <p:ext uri="{BB962C8B-B14F-4D97-AF65-F5344CB8AC3E}">
        <p14:creationId xmlns:p14="http://schemas.microsoft.com/office/powerpoint/2010/main" val="2601400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0CE64AB-348C-25A8-E964-229268B23A9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Questions?</a:t>
            </a:r>
          </a:p>
        </p:txBody>
      </p:sp>
      <p:sp>
        <p:nvSpPr>
          <p:cNvPr id="5" name="Text Placeholder 4">
            <a:extLst>
              <a:ext uri="{FF2B5EF4-FFF2-40B4-BE49-F238E27FC236}">
                <a16:creationId xmlns:a16="http://schemas.microsoft.com/office/drawing/2014/main" id="{323D91EC-BAFB-38A5-721B-BAD4CB57818F}"/>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1184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41">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D19B16-BD6D-CFD8-0A0D-DB02FF3EE5C9}"/>
              </a:ext>
            </a:extLst>
          </p:cNvPr>
          <p:cNvSpPr>
            <a:spLocks noGrp="1"/>
          </p:cNvSpPr>
          <p:nvPr>
            <p:ph type="title"/>
          </p:nvPr>
        </p:nvSpPr>
        <p:spPr>
          <a:xfrm>
            <a:off x="838200" y="253397"/>
            <a:ext cx="10515600" cy="1273233"/>
          </a:xfrm>
        </p:spPr>
        <p:txBody>
          <a:bodyPr>
            <a:normAutofit/>
          </a:bodyPr>
          <a:lstStyle/>
          <a:p>
            <a:r>
              <a:rPr lang="en-US" sz="4000" dirty="0"/>
              <a:t>Interpretability of Learned Models</a:t>
            </a:r>
          </a:p>
        </p:txBody>
      </p:sp>
      <p:sp>
        <p:nvSpPr>
          <p:cNvPr id="46" name="Rectangle 4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A5AF9A8-0D84-211C-0AAC-BA8E2BCC5F82}"/>
              </a:ext>
            </a:extLst>
          </p:cNvPr>
          <p:cNvSpPr>
            <a:spLocks noGrp="1"/>
          </p:cNvSpPr>
          <p:nvPr>
            <p:ph idx="1"/>
          </p:nvPr>
        </p:nvSpPr>
        <p:spPr>
          <a:xfrm>
            <a:off x="838200" y="2260449"/>
            <a:ext cx="10515600" cy="2045710"/>
          </a:xfrm>
        </p:spPr>
        <p:txBody>
          <a:bodyPr>
            <a:normAutofit/>
          </a:bodyPr>
          <a:lstStyle/>
          <a:p>
            <a:pPr marL="0" indent="0">
              <a:buNone/>
            </a:pPr>
            <a:r>
              <a:rPr lang="en-US" sz="2400" dirty="0"/>
              <a:t>Model interpretability is becoming increasingly important as many high-impact domains require a better understanding of how the outputs are determined.</a:t>
            </a:r>
          </a:p>
          <a:p>
            <a:pPr marL="0" indent="0">
              <a:buNone/>
            </a:pPr>
            <a:endParaRPr lang="en-US" sz="800" dirty="0"/>
          </a:p>
          <a:p>
            <a:pPr marL="0" indent="0">
              <a:buNone/>
            </a:pPr>
            <a:r>
              <a:rPr lang="en-US" sz="2400" dirty="0"/>
              <a:t>There is a wide variety in what model interpretability can entail. Different domains, tasks, and inputs require different levels of investigation.</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6" name="Picture 5">
            <a:extLst>
              <a:ext uri="{FF2B5EF4-FFF2-40B4-BE49-F238E27FC236}">
                <a16:creationId xmlns:a16="http://schemas.microsoft.com/office/drawing/2014/main" id="{53A1020F-04CE-41A8-61DB-88C1AC362CAD}"/>
              </a:ext>
            </a:extLst>
          </p:cNvPr>
          <p:cNvPicPr>
            <a:picLocks noChangeAspect="1"/>
          </p:cNvPicPr>
          <p:nvPr/>
        </p:nvPicPr>
        <p:blipFill>
          <a:blip r:embed="rId3"/>
          <a:stretch>
            <a:fillRect/>
          </a:stretch>
        </p:blipFill>
        <p:spPr>
          <a:xfrm>
            <a:off x="4999271" y="4306159"/>
            <a:ext cx="2017479" cy="1986200"/>
          </a:xfrm>
          <a:prstGeom prst="rect">
            <a:avLst/>
          </a:prstGeom>
        </p:spPr>
      </p:pic>
      <p:pic>
        <p:nvPicPr>
          <p:cNvPr id="9" name="Picture 8">
            <a:extLst>
              <a:ext uri="{FF2B5EF4-FFF2-40B4-BE49-F238E27FC236}">
                <a16:creationId xmlns:a16="http://schemas.microsoft.com/office/drawing/2014/main" id="{A33EA6A1-802F-EC4A-CEAB-3ED69A97C96D}"/>
              </a:ext>
            </a:extLst>
          </p:cNvPr>
          <p:cNvPicPr>
            <a:picLocks noChangeAspect="1"/>
          </p:cNvPicPr>
          <p:nvPr/>
        </p:nvPicPr>
        <p:blipFill rotWithShape="1">
          <a:blip r:embed="rId4"/>
          <a:srcRect t="3157"/>
          <a:stretch/>
        </p:blipFill>
        <p:spPr>
          <a:xfrm>
            <a:off x="7509002" y="4391042"/>
            <a:ext cx="3844798" cy="2021918"/>
          </a:xfrm>
          <a:prstGeom prst="rect">
            <a:avLst/>
          </a:prstGeom>
        </p:spPr>
      </p:pic>
      <p:sp>
        <p:nvSpPr>
          <p:cNvPr id="31" name="TextBox 30">
            <a:extLst>
              <a:ext uri="{FF2B5EF4-FFF2-40B4-BE49-F238E27FC236}">
                <a16:creationId xmlns:a16="http://schemas.microsoft.com/office/drawing/2014/main" id="{4B176FA4-CA05-E3DB-6EC3-C0A5CAC96D8B}"/>
              </a:ext>
            </a:extLst>
          </p:cNvPr>
          <p:cNvSpPr txBox="1"/>
          <p:nvPr/>
        </p:nvSpPr>
        <p:spPr>
          <a:xfrm>
            <a:off x="1272494" y="6332887"/>
            <a:ext cx="2827455" cy="369332"/>
          </a:xfrm>
          <a:prstGeom prst="rect">
            <a:avLst/>
          </a:prstGeom>
          <a:noFill/>
        </p:spPr>
        <p:txBody>
          <a:bodyPr wrap="square">
            <a:spAutoFit/>
          </a:bodyPr>
          <a:lstStyle/>
          <a:p>
            <a:r>
              <a:rPr lang="en-US" sz="1800" dirty="0"/>
              <a:t>Lundberg, Lee (2017), NIPS</a:t>
            </a:r>
            <a:endParaRPr lang="en-US" dirty="0"/>
          </a:p>
        </p:txBody>
      </p:sp>
      <p:pic>
        <p:nvPicPr>
          <p:cNvPr id="18434" name="Picture 2" descr="GitHub - slundberg/shap: A game theoretic approach to explain the output of  any machine learning model.">
            <a:extLst>
              <a:ext uri="{FF2B5EF4-FFF2-40B4-BE49-F238E27FC236}">
                <a16:creationId xmlns:a16="http://schemas.microsoft.com/office/drawing/2014/main" id="{12213C70-6A6E-96FE-D051-28EEECD4BC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386" y="4144227"/>
            <a:ext cx="3346450" cy="229252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DF31F569-8003-7B82-67A2-B0384ABC33D7}"/>
              </a:ext>
            </a:extLst>
          </p:cNvPr>
          <p:cNvSpPr txBox="1"/>
          <p:nvPr/>
        </p:nvSpPr>
        <p:spPr>
          <a:xfrm>
            <a:off x="4618944" y="6332887"/>
            <a:ext cx="3059358" cy="369332"/>
          </a:xfrm>
          <a:prstGeom prst="rect">
            <a:avLst/>
          </a:prstGeom>
          <a:noFill/>
        </p:spPr>
        <p:txBody>
          <a:bodyPr wrap="square">
            <a:spAutoFit/>
          </a:bodyPr>
          <a:lstStyle/>
          <a:p>
            <a:r>
              <a:rPr lang="en-US" sz="1800" dirty="0"/>
              <a:t>Lee, Sood, Craven (2019), AAAI</a:t>
            </a:r>
            <a:endParaRPr lang="en-US" dirty="0"/>
          </a:p>
        </p:txBody>
      </p:sp>
      <p:sp>
        <p:nvSpPr>
          <p:cNvPr id="37" name="TextBox 36">
            <a:extLst>
              <a:ext uri="{FF2B5EF4-FFF2-40B4-BE49-F238E27FC236}">
                <a16:creationId xmlns:a16="http://schemas.microsoft.com/office/drawing/2014/main" id="{46AA584D-D0A9-2F6B-E100-335B13A2D33E}"/>
              </a:ext>
            </a:extLst>
          </p:cNvPr>
          <p:cNvSpPr txBox="1"/>
          <p:nvPr/>
        </p:nvSpPr>
        <p:spPr>
          <a:xfrm>
            <a:off x="8107659" y="6332887"/>
            <a:ext cx="2827455" cy="369332"/>
          </a:xfrm>
          <a:prstGeom prst="rect">
            <a:avLst/>
          </a:prstGeom>
          <a:noFill/>
        </p:spPr>
        <p:txBody>
          <a:bodyPr wrap="square">
            <a:spAutoFit/>
          </a:bodyPr>
          <a:lstStyle/>
          <a:p>
            <a:r>
              <a:rPr lang="en-US" sz="1800" dirty="0"/>
              <a:t>Sood, Craven (2022), AAAI </a:t>
            </a:r>
            <a:endParaRPr lang="en-US" dirty="0"/>
          </a:p>
        </p:txBody>
      </p:sp>
    </p:spTree>
    <p:extLst>
      <p:ext uri="{BB962C8B-B14F-4D97-AF65-F5344CB8AC3E}">
        <p14:creationId xmlns:p14="http://schemas.microsoft.com/office/powerpoint/2010/main" val="3894666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B0DE81-F2DE-10DD-68E4-7A4ABC1AE196}"/>
              </a:ext>
            </a:extLst>
          </p:cNvPr>
          <p:cNvSpPr>
            <a:spLocks noGrp="1"/>
          </p:cNvSpPr>
          <p:nvPr>
            <p:ph type="title"/>
          </p:nvPr>
        </p:nvSpPr>
        <p:spPr>
          <a:xfrm>
            <a:off x="838200" y="253397"/>
            <a:ext cx="10515600" cy="1273233"/>
          </a:xfrm>
        </p:spPr>
        <p:txBody>
          <a:bodyPr>
            <a:normAutofit/>
          </a:bodyPr>
          <a:lstStyle/>
          <a:p>
            <a:r>
              <a:rPr lang="en-US" sz="4000"/>
              <a:t>References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C2EB845-C92E-106A-EE62-7CA0A2B9808B}"/>
              </a:ext>
            </a:extLst>
          </p:cNvPr>
          <p:cNvSpPr>
            <a:spLocks noGrp="1"/>
          </p:cNvSpPr>
          <p:nvPr>
            <p:ph idx="1"/>
          </p:nvPr>
        </p:nvSpPr>
        <p:spPr>
          <a:xfrm>
            <a:off x="838200" y="2478024"/>
            <a:ext cx="10515600" cy="3694176"/>
          </a:xfrm>
        </p:spPr>
        <p:txBody>
          <a:bodyPr>
            <a:normAutofit/>
          </a:bodyPr>
          <a:lstStyle/>
          <a:p>
            <a:pPr marL="0" indent="0">
              <a:buNone/>
            </a:pPr>
            <a:r>
              <a:rPr lang="en-US" sz="2200" dirty="0" err="1"/>
              <a:t>Eraslan</a:t>
            </a:r>
            <a:r>
              <a:rPr lang="en-US" sz="2200" dirty="0"/>
              <a:t>, G., </a:t>
            </a:r>
            <a:r>
              <a:rPr lang="en-US" sz="2200" dirty="0" err="1"/>
              <a:t>Avsec</a:t>
            </a:r>
            <a:r>
              <a:rPr lang="en-US" sz="2200" dirty="0"/>
              <a:t>, Ž., </a:t>
            </a:r>
            <a:r>
              <a:rPr lang="en-US" sz="2200" dirty="0" err="1"/>
              <a:t>Gagneur</a:t>
            </a:r>
            <a:r>
              <a:rPr lang="en-US" sz="2200" dirty="0"/>
              <a:t>, J. et al. (2019). Deep learning: new computational modelling techniques for genomics. Nat Rev Genet 20, 389–403. https://doi.org/10.1038/s41576-019-0122-6</a:t>
            </a:r>
          </a:p>
          <a:p>
            <a:pPr marL="0" indent="0">
              <a:buNone/>
            </a:pPr>
            <a:r>
              <a:rPr lang="en-US" sz="2200" dirty="0"/>
              <a:t>Stringham, Jessica &amp; Brown, Adam &amp; </a:t>
            </a:r>
            <a:r>
              <a:rPr lang="en-US" sz="2200" dirty="0" err="1"/>
              <a:t>Drewell</a:t>
            </a:r>
            <a:r>
              <a:rPr lang="en-US" sz="2200" dirty="0"/>
              <a:t>, Robert &amp; </a:t>
            </a:r>
            <a:r>
              <a:rPr lang="en-US" sz="2200" dirty="0" err="1"/>
              <a:t>Dresch</a:t>
            </a:r>
            <a:r>
              <a:rPr lang="en-US" sz="2200" dirty="0"/>
              <a:t>, Jacqueline. (2013). Flanking sequence context-dependent transcription factor binding in early Drosophila development. BMC bioinformatics. 14. 298. 10.1186/1471-2105-14-298. </a:t>
            </a:r>
          </a:p>
        </p:txBody>
      </p:sp>
    </p:spTree>
    <p:extLst>
      <p:ext uri="{BB962C8B-B14F-4D97-AF65-F5344CB8AC3E}">
        <p14:creationId xmlns:p14="http://schemas.microsoft.com/office/powerpoint/2010/main" val="2512708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5D9E1F-0F1B-155A-98A8-35D91D10E667}"/>
              </a:ext>
            </a:extLst>
          </p:cNvPr>
          <p:cNvSpPr txBox="1"/>
          <p:nvPr/>
        </p:nvSpPr>
        <p:spPr>
          <a:xfrm>
            <a:off x="257173" y="489404"/>
            <a:ext cx="8543927" cy="461665"/>
          </a:xfrm>
          <a:prstGeom prst="rect">
            <a:avLst/>
          </a:prstGeom>
          <a:noFill/>
        </p:spPr>
        <p:txBody>
          <a:bodyPr wrap="square">
            <a:spAutoFit/>
          </a:bodyPr>
          <a:lstStyle/>
          <a:p>
            <a:r>
              <a:rPr kumimoji="0" lang="en-US" altLang="en-US" sz="2400" b="1"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SPI1</a:t>
            </a:r>
          </a:p>
        </p:txBody>
      </p:sp>
      <p:pic>
        <p:nvPicPr>
          <p:cNvPr id="6148" name="Picture 4">
            <a:hlinkClick r:id="rId3"/>
            <a:extLst>
              <a:ext uri="{FF2B5EF4-FFF2-40B4-BE49-F238E27FC236}">
                <a16:creationId xmlns:a16="http://schemas.microsoft.com/office/drawing/2014/main" id="{1DA4EF27-908B-04E8-E6B0-250EEC5BF5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515" r="29375"/>
          <a:stretch/>
        </p:blipFill>
        <p:spPr bwMode="auto">
          <a:xfrm>
            <a:off x="2838449" y="424356"/>
            <a:ext cx="5743576" cy="128825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hlinkClick r:id="rId5"/>
            <a:extLst>
              <a:ext uri="{FF2B5EF4-FFF2-40B4-BE49-F238E27FC236}">
                <a16:creationId xmlns:a16="http://schemas.microsoft.com/office/drawing/2014/main" id="{86CF1CE5-F9B6-2E7E-D453-6FADF5A023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146300"/>
            <a:ext cx="12192000" cy="1282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D384684-5464-5B48-792B-F8B4C29D1829}"/>
              </a:ext>
            </a:extLst>
          </p:cNvPr>
          <p:cNvSpPr txBox="1"/>
          <p:nvPr/>
        </p:nvSpPr>
        <p:spPr>
          <a:xfrm>
            <a:off x="257173" y="1850140"/>
            <a:ext cx="6096000" cy="461665"/>
          </a:xfrm>
          <a:prstGeom prst="rect">
            <a:avLst/>
          </a:prstGeom>
          <a:noFill/>
        </p:spPr>
        <p:txBody>
          <a:bodyPr wrap="square">
            <a:spAutoFit/>
          </a:bodyPr>
          <a:lstStyle/>
          <a:p>
            <a:r>
              <a:rPr kumimoji="0" lang="en-US" altLang="en-US" sz="2400" b="1"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CTCF</a:t>
            </a:r>
            <a:endParaRPr lang="en-US" sz="2400" b="1" dirty="0"/>
          </a:p>
        </p:txBody>
      </p:sp>
      <p:sp>
        <p:nvSpPr>
          <p:cNvPr id="9" name="TextBox 8">
            <a:extLst>
              <a:ext uri="{FF2B5EF4-FFF2-40B4-BE49-F238E27FC236}">
                <a16:creationId xmlns:a16="http://schemas.microsoft.com/office/drawing/2014/main" id="{B5774610-7D48-9566-48D1-98C96AF1D7B8}"/>
              </a:ext>
            </a:extLst>
          </p:cNvPr>
          <p:cNvSpPr txBox="1"/>
          <p:nvPr/>
        </p:nvSpPr>
        <p:spPr>
          <a:xfrm>
            <a:off x="257173" y="5218098"/>
            <a:ext cx="6096000" cy="461665"/>
          </a:xfrm>
          <a:prstGeom prst="rect">
            <a:avLst/>
          </a:prstGeom>
          <a:noFill/>
        </p:spPr>
        <p:txBody>
          <a:bodyPr wrap="square">
            <a:spAutoFit/>
          </a:bodyPr>
          <a:lstStyle/>
          <a:p>
            <a:r>
              <a:rPr kumimoji="0" lang="en-US" altLang="en-US" sz="2400" b="1"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STAT</a:t>
            </a:r>
            <a:endParaRPr lang="en-US" sz="2400" b="1" dirty="0"/>
          </a:p>
        </p:txBody>
      </p:sp>
      <p:pic>
        <p:nvPicPr>
          <p:cNvPr id="6152" name="Picture 8">
            <a:extLst>
              <a:ext uri="{FF2B5EF4-FFF2-40B4-BE49-F238E27FC236}">
                <a16:creationId xmlns:a16="http://schemas.microsoft.com/office/drawing/2014/main" id="{A19ED0B5-586B-E6DF-F4DE-F88C9088E0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399277"/>
            <a:ext cx="12192000" cy="12827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44E2CB0-27C9-ED7D-E817-A0EF7DC9D658}"/>
              </a:ext>
            </a:extLst>
          </p:cNvPr>
          <p:cNvSpPr txBox="1"/>
          <p:nvPr/>
        </p:nvSpPr>
        <p:spPr>
          <a:xfrm>
            <a:off x="257173" y="3563701"/>
            <a:ext cx="6096000" cy="461665"/>
          </a:xfrm>
          <a:prstGeom prst="rect">
            <a:avLst/>
          </a:prstGeom>
          <a:noFill/>
        </p:spPr>
        <p:txBody>
          <a:bodyPr wrap="square">
            <a:spAutoFit/>
          </a:bodyPr>
          <a:lstStyle/>
          <a:p>
            <a:r>
              <a:rPr kumimoji="0" lang="en-US" altLang="en-US" sz="2400" b="1"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IRF</a:t>
            </a:r>
            <a:endParaRPr lang="en-US" sz="2400" b="1" dirty="0"/>
          </a:p>
        </p:txBody>
      </p:sp>
      <p:pic>
        <p:nvPicPr>
          <p:cNvPr id="6154" name="Picture 10">
            <a:extLst>
              <a:ext uri="{FF2B5EF4-FFF2-40B4-BE49-F238E27FC236}">
                <a16:creationId xmlns:a16="http://schemas.microsoft.com/office/drawing/2014/main" id="{8FAD4C41-D0B8-C1F9-E3EB-6125764234E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5156" r="9922"/>
          <a:stretch/>
        </p:blipFill>
        <p:spPr bwMode="auto">
          <a:xfrm>
            <a:off x="2138362" y="3855041"/>
            <a:ext cx="7915275"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85A5EA6D-0938-5E2A-F760-72D8525B59EB}"/>
              </a:ext>
            </a:extLst>
          </p:cNvPr>
          <p:cNvCxnSpPr/>
          <p:nvPr/>
        </p:nvCxnSpPr>
        <p:spPr>
          <a:xfrm>
            <a:off x="66675" y="1771497"/>
            <a:ext cx="12125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385CE6-D7C4-F89C-B3B9-82580604A307}"/>
              </a:ext>
            </a:extLst>
          </p:cNvPr>
          <p:cNvCxnSpPr/>
          <p:nvPr/>
        </p:nvCxnSpPr>
        <p:spPr>
          <a:xfrm>
            <a:off x="66675" y="3500871"/>
            <a:ext cx="12125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959DAFE-A4A1-6E98-F36A-136A9C797BE8}"/>
              </a:ext>
            </a:extLst>
          </p:cNvPr>
          <p:cNvCxnSpPr/>
          <p:nvPr/>
        </p:nvCxnSpPr>
        <p:spPr>
          <a:xfrm>
            <a:off x="33337" y="5155269"/>
            <a:ext cx="121253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455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D19B16-BD6D-CFD8-0A0D-DB02FF3EE5C9}"/>
              </a:ext>
            </a:extLst>
          </p:cNvPr>
          <p:cNvSpPr>
            <a:spLocks noGrp="1"/>
          </p:cNvSpPr>
          <p:nvPr>
            <p:ph type="title"/>
          </p:nvPr>
        </p:nvSpPr>
        <p:spPr>
          <a:xfrm>
            <a:off x="838200" y="253397"/>
            <a:ext cx="10515600" cy="1273233"/>
          </a:xfrm>
        </p:spPr>
        <p:txBody>
          <a:bodyPr>
            <a:normAutofit/>
          </a:bodyPr>
          <a:lstStyle/>
          <a:p>
            <a:r>
              <a:rPr lang="en-US" sz="4000" dirty="0"/>
              <a:t>Interpretability for Genomic Sequences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Content Placeholder 2">
            <a:extLst>
              <a:ext uri="{FF2B5EF4-FFF2-40B4-BE49-F238E27FC236}">
                <a16:creationId xmlns:a16="http://schemas.microsoft.com/office/drawing/2014/main" id="{A5AAE3F7-B95B-6EFA-1AD4-1784AC4F066A}"/>
              </a:ext>
            </a:extLst>
          </p:cNvPr>
          <p:cNvSpPr>
            <a:spLocks noGrp="1"/>
          </p:cNvSpPr>
          <p:nvPr>
            <p:ph idx="1"/>
          </p:nvPr>
        </p:nvSpPr>
        <p:spPr>
          <a:xfrm>
            <a:off x="835152" y="2286000"/>
            <a:ext cx="10515600" cy="1696231"/>
          </a:xfrm>
        </p:spPr>
        <p:txBody>
          <a:bodyPr/>
          <a:lstStyle/>
          <a:p>
            <a:pPr marL="0" indent="0">
              <a:buNone/>
            </a:pPr>
            <a:r>
              <a:rPr lang="en-US" sz="2400" dirty="0"/>
              <a:t>Genomics research is one area where black-box models have shown state of the art results. However, the data use to create these models are not compatible with existing model interpretability methods. </a:t>
            </a:r>
          </a:p>
          <a:p>
            <a:pPr marL="0" indent="0">
              <a:buNone/>
            </a:pPr>
            <a:endParaRPr lang="en-US" dirty="0"/>
          </a:p>
          <a:p>
            <a:endParaRPr lang="en-US" dirty="0"/>
          </a:p>
        </p:txBody>
      </p:sp>
      <p:pic>
        <p:nvPicPr>
          <p:cNvPr id="15" name="Picture 14">
            <a:extLst>
              <a:ext uri="{FF2B5EF4-FFF2-40B4-BE49-F238E27FC236}">
                <a16:creationId xmlns:a16="http://schemas.microsoft.com/office/drawing/2014/main" id="{1D158A7B-F6D2-8739-2D38-D84F134B2E85}"/>
              </a:ext>
            </a:extLst>
          </p:cNvPr>
          <p:cNvPicPr>
            <a:picLocks noChangeAspect="1"/>
          </p:cNvPicPr>
          <p:nvPr/>
        </p:nvPicPr>
        <p:blipFill rotWithShape="1">
          <a:blip r:embed="rId3"/>
          <a:srcRect b="44480"/>
          <a:stretch/>
        </p:blipFill>
        <p:spPr>
          <a:xfrm>
            <a:off x="6408239" y="3134115"/>
            <a:ext cx="4942513" cy="1696231"/>
          </a:xfrm>
          <a:prstGeom prst="rect">
            <a:avLst/>
          </a:prstGeom>
        </p:spPr>
      </p:pic>
      <p:sp>
        <p:nvSpPr>
          <p:cNvPr id="16" name="TextBox 15">
            <a:extLst>
              <a:ext uri="{FF2B5EF4-FFF2-40B4-BE49-F238E27FC236}">
                <a16:creationId xmlns:a16="http://schemas.microsoft.com/office/drawing/2014/main" id="{E261E707-6295-F692-9D14-C276D2C865AD}"/>
              </a:ext>
            </a:extLst>
          </p:cNvPr>
          <p:cNvSpPr txBox="1"/>
          <p:nvPr/>
        </p:nvSpPr>
        <p:spPr>
          <a:xfrm>
            <a:off x="835152" y="3435360"/>
            <a:ext cx="5464629" cy="2308324"/>
          </a:xfrm>
          <a:prstGeom prst="rect">
            <a:avLst/>
          </a:prstGeom>
          <a:noFill/>
        </p:spPr>
        <p:txBody>
          <a:bodyPr wrap="square">
            <a:spAutoFit/>
          </a:bodyPr>
          <a:lstStyle/>
          <a:p>
            <a:pPr marL="342900" indent="-342900">
              <a:buFont typeface="Arial" panose="020B0604020202020204" pitchFamily="34" charset="0"/>
              <a:buChar char="•"/>
            </a:pPr>
            <a:r>
              <a:rPr lang="en-US" sz="2400" dirty="0"/>
              <a:t>Genomic sequences are similar to temporal sequences but offer unique challenges.</a:t>
            </a:r>
          </a:p>
          <a:p>
            <a:pPr marL="342900" indent="-342900">
              <a:buFont typeface="Arial" panose="020B0604020202020204" pitchFamily="34" charset="0"/>
              <a:buChar char="•"/>
            </a:pPr>
            <a:r>
              <a:rPr lang="en-US" sz="2400" dirty="0"/>
              <a:t>Features of interest often include </a:t>
            </a:r>
            <a:r>
              <a:rPr lang="en-US" sz="2400" b="1" dirty="0"/>
              <a:t>motifs</a:t>
            </a:r>
            <a:r>
              <a:rPr lang="en-US" sz="2400" dirty="0"/>
              <a:t>, which are subsequences that adhere to a position weight matrix.</a:t>
            </a:r>
          </a:p>
        </p:txBody>
      </p:sp>
      <p:pic>
        <p:nvPicPr>
          <p:cNvPr id="17" name="Picture 16">
            <a:extLst>
              <a:ext uri="{FF2B5EF4-FFF2-40B4-BE49-F238E27FC236}">
                <a16:creationId xmlns:a16="http://schemas.microsoft.com/office/drawing/2014/main" id="{B80D6052-C91A-BFB1-6C19-F45617BD5150}"/>
              </a:ext>
            </a:extLst>
          </p:cNvPr>
          <p:cNvPicPr>
            <a:picLocks noChangeAspect="1"/>
          </p:cNvPicPr>
          <p:nvPr/>
        </p:nvPicPr>
        <p:blipFill rotWithShape="1">
          <a:blip r:embed="rId3"/>
          <a:srcRect t="65344"/>
          <a:stretch/>
        </p:blipFill>
        <p:spPr>
          <a:xfrm>
            <a:off x="6369293" y="4958400"/>
            <a:ext cx="4981459" cy="1067141"/>
          </a:xfrm>
          <a:prstGeom prst="rect">
            <a:avLst/>
          </a:prstGeom>
        </p:spPr>
      </p:pic>
      <p:sp>
        <p:nvSpPr>
          <p:cNvPr id="18" name="TextBox 17">
            <a:extLst>
              <a:ext uri="{FF2B5EF4-FFF2-40B4-BE49-F238E27FC236}">
                <a16:creationId xmlns:a16="http://schemas.microsoft.com/office/drawing/2014/main" id="{FE3EDAC8-F741-5141-154E-FE22171921FC}"/>
              </a:ext>
            </a:extLst>
          </p:cNvPr>
          <p:cNvSpPr txBox="1"/>
          <p:nvPr/>
        </p:nvSpPr>
        <p:spPr>
          <a:xfrm>
            <a:off x="6824689" y="6072438"/>
            <a:ext cx="3214334" cy="369332"/>
          </a:xfrm>
          <a:prstGeom prst="rect">
            <a:avLst/>
          </a:prstGeom>
          <a:noFill/>
        </p:spPr>
        <p:txBody>
          <a:bodyPr wrap="square">
            <a:spAutoFit/>
          </a:bodyPr>
          <a:lstStyle/>
          <a:p>
            <a:r>
              <a:rPr lang="en-US" sz="1800" dirty="0"/>
              <a:t>Stringham et al., (2013). BMC</a:t>
            </a:r>
            <a:endParaRPr lang="en-US" dirty="0"/>
          </a:p>
        </p:txBody>
      </p:sp>
    </p:spTree>
    <p:extLst>
      <p:ext uri="{BB962C8B-B14F-4D97-AF65-F5344CB8AC3E}">
        <p14:creationId xmlns:p14="http://schemas.microsoft.com/office/powerpoint/2010/main" val="407639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F8BD29-F215-AB2D-83FB-FE6792C8296A}"/>
              </a:ext>
            </a:extLst>
          </p:cNvPr>
          <p:cNvSpPr>
            <a:spLocks noGrp="1"/>
          </p:cNvSpPr>
          <p:nvPr>
            <p:ph type="title"/>
          </p:nvPr>
        </p:nvSpPr>
        <p:spPr>
          <a:xfrm>
            <a:off x="838200" y="253397"/>
            <a:ext cx="10515600" cy="1273233"/>
          </a:xfrm>
        </p:spPr>
        <p:txBody>
          <a:bodyPr>
            <a:normAutofit/>
          </a:bodyPr>
          <a:lstStyle/>
          <a:p>
            <a:r>
              <a:rPr lang="en-US" sz="4000" dirty="0"/>
              <a:t>Goal of this work</a:t>
            </a:r>
          </a:p>
        </p:txBody>
      </p:sp>
      <p:sp>
        <p:nvSpPr>
          <p:cNvPr id="23" name="Rectangle 2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D42786D-7789-7030-1072-C2369CC2E00B}"/>
              </a:ext>
            </a:extLst>
          </p:cNvPr>
          <p:cNvSpPr>
            <a:spLocks noGrp="1"/>
          </p:cNvSpPr>
          <p:nvPr>
            <p:ph idx="1"/>
          </p:nvPr>
        </p:nvSpPr>
        <p:spPr>
          <a:xfrm>
            <a:off x="838200" y="2478024"/>
            <a:ext cx="10515600" cy="3694176"/>
          </a:xfrm>
        </p:spPr>
        <p:txBody>
          <a:bodyPr>
            <a:normAutofit/>
          </a:bodyPr>
          <a:lstStyle/>
          <a:p>
            <a:pPr marL="0" indent="0">
              <a:buNone/>
            </a:pPr>
            <a:r>
              <a:rPr lang="en-US" sz="2400" dirty="0"/>
              <a:t>Given an input of labeled genomic sequences and a model trained on this data we hope to: </a:t>
            </a:r>
          </a:p>
          <a:p>
            <a:pPr marL="457200" indent="-457200">
              <a:buFont typeface="+mj-lt"/>
              <a:buAutoNum type="arabicPeriod"/>
            </a:pPr>
            <a:r>
              <a:rPr lang="en-US" sz="2400" dirty="0"/>
              <a:t>Identify motifs within a sequence that are important to the model’s predictions</a:t>
            </a:r>
          </a:p>
          <a:p>
            <a:pPr marL="457200" indent="-457200">
              <a:buFont typeface="+mj-lt"/>
              <a:buAutoNum type="arabicPeriod"/>
            </a:pPr>
            <a:r>
              <a:rPr lang="en-US" sz="2400" dirty="0"/>
              <a:t>Identify the importance of the relationships between these motifs, such as the:</a:t>
            </a:r>
          </a:p>
          <a:p>
            <a:pPr lvl="1"/>
            <a:r>
              <a:rPr lang="en-US" dirty="0"/>
              <a:t>Interaction between motifs</a:t>
            </a:r>
          </a:p>
          <a:p>
            <a:pPr lvl="1"/>
            <a:r>
              <a:rPr lang="en-US" dirty="0"/>
              <a:t>Ordering of motifs</a:t>
            </a:r>
          </a:p>
          <a:p>
            <a:pPr lvl="1"/>
            <a:r>
              <a:rPr lang="en-US" dirty="0"/>
              <a:t>Distance between the motifs</a:t>
            </a:r>
          </a:p>
          <a:p>
            <a:pPr marL="914400" lvl="1" indent="-457200"/>
            <a:endParaRPr lang="en-US" sz="2200" dirty="0"/>
          </a:p>
          <a:p>
            <a:pPr marL="914400" lvl="1" indent="-457200"/>
            <a:endParaRPr lang="en-US" sz="2200" dirty="0"/>
          </a:p>
        </p:txBody>
      </p:sp>
    </p:spTree>
    <p:extLst>
      <p:ext uri="{BB962C8B-B14F-4D97-AF65-F5344CB8AC3E}">
        <p14:creationId xmlns:p14="http://schemas.microsoft.com/office/powerpoint/2010/main" val="296028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0B40EB-BEEF-C542-57A6-EA4C1B5441CD}"/>
              </a:ext>
            </a:extLst>
          </p:cNvPr>
          <p:cNvSpPr>
            <a:spLocks noGrp="1"/>
          </p:cNvSpPr>
          <p:nvPr>
            <p:ph type="title"/>
          </p:nvPr>
        </p:nvSpPr>
        <p:spPr>
          <a:xfrm>
            <a:off x="838200" y="253397"/>
            <a:ext cx="10515600" cy="1273233"/>
          </a:xfrm>
        </p:spPr>
        <p:txBody>
          <a:bodyPr>
            <a:normAutofit/>
          </a:bodyPr>
          <a:lstStyle/>
          <a:p>
            <a:r>
              <a:rPr lang="en-US" sz="4000" dirty="0"/>
              <a:t>Approach for Feature Detection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84528A28-B4DB-E04F-9DF4-5B9BD561194B}"/>
              </a:ext>
            </a:extLst>
          </p:cNvPr>
          <p:cNvSpPr txBox="1"/>
          <p:nvPr/>
        </p:nvSpPr>
        <p:spPr>
          <a:xfrm>
            <a:off x="838200" y="2345322"/>
            <a:ext cx="2520780" cy="461665"/>
          </a:xfrm>
          <a:prstGeom prst="rect">
            <a:avLst/>
          </a:prstGeom>
          <a:noFill/>
        </p:spPr>
        <p:txBody>
          <a:bodyPr wrap="square" rtlCol="0">
            <a:spAutoFit/>
          </a:bodyPr>
          <a:lstStyle/>
          <a:p>
            <a:r>
              <a:rPr lang="en-US" sz="2400" u="sng" dirty="0"/>
              <a:t>Required Inputs</a:t>
            </a:r>
          </a:p>
        </p:txBody>
      </p:sp>
      <p:pic>
        <p:nvPicPr>
          <p:cNvPr id="13" name="Graphic 12" descr="Flowchart with solid fill">
            <a:extLst>
              <a:ext uri="{FF2B5EF4-FFF2-40B4-BE49-F238E27FC236}">
                <a16:creationId xmlns:a16="http://schemas.microsoft.com/office/drawing/2014/main" id="{3CA1AB8E-05F7-8B4B-1E34-0A43C360B5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748546" y="4836727"/>
            <a:ext cx="2042985" cy="2042985"/>
          </a:xfrm>
          <a:prstGeom prst="rect">
            <a:avLst/>
          </a:prstGeom>
        </p:spPr>
      </p:pic>
      <p:sp>
        <p:nvSpPr>
          <p:cNvPr id="15" name="TextBox 14">
            <a:extLst>
              <a:ext uri="{FF2B5EF4-FFF2-40B4-BE49-F238E27FC236}">
                <a16:creationId xmlns:a16="http://schemas.microsoft.com/office/drawing/2014/main" id="{B29DC639-CB2B-37FC-B76B-0DD4EEA82F43}"/>
              </a:ext>
            </a:extLst>
          </p:cNvPr>
          <p:cNvSpPr txBox="1"/>
          <p:nvPr/>
        </p:nvSpPr>
        <p:spPr>
          <a:xfrm>
            <a:off x="777480" y="4636672"/>
            <a:ext cx="1767189" cy="400110"/>
          </a:xfrm>
          <a:prstGeom prst="rect">
            <a:avLst/>
          </a:prstGeom>
          <a:noFill/>
        </p:spPr>
        <p:txBody>
          <a:bodyPr wrap="square">
            <a:spAutoFit/>
          </a:bodyPr>
          <a:lstStyle/>
          <a:p>
            <a:r>
              <a:rPr lang="en-US" sz="2000" dirty="0"/>
              <a:t>Trained Model</a:t>
            </a:r>
          </a:p>
        </p:txBody>
      </p:sp>
      <p:sp>
        <p:nvSpPr>
          <p:cNvPr id="16" name="Arrow: Right 15">
            <a:extLst>
              <a:ext uri="{FF2B5EF4-FFF2-40B4-BE49-F238E27FC236}">
                <a16:creationId xmlns:a16="http://schemas.microsoft.com/office/drawing/2014/main" id="{5C49016D-9142-C0D6-AACE-AC625A557CB7}"/>
              </a:ext>
            </a:extLst>
          </p:cNvPr>
          <p:cNvSpPr/>
          <p:nvPr/>
        </p:nvSpPr>
        <p:spPr>
          <a:xfrm>
            <a:off x="4176106" y="4004620"/>
            <a:ext cx="457200" cy="132556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0F2A472-6704-A606-8FB6-F0FB96012B36}"/>
              </a:ext>
            </a:extLst>
          </p:cNvPr>
          <p:cNvSpPr txBox="1"/>
          <p:nvPr/>
        </p:nvSpPr>
        <p:spPr>
          <a:xfrm>
            <a:off x="5269201" y="4916999"/>
            <a:ext cx="45719" cy="369332"/>
          </a:xfrm>
          <a:prstGeom prst="rect">
            <a:avLst/>
          </a:prstGeom>
          <a:noFill/>
        </p:spPr>
        <p:txBody>
          <a:bodyPr wrap="square" rtlCol="0">
            <a:spAutoFit/>
          </a:bodyPr>
          <a:lstStyle/>
          <a:p>
            <a:endParaRPr lang="en-US" dirty="0"/>
          </a:p>
        </p:txBody>
      </p:sp>
      <p:sp>
        <p:nvSpPr>
          <p:cNvPr id="18" name="TextBox 17">
            <a:extLst>
              <a:ext uri="{FF2B5EF4-FFF2-40B4-BE49-F238E27FC236}">
                <a16:creationId xmlns:a16="http://schemas.microsoft.com/office/drawing/2014/main" id="{21205DFC-EBAA-8E7F-14DF-DA280B678D58}"/>
              </a:ext>
            </a:extLst>
          </p:cNvPr>
          <p:cNvSpPr txBox="1"/>
          <p:nvPr/>
        </p:nvSpPr>
        <p:spPr>
          <a:xfrm>
            <a:off x="4741276" y="3575002"/>
            <a:ext cx="3042162" cy="461665"/>
          </a:xfrm>
          <a:prstGeom prst="rect">
            <a:avLst/>
          </a:prstGeom>
          <a:noFill/>
        </p:spPr>
        <p:txBody>
          <a:bodyPr wrap="square">
            <a:spAutoFit/>
          </a:bodyPr>
          <a:lstStyle/>
          <a:p>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TGA</a:t>
            </a:r>
            <a:r>
              <a:rPr kumimoji="0" lang="en-US" altLang="en-US" sz="2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a:t>
            </a:r>
            <a:r>
              <a:rPr kumimoji="0" lang="en-US" altLang="en-US" sz="24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TGAGG</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TGC</a:t>
            </a:r>
            <a:r>
              <a:rPr lang="en-US" altLang="en-US" sz="2400" dirty="0">
                <a:solidFill>
                  <a:srgbClr val="000000"/>
                </a:solidFill>
                <a:latin typeface="Courier New" panose="02070309020205020404" pitchFamily="49" charset="0"/>
                <a:cs typeface="Courier New" panose="02070309020205020404" pitchFamily="49" charset="0"/>
              </a:rPr>
              <a:t>A</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TT</a:t>
            </a:r>
            <a:endParaRPr lang="en-US" sz="3200" dirty="0"/>
          </a:p>
        </p:txBody>
      </p:sp>
      <p:pic>
        <p:nvPicPr>
          <p:cNvPr id="19" name="Picture 6">
            <a:extLst>
              <a:ext uri="{FF2B5EF4-FFF2-40B4-BE49-F238E27FC236}">
                <a16:creationId xmlns:a16="http://schemas.microsoft.com/office/drawing/2014/main" id="{2E8F3894-30CB-275F-FFF5-7AE795EAE7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922" t="718" r="29673" b="-1"/>
          <a:stretch/>
        </p:blipFill>
        <p:spPr bwMode="auto">
          <a:xfrm>
            <a:off x="5402933" y="3406543"/>
            <a:ext cx="1070828" cy="49476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AF1EB8A-0E1B-8572-5398-2818691A4C5D}"/>
              </a:ext>
            </a:extLst>
          </p:cNvPr>
          <p:cNvSpPr txBox="1"/>
          <p:nvPr/>
        </p:nvSpPr>
        <p:spPr>
          <a:xfrm>
            <a:off x="5213204" y="1975989"/>
            <a:ext cx="1962955" cy="830997"/>
          </a:xfrm>
          <a:prstGeom prst="rect">
            <a:avLst/>
          </a:prstGeom>
          <a:noFill/>
        </p:spPr>
        <p:txBody>
          <a:bodyPr wrap="square" rtlCol="0">
            <a:spAutoFit/>
          </a:bodyPr>
          <a:lstStyle/>
          <a:p>
            <a:pPr algn="ctr"/>
            <a:r>
              <a:rPr lang="en-US" sz="2400" dirty="0"/>
              <a:t>Perturb</a:t>
            </a:r>
            <a:r>
              <a:rPr lang="en-US" sz="2400" u="sng" dirty="0"/>
              <a:t> </a:t>
            </a:r>
          </a:p>
          <a:p>
            <a:pPr algn="ctr"/>
            <a:r>
              <a:rPr lang="en-US" sz="2400" u="sng" dirty="0"/>
              <a:t>Data</a:t>
            </a:r>
            <a:endParaRPr lang="en-US" sz="2000" u="sng" dirty="0"/>
          </a:p>
        </p:txBody>
      </p:sp>
      <p:sp>
        <p:nvSpPr>
          <p:cNvPr id="21" name="TextBox 20">
            <a:extLst>
              <a:ext uri="{FF2B5EF4-FFF2-40B4-BE49-F238E27FC236}">
                <a16:creationId xmlns:a16="http://schemas.microsoft.com/office/drawing/2014/main" id="{3A9DFDA3-0E57-8DE3-F9AC-2584FCDFB11E}"/>
              </a:ext>
            </a:extLst>
          </p:cNvPr>
          <p:cNvSpPr txBox="1"/>
          <p:nvPr/>
        </p:nvSpPr>
        <p:spPr>
          <a:xfrm>
            <a:off x="4741276" y="5638621"/>
            <a:ext cx="3141016" cy="461665"/>
          </a:xfrm>
          <a:prstGeom prst="rect">
            <a:avLst/>
          </a:prstGeom>
          <a:noFill/>
        </p:spPr>
        <p:txBody>
          <a:bodyPr wrap="square">
            <a:spAutoFit/>
          </a:bodyPr>
          <a:lstStyle/>
          <a:p>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TGA</a:t>
            </a:r>
            <a:r>
              <a:rPr kumimoji="0" lang="en-US" altLang="en-US" sz="2400" b="1"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TTGTAC</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TGCATT</a:t>
            </a:r>
            <a:endParaRPr lang="en-US" sz="2400" dirty="0"/>
          </a:p>
        </p:txBody>
      </p:sp>
      <p:pic>
        <p:nvPicPr>
          <p:cNvPr id="22" name="Graphic 21" descr="Flowchart with solid fill">
            <a:extLst>
              <a:ext uri="{FF2B5EF4-FFF2-40B4-BE49-F238E27FC236}">
                <a16:creationId xmlns:a16="http://schemas.microsoft.com/office/drawing/2014/main" id="{25623DB6-1B09-80CC-6CC6-88A283ECFE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7865258" y="3211865"/>
            <a:ext cx="1187937" cy="1187937"/>
          </a:xfrm>
          <a:prstGeom prst="rect">
            <a:avLst/>
          </a:prstGeom>
        </p:spPr>
      </p:pic>
      <p:pic>
        <p:nvPicPr>
          <p:cNvPr id="23" name="Graphic 22" descr="Flowchart with solid fill">
            <a:extLst>
              <a:ext uri="{FF2B5EF4-FFF2-40B4-BE49-F238E27FC236}">
                <a16:creationId xmlns:a16="http://schemas.microsoft.com/office/drawing/2014/main" id="{C7AA5015-5537-1EA2-833A-480E4C36C4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7865258" y="5264250"/>
            <a:ext cx="1187937" cy="1187937"/>
          </a:xfrm>
          <a:prstGeom prst="rect">
            <a:avLst/>
          </a:prstGeom>
        </p:spPr>
      </p:pic>
      <p:sp>
        <p:nvSpPr>
          <p:cNvPr id="24" name="TextBox 23">
            <a:extLst>
              <a:ext uri="{FF2B5EF4-FFF2-40B4-BE49-F238E27FC236}">
                <a16:creationId xmlns:a16="http://schemas.microsoft.com/office/drawing/2014/main" id="{25073F9C-4A2A-668D-5BB6-CD295F84D1A8}"/>
              </a:ext>
            </a:extLst>
          </p:cNvPr>
          <p:cNvSpPr txBox="1"/>
          <p:nvPr/>
        </p:nvSpPr>
        <p:spPr>
          <a:xfrm>
            <a:off x="7583454" y="1975990"/>
            <a:ext cx="1751543" cy="830997"/>
          </a:xfrm>
          <a:prstGeom prst="rect">
            <a:avLst/>
          </a:prstGeom>
          <a:noFill/>
        </p:spPr>
        <p:txBody>
          <a:bodyPr wrap="square" rtlCol="0">
            <a:spAutoFit/>
          </a:bodyPr>
          <a:lstStyle/>
          <a:p>
            <a:pPr algn="ctr"/>
            <a:r>
              <a:rPr lang="en-US" sz="2400" dirty="0"/>
              <a:t>Calculate</a:t>
            </a:r>
            <a:r>
              <a:rPr lang="en-US" sz="2400" u="sng" dirty="0"/>
              <a:t> Loss</a:t>
            </a:r>
            <a:endParaRPr lang="en-US" sz="2000" u="sng" dirty="0"/>
          </a:p>
        </p:txBody>
      </p:sp>
      <p:sp>
        <p:nvSpPr>
          <p:cNvPr id="25" name="TextBox 24">
            <a:extLst>
              <a:ext uri="{FF2B5EF4-FFF2-40B4-BE49-F238E27FC236}">
                <a16:creationId xmlns:a16="http://schemas.microsoft.com/office/drawing/2014/main" id="{49FA35FF-E8D0-1BA9-5FE5-3C1DE15CB57E}"/>
              </a:ext>
            </a:extLst>
          </p:cNvPr>
          <p:cNvSpPr txBox="1"/>
          <p:nvPr/>
        </p:nvSpPr>
        <p:spPr>
          <a:xfrm>
            <a:off x="9779420" y="2005014"/>
            <a:ext cx="1751543" cy="830997"/>
          </a:xfrm>
          <a:prstGeom prst="rect">
            <a:avLst/>
          </a:prstGeom>
          <a:noFill/>
        </p:spPr>
        <p:txBody>
          <a:bodyPr wrap="square" rtlCol="0">
            <a:spAutoFit/>
          </a:bodyPr>
          <a:lstStyle/>
          <a:p>
            <a:pPr algn="ctr"/>
            <a:r>
              <a:rPr lang="en-US" sz="2400" dirty="0"/>
              <a:t>Determine</a:t>
            </a:r>
            <a:r>
              <a:rPr lang="en-US" sz="2400" u="sng" dirty="0"/>
              <a:t> Significance</a:t>
            </a:r>
            <a:endParaRPr lang="en-US" sz="2000" u="sng" dirty="0"/>
          </a:p>
        </p:txBody>
      </p:sp>
      <p:sp>
        <p:nvSpPr>
          <p:cNvPr id="26" name="TextBox 25">
            <a:extLst>
              <a:ext uri="{FF2B5EF4-FFF2-40B4-BE49-F238E27FC236}">
                <a16:creationId xmlns:a16="http://schemas.microsoft.com/office/drawing/2014/main" id="{21F13757-4E9F-EB2B-03B8-E5C62E80CD3B}"/>
              </a:ext>
            </a:extLst>
          </p:cNvPr>
          <p:cNvSpPr txBox="1"/>
          <p:nvPr/>
        </p:nvSpPr>
        <p:spPr>
          <a:xfrm>
            <a:off x="9492736" y="4214715"/>
            <a:ext cx="2324912" cy="707886"/>
          </a:xfrm>
          <a:prstGeom prst="rect">
            <a:avLst/>
          </a:prstGeom>
          <a:solidFill>
            <a:schemeClr val="accent1">
              <a:lumMod val="40000"/>
              <a:lumOff val="60000"/>
            </a:schemeClr>
          </a:solidFill>
        </p:spPr>
        <p:txBody>
          <a:bodyPr wrap="square">
            <a:spAutoFit/>
          </a:bodyPr>
          <a:lstStyle/>
          <a:p>
            <a:pPr algn="ctr"/>
            <a:r>
              <a:rPr lang="en-US" sz="2000" b="1" dirty="0"/>
              <a:t>Wilcoxon:</a:t>
            </a:r>
          </a:p>
          <a:p>
            <a:pPr algn="ctr"/>
            <a:r>
              <a:rPr lang="en-US" sz="2000" b="1" dirty="0"/>
              <a:t>Original – Perturbed</a:t>
            </a:r>
          </a:p>
        </p:txBody>
      </p:sp>
      <p:sp>
        <p:nvSpPr>
          <p:cNvPr id="27" name="TextBox 26">
            <a:extLst>
              <a:ext uri="{FF2B5EF4-FFF2-40B4-BE49-F238E27FC236}">
                <a16:creationId xmlns:a16="http://schemas.microsoft.com/office/drawing/2014/main" id="{0A919490-E88F-C9F9-92B1-EDCB1E3A8186}"/>
              </a:ext>
            </a:extLst>
          </p:cNvPr>
          <p:cNvSpPr txBox="1"/>
          <p:nvPr/>
        </p:nvSpPr>
        <p:spPr>
          <a:xfrm>
            <a:off x="4741275" y="3064210"/>
            <a:ext cx="1767189" cy="400110"/>
          </a:xfrm>
          <a:prstGeom prst="rect">
            <a:avLst/>
          </a:prstGeom>
          <a:noFill/>
        </p:spPr>
        <p:txBody>
          <a:bodyPr wrap="square">
            <a:spAutoFit/>
          </a:bodyPr>
          <a:lstStyle/>
          <a:p>
            <a:r>
              <a:rPr lang="en-US" sz="2000" dirty="0"/>
              <a:t>Original:</a:t>
            </a:r>
          </a:p>
        </p:txBody>
      </p:sp>
      <p:sp>
        <p:nvSpPr>
          <p:cNvPr id="28" name="TextBox 27">
            <a:extLst>
              <a:ext uri="{FF2B5EF4-FFF2-40B4-BE49-F238E27FC236}">
                <a16:creationId xmlns:a16="http://schemas.microsoft.com/office/drawing/2014/main" id="{E34D6FAC-75E3-AE3F-851F-E5CF1F2B7D99}"/>
              </a:ext>
            </a:extLst>
          </p:cNvPr>
          <p:cNvSpPr txBox="1"/>
          <p:nvPr/>
        </p:nvSpPr>
        <p:spPr>
          <a:xfrm>
            <a:off x="4727565" y="5130128"/>
            <a:ext cx="1767189" cy="400110"/>
          </a:xfrm>
          <a:prstGeom prst="rect">
            <a:avLst/>
          </a:prstGeom>
          <a:noFill/>
        </p:spPr>
        <p:txBody>
          <a:bodyPr wrap="square">
            <a:spAutoFit/>
          </a:bodyPr>
          <a:lstStyle/>
          <a:p>
            <a:r>
              <a:rPr lang="en-US" sz="2000" dirty="0"/>
              <a:t>Perturbed:</a:t>
            </a:r>
          </a:p>
        </p:txBody>
      </p:sp>
      <p:graphicFrame>
        <p:nvGraphicFramePr>
          <p:cNvPr id="32" name="Table 4">
            <a:extLst>
              <a:ext uri="{FF2B5EF4-FFF2-40B4-BE49-F238E27FC236}">
                <a16:creationId xmlns:a16="http://schemas.microsoft.com/office/drawing/2014/main" id="{D6A4603F-DC73-2B92-BA7B-F8411971B610}"/>
              </a:ext>
            </a:extLst>
          </p:cNvPr>
          <p:cNvGraphicFramePr>
            <a:graphicFrameLocks noGrp="1"/>
          </p:cNvGraphicFramePr>
          <p:nvPr>
            <p:extLst>
              <p:ext uri="{D42A27DB-BD31-4B8C-83A1-F6EECF244321}">
                <p14:modId xmlns:p14="http://schemas.microsoft.com/office/powerpoint/2010/main" val="1665878447"/>
              </p:ext>
            </p:extLst>
          </p:nvPr>
        </p:nvGraphicFramePr>
        <p:xfrm>
          <a:off x="975260" y="2986559"/>
          <a:ext cx="3066621" cy="1392333"/>
        </p:xfrm>
        <a:graphic>
          <a:graphicData uri="http://schemas.openxmlformats.org/drawingml/2006/table">
            <a:tbl>
              <a:tblPr firstRow="1" bandRow="1">
                <a:tableStyleId>{5940675A-B579-460E-94D1-54222C63F5DA}</a:tableStyleId>
              </a:tblPr>
              <a:tblGrid>
                <a:gridCol w="1204237">
                  <a:extLst>
                    <a:ext uri="{9D8B030D-6E8A-4147-A177-3AD203B41FA5}">
                      <a16:colId xmlns:a16="http://schemas.microsoft.com/office/drawing/2014/main" val="1360476614"/>
                    </a:ext>
                  </a:extLst>
                </a:gridCol>
                <a:gridCol w="1862384">
                  <a:extLst>
                    <a:ext uri="{9D8B030D-6E8A-4147-A177-3AD203B41FA5}">
                      <a16:colId xmlns:a16="http://schemas.microsoft.com/office/drawing/2014/main" val="3792842575"/>
                    </a:ext>
                  </a:extLst>
                </a:gridCol>
              </a:tblGrid>
              <a:tr h="381413">
                <a:tc>
                  <a:txBody>
                    <a:bodyPr/>
                    <a:lstStyle/>
                    <a:p>
                      <a:r>
                        <a:rPr lang="en-US" sz="1800" b="1" dirty="0">
                          <a:solidFill>
                            <a:schemeClr val="accent1">
                              <a:lumMod val="50000"/>
                            </a:schemeClr>
                          </a:solidFill>
                        </a:rPr>
                        <a:t>Sequence</a:t>
                      </a:r>
                    </a:p>
                  </a:txBody>
                  <a:tcPr anchor="b">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accent1">
                              <a:lumMod val="50000"/>
                            </a:schemeClr>
                          </a:solidFill>
                          <a:effectLst/>
                          <a:latin typeface="Courier New" panose="02070309020205020404" pitchFamily="49" charset="0"/>
                          <a:cs typeface="Courier New" panose="02070309020205020404" pitchFamily="49" charset="0"/>
                        </a:rPr>
                        <a:t>TGAGAGGAAGTC</a:t>
                      </a:r>
                      <a:endParaRPr lang="en-US" sz="1800" dirty="0">
                        <a:solidFill>
                          <a:schemeClr val="accent1">
                            <a:lumMod val="50000"/>
                          </a:schemeClr>
                        </a:solidFill>
                      </a:endParaRP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75323898"/>
                  </a:ext>
                </a:extLst>
              </a:tr>
              <a:tr h="370840">
                <a:tc>
                  <a:txBody>
                    <a:bodyPr/>
                    <a:lstStyle/>
                    <a:p>
                      <a:r>
                        <a:rPr lang="en-US" sz="1800" b="1" dirty="0">
                          <a:solidFill>
                            <a:schemeClr val="accent1">
                              <a:lumMod val="50000"/>
                            </a:schemeClr>
                          </a:solidFill>
                        </a:rPr>
                        <a:t>Label</a:t>
                      </a: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tc>
                  <a:txBody>
                    <a:bodyPr/>
                    <a:lstStyle/>
                    <a:p>
                      <a:r>
                        <a:rPr lang="en-US" sz="1800" dirty="0">
                          <a:solidFill>
                            <a:schemeClr val="accent1">
                              <a:lumMod val="50000"/>
                            </a:schemeClr>
                          </a:solidFill>
                        </a:rPr>
                        <a:t>1</a:t>
                      </a: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170029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lumMod val="50000"/>
                            </a:schemeClr>
                          </a:solidFill>
                        </a:rPr>
                        <a:t>Motif Positions</a:t>
                      </a: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1">
                              <a:lumMod val="50000"/>
                            </a:schemeClr>
                          </a:solidFill>
                        </a:rPr>
                        <a:t>SPI1: 21,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1">
                              <a:lumMod val="50000"/>
                            </a:schemeClr>
                          </a:solidFill>
                        </a:rPr>
                        <a:t>CFCT: 106</a:t>
                      </a: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20158220"/>
                  </a:ext>
                </a:extLst>
              </a:tr>
            </a:tbl>
          </a:graphicData>
        </a:graphic>
      </p:graphicFrame>
      <p:graphicFrame>
        <p:nvGraphicFramePr>
          <p:cNvPr id="33" name="Table 4">
            <a:extLst>
              <a:ext uri="{FF2B5EF4-FFF2-40B4-BE49-F238E27FC236}">
                <a16:creationId xmlns:a16="http://schemas.microsoft.com/office/drawing/2014/main" id="{0602CA29-85CD-C5EC-7F1A-C33584F5942E}"/>
              </a:ext>
            </a:extLst>
          </p:cNvPr>
          <p:cNvGraphicFramePr>
            <a:graphicFrameLocks noGrp="1"/>
          </p:cNvGraphicFramePr>
          <p:nvPr>
            <p:extLst>
              <p:ext uri="{D42A27DB-BD31-4B8C-83A1-F6EECF244321}">
                <p14:modId xmlns:p14="http://schemas.microsoft.com/office/powerpoint/2010/main" val="4041121919"/>
              </p:ext>
            </p:extLst>
          </p:nvPr>
        </p:nvGraphicFramePr>
        <p:xfrm>
          <a:off x="929812" y="2926747"/>
          <a:ext cx="3066621" cy="1392333"/>
        </p:xfrm>
        <a:graphic>
          <a:graphicData uri="http://schemas.openxmlformats.org/drawingml/2006/table">
            <a:tbl>
              <a:tblPr firstRow="1" bandRow="1">
                <a:tableStyleId>{5940675A-B579-460E-94D1-54222C63F5DA}</a:tableStyleId>
              </a:tblPr>
              <a:tblGrid>
                <a:gridCol w="1204237">
                  <a:extLst>
                    <a:ext uri="{9D8B030D-6E8A-4147-A177-3AD203B41FA5}">
                      <a16:colId xmlns:a16="http://schemas.microsoft.com/office/drawing/2014/main" val="1360476614"/>
                    </a:ext>
                  </a:extLst>
                </a:gridCol>
                <a:gridCol w="1862384">
                  <a:extLst>
                    <a:ext uri="{9D8B030D-6E8A-4147-A177-3AD203B41FA5}">
                      <a16:colId xmlns:a16="http://schemas.microsoft.com/office/drawing/2014/main" val="3792842575"/>
                    </a:ext>
                  </a:extLst>
                </a:gridCol>
              </a:tblGrid>
              <a:tr h="381413">
                <a:tc>
                  <a:txBody>
                    <a:bodyPr/>
                    <a:lstStyle/>
                    <a:p>
                      <a:r>
                        <a:rPr lang="en-US" sz="1800" b="1" dirty="0">
                          <a:solidFill>
                            <a:schemeClr val="accent1">
                              <a:lumMod val="50000"/>
                            </a:schemeClr>
                          </a:solidFill>
                        </a:rPr>
                        <a:t>Sequence</a:t>
                      </a:r>
                    </a:p>
                  </a:txBody>
                  <a:tcPr anchor="b">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accent1">
                              <a:lumMod val="50000"/>
                            </a:schemeClr>
                          </a:solidFill>
                          <a:effectLst/>
                          <a:latin typeface="Courier New" panose="02070309020205020404" pitchFamily="49" charset="0"/>
                          <a:cs typeface="Courier New" panose="02070309020205020404" pitchFamily="49" charset="0"/>
                        </a:rPr>
                        <a:t>TGAGAGGAAGTC</a:t>
                      </a:r>
                      <a:endParaRPr lang="en-US" sz="1800" dirty="0">
                        <a:solidFill>
                          <a:schemeClr val="accent1">
                            <a:lumMod val="50000"/>
                          </a:schemeClr>
                        </a:solidFill>
                      </a:endParaRP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75323898"/>
                  </a:ext>
                </a:extLst>
              </a:tr>
              <a:tr h="370840">
                <a:tc>
                  <a:txBody>
                    <a:bodyPr/>
                    <a:lstStyle/>
                    <a:p>
                      <a:r>
                        <a:rPr lang="en-US" sz="1800" b="1" dirty="0">
                          <a:solidFill>
                            <a:schemeClr val="accent1">
                              <a:lumMod val="50000"/>
                            </a:schemeClr>
                          </a:solidFill>
                        </a:rPr>
                        <a:t>Label</a:t>
                      </a: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tc>
                  <a:txBody>
                    <a:bodyPr/>
                    <a:lstStyle/>
                    <a:p>
                      <a:r>
                        <a:rPr lang="en-US" sz="1800" dirty="0">
                          <a:solidFill>
                            <a:schemeClr val="accent1">
                              <a:lumMod val="50000"/>
                            </a:schemeClr>
                          </a:solidFill>
                        </a:rPr>
                        <a:t>1</a:t>
                      </a: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170029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lumMod val="50000"/>
                            </a:schemeClr>
                          </a:solidFill>
                        </a:rPr>
                        <a:t>Motif Positions</a:t>
                      </a: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1">
                              <a:lumMod val="50000"/>
                            </a:schemeClr>
                          </a:solidFill>
                        </a:rPr>
                        <a:t>SPI1: 21,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1">
                              <a:lumMod val="50000"/>
                            </a:schemeClr>
                          </a:solidFill>
                        </a:rPr>
                        <a:t>CFCT: 106</a:t>
                      </a: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20158220"/>
                  </a:ext>
                </a:extLst>
              </a:tr>
            </a:tbl>
          </a:graphicData>
        </a:graphic>
      </p:graphicFrame>
      <p:graphicFrame>
        <p:nvGraphicFramePr>
          <p:cNvPr id="34" name="Table 4">
            <a:extLst>
              <a:ext uri="{FF2B5EF4-FFF2-40B4-BE49-F238E27FC236}">
                <a16:creationId xmlns:a16="http://schemas.microsoft.com/office/drawing/2014/main" id="{B688F2F3-5836-C386-9683-00DDDC060A53}"/>
              </a:ext>
            </a:extLst>
          </p:cNvPr>
          <p:cNvGraphicFramePr>
            <a:graphicFrameLocks noGrp="1"/>
          </p:cNvGraphicFramePr>
          <p:nvPr>
            <p:extLst>
              <p:ext uri="{D42A27DB-BD31-4B8C-83A1-F6EECF244321}">
                <p14:modId xmlns:p14="http://schemas.microsoft.com/office/powerpoint/2010/main" val="405672853"/>
              </p:ext>
            </p:extLst>
          </p:nvPr>
        </p:nvGraphicFramePr>
        <p:xfrm>
          <a:off x="877074" y="2864712"/>
          <a:ext cx="3066621" cy="1392333"/>
        </p:xfrm>
        <a:graphic>
          <a:graphicData uri="http://schemas.openxmlformats.org/drawingml/2006/table">
            <a:tbl>
              <a:tblPr firstRow="1" bandRow="1">
                <a:tableStyleId>{5940675A-B579-460E-94D1-54222C63F5DA}</a:tableStyleId>
              </a:tblPr>
              <a:tblGrid>
                <a:gridCol w="1204237">
                  <a:extLst>
                    <a:ext uri="{9D8B030D-6E8A-4147-A177-3AD203B41FA5}">
                      <a16:colId xmlns:a16="http://schemas.microsoft.com/office/drawing/2014/main" val="1360476614"/>
                    </a:ext>
                  </a:extLst>
                </a:gridCol>
                <a:gridCol w="1862384">
                  <a:extLst>
                    <a:ext uri="{9D8B030D-6E8A-4147-A177-3AD203B41FA5}">
                      <a16:colId xmlns:a16="http://schemas.microsoft.com/office/drawing/2014/main" val="3792842575"/>
                    </a:ext>
                  </a:extLst>
                </a:gridCol>
              </a:tblGrid>
              <a:tr h="381413">
                <a:tc>
                  <a:txBody>
                    <a:bodyPr/>
                    <a:lstStyle/>
                    <a:p>
                      <a:r>
                        <a:rPr lang="en-US" sz="1800" b="1" dirty="0">
                          <a:solidFill>
                            <a:schemeClr val="accent1">
                              <a:lumMod val="50000"/>
                            </a:schemeClr>
                          </a:solidFill>
                        </a:rPr>
                        <a:t>Sequence</a:t>
                      </a:r>
                    </a:p>
                  </a:txBody>
                  <a:tcPr anchor="b">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accent1">
                              <a:lumMod val="50000"/>
                            </a:schemeClr>
                          </a:solidFill>
                          <a:effectLst/>
                          <a:latin typeface="Courier New" panose="02070309020205020404" pitchFamily="49" charset="0"/>
                          <a:cs typeface="Courier New" panose="02070309020205020404" pitchFamily="49" charset="0"/>
                        </a:rPr>
                        <a:t>TGAGAGGAAGTC</a:t>
                      </a:r>
                      <a:endParaRPr lang="en-US" sz="1800" dirty="0">
                        <a:solidFill>
                          <a:schemeClr val="accent1">
                            <a:lumMod val="50000"/>
                          </a:schemeClr>
                        </a:solidFill>
                      </a:endParaRP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75323898"/>
                  </a:ext>
                </a:extLst>
              </a:tr>
              <a:tr h="370840">
                <a:tc>
                  <a:txBody>
                    <a:bodyPr/>
                    <a:lstStyle/>
                    <a:p>
                      <a:r>
                        <a:rPr lang="en-US" sz="1800" b="1" dirty="0">
                          <a:solidFill>
                            <a:schemeClr val="accent1">
                              <a:lumMod val="50000"/>
                            </a:schemeClr>
                          </a:solidFill>
                        </a:rPr>
                        <a:t>Label</a:t>
                      </a: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tc>
                  <a:txBody>
                    <a:bodyPr/>
                    <a:lstStyle/>
                    <a:p>
                      <a:r>
                        <a:rPr lang="en-US" sz="1800" dirty="0">
                          <a:solidFill>
                            <a:schemeClr val="accent1">
                              <a:lumMod val="50000"/>
                            </a:schemeClr>
                          </a:solidFill>
                        </a:rPr>
                        <a:t>1</a:t>
                      </a: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170029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lumMod val="50000"/>
                            </a:schemeClr>
                          </a:solidFill>
                        </a:rPr>
                        <a:t>Motif Positions</a:t>
                      </a: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1">
                              <a:lumMod val="50000"/>
                            </a:schemeClr>
                          </a:solidFill>
                        </a:rPr>
                        <a:t>SPI1: 21,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1">
                              <a:lumMod val="50000"/>
                            </a:schemeClr>
                          </a:solidFill>
                        </a:rPr>
                        <a:t>CFCT: 106</a:t>
                      </a:r>
                    </a:p>
                  </a:txBody>
                  <a:tcPr anchor="ctr">
                    <a:lnL w="9525" cap="flat" cmpd="sng" algn="ctr">
                      <a:solidFill>
                        <a:schemeClr val="accent1">
                          <a:lumMod val="50000"/>
                        </a:schemeClr>
                      </a:solidFill>
                      <a:prstDash val="solid"/>
                      <a:round/>
                      <a:headEnd type="none" w="med" len="med"/>
                      <a:tailEnd type="none" w="med" len="med"/>
                    </a:lnL>
                    <a:lnR w="9525" cap="flat" cmpd="sng" algn="ctr">
                      <a:solidFill>
                        <a:schemeClr val="accent1">
                          <a:lumMod val="50000"/>
                        </a:schemeClr>
                      </a:solidFill>
                      <a:prstDash val="solid"/>
                      <a:round/>
                      <a:headEnd type="none" w="med" len="med"/>
                      <a:tailEnd type="none" w="med" len="med"/>
                    </a:lnR>
                    <a:lnT w="9525" cap="flat" cmpd="sng" algn="ctr">
                      <a:solidFill>
                        <a:schemeClr val="accent1">
                          <a:lumMod val="50000"/>
                        </a:schemeClr>
                      </a:solidFill>
                      <a:prstDash val="solid"/>
                      <a:round/>
                      <a:headEnd type="none" w="med" len="med"/>
                      <a:tailEnd type="none" w="med" len="med"/>
                    </a:lnT>
                    <a:lnB w="9525" cap="flat" cmpd="sng" algn="ctr">
                      <a:solidFill>
                        <a:schemeClr val="accent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20158220"/>
                  </a:ext>
                </a:extLst>
              </a:tr>
            </a:tbl>
          </a:graphicData>
        </a:graphic>
      </p:graphicFrame>
    </p:spTree>
    <p:extLst>
      <p:ext uri="{BB962C8B-B14F-4D97-AF65-F5344CB8AC3E}">
        <p14:creationId xmlns:p14="http://schemas.microsoft.com/office/powerpoint/2010/main" val="260287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323C5D-FACC-D805-15ED-D310C056EA6E}"/>
              </a:ext>
            </a:extLst>
          </p:cNvPr>
          <p:cNvSpPr>
            <a:spLocks noGrp="1"/>
          </p:cNvSpPr>
          <p:nvPr>
            <p:ph type="title"/>
          </p:nvPr>
        </p:nvSpPr>
        <p:spPr>
          <a:xfrm>
            <a:off x="838200" y="253397"/>
            <a:ext cx="10515600" cy="1273233"/>
          </a:xfrm>
        </p:spPr>
        <p:txBody>
          <a:bodyPr>
            <a:normAutofit/>
          </a:bodyPr>
          <a:lstStyle/>
          <a:p>
            <a:r>
              <a:rPr lang="en-US" sz="4000"/>
              <a:t>Importance of Single Motif</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FFDE3C46-9E3C-1FE4-4898-5CB55C8B2094}"/>
              </a:ext>
            </a:extLst>
          </p:cNvPr>
          <p:cNvSpPr txBox="1"/>
          <p:nvPr/>
        </p:nvSpPr>
        <p:spPr>
          <a:xfrm>
            <a:off x="849421" y="3709370"/>
            <a:ext cx="1497333" cy="523220"/>
          </a:xfrm>
          <a:prstGeom prst="rect">
            <a:avLst/>
          </a:prstGeom>
          <a:noFill/>
        </p:spPr>
        <p:txBody>
          <a:bodyPr wrap="square" rtlCol="0">
            <a:spAutoFit/>
          </a:bodyPr>
          <a:lstStyle/>
          <a:p>
            <a:r>
              <a:rPr lang="en-US" sz="2800" b="1" dirty="0">
                <a:solidFill>
                  <a:schemeClr val="accent1">
                    <a:lumMod val="75000"/>
                  </a:schemeClr>
                </a:solidFill>
              </a:rPr>
              <a:t>Perturb</a:t>
            </a:r>
            <a:endParaRPr lang="en-US" sz="2400" b="1" dirty="0">
              <a:solidFill>
                <a:schemeClr val="accent1">
                  <a:lumMod val="75000"/>
                </a:schemeClr>
              </a:solidFill>
            </a:endParaRPr>
          </a:p>
        </p:txBody>
      </p:sp>
      <p:sp>
        <p:nvSpPr>
          <p:cNvPr id="11" name="TextBox 10">
            <a:extLst>
              <a:ext uri="{FF2B5EF4-FFF2-40B4-BE49-F238E27FC236}">
                <a16:creationId xmlns:a16="http://schemas.microsoft.com/office/drawing/2014/main" id="{D12E53C3-077B-B9F0-2308-DB90279BFE1F}"/>
              </a:ext>
            </a:extLst>
          </p:cNvPr>
          <p:cNvSpPr txBox="1"/>
          <p:nvPr/>
        </p:nvSpPr>
        <p:spPr>
          <a:xfrm>
            <a:off x="2742064" y="2675257"/>
            <a:ext cx="8253123" cy="584775"/>
          </a:xfrm>
          <a:prstGeom prst="rect">
            <a:avLst/>
          </a:prstGeom>
          <a:noFill/>
        </p:spPr>
        <p:txBody>
          <a:bodyPr wrap="square">
            <a:spAutoFit/>
          </a:bodyPr>
          <a:lstStyle/>
          <a:p>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a:t>
            </a:r>
            <a:r>
              <a:rPr kumimoji="0" lang="en-US" altLang="en-US" sz="3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TGAGGAAC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TGTA</a:t>
            </a:r>
            <a:r>
              <a:rPr kumimoji="0" lang="en-US" altLang="en-US" sz="3200" b="0" i="0" u="none" strike="noStrike" cap="none" normalizeH="0" baseline="0" dirty="0">
                <a:ln>
                  <a:noFill/>
                </a:ln>
                <a:effectLst/>
                <a:latin typeface="Courier New" panose="02070309020205020404" pitchFamily="49" charset="0"/>
                <a:cs typeface="Courier New" panose="02070309020205020404" pitchFamily="49" charset="0"/>
              </a:rPr>
              <a:t>ACGACTT</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GGC</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GAAACC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lang="en-US" sz="3200" dirty="0"/>
          </a:p>
        </p:txBody>
      </p:sp>
      <p:pic>
        <p:nvPicPr>
          <p:cNvPr id="13" name="Picture 12">
            <a:extLst>
              <a:ext uri="{FF2B5EF4-FFF2-40B4-BE49-F238E27FC236}">
                <a16:creationId xmlns:a16="http://schemas.microsoft.com/office/drawing/2014/main" id="{FA95C8F2-4011-4822-A582-C3E1355984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66" r="29673"/>
          <a:stretch/>
        </p:blipFill>
        <p:spPr bwMode="auto">
          <a:xfrm>
            <a:off x="3311534" y="2228487"/>
            <a:ext cx="2253741" cy="8695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a:hlinkClick r:id="rId4"/>
            <a:extLst>
              <a:ext uri="{FF2B5EF4-FFF2-40B4-BE49-F238E27FC236}">
                <a16:creationId xmlns:a16="http://schemas.microsoft.com/office/drawing/2014/main" id="{D0E955F4-2C93-375A-C78B-CA273CF4E2DA}"/>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16000" r="52812"/>
          <a:stretch/>
        </p:blipFill>
        <p:spPr bwMode="auto">
          <a:xfrm>
            <a:off x="8953195" y="2263875"/>
            <a:ext cx="1462033" cy="83228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EDDF275-B4B3-A1FF-BEA0-4628CEA0D0D4}"/>
              </a:ext>
            </a:extLst>
          </p:cNvPr>
          <p:cNvSpPr txBox="1"/>
          <p:nvPr/>
        </p:nvSpPr>
        <p:spPr>
          <a:xfrm>
            <a:off x="935918" y="2119322"/>
            <a:ext cx="1803098" cy="707886"/>
          </a:xfrm>
          <a:prstGeom prst="rect">
            <a:avLst/>
          </a:prstGeom>
          <a:noFill/>
        </p:spPr>
        <p:txBody>
          <a:bodyPr wrap="square" rtlCol="0">
            <a:spAutoFit/>
          </a:bodyPr>
          <a:lstStyle/>
          <a:p>
            <a:r>
              <a:rPr lang="en-US" sz="2000" dirty="0"/>
              <a:t>Original Sequence</a:t>
            </a:r>
          </a:p>
        </p:txBody>
      </p:sp>
      <p:sp>
        <p:nvSpPr>
          <p:cNvPr id="17" name="TextBox 16">
            <a:extLst>
              <a:ext uri="{FF2B5EF4-FFF2-40B4-BE49-F238E27FC236}">
                <a16:creationId xmlns:a16="http://schemas.microsoft.com/office/drawing/2014/main" id="{90DEF3DE-0A3C-5CAA-2B6D-B160B515A9A7}"/>
              </a:ext>
            </a:extLst>
          </p:cNvPr>
          <p:cNvSpPr txBox="1"/>
          <p:nvPr/>
        </p:nvSpPr>
        <p:spPr>
          <a:xfrm>
            <a:off x="2742065" y="4217551"/>
            <a:ext cx="8253124" cy="584775"/>
          </a:xfrm>
          <a:prstGeom prst="rect">
            <a:avLst/>
          </a:prstGeom>
          <a:noFill/>
        </p:spPr>
        <p:txBody>
          <a:bodyPr wrap="square">
            <a:spAutoFit/>
          </a:bodyPr>
          <a:lstStyle/>
          <a:p>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a:t>
            </a:r>
            <a:r>
              <a:rPr kumimoji="0" lang="en-US" altLang="en-US" sz="3200" b="0"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TTGGATTCA</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TGTA</a:t>
            </a:r>
            <a:r>
              <a:rPr kumimoji="0" lang="en-US" altLang="en-US" sz="3200" b="0" i="0" u="none" strike="noStrike" cap="none" normalizeH="0" baseline="0" dirty="0">
                <a:ln>
                  <a:noFill/>
                </a:ln>
                <a:effectLst/>
                <a:latin typeface="Courier New" panose="02070309020205020404" pitchFamily="49" charset="0"/>
                <a:cs typeface="Courier New" panose="02070309020205020404" pitchFamily="49" charset="0"/>
              </a:rPr>
              <a:t>ACGACTT</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GGC</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GAAACC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lang="en-US" sz="3200" dirty="0"/>
          </a:p>
        </p:txBody>
      </p:sp>
      <p:sp>
        <p:nvSpPr>
          <p:cNvPr id="18" name="TextBox 17">
            <a:extLst>
              <a:ext uri="{FF2B5EF4-FFF2-40B4-BE49-F238E27FC236}">
                <a16:creationId xmlns:a16="http://schemas.microsoft.com/office/drawing/2014/main" id="{7941F639-04D0-11DD-FB43-CD6F42314139}"/>
              </a:ext>
            </a:extLst>
          </p:cNvPr>
          <p:cNvSpPr txBox="1"/>
          <p:nvPr/>
        </p:nvSpPr>
        <p:spPr>
          <a:xfrm>
            <a:off x="10995188" y="4136479"/>
            <a:ext cx="854352" cy="646331"/>
          </a:xfrm>
          <a:prstGeom prst="rect">
            <a:avLst/>
          </a:prstGeom>
          <a:noFill/>
        </p:spPr>
        <p:txBody>
          <a:bodyPr wrap="square">
            <a:spAutoFit/>
          </a:bodyPr>
          <a:lstStyle/>
          <a:p>
            <a:r>
              <a:rPr lang="en-US" sz="3600" b="1" i="1" dirty="0">
                <a:solidFill>
                  <a:schemeClr val="accent2">
                    <a:lumMod val="75000"/>
                  </a:schemeClr>
                </a:solidFill>
              </a:rPr>
              <a:t>x P</a:t>
            </a:r>
          </a:p>
        </p:txBody>
      </p:sp>
      <p:sp>
        <p:nvSpPr>
          <p:cNvPr id="19" name="TextBox 18">
            <a:extLst>
              <a:ext uri="{FF2B5EF4-FFF2-40B4-BE49-F238E27FC236}">
                <a16:creationId xmlns:a16="http://schemas.microsoft.com/office/drawing/2014/main" id="{1F70B237-A49D-6962-B7EA-42382B29578E}"/>
              </a:ext>
            </a:extLst>
          </p:cNvPr>
          <p:cNvSpPr txBox="1"/>
          <p:nvPr/>
        </p:nvSpPr>
        <p:spPr>
          <a:xfrm>
            <a:off x="964952" y="4279105"/>
            <a:ext cx="1742732" cy="461665"/>
          </a:xfrm>
          <a:prstGeom prst="rect">
            <a:avLst/>
          </a:prstGeom>
          <a:noFill/>
        </p:spPr>
        <p:txBody>
          <a:bodyPr wrap="square">
            <a:spAutoFit/>
          </a:bodyPr>
          <a:lstStyle/>
          <a:p>
            <a:r>
              <a:rPr lang="en-US" sz="2400" dirty="0"/>
              <a:t>~ Motif A</a:t>
            </a:r>
          </a:p>
        </p:txBody>
      </p:sp>
      <p:pic>
        <p:nvPicPr>
          <p:cNvPr id="20" name="Picture 6">
            <a:hlinkClick r:id="rId4"/>
            <a:extLst>
              <a:ext uri="{FF2B5EF4-FFF2-40B4-BE49-F238E27FC236}">
                <a16:creationId xmlns:a16="http://schemas.microsoft.com/office/drawing/2014/main" id="{0EB7BB6C-D941-07C1-8582-E813C891BA52}"/>
              </a:ext>
            </a:extLst>
          </p:cNvPr>
          <p:cNvPicPr>
            <a:picLocks noChangeAspect="1" noChangeArrowheads="1"/>
          </p:cNvPicPr>
          <p:nvPr/>
        </p:nvPicPr>
        <p:blipFill rotWithShape="1">
          <a:blip r:embed="rId5">
            <a:grayscl/>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16000" r="52812"/>
          <a:stretch/>
        </p:blipFill>
        <p:spPr bwMode="auto">
          <a:xfrm>
            <a:off x="8953195" y="3816446"/>
            <a:ext cx="1462033" cy="832288"/>
          </a:xfrm>
          <a:prstGeom prst="rect">
            <a:avLst/>
          </a:prstGeom>
          <a:noFill/>
          <a:extLst>
            <a:ext uri="{909E8E84-426E-40DD-AFC4-6F175D3DCCD1}">
              <a14:hiddenFill xmlns:a14="http://schemas.microsoft.com/office/drawing/2010/main">
                <a:solidFill>
                  <a:srgbClr val="FFFFFF"/>
                </a:solidFill>
              </a14:hiddenFill>
            </a:ext>
          </a:extLst>
        </p:spPr>
      </p:pic>
      <p:sp>
        <p:nvSpPr>
          <p:cNvPr id="21" name="Left Bracket 20">
            <a:extLst>
              <a:ext uri="{FF2B5EF4-FFF2-40B4-BE49-F238E27FC236}">
                <a16:creationId xmlns:a16="http://schemas.microsoft.com/office/drawing/2014/main" id="{1BA0D9D0-201A-FAB9-D3AB-ED1C6CD27726}"/>
              </a:ext>
            </a:extLst>
          </p:cNvPr>
          <p:cNvSpPr/>
          <p:nvPr/>
        </p:nvSpPr>
        <p:spPr>
          <a:xfrm rot="16200000">
            <a:off x="4333902" y="2109727"/>
            <a:ext cx="209007" cy="225374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95859E2B-0451-173B-81C2-E4E3866D0BE8}"/>
              </a:ext>
            </a:extLst>
          </p:cNvPr>
          <p:cNvSpPr txBox="1"/>
          <p:nvPr/>
        </p:nvSpPr>
        <p:spPr>
          <a:xfrm>
            <a:off x="4256242" y="3294122"/>
            <a:ext cx="364323" cy="461665"/>
          </a:xfrm>
          <a:prstGeom prst="rect">
            <a:avLst/>
          </a:prstGeom>
          <a:noFill/>
        </p:spPr>
        <p:txBody>
          <a:bodyPr wrap="square">
            <a:spAutoFit/>
          </a:bodyPr>
          <a:lstStyle/>
          <a:p>
            <a:pPr algn="ctr"/>
            <a:r>
              <a:rPr lang="en-US" sz="2400" dirty="0"/>
              <a:t>A</a:t>
            </a:r>
          </a:p>
        </p:txBody>
      </p:sp>
      <p:sp>
        <p:nvSpPr>
          <p:cNvPr id="23" name="TextBox 22">
            <a:extLst>
              <a:ext uri="{FF2B5EF4-FFF2-40B4-BE49-F238E27FC236}">
                <a16:creationId xmlns:a16="http://schemas.microsoft.com/office/drawing/2014/main" id="{843F905B-85ED-D4F3-7F23-EB3AC66B12E1}"/>
              </a:ext>
            </a:extLst>
          </p:cNvPr>
          <p:cNvSpPr txBox="1"/>
          <p:nvPr/>
        </p:nvSpPr>
        <p:spPr>
          <a:xfrm>
            <a:off x="838200" y="5409506"/>
            <a:ext cx="3017108" cy="523220"/>
          </a:xfrm>
          <a:prstGeom prst="rect">
            <a:avLst/>
          </a:prstGeom>
          <a:noFill/>
        </p:spPr>
        <p:txBody>
          <a:bodyPr wrap="square" rtlCol="0">
            <a:spAutoFit/>
          </a:bodyPr>
          <a:lstStyle/>
          <a:p>
            <a:r>
              <a:rPr lang="en-US" sz="2800" b="1" dirty="0">
                <a:solidFill>
                  <a:schemeClr val="accent1">
                    <a:lumMod val="75000"/>
                  </a:schemeClr>
                </a:solidFill>
              </a:rPr>
              <a:t>Calculate Loss</a:t>
            </a:r>
            <a:endParaRPr lang="en-US" sz="24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2EE689-773F-F417-F894-151E9FA5DF84}"/>
                  </a:ext>
                </a:extLst>
              </p:cNvPr>
              <p:cNvSpPr txBox="1"/>
              <p:nvPr/>
            </p:nvSpPr>
            <p:spPr>
              <a:xfrm>
                <a:off x="3135764" y="5145638"/>
                <a:ext cx="6981569"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𝐿𝑜𝑠𝑠</m:t>
                      </m:r>
                      <m:r>
                        <a:rPr lang="pt-BR" sz="2400" i="1" smtClean="0">
                          <a:latin typeface="Cambria Math" panose="02040503050406030204" pitchFamily="18" charset="0"/>
                        </a:rPr>
                        <m:t>=</m:t>
                      </m:r>
                      <m:r>
                        <a:rPr lang="en-US" sz="2400" b="0" i="1" smtClean="0">
                          <a:latin typeface="Cambria Math" panose="02040503050406030204" pitchFamily="18" charset="0"/>
                        </a:rPr>
                        <m:t>𝐿</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𝑂𝑟𝑖𝑔𝑖𝑛𝑎𝑙</m:t>
                              </m:r>
                            </m:e>
                          </m:d>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𝑃</m:t>
                          </m:r>
                        </m:den>
                      </m:f>
                      <m:nary>
                        <m:naryPr>
                          <m:chr m:val="∑"/>
                          <m:ctrlPr>
                            <a:rPr lang="pt-BR" sz="2400" i="1" smtClean="0">
                              <a:latin typeface="Cambria Math" panose="02040503050406030204" pitchFamily="18" charset="0"/>
                            </a:rPr>
                          </m:ctrlPr>
                        </m:naryPr>
                        <m:sub>
                          <m:r>
                            <a:rPr lang="pt-BR" sz="2400" i="1" smtClean="0">
                              <a:latin typeface="Cambria Math" panose="02040503050406030204" pitchFamily="18" charset="0"/>
                            </a:rPr>
                            <m:t>𝑛</m:t>
                          </m:r>
                          <m:r>
                            <a:rPr lang="pt-BR" sz="2400" i="1" smtClean="0">
                              <a:latin typeface="Cambria Math" panose="02040503050406030204" pitchFamily="18" charset="0"/>
                            </a:rPr>
                            <m:t>=1</m:t>
                          </m:r>
                        </m:sub>
                        <m:sup>
                          <m:r>
                            <a:rPr lang="en-US" sz="2400" b="0" i="1" smtClean="0">
                              <a:latin typeface="Cambria Math" panose="02040503050406030204" pitchFamily="18" charset="0"/>
                            </a:rPr>
                            <m:t>𝑃</m:t>
                          </m:r>
                        </m:sup>
                        <m:e>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rPr>
                                    <m:t>𝑀𝑜𝑡𝑖𝑓𝐴</m:t>
                                  </m:r>
                                </m:e>
                                <m:sup>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e>
                      </m:nary>
                    </m:oMath>
                  </m:oMathPara>
                </a14:m>
                <a:endParaRPr lang="en-US" sz="2400" dirty="0"/>
              </a:p>
            </p:txBody>
          </p:sp>
        </mc:Choice>
        <mc:Fallback xmlns="">
          <p:sp>
            <p:nvSpPr>
              <p:cNvPr id="24" name="TextBox 23">
                <a:extLst>
                  <a:ext uri="{FF2B5EF4-FFF2-40B4-BE49-F238E27FC236}">
                    <a16:creationId xmlns:a16="http://schemas.microsoft.com/office/drawing/2014/main" id="{BD2EE689-773F-F417-F894-151E9FA5DF84}"/>
                  </a:ext>
                </a:extLst>
              </p:cNvPr>
              <p:cNvSpPr txBox="1">
                <a:spLocks noRot="1" noChangeAspect="1" noMove="1" noResize="1" noEditPoints="1" noAdjustHandles="1" noChangeArrowheads="1" noChangeShapeType="1" noTextEdit="1"/>
              </p:cNvSpPr>
              <p:nvPr/>
            </p:nvSpPr>
            <p:spPr>
              <a:xfrm>
                <a:off x="3135764" y="5145638"/>
                <a:ext cx="6981569" cy="103848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4204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8" grpId="0"/>
      <p:bldP spid="19"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724B49-FEB5-44E1-4754-54ADED07FF42}"/>
              </a:ext>
            </a:extLst>
          </p:cNvPr>
          <p:cNvSpPr>
            <a:spLocks noGrp="1"/>
          </p:cNvSpPr>
          <p:nvPr>
            <p:ph type="title"/>
          </p:nvPr>
        </p:nvSpPr>
        <p:spPr>
          <a:xfrm>
            <a:off x="838200" y="253397"/>
            <a:ext cx="10515600" cy="1273233"/>
          </a:xfrm>
        </p:spPr>
        <p:txBody>
          <a:bodyPr>
            <a:normAutofit/>
          </a:bodyPr>
          <a:lstStyle/>
          <a:p>
            <a:r>
              <a:rPr lang="en-US" sz="4000"/>
              <a:t>Interaction between Motifs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20B70EF5-4E24-7EB1-FC7F-B268DF7E7D69}"/>
              </a:ext>
            </a:extLst>
          </p:cNvPr>
          <p:cNvSpPr txBox="1"/>
          <p:nvPr/>
        </p:nvSpPr>
        <p:spPr>
          <a:xfrm>
            <a:off x="716546" y="3101571"/>
            <a:ext cx="3017108" cy="523220"/>
          </a:xfrm>
          <a:prstGeom prst="rect">
            <a:avLst/>
          </a:prstGeom>
          <a:noFill/>
        </p:spPr>
        <p:txBody>
          <a:bodyPr wrap="square" rtlCol="0">
            <a:spAutoFit/>
          </a:bodyPr>
          <a:lstStyle/>
          <a:p>
            <a:r>
              <a:rPr lang="en-US" sz="2800" b="1" dirty="0">
                <a:solidFill>
                  <a:schemeClr val="accent1">
                    <a:lumMod val="75000"/>
                  </a:schemeClr>
                </a:solidFill>
              </a:rPr>
              <a:t>Perturb</a:t>
            </a:r>
            <a:endParaRPr lang="en-US" sz="2400" b="1" dirty="0">
              <a:solidFill>
                <a:schemeClr val="accent1">
                  <a:lumMod val="75000"/>
                </a:schemeClr>
              </a:solidFill>
            </a:endParaRPr>
          </a:p>
        </p:txBody>
      </p:sp>
      <p:sp>
        <p:nvSpPr>
          <p:cNvPr id="11" name="TextBox 10">
            <a:extLst>
              <a:ext uri="{FF2B5EF4-FFF2-40B4-BE49-F238E27FC236}">
                <a16:creationId xmlns:a16="http://schemas.microsoft.com/office/drawing/2014/main" id="{641A5185-C1C0-F795-02E8-F3E89EBE7562}"/>
              </a:ext>
            </a:extLst>
          </p:cNvPr>
          <p:cNvSpPr txBox="1"/>
          <p:nvPr/>
        </p:nvSpPr>
        <p:spPr>
          <a:xfrm>
            <a:off x="2525122" y="3591633"/>
            <a:ext cx="8253124" cy="584775"/>
          </a:xfrm>
          <a:prstGeom prst="rect">
            <a:avLst/>
          </a:prstGeom>
          <a:noFill/>
        </p:spPr>
        <p:txBody>
          <a:bodyPr wrap="square">
            <a:spAutoFit/>
          </a:bodyPr>
          <a:lstStyle/>
          <a:p>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a:t>
            </a:r>
            <a:r>
              <a:rPr kumimoji="0" lang="en-US" altLang="en-US" sz="3200" b="0"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TTGGATTCA</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TGTA</a:t>
            </a:r>
            <a:r>
              <a:rPr kumimoji="0" lang="en-US" altLang="en-US" sz="3200" b="0" i="0" u="none" strike="noStrike" cap="none" normalizeH="0" baseline="0" dirty="0">
                <a:ln>
                  <a:noFill/>
                </a:ln>
                <a:effectLst/>
                <a:latin typeface="Courier New" panose="02070309020205020404" pitchFamily="49" charset="0"/>
                <a:cs typeface="Courier New" panose="02070309020205020404" pitchFamily="49" charset="0"/>
              </a:rPr>
              <a:t>ACGACTT</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GGC</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GAAACC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lang="en-US" sz="3200" dirty="0"/>
          </a:p>
        </p:txBody>
      </p:sp>
      <p:pic>
        <p:nvPicPr>
          <p:cNvPr id="13" name="Picture 6">
            <a:hlinkClick r:id="rId3"/>
            <a:extLst>
              <a:ext uri="{FF2B5EF4-FFF2-40B4-BE49-F238E27FC236}">
                <a16:creationId xmlns:a16="http://schemas.microsoft.com/office/drawing/2014/main" id="{0CA4650B-8E52-8974-B54D-79B9A14835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000" r="52812"/>
          <a:stretch/>
        </p:blipFill>
        <p:spPr bwMode="auto">
          <a:xfrm>
            <a:off x="8739776" y="3409301"/>
            <a:ext cx="1462033" cy="61420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12CA553-D6A3-5B56-C810-6861293BDD61}"/>
              </a:ext>
            </a:extLst>
          </p:cNvPr>
          <p:cNvSpPr txBox="1"/>
          <p:nvPr/>
        </p:nvSpPr>
        <p:spPr>
          <a:xfrm>
            <a:off x="2525121" y="4318920"/>
            <a:ext cx="8253124" cy="584775"/>
          </a:xfrm>
          <a:prstGeom prst="rect">
            <a:avLst/>
          </a:prstGeom>
          <a:noFill/>
        </p:spPr>
        <p:txBody>
          <a:bodyPr wrap="square">
            <a:spAutoFit/>
          </a:bodyPr>
          <a:lstStyle/>
          <a:p>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a:t>
            </a:r>
            <a:r>
              <a:rPr kumimoji="0" lang="en-US" altLang="en-US" sz="3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TGAGGAAC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TGTA</a:t>
            </a:r>
            <a:r>
              <a:rPr kumimoji="0" lang="en-US" altLang="en-US" sz="3200" b="0" i="0" u="none" strike="noStrike" cap="none" normalizeH="0" baseline="0" dirty="0">
                <a:ln>
                  <a:noFill/>
                </a:ln>
                <a:effectLst/>
                <a:latin typeface="Courier New" panose="02070309020205020404" pitchFamily="49" charset="0"/>
                <a:cs typeface="Courier New" panose="02070309020205020404" pitchFamily="49" charset="0"/>
              </a:rPr>
              <a:t>ACGACTT</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GGC</a:t>
            </a:r>
            <a:r>
              <a:rPr kumimoji="0" lang="en-US" altLang="en-US" sz="3200" b="0"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GAAACC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lang="en-US" sz="3200" dirty="0"/>
          </a:p>
        </p:txBody>
      </p:sp>
      <p:pic>
        <p:nvPicPr>
          <p:cNvPr id="16" name="Picture 6">
            <a:extLst>
              <a:ext uri="{FF2B5EF4-FFF2-40B4-BE49-F238E27FC236}">
                <a16:creationId xmlns:a16="http://schemas.microsoft.com/office/drawing/2014/main" id="{6ADD7B78-2E31-7D79-F5C3-F4CDED6B7CB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666" r="29673"/>
          <a:stretch/>
        </p:blipFill>
        <p:spPr bwMode="auto">
          <a:xfrm>
            <a:off x="3094591" y="4156892"/>
            <a:ext cx="2253741" cy="5847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A2EFC64-B5C5-81B2-9914-86B6953A1542}"/>
              </a:ext>
            </a:extLst>
          </p:cNvPr>
          <p:cNvSpPr txBox="1"/>
          <p:nvPr/>
        </p:nvSpPr>
        <p:spPr>
          <a:xfrm>
            <a:off x="2525121" y="5046207"/>
            <a:ext cx="8253124" cy="584775"/>
          </a:xfrm>
          <a:prstGeom prst="rect">
            <a:avLst/>
          </a:prstGeom>
          <a:noFill/>
        </p:spPr>
        <p:txBody>
          <a:bodyPr wrap="square">
            <a:spAutoFit/>
          </a:bodyPr>
          <a:lstStyle/>
          <a:p>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a:t>
            </a:r>
            <a:r>
              <a:rPr kumimoji="0" lang="en-US" altLang="en-US" sz="3200" b="0"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GGAACTCAG</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TGTA</a:t>
            </a:r>
            <a:r>
              <a:rPr kumimoji="0" lang="en-US" altLang="en-US" sz="3200" b="0" i="0" u="none" strike="noStrike" cap="none" normalizeH="0" baseline="0" dirty="0">
                <a:ln>
                  <a:noFill/>
                </a:ln>
                <a:effectLst/>
                <a:latin typeface="Courier New" panose="02070309020205020404" pitchFamily="49" charset="0"/>
                <a:cs typeface="Courier New" panose="02070309020205020404" pitchFamily="49" charset="0"/>
              </a:rPr>
              <a:t>ACGACTT</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GGC</a:t>
            </a:r>
            <a:r>
              <a:rPr kumimoji="0" lang="en-US" altLang="en-US" sz="3200" b="0"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TAAGCC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lang="en-US" sz="3200" dirty="0"/>
          </a:p>
        </p:txBody>
      </p:sp>
      <p:sp>
        <p:nvSpPr>
          <p:cNvPr id="18" name="TextBox 17">
            <a:extLst>
              <a:ext uri="{FF2B5EF4-FFF2-40B4-BE49-F238E27FC236}">
                <a16:creationId xmlns:a16="http://schemas.microsoft.com/office/drawing/2014/main" id="{3613CB31-4613-46A9-D046-232AFDE85237}"/>
              </a:ext>
            </a:extLst>
          </p:cNvPr>
          <p:cNvSpPr txBox="1"/>
          <p:nvPr/>
        </p:nvSpPr>
        <p:spPr>
          <a:xfrm>
            <a:off x="2525122" y="2423374"/>
            <a:ext cx="8253123" cy="584775"/>
          </a:xfrm>
          <a:prstGeom prst="rect">
            <a:avLst/>
          </a:prstGeom>
          <a:noFill/>
        </p:spPr>
        <p:txBody>
          <a:bodyPr wrap="square">
            <a:spAutoFit/>
          </a:bodyPr>
          <a:lstStyle/>
          <a:p>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a:t>
            </a:r>
            <a:r>
              <a:rPr kumimoji="0" lang="en-US" altLang="en-US" sz="3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TGAGGAAC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TGTA</a:t>
            </a:r>
            <a:r>
              <a:rPr kumimoji="0" lang="en-US" altLang="en-US" sz="3200" b="0" i="0" u="none" strike="noStrike" cap="none" normalizeH="0" baseline="0" dirty="0">
                <a:ln>
                  <a:noFill/>
                </a:ln>
                <a:effectLst/>
                <a:latin typeface="Courier New" panose="02070309020205020404" pitchFamily="49" charset="0"/>
                <a:cs typeface="Courier New" panose="02070309020205020404" pitchFamily="49" charset="0"/>
              </a:rPr>
              <a:t>ACGACTT</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GGC</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GAAACC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lang="en-US" sz="3200" dirty="0"/>
          </a:p>
        </p:txBody>
      </p:sp>
      <p:pic>
        <p:nvPicPr>
          <p:cNvPr id="19" name="Picture 18">
            <a:extLst>
              <a:ext uri="{FF2B5EF4-FFF2-40B4-BE49-F238E27FC236}">
                <a16:creationId xmlns:a16="http://schemas.microsoft.com/office/drawing/2014/main" id="{3C6B5186-35F6-7E38-7AFB-EF997ECB29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666" r="29673"/>
          <a:stretch/>
        </p:blipFill>
        <p:spPr bwMode="auto">
          <a:xfrm>
            <a:off x="3094592" y="1976604"/>
            <a:ext cx="2253741" cy="86951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hlinkClick r:id="rId3"/>
            <a:extLst>
              <a:ext uri="{FF2B5EF4-FFF2-40B4-BE49-F238E27FC236}">
                <a16:creationId xmlns:a16="http://schemas.microsoft.com/office/drawing/2014/main" id="{1FC474A3-D5B7-6BF2-63E5-E38E9C7398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000" r="52812"/>
          <a:stretch/>
        </p:blipFill>
        <p:spPr bwMode="auto">
          <a:xfrm>
            <a:off x="8742208" y="2007230"/>
            <a:ext cx="1462033" cy="8322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C6B10A20-196A-5AF2-5895-B7F971750139}"/>
              </a:ext>
            </a:extLst>
          </p:cNvPr>
          <p:cNvSpPr txBox="1"/>
          <p:nvPr/>
        </p:nvSpPr>
        <p:spPr>
          <a:xfrm>
            <a:off x="718976" y="1867439"/>
            <a:ext cx="1693064" cy="707886"/>
          </a:xfrm>
          <a:prstGeom prst="rect">
            <a:avLst/>
          </a:prstGeom>
          <a:noFill/>
        </p:spPr>
        <p:txBody>
          <a:bodyPr wrap="square" rtlCol="0">
            <a:spAutoFit/>
          </a:bodyPr>
          <a:lstStyle/>
          <a:p>
            <a:r>
              <a:rPr lang="en-US" sz="2000" dirty="0"/>
              <a:t>Original Sequence</a:t>
            </a:r>
          </a:p>
        </p:txBody>
      </p:sp>
      <p:sp>
        <p:nvSpPr>
          <p:cNvPr id="22" name="TextBox 21">
            <a:extLst>
              <a:ext uri="{FF2B5EF4-FFF2-40B4-BE49-F238E27FC236}">
                <a16:creationId xmlns:a16="http://schemas.microsoft.com/office/drawing/2014/main" id="{F00E8351-7182-2B65-7EDF-A9D462636B59}"/>
              </a:ext>
            </a:extLst>
          </p:cNvPr>
          <p:cNvSpPr txBox="1"/>
          <p:nvPr/>
        </p:nvSpPr>
        <p:spPr>
          <a:xfrm>
            <a:off x="748009" y="3653187"/>
            <a:ext cx="1742732" cy="461665"/>
          </a:xfrm>
          <a:prstGeom prst="rect">
            <a:avLst/>
          </a:prstGeom>
          <a:noFill/>
        </p:spPr>
        <p:txBody>
          <a:bodyPr wrap="square">
            <a:spAutoFit/>
          </a:bodyPr>
          <a:lstStyle/>
          <a:p>
            <a:r>
              <a:rPr lang="en-US" sz="2400" dirty="0"/>
              <a:t>~ Motif A</a:t>
            </a:r>
          </a:p>
        </p:txBody>
      </p:sp>
      <p:sp>
        <p:nvSpPr>
          <p:cNvPr id="23" name="TextBox 22">
            <a:extLst>
              <a:ext uri="{FF2B5EF4-FFF2-40B4-BE49-F238E27FC236}">
                <a16:creationId xmlns:a16="http://schemas.microsoft.com/office/drawing/2014/main" id="{44E530E3-4B1B-3FCB-EBFC-16912AA6ED91}"/>
              </a:ext>
            </a:extLst>
          </p:cNvPr>
          <p:cNvSpPr txBox="1"/>
          <p:nvPr/>
        </p:nvSpPr>
        <p:spPr>
          <a:xfrm>
            <a:off x="748009" y="4380474"/>
            <a:ext cx="1357050" cy="461665"/>
          </a:xfrm>
          <a:prstGeom prst="rect">
            <a:avLst/>
          </a:prstGeom>
          <a:noFill/>
        </p:spPr>
        <p:txBody>
          <a:bodyPr wrap="square">
            <a:spAutoFit/>
          </a:bodyPr>
          <a:lstStyle/>
          <a:p>
            <a:r>
              <a:rPr lang="en-US" sz="2400" dirty="0"/>
              <a:t>~ Motif B</a:t>
            </a:r>
          </a:p>
        </p:txBody>
      </p:sp>
      <p:sp>
        <p:nvSpPr>
          <p:cNvPr id="24" name="TextBox 23">
            <a:extLst>
              <a:ext uri="{FF2B5EF4-FFF2-40B4-BE49-F238E27FC236}">
                <a16:creationId xmlns:a16="http://schemas.microsoft.com/office/drawing/2014/main" id="{98AC1DA2-AD9A-4F71-D988-BE141757D764}"/>
              </a:ext>
            </a:extLst>
          </p:cNvPr>
          <p:cNvSpPr txBox="1"/>
          <p:nvPr/>
        </p:nvSpPr>
        <p:spPr>
          <a:xfrm>
            <a:off x="748008" y="5107761"/>
            <a:ext cx="1932405" cy="461665"/>
          </a:xfrm>
          <a:prstGeom prst="rect">
            <a:avLst/>
          </a:prstGeom>
          <a:noFill/>
        </p:spPr>
        <p:txBody>
          <a:bodyPr wrap="square">
            <a:spAutoFit/>
          </a:bodyPr>
          <a:lstStyle/>
          <a:p>
            <a:r>
              <a:rPr lang="en-US" sz="2400" dirty="0"/>
              <a:t>~ Motifs A&amp;B</a:t>
            </a:r>
          </a:p>
        </p:txBody>
      </p:sp>
      <p:sp>
        <p:nvSpPr>
          <p:cNvPr id="25" name="TextBox 24">
            <a:extLst>
              <a:ext uri="{FF2B5EF4-FFF2-40B4-BE49-F238E27FC236}">
                <a16:creationId xmlns:a16="http://schemas.microsoft.com/office/drawing/2014/main" id="{511FA44C-9BB6-C90F-1460-9E96F41B53B0}"/>
              </a:ext>
            </a:extLst>
          </p:cNvPr>
          <p:cNvSpPr txBox="1"/>
          <p:nvPr/>
        </p:nvSpPr>
        <p:spPr>
          <a:xfrm>
            <a:off x="594075" y="5781268"/>
            <a:ext cx="3017108" cy="523220"/>
          </a:xfrm>
          <a:prstGeom prst="rect">
            <a:avLst/>
          </a:prstGeom>
          <a:noFill/>
        </p:spPr>
        <p:txBody>
          <a:bodyPr wrap="square" rtlCol="0">
            <a:spAutoFit/>
          </a:bodyPr>
          <a:lstStyle/>
          <a:p>
            <a:r>
              <a:rPr lang="en-US" sz="2800" b="1" dirty="0">
                <a:solidFill>
                  <a:schemeClr val="accent1">
                    <a:lumMod val="75000"/>
                  </a:schemeClr>
                </a:solidFill>
              </a:rPr>
              <a:t>Calculate Loss</a:t>
            </a:r>
            <a:endParaRPr lang="en-US" sz="2400" b="1" dirty="0">
              <a:solidFill>
                <a:schemeClr val="accent1">
                  <a:lumMod val="75000"/>
                </a:schemeClr>
              </a:solidFill>
            </a:endParaRPr>
          </a:p>
        </p:txBody>
      </p:sp>
      <p:sp>
        <p:nvSpPr>
          <p:cNvPr id="26" name="Left Bracket 25">
            <a:extLst>
              <a:ext uri="{FF2B5EF4-FFF2-40B4-BE49-F238E27FC236}">
                <a16:creationId xmlns:a16="http://schemas.microsoft.com/office/drawing/2014/main" id="{82E8089B-BA08-5752-68CC-E5F5E6276FC1}"/>
              </a:ext>
            </a:extLst>
          </p:cNvPr>
          <p:cNvSpPr/>
          <p:nvPr/>
        </p:nvSpPr>
        <p:spPr>
          <a:xfrm rot="16200000">
            <a:off x="4140083" y="1776388"/>
            <a:ext cx="209779" cy="225374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7AD361B0-4985-6D3C-A17B-886FE51B52AE}"/>
              </a:ext>
            </a:extLst>
          </p:cNvPr>
          <p:cNvSpPr txBox="1"/>
          <p:nvPr/>
        </p:nvSpPr>
        <p:spPr>
          <a:xfrm>
            <a:off x="4062810" y="2921479"/>
            <a:ext cx="364323" cy="461665"/>
          </a:xfrm>
          <a:prstGeom prst="rect">
            <a:avLst/>
          </a:prstGeom>
          <a:noFill/>
        </p:spPr>
        <p:txBody>
          <a:bodyPr wrap="square">
            <a:spAutoFit/>
          </a:bodyPr>
          <a:lstStyle/>
          <a:p>
            <a:pPr algn="ctr"/>
            <a:r>
              <a:rPr lang="en-US" sz="2400" dirty="0"/>
              <a:t>A</a:t>
            </a:r>
          </a:p>
        </p:txBody>
      </p:sp>
      <p:sp>
        <p:nvSpPr>
          <p:cNvPr id="28" name="Left Bracket 27">
            <a:extLst>
              <a:ext uri="{FF2B5EF4-FFF2-40B4-BE49-F238E27FC236}">
                <a16:creationId xmlns:a16="http://schemas.microsoft.com/office/drawing/2014/main" id="{35ED3D14-D1B1-29A0-1198-C56CB5C7DD68}"/>
              </a:ext>
            </a:extLst>
          </p:cNvPr>
          <p:cNvSpPr/>
          <p:nvPr/>
        </p:nvSpPr>
        <p:spPr>
          <a:xfrm rot="16200000">
            <a:off x="9408432" y="2212341"/>
            <a:ext cx="129581" cy="146203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8F5FA46B-254D-DBCA-C26E-20DBDDA46495}"/>
              </a:ext>
            </a:extLst>
          </p:cNvPr>
          <p:cNvSpPr txBox="1"/>
          <p:nvPr/>
        </p:nvSpPr>
        <p:spPr>
          <a:xfrm>
            <a:off x="9291057" y="2935087"/>
            <a:ext cx="364323" cy="461665"/>
          </a:xfrm>
          <a:prstGeom prst="rect">
            <a:avLst/>
          </a:prstGeom>
          <a:noFill/>
        </p:spPr>
        <p:txBody>
          <a:bodyPr wrap="square">
            <a:spAutoFit/>
          </a:bodyPr>
          <a:lstStyle/>
          <a:p>
            <a:pPr algn="ctr"/>
            <a:r>
              <a:rPr lang="en-US" sz="2400" dirty="0"/>
              <a:t>B</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77E4A4B-2647-1F3A-7FC2-2FEE475E0555}"/>
                  </a:ext>
                </a:extLst>
              </p:cNvPr>
              <p:cNvSpPr txBox="1"/>
              <p:nvPr/>
            </p:nvSpPr>
            <p:spPr>
              <a:xfrm>
                <a:off x="3094591" y="5873361"/>
                <a:ext cx="12784766" cy="7861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pt-BR"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𝐿𝑜𝑠𝑠</m:t>
                      </m:r>
                      <m:r>
                        <a:rPr lang="pt-BR" sz="2400" i="1" smtClean="0">
                          <a:latin typeface="Cambria Math" panose="02040503050406030204" pitchFamily="18" charset="0"/>
                        </a:rPr>
                        <m:t>=</m:t>
                      </m:r>
                      <m:r>
                        <a:rPr lang="en-US" sz="2400" b="0" i="1" smtClean="0">
                          <a:latin typeface="Cambria Math" panose="02040503050406030204" pitchFamily="18" charset="0"/>
                        </a:rPr>
                        <m:t>𝐿</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𝑀𝑜𝑡𝑖𝑓𝑠</m:t>
                              </m:r>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&amp;</m:t>
                              </m:r>
                              <m:r>
                                <a:rPr lang="en-US" sz="2400" b="0" i="1" smtClean="0">
                                  <a:latin typeface="Cambria Math" panose="02040503050406030204" pitchFamily="18" charset="0"/>
                                </a:rPr>
                                <m:t>𝐵</m:t>
                              </m:r>
                              <m:r>
                                <a:rPr lang="en-US" sz="2400" b="0" i="1" smtClean="0">
                                  <a:latin typeface="Cambria Math" panose="02040503050406030204" pitchFamily="18" charset="0"/>
                                </a:rPr>
                                <m:t>)</m:t>
                              </m:r>
                            </m:e>
                          </m:d>
                        </m:e>
                      </m:d>
                      <m:r>
                        <a:rPr lang="en-US" sz="2400" b="0" i="1" smtClean="0">
                          <a:latin typeface="Cambria Math" panose="02040503050406030204" pitchFamily="18" charset="0"/>
                        </a:rPr>
                        <m:t>−</m:t>
                      </m:r>
                    </m:oMath>
                  </m:oMathPara>
                </a14:m>
                <a:endParaRPr lang="en-US" sz="2400" b="0" i="1" dirty="0">
                  <a:latin typeface="Cambria Math" panose="02040503050406030204" pitchFamily="18" charset="0"/>
                </a:endParaRPr>
              </a:p>
              <a:p>
                <a14:m>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𝐿</m:t>
                    </m:r>
                    <m:d>
                      <m:dPr>
                        <m:beg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𝑜𝑟𝑖𝑔𝑖𝑛𝑎𝑙</m:t>
                            </m:r>
                          </m:e>
                        </m:d>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𝑀𝑜𝑡𝑖𝑓𝐴</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𝑀𝑜𝑡𝑖𝑓𝐵</m:t>
                            </m:r>
                          </m:e>
                        </m:d>
                      </m:e>
                    </m:d>
                  </m:oMath>
                </a14:m>
                <a:r>
                  <a:rPr lang="en-US" sz="2400" dirty="0"/>
                  <a:t>]</a:t>
                </a:r>
              </a:p>
            </p:txBody>
          </p:sp>
        </mc:Choice>
        <mc:Fallback xmlns="">
          <p:sp>
            <p:nvSpPr>
              <p:cNvPr id="30" name="TextBox 29">
                <a:extLst>
                  <a:ext uri="{FF2B5EF4-FFF2-40B4-BE49-F238E27FC236}">
                    <a16:creationId xmlns:a16="http://schemas.microsoft.com/office/drawing/2014/main" id="{177E4A4B-2647-1F3A-7FC2-2FEE475E0555}"/>
                  </a:ext>
                </a:extLst>
              </p:cNvPr>
              <p:cNvSpPr txBox="1">
                <a:spLocks noRot="1" noChangeAspect="1" noMove="1" noResize="1" noEditPoints="1" noAdjustHandles="1" noChangeArrowheads="1" noChangeShapeType="1" noTextEdit="1"/>
              </p:cNvSpPr>
              <p:nvPr/>
            </p:nvSpPr>
            <p:spPr>
              <a:xfrm>
                <a:off x="3094591" y="5873361"/>
                <a:ext cx="12784766" cy="786177"/>
              </a:xfrm>
              <a:prstGeom prst="rect">
                <a:avLst/>
              </a:prstGeom>
              <a:blipFill>
                <a:blip r:embed="rId6"/>
                <a:stretch>
                  <a:fillRect l="-858" b="-20930"/>
                </a:stretch>
              </a:blipFill>
            </p:spPr>
            <p:txBody>
              <a:bodyPr/>
              <a:lstStyle/>
              <a:p>
                <a:r>
                  <a:rPr lang="en-US">
                    <a:noFill/>
                  </a:rPr>
                  <a:t> </a:t>
                </a:r>
              </a:p>
            </p:txBody>
          </p:sp>
        </mc:Fallback>
      </mc:AlternateContent>
    </p:spTree>
    <p:extLst>
      <p:ext uri="{BB962C8B-B14F-4D97-AF65-F5344CB8AC3E}">
        <p14:creationId xmlns:p14="http://schemas.microsoft.com/office/powerpoint/2010/main" val="163001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5" grpId="0"/>
      <p:bldP spid="17" grpId="0"/>
      <p:bldP spid="22" grpId="0"/>
      <p:bldP spid="23" grpId="0"/>
      <p:bldP spid="24" grpId="0"/>
      <p:bldP spid="25"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E1EE3B-6167-FD69-746E-2F9FA22ACEAA}"/>
              </a:ext>
            </a:extLst>
          </p:cNvPr>
          <p:cNvSpPr>
            <a:spLocks noGrp="1"/>
          </p:cNvSpPr>
          <p:nvPr>
            <p:ph type="title"/>
          </p:nvPr>
        </p:nvSpPr>
        <p:spPr>
          <a:xfrm>
            <a:off x="838200" y="253397"/>
            <a:ext cx="10515600" cy="1273233"/>
          </a:xfrm>
        </p:spPr>
        <p:txBody>
          <a:bodyPr>
            <a:normAutofit/>
          </a:bodyPr>
          <a:lstStyle/>
          <a:p>
            <a:r>
              <a:rPr lang="en-US" sz="4000" dirty="0"/>
              <a:t>Order of Motifs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A49BAED7-2343-9A0B-A575-B8C049DBB616}"/>
              </a:ext>
            </a:extLst>
          </p:cNvPr>
          <p:cNvSpPr txBox="1"/>
          <p:nvPr/>
        </p:nvSpPr>
        <p:spPr>
          <a:xfrm>
            <a:off x="831521" y="3600617"/>
            <a:ext cx="1670222" cy="523220"/>
          </a:xfrm>
          <a:prstGeom prst="rect">
            <a:avLst/>
          </a:prstGeom>
          <a:noFill/>
        </p:spPr>
        <p:txBody>
          <a:bodyPr wrap="square" rtlCol="0">
            <a:spAutoFit/>
          </a:bodyPr>
          <a:lstStyle/>
          <a:p>
            <a:r>
              <a:rPr lang="en-US" sz="2800" b="1" dirty="0">
                <a:solidFill>
                  <a:schemeClr val="accent1">
                    <a:lumMod val="75000"/>
                  </a:schemeClr>
                </a:solidFill>
              </a:rPr>
              <a:t>Perturb</a:t>
            </a:r>
            <a:endParaRPr lang="en-US" sz="2400" b="1" dirty="0">
              <a:solidFill>
                <a:schemeClr val="accent1">
                  <a:lumMod val="75000"/>
                </a:schemeClr>
              </a:solidFill>
            </a:endParaRPr>
          </a:p>
        </p:txBody>
      </p:sp>
      <p:sp>
        <p:nvSpPr>
          <p:cNvPr id="11" name="TextBox 10">
            <a:extLst>
              <a:ext uri="{FF2B5EF4-FFF2-40B4-BE49-F238E27FC236}">
                <a16:creationId xmlns:a16="http://schemas.microsoft.com/office/drawing/2014/main" id="{6A4DE253-81C2-2593-A98B-9E4E5B7EB716}"/>
              </a:ext>
            </a:extLst>
          </p:cNvPr>
          <p:cNvSpPr txBox="1"/>
          <p:nvPr/>
        </p:nvSpPr>
        <p:spPr>
          <a:xfrm>
            <a:off x="2644345" y="4283825"/>
            <a:ext cx="8501449" cy="584775"/>
          </a:xfrm>
          <a:prstGeom prst="rect">
            <a:avLst/>
          </a:prstGeom>
          <a:noFill/>
        </p:spPr>
        <p:txBody>
          <a:bodyPr wrap="square">
            <a:spAutoFit/>
          </a:bodyPr>
          <a:lstStyle/>
          <a:p>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a:t>
            </a:r>
            <a:r>
              <a:rPr kumimoji="0" lang="en-US" altLang="en-US" sz="3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TGAGG</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TGTA</a:t>
            </a:r>
            <a:r>
              <a:rPr kumimoji="0" lang="en-US" altLang="en-US" sz="3200" b="0" i="0" u="none" strike="noStrike" cap="none" normalizeH="0" baseline="0" dirty="0">
                <a:ln>
                  <a:noFill/>
                </a:ln>
                <a:effectLst/>
                <a:latin typeface="Courier New" panose="02070309020205020404" pitchFamily="49" charset="0"/>
                <a:cs typeface="Courier New" panose="02070309020205020404" pitchFamily="49" charset="0"/>
              </a:rPr>
              <a:t>ACGACTT</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GGC </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GAA     </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lang="en-US" sz="3200" dirty="0"/>
          </a:p>
        </p:txBody>
      </p:sp>
      <p:pic>
        <p:nvPicPr>
          <p:cNvPr id="13" name="Picture 6">
            <a:extLst>
              <a:ext uri="{FF2B5EF4-FFF2-40B4-BE49-F238E27FC236}">
                <a16:creationId xmlns:a16="http://schemas.microsoft.com/office/drawing/2014/main" id="{F83FBFB4-5864-911E-94C8-42838D73C6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66" r="29673"/>
          <a:stretch/>
        </p:blipFill>
        <p:spPr bwMode="auto">
          <a:xfrm>
            <a:off x="8104528" y="3782018"/>
            <a:ext cx="2218935" cy="9006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a:hlinkClick r:id="rId4"/>
            <a:extLst>
              <a:ext uri="{FF2B5EF4-FFF2-40B4-BE49-F238E27FC236}">
                <a16:creationId xmlns:a16="http://schemas.microsoft.com/office/drawing/2014/main" id="{52B26F1A-94D4-D852-E691-8EDC2EFED6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00" r="52812"/>
          <a:stretch/>
        </p:blipFill>
        <p:spPr bwMode="auto">
          <a:xfrm>
            <a:off x="3213816" y="3810714"/>
            <a:ext cx="1497332" cy="90069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6D87745-54D7-89FE-A522-0E07472A2BD1}"/>
              </a:ext>
            </a:extLst>
          </p:cNvPr>
          <p:cNvSpPr txBox="1"/>
          <p:nvPr/>
        </p:nvSpPr>
        <p:spPr>
          <a:xfrm>
            <a:off x="8861430" y="4857809"/>
            <a:ext cx="866775" cy="369332"/>
          </a:xfrm>
          <a:prstGeom prst="rect">
            <a:avLst/>
          </a:prstGeom>
          <a:noFill/>
        </p:spPr>
        <p:txBody>
          <a:bodyPr wrap="square" rtlCol="0">
            <a:spAutoFit/>
          </a:bodyPr>
          <a:lstStyle/>
          <a:p>
            <a:pPr algn="ctr"/>
            <a:r>
              <a:rPr lang="en-US" i="1" dirty="0"/>
              <a:t>First</a:t>
            </a:r>
          </a:p>
        </p:txBody>
      </p:sp>
      <p:sp>
        <p:nvSpPr>
          <p:cNvPr id="17" name="TextBox 16">
            <a:extLst>
              <a:ext uri="{FF2B5EF4-FFF2-40B4-BE49-F238E27FC236}">
                <a16:creationId xmlns:a16="http://schemas.microsoft.com/office/drawing/2014/main" id="{C39CFD00-1F53-99CB-9CE7-DE9C9580D1B6}"/>
              </a:ext>
            </a:extLst>
          </p:cNvPr>
          <p:cNvSpPr txBox="1"/>
          <p:nvPr/>
        </p:nvSpPr>
        <p:spPr>
          <a:xfrm>
            <a:off x="3552604" y="4846833"/>
            <a:ext cx="866775" cy="369332"/>
          </a:xfrm>
          <a:prstGeom prst="rect">
            <a:avLst/>
          </a:prstGeom>
          <a:noFill/>
        </p:spPr>
        <p:txBody>
          <a:bodyPr wrap="square" rtlCol="0">
            <a:spAutoFit/>
          </a:bodyPr>
          <a:lstStyle/>
          <a:p>
            <a:pPr algn="ctr"/>
            <a:r>
              <a:rPr lang="en-US" i="1" dirty="0"/>
              <a:t>Second</a:t>
            </a:r>
          </a:p>
        </p:txBody>
      </p:sp>
      <p:sp>
        <p:nvSpPr>
          <p:cNvPr id="18" name="Left Bracket 17">
            <a:extLst>
              <a:ext uri="{FF2B5EF4-FFF2-40B4-BE49-F238E27FC236}">
                <a16:creationId xmlns:a16="http://schemas.microsoft.com/office/drawing/2014/main" id="{7BBF9897-A4ED-B6B3-55FB-CB022BA483F7}"/>
              </a:ext>
            </a:extLst>
          </p:cNvPr>
          <p:cNvSpPr/>
          <p:nvPr/>
        </p:nvSpPr>
        <p:spPr>
          <a:xfrm rot="16200000">
            <a:off x="9152675" y="3629376"/>
            <a:ext cx="122641" cy="23342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ket 18">
            <a:extLst>
              <a:ext uri="{FF2B5EF4-FFF2-40B4-BE49-F238E27FC236}">
                <a16:creationId xmlns:a16="http://schemas.microsoft.com/office/drawing/2014/main" id="{02438BEA-970D-C003-FCF1-EEC7AED22513}"/>
              </a:ext>
            </a:extLst>
          </p:cNvPr>
          <p:cNvSpPr/>
          <p:nvPr/>
        </p:nvSpPr>
        <p:spPr>
          <a:xfrm rot="16200000">
            <a:off x="3924671" y="4024061"/>
            <a:ext cx="122642" cy="14973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6F90E8F5-F746-9676-D3C8-AC982ED76E37}"/>
              </a:ext>
            </a:extLst>
          </p:cNvPr>
          <p:cNvSpPr txBox="1"/>
          <p:nvPr/>
        </p:nvSpPr>
        <p:spPr>
          <a:xfrm>
            <a:off x="2644346" y="2630934"/>
            <a:ext cx="8253123" cy="584775"/>
          </a:xfrm>
          <a:prstGeom prst="rect">
            <a:avLst/>
          </a:prstGeom>
          <a:noFill/>
        </p:spPr>
        <p:txBody>
          <a:bodyPr wrap="square">
            <a:spAutoFit/>
          </a:bodyPr>
          <a:lstStyle/>
          <a:p>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a:t>
            </a:r>
            <a:r>
              <a:rPr kumimoji="0" lang="en-US" altLang="en-US" sz="3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TGAGGAAC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TGTA</a:t>
            </a:r>
            <a:r>
              <a:rPr kumimoji="0" lang="en-US" altLang="en-US" sz="3200" b="0" i="0" u="none" strike="noStrike" cap="none" normalizeH="0" baseline="0" dirty="0">
                <a:ln>
                  <a:noFill/>
                </a:ln>
                <a:effectLst/>
                <a:latin typeface="Courier New" panose="02070309020205020404" pitchFamily="49" charset="0"/>
                <a:cs typeface="Courier New" panose="02070309020205020404" pitchFamily="49" charset="0"/>
              </a:rPr>
              <a:t>ACGACTT</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GGC</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GAAACC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lang="en-US" sz="3200" dirty="0"/>
          </a:p>
        </p:txBody>
      </p:sp>
      <p:pic>
        <p:nvPicPr>
          <p:cNvPr id="21" name="Picture 20">
            <a:extLst>
              <a:ext uri="{FF2B5EF4-FFF2-40B4-BE49-F238E27FC236}">
                <a16:creationId xmlns:a16="http://schemas.microsoft.com/office/drawing/2014/main" id="{2C1E1FCF-F41A-029D-2AFB-4D6C3494D4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66" r="29673"/>
          <a:stretch/>
        </p:blipFill>
        <p:spPr bwMode="auto">
          <a:xfrm>
            <a:off x="3213816" y="2184164"/>
            <a:ext cx="2253741" cy="86951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a:hlinkClick r:id="rId4"/>
            <a:extLst>
              <a:ext uri="{FF2B5EF4-FFF2-40B4-BE49-F238E27FC236}">
                <a16:creationId xmlns:a16="http://schemas.microsoft.com/office/drawing/2014/main" id="{9C903815-E7F3-A4F2-CFD1-816E1693AED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00" r="52812"/>
          <a:stretch/>
        </p:blipFill>
        <p:spPr bwMode="auto">
          <a:xfrm>
            <a:off x="8861432" y="2214790"/>
            <a:ext cx="1462033" cy="83228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0F2DD204-89F5-A515-0579-C119F7BECC81}"/>
              </a:ext>
            </a:extLst>
          </p:cNvPr>
          <p:cNvSpPr txBox="1"/>
          <p:nvPr/>
        </p:nvSpPr>
        <p:spPr>
          <a:xfrm>
            <a:off x="838200" y="2074999"/>
            <a:ext cx="1693064" cy="707886"/>
          </a:xfrm>
          <a:prstGeom prst="rect">
            <a:avLst/>
          </a:prstGeom>
          <a:noFill/>
        </p:spPr>
        <p:txBody>
          <a:bodyPr wrap="square" rtlCol="0">
            <a:spAutoFit/>
          </a:bodyPr>
          <a:lstStyle/>
          <a:p>
            <a:r>
              <a:rPr lang="en-US" sz="2000" dirty="0"/>
              <a:t>Original Sequence</a:t>
            </a:r>
          </a:p>
        </p:txBody>
      </p:sp>
      <p:sp>
        <p:nvSpPr>
          <p:cNvPr id="24" name="Left Bracket 23">
            <a:extLst>
              <a:ext uri="{FF2B5EF4-FFF2-40B4-BE49-F238E27FC236}">
                <a16:creationId xmlns:a16="http://schemas.microsoft.com/office/drawing/2014/main" id="{D4B11890-9B2B-BB04-7B3F-5075E19FB090}"/>
              </a:ext>
            </a:extLst>
          </p:cNvPr>
          <p:cNvSpPr/>
          <p:nvPr/>
        </p:nvSpPr>
        <p:spPr>
          <a:xfrm rot="16200000">
            <a:off x="4259307" y="1983948"/>
            <a:ext cx="209779" cy="225374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ket 24">
            <a:extLst>
              <a:ext uri="{FF2B5EF4-FFF2-40B4-BE49-F238E27FC236}">
                <a16:creationId xmlns:a16="http://schemas.microsoft.com/office/drawing/2014/main" id="{99C0C1B0-211F-6D65-9BDA-FD4B9B64F6C3}"/>
              </a:ext>
            </a:extLst>
          </p:cNvPr>
          <p:cNvSpPr/>
          <p:nvPr/>
        </p:nvSpPr>
        <p:spPr>
          <a:xfrm rot="16200000">
            <a:off x="9527656" y="2419901"/>
            <a:ext cx="129581" cy="146203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5883DED2-BD72-6B2F-E290-B4F6B097A56C}"/>
              </a:ext>
            </a:extLst>
          </p:cNvPr>
          <p:cNvSpPr txBox="1"/>
          <p:nvPr/>
        </p:nvSpPr>
        <p:spPr>
          <a:xfrm>
            <a:off x="838200" y="4334823"/>
            <a:ext cx="1742732" cy="461665"/>
          </a:xfrm>
          <a:prstGeom prst="rect">
            <a:avLst/>
          </a:prstGeom>
          <a:noFill/>
        </p:spPr>
        <p:txBody>
          <a:bodyPr wrap="square">
            <a:spAutoFit/>
          </a:bodyPr>
          <a:lstStyle/>
          <a:p>
            <a:r>
              <a:rPr lang="en-US" sz="2400" dirty="0"/>
              <a:t>Swap Order</a:t>
            </a:r>
          </a:p>
        </p:txBody>
      </p:sp>
      <p:sp>
        <p:nvSpPr>
          <p:cNvPr id="27" name="TextBox 26">
            <a:extLst>
              <a:ext uri="{FF2B5EF4-FFF2-40B4-BE49-F238E27FC236}">
                <a16:creationId xmlns:a16="http://schemas.microsoft.com/office/drawing/2014/main" id="{DFF37175-42F0-9E64-BE37-0ECDFECF10E8}"/>
              </a:ext>
            </a:extLst>
          </p:cNvPr>
          <p:cNvSpPr txBox="1"/>
          <p:nvPr/>
        </p:nvSpPr>
        <p:spPr>
          <a:xfrm>
            <a:off x="9159058" y="3244055"/>
            <a:ext cx="866775" cy="369332"/>
          </a:xfrm>
          <a:prstGeom prst="rect">
            <a:avLst/>
          </a:prstGeom>
          <a:noFill/>
        </p:spPr>
        <p:txBody>
          <a:bodyPr wrap="square" rtlCol="0">
            <a:spAutoFit/>
          </a:bodyPr>
          <a:lstStyle/>
          <a:p>
            <a:pPr algn="ctr"/>
            <a:r>
              <a:rPr lang="en-US" i="1" dirty="0"/>
              <a:t>Second</a:t>
            </a:r>
          </a:p>
        </p:txBody>
      </p:sp>
      <p:sp>
        <p:nvSpPr>
          <p:cNvPr id="28" name="TextBox 27">
            <a:extLst>
              <a:ext uri="{FF2B5EF4-FFF2-40B4-BE49-F238E27FC236}">
                <a16:creationId xmlns:a16="http://schemas.microsoft.com/office/drawing/2014/main" id="{42E6B3EA-38D7-9CC6-FA60-4DE1FFE074DA}"/>
              </a:ext>
            </a:extLst>
          </p:cNvPr>
          <p:cNvSpPr txBox="1"/>
          <p:nvPr/>
        </p:nvSpPr>
        <p:spPr>
          <a:xfrm>
            <a:off x="3907298" y="3243022"/>
            <a:ext cx="866775" cy="369332"/>
          </a:xfrm>
          <a:prstGeom prst="rect">
            <a:avLst/>
          </a:prstGeom>
          <a:noFill/>
        </p:spPr>
        <p:txBody>
          <a:bodyPr wrap="square" rtlCol="0">
            <a:spAutoFit/>
          </a:bodyPr>
          <a:lstStyle/>
          <a:p>
            <a:pPr algn="ctr"/>
            <a:r>
              <a:rPr lang="en-US" i="1" dirty="0"/>
              <a:t>First</a:t>
            </a:r>
          </a:p>
        </p:txBody>
      </p:sp>
      <p:sp>
        <p:nvSpPr>
          <p:cNvPr id="29" name="TextBox 28">
            <a:extLst>
              <a:ext uri="{FF2B5EF4-FFF2-40B4-BE49-F238E27FC236}">
                <a16:creationId xmlns:a16="http://schemas.microsoft.com/office/drawing/2014/main" id="{FA314029-61A1-2FDF-BF08-E156E882E2A9}"/>
              </a:ext>
            </a:extLst>
          </p:cNvPr>
          <p:cNvSpPr txBox="1"/>
          <p:nvPr/>
        </p:nvSpPr>
        <p:spPr>
          <a:xfrm>
            <a:off x="831521" y="5542710"/>
            <a:ext cx="3017108" cy="523220"/>
          </a:xfrm>
          <a:prstGeom prst="rect">
            <a:avLst/>
          </a:prstGeom>
          <a:noFill/>
        </p:spPr>
        <p:txBody>
          <a:bodyPr wrap="square" rtlCol="0">
            <a:spAutoFit/>
          </a:bodyPr>
          <a:lstStyle/>
          <a:p>
            <a:r>
              <a:rPr lang="en-US" sz="2800" b="1" dirty="0">
                <a:solidFill>
                  <a:schemeClr val="accent1">
                    <a:lumMod val="75000"/>
                  </a:schemeClr>
                </a:solidFill>
              </a:rPr>
              <a:t>Calculate Loss</a:t>
            </a:r>
            <a:endParaRPr lang="en-US" sz="24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F3C4305-77A7-03DF-B94E-E074E4855DA6}"/>
                  </a:ext>
                </a:extLst>
              </p:cNvPr>
              <p:cNvSpPr txBox="1"/>
              <p:nvPr/>
            </p:nvSpPr>
            <p:spPr>
              <a:xfrm>
                <a:off x="2791133" y="5284821"/>
                <a:ext cx="8720434"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𝐿𝑜𝑠𝑠</m:t>
                      </m:r>
                      <m:r>
                        <a:rPr lang="pt-BR" sz="2400" i="1" smtClean="0">
                          <a:latin typeface="Cambria Math" panose="02040503050406030204" pitchFamily="18" charset="0"/>
                        </a:rPr>
                        <m:t>=</m:t>
                      </m:r>
                      <m:r>
                        <a:rPr lang="en-US" sz="2400" b="0" i="1" smtClean="0">
                          <a:latin typeface="Cambria Math" panose="02040503050406030204" pitchFamily="18" charset="0"/>
                        </a:rPr>
                        <m:t>𝐿</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𝑂𝑟𝑖𝑔𝑖𝑛𝑎𝑙</m:t>
                              </m:r>
                            </m:e>
                          </m:d>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𝑃</m:t>
                          </m:r>
                        </m:den>
                      </m:f>
                      <m:nary>
                        <m:naryPr>
                          <m:chr m:val="∑"/>
                          <m:ctrlPr>
                            <a:rPr lang="pt-BR" sz="2400" i="1" smtClean="0">
                              <a:latin typeface="Cambria Math" panose="02040503050406030204" pitchFamily="18" charset="0"/>
                            </a:rPr>
                          </m:ctrlPr>
                        </m:naryPr>
                        <m:sub>
                          <m:r>
                            <a:rPr lang="pt-BR" sz="2400" i="1" smtClean="0">
                              <a:latin typeface="Cambria Math" panose="02040503050406030204" pitchFamily="18" charset="0"/>
                            </a:rPr>
                            <m:t>𝑛</m:t>
                          </m:r>
                          <m:r>
                            <a:rPr lang="pt-BR" sz="2400" i="1" smtClean="0">
                              <a:latin typeface="Cambria Math" panose="02040503050406030204" pitchFamily="18" charset="0"/>
                            </a:rPr>
                            <m:t>=1</m:t>
                          </m:r>
                        </m:sub>
                        <m:sup>
                          <m:r>
                            <a:rPr lang="en-US" sz="2400" b="0" i="1" smtClean="0">
                              <a:latin typeface="Cambria Math" panose="02040503050406030204" pitchFamily="18" charset="0"/>
                            </a:rPr>
                            <m:t>𝑃</m:t>
                          </m:r>
                        </m:sup>
                        <m:e>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𝑆𝑤𝑎𝑝𝑝𝑒𝑑</m:t>
                                  </m:r>
                                  <m:r>
                                    <a:rPr lang="en-US" sz="2400" b="0" i="1" smtClean="0">
                                      <a:latin typeface="Cambria Math" panose="02040503050406030204" pitchFamily="18" charset="0"/>
                                    </a:rPr>
                                    <m:t> </m:t>
                                  </m:r>
                                  <m:r>
                                    <a:rPr lang="en-US" sz="2400" b="0" i="1" smtClean="0">
                                      <a:latin typeface="Cambria Math" panose="02040503050406030204" pitchFamily="18" charset="0"/>
                                    </a:rPr>
                                    <m:t>𝑂𝑟𝑑𝑒𝑟</m:t>
                                  </m:r>
                                </m:e>
                                <m:sup>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e>
                      </m:nary>
                    </m:oMath>
                  </m:oMathPara>
                </a14:m>
                <a:endParaRPr lang="en-US" sz="2400" dirty="0"/>
              </a:p>
            </p:txBody>
          </p:sp>
        </mc:Choice>
        <mc:Fallback xmlns="">
          <p:sp>
            <p:nvSpPr>
              <p:cNvPr id="30" name="TextBox 29">
                <a:extLst>
                  <a:ext uri="{FF2B5EF4-FFF2-40B4-BE49-F238E27FC236}">
                    <a16:creationId xmlns:a16="http://schemas.microsoft.com/office/drawing/2014/main" id="{9F3C4305-77A7-03DF-B94E-E074E4855DA6}"/>
                  </a:ext>
                </a:extLst>
              </p:cNvPr>
              <p:cNvSpPr txBox="1">
                <a:spLocks noRot="1" noChangeAspect="1" noMove="1" noResize="1" noEditPoints="1" noAdjustHandles="1" noChangeArrowheads="1" noChangeShapeType="1" noTextEdit="1"/>
              </p:cNvSpPr>
              <p:nvPr/>
            </p:nvSpPr>
            <p:spPr>
              <a:xfrm>
                <a:off x="2791133" y="5284821"/>
                <a:ext cx="8720434" cy="103848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993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6" grpId="0"/>
      <p:bldP spid="17" grpId="0"/>
      <p:bldP spid="18" grpId="0" animBg="1"/>
      <p:bldP spid="19" grpId="0" animBg="1"/>
      <p:bldP spid="26"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C89CD9-02E7-CB23-F14A-D4E95D195057}"/>
              </a:ext>
            </a:extLst>
          </p:cNvPr>
          <p:cNvSpPr>
            <a:spLocks noGrp="1"/>
          </p:cNvSpPr>
          <p:nvPr>
            <p:ph type="title"/>
          </p:nvPr>
        </p:nvSpPr>
        <p:spPr>
          <a:xfrm>
            <a:off x="838200" y="253397"/>
            <a:ext cx="10515600" cy="1273233"/>
          </a:xfrm>
        </p:spPr>
        <p:txBody>
          <a:bodyPr>
            <a:normAutofit/>
          </a:bodyPr>
          <a:lstStyle/>
          <a:p>
            <a:r>
              <a:rPr lang="en-US" sz="4000" dirty="0"/>
              <a:t>Distance between Motifs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3E572FAA-4DA9-C890-D9C0-12468EDD8490}"/>
              </a:ext>
            </a:extLst>
          </p:cNvPr>
          <p:cNvSpPr txBox="1"/>
          <p:nvPr/>
        </p:nvSpPr>
        <p:spPr>
          <a:xfrm>
            <a:off x="2655567" y="2621901"/>
            <a:ext cx="8253123" cy="584775"/>
          </a:xfrm>
          <a:prstGeom prst="rect">
            <a:avLst/>
          </a:prstGeom>
          <a:noFill/>
        </p:spPr>
        <p:txBody>
          <a:bodyPr wrap="square">
            <a:spAutoFit/>
          </a:bodyPr>
          <a:lstStyle/>
          <a:p>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a:t>
            </a:r>
            <a:r>
              <a:rPr kumimoji="0" lang="en-US" altLang="en-US" sz="3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TGAGGAAC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TGTA</a:t>
            </a:r>
            <a:r>
              <a:rPr kumimoji="0" lang="en-US" altLang="en-US" sz="3200" b="0" i="0" u="none" strike="noStrike" cap="none" normalizeH="0" baseline="0" dirty="0">
                <a:ln>
                  <a:noFill/>
                </a:ln>
                <a:effectLst/>
                <a:latin typeface="Courier New" panose="02070309020205020404" pitchFamily="49" charset="0"/>
                <a:cs typeface="Courier New" panose="02070309020205020404" pitchFamily="49" charset="0"/>
              </a:rPr>
              <a:t>ACGACTT</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GGC</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GAAACC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lang="en-US" sz="3200" dirty="0"/>
          </a:p>
        </p:txBody>
      </p:sp>
      <p:pic>
        <p:nvPicPr>
          <p:cNvPr id="11" name="Picture 10">
            <a:extLst>
              <a:ext uri="{FF2B5EF4-FFF2-40B4-BE49-F238E27FC236}">
                <a16:creationId xmlns:a16="http://schemas.microsoft.com/office/drawing/2014/main" id="{13DF217E-59FE-B5EF-820D-AC83EDC4C3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66" r="29673"/>
          <a:stretch/>
        </p:blipFill>
        <p:spPr bwMode="auto">
          <a:xfrm>
            <a:off x="3225037" y="2175131"/>
            <a:ext cx="2253741" cy="8695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hlinkClick r:id="rId4"/>
            <a:extLst>
              <a:ext uri="{FF2B5EF4-FFF2-40B4-BE49-F238E27FC236}">
                <a16:creationId xmlns:a16="http://schemas.microsoft.com/office/drawing/2014/main" id="{B8FD54AE-8925-121F-1C81-5FF1701F145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00" r="52812"/>
          <a:stretch/>
        </p:blipFill>
        <p:spPr bwMode="auto">
          <a:xfrm>
            <a:off x="8872653" y="2205757"/>
            <a:ext cx="1462033" cy="83228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F7DDDCC-9203-B0D4-C0C9-459119BCB937}"/>
              </a:ext>
            </a:extLst>
          </p:cNvPr>
          <p:cNvSpPr txBox="1"/>
          <p:nvPr/>
        </p:nvSpPr>
        <p:spPr>
          <a:xfrm>
            <a:off x="849421" y="2065966"/>
            <a:ext cx="1693064" cy="707886"/>
          </a:xfrm>
          <a:prstGeom prst="rect">
            <a:avLst/>
          </a:prstGeom>
          <a:noFill/>
        </p:spPr>
        <p:txBody>
          <a:bodyPr wrap="square" rtlCol="0">
            <a:spAutoFit/>
          </a:bodyPr>
          <a:lstStyle/>
          <a:p>
            <a:r>
              <a:rPr lang="en-US" sz="2000" dirty="0"/>
              <a:t>Original Sequence</a:t>
            </a:r>
          </a:p>
        </p:txBody>
      </p:sp>
      <p:sp>
        <p:nvSpPr>
          <p:cNvPr id="16" name="Left Bracket 15">
            <a:extLst>
              <a:ext uri="{FF2B5EF4-FFF2-40B4-BE49-F238E27FC236}">
                <a16:creationId xmlns:a16="http://schemas.microsoft.com/office/drawing/2014/main" id="{E7B16179-6535-015A-0DBB-10DD58BC7F00}"/>
              </a:ext>
            </a:extLst>
          </p:cNvPr>
          <p:cNvSpPr/>
          <p:nvPr/>
        </p:nvSpPr>
        <p:spPr>
          <a:xfrm rot="16200000">
            <a:off x="7123272" y="1457294"/>
            <a:ext cx="104888" cy="339387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0CB548FC-1B65-8264-0516-581D81BF8AB6}"/>
              </a:ext>
            </a:extLst>
          </p:cNvPr>
          <p:cNvSpPr txBox="1"/>
          <p:nvPr/>
        </p:nvSpPr>
        <p:spPr>
          <a:xfrm>
            <a:off x="6430933" y="3173509"/>
            <a:ext cx="1489567" cy="400110"/>
          </a:xfrm>
          <a:prstGeom prst="rect">
            <a:avLst/>
          </a:prstGeom>
          <a:noFill/>
        </p:spPr>
        <p:txBody>
          <a:bodyPr wrap="square" rtlCol="0">
            <a:spAutoFit/>
          </a:bodyPr>
          <a:lstStyle/>
          <a:p>
            <a:pPr algn="ctr"/>
            <a:r>
              <a:rPr lang="en-US" sz="2000" b="1" i="1" dirty="0"/>
              <a:t>x &lt; </a:t>
            </a:r>
            <a:r>
              <a:rPr lang="en-US" sz="2000" b="1" i="1" dirty="0" err="1"/>
              <a:t>dist</a:t>
            </a:r>
            <a:r>
              <a:rPr lang="en-US" sz="2000" b="1" i="1" dirty="0"/>
              <a:t> &lt; y</a:t>
            </a:r>
          </a:p>
        </p:txBody>
      </p:sp>
      <p:sp>
        <p:nvSpPr>
          <p:cNvPr id="18" name="TextBox 17">
            <a:extLst>
              <a:ext uri="{FF2B5EF4-FFF2-40B4-BE49-F238E27FC236}">
                <a16:creationId xmlns:a16="http://schemas.microsoft.com/office/drawing/2014/main" id="{FD256A79-BA48-2DA8-607C-7A69F7787863}"/>
              </a:ext>
            </a:extLst>
          </p:cNvPr>
          <p:cNvSpPr txBox="1"/>
          <p:nvPr/>
        </p:nvSpPr>
        <p:spPr>
          <a:xfrm>
            <a:off x="842742" y="3591584"/>
            <a:ext cx="1670222" cy="523220"/>
          </a:xfrm>
          <a:prstGeom prst="rect">
            <a:avLst/>
          </a:prstGeom>
          <a:noFill/>
        </p:spPr>
        <p:txBody>
          <a:bodyPr wrap="square" rtlCol="0">
            <a:spAutoFit/>
          </a:bodyPr>
          <a:lstStyle/>
          <a:p>
            <a:r>
              <a:rPr lang="en-US" sz="2800" b="1" dirty="0">
                <a:solidFill>
                  <a:schemeClr val="accent1">
                    <a:lumMod val="75000"/>
                  </a:schemeClr>
                </a:solidFill>
              </a:rPr>
              <a:t>Perturb</a:t>
            </a:r>
            <a:endParaRPr lang="en-US" sz="2400" b="1" dirty="0">
              <a:solidFill>
                <a:schemeClr val="accent1">
                  <a:lumMod val="75000"/>
                </a:schemeClr>
              </a:solidFill>
            </a:endParaRPr>
          </a:p>
        </p:txBody>
      </p:sp>
      <p:sp>
        <p:nvSpPr>
          <p:cNvPr id="19" name="TextBox 18">
            <a:extLst>
              <a:ext uri="{FF2B5EF4-FFF2-40B4-BE49-F238E27FC236}">
                <a16:creationId xmlns:a16="http://schemas.microsoft.com/office/drawing/2014/main" id="{88DB1D24-55FB-D30B-6875-48AA21231613}"/>
              </a:ext>
            </a:extLst>
          </p:cNvPr>
          <p:cNvSpPr txBox="1"/>
          <p:nvPr/>
        </p:nvSpPr>
        <p:spPr>
          <a:xfrm>
            <a:off x="838200" y="5571669"/>
            <a:ext cx="3017108" cy="523220"/>
          </a:xfrm>
          <a:prstGeom prst="rect">
            <a:avLst/>
          </a:prstGeom>
          <a:noFill/>
        </p:spPr>
        <p:txBody>
          <a:bodyPr wrap="square" rtlCol="0">
            <a:spAutoFit/>
          </a:bodyPr>
          <a:lstStyle/>
          <a:p>
            <a:r>
              <a:rPr lang="en-US" sz="2800" b="1" dirty="0">
                <a:solidFill>
                  <a:schemeClr val="accent1">
                    <a:lumMod val="75000"/>
                  </a:schemeClr>
                </a:solidFill>
              </a:rPr>
              <a:t>Calculate Loss</a:t>
            </a:r>
            <a:endParaRPr lang="en-US" sz="24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CD3A94A-8DC8-96B0-AB11-EAAC862915DB}"/>
                  </a:ext>
                </a:extLst>
              </p:cNvPr>
              <p:cNvSpPr txBox="1"/>
              <p:nvPr/>
            </p:nvSpPr>
            <p:spPr>
              <a:xfrm>
                <a:off x="2421911" y="5314034"/>
                <a:ext cx="8720434"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𝐿𝑜𝑠𝑠</m:t>
                      </m:r>
                      <m:r>
                        <a:rPr lang="pt-BR" sz="2400" i="1" smtClean="0">
                          <a:latin typeface="Cambria Math" panose="02040503050406030204" pitchFamily="18" charset="0"/>
                        </a:rPr>
                        <m:t>=</m:t>
                      </m:r>
                      <m:r>
                        <a:rPr lang="en-US" sz="2400" b="0" i="1" smtClean="0">
                          <a:latin typeface="Cambria Math" panose="02040503050406030204" pitchFamily="18" charset="0"/>
                        </a:rPr>
                        <m:t>𝐿</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𝑂𝑟𝑖𝑔𝑖𝑛𝑎𝑙</m:t>
                              </m:r>
                            </m:e>
                          </m:d>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𝑃</m:t>
                          </m:r>
                        </m:den>
                      </m:f>
                      <m:nary>
                        <m:naryPr>
                          <m:chr m:val="∑"/>
                          <m:ctrlPr>
                            <a:rPr lang="pt-BR" sz="2400" i="1" smtClean="0">
                              <a:latin typeface="Cambria Math" panose="02040503050406030204" pitchFamily="18" charset="0"/>
                            </a:rPr>
                          </m:ctrlPr>
                        </m:naryPr>
                        <m:sub>
                          <m:r>
                            <a:rPr lang="pt-BR" sz="2400" i="1" smtClean="0">
                              <a:latin typeface="Cambria Math" panose="02040503050406030204" pitchFamily="18" charset="0"/>
                            </a:rPr>
                            <m:t>𝑛</m:t>
                          </m:r>
                          <m:r>
                            <a:rPr lang="pt-BR" sz="2400" i="1" smtClean="0">
                              <a:latin typeface="Cambria Math" panose="02040503050406030204" pitchFamily="18" charset="0"/>
                            </a:rPr>
                            <m:t>=1</m:t>
                          </m:r>
                        </m:sub>
                        <m:sup>
                          <m:r>
                            <a:rPr lang="en-US" sz="2400" b="0" i="1" smtClean="0">
                              <a:latin typeface="Cambria Math" panose="02040503050406030204" pitchFamily="18" charset="0"/>
                            </a:rPr>
                            <m:t>𝑃</m:t>
                          </m:r>
                        </m:sup>
                        <m:e>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𝑅𝑎𝑛𝑑𝑜𝑚𝐷𝑖𝑠𝑡</m:t>
                                  </m:r>
                                </m:e>
                                <m:sup>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e>
                      </m:nary>
                    </m:oMath>
                  </m:oMathPara>
                </a14:m>
                <a:endParaRPr lang="en-US" sz="2400" dirty="0"/>
              </a:p>
            </p:txBody>
          </p:sp>
        </mc:Choice>
        <mc:Fallback xmlns="">
          <p:sp>
            <p:nvSpPr>
              <p:cNvPr id="20" name="TextBox 19">
                <a:extLst>
                  <a:ext uri="{FF2B5EF4-FFF2-40B4-BE49-F238E27FC236}">
                    <a16:creationId xmlns:a16="http://schemas.microsoft.com/office/drawing/2014/main" id="{FCD3A94A-8DC8-96B0-AB11-EAAC862915DB}"/>
                  </a:ext>
                </a:extLst>
              </p:cNvPr>
              <p:cNvSpPr txBox="1">
                <a:spLocks noRot="1" noChangeAspect="1" noMove="1" noResize="1" noEditPoints="1" noAdjustHandles="1" noChangeArrowheads="1" noChangeShapeType="1" noTextEdit="1"/>
              </p:cNvSpPr>
              <p:nvPr/>
            </p:nvSpPr>
            <p:spPr>
              <a:xfrm>
                <a:off x="2421911" y="5314034"/>
                <a:ext cx="8720434" cy="1038489"/>
              </a:xfrm>
              <a:prstGeom prst="rect">
                <a:avLst/>
              </a:prstGeom>
              <a:blipFill>
                <a:blip r:embed="rId6"/>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56EE3C3E-EB78-CE41-765B-28899ACCD901}"/>
              </a:ext>
            </a:extLst>
          </p:cNvPr>
          <p:cNvSpPr txBox="1"/>
          <p:nvPr/>
        </p:nvSpPr>
        <p:spPr>
          <a:xfrm>
            <a:off x="849421" y="4203176"/>
            <a:ext cx="1742732" cy="830997"/>
          </a:xfrm>
          <a:prstGeom prst="rect">
            <a:avLst/>
          </a:prstGeom>
          <a:noFill/>
        </p:spPr>
        <p:txBody>
          <a:bodyPr wrap="square">
            <a:spAutoFit/>
          </a:bodyPr>
          <a:lstStyle/>
          <a:p>
            <a:r>
              <a:rPr lang="en-US" sz="2400" dirty="0"/>
              <a:t>Randomize Distance</a:t>
            </a:r>
          </a:p>
        </p:txBody>
      </p:sp>
      <p:sp>
        <p:nvSpPr>
          <p:cNvPr id="22" name="TextBox 21">
            <a:extLst>
              <a:ext uri="{FF2B5EF4-FFF2-40B4-BE49-F238E27FC236}">
                <a16:creationId xmlns:a16="http://schemas.microsoft.com/office/drawing/2014/main" id="{2D82744C-C4AD-4293-68DB-C8DB5738DB4F}"/>
              </a:ext>
            </a:extLst>
          </p:cNvPr>
          <p:cNvSpPr txBox="1"/>
          <p:nvPr/>
        </p:nvSpPr>
        <p:spPr>
          <a:xfrm>
            <a:off x="2655567" y="4358395"/>
            <a:ext cx="8253123" cy="584775"/>
          </a:xfrm>
          <a:prstGeom prst="rect">
            <a:avLst/>
          </a:prstGeom>
          <a:noFill/>
        </p:spPr>
        <p:txBody>
          <a:bodyPr wrap="square">
            <a:spAutoFit/>
          </a:bodyPr>
          <a:lstStyle/>
          <a:p>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TGTGT</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a:t>
            </a:r>
            <a:r>
              <a:rPr kumimoji="0" lang="en-US" altLang="en-US" sz="3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TGAGGAAC</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r>
              <a:rPr kumimoji="0" lang="en-US" altLang="en-US" sz="3200" b="0" i="0" u="none" strike="noStrike" cap="none" normalizeH="0" baseline="0" dirty="0">
                <a:ln>
                  <a:noFill/>
                </a:ln>
                <a:effectLst/>
                <a:latin typeface="Courier New" panose="02070309020205020404" pitchFamily="49" charset="0"/>
                <a:cs typeface="Courier New" panose="02070309020205020404" pitchFamily="49" charset="0"/>
              </a:rPr>
              <a:t>ACGAC</a:t>
            </a:r>
            <a:r>
              <a:rPr kumimoji="0" lang="en-US" altLang="en-US" sz="3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GAAACC</a:t>
            </a:r>
            <a:r>
              <a:rPr kumimoji="0" lang="en-US" altLang="en-US" sz="3200" b="0" i="0" u="none" strike="noStrike" cap="none" normalizeH="0" baseline="0" dirty="0">
                <a:ln>
                  <a:noFill/>
                </a:ln>
                <a:effectLst/>
                <a:latin typeface="Courier New" panose="02070309020205020404" pitchFamily="49" charset="0"/>
                <a:cs typeface="Courier New" panose="02070309020205020404" pitchFamily="49" charset="0"/>
              </a:rPr>
              <a:t>TT</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GGCGT</a:t>
            </a:r>
            <a:endParaRPr lang="en-US" sz="3200" dirty="0"/>
          </a:p>
        </p:txBody>
      </p:sp>
      <p:pic>
        <p:nvPicPr>
          <p:cNvPr id="23" name="Picture 22">
            <a:extLst>
              <a:ext uri="{FF2B5EF4-FFF2-40B4-BE49-F238E27FC236}">
                <a16:creationId xmlns:a16="http://schemas.microsoft.com/office/drawing/2014/main" id="{7D30B31A-AB78-C47A-E04E-B1E4392220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66" r="29673"/>
          <a:stretch/>
        </p:blipFill>
        <p:spPr bwMode="auto">
          <a:xfrm>
            <a:off x="3972056" y="3905022"/>
            <a:ext cx="2159879" cy="86951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a:hlinkClick r:id="rId4"/>
            <a:extLst>
              <a:ext uri="{FF2B5EF4-FFF2-40B4-BE49-F238E27FC236}">
                <a16:creationId xmlns:a16="http://schemas.microsoft.com/office/drawing/2014/main" id="{EEEDBE59-38ED-5A60-3E2D-CE3BC32CA28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00" r="52812"/>
          <a:stretch/>
        </p:blipFill>
        <p:spPr bwMode="auto">
          <a:xfrm>
            <a:off x="7660175" y="3942251"/>
            <a:ext cx="1462033" cy="832288"/>
          </a:xfrm>
          <a:prstGeom prst="rect">
            <a:avLst/>
          </a:prstGeom>
          <a:noFill/>
          <a:extLst>
            <a:ext uri="{909E8E84-426E-40DD-AFC4-6F175D3DCCD1}">
              <a14:hiddenFill xmlns:a14="http://schemas.microsoft.com/office/drawing/2010/main">
                <a:solidFill>
                  <a:srgbClr val="FFFFFF"/>
                </a:solidFill>
              </a14:hiddenFill>
            </a:ext>
          </a:extLst>
        </p:spPr>
      </p:pic>
      <p:sp>
        <p:nvSpPr>
          <p:cNvPr id="25" name="Left Bracket 24">
            <a:extLst>
              <a:ext uri="{FF2B5EF4-FFF2-40B4-BE49-F238E27FC236}">
                <a16:creationId xmlns:a16="http://schemas.microsoft.com/office/drawing/2014/main" id="{0BA9012E-2305-E08A-F8DD-D70817E54E8F}"/>
              </a:ext>
            </a:extLst>
          </p:cNvPr>
          <p:cNvSpPr/>
          <p:nvPr/>
        </p:nvSpPr>
        <p:spPr>
          <a:xfrm rot="16200000">
            <a:off x="6831844" y="4106779"/>
            <a:ext cx="117413" cy="145038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CF3E706E-4377-247A-511F-56DA1B8C8B53}"/>
              </a:ext>
            </a:extLst>
          </p:cNvPr>
          <p:cNvSpPr txBox="1"/>
          <p:nvPr/>
        </p:nvSpPr>
        <p:spPr>
          <a:xfrm>
            <a:off x="10908690" y="4291602"/>
            <a:ext cx="854352" cy="646331"/>
          </a:xfrm>
          <a:prstGeom prst="rect">
            <a:avLst/>
          </a:prstGeom>
          <a:noFill/>
        </p:spPr>
        <p:txBody>
          <a:bodyPr wrap="square">
            <a:spAutoFit/>
          </a:bodyPr>
          <a:lstStyle/>
          <a:p>
            <a:r>
              <a:rPr lang="en-US" sz="3600" b="1" dirty="0">
                <a:solidFill>
                  <a:schemeClr val="accent2">
                    <a:lumMod val="75000"/>
                  </a:schemeClr>
                </a:solidFill>
              </a:rPr>
              <a:t>x P</a:t>
            </a:r>
          </a:p>
        </p:txBody>
      </p:sp>
    </p:spTree>
    <p:extLst>
      <p:ext uri="{BB962C8B-B14F-4D97-AF65-F5344CB8AC3E}">
        <p14:creationId xmlns:p14="http://schemas.microsoft.com/office/powerpoint/2010/main" val="75891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5" grpId="0" animBg="1"/>
      <p:bldP spid="2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6663</TotalTime>
  <Words>1006</Words>
  <Application>Microsoft Office PowerPoint</Application>
  <PresentationFormat>Widescreen</PresentationFormat>
  <Paragraphs>247</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Courier New</vt:lpstr>
      <vt:lpstr>Office Theme</vt:lpstr>
      <vt:lpstr>Model-Agnostic Interpretation of Learned Models for Genomic Sequences</vt:lpstr>
      <vt:lpstr>Interpretability of Learned Models</vt:lpstr>
      <vt:lpstr>Interpretability for Genomic Sequences</vt:lpstr>
      <vt:lpstr>Goal of this work</vt:lpstr>
      <vt:lpstr>Approach for Feature Detection</vt:lpstr>
      <vt:lpstr>Importance of Single Motif</vt:lpstr>
      <vt:lpstr>Interaction between Motifs</vt:lpstr>
      <vt:lpstr>Order of Motifs</vt:lpstr>
      <vt:lpstr>Distance between Motifs</vt:lpstr>
      <vt:lpstr>Evaluation</vt:lpstr>
      <vt:lpstr>Configurations: Relevant Motifs</vt:lpstr>
      <vt:lpstr>Configurations: Relationships</vt:lpstr>
      <vt:lpstr>Results</vt:lpstr>
      <vt:lpstr>Overall Effect Size</vt:lpstr>
      <vt:lpstr>Significance Testing</vt:lpstr>
      <vt:lpstr>Detailed Example</vt:lpstr>
      <vt:lpstr>Conclusion </vt:lpstr>
      <vt:lpstr>Future Work</vt:lpstr>
      <vt:lpstr>Questions?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Model-Agnostic Interpretation of Learned Models for Genomic Sequences</dc:title>
  <dc:creator>Jennie Martin</dc:creator>
  <cp:lastModifiedBy>Jennie Martin</cp:lastModifiedBy>
  <cp:revision>5</cp:revision>
  <dcterms:created xsi:type="dcterms:W3CDTF">2022-05-06T03:31:06Z</dcterms:created>
  <dcterms:modified xsi:type="dcterms:W3CDTF">2022-09-07T05:22:54Z</dcterms:modified>
</cp:coreProperties>
</file>