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175" r:id="rId2"/>
    <p:sldId id="3772" r:id="rId3"/>
    <p:sldId id="3539" r:id="rId4"/>
    <p:sldId id="3778" r:id="rId5"/>
    <p:sldId id="3545" r:id="rId6"/>
    <p:sldId id="3773" r:id="rId7"/>
    <p:sldId id="3760" r:id="rId8"/>
    <p:sldId id="3541" r:id="rId9"/>
    <p:sldId id="3779" r:id="rId10"/>
    <p:sldId id="3775" r:id="rId11"/>
    <p:sldId id="3776" r:id="rId12"/>
    <p:sldId id="3730" r:id="rId13"/>
    <p:sldId id="3801" r:id="rId14"/>
    <p:sldId id="3542" r:id="rId15"/>
    <p:sldId id="3774" r:id="rId16"/>
    <p:sldId id="3546" r:id="rId17"/>
    <p:sldId id="3780" r:id="rId18"/>
    <p:sldId id="3781" r:id="rId19"/>
    <p:sldId id="3782" r:id="rId20"/>
    <p:sldId id="3783" r:id="rId21"/>
    <p:sldId id="3784" r:id="rId22"/>
    <p:sldId id="3785" r:id="rId23"/>
    <p:sldId id="3799" r:id="rId24"/>
    <p:sldId id="3800" r:id="rId25"/>
    <p:sldId id="3786" r:id="rId26"/>
    <p:sldId id="3788" r:id="rId27"/>
    <p:sldId id="3794" r:id="rId28"/>
    <p:sldId id="3790" r:id="rId29"/>
    <p:sldId id="3795" r:id="rId30"/>
    <p:sldId id="3791" r:id="rId31"/>
    <p:sldId id="3796" r:id="rId32"/>
    <p:sldId id="3792" r:id="rId33"/>
    <p:sldId id="3797" r:id="rId34"/>
    <p:sldId id="3793" r:id="rId35"/>
    <p:sldId id="3798" r:id="rId36"/>
    <p:sldId id="3787" r:id="rId37"/>
    <p:sldId id="3789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CC33"/>
    <a:srgbClr val="006600"/>
    <a:srgbClr val="00FFFF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4" autoAdjust="0"/>
    <p:restoredTop sz="50000" autoAdjust="0"/>
  </p:normalViewPr>
  <p:slideViewPr>
    <p:cSldViewPr>
      <p:cViewPr>
        <p:scale>
          <a:sx n="101" d="100"/>
          <a:sy n="101" d="100"/>
        </p:scale>
        <p:origin x="2264" y="7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5576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1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7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841DB-0606-45C4-B4EB-2C66112FDD5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1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4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7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7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3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8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8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0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99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2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1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8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0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8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8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8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CEB05-1BDE-4208-B714-42CD0669A35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0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45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5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19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17526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Entropy and NIST 800-90b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A personal journey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Arial" charset="0"/>
              </a:rPr>
              <a:t>John Manferdelli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JohnManferdelli@hotmail.com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144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2004-2021,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  Apache 2.0 License applies</a:t>
            </a:r>
          </a:p>
          <a:p>
            <a:pPr algn="l"/>
            <a:endParaRPr lang="en-US" sz="1200" i="1" dirty="0">
              <a:latin typeface="Arial" charset="0"/>
            </a:endParaRPr>
          </a:p>
          <a:p>
            <a:pPr algn="l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What is entropy?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059873"/>
                <a:ext cx="8763000" cy="5036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Caution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Entropy only makes sense with respect to probability distributions.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Example probability distribution: A fair coin toss has the distribution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Entropy only makes sense with respect to probability distributions. It cannot be calculated using statistical tests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If you have data from an experiment whose trial outcomes are about half heads and half tails, </a:t>
                </a:r>
                <a:r>
                  <a:rPr lang="en-US" sz="1800" i="1" dirty="0"/>
                  <a:t>it does not mean it has the foregoing distribution or the foregoing distribution’s entropy.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i="1" dirty="0"/>
                  <a:t>Conditioned can masquerade as entropy rich.</a:t>
                </a:r>
              </a:p>
              <a:p>
                <a:pPr marL="400050">
                  <a:lnSpc>
                    <a:spcPct val="90000"/>
                  </a:lnSpc>
                </a:pPr>
                <a:r>
                  <a:rPr lang="en-US" sz="2000" dirty="0"/>
                  <a:t>Entropy is a measure of uncertainty or equivocation</a:t>
                </a:r>
              </a:p>
              <a:p>
                <a:pPr marL="800100" lvl="1">
                  <a:lnSpc>
                    <a:spcPct val="90000"/>
                  </a:lnSpc>
                </a:pPr>
                <a:r>
                  <a:rPr lang="en-US" sz="1800" dirty="0"/>
                  <a:t>Entropy is related to how easy it is to “guess” the outcome of an experiment.</a:t>
                </a:r>
              </a:p>
              <a:p>
                <a:pPr marL="800100" lvl="1">
                  <a:lnSpc>
                    <a:spcPct val="90000"/>
                  </a:lnSpc>
                </a:pPr>
                <a:r>
                  <a:rPr lang="en-US" sz="1800" dirty="0"/>
                  <a:t>It is measured in bits (as we’ll see).  If you have n bits of entropy, you should be able to determine the outcome after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“guesses.”</a:t>
                </a:r>
              </a:p>
              <a:p>
                <a:pPr marL="800100" lvl="1">
                  <a:lnSpc>
                    <a:spcPct val="90000"/>
                  </a:lnSpc>
                </a:pPr>
                <a:r>
                  <a:rPr lang="en-US" sz="1800" dirty="0"/>
                  <a:t>In symmetric crypto, for example, if a key has n bits of entropy and you have a solid encryption algorithm, given ciphertext, an adversary should need to try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keys to get the plaintext.</a:t>
                </a:r>
              </a:p>
            </p:txBody>
          </p:sp>
        </mc:Choice>
        <mc:Fallback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059873"/>
                <a:ext cx="8763000" cy="5036127"/>
              </a:xfrm>
              <a:blipFill>
                <a:blip r:embed="rId3"/>
                <a:stretch>
                  <a:fillRect l="-434" t="-1256" r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72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76200"/>
            <a:ext cx="7772400" cy="838200"/>
          </a:xfrm>
        </p:spPr>
        <p:txBody>
          <a:bodyPr/>
          <a:lstStyle/>
          <a:p>
            <a:r>
              <a:rPr lang="en-US" sz="3600" dirty="0"/>
              <a:t>Shannon’s mathematical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371600"/>
                <a:ext cx="8763000" cy="480152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Suppose we have an experiment, with a finite set of outcomes,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where the outcomes occur with probability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respectively.  The probability distribution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.  Note: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These are </a:t>
                </a:r>
                <a:r>
                  <a:rPr lang="en-US" sz="2000" i="1" dirty="0"/>
                  <a:t>very</a:t>
                </a:r>
                <a:r>
                  <a:rPr lang="en-US" sz="2000" dirty="0"/>
                  <a:t> strong conditions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For a probability distribution to be useful, is should be stationary, that is every time you perform an experiment, the probabilities should be the same.  This does </a:t>
                </a:r>
                <a:r>
                  <a:rPr lang="en-US" sz="2000" i="1" dirty="0"/>
                  <a:t>not</a:t>
                </a:r>
                <a:r>
                  <a:rPr lang="en-US" sz="2000" dirty="0"/>
                  <a:t> mean the outcome of two successive experiments should be the same!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Shannon entropy: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371600"/>
                <a:ext cx="8763000" cy="4801523"/>
              </a:xfrm>
              <a:blipFill>
                <a:blip r:embed="rId3"/>
                <a:stretch>
                  <a:fillRect l="-434" t="-1319" r="-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15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Some entropy source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686800" cy="3810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Fair coin toss: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h𝑒𝑎𝑑𝑠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Note: A fair coin is unbiased: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Biased (but independent) coin tosses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.85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 “conditioner,” like a hash function, can take biased noise samples and “even them.”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686800" cy="3810000"/>
              </a:xfrm>
              <a:blipFill>
                <a:blip r:embed="rId3"/>
                <a:stretch>
                  <a:fillRect l="-730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152400"/>
            <a:ext cx="7772400" cy="838200"/>
          </a:xfrm>
        </p:spPr>
        <p:txBody>
          <a:bodyPr/>
          <a:lstStyle/>
          <a:p>
            <a:r>
              <a:rPr lang="en-US" sz="3600" dirty="0"/>
              <a:t>Other measures of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364673"/>
                <a:ext cx="8763000" cy="5036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Renyi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Useful when calculating collision properties, usually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Min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𝑟𝑒𝑛𝑦𝑖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they are equal for a flat distribution.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NIST focuses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000" dirty="0"/>
                  <a:t>.  Here’s why: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Suppose we have the distribution,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 optimal adversarial guessing strategy is to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all the time.  You’ll succeed half the time.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for large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  This gives a distortedly pessimistic measure of an attacker’s chance of succeeding.</a:t>
                </a:r>
              </a:p>
            </p:txBody>
          </p:sp>
        </mc:Choice>
        <mc:Fallback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364673"/>
                <a:ext cx="8763000" cy="5036127"/>
              </a:xfrm>
              <a:blipFill>
                <a:blip r:embed="rId3"/>
                <a:stretch>
                  <a:fillRect l="-434" t="-8794" r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04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HW sources of entropy (God)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226" y="1295400"/>
            <a:ext cx="8577774" cy="4876800"/>
          </a:xfrm>
        </p:spPr>
        <p:txBody>
          <a:bodyPr/>
          <a:lstStyle/>
          <a:p>
            <a:r>
              <a:rPr lang="en-US" sz="2000" dirty="0"/>
              <a:t>God (Hardware)</a:t>
            </a:r>
          </a:p>
          <a:p>
            <a:pPr lvl="1"/>
            <a:r>
              <a:rPr lang="en-US" sz="2000" dirty="0"/>
              <a:t>Thermodynamics</a:t>
            </a:r>
          </a:p>
          <a:p>
            <a:pPr lvl="1"/>
            <a:r>
              <a:rPr lang="en-US" sz="2000" dirty="0"/>
              <a:t>Oscillator jitter</a:t>
            </a:r>
          </a:p>
          <a:p>
            <a:pPr lvl="1"/>
            <a:r>
              <a:rPr lang="en-US" sz="2000" dirty="0"/>
              <a:t>Unsynchronized ring oscillators (Intel’s HW RNG is based on this)</a:t>
            </a:r>
          </a:p>
          <a:p>
            <a:pPr lvl="1"/>
            <a:r>
              <a:rPr lang="en-US" sz="2000" dirty="0"/>
              <a:t>Noisy diodes</a:t>
            </a:r>
          </a:p>
          <a:p>
            <a:pPr lvl="1"/>
            <a:r>
              <a:rPr lang="en-US" sz="2000" dirty="0"/>
              <a:t>Radioactive decay</a:t>
            </a:r>
          </a:p>
          <a:p>
            <a:pPr lvl="1"/>
            <a:r>
              <a:rPr lang="en-US" sz="2000" dirty="0"/>
              <a:t>“Open pins” on </a:t>
            </a:r>
            <a:r>
              <a:rPr lang="en-US" sz="2000" dirty="0" err="1"/>
              <a:t>Rasbperry</a:t>
            </a:r>
            <a:r>
              <a:rPr lang="en-US" sz="2000" dirty="0"/>
              <a:t> Pi’s</a:t>
            </a:r>
          </a:p>
          <a:p>
            <a:pPr lvl="1"/>
            <a:r>
              <a:rPr lang="en-US" sz="2000" dirty="0"/>
              <a:t>Coin tosses (with a fair coin)</a:t>
            </a:r>
          </a:p>
          <a:p>
            <a:r>
              <a:rPr lang="en-US" sz="2000" dirty="0"/>
              <a:t>Finding the probability</a:t>
            </a:r>
          </a:p>
          <a:p>
            <a:pPr marL="0" indent="0">
              <a:buNone/>
            </a:pPr>
            <a:r>
              <a:rPr lang="en-US" sz="2000" dirty="0"/>
              <a:t>    distribution is easy: ask a</a:t>
            </a:r>
          </a:p>
          <a:p>
            <a:pPr marL="0" indent="0">
              <a:buNone/>
            </a:pPr>
            <a:r>
              <a:rPr lang="en-US" sz="2000" dirty="0"/>
              <a:t>    physicist</a:t>
            </a:r>
          </a:p>
          <a:p>
            <a:endParaRPr lang="en-US" sz="2000" dirty="0"/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074" name="Picture 2" descr="2.5: Distribution of Molecular Speeds - Physics LibreTexts">
            <a:extLst>
              <a:ext uri="{FF2B5EF4-FFF2-40B4-BE49-F238E27FC236}">
                <a16:creationId xmlns:a16="http://schemas.microsoft.com/office/drawing/2014/main" id="{D45F83CA-8256-894B-92D9-2642BFAFD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16" y="3048000"/>
            <a:ext cx="480848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SW sources of entropy (the devil)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" y="1066800"/>
            <a:ext cx="8686800" cy="4419600"/>
          </a:xfrm>
        </p:spPr>
        <p:txBody>
          <a:bodyPr/>
          <a:lstStyle/>
          <a:p>
            <a:r>
              <a:rPr lang="en-US" sz="2000" dirty="0"/>
              <a:t>Software sources have been pseudo-science based</a:t>
            </a:r>
          </a:p>
          <a:p>
            <a:r>
              <a:rPr lang="en-US" sz="2000" dirty="0"/>
              <a:t>Here is a list (</a:t>
            </a:r>
            <a:r>
              <a:rPr lang="en-US" sz="2000" dirty="0">
                <a:solidFill>
                  <a:schemeClr val="accent2"/>
                </a:solidFill>
              </a:rPr>
              <a:t>Red</a:t>
            </a:r>
            <a:r>
              <a:rPr lang="en-US" sz="2000" dirty="0"/>
              <a:t> is bad. Why? Don’t know distribution, also entropy starvation, non-stationarity. </a:t>
            </a:r>
            <a:r>
              <a:rPr lang="en-US" sz="2000" dirty="0">
                <a:solidFill>
                  <a:srgbClr val="00B050"/>
                </a:solidFill>
              </a:rPr>
              <a:t>Green</a:t>
            </a:r>
            <a:r>
              <a:rPr lang="en-US" sz="2000" dirty="0"/>
              <a:t> is good but new.)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Disk arm speed variation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Process id, thread id (predictable)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Interrupt arrival time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Ticks since boot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Memory stats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Cursor, mouse</a:t>
            </a:r>
          </a:p>
          <a:p>
            <a:pPr lvl="1"/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New: execution jitter</a:t>
            </a:r>
          </a:p>
          <a:p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Finding the probability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distribution is hard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or impossible </a:t>
            </a:r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except for …</a:t>
            </a:r>
            <a:endParaRPr lang="en-US" sz="2000" dirty="0">
              <a:solidFill>
                <a:srgbClr val="33CC33"/>
              </a:solidFill>
            </a:endParaRP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098" name="Picture 2" descr="CPU Time Jitter Based Non-Physical True Random Number Generator">
            <a:extLst>
              <a:ext uri="{FF2B5EF4-FFF2-40B4-BE49-F238E27FC236}">
                <a16:creationId xmlns:a16="http://schemas.microsoft.com/office/drawing/2014/main" id="{E1E083A3-06C6-1343-8DE6-763D138C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38475"/>
            <a:ext cx="52578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654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RNG Attacks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Bad entropy followed by clever guessing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is the most common, successful attack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Netscape browser example is famous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Debian entropy loss (Mind your p’s and q’)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Hall of fame for epic fails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“But the entropy input looked random”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“No one can predict interrupt arrival times”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“No one could guess the values, it’s too complex”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State compromise extension attacks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Iterative guessing attacks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Intrusion (read privileged entropy pool)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Bad random numbers lie in the top two or three cryptographic attacks on real systems including protocols.  It’s not just an academic attack.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NIST 800-90B evolution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0236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2008: Basic structure: We know it’s hard.  Document it.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2012:  We’re worried about entropy, here are a bunch of tests to run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Justification for entropy is ad hoc or non-existent: “interrupt arrival times are impossible to guess.” (wrong).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2016:  People who don’t have a good probability model for their noise sources don’t have entropy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Let’s use hardware as a model, they have distributions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Use HW if you can: Intel’s Ivy bridge RNG (launched 2012)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Health tests are important because there can be failures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Hey, should software entropy have more lax standards? [No!]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2018: No, seriously, you have to justify entropy estimators even for software noise sources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Here are more tests (restart) so you can’t cheat especially at boot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New software techniques arise (jitter)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Linux and some BSD entropy is justified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By the way, future standard will be stricter [2021]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03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A new hope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Jitter execution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 quality and relatively easy (i.e.- possible) to analyze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Adopted by Linux, some BSD’s and Apple plus others.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Prediction: Eventually everyone will adopt it.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History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B. </a:t>
            </a:r>
            <a:r>
              <a:rPr lang="en-US" sz="2000" dirty="0" err="1"/>
              <a:t>Sunar</a:t>
            </a:r>
            <a:r>
              <a:rPr lang="en-US" sz="2000" dirty="0"/>
              <a:t>, W. J. Martin, D. R. Stinson, </a:t>
            </a:r>
            <a:r>
              <a:rPr lang="en-US" sz="2000" i="1" dirty="0"/>
              <a:t>A Provably Secure True Random Number Generator with Built-in Tolerance to Active Attacks </a:t>
            </a:r>
            <a:r>
              <a:rPr lang="en-US" sz="2000" dirty="0"/>
              <a:t>IEEE.  Mostly HW focused.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Stinson part 2:  What about software based on predicting execution time on modern processor?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Works on small processors too: Keaton Mowery, Michael Wei, David </a:t>
            </a:r>
            <a:r>
              <a:rPr lang="en-US" sz="2000" dirty="0" err="1"/>
              <a:t>Kohlbrenner</a:t>
            </a:r>
            <a:r>
              <a:rPr lang="en-US" sz="2000" dirty="0"/>
              <a:t>, </a:t>
            </a:r>
            <a:r>
              <a:rPr lang="en-US" sz="2000" dirty="0" err="1"/>
              <a:t>Hovav</a:t>
            </a:r>
            <a:r>
              <a:rPr lang="en-US" sz="2000" dirty="0"/>
              <a:t> </a:t>
            </a:r>
            <a:r>
              <a:rPr lang="en-US" sz="2000" dirty="0" err="1"/>
              <a:t>Shacham</a:t>
            </a:r>
            <a:r>
              <a:rPr lang="en-US" sz="2000" dirty="0"/>
              <a:t>, and Steven Swanson, </a:t>
            </a:r>
            <a:r>
              <a:rPr lang="en-US" sz="2000" i="1" dirty="0"/>
              <a:t>Welcome to the </a:t>
            </a:r>
            <a:r>
              <a:rPr lang="en-US" sz="2000" i="1" dirty="0" err="1"/>
              <a:t>Entropics</a:t>
            </a:r>
            <a:r>
              <a:rPr lang="en-US" sz="2000" i="1" dirty="0"/>
              <a:t>: Boot-Time Entropy in Embedded Devices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Mueller, </a:t>
            </a:r>
            <a:r>
              <a:rPr lang="en-US" sz="2000" i="1" dirty="0"/>
              <a:t>CPU Time Jitter Based Non-Physical True Random Number Generator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There’s lots more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819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How does Jitter execution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Collect Entropy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for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= 0 to n-1) 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start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Execute standard code block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(t</a:t>
                </a:r>
                <a:r>
                  <a:rPr lang="en-US" baseline="-25000" dirty="0"/>
                  <a:t>end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‘s (usually one byte per sample as specified by 800-90B) are the noise source for constructing a seed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Answer: Thank you ARM, Intel, RISC-V and IBM</a:t>
                </a:r>
              </a:p>
            </p:txBody>
          </p:sp>
        </mc:Choice>
        <mc:Fallback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  <a:blipFill>
                <a:blip r:embed="rId3"/>
                <a:stretch>
                  <a:fillRect l="-730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01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220" y="152400"/>
            <a:ext cx="7791450" cy="1111827"/>
          </a:xfrm>
        </p:spPr>
        <p:txBody>
          <a:bodyPr/>
          <a:lstStyle/>
          <a:p>
            <a:r>
              <a:rPr lang="en-US" sz="3600" dirty="0"/>
              <a:t>What are cryptographic random numbers?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2050473"/>
                <a:ext cx="8420100" cy="3512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A cryptographic random number consisting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values.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All these values should be “equally likely.”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told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of the bits, you should have no better chance of guessing the remaining bits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handed a set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cryptographic random numbers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knowing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sz="2000" dirty="0"/>
                  <a:t>of them should give you no advantage in guessing the remaining one.</a:t>
                </a:r>
              </a:p>
            </p:txBody>
          </p:sp>
        </mc:Choice>
        <mc:Fallback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2050473"/>
                <a:ext cx="8420100" cy="3512127"/>
              </a:xfrm>
              <a:blipFill>
                <a:blip r:embed="rId3"/>
                <a:stretch>
                  <a:fillRect l="-451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86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36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355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  <a:blipFill>
                <a:blip r:embed="rId3"/>
                <a:stretch>
                  <a:fillRect t="-303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724400"/>
          </a:xfrm>
        </p:spPr>
        <p:txBody>
          <a:bodyPr/>
          <a:lstStyle/>
          <a:p>
            <a:r>
              <a:rPr lang="en-US" sz="2000" dirty="0"/>
              <a:t>CPU instruction pipelines fill level affects execution time of an instruction. These pipelines therefore add to the CPU execution jitter. </a:t>
            </a:r>
          </a:p>
          <a:p>
            <a:r>
              <a:rPr lang="en-US" sz="2000" dirty="0"/>
              <a:t>The CPU clock cycle is different than the memory bus clock speed. Wait states for the synchronization of memory access adds to time variances (this also reflects hardware variability effects). </a:t>
            </a:r>
          </a:p>
          <a:p>
            <a:r>
              <a:rPr lang="en-US" sz="2000" dirty="0"/>
              <a:t>The CPU frequency scaling alters the processing speed of instructions. </a:t>
            </a:r>
          </a:p>
          <a:p>
            <a:r>
              <a:rPr lang="en-US" sz="2000" dirty="0"/>
              <a:t>The CPU power management may disable CPU features. </a:t>
            </a:r>
          </a:p>
          <a:p>
            <a:r>
              <a:rPr lang="en-US" sz="2000" dirty="0"/>
              <a:t>Instruction and data caches</a:t>
            </a:r>
          </a:p>
          <a:p>
            <a:pPr lvl="1"/>
            <a:r>
              <a:rPr lang="en-US" sz="2000" dirty="0"/>
              <a:t>Tests showed that before the caches are filled with the test code and the CPU Jitter random number generator code, the time deltas are bigger by a factor of two to three.</a:t>
            </a:r>
          </a:p>
          <a:p>
            <a:r>
              <a:rPr lang="en-US" sz="2000" dirty="0"/>
              <a:t>CPU topology and caches used jointly by multiple CPUs 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818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But wait, there’s more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724400"/>
          </a:xfrm>
        </p:spPr>
        <p:txBody>
          <a:bodyPr/>
          <a:lstStyle/>
          <a:p>
            <a:r>
              <a:rPr lang="en-US" sz="2000" dirty="0"/>
              <a:t>CPU frequency scaling depending on the work-load.</a:t>
            </a:r>
          </a:p>
          <a:p>
            <a:r>
              <a:rPr lang="en-US" sz="2000" dirty="0"/>
              <a:t>Branch prediction units</a:t>
            </a:r>
          </a:p>
          <a:p>
            <a:r>
              <a:rPr lang="en-US" sz="2000" dirty="0"/>
              <a:t>TLB caches </a:t>
            </a:r>
          </a:p>
          <a:p>
            <a:r>
              <a:rPr lang="en-US" sz="2000" dirty="0"/>
              <a:t>Moving of the execution of processes from one CPU to another by the scheduler </a:t>
            </a:r>
          </a:p>
          <a:p>
            <a:r>
              <a:rPr lang="en-US" sz="2000" dirty="0"/>
              <a:t>Hardware interrupts can occur regardless what the operating system was doing in the meanwhile.  [</a:t>
            </a:r>
            <a:r>
              <a:rPr lang="en-US" sz="2000" i="1" dirty="0"/>
              <a:t>This is not the same as interrupt arrival time</a:t>
            </a:r>
            <a:r>
              <a:rPr lang="en-US" sz="2000" dirty="0"/>
              <a:t>]</a:t>
            </a:r>
          </a:p>
          <a:p>
            <a:r>
              <a:rPr lang="en-US" sz="2000" dirty="0"/>
              <a:t>Large memory segments whose access times may vary due to the physical distance from the CPU. </a:t>
            </a:r>
          </a:p>
          <a:p>
            <a:r>
              <a:rPr lang="en-US" sz="2000" dirty="0"/>
              <a:t>Aren’t these variations predictable?</a:t>
            </a:r>
          </a:p>
          <a:p>
            <a:pPr lvl="1"/>
            <a:r>
              <a:rPr lang="en-US" sz="2000" dirty="0"/>
              <a:t>Amazingly, no!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037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53" y="51099"/>
            <a:ext cx="7772400" cy="838200"/>
          </a:xfrm>
        </p:spPr>
        <p:txBody>
          <a:bodyPr/>
          <a:lstStyle/>
          <a:p>
            <a:r>
              <a:rPr lang="en-US" sz="3600" dirty="0"/>
              <a:t>Three weekends and a NIST reading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5567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 built a fully NIST compliant in my existing open source crypto project (which I use for teaching) with justified HW and SW entropy in about three weekends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standard NIST 800-90B certified SHA-256 hash-df based DBRG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Intel analyzed HW noise source (Noise justification: Rachael J Parker, </a:t>
            </a:r>
            <a:r>
              <a:rPr lang="en-US" sz="2000" i="1" dirty="0"/>
              <a:t>Justification for Metastability Based Nondeterministic Random</a:t>
            </a:r>
            <a:r>
              <a:rPr lang="en-US" sz="2000" dirty="0"/>
              <a:t> </a:t>
            </a:r>
            <a:r>
              <a:rPr lang="en-US" sz="2000" i="1" dirty="0"/>
              <a:t>Bit Generator</a:t>
            </a:r>
            <a:r>
              <a:rPr lang="en-US" sz="2000" dirty="0"/>
              <a:t>, Intel and previous papers by </a:t>
            </a:r>
            <a:r>
              <a:rPr lang="en-US" sz="2000" i="1" dirty="0"/>
              <a:t>Kocher, Cox, Walker, </a:t>
            </a:r>
            <a:r>
              <a:rPr lang="en-US" sz="2000" i="1" dirty="0" err="1"/>
              <a:t>Gueron</a:t>
            </a:r>
            <a:r>
              <a:rPr lang="en-US" sz="2000" i="1" dirty="0"/>
              <a:t>, Brickell, et al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Developed SW Jitter based noise source (Noise justification:  You’ll see.)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Implemented full health and restart tests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Both HW and SW entropy qualified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 in user mode (kernel version is almost identical)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493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228600" y="1219200"/>
            <a:ext cx="8763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jlm@New-MacBook-Pro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cryptobin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 ./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test_full_rng.exe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print_all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=true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test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 noise : 2efccc36185532aecc5714c76a328d2e55bb5b6868cf6ee28ce7c0dd9178c43e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 from empty pool: 300.000000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2efccc36185532aecc5714c76a328d2e55bb5b6868cf6ee28ce7c0dd9178c43e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derived random numbers: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38c4606144d00c417be407466237b3e08b8f08f81fd98b8a94dd54d74f914fed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74283705ff3ad67c00d029ba8344cc9d014ef98a58edc9c93259cc8cf042cf37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272f7b36a8694254368ca0f534ee45fd56756ef7e90bd49a3d35e87019f9ee68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d81302e1a5d30dc7735e62cc2c790ab3595c5cce34665c590556293f1f61e826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c804ada32bbe35d75a16cde90ec044d1f09350a82b8355ff50a7ef00f3a90ec3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c3b090ddf0c9d6dcd54a3d25ac9ba24813df5dd9119f683cff52c0a4487db23a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d25fa7625b34646d2d5402e3b8f65dff2fb806c4a9cfa978303b27a133fd9dbe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5baa492e703d63b3074e40cbb041723203659f42951ce70db1d083dcb25777a6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88210cb9e669ecf79dd13091c4da7de0beb60f553dd6bf6ad39360c587d2370a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7943f321315f440803a377e9ddce3696b4f30515b05510e8f368c15837c4b63d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209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603979" y="1360706"/>
            <a:ext cx="808282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test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8604aa5c9683f61c5765fb4bf610ff4026afcde5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d24e2528dc24a560b5ecdde9f941ff555ba18758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3758ba50858922f3bd919b14b0da4375e3281129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…10 more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56580a6f33dffb67271838514b72609d292960989636c17b593018764b2c3caf36ebf42e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derived random numbers: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5704f41ef758d66ef82483217c9291fd79f5aa18b5bd1dc114049df5e81c1d34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c1ae285d23a91a399f5e2c095a769c4195f4c3753a4aca0d78b7d8197378c672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b860d249bbddcaf87666815de2def42d8e73c6de798b667d68f55068a5b79d7c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4370488c2a28ed85161cd216b3caf2caae2705e9b893c9e082666a4c93622337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21f3a1438634aa05d4071617ce420786aa574ab4c4258fbbc8d975b2f6c205bb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10e1fc08d6df99515727b7d68c973deee25b52a28304d29db85aec71735939dc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d9cd2731623a3ee43ba2652bb07e41d00c153d72ab814a24df29883f5c234fb4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18b9e00e397c7ef8c05f61078ce1884c30f3b74e61286574abac5d01991a8c6b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f2d71f29ee1aeec8109da2a3e83a1aa9f1ded83bb573441c7202e6892381106e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cb467402c79b90e02959d35e0ffe39cf0c2b4da75583f30b2921c0b4073fcc5b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835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Software jitter sources in my code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1757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Used five different blocks including two from Mueller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For each 8-bit (as required by NIST) noise sample, the  estimated entropy varied from 1 bit/sample to over 4 bits/sample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By contrast, interrupt samples are estimated (in a way that does not comply with 800-90B) at tenths of bits per sample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Jitter gives amazingly high rate (This is why Linux and Apple adopted it especially for boot entropy)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Can’t be tampered with by adversary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Most important: Can be analyzed and justified.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Isn’t this just an academic concern?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No!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629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1999533010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63, smallest: 31, non-zero: 1000, mean: 37.204, adjusted mean: 37.141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44 bins, lower 30, upper: 42, bins from 30 to 42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0000 0005 0015 0059 0078 0181 0055 0146 0080 0217 0034 0094 0033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num_loops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5, Expected bin: 37.097, deviation: 32.243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31,0.005  32,0.015  33,0.059  34,0.078  35,0.181  36,0.055  37,0.146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38,0.080 39,0.217  40,0.034  41,0.094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3.168,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2.927,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2.204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463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E402530-C7DC-1D4F-8CF4-0F56634A7E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77239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956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1,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2003954612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125, smallest: 32, non-zero: 1000, mean: 39.565, adjusted mean: 39.440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47 bins, lower 31, upper: 45, bins from 31 to 45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0000 0001 0010 0024 0045 0073 0090 0038 0286 0094 0110 0073 0104 0036 0013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num_loops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5, Expected bin: 39.286, deviation: 33.994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32,0.001  33,0.010  34,0.024  35,0.045  36,0.073  37,0.090  38,0.038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39,0.286  40,0.094  41,0.110  42,0.073  43,0.104  44,0.036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3.231,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2.858,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1.806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5343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6DB2082-7012-9A4D-849A-021FAD9D64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45820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30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Cryptographic random numbers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Critical in cryptographic algorithms and protocols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No single test (or even a polynomial number of tests) prove it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Unpredictability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Statistical Tests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Random number weaknesses and bad key management are greatest points of attack for otherwise “safe” cryptosystems.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Can’t generate enough random bits so use “Pseudo Deterministic random number generators” (DRNGs).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Older references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J. Kelsey, B. </a:t>
            </a:r>
            <a:r>
              <a:rPr lang="en-US" sz="1800" dirty="0" err="1"/>
              <a:t>Schneier</a:t>
            </a:r>
            <a:r>
              <a:rPr lang="en-US" sz="1800" dirty="0"/>
              <a:t>, D. Wagner, and C. Hall, </a:t>
            </a:r>
            <a:r>
              <a:rPr lang="en-US" sz="1800" i="1" dirty="0"/>
              <a:t>Cryptanalytic Attacks on Pseudorandom Number Generators</a:t>
            </a:r>
            <a:r>
              <a:rPr lang="en-US" sz="1800" dirty="0"/>
              <a:t>, Fast Software Encryption, Fifth International Workshop Proceedings (March 1998), Springer-Verlag, 1998, pp. 168-188. </a:t>
            </a:r>
          </a:p>
          <a:p>
            <a:pPr lvl="1"/>
            <a:r>
              <a:rPr lang="en-US" sz="1800" dirty="0" err="1"/>
              <a:t>Zvi</a:t>
            </a:r>
            <a:r>
              <a:rPr lang="en-US" sz="1800" dirty="0"/>
              <a:t> </a:t>
            </a:r>
            <a:r>
              <a:rPr lang="en-US" sz="1800" dirty="0" err="1"/>
              <a:t>Gutterman</a:t>
            </a:r>
            <a:r>
              <a:rPr lang="en-US" sz="1800" dirty="0"/>
              <a:t> and Benny </a:t>
            </a:r>
            <a:r>
              <a:rPr lang="en-US" sz="1800" dirty="0" err="1"/>
              <a:t>Pinkas</a:t>
            </a:r>
            <a:r>
              <a:rPr lang="en-US" sz="1800" dirty="0"/>
              <a:t> and </a:t>
            </a:r>
            <a:r>
              <a:rPr lang="en-US" sz="1800" dirty="0" err="1"/>
              <a:t>Tzachy</a:t>
            </a:r>
            <a:r>
              <a:rPr lang="en-US" sz="1800" dirty="0"/>
              <a:t> </a:t>
            </a:r>
            <a:r>
              <a:rPr lang="en-US" sz="1800" dirty="0" err="1"/>
              <a:t>Reinman</a:t>
            </a:r>
            <a:r>
              <a:rPr lang="en-US" sz="1800" i="1" dirty="0"/>
              <a:t>, Analysis of the Linux Random Number Generator.</a:t>
            </a:r>
          </a:p>
          <a:p>
            <a:pPr lvl="1">
              <a:lnSpc>
                <a:spcPct val="80000"/>
              </a:lnSpc>
            </a:pP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4999"/>
            <a:ext cx="8686800" cy="385003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2,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2003743142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165, smallest: 49, non-zero: 1000, mean: 64.158, adjusted mean: 63.993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79 bins, lower 50, upper: 73, bins from 50 to 73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0002 0000 0012 0010 0032 0009 0046 0082 0050 0079 0088 0103 0031 0067 0079 0100 0031 0043 0022 0028 0025 0014 0003 0007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num_loops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5, Expected bin: 59.797, deviation: 54.901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50,0.002  52,0.012  53,0.010  54,0.032  55,0.009  56,0.046  57,0.082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4.034,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3.967,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3.279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4732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C8F0649-5923-D440-B91D-A976BED6812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83919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9054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Memory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1998883639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2, non-zero: 1000, mean: 71.828, adjusted mean: 71.573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141 bins, lower 30, upper: 71, bins from 30 to 71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0004 0003 0018 0010 0015 0006 0017 0011 0020 0028 0014 0022 …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num_loops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5, Expected bin: 50.529, deviation: 46.755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30,0.004;  31,0.003;  32,0.018;  33,0.010;  34,0.015;  35,0.006;  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  5.476,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  5.873,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  4.573</a:t>
            </a:r>
            <a:br>
              <a:rPr lang="en-US" sz="2400" dirty="0"/>
            </a:b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81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8434" name="Picture 2" descr="Image preview">
            <a:extLst>
              <a:ext uri="{FF2B5EF4-FFF2-40B4-BE49-F238E27FC236}">
                <a16:creationId xmlns:a16="http://schemas.microsoft.com/office/drawing/2014/main" id="{FF7AF498-12ED-494E-AEEF-566DFA8BD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620000" cy="496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04437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458200" cy="41757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Hash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2003971500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0, non-zero: 1000, mean: 132.188, adjusted mean: 131.933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264 bins, lower 66, upper: 237, bins from 66 to 237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num_loops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5, Expected bin: 132.188, deviation: 131.502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66,.004  67,.001  68,.011  69,.001  70,.003  71,.005  72,.003  73,.004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7.791,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7.637,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6.506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387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D30BFA8-8474-2442-820F-04AF3C3CB9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8458200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8659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Future work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4099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Work out hardware model in detail including.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Combine complicated jitter sources to obtain different distributions (the “mixture problem”)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Done completely and accurately, this is interesting research!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The level of proof in this presentation is informal or heuristic (which is all NIST demands for now) but NIST will increase level of rigor required.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11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NIST was completely right!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standard greatly improves security (if you follow it)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Sometimes there are good surprises in entropy (jitter)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cryptography, don’t trust anything you can’t quantifiably analyze --- you’re only fooling yourself (and your customers)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Widely accepted despite initial skepticism: Linux, (some) BSD and Apple versions in use and compliant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 benefits from Jitter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entropy starvation at boot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Defense in depth (qualified HW and SW entropy)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Simpler than interrupts and less performance impact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Works on embedded devices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Jettison the “pseudo-science”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12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304800"/>
            <a:ext cx="7772400" cy="838200"/>
          </a:xfrm>
        </p:spPr>
        <p:txBody>
          <a:bodyPr/>
          <a:lstStyle/>
          <a:p>
            <a:r>
              <a:rPr lang="en-US" sz="3600" dirty="0"/>
              <a:t>How can you produce cryptographic random numbers in the real world?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ED7C9-1A58-5D4D-87BB-9A2C60B5975E}"/>
              </a:ext>
            </a:extLst>
          </p:cNvPr>
          <p:cNvSpPr txBox="1"/>
          <p:nvPr/>
        </p:nvSpPr>
        <p:spPr>
          <a:xfrm>
            <a:off x="254886" y="1981200"/>
            <a:ext cx="862037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NIST 800-90C specifies overall design of a cryptographic random number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 Components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Entropy Subsystem including characterized noise source, health tests, entropy conditioning.  This is the critical component which prevents adversaries from guessing keys.  The output of this system is a seed containing enough “entropy” (more later) to generate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A deterministic random number generator (DRNG).  This takes a seed and safely produces a long sequence of cryptographically secure random numbers.  This is specified in NIST 800-90A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The entropy subsystem (the hard part) is specified in NIST 800-90B.  This is the hard part.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328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Sample 800-90 RNG System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1" y="1868538"/>
            <a:ext cx="4953000" cy="37702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152400"/>
            <a:ext cx="7772400" cy="838200"/>
          </a:xfrm>
        </p:spPr>
        <p:txBody>
          <a:bodyPr/>
          <a:lstStyle/>
          <a:p>
            <a:r>
              <a:rPr lang="en-US" sz="3600" dirty="0"/>
              <a:t>How can you produce cryptographic random numbers?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8" name="Picture 4" descr="SP 800-90C: Random Bit Generation Constructions">
            <a:extLst>
              <a:ext uri="{FF2B5EF4-FFF2-40B4-BE49-F238E27FC236}">
                <a16:creationId xmlns:a16="http://schemas.microsoft.com/office/drawing/2014/main" id="{120C6CC6-83D2-BD46-B1A3-DF7BCA475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3" y="1811604"/>
            <a:ext cx="7240311" cy="49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268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DBRG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74508"/>
            <a:ext cx="8610600" cy="31183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Smooths and stretches entropy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Must have and maintain sufficient entropy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“Anyone discussing deterministic generation of random number is, strictly speaking, already in a state of sin” – von Neuman.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MIxers</a:t>
            </a:r>
            <a:r>
              <a:rPr lang="en-US" sz="2000" dirty="0"/>
              <a:t> can be built using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Block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Hash functions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Stream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Even public key systems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2035314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Full entropy seed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2035314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DBRG</a:t>
            </a:r>
            <a:endParaRPr lang="en-US" sz="2000" dirty="0">
              <a:latin typeface="+mn-lt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2057400"/>
            <a:ext cx="1995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Pseudo random </a:t>
            </a:r>
          </a:p>
          <a:p>
            <a:r>
              <a:rPr lang="en-US" sz="2000" dirty="0">
                <a:latin typeface="+mn-lt"/>
              </a:rPr>
              <a:t>stream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438400" y="2362200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410200" y="2362200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Guidelines for DRNG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981200"/>
            <a:ext cx="8458200" cy="3695700"/>
          </a:xfrm>
        </p:spPr>
        <p:txBody>
          <a:bodyPr/>
          <a:lstStyle/>
          <a:p>
            <a:r>
              <a:rPr lang="en-US" sz="2000" dirty="0"/>
              <a:t>Do “catastrophic reseeding” of the PRNG. </a:t>
            </a:r>
          </a:p>
          <a:p>
            <a:r>
              <a:rPr lang="en-US" sz="2000" dirty="0"/>
              <a:t>Recover from compromises state disclosure quickly</a:t>
            </a:r>
          </a:p>
          <a:p>
            <a:r>
              <a:rPr lang="en-US" sz="2000" dirty="0"/>
              <a:t>Forward resistance: Use a hash function to hide state.</a:t>
            </a:r>
          </a:p>
          <a:p>
            <a:r>
              <a:rPr lang="en-US" sz="2000" dirty="0"/>
              <a:t>Occasionally generate a new starting PRNG state. </a:t>
            </a:r>
          </a:p>
          <a:p>
            <a:r>
              <a:rPr lang="en-US" sz="2000" dirty="0"/>
              <a:t>We won’t talk about this</a:t>
            </a:r>
          </a:p>
          <a:p>
            <a:endParaRPr lang="en-US" sz="2000" dirty="0"/>
          </a:p>
          <a:p>
            <a:r>
              <a:rPr lang="en-US" sz="2000" dirty="0"/>
              <a:t>Still depends on high entropy seed.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NIST 800-90B entropy subsystem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122" name="Picture 2" descr="Second Draft NIST Special Publication 800-90B, Recommendation for the  Entropy Sources Used for Random Bit Generation">
            <a:extLst>
              <a:ext uri="{FF2B5EF4-FFF2-40B4-BE49-F238E27FC236}">
                <a16:creationId xmlns:a16="http://schemas.microsoft.com/office/drawing/2014/main" id="{BE85AED5-CFAE-004B-93FC-E9D988CDE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72187"/>
            <a:ext cx="5617554" cy="4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60498-E1D5-DD46-B251-4B5E86EF7958}"/>
              </a:ext>
            </a:extLst>
          </p:cNvPr>
          <p:cNvSpPr txBox="1"/>
          <p:nvPr/>
        </p:nvSpPr>
        <p:spPr>
          <a:xfrm>
            <a:off x="609600" y="1276290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This is the hard part</a:t>
            </a:r>
          </a:p>
        </p:txBody>
      </p:sp>
    </p:spTree>
    <p:extLst>
      <p:ext uri="{BB962C8B-B14F-4D97-AF65-F5344CB8AC3E}">
        <p14:creationId xmlns:p14="http://schemas.microsoft.com/office/powerpoint/2010/main" val="30345793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72055</TotalTime>
  <Words>3157</Words>
  <Application>Microsoft Macintosh PowerPoint</Application>
  <PresentationFormat>On-screen Show (4:3)</PresentationFormat>
  <Paragraphs>382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Menlo</vt:lpstr>
      <vt:lpstr>Times New Roman</vt:lpstr>
      <vt:lpstr>Contemporary</vt:lpstr>
      <vt:lpstr>PowerPoint Presentation</vt:lpstr>
      <vt:lpstr>What are cryptographic random numbers?</vt:lpstr>
      <vt:lpstr>Cryptographic random numbers</vt:lpstr>
      <vt:lpstr>How can you produce cryptographic random numbers in the real world?</vt:lpstr>
      <vt:lpstr>Sample 800-90 RNG System</vt:lpstr>
      <vt:lpstr>How can you produce cryptographic random numbers?</vt:lpstr>
      <vt:lpstr>DBRG</vt:lpstr>
      <vt:lpstr>Guidelines for DRNG</vt:lpstr>
      <vt:lpstr>NIST 800-90B entropy subsystem</vt:lpstr>
      <vt:lpstr>What is entropy?</vt:lpstr>
      <vt:lpstr>Shannon’s mathematical definition</vt:lpstr>
      <vt:lpstr>Some entropy source calculations</vt:lpstr>
      <vt:lpstr>Other measures of entropy</vt:lpstr>
      <vt:lpstr>HW sources of entropy (God)</vt:lpstr>
      <vt:lpstr>SW sources of entropy (the devil)</vt:lpstr>
      <vt:lpstr>RNG Attacks</vt:lpstr>
      <vt:lpstr>NIST 800-90B evolution</vt:lpstr>
      <vt:lpstr>A new hope</vt:lpstr>
      <vt:lpstr>How does Jitter execution work?</vt:lpstr>
      <vt:lpstr>Why is there uncertainty in the Δ_i?</vt:lpstr>
      <vt:lpstr>But wait, there’s more</vt:lpstr>
      <vt:lpstr>Three weekends and a NIST reading</vt:lpstr>
      <vt:lpstr>RNG</vt:lpstr>
      <vt:lpstr>RNG</vt:lpstr>
      <vt:lpstr>Software jitter sources in my code</vt:lpstr>
      <vt:lpstr>Simple Jitter Block 0</vt:lpstr>
      <vt:lpstr>Simple Jitter Block 0</vt:lpstr>
      <vt:lpstr>Simple Jitter Block 1</vt:lpstr>
      <vt:lpstr>Simple Jitter Block 1</vt:lpstr>
      <vt:lpstr>Simple Jitter Block 2</vt:lpstr>
      <vt:lpstr>Simple Jitter Block 2</vt:lpstr>
      <vt:lpstr>Memory Jitter</vt:lpstr>
      <vt:lpstr>Memory Jitter</vt:lpstr>
      <vt:lpstr>Hash based execution jitter</vt:lpstr>
      <vt:lpstr>Hash based execution jitter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analysis</dc:title>
  <dc:subject>Cryptanalysis</dc:subject>
  <dc:creator>John Manferdelli</dc:creator>
  <cp:lastModifiedBy>John Manferdelli</cp:lastModifiedBy>
  <cp:revision>4063</cp:revision>
  <dcterms:created xsi:type="dcterms:W3CDTF">2013-04-08T19:09:24Z</dcterms:created>
  <dcterms:modified xsi:type="dcterms:W3CDTF">2021-05-23T20:36:33Z</dcterms:modified>
</cp:coreProperties>
</file>