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74"/>
  </p:notesMasterIdLst>
  <p:handoutMasterIdLst>
    <p:handoutMasterId r:id="rId75"/>
  </p:handoutMasterIdLst>
  <p:sldIdLst>
    <p:sldId id="3175" r:id="rId2"/>
    <p:sldId id="3020" r:id="rId3"/>
    <p:sldId id="3224" r:id="rId4"/>
    <p:sldId id="3316" r:id="rId5"/>
    <p:sldId id="3229" r:id="rId6"/>
    <p:sldId id="3021" r:id="rId7"/>
    <p:sldId id="3022" r:id="rId8"/>
    <p:sldId id="3165" r:id="rId9"/>
    <p:sldId id="3240" r:id="rId10"/>
    <p:sldId id="3018" r:id="rId11"/>
    <p:sldId id="3024" r:id="rId12"/>
    <p:sldId id="3025" r:id="rId13"/>
    <p:sldId id="3026" r:id="rId14"/>
    <p:sldId id="3027" r:id="rId15"/>
    <p:sldId id="3029" r:id="rId16"/>
    <p:sldId id="3030" r:id="rId17"/>
    <p:sldId id="3031" r:id="rId18"/>
    <p:sldId id="3032" r:id="rId19"/>
    <p:sldId id="3033" r:id="rId20"/>
    <p:sldId id="3034" r:id="rId21"/>
    <p:sldId id="3035" r:id="rId22"/>
    <p:sldId id="3036" r:id="rId23"/>
    <p:sldId id="3037" r:id="rId24"/>
    <p:sldId id="3043" r:id="rId25"/>
    <p:sldId id="3038" r:id="rId26"/>
    <p:sldId id="3315" r:id="rId27"/>
    <p:sldId id="3041" r:id="rId28"/>
    <p:sldId id="3150" r:id="rId29"/>
    <p:sldId id="3237" r:id="rId30"/>
    <p:sldId id="3238" r:id="rId31"/>
    <p:sldId id="3028" r:id="rId32"/>
    <p:sldId id="3230" r:id="rId33"/>
    <p:sldId id="3231" r:id="rId34"/>
    <p:sldId id="3241" r:id="rId35"/>
    <p:sldId id="3317" r:id="rId36"/>
    <p:sldId id="3273" r:id="rId37"/>
    <p:sldId id="3274" r:id="rId38"/>
    <p:sldId id="3276" r:id="rId39"/>
    <p:sldId id="3279" r:id="rId40"/>
    <p:sldId id="3282" r:id="rId41"/>
    <p:sldId id="3284" r:id="rId42"/>
    <p:sldId id="3287" r:id="rId43"/>
    <p:sldId id="3290" r:id="rId44"/>
    <p:sldId id="3242" r:id="rId45"/>
    <p:sldId id="3243" r:id="rId46"/>
    <p:sldId id="3252" r:id="rId47"/>
    <p:sldId id="3233" r:id="rId48"/>
    <p:sldId id="3234" r:id="rId49"/>
    <p:sldId id="3235" r:id="rId50"/>
    <p:sldId id="3045" r:id="rId51"/>
    <p:sldId id="3236" r:id="rId52"/>
    <p:sldId id="3306" r:id="rId53"/>
    <p:sldId id="3321" r:id="rId54"/>
    <p:sldId id="3314" r:id="rId55"/>
    <p:sldId id="3247" r:id="rId56"/>
    <p:sldId id="3318" r:id="rId57"/>
    <p:sldId id="3249" r:id="rId58"/>
    <p:sldId id="3250" r:id="rId59"/>
    <p:sldId id="3293" r:id="rId60"/>
    <p:sldId id="3271" r:id="rId61"/>
    <p:sldId id="3272" r:id="rId62"/>
    <p:sldId id="3253" r:id="rId63"/>
    <p:sldId id="3255" r:id="rId64"/>
    <p:sldId id="3256" r:id="rId65"/>
    <p:sldId id="3257" r:id="rId66"/>
    <p:sldId id="3258" r:id="rId67"/>
    <p:sldId id="3259" r:id="rId68"/>
    <p:sldId id="3261" r:id="rId69"/>
    <p:sldId id="3262" r:id="rId70"/>
    <p:sldId id="3263" r:id="rId71"/>
    <p:sldId id="3173" r:id="rId72"/>
    <p:sldId id="3323" r:id="rId73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7">
          <p15:clr>
            <a:srgbClr val="A4A3A4"/>
          </p15:clr>
        </p15:guide>
        <p15:guide id="2" pos="220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66FF66"/>
    <a:srgbClr val="006600"/>
    <a:srgbClr val="008000"/>
    <a:srgbClr val="33CC33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6527" autoAdjust="0"/>
    <p:restoredTop sz="50000" autoAdjust="0"/>
  </p:normalViewPr>
  <p:slideViewPr>
    <p:cSldViewPr>
      <p:cViewPr varScale="1">
        <p:scale>
          <a:sx n="107" d="100"/>
          <a:sy n="107" d="100"/>
        </p:scale>
        <p:origin x="265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1984"/>
    </p:cViewPr>
  </p:sorterViewPr>
  <p:notesViewPr>
    <p:cSldViewPr>
      <p:cViewPr varScale="1">
        <p:scale>
          <a:sx n="54" d="100"/>
          <a:sy n="54" d="100"/>
        </p:scale>
        <p:origin x="-2874" y="-108"/>
      </p:cViewPr>
      <p:guideLst>
        <p:guide orient="horz" pos="2927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47.xml"/><Relationship Id="rId3" Type="http://schemas.openxmlformats.org/officeDocument/2006/relationships/slide" Target="slides/slide22.xml"/><Relationship Id="rId7" Type="http://schemas.openxmlformats.org/officeDocument/2006/relationships/slide" Target="slides/slide33.xml"/><Relationship Id="rId2" Type="http://schemas.openxmlformats.org/officeDocument/2006/relationships/slide" Target="slides/slide21.xml"/><Relationship Id="rId1" Type="http://schemas.openxmlformats.org/officeDocument/2006/relationships/slide" Target="slides/slide1.xml"/><Relationship Id="rId6" Type="http://schemas.openxmlformats.org/officeDocument/2006/relationships/slide" Target="slides/slide32.xml"/><Relationship Id="rId5" Type="http://schemas.openxmlformats.org/officeDocument/2006/relationships/slide" Target="slides/slide30.xml"/><Relationship Id="rId10" Type="http://schemas.openxmlformats.org/officeDocument/2006/relationships/slide" Target="slides/slide49.xml"/><Relationship Id="rId4" Type="http://schemas.openxmlformats.org/officeDocument/2006/relationships/slide" Target="slides/slide23.xml"/><Relationship Id="rId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9F41C62-24AD-4422-86EA-3510476326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191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5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4838"/>
            <a:ext cx="5140325" cy="41846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A4E4DDF-A3B5-4DC0-AAB1-D8EC8F9D7F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261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B5A11C-6DC2-42C1-9911-59574A0D3B79}" type="slidenum">
              <a:rPr lang="en-AU"/>
              <a:pPr/>
              <a:t>9</a:t>
            </a:fld>
            <a:endParaRPr lang="en-AU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359" y="4416108"/>
            <a:ext cx="5607684" cy="418242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162" tIns="46581" rIns="93162" bIns="46581"/>
          <a:lstStyle/>
          <a:p>
            <a:r>
              <a:rPr lang="en-AU"/>
              <a:t>Feistel refers to an </a:t>
            </a:r>
            <a:r>
              <a:rPr lang="en-AU" i="1"/>
              <a:t>n</a:t>
            </a:r>
            <a:r>
              <a:rPr lang="en-AU"/>
              <a:t>-bit general substitution as an ideal block cipher, because it allows for the maximum number of possible encryption mappings from the plaintext to ciphertext block. </a:t>
            </a:r>
            <a:r>
              <a:rPr lang="en-US">
                <a:latin typeface="Times-Roman" charset="0"/>
              </a:rPr>
              <a:t>A 4-bit input produces one of 16 possible input states, which is mapped by the substitution cipher into a unique one of 16 possible output states, each of which is represented by 4 ciphertext bits. The encryption and decryption mappings can be defined by a tabulation, as shown in </a:t>
            </a:r>
            <a:r>
              <a:rPr lang="en-AU"/>
              <a:t>Stallings Figure 3.1. It illustrates a tiny 4-bit substitution to show that each possible input can be arbitrarily mapped to any output - which is why its complexity grows so rapidly.</a:t>
            </a:r>
          </a:p>
        </p:txBody>
      </p:sp>
    </p:spTree>
    <p:extLst>
      <p:ext uri="{BB962C8B-B14F-4D97-AF65-F5344CB8AC3E}">
        <p14:creationId xmlns:p14="http://schemas.microsoft.com/office/powerpoint/2010/main" val="1298329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928351-7DE5-4BE1-A91B-8F6DA7F8415C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06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306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56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invGray">
          <a:xfrm>
            <a:off x="0" y="1295400"/>
            <a:ext cx="9142413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 rot="-5400000">
            <a:off x="0" y="2514600"/>
            <a:ext cx="1909763" cy="1909763"/>
            <a:chOff x="0" y="1584"/>
            <a:chExt cx="1203" cy="1203"/>
          </a:xfrm>
        </p:grpSpPr>
        <p:sp>
          <p:nvSpPr>
            <p:cNvPr id="6" name="Freeform 25"/>
            <p:cNvSpPr>
              <a:spLocks/>
            </p:cNvSpPr>
            <p:nvPr/>
          </p:nvSpPr>
          <p:spPr bwMode="invGray">
            <a:xfrm>
              <a:off x="0" y="1632"/>
              <a:ext cx="443" cy="1033"/>
            </a:xfrm>
            <a:custGeom>
              <a:avLst/>
              <a:gdLst/>
              <a:ahLst/>
              <a:cxnLst>
                <a:cxn ang="0">
                  <a:pos x="290" y="1016"/>
                </a:cxn>
                <a:cxn ang="0">
                  <a:pos x="316" y="974"/>
                </a:cxn>
                <a:cxn ang="0">
                  <a:pos x="354" y="920"/>
                </a:cxn>
                <a:cxn ang="0">
                  <a:pos x="384" y="884"/>
                </a:cxn>
                <a:cxn ang="0">
                  <a:pos x="381" y="832"/>
                </a:cxn>
                <a:cxn ang="0">
                  <a:pos x="370" y="794"/>
                </a:cxn>
                <a:cxn ang="0">
                  <a:pos x="361" y="760"/>
                </a:cxn>
                <a:cxn ang="0">
                  <a:pos x="361" y="734"/>
                </a:cxn>
                <a:cxn ang="0">
                  <a:pos x="359" y="707"/>
                </a:cxn>
                <a:cxn ang="0">
                  <a:pos x="373" y="691"/>
                </a:cxn>
                <a:cxn ang="0">
                  <a:pos x="391" y="686"/>
                </a:cxn>
                <a:cxn ang="0">
                  <a:pos x="395" y="680"/>
                </a:cxn>
                <a:cxn ang="0">
                  <a:pos x="390" y="671"/>
                </a:cxn>
                <a:cxn ang="0">
                  <a:pos x="386" y="660"/>
                </a:cxn>
                <a:cxn ang="0">
                  <a:pos x="437" y="635"/>
                </a:cxn>
                <a:cxn ang="0">
                  <a:pos x="442" y="619"/>
                </a:cxn>
                <a:cxn ang="0">
                  <a:pos x="438" y="604"/>
                </a:cxn>
                <a:cxn ang="0">
                  <a:pos x="400" y="543"/>
                </a:cxn>
                <a:cxn ang="0">
                  <a:pos x="384" y="474"/>
                </a:cxn>
                <a:cxn ang="0">
                  <a:pos x="354" y="455"/>
                </a:cxn>
                <a:cxn ang="0">
                  <a:pos x="326" y="433"/>
                </a:cxn>
                <a:cxn ang="0">
                  <a:pos x="312" y="411"/>
                </a:cxn>
                <a:cxn ang="0">
                  <a:pos x="307" y="391"/>
                </a:cxn>
                <a:cxn ang="0">
                  <a:pos x="290" y="339"/>
                </a:cxn>
                <a:cxn ang="0">
                  <a:pos x="308" y="289"/>
                </a:cxn>
                <a:cxn ang="0">
                  <a:pos x="298" y="278"/>
                </a:cxn>
                <a:cxn ang="0">
                  <a:pos x="280" y="307"/>
                </a:cxn>
                <a:cxn ang="0">
                  <a:pos x="269" y="283"/>
                </a:cxn>
                <a:cxn ang="0">
                  <a:pos x="272" y="224"/>
                </a:cxn>
                <a:cxn ang="0">
                  <a:pos x="280" y="177"/>
                </a:cxn>
                <a:cxn ang="0">
                  <a:pos x="280" y="146"/>
                </a:cxn>
                <a:cxn ang="0">
                  <a:pos x="281" y="123"/>
                </a:cxn>
                <a:cxn ang="0">
                  <a:pos x="290" y="104"/>
                </a:cxn>
                <a:cxn ang="0">
                  <a:pos x="296" y="97"/>
                </a:cxn>
                <a:cxn ang="0">
                  <a:pos x="298" y="94"/>
                </a:cxn>
                <a:cxn ang="0">
                  <a:pos x="301" y="92"/>
                </a:cxn>
                <a:cxn ang="0">
                  <a:pos x="307" y="83"/>
                </a:cxn>
                <a:cxn ang="0">
                  <a:pos x="317" y="79"/>
                </a:cxn>
                <a:cxn ang="0">
                  <a:pos x="328" y="77"/>
                </a:cxn>
                <a:cxn ang="0">
                  <a:pos x="337" y="74"/>
                </a:cxn>
                <a:cxn ang="0">
                  <a:pos x="345" y="67"/>
                </a:cxn>
                <a:cxn ang="0">
                  <a:pos x="337" y="50"/>
                </a:cxn>
                <a:cxn ang="0">
                  <a:pos x="337" y="47"/>
                </a:cxn>
                <a:cxn ang="0">
                  <a:pos x="337" y="43"/>
                </a:cxn>
                <a:cxn ang="0">
                  <a:pos x="337" y="41"/>
                </a:cxn>
                <a:cxn ang="0">
                  <a:pos x="334" y="38"/>
                </a:cxn>
                <a:cxn ang="0">
                  <a:pos x="321" y="21"/>
                </a:cxn>
                <a:cxn ang="0">
                  <a:pos x="316" y="0"/>
                </a:cxn>
                <a:cxn ang="0">
                  <a:pos x="188" y="94"/>
                </a:cxn>
                <a:cxn ang="0">
                  <a:pos x="88" y="218"/>
                </a:cxn>
                <a:cxn ang="0">
                  <a:pos x="21" y="366"/>
                </a:cxn>
                <a:cxn ang="0">
                  <a:pos x="0" y="530"/>
                </a:cxn>
                <a:cxn ang="0">
                  <a:pos x="20" y="680"/>
                </a:cxn>
                <a:cxn ang="0">
                  <a:pos x="74" y="819"/>
                </a:cxn>
                <a:cxn ang="0">
                  <a:pos x="160" y="938"/>
                </a:cxn>
                <a:cxn ang="0">
                  <a:pos x="272" y="1032"/>
                </a:cxn>
              </a:cxnLst>
              <a:rect l="0" t="0" r="r" b="b"/>
              <a:pathLst>
                <a:path w="443" h="1033">
                  <a:moveTo>
                    <a:pt x="272" y="1032"/>
                  </a:moveTo>
                  <a:lnTo>
                    <a:pt x="290" y="1016"/>
                  </a:lnTo>
                  <a:lnTo>
                    <a:pt x="301" y="992"/>
                  </a:lnTo>
                  <a:lnTo>
                    <a:pt x="316" y="974"/>
                  </a:lnTo>
                  <a:lnTo>
                    <a:pt x="328" y="955"/>
                  </a:lnTo>
                  <a:lnTo>
                    <a:pt x="354" y="920"/>
                  </a:lnTo>
                  <a:lnTo>
                    <a:pt x="373" y="904"/>
                  </a:lnTo>
                  <a:lnTo>
                    <a:pt x="384" y="884"/>
                  </a:lnTo>
                  <a:lnTo>
                    <a:pt x="390" y="848"/>
                  </a:lnTo>
                  <a:lnTo>
                    <a:pt x="381" y="832"/>
                  </a:lnTo>
                  <a:lnTo>
                    <a:pt x="375" y="812"/>
                  </a:lnTo>
                  <a:lnTo>
                    <a:pt x="370" y="794"/>
                  </a:lnTo>
                  <a:lnTo>
                    <a:pt x="361" y="774"/>
                  </a:lnTo>
                  <a:lnTo>
                    <a:pt x="361" y="760"/>
                  </a:lnTo>
                  <a:lnTo>
                    <a:pt x="361" y="747"/>
                  </a:lnTo>
                  <a:lnTo>
                    <a:pt x="361" y="734"/>
                  </a:lnTo>
                  <a:lnTo>
                    <a:pt x="359" y="722"/>
                  </a:lnTo>
                  <a:lnTo>
                    <a:pt x="359" y="707"/>
                  </a:lnTo>
                  <a:lnTo>
                    <a:pt x="364" y="698"/>
                  </a:lnTo>
                  <a:lnTo>
                    <a:pt x="373" y="691"/>
                  </a:lnTo>
                  <a:lnTo>
                    <a:pt x="390" y="686"/>
                  </a:lnTo>
                  <a:lnTo>
                    <a:pt x="391" y="686"/>
                  </a:lnTo>
                  <a:lnTo>
                    <a:pt x="395" y="682"/>
                  </a:lnTo>
                  <a:lnTo>
                    <a:pt x="395" y="680"/>
                  </a:lnTo>
                  <a:lnTo>
                    <a:pt x="395" y="677"/>
                  </a:lnTo>
                  <a:lnTo>
                    <a:pt x="390" y="671"/>
                  </a:lnTo>
                  <a:lnTo>
                    <a:pt x="386" y="666"/>
                  </a:lnTo>
                  <a:lnTo>
                    <a:pt x="386" y="660"/>
                  </a:lnTo>
                  <a:lnTo>
                    <a:pt x="395" y="655"/>
                  </a:lnTo>
                  <a:lnTo>
                    <a:pt x="437" y="635"/>
                  </a:lnTo>
                  <a:lnTo>
                    <a:pt x="442" y="626"/>
                  </a:lnTo>
                  <a:lnTo>
                    <a:pt x="442" y="619"/>
                  </a:lnTo>
                  <a:lnTo>
                    <a:pt x="442" y="613"/>
                  </a:lnTo>
                  <a:lnTo>
                    <a:pt x="438" y="604"/>
                  </a:lnTo>
                  <a:lnTo>
                    <a:pt x="417" y="577"/>
                  </a:lnTo>
                  <a:lnTo>
                    <a:pt x="400" y="543"/>
                  </a:lnTo>
                  <a:lnTo>
                    <a:pt x="391" y="511"/>
                  </a:lnTo>
                  <a:lnTo>
                    <a:pt x="384" y="474"/>
                  </a:lnTo>
                  <a:lnTo>
                    <a:pt x="368" y="465"/>
                  </a:lnTo>
                  <a:lnTo>
                    <a:pt x="354" y="455"/>
                  </a:lnTo>
                  <a:lnTo>
                    <a:pt x="339" y="444"/>
                  </a:lnTo>
                  <a:lnTo>
                    <a:pt x="326" y="433"/>
                  </a:lnTo>
                  <a:lnTo>
                    <a:pt x="317" y="422"/>
                  </a:lnTo>
                  <a:lnTo>
                    <a:pt x="312" y="411"/>
                  </a:lnTo>
                  <a:lnTo>
                    <a:pt x="308" y="402"/>
                  </a:lnTo>
                  <a:lnTo>
                    <a:pt x="307" y="391"/>
                  </a:lnTo>
                  <a:lnTo>
                    <a:pt x="285" y="363"/>
                  </a:lnTo>
                  <a:lnTo>
                    <a:pt x="290" y="339"/>
                  </a:lnTo>
                  <a:lnTo>
                    <a:pt x="301" y="314"/>
                  </a:lnTo>
                  <a:lnTo>
                    <a:pt x="308" y="289"/>
                  </a:lnTo>
                  <a:lnTo>
                    <a:pt x="308" y="267"/>
                  </a:lnTo>
                  <a:lnTo>
                    <a:pt x="298" y="278"/>
                  </a:lnTo>
                  <a:lnTo>
                    <a:pt x="287" y="294"/>
                  </a:lnTo>
                  <a:lnTo>
                    <a:pt x="280" y="307"/>
                  </a:lnTo>
                  <a:lnTo>
                    <a:pt x="272" y="314"/>
                  </a:lnTo>
                  <a:lnTo>
                    <a:pt x="269" y="283"/>
                  </a:lnTo>
                  <a:lnTo>
                    <a:pt x="271" y="254"/>
                  </a:lnTo>
                  <a:lnTo>
                    <a:pt x="272" y="224"/>
                  </a:lnTo>
                  <a:lnTo>
                    <a:pt x="272" y="195"/>
                  </a:lnTo>
                  <a:lnTo>
                    <a:pt x="280" y="177"/>
                  </a:lnTo>
                  <a:lnTo>
                    <a:pt x="280" y="164"/>
                  </a:lnTo>
                  <a:lnTo>
                    <a:pt x="280" y="146"/>
                  </a:lnTo>
                  <a:lnTo>
                    <a:pt x="281" y="133"/>
                  </a:lnTo>
                  <a:lnTo>
                    <a:pt x="281" y="123"/>
                  </a:lnTo>
                  <a:lnTo>
                    <a:pt x="285" y="113"/>
                  </a:lnTo>
                  <a:lnTo>
                    <a:pt x="290" y="104"/>
                  </a:lnTo>
                  <a:lnTo>
                    <a:pt x="296" y="97"/>
                  </a:lnTo>
                  <a:lnTo>
                    <a:pt x="296" y="97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301" y="92"/>
                  </a:lnTo>
                  <a:lnTo>
                    <a:pt x="303" y="86"/>
                  </a:lnTo>
                  <a:lnTo>
                    <a:pt x="307" y="83"/>
                  </a:lnTo>
                  <a:lnTo>
                    <a:pt x="308" y="83"/>
                  </a:lnTo>
                  <a:lnTo>
                    <a:pt x="317" y="79"/>
                  </a:lnTo>
                  <a:lnTo>
                    <a:pt x="323" y="77"/>
                  </a:lnTo>
                  <a:lnTo>
                    <a:pt x="328" y="77"/>
                  </a:lnTo>
                  <a:lnTo>
                    <a:pt x="334" y="74"/>
                  </a:lnTo>
                  <a:lnTo>
                    <a:pt x="337" y="74"/>
                  </a:lnTo>
                  <a:lnTo>
                    <a:pt x="339" y="72"/>
                  </a:lnTo>
                  <a:lnTo>
                    <a:pt x="345" y="67"/>
                  </a:lnTo>
                  <a:lnTo>
                    <a:pt x="345" y="63"/>
                  </a:lnTo>
                  <a:lnTo>
                    <a:pt x="337" y="50"/>
                  </a:lnTo>
                  <a:lnTo>
                    <a:pt x="337" y="50"/>
                  </a:lnTo>
                  <a:lnTo>
                    <a:pt x="337" y="47"/>
                  </a:lnTo>
                  <a:lnTo>
                    <a:pt x="337" y="47"/>
                  </a:lnTo>
                  <a:lnTo>
                    <a:pt x="337" y="43"/>
                  </a:lnTo>
                  <a:lnTo>
                    <a:pt x="337" y="43"/>
                  </a:lnTo>
                  <a:lnTo>
                    <a:pt x="337" y="41"/>
                  </a:lnTo>
                  <a:lnTo>
                    <a:pt x="334" y="41"/>
                  </a:lnTo>
                  <a:lnTo>
                    <a:pt x="334" y="38"/>
                  </a:lnTo>
                  <a:lnTo>
                    <a:pt x="328" y="30"/>
                  </a:lnTo>
                  <a:lnTo>
                    <a:pt x="321" y="21"/>
                  </a:lnTo>
                  <a:lnTo>
                    <a:pt x="317" y="11"/>
                  </a:lnTo>
                  <a:lnTo>
                    <a:pt x="316" y="0"/>
                  </a:lnTo>
                  <a:lnTo>
                    <a:pt x="249" y="41"/>
                  </a:lnTo>
                  <a:lnTo>
                    <a:pt x="188" y="94"/>
                  </a:lnTo>
                  <a:lnTo>
                    <a:pt x="133" y="151"/>
                  </a:lnTo>
                  <a:lnTo>
                    <a:pt x="88" y="218"/>
                  </a:lnTo>
                  <a:lnTo>
                    <a:pt x="50" y="289"/>
                  </a:lnTo>
                  <a:lnTo>
                    <a:pt x="21" y="366"/>
                  </a:lnTo>
                  <a:lnTo>
                    <a:pt x="5" y="446"/>
                  </a:lnTo>
                  <a:lnTo>
                    <a:pt x="0" y="530"/>
                  </a:lnTo>
                  <a:lnTo>
                    <a:pt x="5" y="608"/>
                  </a:lnTo>
                  <a:lnTo>
                    <a:pt x="20" y="680"/>
                  </a:lnTo>
                  <a:lnTo>
                    <a:pt x="45" y="751"/>
                  </a:lnTo>
                  <a:lnTo>
                    <a:pt x="74" y="819"/>
                  </a:lnTo>
                  <a:lnTo>
                    <a:pt x="114" y="879"/>
                  </a:lnTo>
                  <a:lnTo>
                    <a:pt x="160" y="938"/>
                  </a:lnTo>
                  <a:lnTo>
                    <a:pt x="215" y="987"/>
                  </a:lnTo>
                  <a:lnTo>
                    <a:pt x="272" y="1032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invGray">
            <a:xfrm>
              <a:off x="368" y="1584"/>
              <a:ext cx="824" cy="1203"/>
            </a:xfrm>
            <a:custGeom>
              <a:avLst/>
              <a:gdLst/>
              <a:ahLst/>
              <a:cxnLst>
                <a:cxn ang="0">
                  <a:pos x="796" y="688"/>
                </a:cxn>
                <a:cxn ang="0">
                  <a:pos x="756" y="641"/>
                </a:cxn>
                <a:cxn ang="0">
                  <a:pos x="812" y="615"/>
                </a:cxn>
                <a:cxn ang="0">
                  <a:pos x="814" y="502"/>
                </a:cxn>
                <a:cxn ang="0">
                  <a:pos x="705" y="247"/>
                </a:cxn>
                <a:cxn ang="0">
                  <a:pos x="651" y="262"/>
                </a:cxn>
                <a:cxn ang="0">
                  <a:pos x="574" y="289"/>
                </a:cxn>
                <a:cxn ang="0">
                  <a:pos x="536" y="258"/>
                </a:cxn>
                <a:cxn ang="0">
                  <a:pos x="563" y="170"/>
                </a:cxn>
                <a:cxn ang="0">
                  <a:pos x="532" y="81"/>
                </a:cxn>
                <a:cxn ang="0">
                  <a:pos x="455" y="56"/>
                </a:cxn>
                <a:cxn ang="0">
                  <a:pos x="484" y="150"/>
                </a:cxn>
                <a:cxn ang="0">
                  <a:pos x="465" y="190"/>
                </a:cxn>
                <a:cxn ang="0">
                  <a:pos x="442" y="200"/>
                </a:cxn>
                <a:cxn ang="0">
                  <a:pos x="419" y="164"/>
                </a:cxn>
                <a:cxn ang="0">
                  <a:pos x="381" y="108"/>
                </a:cxn>
                <a:cxn ang="0">
                  <a:pos x="406" y="108"/>
                </a:cxn>
                <a:cxn ang="0">
                  <a:pos x="424" y="72"/>
                </a:cxn>
                <a:cxn ang="0">
                  <a:pos x="325" y="0"/>
                </a:cxn>
                <a:cxn ang="0">
                  <a:pos x="281" y="27"/>
                </a:cxn>
                <a:cxn ang="0">
                  <a:pos x="240" y="72"/>
                </a:cxn>
                <a:cxn ang="0">
                  <a:pos x="209" y="114"/>
                </a:cxn>
                <a:cxn ang="0">
                  <a:pos x="209" y="150"/>
                </a:cxn>
                <a:cxn ang="0">
                  <a:pos x="240" y="164"/>
                </a:cxn>
                <a:cxn ang="0">
                  <a:pos x="209" y="222"/>
                </a:cxn>
                <a:cxn ang="0">
                  <a:pos x="213" y="242"/>
                </a:cxn>
                <a:cxn ang="0">
                  <a:pos x="267" y="222"/>
                </a:cxn>
                <a:cxn ang="0">
                  <a:pos x="303" y="170"/>
                </a:cxn>
                <a:cxn ang="0">
                  <a:pos x="354" y="231"/>
                </a:cxn>
                <a:cxn ang="0">
                  <a:pos x="372" y="291"/>
                </a:cxn>
                <a:cxn ang="0">
                  <a:pos x="348" y="294"/>
                </a:cxn>
                <a:cxn ang="0">
                  <a:pos x="298" y="309"/>
                </a:cxn>
                <a:cxn ang="0">
                  <a:pos x="323" y="330"/>
                </a:cxn>
                <a:cxn ang="0">
                  <a:pos x="260" y="339"/>
                </a:cxn>
                <a:cxn ang="0">
                  <a:pos x="189" y="411"/>
                </a:cxn>
                <a:cxn ang="0">
                  <a:pos x="184" y="469"/>
                </a:cxn>
                <a:cxn ang="0">
                  <a:pos x="148" y="435"/>
                </a:cxn>
                <a:cxn ang="0">
                  <a:pos x="83" y="402"/>
                </a:cxn>
                <a:cxn ang="0">
                  <a:pos x="0" y="455"/>
                </a:cxn>
                <a:cxn ang="0">
                  <a:pos x="54" y="496"/>
                </a:cxn>
                <a:cxn ang="0">
                  <a:pos x="74" y="485"/>
                </a:cxn>
                <a:cxn ang="0">
                  <a:pos x="54" y="608"/>
                </a:cxn>
                <a:cxn ang="0">
                  <a:pos x="132" y="641"/>
                </a:cxn>
                <a:cxn ang="0">
                  <a:pos x="195" y="661"/>
                </a:cxn>
                <a:cxn ang="0">
                  <a:pos x="249" y="744"/>
                </a:cxn>
                <a:cxn ang="0">
                  <a:pos x="334" y="886"/>
                </a:cxn>
                <a:cxn ang="0">
                  <a:pos x="391" y="1007"/>
                </a:cxn>
                <a:cxn ang="0">
                  <a:pos x="292" y="1052"/>
                </a:cxn>
                <a:cxn ang="0">
                  <a:pos x="182" y="1105"/>
                </a:cxn>
                <a:cxn ang="0">
                  <a:pos x="68" y="1180"/>
                </a:cxn>
                <a:cxn ang="0">
                  <a:pos x="200" y="1202"/>
                </a:cxn>
                <a:cxn ang="0">
                  <a:pos x="417" y="1168"/>
                </a:cxn>
                <a:cxn ang="0">
                  <a:pos x="613" y="1052"/>
                </a:cxn>
                <a:cxn ang="0">
                  <a:pos x="610" y="929"/>
                </a:cxn>
                <a:cxn ang="0">
                  <a:pos x="543" y="888"/>
                </a:cxn>
                <a:cxn ang="0">
                  <a:pos x="567" y="791"/>
                </a:cxn>
                <a:cxn ang="0">
                  <a:pos x="655" y="738"/>
                </a:cxn>
                <a:cxn ang="0">
                  <a:pos x="725" y="713"/>
                </a:cxn>
                <a:cxn ang="0">
                  <a:pos x="792" y="729"/>
                </a:cxn>
              </a:cxnLst>
              <a:rect l="0" t="0" r="r" b="b"/>
              <a:pathLst>
                <a:path w="824" h="1203">
                  <a:moveTo>
                    <a:pt x="803" y="736"/>
                  </a:moveTo>
                  <a:lnTo>
                    <a:pt x="807" y="724"/>
                  </a:lnTo>
                  <a:lnTo>
                    <a:pt x="808" y="713"/>
                  </a:lnTo>
                  <a:lnTo>
                    <a:pt x="812" y="702"/>
                  </a:lnTo>
                  <a:lnTo>
                    <a:pt x="814" y="691"/>
                  </a:lnTo>
                  <a:lnTo>
                    <a:pt x="803" y="691"/>
                  </a:lnTo>
                  <a:lnTo>
                    <a:pt x="796" y="688"/>
                  </a:lnTo>
                  <a:lnTo>
                    <a:pt x="783" y="686"/>
                  </a:lnTo>
                  <a:lnTo>
                    <a:pt x="776" y="680"/>
                  </a:lnTo>
                  <a:lnTo>
                    <a:pt x="770" y="675"/>
                  </a:lnTo>
                  <a:lnTo>
                    <a:pt x="767" y="666"/>
                  </a:lnTo>
                  <a:lnTo>
                    <a:pt x="761" y="661"/>
                  </a:lnTo>
                  <a:lnTo>
                    <a:pt x="760" y="655"/>
                  </a:lnTo>
                  <a:lnTo>
                    <a:pt x="756" y="641"/>
                  </a:lnTo>
                  <a:lnTo>
                    <a:pt x="756" y="624"/>
                  </a:lnTo>
                  <a:lnTo>
                    <a:pt x="760" y="610"/>
                  </a:lnTo>
                  <a:lnTo>
                    <a:pt x="767" y="599"/>
                  </a:lnTo>
                  <a:lnTo>
                    <a:pt x="781" y="597"/>
                  </a:lnTo>
                  <a:lnTo>
                    <a:pt x="792" y="599"/>
                  </a:lnTo>
                  <a:lnTo>
                    <a:pt x="803" y="608"/>
                  </a:lnTo>
                  <a:lnTo>
                    <a:pt x="812" y="615"/>
                  </a:lnTo>
                  <a:lnTo>
                    <a:pt x="819" y="628"/>
                  </a:lnTo>
                  <a:lnTo>
                    <a:pt x="823" y="619"/>
                  </a:lnTo>
                  <a:lnTo>
                    <a:pt x="823" y="610"/>
                  </a:lnTo>
                  <a:lnTo>
                    <a:pt x="823" y="605"/>
                  </a:lnTo>
                  <a:lnTo>
                    <a:pt x="823" y="597"/>
                  </a:lnTo>
                  <a:lnTo>
                    <a:pt x="819" y="549"/>
                  </a:lnTo>
                  <a:lnTo>
                    <a:pt x="814" y="502"/>
                  </a:lnTo>
                  <a:lnTo>
                    <a:pt x="807" y="455"/>
                  </a:lnTo>
                  <a:lnTo>
                    <a:pt x="792" y="411"/>
                  </a:lnTo>
                  <a:lnTo>
                    <a:pt x="776" y="366"/>
                  </a:lnTo>
                  <a:lnTo>
                    <a:pt x="756" y="325"/>
                  </a:lnTo>
                  <a:lnTo>
                    <a:pt x="734" y="285"/>
                  </a:lnTo>
                  <a:lnTo>
                    <a:pt x="709" y="247"/>
                  </a:lnTo>
                  <a:lnTo>
                    <a:pt x="705" y="247"/>
                  </a:lnTo>
                  <a:lnTo>
                    <a:pt x="702" y="244"/>
                  </a:lnTo>
                  <a:lnTo>
                    <a:pt x="698" y="244"/>
                  </a:lnTo>
                  <a:lnTo>
                    <a:pt x="693" y="242"/>
                  </a:lnTo>
                  <a:lnTo>
                    <a:pt x="677" y="253"/>
                  </a:lnTo>
                  <a:lnTo>
                    <a:pt x="668" y="254"/>
                  </a:lnTo>
                  <a:lnTo>
                    <a:pt x="660" y="258"/>
                  </a:lnTo>
                  <a:lnTo>
                    <a:pt x="651" y="262"/>
                  </a:lnTo>
                  <a:lnTo>
                    <a:pt x="642" y="264"/>
                  </a:lnTo>
                  <a:lnTo>
                    <a:pt x="631" y="267"/>
                  </a:lnTo>
                  <a:lnTo>
                    <a:pt x="619" y="273"/>
                  </a:lnTo>
                  <a:lnTo>
                    <a:pt x="606" y="278"/>
                  </a:lnTo>
                  <a:lnTo>
                    <a:pt x="594" y="283"/>
                  </a:lnTo>
                  <a:lnTo>
                    <a:pt x="583" y="285"/>
                  </a:lnTo>
                  <a:lnTo>
                    <a:pt x="574" y="289"/>
                  </a:lnTo>
                  <a:lnTo>
                    <a:pt x="567" y="291"/>
                  </a:lnTo>
                  <a:lnTo>
                    <a:pt x="557" y="289"/>
                  </a:lnTo>
                  <a:lnTo>
                    <a:pt x="554" y="285"/>
                  </a:lnTo>
                  <a:lnTo>
                    <a:pt x="548" y="280"/>
                  </a:lnTo>
                  <a:lnTo>
                    <a:pt x="547" y="278"/>
                  </a:lnTo>
                  <a:lnTo>
                    <a:pt x="543" y="273"/>
                  </a:lnTo>
                  <a:lnTo>
                    <a:pt x="536" y="258"/>
                  </a:lnTo>
                  <a:lnTo>
                    <a:pt x="532" y="244"/>
                  </a:lnTo>
                  <a:lnTo>
                    <a:pt x="532" y="231"/>
                  </a:lnTo>
                  <a:lnTo>
                    <a:pt x="530" y="217"/>
                  </a:lnTo>
                  <a:lnTo>
                    <a:pt x="532" y="202"/>
                  </a:lnTo>
                  <a:lnTo>
                    <a:pt x="541" y="190"/>
                  </a:lnTo>
                  <a:lnTo>
                    <a:pt x="552" y="177"/>
                  </a:lnTo>
                  <a:lnTo>
                    <a:pt x="563" y="170"/>
                  </a:lnTo>
                  <a:lnTo>
                    <a:pt x="574" y="159"/>
                  </a:lnTo>
                  <a:lnTo>
                    <a:pt x="583" y="146"/>
                  </a:lnTo>
                  <a:lnTo>
                    <a:pt x="588" y="134"/>
                  </a:lnTo>
                  <a:lnTo>
                    <a:pt x="588" y="119"/>
                  </a:lnTo>
                  <a:lnTo>
                    <a:pt x="568" y="105"/>
                  </a:lnTo>
                  <a:lnTo>
                    <a:pt x="552" y="92"/>
                  </a:lnTo>
                  <a:lnTo>
                    <a:pt x="532" y="81"/>
                  </a:lnTo>
                  <a:lnTo>
                    <a:pt x="512" y="70"/>
                  </a:lnTo>
                  <a:lnTo>
                    <a:pt x="491" y="58"/>
                  </a:lnTo>
                  <a:lnTo>
                    <a:pt x="471" y="47"/>
                  </a:lnTo>
                  <a:lnTo>
                    <a:pt x="449" y="38"/>
                  </a:lnTo>
                  <a:lnTo>
                    <a:pt x="428" y="31"/>
                  </a:lnTo>
                  <a:lnTo>
                    <a:pt x="442" y="45"/>
                  </a:lnTo>
                  <a:lnTo>
                    <a:pt x="455" y="56"/>
                  </a:lnTo>
                  <a:lnTo>
                    <a:pt x="465" y="63"/>
                  </a:lnTo>
                  <a:lnTo>
                    <a:pt x="484" y="74"/>
                  </a:lnTo>
                  <a:lnTo>
                    <a:pt x="485" y="88"/>
                  </a:lnTo>
                  <a:lnTo>
                    <a:pt x="484" y="105"/>
                  </a:lnTo>
                  <a:lnTo>
                    <a:pt x="478" y="123"/>
                  </a:lnTo>
                  <a:lnTo>
                    <a:pt x="478" y="135"/>
                  </a:lnTo>
                  <a:lnTo>
                    <a:pt x="484" y="150"/>
                  </a:lnTo>
                  <a:lnTo>
                    <a:pt x="484" y="155"/>
                  </a:lnTo>
                  <a:lnTo>
                    <a:pt x="480" y="161"/>
                  </a:lnTo>
                  <a:lnTo>
                    <a:pt x="474" y="166"/>
                  </a:lnTo>
                  <a:lnTo>
                    <a:pt x="469" y="170"/>
                  </a:lnTo>
                  <a:lnTo>
                    <a:pt x="465" y="175"/>
                  </a:lnTo>
                  <a:lnTo>
                    <a:pt x="465" y="180"/>
                  </a:lnTo>
                  <a:lnTo>
                    <a:pt x="465" y="190"/>
                  </a:lnTo>
                  <a:lnTo>
                    <a:pt x="464" y="195"/>
                  </a:lnTo>
                  <a:lnTo>
                    <a:pt x="460" y="197"/>
                  </a:lnTo>
                  <a:lnTo>
                    <a:pt x="458" y="200"/>
                  </a:lnTo>
                  <a:lnTo>
                    <a:pt x="455" y="200"/>
                  </a:lnTo>
                  <a:lnTo>
                    <a:pt x="453" y="200"/>
                  </a:lnTo>
                  <a:lnTo>
                    <a:pt x="447" y="197"/>
                  </a:lnTo>
                  <a:lnTo>
                    <a:pt x="442" y="200"/>
                  </a:lnTo>
                  <a:lnTo>
                    <a:pt x="433" y="202"/>
                  </a:lnTo>
                  <a:lnTo>
                    <a:pt x="428" y="202"/>
                  </a:lnTo>
                  <a:lnTo>
                    <a:pt x="424" y="200"/>
                  </a:lnTo>
                  <a:lnTo>
                    <a:pt x="424" y="197"/>
                  </a:lnTo>
                  <a:lnTo>
                    <a:pt x="424" y="197"/>
                  </a:lnTo>
                  <a:lnTo>
                    <a:pt x="422" y="195"/>
                  </a:lnTo>
                  <a:lnTo>
                    <a:pt x="419" y="164"/>
                  </a:lnTo>
                  <a:lnTo>
                    <a:pt x="411" y="159"/>
                  </a:lnTo>
                  <a:lnTo>
                    <a:pt x="406" y="150"/>
                  </a:lnTo>
                  <a:lnTo>
                    <a:pt x="397" y="141"/>
                  </a:lnTo>
                  <a:lnTo>
                    <a:pt x="390" y="134"/>
                  </a:lnTo>
                  <a:lnTo>
                    <a:pt x="386" y="125"/>
                  </a:lnTo>
                  <a:lnTo>
                    <a:pt x="384" y="117"/>
                  </a:lnTo>
                  <a:lnTo>
                    <a:pt x="381" y="108"/>
                  </a:lnTo>
                  <a:lnTo>
                    <a:pt x="384" y="103"/>
                  </a:lnTo>
                  <a:lnTo>
                    <a:pt x="386" y="99"/>
                  </a:lnTo>
                  <a:lnTo>
                    <a:pt x="390" y="99"/>
                  </a:lnTo>
                  <a:lnTo>
                    <a:pt x="390" y="97"/>
                  </a:lnTo>
                  <a:lnTo>
                    <a:pt x="391" y="97"/>
                  </a:lnTo>
                  <a:lnTo>
                    <a:pt x="397" y="103"/>
                  </a:lnTo>
                  <a:lnTo>
                    <a:pt x="406" y="108"/>
                  </a:lnTo>
                  <a:lnTo>
                    <a:pt x="413" y="110"/>
                  </a:lnTo>
                  <a:lnTo>
                    <a:pt x="422" y="110"/>
                  </a:lnTo>
                  <a:lnTo>
                    <a:pt x="424" y="110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72"/>
                  </a:lnTo>
                  <a:lnTo>
                    <a:pt x="411" y="56"/>
                  </a:lnTo>
                  <a:lnTo>
                    <a:pt x="395" y="42"/>
                  </a:lnTo>
                  <a:lnTo>
                    <a:pt x="377" y="27"/>
                  </a:lnTo>
                  <a:lnTo>
                    <a:pt x="364" y="9"/>
                  </a:lnTo>
                  <a:lnTo>
                    <a:pt x="350" y="5"/>
                  </a:lnTo>
                  <a:lnTo>
                    <a:pt x="339" y="2"/>
                  </a:lnTo>
                  <a:lnTo>
                    <a:pt x="325" y="0"/>
                  </a:lnTo>
                  <a:lnTo>
                    <a:pt x="312" y="0"/>
                  </a:lnTo>
                  <a:lnTo>
                    <a:pt x="308" y="0"/>
                  </a:lnTo>
                  <a:lnTo>
                    <a:pt x="308" y="2"/>
                  </a:lnTo>
                  <a:lnTo>
                    <a:pt x="308" y="5"/>
                  </a:lnTo>
                  <a:lnTo>
                    <a:pt x="307" y="9"/>
                  </a:lnTo>
                  <a:lnTo>
                    <a:pt x="289" y="14"/>
                  </a:lnTo>
                  <a:lnTo>
                    <a:pt x="281" y="27"/>
                  </a:lnTo>
                  <a:lnTo>
                    <a:pt x="276" y="42"/>
                  </a:lnTo>
                  <a:lnTo>
                    <a:pt x="265" y="56"/>
                  </a:lnTo>
                  <a:lnTo>
                    <a:pt x="260" y="56"/>
                  </a:lnTo>
                  <a:lnTo>
                    <a:pt x="256" y="56"/>
                  </a:lnTo>
                  <a:lnTo>
                    <a:pt x="251" y="56"/>
                  </a:lnTo>
                  <a:lnTo>
                    <a:pt x="249" y="58"/>
                  </a:lnTo>
                  <a:lnTo>
                    <a:pt x="240" y="72"/>
                  </a:lnTo>
                  <a:lnTo>
                    <a:pt x="231" y="87"/>
                  </a:lnTo>
                  <a:lnTo>
                    <a:pt x="224" y="99"/>
                  </a:lnTo>
                  <a:lnTo>
                    <a:pt x="213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4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41"/>
                  </a:lnTo>
                  <a:lnTo>
                    <a:pt x="195" y="146"/>
                  </a:lnTo>
                  <a:lnTo>
                    <a:pt x="209" y="150"/>
                  </a:lnTo>
                  <a:lnTo>
                    <a:pt x="224" y="153"/>
                  </a:lnTo>
                  <a:lnTo>
                    <a:pt x="234" y="153"/>
                  </a:lnTo>
                  <a:lnTo>
                    <a:pt x="236" y="155"/>
                  </a:lnTo>
                  <a:lnTo>
                    <a:pt x="240" y="155"/>
                  </a:lnTo>
                  <a:lnTo>
                    <a:pt x="240" y="159"/>
                  </a:lnTo>
                  <a:lnTo>
                    <a:pt x="242" y="161"/>
                  </a:lnTo>
                  <a:lnTo>
                    <a:pt x="240" y="164"/>
                  </a:lnTo>
                  <a:lnTo>
                    <a:pt x="234" y="166"/>
                  </a:lnTo>
                  <a:lnTo>
                    <a:pt x="231" y="170"/>
                  </a:lnTo>
                  <a:lnTo>
                    <a:pt x="225" y="171"/>
                  </a:lnTo>
                  <a:lnTo>
                    <a:pt x="220" y="180"/>
                  </a:lnTo>
                  <a:lnTo>
                    <a:pt x="215" y="195"/>
                  </a:lnTo>
                  <a:lnTo>
                    <a:pt x="209" y="208"/>
                  </a:lnTo>
                  <a:lnTo>
                    <a:pt x="209" y="222"/>
                  </a:lnTo>
                  <a:lnTo>
                    <a:pt x="213" y="227"/>
                  </a:lnTo>
                  <a:lnTo>
                    <a:pt x="215" y="227"/>
                  </a:lnTo>
                  <a:lnTo>
                    <a:pt x="213" y="231"/>
                  </a:lnTo>
                  <a:lnTo>
                    <a:pt x="209" y="238"/>
                  </a:lnTo>
                  <a:lnTo>
                    <a:pt x="209" y="238"/>
                  </a:lnTo>
                  <a:lnTo>
                    <a:pt x="213" y="242"/>
                  </a:lnTo>
                  <a:lnTo>
                    <a:pt x="213" y="242"/>
                  </a:lnTo>
                  <a:lnTo>
                    <a:pt x="215" y="244"/>
                  </a:lnTo>
                  <a:lnTo>
                    <a:pt x="231" y="233"/>
                  </a:lnTo>
                  <a:lnTo>
                    <a:pt x="260" y="231"/>
                  </a:lnTo>
                  <a:lnTo>
                    <a:pt x="260" y="227"/>
                  </a:lnTo>
                  <a:lnTo>
                    <a:pt x="262" y="226"/>
                  </a:lnTo>
                  <a:lnTo>
                    <a:pt x="265" y="226"/>
                  </a:lnTo>
                  <a:lnTo>
                    <a:pt x="267" y="222"/>
                  </a:lnTo>
                  <a:lnTo>
                    <a:pt x="267" y="200"/>
                  </a:lnTo>
                  <a:lnTo>
                    <a:pt x="289" y="155"/>
                  </a:lnTo>
                  <a:lnTo>
                    <a:pt x="289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303" y="170"/>
                  </a:lnTo>
                  <a:lnTo>
                    <a:pt x="312" y="180"/>
                  </a:lnTo>
                  <a:lnTo>
                    <a:pt x="323" y="195"/>
                  </a:lnTo>
                  <a:lnTo>
                    <a:pt x="336" y="206"/>
                  </a:lnTo>
                  <a:lnTo>
                    <a:pt x="343" y="211"/>
                  </a:lnTo>
                  <a:lnTo>
                    <a:pt x="345" y="217"/>
                  </a:lnTo>
                  <a:lnTo>
                    <a:pt x="350" y="226"/>
                  </a:lnTo>
                  <a:lnTo>
                    <a:pt x="354" y="231"/>
                  </a:lnTo>
                  <a:lnTo>
                    <a:pt x="354" y="244"/>
                  </a:lnTo>
                  <a:lnTo>
                    <a:pt x="354" y="258"/>
                  </a:lnTo>
                  <a:lnTo>
                    <a:pt x="359" y="273"/>
                  </a:lnTo>
                  <a:lnTo>
                    <a:pt x="364" y="283"/>
                  </a:lnTo>
                  <a:lnTo>
                    <a:pt x="366" y="285"/>
                  </a:lnTo>
                  <a:lnTo>
                    <a:pt x="370" y="289"/>
                  </a:lnTo>
                  <a:lnTo>
                    <a:pt x="372" y="291"/>
                  </a:lnTo>
                  <a:lnTo>
                    <a:pt x="375" y="294"/>
                  </a:lnTo>
                  <a:lnTo>
                    <a:pt x="375" y="298"/>
                  </a:lnTo>
                  <a:lnTo>
                    <a:pt x="372" y="300"/>
                  </a:lnTo>
                  <a:lnTo>
                    <a:pt x="372" y="305"/>
                  </a:lnTo>
                  <a:lnTo>
                    <a:pt x="370" y="309"/>
                  </a:lnTo>
                  <a:lnTo>
                    <a:pt x="359" y="305"/>
                  </a:lnTo>
                  <a:lnTo>
                    <a:pt x="348" y="294"/>
                  </a:lnTo>
                  <a:lnTo>
                    <a:pt x="336" y="285"/>
                  </a:lnTo>
                  <a:lnTo>
                    <a:pt x="323" y="283"/>
                  </a:lnTo>
                  <a:lnTo>
                    <a:pt x="314" y="289"/>
                  </a:lnTo>
                  <a:lnTo>
                    <a:pt x="308" y="294"/>
                  </a:lnTo>
                  <a:lnTo>
                    <a:pt x="299" y="300"/>
                  </a:lnTo>
                  <a:lnTo>
                    <a:pt x="296" y="305"/>
                  </a:lnTo>
                  <a:lnTo>
                    <a:pt x="298" y="309"/>
                  </a:lnTo>
                  <a:lnTo>
                    <a:pt x="299" y="310"/>
                  </a:lnTo>
                  <a:lnTo>
                    <a:pt x="299" y="314"/>
                  </a:lnTo>
                  <a:lnTo>
                    <a:pt x="303" y="314"/>
                  </a:lnTo>
                  <a:lnTo>
                    <a:pt x="312" y="314"/>
                  </a:lnTo>
                  <a:lnTo>
                    <a:pt x="317" y="316"/>
                  </a:lnTo>
                  <a:lnTo>
                    <a:pt x="319" y="321"/>
                  </a:lnTo>
                  <a:lnTo>
                    <a:pt x="323" y="330"/>
                  </a:lnTo>
                  <a:lnTo>
                    <a:pt x="323" y="330"/>
                  </a:lnTo>
                  <a:lnTo>
                    <a:pt x="319" y="334"/>
                  </a:lnTo>
                  <a:lnTo>
                    <a:pt x="317" y="339"/>
                  </a:lnTo>
                  <a:lnTo>
                    <a:pt x="317" y="339"/>
                  </a:lnTo>
                  <a:lnTo>
                    <a:pt x="260" y="327"/>
                  </a:lnTo>
                  <a:lnTo>
                    <a:pt x="260" y="334"/>
                  </a:lnTo>
                  <a:lnTo>
                    <a:pt x="260" y="339"/>
                  </a:lnTo>
                  <a:lnTo>
                    <a:pt x="260" y="345"/>
                  </a:lnTo>
                  <a:lnTo>
                    <a:pt x="256" y="347"/>
                  </a:lnTo>
                  <a:lnTo>
                    <a:pt x="251" y="356"/>
                  </a:lnTo>
                  <a:lnTo>
                    <a:pt x="249" y="357"/>
                  </a:lnTo>
                  <a:lnTo>
                    <a:pt x="242" y="366"/>
                  </a:lnTo>
                  <a:lnTo>
                    <a:pt x="225" y="393"/>
                  </a:lnTo>
                  <a:lnTo>
                    <a:pt x="189" y="411"/>
                  </a:lnTo>
                  <a:lnTo>
                    <a:pt x="188" y="413"/>
                  </a:lnTo>
                  <a:lnTo>
                    <a:pt x="184" y="419"/>
                  </a:lnTo>
                  <a:lnTo>
                    <a:pt x="184" y="424"/>
                  </a:lnTo>
                  <a:lnTo>
                    <a:pt x="184" y="430"/>
                  </a:lnTo>
                  <a:lnTo>
                    <a:pt x="184" y="439"/>
                  </a:lnTo>
                  <a:lnTo>
                    <a:pt x="184" y="453"/>
                  </a:lnTo>
                  <a:lnTo>
                    <a:pt x="184" y="469"/>
                  </a:lnTo>
                  <a:lnTo>
                    <a:pt x="184" y="478"/>
                  </a:lnTo>
                  <a:lnTo>
                    <a:pt x="173" y="478"/>
                  </a:lnTo>
                  <a:lnTo>
                    <a:pt x="164" y="475"/>
                  </a:lnTo>
                  <a:lnTo>
                    <a:pt x="157" y="469"/>
                  </a:lnTo>
                  <a:lnTo>
                    <a:pt x="151" y="464"/>
                  </a:lnTo>
                  <a:lnTo>
                    <a:pt x="151" y="449"/>
                  </a:lnTo>
                  <a:lnTo>
                    <a:pt x="148" y="435"/>
                  </a:lnTo>
                  <a:lnTo>
                    <a:pt x="141" y="424"/>
                  </a:lnTo>
                  <a:lnTo>
                    <a:pt x="130" y="413"/>
                  </a:lnTo>
                  <a:lnTo>
                    <a:pt x="117" y="417"/>
                  </a:lnTo>
                  <a:lnTo>
                    <a:pt x="110" y="417"/>
                  </a:lnTo>
                  <a:lnTo>
                    <a:pt x="101" y="413"/>
                  </a:lnTo>
                  <a:lnTo>
                    <a:pt x="94" y="408"/>
                  </a:lnTo>
                  <a:lnTo>
                    <a:pt x="83" y="402"/>
                  </a:lnTo>
                  <a:lnTo>
                    <a:pt x="72" y="397"/>
                  </a:lnTo>
                  <a:lnTo>
                    <a:pt x="59" y="393"/>
                  </a:lnTo>
                  <a:lnTo>
                    <a:pt x="49" y="392"/>
                  </a:lnTo>
                  <a:lnTo>
                    <a:pt x="38" y="402"/>
                  </a:lnTo>
                  <a:lnTo>
                    <a:pt x="21" y="424"/>
                  </a:lnTo>
                  <a:lnTo>
                    <a:pt x="5" y="448"/>
                  </a:lnTo>
                  <a:lnTo>
                    <a:pt x="0" y="455"/>
                  </a:lnTo>
                  <a:lnTo>
                    <a:pt x="21" y="475"/>
                  </a:lnTo>
                  <a:lnTo>
                    <a:pt x="25" y="516"/>
                  </a:lnTo>
                  <a:lnTo>
                    <a:pt x="29" y="516"/>
                  </a:lnTo>
                  <a:lnTo>
                    <a:pt x="38" y="513"/>
                  </a:lnTo>
                  <a:lnTo>
                    <a:pt x="43" y="511"/>
                  </a:lnTo>
                  <a:lnTo>
                    <a:pt x="49" y="505"/>
                  </a:lnTo>
                  <a:lnTo>
                    <a:pt x="54" y="496"/>
                  </a:lnTo>
                  <a:lnTo>
                    <a:pt x="58" y="491"/>
                  </a:lnTo>
                  <a:lnTo>
                    <a:pt x="63" y="485"/>
                  </a:lnTo>
                  <a:lnTo>
                    <a:pt x="72" y="480"/>
                  </a:lnTo>
                  <a:lnTo>
                    <a:pt x="74" y="480"/>
                  </a:lnTo>
                  <a:lnTo>
                    <a:pt x="74" y="484"/>
                  </a:lnTo>
                  <a:lnTo>
                    <a:pt x="74" y="484"/>
                  </a:lnTo>
                  <a:lnTo>
                    <a:pt x="74" y="485"/>
                  </a:lnTo>
                  <a:lnTo>
                    <a:pt x="63" y="538"/>
                  </a:lnTo>
                  <a:lnTo>
                    <a:pt x="79" y="556"/>
                  </a:lnTo>
                  <a:lnTo>
                    <a:pt x="77" y="567"/>
                  </a:lnTo>
                  <a:lnTo>
                    <a:pt x="68" y="574"/>
                  </a:lnTo>
                  <a:lnTo>
                    <a:pt x="59" y="583"/>
                  </a:lnTo>
                  <a:lnTo>
                    <a:pt x="54" y="597"/>
                  </a:lnTo>
                  <a:lnTo>
                    <a:pt x="54" y="608"/>
                  </a:lnTo>
                  <a:lnTo>
                    <a:pt x="63" y="619"/>
                  </a:lnTo>
                  <a:lnTo>
                    <a:pt x="74" y="630"/>
                  </a:lnTo>
                  <a:lnTo>
                    <a:pt x="88" y="641"/>
                  </a:lnTo>
                  <a:lnTo>
                    <a:pt x="101" y="646"/>
                  </a:lnTo>
                  <a:lnTo>
                    <a:pt x="114" y="646"/>
                  </a:lnTo>
                  <a:lnTo>
                    <a:pt x="124" y="644"/>
                  </a:lnTo>
                  <a:lnTo>
                    <a:pt x="132" y="641"/>
                  </a:lnTo>
                  <a:lnTo>
                    <a:pt x="141" y="635"/>
                  </a:lnTo>
                  <a:lnTo>
                    <a:pt x="148" y="635"/>
                  </a:lnTo>
                  <a:lnTo>
                    <a:pt x="153" y="639"/>
                  </a:lnTo>
                  <a:lnTo>
                    <a:pt x="160" y="641"/>
                  </a:lnTo>
                  <a:lnTo>
                    <a:pt x="168" y="644"/>
                  </a:lnTo>
                  <a:lnTo>
                    <a:pt x="184" y="652"/>
                  </a:lnTo>
                  <a:lnTo>
                    <a:pt x="195" y="661"/>
                  </a:lnTo>
                  <a:lnTo>
                    <a:pt x="209" y="670"/>
                  </a:lnTo>
                  <a:lnTo>
                    <a:pt x="220" y="677"/>
                  </a:lnTo>
                  <a:lnTo>
                    <a:pt x="225" y="691"/>
                  </a:lnTo>
                  <a:lnTo>
                    <a:pt x="229" y="706"/>
                  </a:lnTo>
                  <a:lnTo>
                    <a:pt x="231" y="722"/>
                  </a:lnTo>
                  <a:lnTo>
                    <a:pt x="234" y="738"/>
                  </a:lnTo>
                  <a:lnTo>
                    <a:pt x="249" y="744"/>
                  </a:lnTo>
                  <a:lnTo>
                    <a:pt x="262" y="749"/>
                  </a:lnTo>
                  <a:lnTo>
                    <a:pt x="276" y="758"/>
                  </a:lnTo>
                  <a:lnTo>
                    <a:pt x="287" y="772"/>
                  </a:lnTo>
                  <a:lnTo>
                    <a:pt x="298" y="800"/>
                  </a:lnTo>
                  <a:lnTo>
                    <a:pt x="308" y="830"/>
                  </a:lnTo>
                  <a:lnTo>
                    <a:pt x="319" y="861"/>
                  </a:lnTo>
                  <a:lnTo>
                    <a:pt x="334" y="886"/>
                  </a:lnTo>
                  <a:lnTo>
                    <a:pt x="350" y="904"/>
                  </a:lnTo>
                  <a:lnTo>
                    <a:pt x="366" y="924"/>
                  </a:lnTo>
                  <a:lnTo>
                    <a:pt x="381" y="944"/>
                  </a:lnTo>
                  <a:lnTo>
                    <a:pt x="395" y="966"/>
                  </a:lnTo>
                  <a:lnTo>
                    <a:pt x="397" y="980"/>
                  </a:lnTo>
                  <a:lnTo>
                    <a:pt x="397" y="993"/>
                  </a:lnTo>
                  <a:lnTo>
                    <a:pt x="391" y="1007"/>
                  </a:lnTo>
                  <a:lnTo>
                    <a:pt x="381" y="1018"/>
                  </a:lnTo>
                  <a:lnTo>
                    <a:pt x="364" y="1022"/>
                  </a:lnTo>
                  <a:lnTo>
                    <a:pt x="348" y="1027"/>
                  </a:lnTo>
                  <a:lnTo>
                    <a:pt x="334" y="1032"/>
                  </a:lnTo>
                  <a:lnTo>
                    <a:pt x="319" y="1038"/>
                  </a:lnTo>
                  <a:lnTo>
                    <a:pt x="307" y="1043"/>
                  </a:lnTo>
                  <a:lnTo>
                    <a:pt x="292" y="1052"/>
                  </a:lnTo>
                  <a:lnTo>
                    <a:pt x="278" y="1063"/>
                  </a:lnTo>
                  <a:lnTo>
                    <a:pt x="262" y="1074"/>
                  </a:lnTo>
                  <a:lnTo>
                    <a:pt x="249" y="1083"/>
                  </a:lnTo>
                  <a:lnTo>
                    <a:pt x="231" y="1090"/>
                  </a:lnTo>
                  <a:lnTo>
                    <a:pt x="215" y="1094"/>
                  </a:lnTo>
                  <a:lnTo>
                    <a:pt x="198" y="1099"/>
                  </a:lnTo>
                  <a:lnTo>
                    <a:pt x="182" y="1105"/>
                  </a:lnTo>
                  <a:lnTo>
                    <a:pt x="164" y="1110"/>
                  </a:lnTo>
                  <a:lnTo>
                    <a:pt x="151" y="1119"/>
                  </a:lnTo>
                  <a:lnTo>
                    <a:pt x="141" y="1132"/>
                  </a:lnTo>
                  <a:lnTo>
                    <a:pt x="124" y="1146"/>
                  </a:lnTo>
                  <a:lnTo>
                    <a:pt x="106" y="1160"/>
                  </a:lnTo>
                  <a:lnTo>
                    <a:pt x="88" y="1171"/>
                  </a:lnTo>
                  <a:lnTo>
                    <a:pt x="68" y="1180"/>
                  </a:lnTo>
                  <a:lnTo>
                    <a:pt x="88" y="1186"/>
                  </a:lnTo>
                  <a:lnTo>
                    <a:pt x="106" y="1188"/>
                  </a:lnTo>
                  <a:lnTo>
                    <a:pt x="124" y="1193"/>
                  </a:lnTo>
                  <a:lnTo>
                    <a:pt x="142" y="1197"/>
                  </a:lnTo>
                  <a:lnTo>
                    <a:pt x="162" y="1198"/>
                  </a:lnTo>
                  <a:lnTo>
                    <a:pt x="182" y="1198"/>
                  </a:lnTo>
                  <a:lnTo>
                    <a:pt x="200" y="1202"/>
                  </a:lnTo>
                  <a:lnTo>
                    <a:pt x="220" y="1202"/>
                  </a:lnTo>
                  <a:lnTo>
                    <a:pt x="252" y="1202"/>
                  </a:lnTo>
                  <a:lnTo>
                    <a:pt x="287" y="1198"/>
                  </a:lnTo>
                  <a:lnTo>
                    <a:pt x="319" y="1193"/>
                  </a:lnTo>
                  <a:lnTo>
                    <a:pt x="354" y="1186"/>
                  </a:lnTo>
                  <a:lnTo>
                    <a:pt x="386" y="1177"/>
                  </a:lnTo>
                  <a:lnTo>
                    <a:pt x="417" y="1168"/>
                  </a:lnTo>
                  <a:lnTo>
                    <a:pt x="447" y="1155"/>
                  </a:lnTo>
                  <a:lnTo>
                    <a:pt x="478" y="1141"/>
                  </a:lnTo>
                  <a:lnTo>
                    <a:pt x="505" y="1126"/>
                  </a:lnTo>
                  <a:lnTo>
                    <a:pt x="536" y="1110"/>
                  </a:lnTo>
                  <a:lnTo>
                    <a:pt x="559" y="1094"/>
                  </a:lnTo>
                  <a:lnTo>
                    <a:pt x="588" y="1074"/>
                  </a:lnTo>
                  <a:lnTo>
                    <a:pt x="613" y="1052"/>
                  </a:lnTo>
                  <a:lnTo>
                    <a:pt x="637" y="1029"/>
                  </a:lnTo>
                  <a:lnTo>
                    <a:pt x="660" y="1007"/>
                  </a:lnTo>
                  <a:lnTo>
                    <a:pt x="682" y="982"/>
                  </a:lnTo>
                  <a:lnTo>
                    <a:pt x="666" y="966"/>
                  </a:lnTo>
                  <a:lnTo>
                    <a:pt x="646" y="955"/>
                  </a:lnTo>
                  <a:lnTo>
                    <a:pt x="626" y="940"/>
                  </a:lnTo>
                  <a:lnTo>
                    <a:pt x="610" y="929"/>
                  </a:lnTo>
                  <a:lnTo>
                    <a:pt x="590" y="922"/>
                  </a:lnTo>
                  <a:lnTo>
                    <a:pt x="574" y="917"/>
                  </a:lnTo>
                  <a:lnTo>
                    <a:pt x="557" y="904"/>
                  </a:lnTo>
                  <a:lnTo>
                    <a:pt x="547" y="893"/>
                  </a:lnTo>
                  <a:lnTo>
                    <a:pt x="547" y="892"/>
                  </a:lnTo>
                  <a:lnTo>
                    <a:pt x="547" y="888"/>
                  </a:lnTo>
                  <a:lnTo>
                    <a:pt x="543" y="888"/>
                  </a:lnTo>
                  <a:lnTo>
                    <a:pt x="543" y="886"/>
                  </a:lnTo>
                  <a:lnTo>
                    <a:pt x="543" y="874"/>
                  </a:lnTo>
                  <a:lnTo>
                    <a:pt x="547" y="863"/>
                  </a:lnTo>
                  <a:lnTo>
                    <a:pt x="547" y="855"/>
                  </a:lnTo>
                  <a:lnTo>
                    <a:pt x="548" y="845"/>
                  </a:lnTo>
                  <a:lnTo>
                    <a:pt x="557" y="819"/>
                  </a:lnTo>
                  <a:lnTo>
                    <a:pt x="567" y="791"/>
                  </a:lnTo>
                  <a:lnTo>
                    <a:pt x="579" y="769"/>
                  </a:lnTo>
                  <a:lnTo>
                    <a:pt x="601" y="753"/>
                  </a:lnTo>
                  <a:lnTo>
                    <a:pt x="613" y="749"/>
                  </a:lnTo>
                  <a:lnTo>
                    <a:pt x="624" y="744"/>
                  </a:lnTo>
                  <a:lnTo>
                    <a:pt x="631" y="742"/>
                  </a:lnTo>
                  <a:lnTo>
                    <a:pt x="642" y="738"/>
                  </a:lnTo>
                  <a:lnTo>
                    <a:pt x="655" y="738"/>
                  </a:lnTo>
                  <a:lnTo>
                    <a:pt x="666" y="736"/>
                  </a:lnTo>
                  <a:lnTo>
                    <a:pt x="673" y="729"/>
                  </a:lnTo>
                  <a:lnTo>
                    <a:pt x="684" y="727"/>
                  </a:lnTo>
                  <a:lnTo>
                    <a:pt x="695" y="727"/>
                  </a:lnTo>
                  <a:lnTo>
                    <a:pt x="704" y="722"/>
                  </a:lnTo>
                  <a:lnTo>
                    <a:pt x="715" y="718"/>
                  </a:lnTo>
                  <a:lnTo>
                    <a:pt x="725" y="713"/>
                  </a:lnTo>
                  <a:lnTo>
                    <a:pt x="736" y="711"/>
                  </a:lnTo>
                  <a:lnTo>
                    <a:pt x="749" y="707"/>
                  </a:lnTo>
                  <a:lnTo>
                    <a:pt x="760" y="707"/>
                  </a:lnTo>
                  <a:lnTo>
                    <a:pt x="770" y="711"/>
                  </a:lnTo>
                  <a:lnTo>
                    <a:pt x="776" y="717"/>
                  </a:lnTo>
                  <a:lnTo>
                    <a:pt x="783" y="722"/>
                  </a:lnTo>
                  <a:lnTo>
                    <a:pt x="792" y="729"/>
                  </a:lnTo>
                  <a:lnTo>
                    <a:pt x="803" y="736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100" name="Rectangle 2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066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01" name="Rectangle 2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2895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3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9" name="Rectangle 3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3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CEB514E7-811F-470E-BFE9-36ABAEC188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2EC33-5273-4846-8365-2BAA4363BE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B0D8D-FF09-4EE5-8D75-3557F5E81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1C81A-A3B6-49FE-A4E7-03128A4D0F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C3642-962A-4049-AAC7-DBACCC61F6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9DF16-9352-46A7-97F1-1D13A8547A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69A4D-CC53-437F-8A0B-9942689ED8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A5EF8-3742-46F9-BA51-838B99827B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554AE-9A91-4493-B57B-4F6B2946E4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65971-8623-4209-8B69-A1CAE38C6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1B1EB-B86B-405A-8176-A6997F8E32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D3E19-E8DB-4741-A180-2126D4AA98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E4A94-7324-495B-8EAF-1B8E46F078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291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0B298323-8532-4CF6-B08C-0CA7D9D4E0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F7E386-EAB2-4186-A02E-0736520B071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2743200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4400" dirty="0"/>
              <a:t>Cryptanalysis</a:t>
            </a:r>
            <a:endParaRPr lang="en-US" sz="3600" dirty="0"/>
          </a:p>
          <a:p>
            <a:pPr algn="ctr">
              <a:lnSpc>
                <a:spcPct val="80000"/>
              </a:lnSpc>
              <a:buFontTx/>
              <a:buNone/>
            </a:pPr>
            <a:endParaRPr lang="en-US" dirty="0"/>
          </a:p>
          <a:p>
            <a:pPr algn="ctr">
              <a:lnSpc>
                <a:spcPct val="80000"/>
              </a:lnSpc>
              <a:buFontTx/>
              <a:buNone/>
            </a:pPr>
            <a:endParaRPr lang="en-US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dirty="0"/>
              <a:t>Block Ciphers 1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104673" y="4256782"/>
            <a:ext cx="3638261" cy="7694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latin typeface="Arial" charset="0"/>
              </a:rPr>
              <a:t>John Manferdelli</a:t>
            </a:r>
            <a:endParaRPr lang="en-US" sz="1800" dirty="0">
              <a:latin typeface="Arial" charset="0"/>
            </a:endParaRPr>
          </a:p>
          <a:p>
            <a:pPr algn="r"/>
            <a:r>
              <a:rPr lang="en-US" sz="2000" dirty="0" err="1">
                <a:latin typeface="Arial" charset="0"/>
              </a:rPr>
              <a:t>JohnManferdelli@hotmail.com</a:t>
            </a:r>
            <a:endParaRPr lang="en-US" sz="2000">
              <a:latin typeface="Arial" charset="0"/>
            </a:endParaRPr>
          </a:p>
        </p:txBody>
      </p:sp>
      <p:sp>
        <p:nvSpPr>
          <p:cNvPr id="16390" name="Text Box 1028"/>
          <p:cNvSpPr txBox="1">
            <a:spLocks noChangeArrowheads="1"/>
          </p:cNvSpPr>
          <p:nvPr/>
        </p:nvSpPr>
        <p:spPr bwMode="auto">
          <a:xfrm>
            <a:off x="304800" y="5464314"/>
            <a:ext cx="8610600" cy="7078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1600">
                <a:latin typeface="Arial" charset="0"/>
              </a:rPr>
              <a:t>© 2004-2010, John L. Manferdelli.</a:t>
            </a:r>
          </a:p>
          <a:p>
            <a:pPr algn="l"/>
            <a:r>
              <a:rPr lang="en-US" sz="1200" i="1">
                <a:latin typeface="Arial" charset="0"/>
              </a:rPr>
              <a:t>This material is provided without warranty of any kind including, without limitation, warranty of non-infringement or suitability for any purpose.  This material is not guaranteed to be error free and is intended for instructional use only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JLM 20200305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43CAA4-7AFA-408F-94B6-3D45FE65DCD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zh-TW" sz="3600" err="1">
                <a:ea typeface="PMingLiU" pitchFamily="18" charset="-120"/>
              </a:rPr>
              <a:t>Feistel</a:t>
            </a:r>
            <a:r>
              <a:rPr lang="en-US" altLang="zh-TW" sz="3600">
                <a:ea typeface="PMingLiU" pitchFamily="18" charset="-120"/>
              </a:rPr>
              <a:t> Ciphers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029200"/>
          </a:xfrm>
        </p:spPr>
        <p:txBody>
          <a:bodyPr/>
          <a:lstStyle/>
          <a:p>
            <a:r>
              <a:rPr lang="en-US" altLang="zh-TW" sz="2000">
                <a:ea typeface="PMingLiU" pitchFamily="18" charset="-120"/>
              </a:rPr>
              <a:t>A straightforward SP cipher needs twice the hardware: one for encryption (S, P), one for decryption (S</a:t>
            </a:r>
            <a:r>
              <a:rPr lang="en-US" altLang="zh-TW" sz="2000" baseline="30000">
                <a:ea typeface="PMingLiU" pitchFamily="18" charset="-120"/>
              </a:rPr>
              <a:t>-1</a:t>
            </a:r>
            <a:r>
              <a:rPr lang="en-US" altLang="zh-TW" sz="2000">
                <a:ea typeface="PMingLiU" pitchFamily="18" charset="-120"/>
              </a:rPr>
              <a:t>, P</a:t>
            </a:r>
            <a:r>
              <a:rPr lang="en-US" altLang="zh-TW" sz="2000" baseline="30000">
                <a:ea typeface="PMingLiU" pitchFamily="18" charset="-120"/>
              </a:rPr>
              <a:t>-1</a:t>
            </a:r>
            <a:r>
              <a:rPr lang="en-US" altLang="zh-TW" sz="2000">
                <a:ea typeface="PMingLiU" pitchFamily="18" charset="-120"/>
              </a:rPr>
              <a:t>).</a:t>
            </a:r>
          </a:p>
          <a:p>
            <a:r>
              <a:rPr lang="en-US" altLang="zh-TW" sz="2000" err="1">
                <a:ea typeface="PMingLiU" pitchFamily="18" charset="-120"/>
              </a:rPr>
              <a:t>Feistel’s</a:t>
            </a:r>
            <a:r>
              <a:rPr lang="en-US" altLang="zh-TW" sz="2000">
                <a:ea typeface="PMingLiU" pitchFamily="18" charset="-120"/>
              </a:rPr>
              <a:t> solution:</a:t>
            </a:r>
            <a:br>
              <a:rPr lang="en-US" altLang="zh-TW" sz="2000">
                <a:ea typeface="PMingLiU" pitchFamily="18" charset="-120"/>
              </a:rPr>
            </a:br>
            <a:br>
              <a:rPr lang="en-US" altLang="zh-TW" sz="2400">
                <a:ea typeface="PMingLiU" pitchFamily="18" charset="-120"/>
              </a:rPr>
            </a:br>
            <a:br>
              <a:rPr lang="en-US" altLang="zh-TW" sz="2400">
                <a:ea typeface="PMingLiU" pitchFamily="18" charset="-120"/>
              </a:rPr>
            </a:br>
            <a:br>
              <a:rPr lang="en-US" altLang="zh-TW" sz="2400">
                <a:ea typeface="PMingLiU" pitchFamily="18" charset="-120"/>
              </a:rPr>
            </a:br>
            <a:br>
              <a:rPr lang="en-US" altLang="zh-TW" sz="2400">
                <a:ea typeface="PMingLiU" pitchFamily="18" charset="-120"/>
              </a:rPr>
            </a:br>
            <a:br>
              <a:rPr lang="en-US" altLang="zh-TW" sz="2400">
                <a:ea typeface="PMingLiU" pitchFamily="18" charset="-120"/>
              </a:rPr>
            </a:br>
            <a:endParaRPr lang="en-US" altLang="zh-TW" sz="2400">
              <a:ea typeface="PMingLiU" pitchFamily="18" charset="-120"/>
            </a:endParaRPr>
          </a:p>
          <a:p>
            <a:endParaRPr lang="en-US" altLang="zh-TW" sz="2000">
              <a:ea typeface="PMingLiU" pitchFamily="18" charset="-120"/>
            </a:endParaRPr>
          </a:p>
          <a:p>
            <a:endParaRPr lang="en-US" altLang="zh-TW" sz="2000">
              <a:ea typeface="PMingLiU" pitchFamily="18" charset="-120"/>
            </a:endParaRPr>
          </a:p>
          <a:p>
            <a:r>
              <a:rPr lang="en-US" altLang="zh-TW" sz="2000">
                <a:ea typeface="PMingLiU" pitchFamily="18" charset="-120"/>
              </a:rPr>
              <a:t>Lucifer v1:  </a:t>
            </a:r>
            <a:r>
              <a:rPr lang="en-US" altLang="zh-TW" sz="2000" err="1">
                <a:ea typeface="PMingLiU" pitchFamily="18" charset="-120"/>
              </a:rPr>
              <a:t>Feistel</a:t>
            </a:r>
            <a:r>
              <a:rPr lang="en-US" altLang="zh-TW" sz="2000">
                <a:ea typeface="PMingLiU" pitchFamily="18" charset="-120"/>
              </a:rPr>
              <a:t> SP cipher; 64-bit block, 128-bit key, 16 rounds.</a:t>
            </a:r>
          </a:p>
        </p:txBody>
      </p:sp>
      <p:grpSp>
        <p:nvGrpSpPr>
          <p:cNvPr id="32773" name="Group 4"/>
          <p:cNvGrpSpPr>
            <a:grpSpLocks/>
          </p:cNvGrpSpPr>
          <p:nvPr/>
        </p:nvGrpSpPr>
        <p:grpSpPr bwMode="auto">
          <a:xfrm>
            <a:off x="1233488" y="2741613"/>
            <a:ext cx="7148512" cy="2592387"/>
            <a:chOff x="777" y="1727"/>
            <a:chExt cx="4503" cy="1633"/>
          </a:xfrm>
        </p:grpSpPr>
        <p:grpSp>
          <p:nvGrpSpPr>
            <p:cNvPr id="32774" name="Group 5"/>
            <p:cNvGrpSpPr>
              <a:grpSpLocks/>
            </p:cNvGrpSpPr>
            <p:nvPr/>
          </p:nvGrpSpPr>
          <p:grpSpPr bwMode="auto">
            <a:xfrm>
              <a:off x="777" y="1727"/>
              <a:ext cx="1306" cy="1633"/>
              <a:chOff x="710" y="1711"/>
              <a:chExt cx="1306" cy="1633"/>
            </a:xfrm>
          </p:grpSpPr>
          <p:sp>
            <p:nvSpPr>
              <p:cNvPr id="32795" name="Text Box 6"/>
              <p:cNvSpPr txBox="1">
                <a:spLocks noChangeArrowheads="1"/>
              </p:cNvSpPr>
              <p:nvPr/>
            </p:nvSpPr>
            <p:spPr bwMode="auto">
              <a:xfrm>
                <a:off x="1210" y="1711"/>
                <a:ext cx="172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400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x</a:t>
                </a:r>
              </a:p>
            </p:txBody>
          </p:sp>
          <p:sp>
            <p:nvSpPr>
              <p:cNvPr id="32796" name="Text Box 7"/>
              <p:cNvSpPr txBox="1">
                <a:spLocks noChangeArrowheads="1"/>
              </p:cNvSpPr>
              <p:nvPr/>
            </p:nvSpPr>
            <p:spPr bwMode="auto">
              <a:xfrm>
                <a:off x="1129" y="3152"/>
                <a:ext cx="369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400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E</a:t>
                </a:r>
                <a:r>
                  <a:rPr lang="en-US" altLang="zh-TW" sz="1400" baseline="-25000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K</a:t>
                </a:r>
                <a:r>
                  <a:rPr lang="en-US" altLang="zh-TW" sz="1400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(x)</a:t>
                </a:r>
              </a:p>
            </p:txBody>
          </p:sp>
          <p:sp>
            <p:nvSpPr>
              <p:cNvPr id="32797" name="Text Box 8"/>
              <p:cNvSpPr txBox="1">
                <a:spLocks noChangeArrowheads="1"/>
              </p:cNvSpPr>
              <p:nvPr/>
            </p:nvSpPr>
            <p:spPr bwMode="auto">
              <a:xfrm>
                <a:off x="725" y="1896"/>
                <a:ext cx="178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400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L</a:t>
                </a:r>
              </a:p>
            </p:txBody>
          </p:sp>
          <p:sp>
            <p:nvSpPr>
              <p:cNvPr id="32798" name="Text Box 9"/>
              <p:cNvSpPr txBox="1">
                <a:spLocks noChangeArrowheads="1"/>
              </p:cNvSpPr>
              <p:nvPr/>
            </p:nvSpPr>
            <p:spPr bwMode="auto">
              <a:xfrm>
                <a:off x="1680" y="1896"/>
                <a:ext cx="197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400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R</a:t>
                </a:r>
              </a:p>
            </p:txBody>
          </p:sp>
          <p:sp>
            <p:nvSpPr>
              <p:cNvPr id="32799" name="Line 10"/>
              <p:cNvSpPr>
                <a:spLocks noChangeShapeType="1"/>
              </p:cNvSpPr>
              <p:nvPr/>
            </p:nvSpPr>
            <p:spPr bwMode="auto">
              <a:xfrm>
                <a:off x="816" y="206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0" name="Line 11"/>
              <p:cNvSpPr>
                <a:spLocks noChangeShapeType="1"/>
              </p:cNvSpPr>
              <p:nvPr/>
            </p:nvSpPr>
            <p:spPr bwMode="auto">
              <a:xfrm>
                <a:off x="1368" y="1832"/>
                <a:ext cx="33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1" name="Line 12"/>
              <p:cNvSpPr>
                <a:spLocks noChangeShapeType="1"/>
              </p:cNvSpPr>
              <p:nvPr/>
            </p:nvSpPr>
            <p:spPr bwMode="auto">
              <a:xfrm flipH="1">
                <a:off x="864" y="2208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2" name="Text Box 13"/>
              <p:cNvSpPr txBox="1">
                <a:spLocks noChangeArrowheads="1"/>
              </p:cNvSpPr>
              <p:nvPr/>
            </p:nvSpPr>
            <p:spPr bwMode="auto">
              <a:xfrm>
                <a:off x="1224" y="2112"/>
                <a:ext cx="153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400" b="1" i="1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f</a:t>
                </a:r>
              </a:p>
            </p:txBody>
          </p:sp>
          <p:sp>
            <p:nvSpPr>
              <p:cNvPr id="32803" name="Text Box 14"/>
              <p:cNvSpPr txBox="1">
                <a:spLocks noChangeArrowheads="1"/>
              </p:cNvSpPr>
              <p:nvPr/>
            </p:nvSpPr>
            <p:spPr bwMode="auto">
              <a:xfrm>
                <a:off x="712" y="2097"/>
                <a:ext cx="227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800">
                    <a:latin typeface="Arial" pitchFamily="34" charset="0"/>
                    <a:ea typeface="PMingLiU" pitchFamily="18" charset="-120"/>
                    <a:cs typeface="Arial" pitchFamily="34" charset="0"/>
                    <a:sym typeface="Symbol" pitchFamily="18" charset="2"/>
                  </a:rPr>
                  <a:t></a:t>
                </a:r>
              </a:p>
            </p:txBody>
          </p:sp>
          <p:sp>
            <p:nvSpPr>
              <p:cNvPr id="32804" name="Line 15"/>
              <p:cNvSpPr>
                <a:spLocks noChangeShapeType="1"/>
              </p:cNvSpPr>
              <p:nvPr/>
            </p:nvSpPr>
            <p:spPr bwMode="auto">
              <a:xfrm flipH="1">
                <a:off x="1344" y="2208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5" name="Line 16"/>
              <p:cNvSpPr>
                <a:spLocks noChangeShapeType="1"/>
              </p:cNvSpPr>
              <p:nvPr/>
            </p:nvSpPr>
            <p:spPr bwMode="auto">
              <a:xfrm flipH="1">
                <a:off x="1776" y="2064"/>
                <a:ext cx="0" cy="2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6" name="Line 17"/>
              <p:cNvSpPr>
                <a:spLocks noChangeShapeType="1"/>
              </p:cNvSpPr>
              <p:nvPr/>
            </p:nvSpPr>
            <p:spPr bwMode="auto">
              <a:xfrm>
                <a:off x="1344" y="239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7" name="Text Box 18"/>
              <p:cNvSpPr txBox="1">
                <a:spLocks noChangeArrowheads="1"/>
              </p:cNvSpPr>
              <p:nvPr/>
            </p:nvSpPr>
            <p:spPr bwMode="auto">
              <a:xfrm flipH="1">
                <a:off x="1680" y="2281"/>
                <a:ext cx="227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800">
                    <a:latin typeface="Arial" pitchFamily="34" charset="0"/>
                    <a:ea typeface="PMingLiU" pitchFamily="18" charset="-120"/>
                    <a:cs typeface="Arial" pitchFamily="34" charset="0"/>
                    <a:sym typeface="Symbol" pitchFamily="18" charset="2"/>
                  </a:rPr>
                  <a:t></a:t>
                </a:r>
              </a:p>
            </p:txBody>
          </p:sp>
          <p:sp>
            <p:nvSpPr>
              <p:cNvPr id="32808" name="Line 19"/>
              <p:cNvSpPr>
                <a:spLocks noChangeShapeType="1"/>
              </p:cNvSpPr>
              <p:nvPr/>
            </p:nvSpPr>
            <p:spPr bwMode="auto">
              <a:xfrm>
                <a:off x="816" y="2392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9" name="Line 20"/>
              <p:cNvSpPr>
                <a:spLocks noChangeShapeType="1"/>
              </p:cNvSpPr>
              <p:nvPr/>
            </p:nvSpPr>
            <p:spPr bwMode="auto">
              <a:xfrm flipH="1">
                <a:off x="864" y="1832"/>
                <a:ext cx="33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0" name="Line 21"/>
              <p:cNvSpPr>
                <a:spLocks noChangeShapeType="1"/>
              </p:cNvSpPr>
              <p:nvPr/>
            </p:nvSpPr>
            <p:spPr bwMode="auto">
              <a:xfrm>
                <a:off x="816" y="225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1" name="Line 22"/>
              <p:cNvSpPr>
                <a:spLocks noChangeShapeType="1"/>
              </p:cNvSpPr>
              <p:nvPr/>
            </p:nvSpPr>
            <p:spPr bwMode="auto">
              <a:xfrm>
                <a:off x="1776" y="2456"/>
                <a:ext cx="0" cy="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2" name="Text Box 23"/>
              <p:cNvSpPr txBox="1">
                <a:spLocks noChangeArrowheads="1"/>
              </p:cNvSpPr>
              <p:nvPr/>
            </p:nvSpPr>
            <p:spPr bwMode="auto">
              <a:xfrm>
                <a:off x="710" y="2592"/>
                <a:ext cx="346" cy="21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eaVert" wrap="none">
                <a:spAutoFit/>
              </a:bodyPr>
              <a:lstStyle/>
              <a:p>
                <a:pPr eaLnBrk="1" hangingPunct="1"/>
                <a:r>
                  <a:rPr lang="en-US" altLang="zh-TW" sz="2400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...</a:t>
                </a:r>
              </a:p>
            </p:txBody>
          </p:sp>
          <p:sp>
            <p:nvSpPr>
              <p:cNvPr id="32813" name="Text Box 24"/>
              <p:cNvSpPr txBox="1">
                <a:spLocks noChangeArrowheads="1"/>
              </p:cNvSpPr>
              <p:nvPr/>
            </p:nvSpPr>
            <p:spPr bwMode="auto">
              <a:xfrm>
                <a:off x="1670" y="2592"/>
                <a:ext cx="346" cy="21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eaVert" wrap="none">
                <a:spAutoFit/>
              </a:bodyPr>
              <a:lstStyle/>
              <a:p>
                <a:pPr eaLnBrk="1" hangingPunct="1"/>
                <a:r>
                  <a:rPr lang="en-US" altLang="zh-TW" sz="2400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...</a:t>
                </a:r>
              </a:p>
            </p:txBody>
          </p:sp>
          <p:sp>
            <p:nvSpPr>
              <p:cNvPr id="32814" name="Line 25"/>
              <p:cNvSpPr>
                <a:spLocks noChangeShapeType="1"/>
              </p:cNvSpPr>
              <p:nvPr/>
            </p:nvSpPr>
            <p:spPr bwMode="auto">
              <a:xfrm>
                <a:off x="1344" y="2847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5" name="Text Box 26"/>
              <p:cNvSpPr txBox="1">
                <a:spLocks noChangeArrowheads="1"/>
              </p:cNvSpPr>
              <p:nvPr/>
            </p:nvSpPr>
            <p:spPr bwMode="auto">
              <a:xfrm flipH="1">
                <a:off x="1680" y="2736"/>
                <a:ext cx="227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800">
                    <a:latin typeface="Arial" pitchFamily="34" charset="0"/>
                    <a:ea typeface="PMingLiU" pitchFamily="18" charset="-120"/>
                    <a:cs typeface="Arial" pitchFamily="34" charset="0"/>
                    <a:sym typeface="Symbol" pitchFamily="18" charset="2"/>
                  </a:rPr>
                  <a:t></a:t>
                </a:r>
              </a:p>
            </p:txBody>
          </p:sp>
          <p:sp>
            <p:nvSpPr>
              <p:cNvPr id="32816" name="Line 27"/>
              <p:cNvSpPr>
                <a:spLocks noChangeShapeType="1"/>
              </p:cNvSpPr>
              <p:nvPr/>
            </p:nvSpPr>
            <p:spPr bwMode="auto">
              <a:xfrm>
                <a:off x="816" y="2847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7" name="Line 28"/>
              <p:cNvSpPr>
                <a:spLocks noChangeShapeType="1"/>
              </p:cNvSpPr>
              <p:nvPr/>
            </p:nvSpPr>
            <p:spPr bwMode="auto">
              <a:xfrm>
                <a:off x="816" y="2791"/>
                <a:ext cx="0" cy="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8" name="Line 29"/>
              <p:cNvSpPr>
                <a:spLocks noChangeShapeType="1"/>
              </p:cNvSpPr>
              <p:nvPr/>
            </p:nvSpPr>
            <p:spPr bwMode="auto">
              <a:xfrm>
                <a:off x="1784" y="2887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9" name="Line 30"/>
              <p:cNvSpPr>
                <a:spLocks noChangeShapeType="1"/>
              </p:cNvSpPr>
              <p:nvPr/>
            </p:nvSpPr>
            <p:spPr bwMode="auto">
              <a:xfrm>
                <a:off x="1776" y="307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0" name="Line 31"/>
              <p:cNvSpPr>
                <a:spLocks noChangeShapeType="1"/>
              </p:cNvSpPr>
              <p:nvPr/>
            </p:nvSpPr>
            <p:spPr bwMode="auto">
              <a:xfrm>
                <a:off x="824" y="2976"/>
                <a:ext cx="96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1" name="Line 32"/>
              <p:cNvSpPr>
                <a:spLocks noChangeShapeType="1"/>
              </p:cNvSpPr>
              <p:nvPr/>
            </p:nvSpPr>
            <p:spPr bwMode="auto">
              <a:xfrm flipH="1">
                <a:off x="824" y="2976"/>
                <a:ext cx="96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2" name="Line 33"/>
              <p:cNvSpPr>
                <a:spLocks noChangeShapeType="1"/>
              </p:cNvSpPr>
              <p:nvPr/>
            </p:nvSpPr>
            <p:spPr bwMode="auto">
              <a:xfrm>
                <a:off x="816" y="307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3" name="Line 34"/>
              <p:cNvSpPr>
                <a:spLocks noChangeShapeType="1"/>
              </p:cNvSpPr>
              <p:nvPr/>
            </p:nvSpPr>
            <p:spPr bwMode="auto">
              <a:xfrm flipH="1">
                <a:off x="864" y="2583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4" name="Text Box 35"/>
              <p:cNvSpPr txBox="1">
                <a:spLocks noChangeArrowheads="1"/>
              </p:cNvSpPr>
              <p:nvPr/>
            </p:nvSpPr>
            <p:spPr bwMode="auto">
              <a:xfrm>
                <a:off x="712" y="2472"/>
                <a:ext cx="227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800">
                    <a:latin typeface="Arial" pitchFamily="34" charset="0"/>
                    <a:ea typeface="PMingLiU" pitchFamily="18" charset="-120"/>
                    <a:cs typeface="Arial" pitchFamily="34" charset="0"/>
                    <a:sym typeface="Symbol" pitchFamily="18" charset="2"/>
                  </a:rPr>
                  <a:t></a:t>
                </a:r>
              </a:p>
            </p:txBody>
          </p:sp>
          <p:sp>
            <p:nvSpPr>
              <p:cNvPr id="32825" name="Line 36"/>
              <p:cNvSpPr>
                <a:spLocks noChangeShapeType="1"/>
              </p:cNvSpPr>
              <p:nvPr/>
            </p:nvSpPr>
            <p:spPr bwMode="auto">
              <a:xfrm flipH="1">
                <a:off x="1344" y="2583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6" name="Text Box 37"/>
              <p:cNvSpPr txBox="1">
                <a:spLocks noChangeArrowheads="1"/>
              </p:cNvSpPr>
              <p:nvPr/>
            </p:nvSpPr>
            <p:spPr bwMode="auto">
              <a:xfrm>
                <a:off x="1223" y="2304"/>
                <a:ext cx="153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400" b="1" i="1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f</a:t>
                </a:r>
              </a:p>
            </p:txBody>
          </p:sp>
          <p:sp>
            <p:nvSpPr>
              <p:cNvPr id="32827" name="Text Box 38"/>
              <p:cNvSpPr txBox="1">
                <a:spLocks noChangeArrowheads="1"/>
              </p:cNvSpPr>
              <p:nvPr/>
            </p:nvSpPr>
            <p:spPr bwMode="auto">
              <a:xfrm>
                <a:off x="1224" y="2488"/>
                <a:ext cx="153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400" b="1" i="1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f</a:t>
                </a:r>
              </a:p>
            </p:txBody>
          </p:sp>
          <p:sp>
            <p:nvSpPr>
              <p:cNvPr id="32828" name="Text Box 39"/>
              <p:cNvSpPr txBox="1">
                <a:spLocks noChangeArrowheads="1"/>
              </p:cNvSpPr>
              <p:nvPr/>
            </p:nvSpPr>
            <p:spPr bwMode="auto">
              <a:xfrm>
                <a:off x="1216" y="2744"/>
                <a:ext cx="153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400" b="1" i="1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f</a:t>
                </a:r>
              </a:p>
            </p:txBody>
          </p:sp>
        </p:grpSp>
        <p:sp>
          <p:nvSpPr>
            <p:cNvPr id="32775" name="Text Box 40"/>
            <p:cNvSpPr txBox="1">
              <a:spLocks noChangeArrowheads="1"/>
            </p:cNvSpPr>
            <p:nvPr/>
          </p:nvSpPr>
          <p:spPr bwMode="auto">
            <a:xfrm>
              <a:off x="2439" y="1887"/>
              <a:ext cx="748" cy="5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800">
                  <a:latin typeface="Arial" pitchFamily="34" charset="0"/>
                  <a:ea typeface="PMingLiU" pitchFamily="18" charset="-120"/>
                  <a:cs typeface="Arial" pitchFamily="34" charset="0"/>
                </a:rPr>
                <a:t>where the</a:t>
              </a:r>
            </a:p>
            <a:p>
              <a:pPr eaLnBrk="1" hangingPunct="1"/>
              <a:r>
                <a:rPr lang="en-US" altLang="zh-TW" sz="1800" i="1">
                  <a:latin typeface="Arial" pitchFamily="34" charset="0"/>
                  <a:ea typeface="PMingLiU" pitchFamily="18" charset="-120"/>
                  <a:cs typeface="Arial" pitchFamily="34" charset="0"/>
                </a:rPr>
                <a:t>f</a:t>
              </a:r>
              <a:r>
                <a:rPr lang="en-US" altLang="zh-TW" sz="1800">
                  <a:latin typeface="Arial" pitchFamily="34" charset="0"/>
                  <a:ea typeface="PMingLiU" pitchFamily="18" charset="-120"/>
                  <a:cs typeface="Arial" pitchFamily="34" charset="0"/>
                </a:rPr>
                <a:t>  function</a:t>
              </a:r>
            </a:p>
            <a:p>
              <a:pPr eaLnBrk="1" hangingPunct="1"/>
              <a:r>
                <a:rPr lang="en-US" altLang="zh-TW" sz="1800">
                  <a:latin typeface="Arial" pitchFamily="34" charset="0"/>
                  <a:ea typeface="PMingLiU" pitchFamily="18" charset="-120"/>
                  <a:cs typeface="Arial" pitchFamily="34" charset="0"/>
                </a:rPr>
                <a:t>is SP:</a:t>
              </a:r>
            </a:p>
          </p:txBody>
        </p:sp>
        <p:sp>
          <p:nvSpPr>
            <p:cNvPr id="32776" name="Text Box 41"/>
            <p:cNvSpPr txBox="1">
              <a:spLocks noChangeArrowheads="1"/>
            </p:cNvSpPr>
            <p:nvPr/>
          </p:nvSpPr>
          <p:spPr bwMode="auto">
            <a:xfrm>
              <a:off x="4085" y="2032"/>
              <a:ext cx="172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400">
                  <a:latin typeface="Arial" pitchFamily="34" charset="0"/>
                  <a:ea typeface="PMingLiU" pitchFamily="18" charset="-120"/>
                  <a:cs typeface="Arial" pitchFamily="34" charset="0"/>
                </a:rPr>
                <a:t>x</a:t>
              </a:r>
            </a:p>
          </p:txBody>
        </p:sp>
        <p:sp>
          <p:nvSpPr>
            <p:cNvPr id="32777" name="Line 42"/>
            <p:cNvSpPr>
              <a:spLocks noChangeShapeType="1"/>
            </p:cNvSpPr>
            <p:nvPr/>
          </p:nvSpPr>
          <p:spPr bwMode="auto">
            <a:xfrm>
              <a:off x="4171" y="2224"/>
              <a:ext cx="0" cy="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8" name="Rectangle 43"/>
            <p:cNvSpPr>
              <a:spLocks noChangeArrowheads="1"/>
            </p:cNvSpPr>
            <p:nvPr/>
          </p:nvSpPr>
          <p:spPr bwMode="auto">
            <a:xfrm>
              <a:off x="3475" y="2320"/>
              <a:ext cx="1392" cy="19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9" name="Line 44"/>
            <p:cNvSpPr>
              <a:spLocks noChangeShapeType="1"/>
            </p:cNvSpPr>
            <p:nvPr/>
          </p:nvSpPr>
          <p:spPr bwMode="auto">
            <a:xfrm>
              <a:off x="3739" y="23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0" name="Line 45"/>
            <p:cNvSpPr>
              <a:spLocks noChangeShapeType="1"/>
            </p:cNvSpPr>
            <p:nvPr/>
          </p:nvSpPr>
          <p:spPr bwMode="auto">
            <a:xfrm>
              <a:off x="4027" y="23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1" name="Line 46"/>
            <p:cNvSpPr>
              <a:spLocks noChangeShapeType="1"/>
            </p:cNvSpPr>
            <p:nvPr/>
          </p:nvSpPr>
          <p:spPr bwMode="auto">
            <a:xfrm>
              <a:off x="4603" y="23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2" name="Text Box 47"/>
            <p:cNvSpPr txBox="1">
              <a:spLocks noChangeArrowheads="1"/>
            </p:cNvSpPr>
            <p:nvPr/>
          </p:nvSpPr>
          <p:spPr bwMode="auto">
            <a:xfrm>
              <a:off x="3523" y="2320"/>
              <a:ext cx="191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400">
                  <a:latin typeface="Arial" pitchFamily="34" charset="0"/>
                  <a:ea typeface="PMingLiU" pitchFamily="18" charset="-120"/>
                  <a:cs typeface="Arial" pitchFamily="34" charset="0"/>
                </a:rPr>
                <a:t>S</a:t>
              </a:r>
            </a:p>
          </p:txBody>
        </p:sp>
        <p:sp>
          <p:nvSpPr>
            <p:cNvPr id="32783" name="Text Box 48"/>
            <p:cNvSpPr txBox="1">
              <a:spLocks noChangeArrowheads="1"/>
            </p:cNvSpPr>
            <p:nvPr/>
          </p:nvSpPr>
          <p:spPr bwMode="auto">
            <a:xfrm>
              <a:off x="3788" y="2320"/>
              <a:ext cx="191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400">
                  <a:latin typeface="Arial" pitchFamily="34" charset="0"/>
                  <a:ea typeface="PMingLiU" pitchFamily="18" charset="-120"/>
                  <a:cs typeface="Arial" pitchFamily="34" charset="0"/>
                </a:rPr>
                <a:t>S</a:t>
              </a:r>
            </a:p>
          </p:txBody>
        </p:sp>
        <p:sp>
          <p:nvSpPr>
            <p:cNvPr id="32784" name="Text Box 49"/>
            <p:cNvSpPr txBox="1">
              <a:spLocks noChangeArrowheads="1"/>
            </p:cNvSpPr>
            <p:nvPr/>
          </p:nvSpPr>
          <p:spPr bwMode="auto">
            <a:xfrm>
              <a:off x="4652" y="2320"/>
              <a:ext cx="191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400">
                  <a:latin typeface="Arial" pitchFamily="34" charset="0"/>
                  <a:ea typeface="PMingLiU" pitchFamily="18" charset="-120"/>
                  <a:cs typeface="Arial" pitchFamily="34" charset="0"/>
                </a:rPr>
                <a:t>S</a:t>
              </a:r>
            </a:p>
          </p:txBody>
        </p:sp>
        <p:sp>
          <p:nvSpPr>
            <p:cNvPr id="32785" name="Text Box 50"/>
            <p:cNvSpPr txBox="1">
              <a:spLocks noChangeArrowheads="1"/>
            </p:cNvSpPr>
            <p:nvPr/>
          </p:nvSpPr>
          <p:spPr bwMode="auto">
            <a:xfrm>
              <a:off x="4100" y="2256"/>
              <a:ext cx="48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2400">
                  <a:latin typeface="Arial" pitchFamily="34" charset="0"/>
                  <a:ea typeface="PMingLiU" pitchFamily="18" charset="-120"/>
                  <a:cs typeface="Arial" pitchFamily="34" charset="0"/>
                </a:rPr>
                <a:t>. . . .</a:t>
              </a:r>
            </a:p>
          </p:txBody>
        </p:sp>
        <p:sp>
          <p:nvSpPr>
            <p:cNvPr id="32786" name="Line 51"/>
            <p:cNvSpPr>
              <a:spLocks noChangeShapeType="1"/>
            </p:cNvSpPr>
            <p:nvPr/>
          </p:nvSpPr>
          <p:spPr bwMode="auto">
            <a:xfrm>
              <a:off x="4171" y="2528"/>
              <a:ext cx="0" cy="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7" name="Rectangle 52"/>
            <p:cNvSpPr>
              <a:spLocks noChangeArrowheads="1"/>
            </p:cNvSpPr>
            <p:nvPr/>
          </p:nvSpPr>
          <p:spPr bwMode="auto">
            <a:xfrm>
              <a:off x="3483" y="2608"/>
              <a:ext cx="1392" cy="19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8" name="Text Box 53"/>
            <p:cNvSpPr txBox="1">
              <a:spLocks noChangeArrowheads="1"/>
            </p:cNvSpPr>
            <p:nvPr/>
          </p:nvSpPr>
          <p:spPr bwMode="auto">
            <a:xfrm>
              <a:off x="4076" y="2608"/>
              <a:ext cx="191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400">
                  <a:latin typeface="Arial" pitchFamily="34" charset="0"/>
                  <a:ea typeface="PMingLiU" pitchFamily="18" charset="-120"/>
                  <a:cs typeface="Arial" pitchFamily="34" charset="0"/>
                </a:rPr>
                <a:t>P</a:t>
              </a:r>
            </a:p>
          </p:txBody>
        </p:sp>
        <p:sp>
          <p:nvSpPr>
            <p:cNvPr id="32789" name="Line 54"/>
            <p:cNvSpPr>
              <a:spLocks noChangeShapeType="1"/>
            </p:cNvSpPr>
            <p:nvPr/>
          </p:nvSpPr>
          <p:spPr bwMode="auto">
            <a:xfrm>
              <a:off x="4171" y="2816"/>
              <a:ext cx="0" cy="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0" name="Text Box 55"/>
            <p:cNvSpPr txBox="1">
              <a:spLocks noChangeArrowheads="1"/>
            </p:cNvSpPr>
            <p:nvPr/>
          </p:nvSpPr>
          <p:spPr bwMode="auto">
            <a:xfrm>
              <a:off x="3978" y="2896"/>
              <a:ext cx="411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400">
                  <a:latin typeface="Arial" pitchFamily="34" charset="0"/>
                  <a:ea typeface="PMingLiU" pitchFamily="18" charset="-120"/>
                  <a:cs typeface="Arial" pitchFamily="34" charset="0"/>
                </a:rPr>
                <a:t>f(x, k</a:t>
              </a:r>
              <a:r>
                <a:rPr lang="en-US" altLang="zh-TW" sz="1400" baseline="-25000">
                  <a:latin typeface="Arial" pitchFamily="34" charset="0"/>
                  <a:ea typeface="PMingLiU" pitchFamily="18" charset="-120"/>
                  <a:cs typeface="Arial" pitchFamily="34" charset="0"/>
                </a:rPr>
                <a:t>i</a:t>
              </a:r>
              <a:r>
                <a:rPr lang="en-US" altLang="zh-TW" sz="1400">
                  <a:latin typeface="Arial" pitchFamily="34" charset="0"/>
                  <a:ea typeface="PMingLiU" pitchFamily="18" charset="-120"/>
                  <a:cs typeface="Arial" pitchFamily="34" charset="0"/>
                </a:rPr>
                <a:t>)</a:t>
              </a:r>
            </a:p>
          </p:txBody>
        </p:sp>
        <p:sp>
          <p:nvSpPr>
            <p:cNvPr id="32791" name="Line 56"/>
            <p:cNvSpPr>
              <a:spLocks noChangeShapeType="1"/>
            </p:cNvSpPr>
            <p:nvPr/>
          </p:nvSpPr>
          <p:spPr bwMode="auto">
            <a:xfrm flipH="1">
              <a:off x="4899" y="241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2" name="Text Box 57"/>
            <p:cNvSpPr txBox="1">
              <a:spLocks noChangeArrowheads="1"/>
            </p:cNvSpPr>
            <p:nvPr/>
          </p:nvSpPr>
          <p:spPr bwMode="auto">
            <a:xfrm>
              <a:off x="5092" y="2272"/>
              <a:ext cx="188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400">
                  <a:latin typeface="Arial" pitchFamily="34" charset="0"/>
                  <a:ea typeface="PMingLiU" pitchFamily="18" charset="-120"/>
                  <a:cs typeface="Arial" pitchFamily="34" charset="0"/>
                </a:rPr>
                <a:t>k</a:t>
              </a:r>
              <a:r>
                <a:rPr lang="en-US" altLang="zh-TW" sz="1400" baseline="-25000">
                  <a:latin typeface="Arial" pitchFamily="34" charset="0"/>
                  <a:ea typeface="PMingLiU" pitchFamily="18" charset="-120"/>
                  <a:cs typeface="Arial" pitchFamily="34" charset="0"/>
                </a:rPr>
                <a:t>i</a:t>
              </a:r>
            </a:p>
          </p:txBody>
        </p:sp>
        <p:sp>
          <p:nvSpPr>
            <p:cNvPr id="32793" name="AutoShape 58"/>
            <p:cNvSpPr>
              <a:spLocks/>
            </p:cNvSpPr>
            <p:nvPr/>
          </p:nvSpPr>
          <p:spPr bwMode="auto">
            <a:xfrm>
              <a:off x="1987" y="2944"/>
              <a:ext cx="96" cy="192"/>
            </a:xfrm>
            <a:prstGeom prst="rightBrace">
              <a:avLst>
                <a:gd name="adj1" fmla="val 1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4" name="Text Box 59"/>
            <p:cNvSpPr txBox="1">
              <a:spLocks noChangeArrowheads="1"/>
            </p:cNvSpPr>
            <p:nvPr/>
          </p:nvSpPr>
          <p:spPr bwMode="auto">
            <a:xfrm>
              <a:off x="2077" y="2924"/>
              <a:ext cx="500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>
                  <a:latin typeface="Arial" pitchFamily="34" charset="0"/>
                  <a:ea typeface="PMingLiU" pitchFamily="18" charset="-120"/>
                  <a:cs typeface="Arial" pitchFamily="34" charset="0"/>
                </a:rPr>
                <a:t>(why?)</a:t>
              </a:r>
            </a:p>
          </p:txBody>
        </p:sp>
      </p:grpSp>
      <p:sp>
        <p:nvSpPr>
          <p:cNvPr id="61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694F0B-8800-4D81-AB1E-E77AB9FFEE7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r>
              <a:rPr lang="en-US" sz="3600" dirty="0"/>
              <a:t>Iterated Feistel Cipher</a:t>
            </a:r>
          </a:p>
        </p:txBody>
      </p:sp>
      <p:sp>
        <p:nvSpPr>
          <p:cNvPr id="36869" name="Rectangle 3"/>
          <p:cNvSpPr>
            <a:spLocks noChangeArrowheads="1"/>
          </p:cNvSpPr>
          <p:nvPr/>
        </p:nvSpPr>
        <p:spPr bwMode="auto">
          <a:xfrm>
            <a:off x="2482850" y="3048000"/>
            <a:ext cx="1828800" cy="24384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400">
              <a:latin typeface="Arial" pitchFamily="34" charset="0"/>
            </a:endParaRPr>
          </a:p>
        </p:txBody>
      </p:sp>
      <p:sp>
        <p:nvSpPr>
          <p:cNvPr id="36870" name="Text Box 4"/>
          <p:cNvSpPr txBox="1">
            <a:spLocks noChangeArrowheads="1"/>
          </p:cNvSpPr>
          <p:nvPr/>
        </p:nvSpPr>
        <p:spPr bwMode="auto">
          <a:xfrm>
            <a:off x="381000" y="2401888"/>
            <a:ext cx="135413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Arial" pitchFamily="34" charset="0"/>
              </a:rPr>
              <a:t>Plaintext</a:t>
            </a:r>
          </a:p>
        </p:txBody>
      </p:sp>
      <p:sp>
        <p:nvSpPr>
          <p:cNvPr id="36871" name="Text Box 5"/>
          <p:cNvSpPr txBox="1">
            <a:spLocks noChangeArrowheads="1"/>
          </p:cNvSpPr>
          <p:nvPr/>
        </p:nvSpPr>
        <p:spPr bwMode="auto">
          <a:xfrm>
            <a:off x="3886200" y="5602288"/>
            <a:ext cx="1574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Arial" pitchFamily="34" charset="0"/>
              </a:rPr>
              <a:t>Ciphertext</a:t>
            </a:r>
          </a:p>
        </p:txBody>
      </p:sp>
      <p:sp>
        <p:nvSpPr>
          <p:cNvPr id="36872" name="Freeform 6"/>
          <p:cNvSpPr>
            <a:spLocks/>
          </p:cNvSpPr>
          <p:nvPr/>
        </p:nvSpPr>
        <p:spPr bwMode="auto">
          <a:xfrm>
            <a:off x="1797050" y="2667000"/>
            <a:ext cx="1600200" cy="381000"/>
          </a:xfrm>
          <a:custGeom>
            <a:avLst/>
            <a:gdLst>
              <a:gd name="T0" fmla="*/ 0 w 259"/>
              <a:gd name="T1" fmla="*/ 0 h 331"/>
              <a:gd name="T2" fmla="*/ 2147483647 w 259"/>
              <a:gd name="T3" fmla="*/ 0 h 331"/>
              <a:gd name="T4" fmla="*/ 2147483647 w 259"/>
              <a:gd name="T5" fmla="*/ 2147483647 h 331"/>
              <a:gd name="T6" fmla="*/ 0 60000 65536"/>
              <a:gd name="T7" fmla="*/ 0 60000 65536"/>
              <a:gd name="T8" fmla="*/ 0 60000 65536"/>
              <a:gd name="T9" fmla="*/ 0 w 259"/>
              <a:gd name="T10" fmla="*/ 0 h 331"/>
              <a:gd name="T11" fmla="*/ 259 w 259"/>
              <a:gd name="T12" fmla="*/ 331 h 33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9" h="331">
                <a:moveTo>
                  <a:pt x="0" y="0"/>
                </a:moveTo>
                <a:lnTo>
                  <a:pt x="257" y="0"/>
                </a:lnTo>
                <a:lnTo>
                  <a:pt x="259" y="331"/>
                </a:ln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3" name="Freeform 7"/>
          <p:cNvSpPr>
            <a:spLocks/>
          </p:cNvSpPr>
          <p:nvPr/>
        </p:nvSpPr>
        <p:spPr bwMode="auto">
          <a:xfrm>
            <a:off x="3394075" y="5486400"/>
            <a:ext cx="482600" cy="328613"/>
          </a:xfrm>
          <a:custGeom>
            <a:avLst/>
            <a:gdLst>
              <a:gd name="T0" fmla="*/ 2147483647 w 304"/>
              <a:gd name="T1" fmla="*/ 0 h 207"/>
              <a:gd name="T2" fmla="*/ 0 w 304"/>
              <a:gd name="T3" fmla="*/ 2147483647 h 207"/>
              <a:gd name="T4" fmla="*/ 2147483647 w 304"/>
              <a:gd name="T5" fmla="*/ 2147483647 h 207"/>
              <a:gd name="T6" fmla="*/ 0 60000 65536"/>
              <a:gd name="T7" fmla="*/ 0 60000 65536"/>
              <a:gd name="T8" fmla="*/ 0 60000 65536"/>
              <a:gd name="T9" fmla="*/ 0 w 304"/>
              <a:gd name="T10" fmla="*/ 0 h 207"/>
              <a:gd name="T11" fmla="*/ 304 w 304"/>
              <a:gd name="T12" fmla="*/ 207 h 20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4" h="207">
                <a:moveTo>
                  <a:pt x="2" y="0"/>
                </a:moveTo>
                <a:lnTo>
                  <a:pt x="0" y="207"/>
                </a:lnTo>
                <a:lnTo>
                  <a:pt x="304" y="207"/>
                </a:ln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Line 8"/>
          <p:cNvSpPr>
            <a:spLocks noChangeShapeType="1"/>
          </p:cNvSpPr>
          <p:nvPr/>
        </p:nvSpPr>
        <p:spPr bwMode="auto">
          <a:xfrm>
            <a:off x="2482850" y="32004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5" name="Line 9"/>
          <p:cNvSpPr>
            <a:spLocks noChangeShapeType="1"/>
          </p:cNvSpPr>
          <p:nvPr/>
        </p:nvSpPr>
        <p:spPr bwMode="auto">
          <a:xfrm>
            <a:off x="2482850" y="33528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Line 10"/>
          <p:cNvSpPr>
            <a:spLocks noChangeShapeType="1"/>
          </p:cNvSpPr>
          <p:nvPr/>
        </p:nvSpPr>
        <p:spPr bwMode="auto">
          <a:xfrm>
            <a:off x="2482850" y="35052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7" name="Line 11"/>
          <p:cNvSpPr>
            <a:spLocks noChangeShapeType="1"/>
          </p:cNvSpPr>
          <p:nvPr/>
        </p:nvSpPr>
        <p:spPr bwMode="auto">
          <a:xfrm>
            <a:off x="2482850" y="36576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Line 12"/>
          <p:cNvSpPr>
            <a:spLocks noChangeShapeType="1"/>
          </p:cNvSpPr>
          <p:nvPr/>
        </p:nvSpPr>
        <p:spPr bwMode="auto">
          <a:xfrm>
            <a:off x="2482850" y="38100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Line 13"/>
          <p:cNvSpPr>
            <a:spLocks noChangeShapeType="1"/>
          </p:cNvSpPr>
          <p:nvPr/>
        </p:nvSpPr>
        <p:spPr bwMode="auto">
          <a:xfrm>
            <a:off x="2482850" y="39624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0" name="Line 14"/>
          <p:cNvSpPr>
            <a:spLocks noChangeShapeType="1"/>
          </p:cNvSpPr>
          <p:nvPr/>
        </p:nvSpPr>
        <p:spPr bwMode="auto">
          <a:xfrm>
            <a:off x="2482850" y="41148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1" name="Line 15"/>
          <p:cNvSpPr>
            <a:spLocks noChangeShapeType="1"/>
          </p:cNvSpPr>
          <p:nvPr/>
        </p:nvSpPr>
        <p:spPr bwMode="auto">
          <a:xfrm>
            <a:off x="2482850" y="42672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2" name="Line 16"/>
          <p:cNvSpPr>
            <a:spLocks noChangeShapeType="1"/>
          </p:cNvSpPr>
          <p:nvPr/>
        </p:nvSpPr>
        <p:spPr bwMode="auto">
          <a:xfrm>
            <a:off x="2482850" y="44196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3" name="Line 17"/>
          <p:cNvSpPr>
            <a:spLocks noChangeShapeType="1"/>
          </p:cNvSpPr>
          <p:nvPr/>
        </p:nvSpPr>
        <p:spPr bwMode="auto">
          <a:xfrm>
            <a:off x="2482850" y="45720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4" name="Line 18"/>
          <p:cNvSpPr>
            <a:spLocks noChangeShapeType="1"/>
          </p:cNvSpPr>
          <p:nvPr/>
        </p:nvSpPr>
        <p:spPr bwMode="auto">
          <a:xfrm>
            <a:off x="2482850" y="47244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5" name="Line 19"/>
          <p:cNvSpPr>
            <a:spLocks noChangeShapeType="1"/>
          </p:cNvSpPr>
          <p:nvPr/>
        </p:nvSpPr>
        <p:spPr bwMode="auto">
          <a:xfrm>
            <a:off x="2482850" y="48768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Line 20"/>
          <p:cNvSpPr>
            <a:spLocks noChangeShapeType="1"/>
          </p:cNvSpPr>
          <p:nvPr/>
        </p:nvSpPr>
        <p:spPr bwMode="auto">
          <a:xfrm>
            <a:off x="2482850" y="50292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Line 21"/>
          <p:cNvSpPr>
            <a:spLocks noChangeShapeType="1"/>
          </p:cNvSpPr>
          <p:nvPr/>
        </p:nvSpPr>
        <p:spPr bwMode="auto">
          <a:xfrm>
            <a:off x="2482850" y="51816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8" name="Line 22"/>
          <p:cNvSpPr>
            <a:spLocks noChangeShapeType="1"/>
          </p:cNvSpPr>
          <p:nvPr/>
        </p:nvSpPr>
        <p:spPr bwMode="auto">
          <a:xfrm>
            <a:off x="2482850" y="53340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9" name="AutoShape 23"/>
          <p:cNvSpPr>
            <a:spLocks/>
          </p:cNvSpPr>
          <p:nvPr/>
        </p:nvSpPr>
        <p:spPr bwMode="auto">
          <a:xfrm>
            <a:off x="4540250" y="3048000"/>
            <a:ext cx="457200" cy="2438400"/>
          </a:xfrm>
          <a:prstGeom prst="rightBrace">
            <a:avLst>
              <a:gd name="adj1" fmla="val 44444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0" name="Text Box 24"/>
          <p:cNvSpPr txBox="1">
            <a:spLocks noChangeArrowheads="1"/>
          </p:cNvSpPr>
          <p:nvPr/>
        </p:nvSpPr>
        <p:spPr bwMode="auto">
          <a:xfrm>
            <a:off x="5226050" y="3833813"/>
            <a:ext cx="1268413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Arial" pitchFamily="34" charset="0"/>
              </a:rPr>
              <a:t>r Feistel</a:t>
            </a:r>
          </a:p>
          <a:p>
            <a:r>
              <a:rPr lang="en-US" sz="2400">
                <a:latin typeface="Arial" pitchFamily="34" charset="0"/>
              </a:rPr>
              <a:t>Rounds</a:t>
            </a:r>
          </a:p>
        </p:txBody>
      </p:sp>
      <p:sp>
        <p:nvSpPr>
          <p:cNvPr id="36891" name="Line 25"/>
          <p:cNvSpPr>
            <a:spLocks noChangeShapeType="1"/>
          </p:cNvSpPr>
          <p:nvPr/>
        </p:nvSpPr>
        <p:spPr bwMode="auto">
          <a:xfrm>
            <a:off x="4387850" y="3124200"/>
            <a:ext cx="323215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2" name="Text Box 26"/>
          <p:cNvSpPr txBox="1">
            <a:spLocks noChangeArrowheads="1"/>
          </p:cNvSpPr>
          <p:nvPr/>
        </p:nvSpPr>
        <p:spPr bwMode="auto">
          <a:xfrm>
            <a:off x="5715000" y="2819400"/>
            <a:ext cx="33655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400">
                <a:latin typeface="Arial Unicode MS" pitchFamily="34" charset="-128"/>
              </a:rPr>
              <a:t>k</a:t>
            </a:r>
            <a:r>
              <a:rPr lang="en-US" sz="1400" baseline="-25000">
                <a:latin typeface="Arial Unicode MS" pitchFamily="34" charset="-128"/>
              </a:rPr>
              <a:t>1</a:t>
            </a:r>
          </a:p>
        </p:txBody>
      </p:sp>
      <p:sp>
        <p:nvSpPr>
          <p:cNvPr id="36893" name="Line 27"/>
          <p:cNvSpPr>
            <a:spLocks noChangeShapeType="1"/>
          </p:cNvSpPr>
          <p:nvPr/>
        </p:nvSpPr>
        <p:spPr bwMode="auto">
          <a:xfrm>
            <a:off x="4387850" y="3276600"/>
            <a:ext cx="323215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4" name="Text Box 28"/>
          <p:cNvSpPr txBox="1">
            <a:spLocks noChangeArrowheads="1"/>
          </p:cNvSpPr>
          <p:nvPr/>
        </p:nvSpPr>
        <p:spPr bwMode="auto">
          <a:xfrm>
            <a:off x="5715000" y="3352800"/>
            <a:ext cx="358775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400">
                <a:latin typeface="Arial Unicode MS" pitchFamily="34" charset="-128"/>
              </a:rPr>
              <a:t>k</a:t>
            </a:r>
            <a:r>
              <a:rPr lang="en-US" sz="1400" baseline="-25000">
                <a:latin typeface="Arial Unicode MS" pitchFamily="34" charset="-128"/>
              </a:rPr>
              <a:t>2</a:t>
            </a:r>
          </a:p>
        </p:txBody>
      </p:sp>
      <p:sp>
        <p:nvSpPr>
          <p:cNvPr id="36895" name="Line 29"/>
          <p:cNvSpPr>
            <a:spLocks noChangeShapeType="1"/>
          </p:cNvSpPr>
          <p:nvPr/>
        </p:nvSpPr>
        <p:spPr bwMode="auto">
          <a:xfrm>
            <a:off x="4387850" y="5410200"/>
            <a:ext cx="323215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6" name="Text Box 30"/>
          <p:cNvSpPr txBox="1">
            <a:spLocks noChangeArrowheads="1"/>
          </p:cNvSpPr>
          <p:nvPr/>
        </p:nvSpPr>
        <p:spPr bwMode="auto">
          <a:xfrm>
            <a:off x="5867400" y="5105400"/>
            <a:ext cx="53340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400">
                <a:latin typeface="Arial Unicode MS" pitchFamily="34" charset="-128"/>
              </a:rPr>
              <a:t>k</a:t>
            </a:r>
            <a:r>
              <a:rPr lang="en-US" sz="1400" baseline="-25000">
                <a:latin typeface="Arial Unicode MS" pitchFamily="34" charset="-128"/>
              </a:rPr>
              <a:t>r</a:t>
            </a:r>
          </a:p>
        </p:txBody>
      </p:sp>
      <p:sp>
        <p:nvSpPr>
          <p:cNvPr id="36897" name="Rectangle 31"/>
          <p:cNvSpPr>
            <a:spLocks noChangeArrowheads="1"/>
          </p:cNvSpPr>
          <p:nvPr/>
        </p:nvSpPr>
        <p:spPr bwMode="auto">
          <a:xfrm>
            <a:off x="6324600" y="2133600"/>
            <a:ext cx="2743200" cy="5334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2000">
                <a:latin typeface="Arial" pitchFamily="34" charset="0"/>
              </a:rPr>
              <a:t>Key Schedule</a:t>
            </a:r>
          </a:p>
        </p:txBody>
      </p:sp>
      <p:sp>
        <p:nvSpPr>
          <p:cNvPr id="36898" name="Text Box 32"/>
          <p:cNvSpPr txBox="1">
            <a:spLocks noChangeArrowheads="1"/>
          </p:cNvSpPr>
          <p:nvPr/>
        </p:nvSpPr>
        <p:spPr bwMode="auto">
          <a:xfrm>
            <a:off x="7315200" y="1293813"/>
            <a:ext cx="6223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</a:rPr>
              <a:t>Key</a:t>
            </a:r>
          </a:p>
        </p:txBody>
      </p:sp>
      <p:sp>
        <p:nvSpPr>
          <p:cNvPr id="36899" name="Line 33"/>
          <p:cNvSpPr>
            <a:spLocks noChangeShapeType="1"/>
          </p:cNvSpPr>
          <p:nvPr/>
        </p:nvSpPr>
        <p:spPr bwMode="auto">
          <a:xfrm>
            <a:off x="7620000" y="17526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6900" name="Line 34"/>
          <p:cNvSpPr>
            <a:spLocks noChangeShapeType="1"/>
          </p:cNvSpPr>
          <p:nvPr/>
        </p:nvSpPr>
        <p:spPr bwMode="auto">
          <a:xfrm>
            <a:off x="7620000" y="2667000"/>
            <a:ext cx="0" cy="2743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9" name="Date Placeholder 3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C745B5-BD2C-4E43-A5B3-61723B6E6658}" type="slidenum">
              <a:rPr lang="en-US"/>
              <a:pPr>
                <a:defRPr/>
              </a:pPr>
              <a:t>12</a:t>
            </a:fld>
            <a:endParaRPr lang="en-US"/>
          </a:p>
        </p:txBody>
      </p:sp>
      <p:grpSp>
        <p:nvGrpSpPr>
          <p:cNvPr id="37892" name="Group 2"/>
          <p:cNvGrpSpPr>
            <a:grpSpLocks/>
          </p:cNvGrpSpPr>
          <p:nvPr/>
        </p:nvGrpSpPr>
        <p:grpSpPr bwMode="auto">
          <a:xfrm>
            <a:off x="2971800" y="1371600"/>
            <a:ext cx="3124200" cy="2438400"/>
            <a:chOff x="1872" y="1632"/>
            <a:chExt cx="1968" cy="1536"/>
          </a:xfrm>
        </p:grpSpPr>
        <p:sp>
          <p:nvSpPr>
            <p:cNvPr id="37899" name="Rectangle 3"/>
            <p:cNvSpPr>
              <a:spLocks noChangeArrowheads="1"/>
            </p:cNvSpPr>
            <p:nvPr/>
          </p:nvSpPr>
          <p:spPr bwMode="auto">
            <a:xfrm>
              <a:off x="1872" y="1632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0" name="Rectangle 4"/>
            <p:cNvSpPr>
              <a:spLocks noChangeArrowheads="1"/>
            </p:cNvSpPr>
            <p:nvPr/>
          </p:nvSpPr>
          <p:spPr bwMode="auto">
            <a:xfrm>
              <a:off x="2880" y="1632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1" name="Rectangle 5"/>
            <p:cNvSpPr>
              <a:spLocks noChangeArrowheads="1"/>
            </p:cNvSpPr>
            <p:nvPr/>
          </p:nvSpPr>
          <p:spPr bwMode="auto">
            <a:xfrm>
              <a:off x="2592" y="1920"/>
              <a:ext cx="528" cy="384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sz="1600">
                  <a:latin typeface="Arial" pitchFamily="34" charset="0"/>
                </a:rPr>
                <a:t>     f</a:t>
              </a:r>
              <a:endParaRPr lang="en-US" sz="2800">
                <a:latin typeface="Arial" pitchFamily="34" charset="0"/>
              </a:endParaRPr>
            </a:p>
          </p:txBody>
        </p:sp>
        <p:sp>
          <p:nvSpPr>
            <p:cNvPr id="37902" name="Rectangle 6"/>
            <p:cNvSpPr>
              <a:spLocks noChangeArrowheads="1"/>
            </p:cNvSpPr>
            <p:nvPr/>
          </p:nvSpPr>
          <p:spPr bwMode="auto">
            <a:xfrm>
              <a:off x="1872" y="3024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3" name="Rectangle 7"/>
            <p:cNvSpPr>
              <a:spLocks noChangeArrowheads="1"/>
            </p:cNvSpPr>
            <p:nvPr/>
          </p:nvSpPr>
          <p:spPr bwMode="auto">
            <a:xfrm>
              <a:off x="2880" y="3024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4" name="Line 8"/>
            <p:cNvSpPr>
              <a:spLocks noChangeShapeType="1"/>
            </p:cNvSpPr>
            <p:nvPr/>
          </p:nvSpPr>
          <p:spPr bwMode="auto">
            <a:xfrm>
              <a:off x="3120" y="2112"/>
              <a:ext cx="2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5" name="Line 9"/>
            <p:cNvSpPr>
              <a:spLocks noChangeShapeType="1"/>
            </p:cNvSpPr>
            <p:nvPr/>
          </p:nvSpPr>
          <p:spPr bwMode="auto">
            <a:xfrm>
              <a:off x="2448" y="2112"/>
              <a:ext cx="1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6" name="Oval 10"/>
            <p:cNvSpPr>
              <a:spLocks noChangeArrowheads="1"/>
            </p:cNvSpPr>
            <p:nvPr/>
          </p:nvSpPr>
          <p:spPr bwMode="auto">
            <a:xfrm>
              <a:off x="2256" y="2016"/>
              <a:ext cx="192" cy="192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7" name="Line 11"/>
            <p:cNvSpPr>
              <a:spLocks noChangeShapeType="1"/>
            </p:cNvSpPr>
            <p:nvPr/>
          </p:nvSpPr>
          <p:spPr bwMode="auto">
            <a:xfrm>
              <a:off x="2352" y="1872"/>
              <a:ext cx="0" cy="4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8" name="Line 12"/>
            <p:cNvSpPr>
              <a:spLocks noChangeShapeType="1"/>
            </p:cNvSpPr>
            <p:nvPr/>
          </p:nvSpPr>
          <p:spPr bwMode="auto">
            <a:xfrm>
              <a:off x="3360" y="1776"/>
              <a:ext cx="0" cy="5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9" name="Line 13"/>
            <p:cNvSpPr>
              <a:spLocks noChangeShapeType="1"/>
            </p:cNvSpPr>
            <p:nvPr/>
          </p:nvSpPr>
          <p:spPr bwMode="auto">
            <a:xfrm flipH="1">
              <a:off x="2256" y="2112"/>
              <a:ext cx="1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0" name="Line 14"/>
            <p:cNvSpPr>
              <a:spLocks noChangeShapeType="1"/>
            </p:cNvSpPr>
            <p:nvPr/>
          </p:nvSpPr>
          <p:spPr bwMode="auto">
            <a:xfrm>
              <a:off x="2352" y="278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1" name="Line 15"/>
            <p:cNvSpPr>
              <a:spLocks noChangeShapeType="1"/>
            </p:cNvSpPr>
            <p:nvPr/>
          </p:nvSpPr>
          <p:spPr bwMode="auto">
            <a:xfrm>
              <a:off x="3360" y="278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2" name="Line 16"/>
            <p:cNvSpPr>
              <a:spLocks noChangeShapeType="1"/>
            </p:cNvSpPr>
            <p:nvPr/>
          </p:nvSpPr>
          <p:spPr bwMode="auto">
            <a:xfrm>
              <a:off x="2352" y="2352"/>
              <a:ext cx="1008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3" name="Line 17"/>
            <p:cNvSpPr>
              <a:spLocks noChangeShapeType="1"/>
            </p:cNvSpPr>
            <p:nvPr/>
          </p:nvSpPr>
          <p:spPr bwMode="auto">
            <a:xfrm flipH="1">
              <a:off x="2352" y="2352"/>
              <a:ext cx="1008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4" name="Line 18"/>
            <p:cNvSpPr>
              <a:spLocks noChangeShapeType="1"/>
            </p:cNvSpPr>
            <p:nvPr/>
          </p:nvSpPr>
          <p:spPr bwMode="auto">
            <a:xfrm>
              <a:off x="2352" y="1776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5" name="Rectangle 19"/>
            <p:cNvSpPr>
              <a:spLocks noChangeArrowheads="1"/>
            </p:cNvSpPr>
            <p:nvPr/>
          </p:nvSpPr>
          <p:spPr bwMode="auto">
            <a:xfrm>
              <a:off x="2832" y="1632"/>
              <a:ext cx="48" cy="144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6" name="Rectangle 20"/>
            <p:cNvSpPr>
              <a:spLocks noChangeArrowheads="1"/>
            </p:cNvSpPr>
            <p:nvPr/>
          </p:nvSpPr>
          <p:spPr bwMode="auto">
            <a:xfrm>
              <a:off x="2832" y="3024"/>
              <a:ext cx="48" cy="144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893" name="Rectangle 21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/>
          <a:lstStyle/>
          <a:p>
            <a:r>
              <a:rPr lang="en-US" sz="3600" dirty="0"/>
              <a:t>Feistel Round</a:t>
            </a:r>
          </a:p>
        </p:txBody>
      </p:sp>
      <p:sp>
        <p:nvSpPr>
          <p:cNvPr id="37894" name="Text Box 22"/>
          <p:cNvSpPr txBox="1">
            <a:spLocks noChangeArrowheads="1"/>
          </p:cNvSpPr>
          <p:nvPr/>
        </p:nvSpPr>
        <p:spPr bwMode="auto">
          <a:xfrm>
            <a:off x="5867400" y="2590800"/>
            <a:ext cx="3254417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Arial" pitchFamily="34" charset="0"/>
              </a:rPr>
              <a:t>F(K,X)= non-linear function</a:t>
            </a:r>
          </a:p>
        </p:txBody>
      </p:sp>
      <p:sp>
        <p:nvSpPr>
          <p:cNvPr id="37895" name="Line 23"/>
          <p:cNvSpPr>
            <a:spLocks noChangeShapeType="1"/>
          </p:cNvSpPr>
          <p:nvPr/>
        </p:nvSpPr>
        <p:spPr bwMode="auto">
          <a:xfrm>
            <a:off x="4953000" y="1981200"/>
            <a:ext cx="1371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37896" name="Text Box 24"/>
          <p:cNvSpPr txBox="1">
            <a:spLocks noChangeArrowheads="1"/>
          </p:cNvSpPr>
          <p:nvPr/>
        </p:nvSpPr>
        <p:spPr bwMode="auto">
          <a:xfrm>
            <a:off x="6400800" y="1828800"/>
            <a:ext cx="3683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000" dirty="0" err="1">
                <a:latin typeface="Arial" pitchFamily="34" charset="0"/>
              </a:rPr>
              <a:t>k</a:t>
            </a:r>
            <a:r>
              <a:rPr lang="en-US" sz="2000" baseline="-25000" dirty="0" err="1">
                <a:latin typeface="Arial" pitchFamily="34" charset="0"/>
              </a:rPr>
              <a:t>i</a:t>
            </a:r>
            <a:endParaRPr lang="en-US" sz="2000" baseline="-25000" dirty="0">
              <a:latin typeface="Arial" pitchFamily="34" charset="0"/>
            </a:endParaRPr>
          </a:p>
        </p:txBody>
      </p:sp>
      <p:sp>
        <p:nvSpPr>
          <p:cNvPr id="37897" name="Text Box 25"/>
          <p:cNvSpPr txBox="1">
            <a:spLocks noChangeArrowheads="1"/>
          </p:cNvSpPr>
          <p:nvPr/>
        </p:nvSpPr>
        <p:spPr bwMode="auto">
          <a:xfrm>
            <a:off x="304800" y="2246372"/>
            <a:ext cx="2362200" cy="25648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aseline="-25000">
                <a:latin typeface="Arial" pitchFamily="34" charset="0"/>
              </a:rPr>
              <a:t>Graphic courtesy of Josh Benaloh</a:t>
            </a:r>
          </a:p>
        </p:txBody>
      </p:sp>
      <p:sp>
        <p:nvSpPr>
          <p:cNvPr id="37898" name="Text Box 26"/>
          <p:cNvSpPr txBox="1">
            <a:spLocks noChangeArrowheads="1"/>
          </p:cNvSpPr>
          <p:nvPr/>
        </p:nvSpPr>
        <p:spPr bwMode="auto">
          <a:xfrm>
            <a:off x="381000" y="4239161"/>
            <a:ext cx="8382000" cy="132343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000" dirty="0">
                <a:latin typeface="Arial" pitchFamily="34" charset="0"/>
              </a:rPr>
              <a:t>Note: If </a:t>
            </a:r>
            <a:r>
              <a:rPr lang="en-US" sz="2000" dirty="0">
                <a:latin typeface="Math1Mono"/>
              </a:rPr>
              <a:t>𝞂</a:t>
            </a:r>
            <a:r>
              <a:rPr lang="en-US" sz="2000" baseline="-25000" dirty="0">
                <a:latin typeface="Arial Unicode MS" pitchFamily="34" charset="-128"/>
              </a:rPr>
              <a:t>i</a:t>
            </a:r>
            <a:r>
              <a:rPr lang="en-US" sz="2000" dirty="0">
                <a:latin typeface="Arial Unicode MS" pitchFamily="34" charset="-128"/>
              </a:rPr>
              <a:t>(L,R)= (</a:t>
            </a:r>
            <a:r>
              <a:rPr lang="en-US" sz="2000" dirty="0" err="1">
                <a:latin typeface="Arial Unicode MS" pitchFamily="34" charset="-128"/>
              </a:rPr>
              <a:t>L</a:t>
            </a:r>
            <a:r>
              <a:rPr kumimoji="1" lang="en-US" sz="2000" dirty="0" err="1">
                <a:latin typeface="Math1Mono"/>
              </a:rPr>
              <a:t>⨁</a:t>
            </a:r>
            <a:r>
              <a:rPr lang="en-US" sz="2000" dirty="0" err="1">
                <a:latin typeface="Arial Unicode MS" pitchFamily="34" charset="-128"/>
              </a:rPr>
              <a:t>f</a:t>
            </a:r>
            <a:r>
              <a:rPr lang="en-US" sz="2000" dirty="0">
                <a:latin typeface="Arial Unicode MS" pitchFamily="34" charset="-128"/>
              </a:rPr>
              <a:t>(E(R)</a:t>
            </a:r>
            <a:r>
              <a:rPr kumimoji="1" lang="en-US" sz="2000" dirty="0">
                <a:latin typeface="Math1Mono"/>
              </a:rPr>
              <a:t>⨁</a:t>
            </a:r>
            <a:r>
              <a:rPr lang="en-US" sz="2000" dirty="0" err="1">
                <a:latin typeface="Arial Unicode MS" pitchFamily="34" charset="-128"/>
              </a:rPr>
              <a:t>k</a:t>
            </a:r>
            <a:r>
              <a:rPr lang="en-US" sz="2000" baseline="-25000" dirty="0" err="1">
                <a:latin typeface="Arial" pitchFamily="34" charset="0"/>
              </a:rPr>
              <a:t>i</a:t>
            </a:r>
            <a:r>
              <a:rPr lang="en-US" sz="2000" dirty="0">
                <a:latin typeface="Arial Unicode MS" pitchFamily="34" charset="-128"/>
              </a:rPr>
              <a:t>), R) and </a:t>
            </a:r>
            <a:r>
              <a:rPr lang="en-US" sz="2000" dirty="0">
                <a:latin typeface="Math1Mono"/>
              </a:rPr>
              <a:t>𝝉</a:t>
            </a:r>
            <a:r>
              <a:rPr lang="en-US" sz="2000" dirty="0">
                <a:latin typeface="Arial Unicode MS" pitchFamily="34" charset="-128"/>
              </a:rPr>
              <a:t>(L, R)= (R, L), this round  is </a:t>
            </a:r>
            <a:r>
              <a:rPr lang="en-US" sz="2000" dirty="0">
                <a:latin typeface="Math1Mono"/>
              </a:rPr>
              <a:t>𝝉 𝞂</a:t>
            </a:r>
            <a:r>
              <a:rPr lang="en-US" sz="2000" baseline="-25000" dirty="0">
                <a:latin typeface="Arial Unicode MS" pitchFamily="34" charset="-128"/>
              </a:rPr>
              <a:t>i</a:t>
            </a:r>
            <a:r>
              <a:rPr lang="en-US" sz="2000" dirty="0">
                <a:latin typeface="Arial Unicode MS" pitchFamily="34" charset="-128"/>
              </a:rPr>
              <a:t>(L, R).</a:t>
            </a:r>
            <a:endParaRPr lang="en-US" sz="2000" dirty="0">
              <a:latin typeface="Arial" pitchFamily="34" charset="0"/>
            </a:endParaRPr>
          </a:p>
          <a:p>
            <a:r>
              <a:rPr lang="en-US" sz="2000" dirty="0">
                <a:latin typeface="Arial" pitchFamily="34" charset="0"/>
              </a:rPr>
              <a:t>To invert: swap halves and apply same transform with same key:</a:t>
            </a:r>
          </a:p>
          <a:p>
            <a:r>
              <a:rPr lang="en-US" sz="2000" dirty="0">
                <a:latin typeface="Math1Mono"/>
              </a:rPr>
              <a:t>𝞂</a:t>
            </a:r>
            <a:r>
              <a:rPr lang="en-US" sz="2000" baseline="-25000" dirty="0">
                <a:latin typeface="Arial Unicode MS" pitchFamily="34" charset="-128"/>
              </a:rPr>
              <a:t>i</a:t>
            </a:r>
            <a:r>
              <a:rPr lang="en-US" sz="2000" dirty="0">
                <a:latin typeface="Math1Mono"/>
              </a:rPr>
              <a:t>𝝉𝝉𝞂</a:t>
            </a:r>
            <a:r>
              <a:rPr lang="en-US" sz="2000" baseline="-25000" dirty="0">
                <a:latin typeface="Arial Unicode MS" pitchFamily="34" charset="-128"/>
              </a:rPr>
              <a:t>i</a:t>
            </a:r>
            <a:r>
              <a:rPr lang="en-US" sz="2000" dirty="0">
                <a:latin typeface="Arial Unicode MS" pitchFamily="34" charset="-128"/>
              </a:rPr>
              <a:t>(L,R)= (L,R).</a:t>
            </a:r>
            <a:endParaRPr lang="en-US" sz="2000" dirty="0">
              <a:latin typeface="Arial" pitchFamily="34" charset="0"/>
            </a:endParaRPr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E5FD57-CCD5-41B8-804A-3358ECD0403E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38916" name="Rectangle 2"/>
          <p:cNvSpPr>
            <a:spLocks noChangeArrowheads="1"/>
          </p:cNvSpPr>
          <p:nvPr/>
        </p:nvSpPr>
        <p:spPr bwMode="auto">
          <a:xfrm>
            <a:off x="685800" y="1447800"/>
            <a:ext cx="8305800" cy="42672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000">
              <a:latin typeface="Arial" pitchFamily="34" charset="0"/>
            </a:endParaRPr>
          </a:p>
        </p:txBody>
      </p:sp>
      <p:sp>
        <p:nvSpPr>
          <p:cNvPr id="38917" name="AutoShape 3"/>
          <p:cNvSpPr>
            <a:spLocks noChangeArrowheads="1"/>
          </p:cNvSpPr>
          <p:nvPr/>
        </p:nvSpPr>
        <p:spPr bwMode="auto">
          <a:xfrm flipV="1">
            <a:off x="2971800" y="2057400"/>
            <a:ext cx="2743200" cy="2286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644 w 21600"/>
              <a:gd name="T13" fmla="*/ 3644 h 21600"/>
              <a:gd name="T14" fmla="*/ 17956 w 21600"/>
              <a:gd name="T15" fmla="*/ 1795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3688" y="21600"/>
                </a:lnTo>
                <a:lnTo>
                  <a:pt x="17912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sz="3600"/>
              <a:t>DES Round Function</a:t>
            </a:r>
          </a:p>
        </p:txBody>
      </p:sp>
      <p:sp>
        <p:nvSpPr>
          <p:cNvPr id="38919" name="Oval 5"/>
          <p:cNvSpPr>
            <a:spLocks noChangeArrowheads="1"/>
          </p:cNvSpPr>
          <p:nvPr/>
        </p:nvSpPr>
        <p:spPr bwMode="auto">
          <a:xfrm>
            <a:off x="4191000" y="2667000"/>
            <a:ext cx="304800" cy="3048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0" name="Line 6"/>
          <p:cNvSpPr>
            <a:spLocks noChangeShapeType="1"/>
          </p:cNvSpPr>
          <p:nvPr/>
        </p:nvSpPr>
        <p:spPr bwMode="auto">
          <a:xfrm flipH="1">
            <a:off x="4191000" y="2819400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1" name="Rectangle 7"/>
          <p:cNvSpPr>
            <a:spLocks noChangeArrowheads="1"/>
          </p:cNvSpPr>
          <p:nvPr/>
        </p:nvSpPr>
        <p:spPr bwMode="auto">
          <a:xfrm>
            <a:off x="1066800" y="2667000"/>
            <a:ext cx="2438400" cy="30480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2" name="Text Box 8"/>
          <p:cNvSpPr txBox="1">
            <a:spLocks noChangeArrowheads="1"/>
          </p:cNvSpPr>
          <p:nvPr/>
        </p:nvSpPr>
        <p:spPr bwMode="auto">
          <a:xfrm>
            <a:off x="1143000" y="2220913"/>
            <a:ext cx="1116013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</a:rPr>
              <a:t>Sub-key</a:t>
            </a:r>
          </a:p>
        </p:txBody>
      </p:sp>
      <p:sp>
        <p:nvSpPr>
          <p:cNvPr id="38923" name="Line 9"/>
          <p:cNvSpPr>
            <a:spLocks noChangeShapeType="1"/>
          </p:cNvSpPr>
          <p:nvPr/>
        </p:nvSpPr>
        <p:spPr bwMode="auto">
          <a:xfrm>
            <a:off x="3505200" y="2819400"/>
            <a:ext cx="685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4" name="Line 10"/>
          <p:cNvSpPr>
            <a:spLocks noChangeShapeType="1"/>
          </p:cNvSpPr>
          <p:nvPr/>
        </p:nvSpPr>
        <p:spPr bwMode="auto">
          <a:xfrm>
            <a:off x="4343400" y="22860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5" name="Line 11"/>
          <p:cNvSpPr>
            <a:spLocks noChangeShapeType="1"/>
          </p:cNvSpPr>
          <p:nvPr/>
        </p:nvSpPr>
        <p:spPr bwMode="auto">
          <a:xfrm>
            <a:off x="4343400" y="2667000"/>
            <a:ext cx="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6" name="Rectangle 12"/>
          <p:cNvSpPr>
            <a:spLocks noChangeArrowheads="1"/>
          </p:cNvSpPr>
          <p:nvPr/>
        </p:nvSpPr>
        <p:spPr bwMode="auto">
          <a:xfrm>
            <a:off x="3429000" y="4267200"/>
            <a:ext cx="1828800" cy="228600"/>
          </a:xfrm>
          <a:prstGeom prst="rect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7" name="Line 13"/>
          <p:cNvSpPr>
            <a:spLocks noChangeShapeType="1"/>
          </p:cNvSpPr>
          <p:nvPr/>
        </p:nvSpPr>
        <p:spPr bwMode="auto">
          <a:xfrm>
            <a:off x="3657600" y="4267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8" name="Line 14"/>
          <p:cNvSpPr>
            <a:spLocks noChangeShapeType="1"/>
          </p:cNvSpPr>
          <p:nvPr/>
        </p:nvSpPr>
        <p:spPr bwMode="auto">
          <a:xfrm>
            <a:off x="3886200" y="4267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9" name="Line 15"/>
          <p:cNvSpPr>
            <a:spLocks noChangeShapeType="1"/>
          </p:cNvSpPr>
          <p:nvPr/>
        </p:nvSpPr>
        <p:spPr bwMode="auto">
          <a:xfrm>
            <a:off x="4114800" y="4267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0" name="Line 16"/>
          <p:cNvSpPr>
            <a:spLocks noChangeShapeType="1"/>
          </p:cNvSpPr>
          <p:nvPr/>
        </p:nvSpPr>
        <p:spPr bwMode="auto">
          <a:xfrm>
            <a:off x="4343400" y="4267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1" name="Line 17"/>
          <p:cNvSpPr>
            <a:spLocks noChangeShapeType="1"/>
          </p:cNvSpPr>
          <p:nvPr/>
        </p:nvSpPr>
        <p:spPr bwMode="auto">
          <a:xfrm>
            <a:off x="4572000" y="4267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2" name="Line 18"/>
          <p:cNvSpPr>
            <a:spLocks noChangeShapeType="1"/>
          </p:cNvSpPr>
          <p:nvPr/>
        </p:nvSpPr>
        <p:spPr bwMode="auto">
          <a:xfrm>
            <a:off x="4800600" y="4267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3" name="Line 19"/>
          <p:cNvSpPr>
            <a:spLocks noChangeShapeType="1"/>
          </p:cNvSpPr>
          <p:nvPr/>
        </p:nvSpPr>
        <p:spPr bwMode="auto">
          <a:xfrm>
            <a:off x="5029200" y="4267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4" name="Line 20"/>
          <p:cNvSpPr>
            <a:spLocks noChangeShapeType="1"/>
          </p:cNvSpPr>
          <p:nvPr/>
        </p:nvSpPr>
        <p:spPr bwMode="auto">
          <a:xfrm>
            <a:off x="3581400" y="37338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5" name="Line 21"/>
          <p:cNvSpPr>
            <a:spLocks noChangeShapeType="1"/>
          </p:cNvSpPr>
          <p:nvPr/>
        </p:nvSpPr>
        <p:spPr bwMode="auto">
          <a:xfrm>
            <a:off x="3810000" y="37338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6" name="Line 22"/>
          <p:cNvSpPr>
            <a:spLocks noChangeShapeType="1"/>
          </p:cNvSpPr>
          <p:nvPr/>
        </p:nvSpPr>
        <p:spPr bwMode="auto">
          <a:xfrm>
            <a:off x="4038600" y="37338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7" name="Line 23"/>
          <p:cNvSpPr>
            <a:spLocks noChangeShapeType="1"/>
          </p:cNvSpPr>
          <p:nvPr/>
        </p:nvSpPr>
        <p:spPr bwMode="auto">
          <a:xfrm>
            <a:off x="4267200" y="37338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8" name="Line 24"/>
          <p:cNvSpPr>
            <a:spLocks noChangeShapeType="1"/>
          </p:cNvSpPr>
          <p:nvPr/>
        </p:nvSpPr>
        <p:spPr bwMode="auto">
          <a:xfrm>
            <a:off x="4495800" y="37338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9" name="Line 25"/>
          <p:cNvSpPr>
            <a:spLocks noChangeShapeType="1"/>
          </p:cNvSpPr>
          <p:nvPr/>
        </p:nvSpPr>
        <p:spPr bwMode="auto">
          <a:xfrm>
            <a:off x="4724400" y="37338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0" name="Line 26"/>
          <p:cNvSpPr>
            <a:spLocks noChangeShapeType="1"/>
          </p:cNvSpPr>
          <p:nvPr/>
        </p:nvSpPr>
        <p:spPr bwMode="auto">
          <a:xfrm>
            <a:off x="4953000" y="37338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1" name="Line 27"/>
          <p:cNvSpPr>
            <a:spLocks noChangeShapeType="1"/>
          </p:cNvSpPr>
          <p:nvPr/>
        </p:nvSpPr>
        <p:spPr bwMode="auto">
          <a:xfrm>
            <a:off x="5181600" y="37338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2" name="Text Box 28"/>
          <p:cNvSpPr txBox="1">
            <a:spLocks noChangeArrowheads="1"/>
          </p:cNvSpPr>
          <p:nvPr/>
        </p:nvSpPr>
        <p:spPr bwMode="auto">
          <a:xfrm>
            <a:off x="5402263" y="3733800"/>
            <a:ext cx="2370137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</a:rPr>
              <a:t>6/4-bit substitutions</a:t>
            </a:r>
          </a:p>
        </p:txBody>
      </p:sp>
      <p:sp>
        <p:nvSpPr>
          <p:cNvPr id="38943" name="Rectangle 29"/>
          <p:cNvSpPr>
            <a:spLocks noChangeArrowheads="1"/>
          </p:cNvSpPr>
          <p:nvPr/>
        </p:nvSpPr>
        <p:spPr bwMode="auto">
          <a:xfrm>
            <a:off x="3429000" y="5105400"/>
            <a:ext cx="1828800" cy="228600"/>
          </a:xfrm>
          <a:prstGeom prst="rect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4" name="Line 30"/>
          <p:cNvSpPr>
            <a:spLocks noChangeShapeType="1"/>
          </p:cNvSpPr>
          <p:nvPr/>
        </p:nvSpPr>
        <p:spPr bwMode="auto">
          <a:xfrm>
            <a:off x="3505200" y="4495800"/>
            <a:ext cx="3048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5" name="Line 31"/>
          <p:cNvSpPr>
            <a:spLocks noChangeShapeType="1"/>
          </p:cNvSpPr>
          <p:nvPr/>
        </p:nvSpPr>
        <p:spPr bwMode="auto">
          <a:xfrm>
            <a:off x="3657600" y="4495800"/>
            <a:ext cx="11430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6" name="Line 32"/>
          <p:cNvSpPr>
            <a:spLocks noChangeShapeType="1"/>
          </p:cNvSpPr>
          <p:nvPr/>
        </p:nvSpPr>
        <p:spPr bwMode="auto">
          <a:xfrm flipH="1">
            <a:off x="3505200" y="4495800"/>
            <a:ext cx="3048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7" name="Line 33"/>
          <p:cNvSpPr>
            <a:spLocks noChangeShapeType="1"/>
          </p:cNvSpPr>
          <p:nvPr/>
        </p:nvSpPr>
        <p:spPr bwMode="auto">
          <a:xfrm flipH="1">
            <a:off x="3962400" y="4495800"/>
            <a:ext cx="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8" name="Line 34"/>
          <p:cNvSpPr>
            <a:spLocks noChangeShapeType="1"/>
          </p:cNvSpPr>
          <p:nvPr/>
        </p:nvSpPr>
        <p:spPr bwMode="auto">
          <a:xfrm>
            <a:off x="4114800" y="4495800"/>
            <a:ext cx="3810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9" name="Line 35"/>
          <p:cNvSpPr>
            <a:spLocks noChangeShapeType="1"/>
          </p:cNvSpPr>
          <p:nvPr/>
        </p:nvSpPr>
        <p:spPr bwMode="auto">
          <a:xfrm flipH="1">
            <a:off x="4114800" y="4495800"/>
            <a:ext cx="1524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50" name="Line 36"/>
          <p:cNvSpPr>
            <a:spLocks noChangeShapeType="1"/>
          </p:cNvSpPr>
          <p:nvPr/>
        </p:nvSpPr>
        <p:spPr bwMode="auto">
          <a:xfrm>
            <a:off x="4419600" y="4495800"/>
            <a:ext cx="8382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51" name="Line 37"/>
          <p:cNvSpPr>
            <a:spLocks noChangeShapeType="1"/>
          </p:cNvSpPr>
          <p:nvPr/>
        </p:nvSpPr>
        <p:spPr bwMode="auto">
          <a:xfrm flipH="1">
            <a:off x="4267200" y="4495800"/>
            <a:ext cx="3048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52" name="Line 38"/>
          <p:cNvSpPr>
            <a:spLocks noChangeShapeType="1"/>
          </p:cNvSpPr>
          <p:nvPr/>
        </p:nvSpPr>
        <p:spPr bwMode="auto">
          <a:xfrm flipH="1">
            <a:off x="4572000" y="4495800"/>
            <a:ext cx="1524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53" name="Line 39"/>
          <p:cNvSpPr>
            <a:spLocks noChangeShapeType="1"/>
          </p:cNvSpPr>
          <p:nvPr/>
        </p:nvSpPr>
        <p:spPr bwMode="auto">
          <a:xfrm>
            <a:off x="4876800" y="4495800"/>
            <a:ext cx="1524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54" name="Line 40"/>
          <p:cNvSpPr>
            <a:spLocks noChangeShapeType="1"/>
          </p:cNvSpPr>
          <p:nvPr/>
        </p:nvSpPr>
        <p:spPr bwMode="auto">
          <a:xfrm flipH="1">
            <a:off x="3581400" y="4495800"/>
            <a:ext cx="14478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55" name="Line 41"/>
          <p:cNvSpPr>
            <a:spLocks noChangeShapeType="1"/>
          </p:cNvSpPr>
          <p:nvPr/>
        </p:nvSpPr>
        <p:spPr bwMode="auto">
          <a:xfrm flipH="1">
            <a:off x="4876800" y="4495800"/>
            <a:ext cx="3048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56" name="Text Box 42"/>
          <p:cNvSpPr txBox="1">
            <a:spLocks noChangeArrowheads="1"/>
          </p:cNvSpPr>
          <p:nvPr/>
        </p:nvSpPr>
        <p:spPr bwMode="auto">
          <a:xfrm>
            <a:off x="5314950" y="4648200"/>
            <a:ext cx="222885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</a:rPr>
              <a:t>32-bit permutation</a:t>
            </a:r>
          </a:p>
        </p:txBody>
      </p:sp>
      <p:sp>
        <p:nvSpPr>
          <p:cNvPr id="38957" name="Line 43"/>
          <p:cNvSpPr>
            <a:spLocks noChangeShapeType="1"/>
          </p:cNvSpPr>
          <p:nvPr/>
        </p:nvSpPr>
        <p:spPr bwMode="auto">
          <a:xfrm>
            <a:off x="4343400" y="1219200"/>
            <a:ext cx="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58" name="Line 44"/>
          <p:cNvSpPr>
            <a:spLocks noChangeShapeType="1"/>
          </p:cNvSpPr>
          <p:nvPr/>
        </p:nvSpPr>
        <p:spPr bwMode="auto">
          <a:xfrm>
            <a:off x="4343400" y="5334000"/>
            <a:ext cx="0" cy="762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59" name="Line 45"/>
          <p:cNvSpPr>
            <a:spLocks noChangeShapeType="1"/>
          </p:cNvSpPr>
          <p:nvPr/>
        </p:nvSpPr>
        <p:spPr bwMode="auto">
          <a:xfrm flipH="1">
            <a:off x="3352800" y="2057400"/>
            <a:ext cx="304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60" name="Line 46"/>
          <p:cNvSpPr>
            <a:spLocks noChangeShapeType="1"/>
          </p:cNvSpPr>
          <p:nvPr/>
        </p:nvSpPr>
        <p:spPr bwMode="auto">
          <a:xfrm flipH="1">
            <a:off x="3733800" y="2057400"/>
            <a:ext cx="1524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61" name="Line 47"/>
          <p:cNvSpPr>
            <a:spLocks noChangeShapeType="1"/>
          </p:cNvSpPr>
          <p:nvPr/>
        </p:nvSpPr>
        <p:spPr bwMode="auto">
          <a:xfrm flipH="1">
            <a:off x="4038600" y="2057400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62" name="Line 48"/>
          <p:cNvSpPr>
            <a:spLocks noChangeShapeType="1"/>
          </p:cNvSpPr>
          <p:nvPr/>
        </p:nvSpPr>
        <p:spPr bwMode="auto">
          <a:xfrm>
            <a:off x="4343400" y="20574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63" name="Line 49"/>
          <p:cNvSpPr>
            <a:spLocks noChangeShapeType="1"/>
          </p:cNvSpPr>
          <p:nvPr/>
        </p:nvSpPr>
        <p:spPr bwMode="auto">
          <a:xfrm>
            <a:off x="4572000" y="2057400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64" name="Line 50"/>
          <p:cNvSpPr>
            <a:spLocks noChangeShapeType="1"/>
          </p:cNvSpPr>
          <p:nvPr/>
        </p:nvSpPr>
        <p:spPr bwMode="auto">
          <a:xfrm>
            <a:off x="4800600" y="2057400"/>
            <a:ext cx="1524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65" name="Line 51"/>
          <p:cNvSpPr>
            <a:spLocks noChangeShapeType="1"/>
          </p:cNvSpPr>
          <p:nvPr/>
        </p:nvSpPr>
        <p:spPr bwMode="auto">
          <a:xfrm>
            <a:off x="5029200" y="2057400"/>
            <a:ext cx="304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66" name="AutoShape 52"/>
          <p:cNvSpPr>
            <a:spLocks noChangeArrowheads="1"/>
          </p:cNvSpPr>
          <p:nvPr/>
        </p:nvSpPr>
        <p:spPr bwMode="auto">
          <a:xfrm>
            <a:off x="2971800" y="3505200"/>
            <a:ext cx="2743200" cy="2286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644 w 21600"/>
              <a:gd name="T13" fmla="*/ 3644 h 21600"/>
              <a:gd name="T14" fmla="*/ 17956 w 21600"/>
              <a:gd name="T15" fmla="*/ 1795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3688" y="21600"/>
                </a:lnTo>
                <a:lnTo>
                  <a:pt x="17912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67" name="Line 53"/>
          <p:cNvSpPr>
            <a:spLocks noChangeShapeType="1"/>
          </p:cNvSpPr>
          <p:nvPr/>
        </p:nvSpPr>
        <p:spPr bwMode="auto">
          <a:xfrm>
            <a:off x="3352800" y="3505200"/>
            <a:ext cx="304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68" name="Line 54"/>
          <p:cNvSpPr>
            <a:spLocks noChangeShapeType="1"/>
          </p:cNvSpPr>
          <p:nvPr/>
        </p:nvSpPr>
        <p:spPr bwMode="auto">
          <a:xfrm>
            <a:off x="3733800" y="3505200"/>
            <a:ext cx="1524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69" name="Line 55"/>
          <p:cNvSpPr>
            <a:spLocks noChangeShapeType="1"/>
          </p:cNvSpPr>
          <p:nvPr/>
        </p:nvSpPr>
        <p:spPr bwMode="auto">
          <a:xfrm>
            <a:off x="4038600" y="3505200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70" name="Line 56"/>
          <p:cNvSpPr>
            <a:spLocks noChangeShapeType="1"/>
          </p:cNvSpPr>
          <p:nvPr/>
        </p:nvSpPr>
        <p:spPr bwMode="auto">
          <a:xfrm>
            <a:off x="4343400" y="3505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71" name="Line 57"/>
          <p:cNvSpPr>
            <a:spLocks noChangeShapeType="1"/>
          </p:cNvSpPr>
          <p:nvPr/>
        </p:nvSpPr>
        <p:spPr bwMode="auto">
          <a:xfrm flipH="1">
            <a:off x="4572000" y="3505200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72" name="Line 58"/>
          <p:cNvSpPr>
            <a:spLocks noChangeShapeType="1"/>
          </p:cNvSpPr>
          <p:nvPr/>
        </p:nvSpPr>
        <p:spPr bwMode="auto">
          <a:xfrm flipH="1">
            <a:off x="4800600" y="3505200"/>
            <a:ext cx="1524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73" name="Line 59"/>
          <p:cNvSpPr>
            <a:spLocks noChangeShapeType="1"/>
          </p:cNvSpPr>
          <p:nvPr/>
        </p:nvSpPr>
        <p:spPr bwMode="auto">
          <a:xfrm flipH="1">
            <a:off x="5029200" y="3505200"/>
            <a:ext cx="304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74" name="Text Box 60"/>
          <p:cNvSpPr txBox="1">
            <a:spLocks noChangeArrowheads="1"/>
          </p:cNvSpPr>
          <p:nvPr/>
        </p:nvSpPr>
        <p:spPr bwMode="auto">
          <a:xfrm>
            <a:off x="4419600" y="1611313"/>
            <a:ext cx="931863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</a:rPr>
              <a:t>32 bits</a:t>
            </a:r>
          </a:p>
        </p:txBody>
      </p:sp>
      <p:sp>
        <p:nvSpPr>
          <p:cNvPr id="38975" name="Text Box 61"/>
          <p:cNvSpPr txBox="1">
            <a:spLocks noChangeArrowheads="1"/>
          </p:cNvSpPr>
          <p:nvPr/>
        </p:nvSpPr>
        <p:spPr bwMode="auto">
          <a:xfrm>
            <a:off x="4419600" y="2373313"/>
            <a:ext cx="931863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</a:rPr>
              <a:t>48 bits</a:t>
            </a:r>
          </a:p>
        </p:txBody>
      </p:sp>
      <p:sp>
        <p:nvSpPr>
          <p:cNvPr id="38976" name="Text Box 62"/>
          <p:cNvSpPr txBox="1">
            <a:spLocks noChangeArrowheads="1"/>
          </p:cNvSpPr>
          <p:nvPr/>
        </p:nvSpPr>
        <p:spPr bwMode="auto">
          <a:xfrm>
            <a:off x="5721350" y="6019800"/>
            <a:ext cx="1898650" cy="2286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aseline="-25000">
                <a:latin typeface="Arial" pitchFamily="34" charset="0"/>
              </a:rPr>
              <a:t>Slide courtesy of Josh Benaloh</a:t>
            </a:r>
          </a:p>
        </p:txBody>
      </p:sp>
      <p:sp>
        <p:nvSpPr>
          <p:cNvPr id="67" name="Date Placeholder 66"/>
          <p:cNvSpPr>
            <a:spLocks noGrp="1"/>
          </p:cNvSpPr>
          <p:nvPr>
            <p:ph type="dt" sz="half" idx="10"/>
          </p:nvPr>
        </p:nvSpPr>
        <p:spPr>
          <a:xfrm>
            <a:off x="152400" y="64008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775C53-27FB-451D-9CD1-AA4F4AD4E832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sz="3600" dirty="0"/>
              <a:t>Chaining Feistel Rounds</a:t>
            </a:r>
          </a:p>
        </p:txBody>
      </p:sp>
      <p:grpSp>
        <p:nvGrpSpPr>
          <p:cNvPr id="39941" name="Group 3"/>
          <p:cNvGrpSpPr>
            <a:grpSpLocks/>
          </p:cNvGrpSpPr>
          <p:nvPr/>
        </p:nvGrpSpPr>
        <p:grpSpPr bwMode="auto">
          <a:xfrm>
            <a:off x="2971800" y="1219200"/>
            <a:ext cx="3124200" cy="2438400"/>
            <a:chOff x="1872" y="1632"/>
            <a:chExt cx="1968" cy="1536"/>
          </a:xfrm>
        </p:grpSpPr>
        <p:sp>
          <p:nvSpPr>
            <p:cNvPr id="39965" name="Rectangle 4"/>
            <p:cNvSpPr>
              <a:spLocks noChangeArrowheads="1"/>
            </p:cNvSpPr>
            <p:nvPr/>
          </p:nvSpPr>
          <p:spPr bwMode="auto">
            <a:xfrm>
              <a:off x="1872" y="1632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6" name="Rectangle 5"/>
            <p:cNvSpPr>
              <a:spLocks noChangeArrowheads="1"/>
            </p:cNvSpPr>
            <p:nvPr/>
          </p:nvSpPr>
          <p:spPr bwMode="auto">
            <a:xfrm>
              <a:off x="2880" y="1632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7" name="Rectangle 6"/>
            <p:cNvSpPr>
              <a:spLocks noChangeArrowheads="1"/>
            </p:cNvSpPr>
            <p:nvPr/>
          </p:nvSpPr>
          <p:spPr bwMode="auto">
            <a:xfrm>
              <a:off x="2592" y="1920"/>
              <a:ext cx="528" cy="384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sz="1600">
                  <a:latin typeface="Arial" pitchFamily="34" charset="0"/>
                </a:rPr>
                <a:t>     f</a:t>
              </a:r>
              <a:endParaRPr lang="en-US" sz="2800">
                <a:latin typeface="Arial" pitchFamily="34" charset="0"/>
              </a:endParaRPr>
            </a:p>
          </p:txBody>
        </p:sp>
        <p:sp>
          <p:nvSpPr>
            <p:cNvPr id="39968" name="Rectangle 7"/>
            <p:cNvSpPr>
              <a:spLocks noChangeArrowheads="1"/>
            </p:cNvSpPr>
            <p:nvPr/>
          </p:nvSpPr>
          <p:spPr bwMode="auto">
            <a:xfrm>
              <a:off x="1872" y="3024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9" name="Rectangle 8"/>
            <p:cNvSpPr>
              <a:spLocks noChangeArrowheads="1"/>
            </p:cNvSpPr>
            <p:nvPr/>
          </p:nvSpPr>
          <p:spPr bwMode="auto">
            <a:xfrm>
              <a:off x="2880" y="3024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0" name="Line 9"/>
            <p:cNvSpPr>
              <a:spLocks noChangeShapeType="1"/>
            </p:cNvSpPr>
            <p:nvPr/>
          </p:nvSpPr>
          <p:spPr bwMode="auto">
            <a:xfrm>
              <a:off x="3120" y="2112"/>
              <a:ext cx="2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1" name="Line 10"/>
            <p:cNvSpPr>
              <a:spLocks noChangeShapeType="1"/>
            </p:cNvSpPr>
            <p:nvPr/>
          </p:nvSpPr>
          <p:spPr bwMode="auto">
            <a:xfrm>
              <a:off x="2448" y="2112"/>
              <a:ext cx="1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2" name="Oval 11"/>
            <p:cNvSpPr>
              <a:spLocks noChangeArrowheads="1"/>
            </p:cNvSpPr>
            <p:nvPr/>
          </p:nvSpPr>
          <p:spPr bwMode="auto">
            <a:xfrm>
              <a:off x="2256" y="2016"/>
              <a:ext cx="192" cy="192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3" name="Line 12"/>
            <p:cNvSpPr>
              <a:spLocks noChangeShapeType="1"/>
            </p:cNvSpPr>
            <p:nvPr/>
          </p:nvSpPr>
          <p:spPr bwMode="auto">
            <a:xfrm>
              <a:off x="2352" y="1872"/>
              <a:ext cx="0" cy="4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4" name="Line 13"/>
            <p:cNvSpPr>
              <a:spLocks noChangeShapeType="1"/>
            </p:cNvSpPr>
            <p:nvPr/>
          </p:nvSpPr>
          <p:spPr bwMode="auto">
            <a:xfrm>
              <a:off x="3360" y="1776"/>
              <a:ext cx="0" cy="5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5" name="Line 14"/>
            <p:cNvSpPr>
              <a:spLocks noChangeShapeType="1"/>
            </p:cNvSpPr>
            <p:nvPr/>
          </p:nvSpPr>
          <p:spPr bwMode="auto">
            <a:xfrm flipH="1">
              <a:off x="2256" y="2112"/>
              <a:ext cx="1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6" name="Line 15"/>
            <p:cNvSpPr>
              <a:spLocks noChangeShapeType="1"/>
            </p:cNvSpPr>
            <p:nvPr/>
          </p:nvSpPr>
          <p:spPr bwMode="auto">
            <a:xfrm>
              <a:off x="2352" y="278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7" name="Line 16"/>
            <p:cNvSpPr>
              <a:spLocks noChangeShapeType="1"/>
            </p:cNvSpPr>
            <p:nvPr/>
          </p:nvSpPr>
          <p:spPr bwMode="auto">
            <a:xfrm>
              <a:off x="3360" y="278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8" name="Line 17"/>
            <p:cNvSpPr>
              <a:spLocks noChangeShapeType="1"/>
            </p:cNvSpPr>
            <p:nvPr/>
          </p:nvSpPr>
          <p:spPr bwMode="auto">
            <a:xfrm>
              <a:off x="2352" y="2352"/>
              <a:ext cx="1008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9" name="Line 18"/>
            <p:cNvSpPr>
              <a:spLocks noChangeShapeType="1"/>
            </p:cNvSpPr>
            <p:nvPr/>
          </p:nvSpPr>
          <p:spPr bwMode="auto">
            <a:xfrm flipH="1">
              <a:off x="2352" y="2352"/>
              <a:ext cx="1008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0" name="Line 19"/>
            <p:cNvSpPr>
              <a:spLocks noChangeShapeType="1"/>
            </p:cNvSpPr>
            <p:nvPr/>
          </p:nvSpPr>
          <p:spPr bwMode="auto">
            <a:xfrm>
              <a:off x="2352" y="1776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1" name="Rectangle 20"/>
            <p:cNvSpPr>
              <a:spLocks noChangeArrowheads="1"/>
            </p:cNvSpPr>
            <p:nvPr/>
          </p:nvSpPr>
          <p:spPr bwMode="auto">
            <a:xfrm>
              <a:off x="2832" y="1632"/>
              <a:ext cx="48" cy="144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2" name="Rectangle 21"/>
            <p:cNvSpPr>
              <a:spLocks noChangeArrowheads="1"/>
            </p:cNvSpPr>
            <p:nvPr/>
          </p:nvSpPr>
          <p:spPr bwMode="auto">
            <a:xfrm>
              <a:off x="2832" y="3024"/>
              <a:ext cx="48" cy="144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942" name="Group 22"/>
          <p:cNvGrpSpPr>
            <a:grpSpLocks/>
          </p:cNvGrpSpPr>
          <p:nvPr/>
        </p:nvGrpSpPr>
        <p:grpSpPr bwMode="auto">
          <a:xfrm>
            <a:off x="2971800" y="3429000"/>
            <a:ext cx="3124200" cy="2438400"/>
            <a:chOff x="1872" y="1632"/>
            <a:chExt cx="1968" cy="1536"/>
          </a:xfrm>
        </p:grpSpPr>
        <p:sp>
          <p:nvSpPr>
            <p:cNvPr id="39947" name="Rectangle 23"/>
            <p:cNvSpPr>
              <a:spLocks noChangeArrowheads="1"/>
            </p:cNvSpPr>
            <p:nvPr/>
          </p:nvSpPr>
          <p:spPr bwMode="auto">
            <a:xfrm>
              <a:off x="1872" y="1632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8" name="Rectangle 24"/>
            <p:cNvSpPr>
              <a:spLocks noChangeArrowheads="1"/>
            </p:cNvSpPr>
            <p:nvPr/>
          </p:nvSpPr>
          <p:spPr bwMode="auto">
            <a:xfrm>
              <a:off x="2880" y="1632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9" name="Rectangle 25"/>
            <p:cNvSpPr>
              <a:spLocks noChangeArrowheads="1"/>
            </p:cNvSpPr>
            <p:nvPr/>
          </p:nvSpPr>
          <p:spPr bwMode="auto">
            <a:xfrm>
              <a:off x="2592" y="1920"/>
              <a:ext cx="528" cy="384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sz="1600">
                  <a:latin typeface="Arial" pitchFamily="34" charset="0"/>
                </a:rPr>
                <a:t>     f</a:t>
              </a:r>
            </a:p>
          </p:txBody>
        </p:sp>
        <p:sp>
          <p:nvSpPr>
            <p:cNvPr id="39950" name="Rectangle 26"/>
            <p:cNvSpPr>
              <a:spLocks noChangeArrowheads="1"/>
            </p:cNvSpPr>
            <p:nvPr/>
          </p:nvSpPr>
          <p:spPr bwMode="auto">
            <a:xfrm>
              <a:off x="1872" y="3024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1" name="Rectangle 27"/>
            <p:cNvSpPr>
              <a:spLocks noChangeArrowheads="1"/>
            </p:cNvSpPr>
            <p:nvPr/>
          </p:nvSpPr>
          <p:spPr bwMode="auto">
            <a:xfrm>
              <a:off x="2880" y="3024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2" name="Line 28"/>
            <p:cNvSpPr>
              <a:spLocks noChangeShapeType="1"/>
            </p:cNvSpPr>
            <p:nvPr/>
          </p:nvSpPr>
          <p:spPr bwMode="auto">
            <a:xfrm>
              <a:off x="3120" y="2112"/>
              <a:ext cx="2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3" name="Line 29"/>
            <p:cNvSpPr>
              <a:spLocks noChangeShapeType="1"/>
            </p:cNvSpPr>
            <p:nvPr/>
          </p:nvSpPr>
          <p:spPr bwMode="auto">
            <a:xfrm>
              <a:off x="2448" y="2112"/>
              <a:ext cx="1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4" name="Oval 30"/>
            <p:cNvSpPr>
              <a:spLocks noChangeArrowheads="1"/>
            </p:cNvSpPr>
            <p:nvPr/>
          </p:nvSpPr>
          <p:spPr bwMode="auto">
            <a:xfrm>
              <a:off x="2256" y="2016"/>
              <a:ext cx="192" cy="192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5" name="Line 31"/>
            <p:cNvSpPr>
              <a:spLocks noChangeShapeType="1"/>
            </p:cNvSpPr>
            <p:nvPr/>
          </p:nvSpPr>
          <p:spPr bwMode="auto">
            <a:xfrm>
              <a:off x="2352" y="1872"/>
              <a:ext cx="0" cy="4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6" name="Line 32"/>
            <p:cNvSpPr>
              <a:spLocks noChangeShapeType="1"/>
            </p:cNvSpPr>
            <p:nvPr/>
          </p:nvSpPr>
          <p:spPr bwMode="auto">
            <a:xfrm>
              <a:off x="3360" y="1776"/>
              <a:ext cx="0" cy="5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7" name="Line 33"/>
            <p:cNvSpPr>
              <a:spLocks noChangeShapeType="1"/>
            </p:cNvSpPr>
            <p:nvPr/>
          </p:nvSpPr>
          <p:spPr bwMode="auto">
            <a:xfrm flipH="1">
              <a:off x="2256" y="2112"/>
              <a:ext cx="1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8" name="Line 34"/>
            <p:cNvSpPr>
              <a:spLocks noChangeShapeType="1"/>
            </p:cNvSpPr>
            <p:nvPr/>
          </p:nvSpPr>
          <p:spPr bwMode="auto">
            <a:xfrm>
              <a:off x="2352" y="278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9" name="Line 35"/>
            <p:cNvSpPr>
              <a:spLocks noChangeShapeType="1"/>
            </p:cNvSpPr>
            <p:nvPr/>
          </p:nvSpPr>
          <p:spPr bwMode="auto">
            <a:xfrm>
              <a:off x="3360" y="278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0" name="Line 36"/>
            <p:cNvSpPr>
              <a:spLocks noChangeShapeType="1"/>
            </p:cNvSpPr>
            <p:nvPr/>
          </p:nvSpPr>
          <p:spPr bwMode="auto">
            <a:xfrm>
              <a:off x="2352" y="2352"/>
              <a:ext cx="1008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1" name="Line 37"/>
            <p:cNvSpPr>
              <a:spLocks noChangeShapeType="1"/>
            </p:cNvSpPr>
            <p:nvPr/>
          </p:nvSpPr>
          <p:spPr bwMode="auto">
            <a:xfrm flipH="1">
              <a:off x="2352" y="2352"/>
              <a:ext cx="1008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2" name="Line 38"/>
            <p:cNvSpPr>
              <a:spLocks noChangeShapeType="1"/>
            </p:cNvSpPr>
            <p:nvPr/>
          </p:nvSpPr>
          <p:spPr bwMode="auto">
            <a:xfrm>
              <a:off x="2352" y="1776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3" name="Rectangle 39"/>
            <p:cNvSpPr>
              <a:spLocks noChangeArrowheads="1"/>
            </p:cNvSpPr>
            <p:nvPr/>
          </p:nvSpPr>
          <p:spPr bwMode="auto">
            <a:xfrm>
              <a:off x="2832" y="1632"/>
              <a:ext cx="48" cy="144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4" name="Rectangle 40"/>
            <p:cNvSpPr>
              <a:spLocks noChangeArrowheads="1"/>
            </p:cNvSpPr>
            <p:nvPr/>
          </p:nvSpPr>
          <p:spPr bwMode="auto">
            <a:xfrm>
              <a:off x="2832" y="3024"/>
              <a:ext cx="48" cy="144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943" name="Line 41"/>
          <p:cNvSpPr>
            <a:spLocks noChangeShapeType="1"/>
          </p:cNvSpPr>
          <p:nvPr/>
        </p:nvSpPr>
        <p:spPr bwMode="auto">
          <a:xfrm>
            <a:off x="4953000" y="1828800"/>
            <a:ext cx="1371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9944" name="Text Box 42"/>
          <p:cNvSpPr txBox="1">
            <a:spLocks noChangeArrowheads="1"/>
          </p:cNvSpPr>
          <p:nvPr/>
        </p:nvSpPr>
        <p:spPr bwMode="auto">
          <a:xfrm>
            <a:off x="6400800" y="1676400"/>
            <a:ext cx="3683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000">
                <a:latin typeface="Arial" pitchFamily="34" charset="0"/>
              </a:rPr>
              <a:t>k</a:t>
            </a:r>
            <a:r>
              <a:rPr lang="en-US" sz="2000" baseline="-25000">
                <a:latin typeface="Arial" pitchFamily="34" charset="0"/>
              </a:rPr>
              <a:t>i</a:t>
            </a:r>
          </a:p>
        </p:txBody>
      </p:sp>
      <p:sp>
        <p:nvSpPr>
          <p:cNvPr id="39945" name="Line 43"/>
          <p:cNvSpPr>
            <a:spLocks noChangeShapeType="1"/>
          </p:cNvSpPr>
          <p:nvPr/>
        </p:nvSpPr>
        <p:spPr bwMode="auto">
          <a:xfrm>
            <a:off x="4953000" y="4038600"/>
            <a:ext cx="1371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9946" name="Text Box 44"/>
          <p:cNvSpPr txBox="1">
            <a:spLocks noChangeArrowheads="1"/>
          </p:cNvSpPr>
          <p:nvPr/>
        </p:nvSpPr>
        <p:spPr bwMode="auto">
          <a:xfrm>
            <a:off x="6477000" y="3962400"/>
            <a:ext cx="6858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000">
                <a:latin typeface="Arial" pitchFamily="34" charset="0"/>
              </a:rPr>
              <a:t>k</a:t>
            </a:r>
            <a:r>
              <a:rPr lang="en-US" sz="2000" baseline="-25000">
                <a:latin typeface="Arial" pitchFamily="34" charset="0"/>
              </a:rPr>
              <a:t>i+1</a:t>
            </a:r>
          </a:p>
        </p:txBody>
      </p:sp>
      <p:sp>
        <p:nvSpPr>
          <p:cNvPr id="49" name="Date Placeholder 4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8D113F-9F88-4683-9F4E-F9CF948C6919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/>
              <a:t>DES</a:t>
            </a:r>
          </a:p>
        </p:txBody>
      </p:sp>
      <p:sp>
        <p:nvSpPr>
          <p:cNvPr id="41989" name="Rectangle 3"/>
          <p:cNvSpPr>
            <a:spLocks noChangeArrowheads="1"/>
          </p:cNvSpPr>
          <p:nvPr/>
        </p:nvSpPr>
        <p:spPr bwMode="auto">
          <a:xfrm>
            <a:off x="3581400" y="2551113"/>
            <a:ext cx="1828800" cy="24384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400">
              <a:latin typeface="Arial" pitchFamily="34" charset="0"/>
            </a:endParaRPr>
          </a:p>
        </p:txBody>
      </p:sp>
      <p:sp>
        <p:nvSpPr>
          <p:cNvPr id="41990" name="Line 4"/>
          <p:cNvSpPr>
            <a:spLocks noChangeShapeType="1"/>
          </p:cNvSpPr>
          <p:nvPr/>
        </p:nvSpPr>
        <p:spPr bwMode="auto">
          <a:xfrm>
            <a:off x="533400" y="3770313"/>
            <a:ext cx="3048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Text Box 5"/>
          <p:cNvSpPr txBox="1">
            <a:spLocks noChangeArrowheads="1"/>
          </p:cNvSpPr>
          <p:nvPr/>
        </p:nvSpPr>
        <p:spPr bwMode="auto">
          <a:xfrm>
            <a:off x="946150" y="1905000"/>
            <a:ext cx="220186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Arial" pitchFamily="34" charset="0"/>
              </a:rPr>
              <a:t>64-bit Plaintext</a:t>
            </a:r>
          </a:p>
        </p:txBody>
      </p:sp>
      <p:sp>
        <p:nvSpPr>
          <p:cNvPr id="41992" name="Text Box 6"/>
          <p:cNvSpPr txBox="1">
            <a:spLocks noChangeArrowheads="1"/>
          </p:cNvSpPr>
          <p:nvPr/>
        </p:nvSpPr>
        <p:spPr bwMode="auto">
          <a:xfrm>
            <a:off x="4984750" y="5105400"/>
            <a:ext cx="242252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Arial" pitchFamily="34" charset="0"/>
              </a:rPr>
              <a:t>64-bit Ciphertext</a:t>
            </a:r>
          </a:p>
        </p:txBody>
      </p:sp>
      <p:sp>
        <p:nvSpPr>
          <p:cNvPr id="41993" name="Freeform 7"/>
          <p:cNvSpPr>
            <a:spLocks/>
          </p:cNvSpPr>
          <p:nvPr/>
        </p:nvSpPr>
        <p:spPr bwMode="auto">
          <a:xfrm>
            <a:off x="4084638" y="2101850"/>
            <a:ext cx="411162" cy="449263"/>
          </a:xfrm>
          <a:custGeom>
            <a:avLst/>
            <a:gdLst>
              <a:gd name="T0" fmla="*/ 0 w 259"/>
              <a:gd name="T1" fmla="*/ 0 h 331"/>
              <a:gd name="T2" fmla="*/ 2147483647 w 259"/>
              <a:gd name="T3" fmla="*/ 0 h 331"/>
              <a:gd name="T4" fmla="*/ 2147483647 w 259"/>
              <a:gd name="T5" fmla="*/ 2147483647 h 331"/>
              <a:gd name="T6" fmla="*/ 0 60000 65536"/>
              <a:gd name="T7" fmla="*/ 0 60000 65536"/>
              <a:gd name="T8" fmla="*/ 0 60000 65536"/>
              <a:gd name="T9" fmla="*/ 0 w 259"/>
              <a:gd name="T10" fmla="*/ 0 h 331"/>
              <a:gd name="T11" fmla="*/ 259 w 259"/>
              <a:gd name="T12" fmla="*/ 331 h 33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9" h="331">
                <a:moveTo>
                  <a:pt x="0" y="0"/>
                </a:moveTo>
                <a:lnTo>
                  <a:pt x="257" y="0"/>
                </a:lnTo>
                <a:lnTo>
                  <a:pt x="259" y="331"/>
                </a:ln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4" name="Text Box 8"/>
          <p:cNvSpPr txBox="1">
            <a:spLocks noChangeArrowheads="1"/>
          </p:cNvSpPr>
          <p:nvPr/>
        </p:nvSpPr>
        <p:spPr bwMode="auto">
          <a:xfrm>
            <a:off x="990600" y="3276600"/>
            <a:ext cx="155733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Arial" pitchFamily="34" charset="0"/>
              </a:rPr>
              <a:t>56-bit Key</a:t>
            </a:r>
          </a:p>
        </p:txBody>
      </p:sp>
      <p:sp>
        <p:nvSpPr>
          <p:cNvPr id="41995" name="Freeform 9"/>
          <p:cNvSpPr>
            <a:spLocks/>
          </p:cNvSpPr>
          <p:nvPr/>
        </p:nvSpPr>
        <p:spPr bwMode="auto">
          <a:xfrm>
            <a:off x="4492625" y="4989513"/>
            <a:ext cx="482600" cy="328612"/>
          </a:xfrm>
          <a:custGeom>
            <a:avLst/>
            <a:gdLst>
              <a:gd name="T0" fmla="*/ 2147483647 w 304"/>
              <a:gd name="T1" fmla="*/ 0 h 207"/>
              <a:gd name="T2" fmla="*/ 0 w 304"/>
              <a:gd name="T3" fmla="*/ 2147483647 h 207"/>
              <a:gd name="T4" fmla="*/ 2147483647 w 304"/>
              <a:gd name="T5" fmla="*/ 2147483647 h 207"/>
              <a:gd name="T6" fmla="*/ 0 60000 65536"/>
              <a:gd name="T7" fmla="*/ 0 60000 65536"/>
              <a:gd name="T8" fmla="*/ 0 60000 65536"/>
              <a:gd name="T9" fmla="*/ 0 w 304"/>
              <a:gd name="T10" fmla="*/ 0 h 207"/>
              <a:gd name="T11" fmla="*/ 304 w 304"/>
              <a:gd name="T12" fmla="*/ 207 h 20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4" h="207">
                <a:moveTo>
                  <a:pt x="2" y="0"/>
                </a:moveTo>
                <a:lnTo>
                  <a:pt x="0" y="207"/>
                </a:lnTo>
                <a:lnTo>
                  <a:pt x="304" y="207"/>
                </a:ln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6" name="Line 10"/>
          <p:cNvSpPr>
            <a:spLocks noChangeShapeType="1"/>
          </p:cNvSpPr>
          <p:nvPr/>
        </p:nvSpPr>
        <p:spPr bwMode="auto">
          <a:xfrm>
            <a:off x="3581400" y="27035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7" name="Line 11"/>
          <p:cNvSpPr>
            <a:spLocks noChangeShapeType="1"/>
          </p:cNvSpPr>
          <p:nvPr/>
        </p:nvSpPr>
        <p:spPr bwMode="auto">
          <a:xfrm>
            <a:off x="3581400" y="28559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8" name="Line 12"/>
          <p:cNvSpPr>
            <a:spLocks noChangeShapeType="1"/>
          </p:cNvSpPr>
          <p:nvPr/>
        </p:nvSpPr>
        <p:spPr bwMode="auto">
          <a:xfrm>
            <a:off x="3581400" y="30083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9" name="Line 13"/>
          <p:cNvSpPr>
            <a:spLocks noChangeShapeType="1"/>
          </p:cNvSpPr>
          <p:nvPr/>
        </p:nvSpPr>
        <p:spPr bwMode="auto">
          <a:xfrm>
            <a:off x="3581400" y="31607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0" name="Line 14"/>
          <p:cNvSpPr>
            <a:spLocks noChangeShapeType="1"/>
          </p:cNvSpPr>
          <p:nvPr/>
        </p:nvSpPr>
        <p:spPr bwMode="auto">
          <a:xfrm>
            <a:off x="3581400" y="33131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1" name="Line 15"/>
          <p:cNvSpPr>
            <a:spLocks noChangeShapeType="1"/>
          </p:cNvSpPr>
          <p:nvPr/>
        </p:nvSpPr>
        <p:spPr bwMode="auto">
          <a:xfrm>
            <a:off x="3581400" y="34655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2" name="Line 16"/>
          <p:cNvSpPr>
            <a:spLocks noChangeShapeType="1"/>
          </p:cNvSpPr>
          <p:nvPr/>
        </p:nvSpPr>
        <p:spPr bwMode="auto">
          <a:xfrm>
            <a:off x="3581400" y="36179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3" name="Line 17"/>
          <p:cNvSpPr>
            <a:spLocks noChangeShapeType="1"/>
          </p:cNvSpPr>
          <p:nvPr/>
        </p:nvSpPr>
        <p:spPr bwMode="auto">
          <a:xfrm>
            <a:off x="3581400" y="37703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4" name="Line 18"/>
          <p:cNvSpPr>
            <a:spLocks noChangeShapeType="1"/>
          </p:cNvSpPr>
          <p:nvPr/>
        </p:nvSpPr>
        <p:spPr bwMode="auto">
          <a:xfrm>
            <a:off x="3581400" y="39227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5" name="Line 19"/>
          <p:cNvSpPr>
            <a:spLocks noChangeShapeType="1"/>
          </p:cNvSpPr>
          <p:nvPr/>
        </p:nvSpPr>
        <p:spPr bwMode="auto">
          <a:xfrm>
            <a:off x="3581400" y="40751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6" name="Line 20"/>
          <p:cNvSpPr>
            <a:spLocks noChangeShapeType="1"/>
          </p:cNvSpPr>
          <p:nvPr/>
        </p:nvSpPr>
        <p:spPr bwMode="auto">
          <a:xfrm>
            <a:off x="3581400" y="42275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7" name="Line 21"/>
          <p:cNvSpPr>
            <a:spLocks noChangeShapeType="1"/>
          </p:cNvSpPr>
          <p:nvPr/>
        </p:nvSpPr>
        <p:spPr bwMode="auto">
          <a:xfrm>
            <a:off x="3581400" y="43799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8" name="Line 22"/>
          <p:cNvSpPr>
            <a:spLocks noChangeShapeType="1"/>
          </p:cNvSpPr>
          <p:nvPr/>
        </p:nvSpPr>
        <p:spPr bwMode="auto">
          <a:xfrm>
            <a:off x="3581400" y="45323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9" name="Line 23"/>
          <p:cNvSpPr>
            <a:spLocks noChangeShapeType="1"/>
          </p:cNvSpPr>
          <p:nvPr/>
        </p:nvSpPr>
        <p:spPr bwMode="auto">
          <a:xfrm>
            <a:off x="3581400" y="46847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10" name="Line 24"/>
          <p:cNvSpPr>
            <a:spLocks noChangeShapeType="1"/>
          </p:cNvSpPr>
          <p:nvPr/>
        </p:nvSpPr>
        <p:spPr bwMode="auto">
          <a:xfrm>
            <a:off x="3581400" y="48371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11" name="AutoShape 25"/>
          <p:cNvSpPr>
            <a:spLocks/>
          </p:cNvSpPr>
          <p:nvPr/>
        </p:nvSpPr>
        <p:spPr bwMode="auto">
          <a:xfrm>
            <a:off x="5638800" y="2551113"/>
            <a:ext cx="457200" cy="2438400"/>
          </a:xfrm>
          <a:prstGeom prst="rightBrace">
            <a:avLst>
              <a:gd name="adj1" fmla="val 44444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12" name="Text Box 26"/>
          <p:cNvSpPr txBox="1">
            <a:spLocks noChangeArrowheads="1"/>
          </p:cNvSpPr>
          <p:nvPr/>
        </p:nvSpPr>
        <p:spPr bwMode="auto">
          <a:xfrm>
            <a:off x="6324600" y="3336925"/>
            <a:ext cx="1506538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Arial" pitchFamily="34" charset="0"/>
              </a:rPr>
              <a:t>16 Feistel</a:t>
            </a:r>
          </a:p>
          <a:p>
            <a:r>
              <a:rPr lang="en-US" sz="2400">
                <a:latin typeface="Arial" pitchFamily="34" charset="0"/>
              </a:rPr>
              <a:t>Rounds</a:t>
            </a:r>
          </a:p>
        </p:txBody>
      </p:sp>
      <p:sp>
        <p:nvSpPr>
          <p:cNvPr id="42013" name="Line 27"/>
          <p:cNvSpPr>
            <a:spLocks noChangeShapeType="1"/>
          </p:cNvSpPr>
          <p:nvPr/>
        </p:nvSpPr>
        <p:spPr bwMode="auto">
          <a:xfrm>
            <a:off x="5486400" y="2627313"/>
            <a:ext cx="1600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14" name="Text Box 28"/>
          <p:cNvSpPr txBox="1">
            <a:spLocks noChangeArrowheads="1"/>
          </p:cNvSpPr>
          <p:nvPr/>
        </p:nvSpPr>
        <p:spPr bwMode="auto">
          <a:xfrm>
            <a:off x="7239000" y="2819400"/>
            <a:ext cx="15240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>
                <a:latin typeface="+mn-lt"/>
              </a:rPr>
              <a:t>k</a:t>
            </a:r>
            <a:r>
              <a:rPr lang="en-US" sz="1600" baseline="-25000">
                <a:latin typeface="+mn-lt"/>
              </a:rPr>
              <a:t>1 </a:t>
            </a:r>
            <a:r>
              <a:rPr lang="en-US" sz="1600">
                <a:latin typeface="+mn-lt"/>
              </a:rPr>
              <a:t>(48 bits)</a:t>
            </a:r>
            <a:endParaRPr lang="en-US" sz="1600" baseline="-25000">
              <a:latin typeface="+mn-lt"/>
            </a:endParaRPr>
          </a:p>
        </p:txBody>
      </p:sp>
      <p:sp>
        <p:nvSpPr>
          <p:cNvPr id="42015" name="Line 29"/>
          <p:cNvSpPr>
            <a:spLocks noChangeShapeType="1"/>
          </p:cNvSpPr>
          <p:nvPr/>
        </p:nvSpPr>
        <p:spPr bwMode="auto">
          <a:xfrm>
            <a:off x="5486400" y="2779713"/>
            <a:ext cx="1600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16" name="Text Box 30"/>
          <p:cNvSpPr txBox="1">
            <a:spLocks noChangeArrowheads="1"/>
          </p:cNvSpPr>
          <p:nvPr/>
        </p:nvSpPr>
        <p:spPr bwMode="auto">
          <a:xfrm>
            <a:off x="7239000" y="2438400"/>
            <a:ext cx="8382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1600">
                <a:latin typeface="+mn-lt"/>
              </a:rPr>
              <a:t>k</a:t>
            </a:r>
            <a:r>
              <a:rPr lang="en-US" sz="1600" baseline="-25000">
                <a:latin typeface="+mn-lt"/>
              </a:rPr>
              <a:t>2</a:t>
            </a:r>
          </a:p>
        </p:txBody>
      </p:sp>
      <p:sp>
        <p:nvSpPr>
          <p:cNvPr id="42017" name="Line 31"/>
          <p:cNvSpPr>
            <a:spLocks noChangeShapeType="1"/>
          </p:cNvSpPr>
          <p:nvPr/>
        </p:nvSpPr>
        <p:spPr bwMode="auto">
          <a:xfrm>
            <a:off x="5486400" y="4913313"/>
            <a:ext cx="1600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18" name="Text Box 32"/>
          <p:cNvSpPr txBox="1">
            <a:spLocks noChangeArrowheads="1"/>
          </p:cNvSpPr>
          <p:nvPr/>
        </p:nvSpPr>
        <p:spPr bwMode="auto">
          <a:xfrm>
            <a:off x="7239000" y="4760913"/>
            <a:ext cx="53340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400">
                <a:latin typeface="Arial Unicode MS" pitchFamily="34" charset="-128"/>
              </a:rPr>
              <a:t>k</a:t>
            </a:r>
            <a:r>
              <a:rPr lang="en-US" sz="1400" baseline="-25000">
                <a:latin typeface="Arial Unicode MS" pitchFamily="34" charset="-128"/>
              </a:rPr>
              <a:t>16</a:t>
            </a:r>
          </a:p>
        </p:txBody>
      </p:sp>
      <p:sp>
        <p:nvSpPr>
          <p:cNvPr id="37" name="Date Placeholder 3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E233CA-91E0-4722-A4A2-DB7452F4A7BC}" type="slidenum">
              <a:rPr lang="en-US"/>
              <a:pPr>
                <a:defRPr/>
              </a:pPr>
              <a:t>16</a:t>
            </a:fld>
            <a:endParaRPr lang="en-US"/>
          </a:p>
        </p:txBody>
      </p:sp>
      <p:grpSp>
        <p:nvGrpSpPr>
          <p:cNvPr id="43012" name="Group 2"/>
          <p:cNvGrpSpPr>
            <a:grpSpLocks/>
          </p:cNvGrpSpPr>
          <p:nvPr/>
        </p:nvGrpSpPr>
        <p:grpSpPr bwMode="auto">
          <a:xfrm>
            <a:off x="2819400" y="2035314"/>
            <a:ext cx="3124200" cy="2438400"/>
            <a:chOff x="1872" y="1632"/>
            <a:chExt cx="1968" cy="1536"/>
          </a:xfrm>
        </p:grpSpPr>
        <p:sp>
          <p:nvSpPr>
            <p:cNvPr id="43021" name="Rectangle 3"/>
            <p:cNvSpPr>
              <a:spLocks noChangeArrowheads="1"/>
            </p:cNvSpPr>
            <p:nvPr/>
          </p:nvSpPr>
          <p:spPr bwMode="auto">
            <a:xfrm>
              <a:off x="1872" y="1632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2" name="Rectangle 4"/>
            <p:cNvSpPr>
              <a:spLocks noChangeArrowheads="1"/>
            </p:cNvSpPr>
            <p:nvPr/>
          </p:nvSpPr>
          <p:spPr bwMode="auto">
            <a:xfrm>
              <a:off x="2880" y="1632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3" name="Rectangle 5"/>
            <p:cNvSpPr>
              <a:spLocks noChangeArrowheads="1"/>
            </p:cNvSpPr>
            <p:nvPr/>
          </p:nvSpPr>
          <p:spPr bwMode="auto">
            <a:xfrm>
              <a:off x="2592" y="1920"/>
              <a:ext cx="528" cy="384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sz="1600">
                  <a:latin typeface="Arial" pitchFamily="34" charset="0"/>
                </a:rPr>
                <a:t>     f</a:t>
              </a:r>
              <a:endParaRPr lang="en-US" sz="2800">
                <a:latin typeface="Arial" pitchFamily="34" charset="0"/>
              </a:endParaRPr>
            </a:p>
          </p:txBody>
        </p:sp>
        <p:sp>
          <p:nvSpPr>
            <p:cNvPr id="43024" name="Rectangle 6"/>
            <p:cNvSpPr>
              <a:spLocks noChangeArrowheads="1"/>
            </p:cNvSpPr>
            <p:nvPr/>
          </p:nvSpPr>
          <p:spPr bwMode="auto">
            <a:xfrm>
              <a:off x="1872" y="3024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5" name="Rectangle 7"/>
            <p:cNvSpPr>
              <a:spLocks noChangeArrowheads="1"/>
            </p:cNvSpPr>
            <p:nvPr/>
          </p:nvSpPr>
          <p:spPr bwMode="auto">
            <a:xfrm>
              <a:off x="2880" y="3024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6" name="Line 8"/>
            <p:cNvSpPr>
              <a:spLocks noChangeShapeType="1"/>
            </p:cNvSpPr>
            <p:nvPr/>
          </p:nvSpPr>
          <p:spPr bwMode="auto">
            <a:xfrm>
              <a:off x="3120" y="2112"/>
              <a:ext cx="2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7" name="Line 9"/>
            <p:cNvSpPr>
              <a:spLocks noChangeShapeType="1"/>
            </p:cNvSpPr>
            <p:nvPr/>
          </p:nvSpPr>
          <p:spPr bwMode="auto">
            <a:xfrm>
              <a:off x="2448" y="2112"/>
              <a:ext cx="1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8" name="Oval 10"/>
            <p:cNvSpPr>
              <a:spLocks noChangeArrowheads="1"/>
            </p:cNvSpPr>
            <p:nvPr/>
          </p:nvSpPr>
          <p:spPr bwMode="auto">
            <a:xfrm>
              <a:off x="2256" y="2016"/>
              <a:ext cx="192" cy="192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9" name="Line 11"/>
            <p:cNvSpPr>
              <a:spLocks noChangeShapeType="1"/>
            </p:cNvSpPr>
            <p:nvPr/>
          </p:nvSpPr>
          <p:spPr bwMode="auto">
            <a:xfrm>
              <a:off x="2352" y="1872"/>
              <a:ext cx="0" cy="4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0" name="Line 12"/>
            <p:cNvSpPr>
              <a:spLocks noChangeShapeType="1"/>
            </p:cNvSpPr>
            <p:nvPr/>
          </p:nvSpPr>
          <p:spPr bwMode="auto">
            <a:xfrm>
              <a:off x="3360" y="1776"/>
              <a:ext cx="0" cy="5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1" name="Line 13"/>
            <p:cNvSpPr>
              <a:spLocks noChangeShapeType="1"/>
            </p:cNvSpPr>
            <p:nvPr/>
          </p:nvSpPr>
          <p:spPr bwMode="auto">
            <a:xfrm flipH="1">
              <a:off x="2256" y="2112"/>
              <a:ext cx="1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2" name="Line 14"/>
            <p:cNvSpPr>
              <a:spLocks noChangeShapeType="1"/>
            </p:cNvSpPr>
            <p:nvPr/>
          </p:nvSpPr>
          <p:spPr bwMode="auto">
            <a:xfrm>
              <a:off x="2352" y="278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3" name="Line 15"/>
            <p:cNvSpPr>
              <a:spLocks noChangeShapeType="1"/>
            </p:cNvSpPr>
            <p:nvPr/>
          </p:nvSpPr>
          <p:spPr bwMode="auto">
            <a:xfrm>
              <a:off x="3360" y="278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4" name="Line 16"/>
            <p:cNvSpPr>
              <a:spLocks noChangeShapeType="1"/>
            </p:cNvSpPr>
            <p:nvPr/>
          </p:nvSpPr>
          <p:spPr bwMode="auto">
            <a:xfrm>
              <a:off x="2352" y="2352"/>
              <a:ext cx="1008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5" name="Line 17"/>
            <p:cNvSpPr>
              <a:spLocks noChangeShapeType="1"/>
            </p:cNvSpPr>
            <p:nvPr/>
          </p:nvSpPr>
          <p:spPr bwMode="auto">
            <a:xfrm flipH="1">
              <a:off x="2352" y="2352"/>
              <a:ext cx="1008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6" name="Line 18"/>
            <p:cNvSpPr>
              <a:spLocks noChangeShapeType="1"/>
            </p:cNvSpPr>
            <p:nvPr/>
          </p:nvSpPr>
          <p:spPr bwMode="auto">
            <a:xfrm>
              <a:off x="2352" y="1776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7" name="Rectangle 19"/>
            <p:cNvSpPr>
              <a:spLocks noChangeArrowheads="1"/>
            </p:cNvSpPr>
            <p:nvPr/>
          </p:nvSpPr>
          <p:spPr bwMode="auto">
            <a:xfrm>
              <a:off x="2832" y="1632"/>
              <a:ext cx="48" cy="144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8" name="Rectangle 20"/>
            <p:cNvSpPr>
              <a:spLocks noChangeArrowheads="1"/>
            </p:cNvSpPr>
            <p:nvPr/>
          </p:nvSpPr>
          <p:spPr bwMode="auto">
            <a:xfrm>
              <a:off x="2832" y="3024"/>
              <a:ext cx="48" cy="144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013" name="Rectangle 21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US" sz="3600" dirty="0"/>
              <a:t>DES Round</a:t>
            </a:r>
          </a:p>
        </p:txBody>
      </p:sp>
      <p:sp>
        <p:nvSpPr>
          <p:cNvPr id="43014" name="Text Box 22"/>
          <p:cNvSpPr txBox="1">
            <a:spLocks noChangeArrowheads="1"/>
          </p:cNvSpPr>
          <p:nvPr/>
        </p:nvSpPr>
        <p:spPr bwMode="auto">
          <a:xfrm>
            <a:off x="3505200" y="5083314"/>
            <a:ext cx="3200400" cy="7078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000">
                <a:latin typeface="Arial" pitchFamily="34" charset="0"/>
              </a:rPr>
              <a:t>F(K,X)= non-linear function</a:t>
            </a:r>
          </a:p>
        </p:txBody>
      </p:sp>
      <p:sp>
        <p:nvSpPr>
          <p:cNvPr id="43015" name="Line 23"/>
          <p:cNvSpPr>
            <a:spLocks noChangeShapeType="1"/>
          </p:cNvSpPr>
          <p:nvPr/>
        </p:nvSpPr>
        <p:spPr bwMode="auto">
          <a:xfrm>
            <a:off x="4800600" y="2721114"/>
            <a:ext cx="1371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3016" name="Text Box 24"/>
          <p:cNvSpPr txBox="1">
            <a:spLocks noChangeArrowheads="1"/>
          </p:cNvSpPr>
          <p:nvPr/>
        </p:nvSpPr>
        <p:spPr bwMode="auto">
          <a:xfrm>
            <a:off x="6172200" y="2492514"/>
            <a:ext cx="13716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000">
                <a:latin typeface="Arial" pitchFamily="34" charset="0"/>
              </a:rPr>
              <a:t>k</a:t>
            </a:r>
            <a:r>
              <a:rPr lang="en-US" sz="2000" baseline="-25000">
                <a:latin typeface="Arial" pitchFamily="34" charset="0"/>
              </a:rPr>
              <a:t>i </a:t>
            </a:r>
            <a:r>
              <a:rPr lang="en-US" sz="2000">
                <a:latin typeface="Arial" pitchFamily="34" charset="0"/>
              </a:rPr>
              <a:t>(48 bits)</a:t>
            </a:r>
            <a:endParaRPr lang="en-US" sz="2000" baseline="-25000">
              <a:latin typeface="Arial" pitchFamily="34" charset="0"/>
            </a:endParaRPr>
          </a:p>
        </p:txBody>
      </p:sp>
      <p:sp>
        <p:nvSpPr>
          <p:cNvPr id="43017" name="Text Box 25"/>
          <p:cNvSpPr txBox="1">
            <a:spLocks noChangeArrowheads="1"/>
          </p:cNvSpPr>
          <p:nvPr/>
        </p:nvSpPr>
        <p:spPr bwMode="auto">
          <a:xfrm>
            <a:off x="3032125" y="1959114"/>
            <a:ext cx="97155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400">
                <a:latin typeface="Arial" pitchFamily="34" charset="0"/>
              </a:rPr>
              <a:t>L (32 bits)</a:t>
            </a:r>
          </a:p>
        </p:txBody>
      </p:sp>
      <p:sp>
        <p:nvSpPr>
          <p:cNvPr id="43018" name="Text Box 26"/>
          <p:cNvSpPr txBox="1">
            <a:spLocks noChangeArrowheads="1"/>
          </p:cNvSpPr>
          <p:nvPr/>
        </p:nvSpPr>
        <p:spPr bwMode="auto">
          <a:xfrm>
            <a:off x="4419600" y="1959114"/>
            <a:ext cx="1001713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400">
                <a:latin typeface="Arial" pitchFamily="34" charset="0"/>
              </a:rPr>
              <a:t>R (32 bits)</a:t>
            </a:r>
          </a:p>
        </p:txBody>
      </p:sp>
      <p:sp>
        <p:nvSpPr>
          <p:cNvPr id="43019" name="Text Box 27"/>
          <p:cNvSpPr txBox="1">
            <a:spLocks noChangeArrowheads="1"/>
          </p:cNvSpPr>
          <p:nvPr/>
        </p:nvSpPr>
        <p:spPr bwMode="auto">
          <a:xfrm>
            <a:off x="2971800" y="4168914"/>
            <a:ext cx="1011238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400">
                <a:latin typeface="Arial" pitchFamily="34" charset="0"/>
              </a:rPr>
              <a:t>L’ (32 bits)</a:t>
            </a:r>
          </a:p>
        </p:txBody>
      </p:sp>
      <p:sp>
        <p:nvSpPr>
          <p:cNvPr id="43020" name="Text Box 28"/>
          <p:cNvSpPr txBox="1">
            <a:spLocks noChangeArrowheads="1"/>
          </p:cNvSpPr>
          <p:nvPr/>
        </p:nvSpPr>
        <p:spPr bwMode="auto">
          <a:xfrm>
            <a:off x="4572000" y="4168914"/>
            <a:ext cx="104140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400">
                <a:latin typeface="Arial" pitchFamily="34" charset="0"/>
              </a:rPr>
              <a:t>R’ (32 bits)</a:t>
            </a:r>
          </a:p>
        </p:txBody>
      </p:sp>
      <p:sp>
        <p:nvSpPr>
          <p:cNvPr id="33" name="Date Placeholder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AEF73C-7DB4-4A8A-8AD4-4BEBD73C4399}" type="slidenum">
              <a:rPr lang="en-US"/>
              <a:pPr>
                <a:defRPr/>
              </a:pPr>
              <a:t>17</a:t>
            </a:fld>
            <a:endParaRPr lang="en-US"/>
          </a:p>
        </p:txBody>
      </p:sp>
      <p:pic>
        <p:nvPicPr>
          <p:cNvPr id="44036" name="Picture 2" descr="des-round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4088" y="317500"/>
            <a:ext cx="4694237" cy="622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1C6C75-22C3-4F1F-8BD3-C780CC19C165}" type="slidenum">
              <a:rPr lang="en-US"/>
              <a:pPr>
                <a:defRPr/>
              </a:pPr>
              <a:t>18</a:t>
            </a:fld>
            <a:endParaRPr lang="en-US"/>
          </a:p>
        </p:txBody>
      </p:sp>
      <p:pic>
        <p:nvPicPr>
          <p:cNvPr id="45060" name="Picture 2" descr="des-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7188" y="550863"/>
            <a:ext cx="5888037" cy="575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28600" y="64008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9752E1-A44C-4EC8-8E20-02FE1E4996C2}" type="slidenum">
              <a:rPr lang="en-US"/>
              <a:pPr>
                <a:defRPr/>
              </a:pPr>
              <a:t>19</a:t>
            </a:fld>
            <a:endParaRPr lang="en-US"/>
          </a:p>
        </p:txBody>
      </p:sp>
      <p:pic>
        <p:nvPicPr>
          <p:cNvPr id="46084" name="Picture 2" descr="des-keysch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2838" y="282575"/>
            <a:ext cx="4376737" cy="629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52400" y="64008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CC65F8-63F1-45A4-8D0F-54FA2D77622C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533400"/>
          </a:xfrm>
        </p:spPr>
        <p:txBody>
          <a:bodyPr/>
          <a:lstStyle/>
          <a:p>
            <a:r>
              <a:rPr lang="en-US" sz="3600"/>
              <a:t>Block ciphers</a:t>
            </a:r>
          </a:p>
        </p:txBody>
      </p:sp>
      <p:sp>
        <p:nvSpPr>
          <p:cNvPr id="31749" name="Text Box 3"/>
          <p:cNvSpPr txBox="1">
            <a:spLocks noChangeArrowheads="1"/>
          </p:cNvSpPr>
          <p:nvPr/>
        </p:nvSpPr>
        <p:spPr bwMode="auto">
          <a:xfrm>
            <a:off x="533400" y="1416132"/>
            <a:ext cx="8229600" cy="397031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</a:rPr>
              <a:t>  </a:t>
            </a:r>
            <a:r>
              <a:rPr lang="en-US" sz="2000" dirty="0">
                <a:latin typeface="Arial" pitchFamily="34" charset="0"/>
              </a:rPr>
              <a:t>Complicated keyed invertible functions constructed from iterated elementary rounds.</a:t>
            </a:r>
          </a:p>
          <a:p>
            <a:pPr lvl="1">
              <a:buFontTx/>
              <a:buChar char="•"/>
            </a:pPr>
            <a:r>
              <a:rPr lang="en-US" sz="2000" dirty="0">
                <a:latin typeface="Arial" pitchFamily="34" charset="0"/>
              </a:rPr>
              <a:t> Confusion: non-linear functions (ROM lookup)</a:t>
            </a:r>
          </a:p>
          <a:p>
            <a:pPr lvl="1">
              <a:buFontTx/>
              <a:buChar char="•"/>
            </a:pPr>
            <a:r>
              <a:rPr lang="en-US" sz="2000" dirty="0">
                <a:latin typeface="Arial" pitchFamily="34" charset="0"/>
              </a:rPr>
              <a:t> Diffusion: permute round output bits</a:t>
            </a:r>
          </a:p>
          <a:p>
            <a:endParaRPr lang="en-US" sz="2000" b="1" i="1" dirty="0">
              <a:latin typeface="Arial" pitchFamily="34" charset="0"/>
            </a:endParaRPr>
          </a:p>
          <a:p>
            <a:r>
              <a:rPr lang="en-US" sz="2000" dirty="0">
                <a:latin typeface="Arial" pitchFamily="34" charset="0"/>
              </a:rPr>
              <a:t>Characteristics:</a:t>
            </a:r>
          </a:p>
          <a:p>
            <a:pPr lvl="1">
              <a:buFontTx/>
              <a:buChar char="•"/>
            </a:pPr>
            <a:r>
              <a:rPr lang="en-US" sz="2000" dirty="0">
                <a:latin typeface="Arial" pitchFamily="34" charset="0"/>
              </a:rPr>
              <a:t> Fast</a:t>
            </a:r>
          </a:p>
          <a:p>
            <a:pPr lvl="1">
              <a:buFontTx/>
              <a:buChar char="•"/>
            </a:pPr>
            <a:r>
              <a:rPr lang="en-US" sz="2000" dirty="0">
                <a:latin typeface="Arial" pitchFamily="34" charset="0"/>
              </a:rPr>
              <a:t> Data encrypted in fixed “block sizes” (64,128,256 bit blocks are common).</a:t>
            </a:r>
          </a:p>
          <a:p>
            <a:pPr lvl="1">
              <a:buFontTx/>
              <a:buChar char="•"/>
            </a:pPr>
            <a:r>
              <a:rPr lang="en-US" sz="2000" dirty="0">
                <a:latin typeface="Arial" pitchFamily="34" charset="0"/>
              </a:rPr>
              <a:t> Key and message bits non-linearly mixed in cipher-text</a:t>
            </a:r>
          </a:p>
          <a:p>
            <a:pPr lvl="1">
              <a:buFontTx/>
              <a:buChar char="•"/>
            </a:pPr>
            <a:endParaRPr lang="en-US" sz="2400" i="1" dirty="0">
              <a:latin typeface="Arial" pitchFamily="34" charset="0"/>
            </a:endParaRPr>
          </a:p>
          <a:p>
            <a:endParaRPr lang="en-US" sz="2400" i="1" dirty="0">
              <a:latin typeface="Arial" pitchFamily="34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A00A90-59E7-4F71-863E-A67274527EF6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sz="3600" dirty="0"/>
              <a:t>DES Described Algebraically</a:t>
            </a:r>
          </a:p>
        </p:txBody>
      </p:sp>
      <p:sp>
        <p:nvSpPr>
          <p:cNvPr id="47109" name="Text Box 3"/>
          <p:cNvSpPr txBox="1">
            <a:spLocks noChangeArrowheads="1"/>
          </p:cNvSpPr>
          <p:nvPr/>
        </p:nvSpPr>
        <p:spPr bwMode="auto">
          <a:xfrm>
            <a:off x="593725" y="2381250"/>
            <a:ext cx="7788275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 sz="3200">
              <a:latin typeface="Math3Mono" pitchFamily="2" charset="2"/>
            </a:endParaRPr>
          </a:p>
        </p:txBody>
      </p:sp>
      <p:sp>
        <p:nvSpPr>
          <p:cNvPr id="47110" name="Text Box 4"/>
          <p:cNvSpPr txBox="1">
            <a:spLocks noChangeArrowheads="1"/>
          </p:cNvSpPr>
          <p:nvPr/>
        </p:nvSpPr>
        <p:spPr bwMode="auto">
          <a:xfrm>
            <a:off x="228600" y="1981200"/>
            <a:ext cx="8534400" cy="317009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Math1" pitchFamily="2" charset="2"/>
              </a:rPr>
              <a:t> </a:t>
            </a:r>
            <a:r>
              <a:rPr lang="en-US" sz="2000" dirty="0">
                <a:latin typeface="Math1Mono"/>
              </a:rPr>
              <a:t>𝞂</a:t>
            </a:r>
            <a:r>
              <a:rPr lang="en-US" sz="2000" baseline="-25000" dirty="0" err="1">
                <a:latin typeface="Arial Unicode MS" pitchFamily="34" charset="-128"/>
              </a:rPr>
              <a:t>i</a:t>
            </a:r>
            <a:r>
              <a:rPr lang="en-US" sz="2000" dirty="0">
                <a:latin typeface="Arial Unicode MS" pitchFamily="34" charset="-128"/>
              </a:rPr>
              <a:t>(L,R)= (</a:t>
            </a:r>
            <a:r>
              <a:rPr lang="en-US" sz="2000" dirty="0" err="1">
                <a:latin typeface="Arial Unicode MS" pitchFamily="34" charset="-128"/>
              </a:rPr>
              <a:t>L</a:t>
            </a:r>
            <a:r>
              <a:rPr kumimoji="1" lang="en-US" sz="2000" dirty="0" err="1">
                <a:latin typeface="Math1Mono"/>
              </a:rPr>
              <a:t>⨁</a:t>
            </a:r>
            <a:r>
              <a:rPr lang="en-US" sz="2000" dirty="0" err="1">
                <a:latin typeface="Arial Unicode MS" pitchFamily="34" charset="-128"/>
              </a:rPr>
              <a:t>f</a:t>
            </a:r>
            <a:r>
              <a:rPr lang="en-US" sz="2000" dirty="0">
                <a:latin typeface="Arial Unicode MS" pitchFamily="34" charset="-128"/>
              </a:rPr>
              <a:t>(E(R)</a:t>
            </a:r>
            <a:r>
              <a:rPr kumimoji="1" lang="en-US" sz="2000" dirty="0">
                <a:latin typeface="Math1Mono"/>
              </a:rPr>
              <a:t>⨁</a:t>
            </a:r>
            <a:r>
              <a:rPr lang="en-US" sz="2000" dirty="0" err="1">
                <a:latin typeface="Arial Unicode MS" pitchFamily="34" charset="-128"/>
              </a:rPr>
              <a:t>k</a:t>
            </a:r>
            <a:r>
              <a:rPr lang="en-US" sz="2000" baseline="-25000" dirty="0" err="1">
                <a:latin typeface="Arial" pitchFamily="34" charset="0"/>
              </a:rPr>
              <a:t>i</a:t>
            </a:r>
            <a:r>
              <a:rPr lang="en-US" sz="2000" dirty="0">
                <a:latin typeface="Arial Unicode MS" pitchFamily="34" charset="-128"/>
              </a:rPr>
              <a:t>), R)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 Unicode MS" pitchFamily="34" charset="-128"/>
              </a:rPr>
              <a:t> </a:t>
            </a:r>
            <a:r>
              <a:rPr lang="en-US" sz="2000" dirty="0" err="1">
                <a:latin typeface="Arial Unicode MS" pitchFamily="34" charset="-128"/>
              </a:rPr>
              <a:t>k</a:t>
            </a:r>
            <a:r>
              <a:rPr lang="en-US" sz="2000" baseline="-25000" dirty="0" err="1">
                <a:latin typeface="Arial Unicode MS" pitchFamily="34" charset="-128"/>
              </a:rPr>
              <a:t>i</a:t>
            </a:r>
            <a:r>
              <a:rPr lang="en-US" sz="2000" baseline="-25000" dirty="0">
                <a:latin typeface="Arial Unicode MS" pitchFamily="34" charset="-128"/>
              </a:rPr>
              <a:t> </a:t>
            </a:r>
            <a:r>
              <a:rPr lang="en-US" sz="2000" dirty="0">
                <a:latin typeface="Arial" pitchFamily="34" charset="0"/>
              </a:rPr>
              <a:t>is 48 bit sub-key for round </a:t>
            </a:r>
            <a:r>
              <a:rPr lang="en-US" sz="2000" dirty="0" err="1">
                <a:latin typeface="Arial" pitchFamily="34" charset="0"/>
              </a:rPr>
              <a:t>i</a:t>
            </a:r>
            <a:r>
              <a:rPr lang="en-US" sz="2000" dirty="0">
                <a:latin typeface="Arial" pitchFamily="34" charset="0"/>
              </a:rPr>
              <a:t>.</a:t>
            </a:r>
            <a:endParaRPr lang="en-US" sz="2000" dirty="0">
              <a:latin typeface="Arial Unicode MS" pitchFamily="34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 Unicode MS" pitchFamily="34" charset="-128"/>
              </a:rPr>
              <a:t> f(x)= P(S</a:t>
            </a:r>
            <a:r>
              <a:rPr lang="en-US" sz="2000" baseline="-25000" dirty="0">
                <a:latin typeface="Arial Unicode MS" pitchFamily="34" charset="-128"/>
              </a:rPr>
              <a:t>1</a:t>
            </a:r>
            <a:r>
              <a:rPr lang="en-US" sz="2000" dirty="0">
                <a:latin typeface="Arial Unicode MS" pitchFamily="34" charset="-128"/>
              </a:rPr>
              <a:t>S</a:t>
            </a:r>
            <a:r>
              <a:rPr lang="en-US" sz="2000" baseline="-25000" dirty="0">
                <a:latin typeface="Arial Unicode MS" pitchFamily="34" charset="-128"/>
              </a:rPr>
              <a:t>2</a:t>
            </a:r>
            <a:r>
              <a:rPr lang="en-US" sz="2000" dirty="0">
                <a:latin typeface="Arial Unicode MS" pitchFamily="34" charset="-128"/>
              </a:rPr>
              <a:t>S</a:t>
            </a:r>
            <a:r>
              <a:rPr lang="en-US" sz="2000" baseline="-25000" dirty="0">
                <a:latin typeface="Arial Unicode MS" pitchFamily="34" charset="-128"/>
              </a:rPr>
              <a:t>3</a:t>
            </a:r>
            <a:r>
              <a:rPr lang="en-US" sz="2000" dirty="0">
                <a:latin typeface="Arial Unicode MS" pitchFamily="34" charset="-128"/>
              </a:rPr>
              <a:t> … S</a:t>
            </a:r>
            <a:r>
              <a:rPr lang="en-US" sz="2000" baseline="-25000" dirty="0">
                <a:latin typeface="Arial Unicode MS" pitchFamily="34" charset="-128"/>
              </a:rPr>
              <a:t>8</a:t>
            </a:r>
            <a:r>
              <a:rPr lang="en-US" sz="2000" dirty="0">
                <a:latin typeface="Arial Unicode MS" pitchFamily="34" charset="-128"/>
              </a:rPr>
              <a:t>(x)).  </a:t>
            </a:r>
            <a:r>
              <a:rPr lang="en-US" sz="2000" dirty="0">
                <a:latin typeface="Arial" pitchFamily="34" charset="0"/>
              </a:rPr>
              <a:t>Each S –box operates on 6-bit quantities and outputs 4 bit quantities.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itchFamily="34" charset="0"/>
              </a:rPr>
              <a:t> P permutes the resulting 32 output bits.</a:t>
            </a:r>
            <a:endParaRPr lang="en-US" sz="2000" baseline="-25000" dirty="0">
              <a:latin typeface="Arial Unicode MS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Math1Mono"/>
              </a:rPr>
              <a:t> 𝜏</a:t>
            </a:r>
            <a:r>
              <a:rPr lang="en-US" sz="2000" dirty="0">
                <a:latin typeface="Arial Unicode MS" pitchFamily="34" charset="-128"/>
              </a:rPr>
              <a:t>(L, R)= (R, L).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itchFamily="34" charset="0"/>
              </a:rPr>
              <a:t> Each round (except last) is </a:t>
            </a:r>
            <a:r>
              <a:rPr lang="en-US" sz="2000" dirty="0">
                <a:latin typeface="Math1Mono"/>
              </a:rPr>
              <a:t>𝜏𝞂</a:t>
            </a:r>
            <a:r>
              <a:rPr lang="en-US" sz="2000" baseline="-25000" dirty="0" err="1">
                <a:latin typeface="Arial Unicode MS" pitchFamily="34" charset="-128"/>
              </a:rPr>
              <a:t>i</a:t>
            </a:r>
            <a:r>
              <a:rPr lang="en-US" sz="2000" baseline="-25000" dirty="0">
                <a:latin typeface="Arial Unicode MS" pitchFamily="34" charset="-128"/>
              </a:rPr>
              <a:t>.</a:t>
            </a:r>
            <a:r>
              <a:rPr lang="en-US" sz="2000" dirty="0">
                <a:latin typeface="Arial Unicode MS" pitchFamily="34" charset="-128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 Unicode MS" pitchFamily="34" charset="-128"/>
              </a:rPr>
              <a:t> </a:t>
            </a:r>
            <a:r>
              <a:rPr lang="en-US" sz="2000" dirty="0">
                <a:latin typeface="Arial" pitchFamily="34" charset="0"/>
              </a:rPr>
              <a:t>Note that </a:t>
            </a:r>
            <a:r>
              <a:rPr lang="en-US" sz="2000" dirty="0">
                <a:latin typeface="Math1Mono"/>
              </a:rPr>
              <a:t>𝜏𝜏</a:t>
            </a:r>
            <a:r>
              <a:rPr lang="en-US" sz="2000" dirty="0">
                <a:latin typeface="Math1" pitchFamily="2" charset="2"/>
              </a:rPr>
              <a:t>= </a:t>
            </a:r>
            <a:r>
              <a:rPr lang="en-US" sz="2000" dirty="0">
                <a:latin typeface="Math1Mono"/>
              </a:rPr>
              <a:t>𝜏</a:t>
            </a:r>
            <a:r>
              <a:rPr lang="en-US" sz="2000" baseline="30000" dirty="0">
                <a:latin typeface="Math1" pitchFamily="2" charset="2"/>
              </a:rPr>
              <a:t>2</a:t>
            </a:r>
            <a:r>
              <a:rPr lang="en-US" sz="2000" dirty="0">
                <a:latin typeface="Math1" pitchFamily="2" charset="2"/>
              </a:rPr>
              <a:t>= 1= </a:t>
            </a:r>
            <a:r>
              <a:rPr lang="en-US" sz="2000" dirty="0">
                <a:latin typeface="Math1Mono"/>
              </a:rPr>
              <a:t>𝞂</a:t>
            </a:r>
            <a:r>
              <a:rPr lang="en-US" sz="2000" baseline="-25000" dirty="0" err="1">
                <a:latin typeface="Arial Unicode MS" pitchFamily="34" charset="-128"/>
              </a:rPr>
              <a:t>i</a:t>
            </a:r>
            <a:r>
              <a:rPr lang="en-US" sz="2000" dirty="0">
                <a:latin typeface="Math1Mono"/>
              </a:rPr>
              <a:t>𝞂</a:t>
            </a:r>
            <a:r>
              <a:rPr lang="en-US" sz="2000" baseline="-25000" dirty="0" err="1">
                <a:latin typeface="Arial Unicode MS" pitchFamily="34" charset="-128"/>
              </a:rPr>
              <a:t>i</a:t>
            </a:r>
            <a:r>
              <a:rPr lang="en-US" sz="2000" baseline="-25000" dirty="0">
                <a:latin typeface="Arial Unicode MS" pitchFamily="34" charset="-128"/>
              </a:rPr>
              <a:t> </a:t>
            </a:r>
            <a:r>
              <a:rPr lang="en-US" sz="2000" dirty="0">
                <a:latin typeface="Arial Unicode MS" pitchFamily="34" charset="-128"/>
              </a:rPr>
              <a:t>= </a:t>
            </a:r>
            <a:r>
              <a:rPr lang="en-US" sz="2000" dirty="0">
                <a:latin typeface="Math1Mono"/>
              </a:rPr>
              <a:t>𝞂</a:t>
            </a:r>
            <a:r>
              <a:rPr lang="en-US" sz="2000" baseline="-25000" dirty="0">
                <a:latin typeface="Arial Unicode MS" pitchFamily="34" charset="-128"/>
              </a:rPr>
              <a:t>i</a:t>
            </a:r>
            <a:r>
              <a:rPr lang="en-US" sz="2000" baseline="30000" dirty="0">
                <a:latin typeface="Arial Unicode MS" pitchFamily="34" charset="-128"/>
              </a:rPr>
              <a:t>2</a:t>
            </a:r>
            <a:r>
              <a:rPr lang="en-US" sz="2000" dirty="0">
                <a:latin typeface="Arial Unicode MS" pitchFamily="34" charset="-128"/>
              </a:rPr>
              <a:t>.</a:t>
            </a:r>
            <a:endParaRPr lang="en-US" sz="2000" baseline="-25000" dirty="0">
              <a:latin typeface="Arial Unicode MS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itchFamily="34" charset="0"/>
              </a:rPr>
              <a:t> Full DES is:  </a:t>
            </a:r>
            <a:r>
              <a:rPr lang="en-US" sz="2000" dirty="0">
                <a:latin typeface="Arial Unicode MS" pitchFamily="34" charset="-128"/>
              </a:rPr>
              <a:t>DES</a:t>
            </a:r>
            <a:r>
              <a:rPr lang="en-US" sz="2000" baseline="-25000" dirty="0">
                <a:latin typeface="Arial Unicode MS" pitchFamily="34" charset="-128"/>
              </a:rPr>
              <a:t>K</a:t>
            </a:r>
            <a:r>
              <a:rPr lang="en-US" sz="2000" dirty="0">
                <a:latin typeface="Arial Unicode MS" pitchFamily="34" charset="-128"/>
              </a:rPr>
              <a:t>(x)= IP</a:t>
            </a:r>
            <a:r>
              <a:rPr lang="en-US" sz="2000" baseline="30000" dirty="0">
                <a:latin typeface="Arial Unicode MS" pitchFamily="34" charset="-128"/>
              </a:rPr>
              <a:t>-1</a:t>
            </a:r>
            <a:r>
              <a:rPr lang="en-US" sz="2000" dirty="0">
                <a:latin typeface="Arial Unicode MS" pitchFamily="34" charset="-128"/>
              </a:rPr>
              <a:t> </a:t>
            </a:r>
            <a:r>
              <a:rPr lang="en-US" sz="2000" dirty="0">
                <a:latin typeface="Math1Mono"/>
              </a:rPr>
              <a:t>𝞂</a:t>
            </a:r>
            <a:r>
              <a:rPr lang="en-US" sz="2000" baseline="-25000" dirty="0">
                <a:latin typeface="Arial Unicode MS" pitchFamily="34" charset="-128"/>
              </a:rPr>
              <a:t>16</a:t>
            </a:r>
            <a:r>
              <a:rPr lang="en-US" sz="2000" dirty="0">
                <a:latin typeface="Math1Mono"/>
              </a:rPr>
              <a:t> 𝜏</a:t>
            </a:r>
            <a:r>
              <a:rPr lang="en-US" sz="2000" dirty="0">
                <a:latin typeface="Math1" pitchFamily="2" charset="2"/>
              </a:rPr>
              <a:t> ... </a:t>
            </a:r>
            <a:r>
              <a:rPr lang="en-US" sz="2000" dirty="0">
                <a:latin typeface="Math1Mono"/>
              </a:rPr>
              <a:t>𝞂</a:t>
            </a:r>
            <a:r>
              <a:rPr lang="en-US" sz="2000" baseline="-25000" dirty="0">
                <a:latin typeface="Arial Unicode MS" pitchFamily="34" charset="-128"/>
              </a:rPr>
              <a:t>3</a:t>
            </a:r>
            <a:r>
              <a:rPr lang="en-US" sz="2000" dirty="0">
                <a:latin typeface="Math1Mono"/>
              </a:rPr>
              <a:t> 𝜏 𝞂</a:t>
            </a:r>
            <a:r>
              <a:rPr lang="en-US" sz="2000" baseline="-25000" dirty="0">
                <a:latin typeface="Arial Unicode MS" pitchFamily="34" charset="-128"/>
              </a:rPr>
              <a:t>2</a:t>
            </a:r>
            <a:r>
              <a:rPr lang="en-US" sz="2000" dirty="0">
                <a:latin typeface="Math1Mono"/>
              </a:rPr>
              <a:t> 𝜏 𝞂</a:t>
            </a:r>
            <a:r>
              <a:rPr lang="en-US" sz="2000" baseline="-25000" dirty="0">
                <a:latin typeface="Arial Unicode MS" pitchFamily="34" charset="-128"/>
              </a:rPr>
              <a:t>1 </a:t>
            </a:r>
            <a:r>
              <a:rPr lang="en-US" sz="2000" dirty="0">
                <a:latin typeface="Arial Unicode MS" pitchFamily="34" charset="-128"/>
              </a:rPr>
              <a:t>IP(x).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itchFamily="34" charset="0"/>
              </a:rPr>
              <a:t> So, its inverse is:  </a:t>
            </a:r>
            <a:r>
              <a:rPr lang="en-US" sz="2000" dirty="0">
                <a:latin typeface="Arial Unicode MS" pitchFamily="34" charset="-128"/>
              </a:rPr>
              <a:t>DES</a:t>
            </a:r>
            <a:r>
              <a:rPr lang="en-US" sz="2000" baseline="-25000" dirty="0">
                <a:latin typeface="Arial Unicode MS" pitchFamily="34" charset="-128"/>
              </a:rPr>
              <a:t>K</a:t>
            </a:r>
            <a:r>
              <a:rPr lang="en-US" sz="2000" baseline="30000" dirty="0">
                <a:latin typeface="Arial Unicode MS" pitchFamily="34" charset="-128"/>
              </a:rPr>
              <a:t>-1</a:t>
            </a:r>
            <a:r>
              <a:rPr lang="en-US" sz="2000" dirty="0">
                <a:latin typeface="Arial Unicode MS" pitchFamily="34" charset="-128"/>
              </a:rPr>
              <a:t>(x)= IP</a:t>
            </a:r>
            <a:r>
              <a:rPr lang="en-US" sz="2000" baseline="30000" dirty="0">
                <a:latin typeface="Arial Unicode MS" pitchFamily="34" charset="-128"/>
              </a:rPr>
              <a:t>-1</a:t>
            </a:r>
            <a:r>
              <a:rPr lang="en-US" sz="2000" dirty="0">
                <a:latin typeface="Arial Unicode MS" pitchFamily="34" charset="-128"/>
              </a:rPr>
              <a:t> </a:t>
            </a:r>
            <a:r>
              <a:rPr lang="en-US" sz="2000" dirty="0">
                <a:latin typeface="Math1Mono"/>
              </a:rPr>
              <a:t>𝞂</a:t>
            </a:r>
            <a:r>
              <a:rPr lang="en-US" sz="2000" baseline="-25000" dirty="0">
                <a:latin typeface="Arial Unicode MS" pitchFamily="34" charset="-128"/>
              </a:rPr>
              <a:t>1</a:t>
            </a:r>
            <a:r>
              <a:rPr lang="en-US" sz="2000" dirty="0">
                <a:latin typeface="Math1Mono"/>
              </a:rPr>
              <a:t> 𝜏</a:t>
            </a:r>
            <a:r>
              <a:rPr lang="en-US" sz="2000" dirty="0">
                <a:latin typeface="Math1" pitchFamily="2" charset="2"/>
              </a:rPr>
              <a:t> ... </a:t>
            </a:r>
            <a:r>
              <a:rPr lang="en-US" sz="2000" dirty="0">
                <a:latin typeface="Math1Mono"/>
              </a:rPr>
              <a:t>𝞂</a:t>
            </a:r>
            <a:r>
              <a:rPr lang="en-US" sz="2000" baseline="-25000" dirty="0">
                <a:latin typeface="Arial Unicode MS" pitchFamily="34" charset="-128"/>
              </a:rPr>
              <a:t>14</a:t>
            </a:r>
            <a:r>
              <a:rPr lang="en-US" sz="2000" dirty="0">
                <a:latin typeface="Math1Mono"/>
              </a:rPr>
              <a:t> 𝜏 𝞂</a:t>
            </a:r>
            <a:r>
              <a:rPr lang="en-US" sz="2000" baseline="-25000" dirty="0">
                <a:latin typeface="Arial Unicode MS" pitchFamily="34" charset="-128"/>
              </a:rPr>
              <a:t>15</a:t>
            </a:r>
            <a:r>
              <a:rPr lang="en-US" sz="2000" dirty="0">
                <a:latin typeface="Math1Mono"/>
              </a:rPr>
              <a:t> 𝜏 𝞂</a:t>
            </a:r>
            <a:r>
              <a:rPr lang="en-US" sz="2000" baseline="-25000" dirty="0">
                <a:latin typeface="Arial Unicode MS" pitchFamily="34" charset="-128"/>
              </a:rPr>
              <a:t>16 </a:t>
            </a:r>
            <a:r>
              <a:rPr lang="en-US" sz="2000" dirty="0">
                <a:latin typeface="Arial Unicode MS" pitchFamily="34" charset="-128"/>
              </a:rPr>
              <a:t>IP(x).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E74377-E917-4A9C-A507-571AF25D064D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/>
              <a:t>DES Key Schedule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dirty="0"/>
              <a:t>C</a:t>
            </a:r>
            <a:r>
              <a:rPr lang="en-US" sz="2000" baseline="-25000" dirty="0"/>
              <a:t>0</a:t>
            </a:r>
            <a:r>
              <a:rPr lang="en-US" sz="2000" dirty="0"/>
              <a:t>D</a:t>
            </a:r>
            <a:r>
              <a:rPr lang="en-US" sz="2000" baseline="-25000" dirty="0"/>
              <a:t>0</a:t>
            </a:r>
            <a:r>
              <a:rPr lang="en-US" sz="2000" dirty="0"/>
              <a:t>= PC</a:t>
            </a:r>
            <a:r>
              <a:rPr lang="en-US" sz="2000" baseline="-25000" dirty="0"/>
              <a:t>1</a:t>
            </a:r>
            <a:r>
              <a:rPr lang="en-US" sz="2000" dirty="0"/>
              <a:t>(K)</a:t>
            </a:r>
          </a:p>
          <a:p>
            <a:pPr>
              <a:buFontTx/>
              <a:buNone/>
            </a:pPr>
            <a:r>
              <a:rPr lang="en-US" sz="2000" dirty="0"/>
              <a:t>C</a:t>
            </a:r>
            <a:r>
              <a:rPr lang="en-US" sz="2000" baseline="-25000" dirty="0"/>
              <a:t>i+1</a:t>
            </a:r>
            <a:r>
              <a:rPr lang="en-US" sz="2000" dirty="0"/>
              <a:t> = </a:t>
            </a:r>
            <a:r>
              <a:rPr lang="en-US" sz="2000" dirty="0" err="1"/>
              <a:t>LeftShift</a:t>
            </a:r>
            <a:r>
              <a:rPr lang="en-US" sz="2000" dirty="0"/>
              <a:t>(</a:t>
            </a:r>
            <a:r>
              <a:rPr lang="en-US" sz="2000" dirty="0" err="1"/>
              <a:t>Shift</a:t>
            </a:r>
            <a:r>
              <a:rPr lang="en-US" sz="2000" baseline="-25000" dirty="0" err="1"/>
              <a:t>i</a:t>
            </a:r>
            <a:r>
              <a:rPr lang="en-US" sz="2000" dirty="0"/>
              <a:t>, C</a:t>
            </a:r>
            <a:r>
              <a:rPr lang="en-US" sz="2000" baseline="-25000" dirty="0"/>
              <a:t>i</a:t>
            </a:r>
            <a:r>
              <a:rPr lang="en-US" sz="2000" dirty="0"/>
              <a:t>), D</a:t>
            </a:r>
            <a:r>
              <a:rPr lang="en-US" sz="2000" baseline="-25000" dirty="0"/>
              <a:t>i+1</a:t>
            </a:r>
            <a:r>
              <a:rPr lang="en-US" sz="2000" dirty="0"/>
              <a:t> = </a:t>
            </a:r>
            <a:r>
              <a:rPr lang="en-US" sz="2000" dirty="0" err="1"/>
              <a:t>LeftShift</a:t>
            </a:r>
            <a:r>
              <a:rPr lang="en-US" sz="2000" dirty="0"/>
              <a:t>(</a:t>
            </a:r>
            <a:r>
              <a:rPr lang="en-US" sz="2000" dirty="0" err="1"/>
              <a:t>Shift</a:t>
            </a:r>
            <a:r>
              <a:rPr lang="en-US" sz="2000" baseline="-25000" dirty="0" err="1"/>
              <a:t>i</a:t>
            </a:r>
            <a:r>
              <a:rPr lang="en-US" sz="2000" dirty="0"/>
              <a:t>, D</a:t>
            </a:r>
            <a:r>
              <a:rPr lang="en-US" sz="2000" baseline="-25000" dirty="0"/>
              <a:t>i</a:t>
            </a:r>
            <a:r>
              <a:rPr lang="en-US" sz="2000" dirty="0"/>
              <a:t>)</a:t>
            </a:r>
          </a:p>
          <a:p>
            <a:pPr>
              <a:buFontTx/>
              <a:buNone/>
            </a:pPr>
            <a:r>
              <a:rPr lang="en-US" sz="2000" dirty="0"/>
              <a:t>K</a:t>
            </a:r>
            <a:r>
              <a:rPr lang="en-US" sz="2000" baseline="-25000" dirty="0"/>
              <a:t>i</a:t>
            </a:r>
            <a:r>
              <a:rPr lang="en-US" sz="2000" dirty="0"/>
              <a:t>= PC</a:t>
            </a:r>
            <a:r>
              <a:rPr lang="en-US" sz="2000" baseline="-25000" dirty="0"/>
              <a:t>2</a:t>
            </a:r>
            <a:r>
              <a:rPr lang="en-US" sz="2000" dirty="0"/>
              <a:t>(C</a:t>
            </a:r>
            <a:r>
              <a:rPr lang="en-US" sz="2000" baseline="-25000" dirty="0"/>
              <a:t>i</a:t>
            </a:r>
            <a:r>
              <a:rPr lang="en-US" sz="2000" dirty="0"/>
              <a:t> ||D</a:t>
            </a:r>
            <a:r>
              <a:rPr lang="en-US" sz="2000" baseline="-25000" dirty="0"/>
              <a:t>i</a:t>
            </a:r>
            <a:r>
              <a:rPr lang="en-US" sz="2000" dirty="0"/>
              <a:t>)</a:t>
            </a:r>
          </a:p>
          <a:p>
            <a:pPr>
              <a:buFontTx/>
              <a:buNone/>
            </a:pPr>
            <a:endParaRPr lang="en-US" sz="2000" dirty="0"/>
          </a:p>
          <a:p>
            <a:pPr>
              <a:buFontTx/>
              <a:buNone/>
            </a:pPr>
            <a:r>
              <a:rPr lang="en-US" sz="2000" dirty="0" err="1"/>
              <a:t>Shift</a:t>
            </a:r>
            <a:r>
              <a:rPr lang="en-US" sz="2000" baseline="-25000" dirty="0" err="1"/>
              <a:t>i</a:t>
            </a:r>
            <a:r>
              <a:rPr lang="en-US" sz="2000" dirty="0"/>
              <a:t>= &lt;1,2,2,2,2,2,2,1,2,2,2,2,2,2,1,1&gt;</a:t>
            </a:r>
          </a:p>
          <a:p>
            <a:pPr>
              <a:buFontTx/>
              <a:buNone/>
            </a:pPr>
            <a:endParaRPr lang="en-US" sz="2400" dirty="0"/>
          </a:p>
          <a:p>
            <a:r>
              <a:rPr lang="en-US" sz="2000" dirty="0"/>
              <a:t>Note: Irregular Key schedule protects against related key attacks. [</a:t>
            </a:r>
            <a:r>
              <a:rPr lang="en-US" sz="2000" dirty="0" err="1"/>
              <a:t>Biham</a:t>
            </a:r>
            <a:r>
              <a:rPr lang="en-US" sz="2000" dirty="0"/>
              <a:t>, New Types of Cryptanalytic Attacks using Related Keys, TR-753, Technion]</a:t>
            </a:r>
          </a:p>
          <a:p>
            <a:pPr>
              <a:buFontTx/>
              <a:buNone/>
            </a:pPr>
            <a:endParaRPr lang="en-US" sz="24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85800" y="60198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7A7C4D-916C-42B6-8782-6D25F678BD68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14400"/>
          </a:xfrm>
        </p:spPr>
        <p:txBody>
          <a:bodyPr/>
          <a:lstStyle/>
          <a:p>
            <a:r>
              <a:rPr lang="en-US" sz="3600"/>
              <a:t>DES Key Schedule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0772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pc1[64]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57 49 41 33 25 17 09 01 58 50 42 34 26 18 10 02 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59 51 43 35 27 19 11 03 60 52 44 36 63 55 47 39 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31 23 15 07 62 54 46 38 30 22 14 06 61 53 45 37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29 21 13 05 28 20 12 04 00 00 00 00 00 00 00 00</a:t>
            </a:r>
          </a:p>
          <a:p>
            <a:pPr>
              <a:buFontTx/>
              <a:buNone/>
            </a:pP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pc2[48]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14 17 11 24 01 05 03 28 15 06 21 10 23 19 12 04 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26 08 16 07 27 20 13 02 41 52 31 37 47 55 30 40 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51 45 33 48 44 49 39 56 34 53 46 42 50 36 29 32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85800" y="60960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A443C4-FAF2-43CA-BAE3-0F27A2F3A672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sz="3600"/>
              <a:t>DES Key Schedule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686800" cy="4419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cs typeface="Courier New" pitchFamily="49" charset="0"/>
              </a:rPr>
              <a:t>Key schedule round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10 51 34 60 49 17 33 57  2  9 19 42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3 35 26 25 44 58 59  1 36 27 18 41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22 28 39 54 37  4 47 30  5 53 23 29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61 21 38 63 15 20 45 14 13 62 55 31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 </a:t>
            </a:r>
            <a:endParaRPr lang="en-US" sz="2000" dirty="0">
              <a:cs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cs typeface="Courier New" pitchFamily="49" charset="0"/>
              </a:rPr>
              <a:t>Key schedule round 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2 43 26 52 41  9 25 49 59  1 11 34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60 27 18 17 36 50 51 58 57 19 10 33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14 20 31 46 29 63 39 22 28 45 15 21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53 13 30 55  7 12 37  6  5 54 47 23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600" dirty="0">
                <a:latin typeface="Courier New" pitchFamily="49" charset="0"/>
                <a:cs typeface="Courier New" pitchFamily="49" charset="0"/>
              </a:rPr>
              <a:t> 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304800" y="63246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18C08F-CA2C-41D8-B145-9345A500ED92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sz="3600" dirty="0"/>
              <a:t>DES Data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S1 (hex)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e 4 d 1 2 f b 8 3 a 6 c 5 9 0 7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0 f 7 4 e 2 d 1 a 6 c b 9 5 3 8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4 1 e 8 d 6 2 b f c 9 7 3 a 5 0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f c 8 2 4 9 1 7 5 b 3 e a 0 6 d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  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S2 (hex)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f 1 8 e 6 b 3 4 9 7 2 d c 0 5 a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3 d 4 7 f 2 8 e c 0 1 a 6 9 b 5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0 e 7 b a 4 d 1 5 8 c 6 9 3 2 f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d 8 a 1 3 f 4 2 b 6 7 c 0 5 e 9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S3 (hex)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a 0 9 e 6 3 f 5 1 d c 7 b 4 2 8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d 7 0 9 3 4 6 a 2 8 5 e c b f 1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d 6 4 9 8 f 3 0 b 1 2 c 5 a e 7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1 a d 0 6 9 8 7 4 f e 3 b 5 2 c </a:t>
            </a:r>
            <a:r>
              <a:rPr lang="en-US" sz="1400" b="1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 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152400" y="6248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FF7281-4ED6-4E9F-9BD4-2B0B71FD6612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sz="3600" dirty="0"/>
              <a:t>DES Data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S4 (hex)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7 d e 3 0 6 9 a 1 2 8 5 b c 4 f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d 8 b 5 6 f 0 3 4 7 2 c 1 a e 9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a 6 9 0 c b 7 d f 1 3 e 5 2 8 4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3 f 0 6 a 1 d 8 9 4 5 b c 7 2 e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 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S5 (hex)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2 c 4 1 7 a b 6 8 5 3 f d 0 e 9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e b 2 c 4 7 d 1 5 0 f a 3 9 8 6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4 2 1 b a d 7 8 f 9 c 5 6 3 0 e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b 8 c 7 1 e 2 d 6 f 0 9 a 4 5 3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dirty="0">
              <a:latin typeface="Courier New" pitchFamily="49" charset="0"/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S6 (hex)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c 1 a f 9 2 6 8 0 d 3 4 e 7 5 b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a f 4 2 7 c 9 5 6 1 d e 0 b 3 8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9 e f 5 2 8 c 3 7 0 4 a 1 d b 6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4 3 2 c 9 5 f a b e 1 7 6 0 8 d </a:t>
            </a:r>
            <a:endParaRPr lang="en-US" sz="1400" dirty="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400" b="1" dirty="0">
              <a:latin typeface="Courier New" pitchFamily="49" charset="0"/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 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6200" y="64770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852546-A473-40BF-BB0D-3A5D2A1A1E42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r>
              <a:rPr lang="en-US" sz="3600" dirty="0"/>
              <a:t>DES Data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62600" y="1143000"/>
            <a:ext cx="3352800" cy="3124200"/>
          </a:xfrm>
        </p:spPr>
        <p:txBody>
          <a:bodyPr/>
          <a:lstStyle/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E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32  1  2  3  4  5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 4  5  6  7  8  9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 8  9 10 11 12 13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12 13 14 15 16 17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16 17 18 19 20 21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20 21 22 23 24 25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24 25 26 27 28 29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28 29 30 31 32  1</a:t>
            </a:r>
            <a:endParaRPr lang="en-US" sz="1800" dirty="0">
              <a:latin typeface="Courier New" pitchFamily="49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2230" name="Rectangle 4"/>
          <p:cNvSpPr>
            <a:spLocks noChangeArrowheads="1"/>
          </p:cNvSpPr>
          <p:nvPr/>
        </p:nvSpPr>
        <p:spPr bwMode="auto">
          <a:xfrm>
            <a:off x="228600" y="1143000"/>
            <a:ext cx="4876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S7 (hex)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	4 b 2 e f 0 8 d 3 c 9 7 5 a 6 1 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	d 0 b 7 4 9 1 a e 3 5 c 2 f 8 6 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	1 4 b d c 3 7 e a f 6 8 0 5 9 2 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	6 b d 8 1 4 a 7 9 5 0 f e 2 3 c 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 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S8 (hex)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	d 2 8 4 6 f b 1 a 9 3 e 5 0 c 7 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	1 f d 8 a 3 7 4 c 5 6 b 0 e 9 2 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	7 b 4 1 9 c e 2 0 6 a d f 3 5 8 </a:t>
            </a:r>
            <a:endParaRPr kumimoji="1" lang="en-US" sz="1800" dirty="0">
              <a:ea typeface="Arial Unicode MS" pitchFamily="34" charset="-128"/>
              <a:cs typeface="Arial Unicode MS" pitchFamily="34" charset="-128"/>
            </a:endParaRP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ea typeface="Arial Unicode MS" pitchFamily="34" charset="-128"/>
                <a:cs typeface="Arial Unicode MS" pitchFamily="34" charset="-128"/>
              </a:rPr>
              <a:t>	2 1 e 7 4 a 8 d f c 9 0 3 5 6 b 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53314" y="4839730"/>
            <a:ext cx="8610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1" lang="en-US" sz="2000" dirty="0"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Note: DES can be made more secure against linear attacks by changing the order of the S-Boxes: Matsui, On Correlation between the order of S-Boxes and the Strength of DES.  </a:t>
            </a:r>
            <a:r>
              <a:rPr kumimoji="1" lang="en-US" sz="2000" dirty="0" err="1"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Eurocrypt</a:t>
            </a:r>
            <a:r>
              <a:rPr kumimoji="1" lang="en-US" sz="2000" dirty="0"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, 94.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2E2A7F-D101-4354-BB40-10F9C310BDFC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/>
              <a:t>DES Data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4495800"/>
          </a:xfrm>
        </p:spPr>
        <p:txBody>
          <a:bodyPr/>
          <a:lstStyle/>
          <a:p>
            <a:pPr>
              <a:buFontTx/>
              <a:buNone/>
            </a:pPr>
            <a:endParaRPr lang="en-US" sz="1400" b="1" dirty="0">
              <a:latin typeface="Courier New" pitchFamily="49" charset="0"/>
              <a:cs typeface="Times New Roman" pitchFamily="18" charset="0"/>
            </a:endParaRPr>
          </a:p>
          <a:p>
            <a:pPr algn="ctr">
              <a:spcBef>
                <a:spcPts val="200"/>
              </a:spcBef>
              <a:buFontTx/>
              <a:buNone/>
            </a:pPr>
            <a:r>
              <a:rPr lang="en-US" sz="1400" b="1" dirty="0">
                <a:latin typeface="Courier New" pitchFamily="49" charset="0"/>
                <a:cs typeface="Times New Roman" pitchFamily="18" charset="0"/>
              </a:rPr>
              <a:t> P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600" dirty="0">
                <a:latin typeface="Courier New" pitchFamily="49" charset="0"/>
                <a:cs typeface="Times New Roman" pitchFamily="18" charset="0"/>
              </a:rPr>
              <a:t>   1   2   3   4   5   6    7   8  9  10  11  12  13  14  15  16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600" dirty="0">
                <a:latin typeface="Courier New" pitchFamily="49" charset="0"/>
                <a:cs typeface="Times New Roman" pitchFamily="18" charset="0"/>
              </a:rPr>
              <a:t>  16   7  20  21  29  12   28  17  1  15  23  26   5  18  31  10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600" dirty="0"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600" dirty="0">
                <a:latin typeface="Courier New" pitchFamily="49" charset="0"/>
                <a:cs typeface="Times New Roman" pitchFamily="18" charset="0"/>
              </a:rPr>
              <a:t>  17  18  19  20  21  22  23  24  25  26  27  28  29  30  31  32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600" dirty="0">
                <a:latin typeface="Courier New" pitchFamily="49" charset="0"/>
                <a:cs typeface="Times New Roman" pitchFamily="18" charset="0"/>
              </a:rPr>
              <a:t>   2   8  24  14  32  27   3   9  19  13  30   6  22  11   4  25 </a:t>
            </a:r>
          </a:p>
          <a:p>
            <a:pPr>
              <a:buFontTx/>
              <a:buNone/>
            </a:pPr>
            <a:endParaRPr lang="en-US" sz="1400" b="1" dirty="0">
              <a:latin typeface="Courier New" pitchFamily="49" charset="0"/>
              <a:cs typeface="Times New Roman" pitchFamily="18" charset="0"/>
            </a:endParaRPr>
          </a:p>
          <a:p>
            <a:pPr>
              <a:buFontTx/>
              <a:buNone/>
            </a:pPr>
            <a:endParaRPr lang="en-US" sz="1800" b="1" dirty="0">
              <a:latin typeface="Arial Unicode MS" pitchFamily="34" charset="-128"/>
            </a:endParaRPr>
          </a:p>
          <a:p>
            <a:r>
              <a:rPr lang="en-US" sz="2000" dirty="0"/>
              <a:t>Note on applying permutations:  For permutations of bit positions, like P above, the table entries consisting of two rows, the top row of which is “in order” means the following.  If t is above b, the bit at b is moved into position t in the permuted bit string.  For example, after applying  P, above, the most significant bit of the output string was at position 16 of the input string.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4E5DBF-09D3-4CAE-8019-DFE44DD37909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/>
              <a:t>Another cipher for the era: TEA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153400" cy="3962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1200" dirty="0"/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tea(unsigned K[4], unsigned&amp; L, unsigned&amp; R){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unsigned d = 0x9e3779b9;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unsigned s = 0;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for(int i = 0; i &lt; 32; i++) {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s += d;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L += ((R&lt;&lt;4)+K[0])^(R+s)^((R&gt;&gt;5)+K[1]);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R += ((L&lt;&lt;4)+K[2])^(L+s)^((L&gt;&gt;5)+K[3]);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}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09600" y="61722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57F788-EC8E-4878-B211-3B276917BD0B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880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/>
              <a:t>S Boxes as Polynomials over GF(2)</a:t>
            </a:r>
          </a:p>
        </p:txBody>
      </p:sp>
      <p:sp>
        <p:nvSpPr>
          <p:cNvPr id="880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5029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1,1: 56+4+35+2+26+25+246+245+236+2356+16+15+156+14+146+145+13+135+134+1346+1345+13456+125+1256+1245+123+12356+1234+12346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1,2: C+6+5+4+45+456+36+35+34+346+26+25+24+246+2456+23+236+235+234+2346+1+15+156+134+13456+12+126+1256+124+1246+1245+12456+123+1236+1235+12356+1234+12346 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1,3: C+6+56+46+45+3+35+356+346+3456+2+26+24+246+245+236+16+15+145+13+1356+134+13456+12+126+125+12456+123+1236+1235+12356+1234+12346 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1,4: C+6+5+456+3+34+346+345+2+23+234+1+15+14+146+135+134+1346+1345+1256+124+1246+1245+123+12356+1234+12346 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endParaRPr lang="en-US" sz="1800" dirty="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itchFamily="34" charset="0"/>
                <a:cs typeface="Times New Roman" pitchFamily="18" charset="0"/>
              </a:rPr>
              <a:t>Legend: 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C+6+56+46 </a:t>
            </a:r>
            <a:r>
              <a:rPr lang="en-US" sz="2000" dirty="0">
                <a:latin typeface="Calibri" pitchFamily="34" charset="0"/>
                <a:cs typeface="Times New Roman" pitchFamily="18" charset="0"/>
              </a:rPr>
              <a:t>means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000" dirty="0">
                <a:cs typeface="Times New Roman" pitchFamily="18" charset="0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x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6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x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5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x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6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x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x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6</a:t>
            </a:r>
            <a:endParaRPr lang="en-US" sz="2000" baseline="-25000" dirty="0">
              <a:solidFill>
                <a:srgbClr val="000000"/>
              </a:solidFill>
              <a:ea typeface="PMingLiU" pitchFamily="18" charset="-120"/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Arial Unicode MS" pitchFamily="34" charset="-128"/>
                <a:cs typeface="Times New Roman" pitchFamily="18" charset="0"/>
              </a:rPr>
              <a:t> 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0" y="63246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249A5-A20D-4E9C-B310-14D7DAF26C9B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ko-KR" sz="3600"/>
              <a:t>Mathematical view of block ciphers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05800" cy="4191000"/>
          </a:xfrm>
        </p:spPr>
        <p:txBody>
          <a:bodyPr/>
          <a:lstStyle/>
          <a:p>
            <a:r>
              <a:rPr lang="en-US" altLang="ko-KR" sz="2000" dirty="0"/>
              <a:t>E(k, x)=y.</a:t>
            </a:r>
          </a:p>
          <a:p>
            <a:r>
              <a:rPr lang="en-US" altLang="ko-KR" sz="2000" dirty="0"/>
              <a:t>E: GF(2</a:t>
            </a:r>
            <a:r>
              <a:rPr lang="en-US" altLang="ko-KR" sz="2000" baseline="30000" dirty="0"/>
              <a:t>m</a:t>
            </a:r>
            <a:r>
              <a:rPr lang="en-US" altLang="ko-KR" sz="2000" dirty="0"/>
              <a:t>) x GF(2</a:t>
            </a:r>
            <a:r>
              <a:rPr lang="en-US" altLang="ko-KR" sz="2000" baseline="30000" dirty="0"/>
              <a:t>n</a:t>
            </a:r>
            <a:r>
              <a:rPr lang="en-US" altLang="ko-KR" sz="2000" dirty="0"/>
              <a:t>) </a:t>
            </a:r>
            <a:r>
              <a:rPr lang="en-US" altLang="ko-KR" sz="2000" dirty="0">
                <a:sym typeface="Wingdings" pitchFamily="2" charset="2"/>
              </a:rPr>
              <a:t></a:t>
            </a:r>
            <a:r>
              <a:rPr lang="en-US" altLang="ko-KR" sz="2000" dirty="0"/>
              <a:t>  GF(2</a:t>
            </a:r>
            <a:r>
              <a:rPr lang="en-US" altLang="ko-KR" sz="2000" baseline="30000" dirty="0"/>
              <a:t>n</a:t>
            </a:r>
            <a:r>
              <a:rPr lang="en-US" altLang="ko-KR" sz="2000" dirty="0"/>
              <a:t>), often m=n.</a:t>
            </a:r>
          </a:p>
          <a:p>
            <a:r>
              <a:rPr lang="en-US" altLang="ko-KR" sz="2000" dirty="0"/>
              <a:t>E(</a:t>
            </a:r>
            <a:r>
              <a:rPr lang="en-US" altLang="ko-KR" sz="2000" dirty="0" err="1"/>
              <a:t>k,x</a:t>
            </a:r>
            <a:r>
              <a:rPr lang="en-US" altLang="ko-KR" sz="2000" dirty="0"/>
              <a:t>) is a bijection in second variable.</a:t>
            </a:r>
          </a:p>
          <a:p>
            <a:r>
              <a:rPr lang="en-US" altLang="ko-KR" sz="2000" dirty="0"/>
              <a:t>E(k, x) in S</a:t>
            </a:r>
            <a:r>
              <a:rPr lang="en-US" altLang="ko-KR" sz="2000" baseline="-25000" dirty="0"/>
              <a:t>N</a:t>
            </a:r>
            <a:r>
              <a:rPr lang="en-US" altLang="ko-KR" sz="2000" dirty="0"/>
              <a:t>, N= 2</a:t>
            </a:r>
            <a:r>
              <a:rPr lang="en-US" altLang="ko-KR" sz="2000" baseline="30000" dirty="0"/>
              <a:t>n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Each bit position is a balanced </a:t>
            </a:r>
            <a:r>
              <a:rPr lang="en-US" altLang="ko-KR" sz="2000" dirty="0" err="1"/>
              <a:t>boolean</a:t>
            </a:r>
            <a:r>
              <a:rPr lang="en-US" altLang="ko-KR" sz="2000" dirty="0"/>
              <a:t> function.</a:t>
            </a:r>
          </a:p>
          <a:p>
            <a:r>
              <a:rPr lang="en-US" altLang="ko-KR" sz="2000" dirty="0"/>
              <a:t>E is easy to compute but inverse function (with k fixed) is hard to compute without knowledge of k.</a:t>
            </a:r>
          </a:p>
          <a:p>
            <a:r>
              <a:rPr lang="en-US" altLang="ko-KR" sz="2000" dirty="0"/>
              <a:t>Implicit function hard to compute.</a:t>
            </a:r>
          </a:p>
          <a:p>
            <a:r>
              <a:rPr lang="en-US" altLang="ko-KR" sz="2000" dirty="0"/>
              <a:t>Intersection of algebraic varieties.</a:t>
            </a:r>
          </a:p>
          <a:p>
            <a:pPr>
              <a:buNone/>
            </a:pPr>
            <a:endParaRPr lang="en-US" altLang="ko-KR" sz="2400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D0BBCB-B59B-444D-AA78-371CF69716FC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8909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sz="3600"/>
              <a:t>Decomposable Systems</a:t>
            </a:r>
          </a:p>
        </p:txBody>
      </p:sp>
      <p:sp>
        <p:nvSpPr>
          <p:cNvPr id="8909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524000"/>
            <a:ext cx="8458200" cy="4572000"/>
          </a:xfrm>
        </p:spPr>
        <p:txBody>
          <a:bodyPr/>
          <a:lstStyle/>
          <a:p>
            <a:r>
              <a:rPr lang="en-US" sz="2400"/>
              <a:t>E</a:t>
            </a:r>
            <a:r>
              <a:rPr lang="en-US" sz="2400" baseline="-25000"/>
              <a:t>k1||k2</a:t>
            </a:r>
            <a:r>
              <a:rPr lang="en-US" sz="2400"/>
              <a:t>(x)= E’</a:t>
            </a:r>
            <a:r>
              <a:rPr lang="en-US" sz="2400" baseline="-25000"/>
              <a:t>k1</a:t>
            </a:r>
            <a:r>
              <a:rPr lang="en-US" sz="2400"/>
              <a:t>(x)||E’’</a:t>
            </a:r>
            <a:r>
              <a:rPr lang="en-US" sz="2400" baseline="-25000"/>
              <a:t>k2</a:t>
            </a:r>
            <a:r>
              <a:rPr lang="en-US" sz="2400"/>
              <a:t>(x)</a:t>
            </a:r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pPr>
              <a:buNone/>
            </a:pPr>
            <a:endParaRPr lang="en-US" sz="2400"/>
          </a:p>
          <a:p>
            <a:endParaRPr lang="en-US" sz="2400"/>
          </a:p>
          <a:p>
            <a:r>
              <a:rPr lang="en-US" sz="2400"/>
              <a:t>Good mixing and avalanche condition</a:t>
            </a:r>
          </a:p>
        </p:txBody>
      </p:sp>
      <p:graphicFrame>
        <p:nvGraphicFramePr>
          <p:cNvPr id="3362843" name="Group 27"/>
          <p:cNvGraphicFramePr>
            <a:graphicFrameLocks noGrp="1"/>
          </p:cNvGraphicFramePr>
          <p:nvPr>
            <p:ph sz="half" idx="2"/>
          </p:nvPr>
        </p:nvGraphicFramePr>
        <p:xfrm>
          <a:off x="1524000" y="2819400"/>
          <a:ext cx="3886200" cy="1524001"/>
        </p:xfrm>
        <a:graphic>
          <a:graphicData uri="http://schemas.openxmlformats.org/drawingml/2006/table">
            <a:tbl>
              <a:tblPr/>
              <a:tblGrid>
                <a:gridCol w="847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4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56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8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m2</a:t>
                      </a:r>
                      <a:r>
                        <a:rPr kumimoji="1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04C513-305C-4177-A865-35C0F34086C6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 err="1"/>
              <a:t>Feistel</a:t>
            </a:r>
            <a:r>
              <a:rPr lang="en-US" sz="3600"/>
              <a:t> Ciphers defeat simple attacks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133600"/>
            <a:ext cx="8534400" cy="3810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After 4 rounds get flat statistics.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Parallel system attack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Even a weak round function can yield a strong Feistel cipher if iterated sufficiently.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Provided it’s non-linear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152400" y="64008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43943D-6798-475D-98A8-0E00DBECC316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sz="3600" dirty="0"/>
              <a:t>DES Attacks: Exhaustive Search</a:t>
            </a:r>
          </a:p>
        </p:txBody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458200" cy="4648200"/>
          </a:xfrm>
        </p:spPr>
        <p:txBody>
          <a:bodyPr/>
          <a:lstStyle/>
          <a:p>
            <a:r>
              <a:rPr lang="en-US" sz="2000" dirty="0"/>
              <a:t>Symmetry DES(</a:t>
            </a:r>
            <a:r>
              <a:rPr lang="en-US" sz="2000" b="1" dirty="0"/>
              <a:t>k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sz="2000" b="1" dirty="0"/>
              <a:t>1</a:t>
            </a:r>
            <a:r>
              <a:rPr lang="en-US" sz="2000" dirty="0"/>
              <a:t>, </a:t>
            </a:r>
            <a:r>
              <a:rPr lang="en-US" sz="2000" b="1" dirty="0"/>
              <a:t>x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sz="2000" b="1" dirty="0"/>
              <a:t>1</a:t>
            </a:r>
            <a:r>
              <a:rPr lang="en-US" sz="2000" dirty="0"/>
              <a:t>)=DES(</a:t>
            </a:r>
            <a:r>
              <a:rPr lang="en-US" sz="2000" b="1" dirty="0"/>
              <a:t>k, x</a:t>
            </a:r>
            <a:r>
              <a:rPr lang="en-US" sz="2000" dirty="0"/>
              <a:t>)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sz="2000" b="1" dirty="0"/>
              <a:t>1</a:t>
            </a:r>
          </a:p>
          <a:p>
            <a:r>
              <a:rPr lang="en-US" sz="2000" dirty="0"/>
              <a:t>Suppose we know plain/cipher text pair (</a:t>
            </a:r>
            <a:r>
              <a:rPr lang="en-US" sz="2000" dirty="0" err="1"/>
              <a:t>p,c</a:t>
            </a:r>
            <a:r>
              <a:rPr lang="en-US" sz="2000" dirty="0"/>
              <a:t>)</a:t>
            </a:r>
          </a:p>
          <a:p>
            <a:pPr lvl="2">
              <a:spcBef>
                <a:spcPts val="20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for(k=0;k&lt;2</a:t>
            </a:r>
            <a:r>
              <a:rPr lang="en-US" sz="2000" baseline="30000" dirty="0">
                <a:latin typeface="Courier New" pitchFamily="49" charset="0"/>
              </a:rPr>
              <a:t>56</a:t>
            </a:r>
            <a:r>
              <a:rPr lang="en-US" sz="2000" dirty="0">
                <a:latin typeface="Courier New" pitchFamily="49" charset="0"/>
              </a:rPr>
              <a:t>;k++) {</a:t>
            </a:r>
          </a:p>
          <a:p>
            <a:pPr lvl="2">
              <a:spcBef>
                <a:spcPts val="20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	if(DES(</a:t>
            </a:r>
            <a:r>
              <a:rPr lang="en-US" sz="2000" dirty="0" err="1">
                <a:latin typeface="Courier New" pitchFamily="49" charset="0"/>
              </a:rPr>
              <a:t>k,p</a:t>
            </a:r>
            <a:r>
              <a:rPr lang="en-US" sz="2000" dirty="0">
                <a:latin typeface="Courier New" pitchFamily="49" charset="0"/>
              </a:rPr>
              <a:t>)==c) {</a:t>
            </a:r>
          </a:p>
          <a:p>
            <a:pPr lvl="2">
              <a:spcBef>
                <a:spcPts val="20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		</a:t>
            </a:r>
            <a:r>
              <a:rPr lang="en-US" sz="2000" dirty="0" err="1">
                <a:latin typeface="Courier New" pitchFamily="49" charset="0"/>
              </a:rPr>
              <a:t>printf</a:t>
            </a:r>
            <a:r>
              <a:rPr lang="en-US" sz="2000" dirty="0">
                <a:latin typeface="Courier New" pitchFamily="49" charset="0"/>
              </a:rPr>
              <a:t>(“Key is %x\n”, k);</a:t>
            </a:r>
          </a:p>
          <a:p>
            <a:pPr lvl="2">
              <a:spcBef>
                <a:spcPts val="20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		break;</a:t>
            </a:r>
          </a:p>
          <a:p>
            <a:pPr lvl="2">
              <a:spcBef>
                <a:spcPts val="20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		}</a:t>
            </a:r>
          </a:p>
          <a:p>
            <a:pPr lvl="2">
              <a:spcBef>
                <a:spcPts val="20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}</a:t>
            </a:r>
            <a:endParaRPr lang="en-US" sz="2000" b="1" dirty="0">
              <a:latin typeface="Courier New" pitchFamily="49" charset="0"/>
            </a:endParaRPr>
          </a:p>
          <a:p>
            <a:r>
              <a:rPr lang="en-US" sz="2000" dirty="0"/>
              <a:t>Expected number of trials (if k was chosen at random) before success: 2</a:t>
            </a:r>
            <a:r>
              <a:rPr lang="en-US" sz="2000" baseline="30000" dirty="0"/>
              <a:t>55</a:t>
            </a:r>
          </a:p>
          <a:p>
            <a:pPr>
              <a:buFontTx/>
              <a:buNone/>
            </a:pPr>
            <a:endParaRPr lang="en-US" sz="16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C9A8E2-680D-4240-AC9F-4B7AF0CE5C3A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r>
              <a:rPr lang="en-US" sz="3600" dirty="0"/>
              <a:t>DES Attacks: Poor key hygiene</a:t>
            </a:r>
          </a:p>
        </p:txBody>
      </p:sp>
      <p:sp>
        <p:nvSpPr>
          <p:cNvPr id="757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153400" cy="4267200"/>
          </a:xfrm>
        </p:spPr>
        <p:txBody>
          <a:bodyPr/>
          <a:lstStyle/>
          <a:p>
            <a:r>
              <a:rPr lang="en-US" sz="2000" dirty="0"/>
              <a:t>Poor random number generator: 20 bits of entropy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2</a:t>
            </a:r>
            <a:r>
              <a:rPr lang="en-US" sz="2000" baseline="30000" dirty="0"/>
              <a:t>20</a:t>
            </a:r>
            <a:r>
              <a:rPr lang="en-US" sz="2000" dirty="0"/>
              <a:t> vs 2</a:t>
            </a:r>
            <a:r>
              <a:rPr lang="en-US" sz="2000" baseline="30000" dirty="0"/>
              <a:t>56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Second biggest real problem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First biggest: bad key management</a:t>
            </a:r>
          </a:p>
          <a:p>
            <a:r>
              <a:rPr lang="en-US" sz="2000" dirty="0"/>
              <a:t>Symmetric ciphers are said to be secure in practice if no known attack works more efficiently than exhaustive search.  </a:t>
            </a:r>
          </a:p>
          <a:p>
            <a:pPr lvl="1"/>
            <a:r>
              <a:rPr lang="en-US" sz="2000" dirty="0"/>
              <a:t>Note that the barrier is computational not information theoretic.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6200" y="64008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6D935C-1C5E-4D46-A503-B63FAE8C127A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>
          <a:xfrm>
            <a:off x="103908" y="235527"/>
            <a:ext cx="8735291" cy="838200"/>
          </a:xfrm>
        </p:spPr>
        <p:txBody>
          <a:bodyPr/>
          <a:lstStyle/>
          <a:p>
            <a:r>
              <a:rPr lang="en-US" sz="3600" dirty="0"/>
              <a:t>Suppose you decide the </a:t>
            </a:r>
            <a:r>
              <a:rPr lang="en-US" sz="3600" dirty="0" err="1"/>
              <a:t>keyspace</a:t>
            </a:r>
            <a:r>
              <a:rPr lang="en-US" sz="3600" dirty="0"/>
              <a:t> is too small?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382000" cy="4191000"/>
          </a:xfrm>
        </p:spPr>
        <p:txBody>
          <a:bodyPr/>
          <a:lstStyle/>
          <a:p>
            <a:r>
              <a:rPr lang="en-US" sz="2000" dirty="0"/>
              <a:t>Can you increase security by encrypting twice or more?</a:t>
            </a:r>
          </a:p>
          <a:p>
            <a:pPr marL="1009650" lvl="1" indent="-609600"/>
            <a:r>
              <a:rPr lang="en-US" sz="2000" dirty="0"/>
              <a:t>E’(k</a:t>
            </a:r>
            <a:r>
              <a:rPr lang="en-US" sz="2000" baseline="-25000" dirty="0"/>
              <a:t>1</a:t>
            </a:r>
            <a:r>
              <a:rPr lang="en-US" sz="2000" dirty="0"/>
              <a:t>||k</a:t>
            </a:r>
            <a:r>
              <a:rPr lang="en-US" sz="2000" baseline="-25000" dirty="0"/>
              <a:t>2</a:t>
            </a:r>
            <a:r>
              <a:rPr lang="en-US" sz="2000" dirty="0"/>
              <a:t>, x)= E(k</a:t>
            </a:r>
            <a:r>
              <a:rPr lang="en-US" sz="2000" baseline="-25000" dirty="0"/>
              <a:t>1</a:t>
            </a:r>
            <a:r>
              <a:rPr lang="en-US" sz="2000" dirty="0"/>
              <a:t>, E(k</a:t>
            </a:r>
            <a:r>
              <a:rPr lang="en-US" sz="2000" baseline="-25000" dirty="0"/>
              <a:t>2</a:t>
            </a:r>
            <a:r>
              <a:rPr lang="en-US" sz="2000" dirty="0"/>
              <a:t>,x))</a:t>
            </a:r>
          </a:p>
          <a:p>
            <a:r>
              <a:rPr lang="en-US" sz="2000" dirty="0"/>
              <a:t>Answer:  Maybe.</a:t>
            </a:r>
          </a:p>
          <a:p>
            <a:r>
              <a:rPr lang="en-US" sz="2000" dirty="0"/>
              <a:t>Three times is the charm (triple DES).</a:t>
            </a:r>
          </a:p>
          <a:p>
            <a:r>
              <a:rPr lang="en-US" sz="2000" dirty="0"/>
              <a:t>If you do it twice, TMTO attack reduces it to little more than one key search time (if you have a lot of memory).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r>
              <a:rPr lang="en-US" sz="3600"/>
              <a:t>What’s the complexity of breaking a Block Cipher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2286000"/>
            <a:ext cx="8305800" cy="3200400"/>
          </a:xfrm>
        </p:spPr>
        <p:txBody>
          <a:bodyPr/>
          <a:lstStyle/>
          <a:p>
            <a:r>
              <a:rPr lang="en-US" sz="2000" dirty="0"/>
              <a:t>Suppose there are K keys (K=2</a:t>
            </a:r>
            <a:r>
              <a:rPr lang="en-US" sz="2000" baseline="30000" dirty="0"/>
              <a:t>56</a:t>
            </a:r>
            <a:r>
              <a:rPr lang="en-US" sz="2000" dirty="0"/>
              <a:t> for DES)</a:t>
            </a:r>
          </a:p>
          <a:p>
            <a:r>
              <a:rPr lang="en-US" sz="2000" dirty="0"/>
              <a:t>Pick a plaintext p and sort the pairs (E(</a:t>
            </a:r>
            <a:r>
              <a:rPr lang="en-US" sz="2000" dirty="0" err="1"/>
              <a:t>p,x</a:t>
            </a:r>
            <a:r>
              <a:rPr lang="en-US" sz="2000" dirty="0"/>
              <a:t>), x) for x= 0,1,…, K-1)</a:t>
            </a:r>
          </a:p>
          <a:p>
            <a:r>
              <a:rPr lang="en-US" sz="2000" dirty="0"/>
              <a:t>Ask for E(</a:t>
            </a:r>
            <a:r>
              <a:rPr lang="en-US" sz="2000" dirty="0" err="1"/>
              <a:t>p,k</a:t>
            </a:r>
            <a:r>
              <a:rPr lang="en-US" sz="2000" dirty="0"/>
              <a:t>)=c.</a:t>
            </a:r>
          </a:p>
          <a:p>
            <a:r>
              <a:rPr lang="en-US" sz="2000" dirty="0"/>
              <a:t>Lookup (</a:t>
            </a:r>
            <a:r>
              <a:rPr lang="en-US" sz="2000" dirty="0" err="1"/>
              <a:t>c,x</a:t>
            </a:r>
            <a:r>
              <a:rPr lang="en-US" sz="2000" dirty="0"/>
              <a:t>) in the table.</a:t>
            </a:r>
          </a:p>
          <a:p>
            <a:r>
              <a:rPr lang="en-US" sz="2000" dirty="0"/>
              <a:t>x is the key.</a:t>
            </a:r>
          </a:p>
          <a:p>
            <a:r>
              <a:rPr lang="en-US" sz="2000" dirty="0"/>
              <a:t>O(1) after precomputation!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9CCC65F8-63F1-45A4-8D0F-54FA2D77622C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52400" y="64770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>
          <a:xfrm>
            <a:off x="533400" y="60960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JLM 20101205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D20F4D-2ABB-474D-85CF-5EDC5F3CAC8C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534400" cy="609600"/>
          </a:xfrm>
        </p:spPr>
        <p:txBody>
          <a:bodyPr/>
          <a:lstStyle/>
          <a:p>
            <a:r>
              <a:rPr lang="en-US" sz="3600"/>
              <a:t>Random mappings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46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295400"/>
                <a:ext cx="8686800" cy="50292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2000" dirty="0"/>
                  <a:t>Let</a:t>
                </a:r>
                <a:r>
                  <a:rPr lang="en-US" sz="2000" dirty="0">
                    <a:sym typeface="StarMath"/>
                  </a:rPr>
                  <a:t> </a:t>
                </a:r>
                <a:r>
                  <a:rPr lang="en-US" sz="2000" i="1" dirty="0" err="1">
                    <a:sym typeface="StarMath"/>
                  </a:rPr>
                  <a:t>F</a:t>
                </a:r>
                <a:r>
                  <a:rPr lang="en-US" sz="2000" i="1" baseline="-25000" dirty="0" err="1">
                    <a:sym typeface="StarMath"/>
                  </a:rPr>
                  <a:t>n</a:t>
                </a:r>
                <a:r>
                  <a:rPr lang="en-US" sz="2000" dirty="0"/>
                  <a:t> denote all functions (mappings) from a finite domain of size </a:t>
                </a:r>
                <a:r>
                  <a:rPr lang="en-US" sz="2000" i="1" dirty="0"/>
                  <a:t>n</a:t>
                </a:r>
                <a:r>
                  <a:rPr lang="en-US" sz="2000" dirty="0"/>
                  <a:t> to a finite co-domain of size </a:t>
                </a:r>
                <a:r>
                  <a:rPr lang="en-US" sz="2000" i="1" dirty="0"/>
                  <a:t>n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 dirty="0"/>
                  <a:t>Every mapping is equally likely to be chosen, |</a:t>
                </a:r>
                <a:r>
                  <a:rPr lang="en-US" sz="2000" i="1" dirty="0" err="1">
                    <a:sym typeface="StarMath"/>
                  </a:rPr>
                  <a:t>F</a:t>
                </a:r>
                <a:r>
                  <a:rPr lang="en-US" sz="2000" i="1" baseline="-25000" dirty="0" err="1">
                    <a:sym typeface="StarMath"/>
                  </a:rPr>
                  <a:t>n</a:t>
                </a:r>
                <a:r>
                  <a:rPr lang="en-US" sz="2000" dirty="0">
                    <a:sym typeface="StarMath"/>
                  </a:rPr>
                  <a:t>| = </a:t>
                </a:r>
                <a:r>
                  <a:rPr lang="en-US" sz="2000" dirty="0" err="1">
                    <a:sym typeface="StarMath"/>
                  </a:rPr>
                  <a:t>n</a:t>
                </a:r>
                <a:r>
                  <a:rPr lang="en-US" sz="2000" baseline="30000" dirty="0" err="1">
                    <a:sym typeface="StarMath"/>
                  </a:rPr>
                  <a:t>n</a:t>
                </a:r>
                <a:r>
                  <a:rPr lang="en-US" sz="2000" baseline="30000" dirty="0">
                    <a:sym typeface="StarMath"/>
                  </a:rPr>
                  <a:t>  </a:t>
                </a:r>
                <a:r>
                  <a:rPr lang="en-US" sz="2000" dirty="0">
                    <a:sym typeface="StarMath"/>
                  </a:rPr>
                  <a:t>the probability of choosing a particular mapping is 1/ </a:t>
                </a:r>
                <a:r>
                  <a:rPr lang="en-US" sz="2000" dirty="0" err="1">
                    <a:sym typeface="StarMath"/>
                  </a:rPr>
                  <a:t>n</a:t>
                </a:r>
                <a:r>
                  <a:rPr lang="en-US" sz="2000" baseline="30000" dirty="0" err="1">
                    <a:sym typeface="StarMath"/>
                  </a:rPr>
                  <a:t>n</a:t>
                </a:r>
                <a:endParaRPr lang="en-US" sz="2000" baseline="30000" dirty="0">
                  <a:sym typeface="StarMath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2000" dirty="0">
                    <a:latin typeface="cmmi10"/>
                    <a:sym typeface="StarMath"/>
                  </a:rPr>
                  <a:t>Example.  f </a:t>
                </a:r>
                <a:r>
                  <a:rPr lang="en-US" sz="2000" dirty="0">
                    <a:latin typeface="cmr10"/>
                    <a:sym typeface="StarMath"/>
                  </a:rPr>
                  <a:t>: </a:t>
                </a:r>
                <a:r>
                  <a:rPr lang="en-US" sz="2000" dirty="0">
                    <a:latin typeface="cmsy10"/>
                    <a:sym typeface="StarMath"/>
                  </a:rPr>
                  <a:t>{</a:t>
                </a:r>
                <a:r>
                  <a:rPr lang="en-US" sz="2000" dirty="0">
                    <a:latin typeface="cmr10"/>
                    <a:sym typeface="StarMath"/>
                  </a:rPr>
                  <a:t>1</a:t>
                </a:r>
                <a:r>
                  <a:rPr lang="en-US" sz="2000" dirty="0">
                    <a:latin typeface="cmmi10"/>
                    <a:sym typeface="StarMath"/>
                  </a:rPr>
                  <a:t>, </a:t>
                </a:r>
                <a:r>
                  <a:rPr lang="en-US" sz="2000" dirty="0">
                    <a:latin typeface="cmr10"/>
                    <a:sym typeface="StarMath"/>
                  </a:rPr>
                  <a:t>2</a:t>
                </a:r>
                <a:r>
                  <a:rPr lang="en-US" sz="2000" dirty="0">
                    <a:latin typeface="cmmi10"/>
                    <a:sym typeface="StarMath"/>
                  </a:rPr>
                  <a:t>, …, </a:t>
                </a:r>
                <a:r>
                  <a:rPr lang="en-US" sz="2000" dirty="0">
                    <a:latin typeface="cmr10"/>
                    <a:sym typeface="StarMath"/>
                  </a:rPr>
                  <a:t>13</a:t>
                </a:r>
                <a:r>
                  <a:rPr lang="en-US" sz="2000" dirty="0">
                    <a:latin typeface="cmsy10"/>
                    <a:sym typeface="StarMath"/>
                  </a:rPr>
                  <a:t>} </a:t>
                </a:r>
                <a:r>
                  <a:rPr lang="en-US" sz="2000" dirty="0">
                    <a:latin typeface="cmsy10"/>
                    <a:sym typeface="Wingdings" pitchFamily="2" charset="2"/>
                  </a:rPr>
                  <a:t></a:t>
                </a:r>
                <a:r>
                  <a:rPr lang="en-US" sz="2000" dirty="0">
                    <a:latin typeface="cmsy10"/>
                    <a:sym typeface="StarMath"/>
                  </a:rPr>
                  <a:t> {</a:t>
                </a:r>
                <a:r>
                  <a:rPr lang="en-US" sz="2000" dirty="0">
                    <a:latin typeface="cmr10"/>
                    <a:sym typeface="StarMath"/>
                  </a:rPr>
                  <a:t>1</a:t>
                </a:r>
                <a:r>
                  <a:rPr lang="en-US" sz="2000" dirty="0">
                    <a:latin typeface="cmmi10"/>
                    <a:sym typeface="StarMath"/>
                  </a:rPr>
                  <a:t>, </a:t>
                </a:r>
                <a:r>
                  <a:rPr lang="en-US" sz="2000" dirty="0">
                    <a:latin typeface="cmr10"/>
                    <a:sym typeface="StarMath"/>
                  </a:rPr>
                  <a:t>2</a:t>
                </a:r>
                <a:r>
                  <a:rPr lang="en-US" sz="2000" dirty="0">
                    <a:latin typeface="cmmi10"/>
                    <a:sym typeface="StarMath"/>
                  </a:rPr>
                  <a:t>, …, </a:t>
                </a:r>
                <a:r>
                  <a:rPr lang="en-US" sz="2000" dirty="0">
                    <a:latin typeface="cmr10"/>
                    <a:sym typeface="StarMath"/>
                  </a:rPr>
                  <a:t>13</a:t>
                </a:r>
                <a:r>
                  <a:rPr lang="en-US" sz="2000" dirty="0">
                    <a:latin typeface="cmsy10"/>
                    <a:sym typeface="StarMath"/>
                  </a:rPr>
                  <a:t>}</a:t>
                </a:r>
                <a:endParaRPr lang="en-US" sz="2000" dirty="0">
                  <a:latin typeface="cmmi10"/>
                  <a:sym typeface="StarMath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endParaRPr lang="en-US" sz="2000" dirty="0">
                  <a:latin typeface="cmmi10"/>
                  <a:sym typeface="StarMath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endParaRPr lang="en-US" sz="2000" dirty="0">
                  <a:latin typeface="cmmi10"/>
                  <a:sym typeface="StarMath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endParaRPr lang="en-US" sz="2000" dirty="0">
                  <a:latin typeface="cmmi10"/>
                  <a:sym typeface="StarMath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endParaRPr lang="en-US" sz="2000" dirty="0">
                  <a:latin typeface="cmmi10"/>
                  <a:sym typeface="StarMath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endParaRPr lang="en-US" sz="2000" dirty="0">
                  <a:latin typeface="cmmi10"/>
                  <a:sym typeface="StarMath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2000" dirty="0">
                    <a:sym typeface="StarMath"/>
                  </a:rPr>
                  <a:t>As </a:t>
                </a:r>
                <a:r>
                  <a:rPr lang="en-US" sz="2000" dirty="0">
                    <a:latin typeface="cmmi10"/>
                    <a:sym typeface="StarMath"/>
                  </a:rPr>
                  <a:t>n </a:t>
                </a:r>
                <a:r>
                  <a:rPr lang="en-US" sz="2000" dirty="0">
                    <a:sym typeface="StarMath"/>
                  </a:rPr>
                  <a:t>tends to infinity, the following are expectations of some parameters associated with a random point in {</a:t>
                </a:r>
                <a:r>
                  <a:rPr lang="en-US" sz="2000" dirty="0">
                    <a:latin typeface="cmr10"/>
                    <a:sym typeface="StarMath"/>
                  </a:rPr>
                  <a:t>1,</a:t>
                </a:r>
                <a:r>
                  <a:rPr lang="en-US" sz="2000" dirty="0">
                    <a:latin typeface="cmmi10"/>
                    <a:sym typeface="StarMath"/>
                  </a:rPr>
                  <a:t> </a:t>
                </a:r>
                <a:r>
                  <a:rPr lang="en-US" sz="2000" dirty="0">
                    <a:latin typeface="cmr10"/>
                    <a:sym typeface="StarMath"/>
                  </a:rPr>
                  <a:t>2, …,</a:t>
                </a:r>
                <a:r>
                  <a:rPr lang="en-US" sz="2000" dirty="0">
                    <a:latin typeface="cmmi10"/>
                    <a:sym typeface="StarMath"/>
                  </a:rPr>
                  <a:t> n}</a:t>
                </a:r>
                <a:r>
                  <a:rPr lang="en-US" sz="2000" dirty="0">
                    <a:latin typeface="cmsy10"/>
                    <a:sym typeface="StarMath"/>
                  </a:rPr>
                  <a:t> </a:t>
                </a:r>
                <a:r>
                  <a:rPr lang="en-US" sz="2000" dirty="0">
                    <a:sym typeface="StarMath"/>
                  </a:rPr>
                  <a:t>and a random function from </a:t>
                </a:r>
                <a:r>
                  <a:rPr lang="en-US" sz="2000" dirty="0" err="1">
                    <a:latin typeface="cmsy10"/>
                    <a:sym typeface="StarMath"/>
                  </a:rPr>
                  <a:t>F</a:t>
                </a:r>
                <a:r>
                  <a:rPr lang="en-US" sz="2000" baseline="-25000" dirty="0" err="1">
                    <a:latin typeface="cmmi7"/>
                    <a:sym typeface="StarMath"/>
                  </a:rPr>
                  <a:t>n</a:t>
                </a:r>
                <a:r>
                  <a:rPr lang="en-US" sz="2000" dirty="0">
                    <a:sym typeface="StarMath"/>
                  </a:rPr>
                  <a:t>: (</a:t>
                </a:r>
                <a:r>
                  <a:rPr lang="en-US" sz="2000" dirty="0" err="1">
                    <a:sym typeface="StarMath"/>
                  </a:rPr>
                  <a:t>i</a:t>
                </a:r>
                <a:r>
                  <a:rPr lang="en-US" sz="2000" dirty="0">
                    <a:sym typeface="StarMath"/>
                  </a:rPr>
                  <a:t>) tail length: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 smtClean="0">
                            <a:latin typeface="Cambria Math" panose="02040503050406030204" pitchFamily="18" charset="0"/>
                            <a:sym typeface="Star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sym typeface="StarMath"/>
                              </a:rPr>
                            </m:ctrlPr>
                          </m:fPr>
                          <m:num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tarMath"/>
                              </a:rPr>
                              <m:t>𝜋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tar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tarMath"/>
                              </a:rPr>
                              <m:t>8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2000" dirty="0">
                    <a:latin typeface="cmr10"/>
                    <a:sym typeface="StarMath"/>
                  </a:rPr>
                  <a:t> </a:t>
                </a:r>
                <a:r>
                  <a:rPr lang="en-US" sz="2000" dirty="0">
                    <a:sym typeface="StarMath"/>
                  </a:rPr>
                  <a:t>(ii) cycle length: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>
                            <a:latin typeface="Cambria Math" panose="02040503050406030204" pitchFamily="18" charset="0"/>
                            <a:sym typeface="Star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sym typeface="StarMath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tarMath"/>
                              </a:rPr>
                              <m:t>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tar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sym typeface="StarMath"/>
                              </a:rPr>
                              <m:t>8</m:t>
                            </m:r>
                          </m:den>
                        </m:f>
                      </m:e>
                    </m:rad>
                    <m:r>
                      <a:rPr lang="en-US" sz="2000" i="1">
                        <a:latin typeface="Cambria Math" panose="02040503050406030204" pitchFamily="18" charset="0"/>
                        <a:sym typeface="StarMath"/>
                      </a:rPr>
                      <m:t> </m:t>
                    </m:r>
                  </m:oMath>
                </a14:m>
                <a:r>
                  <a:rPr lang="en-US" sz="2000" dirty="0">
                    <a:sym typeface="StarMath"/>
                  </a:rPr>
                  <a:t> (iii) rho-length: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>
                            <a:latin typeface="Cambria Math" panose="02040503050406030204" pitchFamily="18" charset="0"/>
                            <a:sym typeface="Star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sym typeface="StarMath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tarMath"/>
                              </a:rPr>
                              <m:t>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tar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tarMath"/>
                              </a:rPr>
                              <m:t>2</m:t>
                            </m:r>
                          </m:den>
                        </m:f>
                      </m:e>
                    </m:rad>
                    <m:r>
                      <a:rPr lang="en-US" sz="2000" i="1">
                        <a:latin typeface="Cambria Math" panose="02040503050406030204" pitchFamily="18" charset="0"/>
                        <a:sym typeface="StarMath"/>
                      </a:rPr>
                      <m:t> </m:t>
                    </m:r>
                  </m:oMath>
                </a14:m>
                <a:r>
                  <a:rPr lang="en-US" sz="2000" dirty="0">
                    <a:latin typeface="cmmi10"/>
                    <a:sym typeface="StarMath"/>
                  </a:rPr>
                  <a:t>.</a:t>
                </a:r>
              </a:p>
            </p:txBody>
          </p:sp>
        </mc:Choice>
        <mc:Fallback xmlns="">
          <p:sp>
            <p:nvSpPr>
              <p:cNvPr id="6246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295400"/>
                <a:ext cx="8686800" cy="5029200"/>
              </a:xfrm>
              <a:blipFill>
                <a:blip r:embed="rId2"/>
                <a:stretch>
                  <a:fillRect l="-730" t="-1008" r="-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247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360738"/>
            <a:ext cx="4678363" cy="121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71" name="Text Box 5"/>
          <p:cNvSpPr txBox="1">
            <a:spLocks noChangeArrowheads="1"/>
          </p:cNvSpPr>
          <p:nvPr/>
        </p:nvSpPr>
        <p:spPr bwMode="auto">
          <a:xfrm>
            <a:off x="6477000" y="3733800"/>
            <a:ext cx="2209800" cy="4873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200">
                <a:latin typeface="Arial" pitchFamily="34" charset="0"/>
              </a:rPr>
              <a:t>Graphic by Maithili Narasimha</a:t>
            </a:r>
          </a:p>
          <a:p>
            <a:endParaRPr lang="en-US" sz="1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/>
              <a:t>Time memory trade off (“TMTO”)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05800" cy="4267200"/>
          </a:xfrm>
        </p:spPr>
        <p:txBody>
          <a:bodyPr/>
          <a:lstStyle/>
          <a:p>
            <a:r>
              <a:rPr lang="en-US" sz="2000" dirty="0"/>
              <a:t>If we can pre-compute a table of (k, </a:t>
            </a:r>
            <a:r>
              <a:rPr lang="en-US" sz="2000" dirty="0" err="1"/>
              <a:t>E</a:t>
            </a:r>
            <a:r>
              <a:rPr lang="en-US" sz="2000" baseline="-25000" dirty="0" err="1"/>
              <a:t>k</a:t>
            </a:r>
            <a:r>
              <a:rPr lang="en-US" sz="2000" dirty="0"/>
              <a:t>(x)) for a fixed x, then given corresponding (</a:t>
            </a:r>
            <a:r>
              <a:rPr lang="en-US" sz="2000" dirty="0" err="1"/>
              <a:t>x,c</a:t>
            </a:r>
            <a:r>
              <a:rPr lang="en-US" sz="2000" dirty="0"/>
              <a:t>) we can find the key in O(1) time.</a:t>
            </a:r>
          </a:p>
          <a:p>
            <a:r>
              <a:rPr lang="en-US" sz="2000" dirty="0"/>
              <a:t>Trying random keys takes O(N) time (where N, usually, 2</a:t>
            </a:r>
            <a:r>
              <a:rPr lang="en-US" sz="2000" baseline="30000" dirty="0"/>
              <a:t>k</a:t>
            </a:r>
            <a:r>
              <a:rPr lang="en-US" sz="2000" dirty="0"/>
              <a:t>, is the number of possible keys)</a:t>
            </a:r>
          </a:p>
          <a:p>
            <a:r>
              <a:rPr lang="en-US" sz="2000" dirty="0"/>
              <a:t>Can we balance “memory” and “time” resources?</a:t>
            </a:r>
          </a:p>
          <a:p>
            <a:r>
              <a:rPr lang="en-US" sz="2000" dirty="0"/>
              <a:t>It is not a 50-50 proposition.  Hellman showed we could cut the search time to O(N</a:t>
            </a:r>
            <a:r>
              <a:rPr lang="en-US" sz="2000" baseline="30000" dirty="0"/>
              <a:t>(1/2)</a:t>
            </a:r>
            <a:r>
              <a:rPr lang="en-US" sz="2000" dirty="0"/>
              <a:t>) by pre-computing and storing O(N</a:t>
            </a:r>
            <a:r>
              <a:rPr lang="en-US" sz="2000" baseline="30000" dirty="0"/>
              <a:t>(1/2)</a:t>
            </a:r>
            <a:r>
              <a:rPr lang="en-US" sz="2000" dirty="0"/>
              <a:t>) values.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9CCC65F8-63F1-45A4-8D0F-54FA2D77622C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52400" y="64770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/>
              <a:t>Chain of Encryptions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458200" cy="5105400"/>
          </a:xfrm>
        </p:spPr>
        <p:txBody>
          <a:bodyPr/>
          <a:lstStyle/>
          <a:p>
            <a:r>
              <a:rPr lang="en-US" sz="2000" dirty="0"/>
              <a:t>Assume block length n and key length k are equal: </a:t>
            </a:r>
            <a:r>
              <a:rPr lang="en-US" sz="2000" i="1" dirty="0">
                <a:latin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</a:rPr>
              <a:t> =</a:t>
            </a:r>
            <a:r>
              <a:rPr lang="en-US" sz="2000" i="1" dirty="0">
                <a:latin typeface="Times New Roman" pitchFamily="18" charset="0"/>
              </a:rPr>
              <a:t> k</a:t>
            </a:r>
            <a:endParaRPr lang="en-US" sz="2000" dirty="0"/>
          </a:p>
          <a:p>
            <a:r>
              <a:rPr lang="en-US" sz="2000" dirty="0"/>
              <a:t>Construct chain of encryptions: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2000" dirty="0">
                <a:latin typeface="Courier" charset="0"/>
              </a:rPr>
              <a:t>  </a:t>
            </a:r>
            <a:r>
              <a:rPr lang="en-US" sz="2000" i="1" dirty="0">
                <a:latin typeface="Times New Roman" pitchFamily="18" charset="0"/>
              </a:rPr>
              <a:t>SP</a:t>
            </a:r>
            <a:r>
              <a:rPr lang="en-US" sz="2000" dirty="0">
                <a:latin typeface="Times New Roman" pitchFamily="18" charset="0"/>
              </a:rPr>
              <a:t> = </a:t>
            </a:r>
            <a:r>
              <a:rPr lang="en-US" sz="2000" i="1" dirty="0">
                <a:latin typeface="Times New Roman" pitchFamily="18" charset="0"/>
              </a:rPr>
              <a:t>K</a:t>
            </a:r>
            <a:r>
              <a:rPr lang="en-US" sz="2000" baseline="-25000" dirty="0">
                <a:latin typeface="Times New Roman" pitchFamily="18" charset="0"/>
              </a:rPr>
              <a:t>0</a:t>
            </a:r>
            <a:endParaRPr lang="en-US" sz="2000" baseline="-25000" dirty="0">
              <a:latin typeface="Courier" charset="0"/>
            </a:endParaRPr>
          </a:p>
          <a:p>
            <a:pPr marL="609600" indent="-609600">
              <a:buFont typeface="Wingdings" pitchFamily="2" charset="2"/>
              <a:buNone/>
            </a:pPr>
            <a:r>
              <a:rPr lang="en-US" sz="2000" dirty="0">
                <a:latin typeface="Courier" charset="0"/>
              </a:rPr>
              <a:t>  </a:t>
            </a:r>
            <a:r>
              <a:rPr lang="en-US" sz="2000" i="1" dirty="0">
                <a:latin typeface="Times New Roman" pitchFamily="18" charset="0"/>
              </a:rPr>
              <a:t>K</a:t>
            </a:r>
            <a:r>
              <a:rPr lang="en-US" sz="2000" baseline="-25000" dirty="0">
                <a:latin typeface="Times New Roman" pitchFamily="18" charset="0"/>
              </a:rPr>
              <a:t>1</a:t>
            </a:r>
            <a:r>
              <a:rPr lang="en-US" sz="2000" dirty="0">
                <a:latin typeface="Times New Roman" pitchFamily="18" charset="0"/>
              </a:rPr>
              <a:t> = </a:t>
            </a:r>
            <a:r>
              <a:rPr lang="en-US" sz="2000" i="1" dirty="0">
                <a:latin typeface="Times New Roman" pitchFamily="18" charset="0"/>
              </a:rPr>
              <a:t>E</a:t>
            </a:r>
            <a:r>
              <a:rPr lang="en-US" sz="2000" dirty="0">
                <a:latin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</a:rPr>
              <a:t>P</a:t>
            </a:r>
            <a:r>
              <a:rPr lang="en-US" sz="2000" dirty="0">
                <a:latin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</a:rPr>
              <a:t>SP</a:t>
            </a:r>
            <a:r>
              <a:rPr lang="en-US" sz="2000" dirty="0">
                <a:latin typeface="Times New Roman" pitchFamily="18" charset="0"/>
              </a:rPr>
              <a:t>)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2000" dirty="0">
                <a:latin typeface="Times New Roman" pitchFamily="18" charset="0"/>
              </a:rPr>
              <a:t>     </a:t>
            </a:r>
            <a:r>
              <a:rPr lang="en-US" sz="2000" i="1" dirty="0">
                <a:latin typeface="Times New Roman" pitchFamily="18" charset="0"/>
              </a:rPr>
              <a:t>K</a:t>
            </a:r>
            <a:r>
              <a:rPr lang="en-US" sz="2000" baseline="-25000" dirty="0">
                <a:latin typeface="Times New Roman" pitchFamily="18" charset="0"/>
              </a:rPr>
              <a:t>2</a:t>
            </a:r>
            <a:r>
              <a:rPr lang="en-US" sz="2000" dirty="0">
                <a:latin typeface="Times New Roman" pitchFamily="18" charset="0"/>
              </a:rPr>
              <a:t> = </a:t>
            </a:r>
            <a:r>
              <a:rPr lang="en-US" sz="2000" i="1" dirty="0">
                <a:latin typeface="Times New Roman" pitchFamily="18" charset="0"/>
              </a:rPr>
              <a:t>E</a:t>
            </a:r>
            <a:r>
              <a:rPr lang="en-US" sz="2000" dirty="0">
                <a:latin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</a:rPr>
              <a:t>P</a:t>
            </a:r>
            <a:r>
              <a:rPr lang="en-US" sz="2000" dirty="0">
                <a:latin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</a:rPr>
              <a:t>K</a:t>
            </a:r>
            <a:r>
              <a:rPr lang="en-US" sz="2000" baseline="-25000" dirty="0">
                <a:latin typeface="Times New Roman" pitchFamily="18" charset="0"/>
              </a:rPr>
              <a:t>1</a:t>
            </a:r>
            <a:r>
              <a:rPr lang="en-US" sz="2000" dirty="0">
                <a:latin typeface="Times New Roman" pitchFamily="18" charset="0"/>
              </a:rPr>
              <a:t>)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1800" dirty="0">
                <a:latin typeface="Courier" charset="0"/>
              </a:rPr>
              <a:t>		: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1800" dirty="0">
                <a:latin typeface="Courier" charset="0"/>
              </a:rPr>
              <a:t>		: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2000" dirty="0">
                <a:latin typeface="Courier" charset="0"/>
              </a:rPr>
              <a:t>  </a:t>
            </a:r>
            <a:r>
              <a:rPr lang="en-US" sz="2000" i="1" dirty="0">
                <a:latin typeface="Times New Roman" pitchFamily="18" charset="0"/>
              </a:rPr>
              <a:t>EP</a:t>
            </a:r>
            <a:r>
              <a:rPr lang="en-US" sz="2000" dirty="0">
                <a:latin typeface="Times New Roman" pitchFamily="18" charset="0"/>
              </a:rPr>
              <a:t> = </a:t>
            </a:r>
            <a:r>
              <a:rPr lang="en-US" sz="2000" i="1" dirty="0" err="1">
                <a:latin typeface="Times New Roman" pitchFamily="18" charset="0"/>
              </a:rPr>
              <a:t>K</a:t>
            </a:r>
            <a:r>
              <a:rPr lang="en-US" sz="2000" i="1" baseline="-25000" dirty="0" err="1">
                <a:latin typeface="Times New Roman" pitchFamily="18" charset="0"/>
              </a:rPr>
              <a:t>t</a:t>
            </a:r>
            <a:r>
              <a:rPr lang="en-US" sz="2000" dirty="0">
                <a:latin typeface="Times New Roman" pitchFamily="18" charset="0"/>
              </a:rPr>
              <a:t> = </a:t>
            </a:r>
            <a:r>
              <a:rPr lang="en-US" sz="2000" i="1" dirty="0">
                <a:latin typeface="Times New Roman" pitchFamily="18" charset="0"/>
              </a:rPr>
              <a:t>E</a:t>
            </a:r>
            <a:r>
              <a:rPr lang="en-US" sz="2000" dirty="0">
                <a:latin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</a:rPr>
              <a:t>P</a:t>
            </a:r>
            <a:r>
              <a:rPr lang="en-US" sz="2000" dirty="0">
                <a:latin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</a:rPr>
              <a:t>K</a:t>
            </a:r>
            <a:r>
              <a:rPr lang="en-US" sz="2000" i="1" baseline="-25000" dirty="0">
                <a:latin typeface="Times New Roman" pitchFamily="18" charset="0"/>
              </a:rPr>
              <a:t>t</a:t>
            </a:r>
            <a:r>
              <a:rPr lang="en-US" sz="2000" i="1" baseline="-25000" dirty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sz="2000" baseline="-25000" dirty="0">
                <a:latin typeface="Times New Roman" pitchFamily="18" charset="0"/>
              </a:rPr>
              <a:t>1</a:t>
            </a:r>
            <a:r>
              <a:rPr lang="en-US" sz="2000" dirty="0">
                <a:latin typeface="Times New Roman" pitchFamily="18" charset="0"/>
              </a:rPr>
              <a:t>)</a:t>
            </a:r>
          </a:p>
          <a:p>
            <a:pPr marL="609600" indent="-609600">
              <a:buFont typeface="Wingdings" pitchFamily="2" charset="2"/>
              <a:buNone/>
            </a:pPr>
            <a:endParaRPr lang="en-US" sz="2400" dirty="0">
              <a:latin typeface="Times New Roman" pitchFamily="18" charset="0"/>
            </a:endParaRPr>
          </a:p>
          <a:p>
            <a:pPr marL="609600" indent="-609600">
              <a:buFont typeface="Wingdings" pitchFamily="2" charset="2"/>
              <a:buNone/>
            </a:pPr>
            <a:endParaRPr lang="en-US" sz="2400" dirty="0">
              <a:latin typeface="Times New Roman" pitchFamily="18" charset="0"/>
            </a:endParaRPr>
          </a:p>
          <a:p>
            <a:r>
              <a:rPr lang="en-US" sz="2000" dirty="0"/>
              <a:t>Pre-compute </a:t>
            </a:r>
            <a:r>
              <a:rPr lang="en-US" sz="2000" i="1" dirty="0">
                <a:latin typeface="Times New Roman" pitchFamily="18" charset="0"/>
              </a:rPr>
              <a:t>m</a:t>
            </a:r>
            <a:r>
              <a:rPr lang="en-US" sz="2000" dirty="0"/>
              <a:t> encryption chains, each of length </a:t>
            </a:r>
            <a:r>
              <a:rPr lang="en-US" sz="2000" i="1" dirty="0">
                <a:latin typeface="Times New Roman" pitchFamily="18" charset="0"/>
              </a:rPr>
              <a:t>t </a:t>
            </a:r>
            <a:r>
              <a:rPr lang="en-US" sz="2000" dirty="0">
                <a:latin typeface="Times New Roman" pitchFamily="18" charset="0"/>
              </a:rPr>
              <a:t>+1</a:t>
            </a:r>
            <a:endParaRPr lang="en-US" sz="2000" dirty="0"/>
          </a:p>
          <a:p>
            <a:r>
              <a:rPr lang="en-US" sz="2000" dirty="0"/>
              <a:t>Save only the start and end points</a:t>
            </a:r>
          </a:p>
          <a:p>
            <a:pPr marL="609600" indent="-609600">
              <a:buFont typeface="Wingdings" pitchFamily="2" charset="2"/>
              <a:buNone/>
            </a:pPr>
            <a:endParaRPr lang="en-US" sz="2400" dirty="0">
              <a:latin typeface="Times New Roman" pitchFamily="18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9CCC65F8-63F1-45A4-8D0F-54FA2D77622C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7" name="Date Placeholder 3"/>
          <p:cNvSpPr txBox="1">
            <a:spLocks/>
          </p:cNvSpPr>
          <p:nvPr/>
        </p:nvSpPr>
        <p:spPr bwMode="auto">
          <a:xfrm>
            <a:off x="4343400" y="61722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latin typeface="+mn-lt"/>
              </a:rPr>
              <a:t>Slide adapted from Mark Stamp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048000" y="2057400"/>
            <a:ext cx="549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 dirty="0">
                <a:solidFill>
                  <a:schemeClr val="tx2"/>
                </a:solidFill>
                <a:latin typeface="Times New Roman" pitchFamily="18" charset="0"/>
              </a:rPr>
              <a:t>SP</a:t>
            </a:r>
            <a:r>
              <a:rPr lang="en-US" sz="2000" baseline="-25000" dirty="0">
                <a:solidFill>
                  <a:schemeClr val="tx2"/>
                </a:solidFill>
                <a:latin typeface="Times New Roman" pitchFamily="18" charset="0"/>
              </a:rPr>
              <a:t>0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3597275" y="2032000"/>
            <a:ext cx="5334000" cy="6985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288" y="432"/>
              </a:cxn>
              <a:cxn ang="0">
                <a:pos x="624" y="192"/>
              </a:cxn>
              <a:cxn ang="0">
                <a:pos x="912" y="192"/>
              </a:cxn>
              <a:cxn ang="0">
                <a:pos x="1392" y="144"/>
              </a:cxn>
              <a:cxn ang="0">
                <a:pos x="1536" y="288"/>
              </a:cxn>
              <a:cxn ang="0">
                <a:pos x="1776" y="288"/>
              </a:cxn>
              <a:cxn ang="0">
                <a:pos x="1920" y="48"/>
              </a:cxn>
              <a:cxn ang="0">
                <a:pos x="2112" y="48"/>
              </a:cxn>
              <a:cxn ang="0">
                <a:pos x="2448" y="192"/>
              </a:cxn>
              <a:cxn ang="0">
                <a:pos x="2640" y="48"/>
              </a:cxn>
              <a:cxn ang="0">
                <a:pos x="2736" y="0"/>
              </a:cxn>
              <a:cxn ang="0">
                <a:pos x="2976" y="48"/>
              </a:cxn>
              <a:cxn ang="0">
                <a:pos x="3072" y="144"/>
              </a:cxn>
              <a:cxn ang="0">
                <a:pos x="3264" y="192"/>
              </a:cxn>
              <a:cxn ang="0">
                <a:pos x="3360" y="144"/>
              </a:cxn>
            </a:cxnLst>
            <a:rect l="0" t="0" r="r" b="b"/>
            <a:pathLst>
              <a:path w="3360" h="440">
                <a:moveTo>
                  <a:pt x="0" y="144"/>
                </a:moveTo>
                <a:cubicBezTo>
                  <a:pt x="92" y="284"/>
                  <a:pt x="184" y="424"/>
                  <a:pt x="288" y="432"/>
                </a:cubicBezTo>
                <a:cubicBezTo>
                  <a:pt x="392" y="440"/>
                  <a:pt x="520" y="232"/>
                  <a:pt x="624" y="192"/>
                </a:cubicBezTo>
                <a:cubicBezTo>
                  <a:pt x="728" y="152"/>
                  <a:pt x="784" y="200"/>
                  <a:pt x="912" y="192"/>
                </a:cubicBezTo>
                <a:cubicBezTo>
                  <a:pt x="1040" y="184"/>
                  <a:pt x="1288" y="128"/>
                  <a:pt x="1392" y="144"/>
                </a:cubicBezTo>
                <a:cubicBezTo>
                  <a:pt x="1496" y="160"/>
                  <a:pt x="1472" y="264"/>
                  <a:pt x="1536" y="288"/>
                </a:cubicBezTo>
                <a:cubicBezTo>
                  <a:pt x="1600" y="312"/>
                  <a:pt x="1712" y="328"/>
                  <a:pt x="1776" y="288"/>
                </a:cubicBezTo>
                <a:cubicBezTo>
                  <a:pt x="1840" y="248"/>
                  <a:pt x="1864" y="88"/>
                  <a:pt x="1920" y="48"/>
                </a:cubicBezTo>
                <a:cubicBezTo>
                  <a:pt x="1976" y="8"/>
                  <a:pt x="2024" y="24"/>
                  <a:pt x="2112" y="48"/>
                </a:cubicBezTo>
                <a:cubicBezTo>
                  <a:pt x="2200" y="72"/>
                  <a:pt x="2360" y="192"/>
                  <a:pt x="2448" y="192"/>
                </a:cubicBezTo>
                <a:cubicBezTo>
                  <a:pt x="2536" y="192"/>
                  <a:pt x="2592" y="80"/>
                  <a:pt x="2640" y="48"/>
                </a:cubicBezTo>
                <a:cubicBezTo>
                  <a:pt x="2688" y="16"/>
                  <a:pt x="2680" y="0"/>
                  <a:pt x="2736" y="0"/>
                </a:cubicBezTo>
                <a:cubicBezTo>
                  <a:pt x="2792" y="0"/>
                  <a:pt x="2920" y="24"/>
                  <a:pt x="2976" y="48"/>
                </a:cubicBezTo>
                <a:cubicBezTo>
                  <a:pt x="3032" y="72"/>
                  <a:pt x="3024" y="120"/>
                  <a:pt x="3072" y="144"/>
                </a:cubicBezTo>
                <a:cubicBezTo>
                  <a:pt x="3120" y="168"/>
                  <a:pt x="3216" y="192"/>
                  <a:pt x="3264" y="192"/>
                </a:cubicBezTo>
                <a:cubicBezTo>
                  <a:pt x="3312" y="192"/>
                  <a:pt x="3336" y="152"/>
                  <a:pt x="3360" y="14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3444875" y="2743200"/>
            <a:ext cx="5334000" cy="508000"/>
          </a:xfrm>
          <a:custGeom>
            <a:avLst/>
            <a:gdLst/>
            <a:ahLst/>
            <a:cxnLst>
              <a:cxn ang="0">
                <a:pos x="0" y="256"/>
              </a:cxn>
              <a:cxn ang="0">
                <a:pos x="144" y="304"/>
              </a:cxn>
              <a:cxn ang="0">
                <a:pos x="240" y="256"/>
              </a:cxn>
              <a:cxn ang="0">
                <a:pos x="384" y="160"/>
              </a:cxn>
              <a:cxn ang="0">
                <a:pos x="576" y="160"/>
              </a:cxn>
              <a:cxn ang="0">
                <a:pos x="672" y="208"/>
              </a:cxn>
              <a:cxn ang="0">
                <a:pos x="768" y="304"/>
              </a:cxn>
              <a:cxn ang="0">
                <a:pos x="912" y="304"/>
              </a:cxn>
              <a:cxn ang="0">
                <a:pos x="960" y="208"/>
              </a:cxn>
              <a:cxn ang="0">
                <a:pos x="1248" y="208"/>
              </a:cxn>
              <a:cxn ang="0">
                <a:pos x="1392" y="208"/>
              </a:cxn>
              <a:cxn ang="0">
                <a:pos x="1536" y="64"/>
              </a:cxn>
              <a:cxn ang="0">
                <a:pos x="1632" y="64"/>
              </a:cxn>
              <a:cxn ang="0">
                <a:pos x="1632" y="160"/>
              </a:cxn>
              <a:cxn ang="0">
                <a:pos x="1728" y="208"/>
              </a:cxn>
              <a:cxn ang="0">
                <a:pos x="2016" y="208"/>
              </a:cxn>
              <a:cxn ang="0">
                <a:pos x="2160" y="160"/>
              </a:cxn>
              <a:cxn ang="0">
                <a:pos x="2400" y="112"/>
              </a:cxn>
              <a:cxn ang="0">
                <a:pos x="2400" y="16"/>
              </a:cxn>
              <a:cxn ang="0">
                <a:pos x="2640" y="16"/>
              </a:cxn>
              <a:cxn ang="0">
                <a:pos x="2736" y="16"/>
              </a:cxn>
              <a:cxn ang="0">
                <a:pos x="2880" y="112"/>
              </a:cxn>
              <a:cxn ang="0">
                <a:pos x="3072" y="160"/>
              </a:cxn>
              <a:cxn ang="0">
                <a:pos x="3264" y="160"/>
              </a:cxn>
              <a:cxn ang="0">
                <a:pos x="3360" y="112"/>
              </a:cxn>
            </a:cxnLst>
            <a:rect l="0" t="0" r="r" b="b"/>
            <a:pathLst>
              <a:path w="3360" h="320">
                <a:moveTo>
                  <a:pt x="0" y="256"/>
                </a:moveTo>
                <a:cubicBezTo>
                  <a:pt x="52" y="280"/>
                  <a:pt x="104" y="304"/>
                  <a:pt x="144" y="304"/>
                </a:cubicBezTo>
                <a:cubicBezTo>
                  <a:pt x="184" y="304"/>
                  <a:pt x="200" y="280"/>
                  <a:pt x="240" y="256"/>
                </a:cubicBezTo>
                <a:cubicBezTo>
                  <a:pt x="280" y="232"/>
                  <a:pt x="328" y="176"/>
                  <a:pt x="384" y="160"/>
                </a:cubicBezTo>
                <a:cubicBezTo>
                  <a:pt x="440" y="144"/>
                  <a:pt x="528" y="152"/>
                  <a:pt x="576" y="160"/>
                </a:cubicBezTo>
                <a:cubicBezTo>
                  <a:pt x="624" y="168"/>
                  <a:pt x="640" y="184"/>
                  <a:pt x="672" y="208"/>
                </a:cubicBezTo>
                <a:cubicBezTo>
                  <a:pt x="704" y="232"/>
                  <a:pt x="728" y="288"/>
                  <a:pt x="768" y="304"/>
                </a:cubicBezTo>
                <a:cubicBezTo>
                  <a:pt x="808" y="320"/>
                  <a:pt x="880" y="320"/>
                  <a:pt x="912" y="304"/>
                </a:cubicBezTo>
                <a:cubicBezTo>
                  <a:pt x="944" y="288"/>
                  <a:pt x="904" y="224"/>
                  <a:pt x="960" y="208"/>
                </a:cubicBezTo>
                <a:cubicBezTo>
                  <a:pt x="1016" y="192"/>
                  <a:pt x="1176" y="208"/>
                  <a:pt x="1248" y="208"/>
                </a:cubicBezTo>
                <a:cubicBezTo>
                  <a:pt x="1320" y="208"/>
                  <a:pt x="1344" y="232"/>
                  <a:pt x="1392" y="208"/>
                </a:cubicBezTo>
                <a:cubicBezTo>
                  <a:pt x="1440" y="184"/>
                  <a:pt x="1496" y="88"/>
                  <a:pt x="1536" y="64"/>
                </a:cubicBezTo>
                <a:cubicBezTo>
                  <a:pt x="1576" y="40"/>
                  <a:pt x="1616" y="48"/>
                  <a:pt x="1632" y="64"/>
                </a:cubicBezTo>
                <a:cubicBezTo>
                  <a:pt x="1648" y="80"/>
                  <a:pt x="1616" y="136"/>
                  <a:pt x="1632" y="160"/>
                </a:cubicBezTo>
                <a:cubicBezTo>
                  <a:pt x="1648" y="184"/>
                  <a:pt x="1664" y="200"/>
                  <a:pt x="1728" y="208"/>
                </a:cubicBezTo>
                <a:cubicBezTo>
                  <a:pt x="1792" y="216"/>
                  <a:pt x="1944" y="216"/>
                  <a:pt x="2016" y="208"/>
                </a:cubicBezTo>
                <a:cubicBezTo>
                  <a:pt x="2088" y="200"/>
                  <a:pt x="2096" y="176"/>
                  <a:pt x="2160" y="160"/>
                </a:cubicBezTo>
                <a:cubicBezTo>
                  <a:pt x="2224" y="144"/>
                  <a:pt x="2360" y="136"/>
                  <a:pt x="2400" y="112"/>
                </a:cubicBezTo>
                <a:cubicBezTo>
                  <a:pt x="2440" y="88"/>
                  <a:pt x="2360" y="32"/>
                  <a:pt x="2400" y="16"/>
                </a:cubicBezTo>
                <a:cubicBezTo>
                  <a:pt x="2440" y="0"/>
                  <a:pt x="2584" y="16"/>
                  <a:pt x="2640" y="16"/>
                </a:cubicBezTo>
                <a:cubicBezTo>
                  <a:pt x="2696" y="16"/>
                  <a:pt x="2696" y="0"/>
                  <a:pt x="2736" y="16"/>
                </a:cubicBezTo>
                <a:cubicBezTo>
                  <a:pt x="2776" y="32"/>
                  <a:pt x="2824" y="88"/>
                  <a:pt x="2880" y="112"/>
                </a:cubicBezTo>
                <a:cubicBezTo>
                  <a:pt x="2936" y="136"/>
                  <a:pt x="3008" y="152"/>
                  <a:pt x="3072" y="160"/>
                </a:cubicBezTo>
                <a:cubicBezTo>
                  <a:pt x="3136" y="168"/>
                  <a:pt x="3216" y="168"/>
                  <a:pt x="3264" y="160"/>
                </a:cubicBezTo>
                <a:cubicBezTo>
                  <a:pt x="3312" y="152"/>
                  <a:pt x="3336" y="132"/>
                  <a:pt x="3360" y="112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Freeform 8"/>
          <p:cNvSpPr>
            <a:spLocks/>
          </p:cNvSpPr>
          <p:nvPr/>
        </p:nvSpPr>
        <p:spPr bwMode="auto">
          <a:xfrm>
            <a:off x="3505200" y="3871913"/>
            <a:ext cx="5486400" cy="800100"/>
          </a:xfrm>
          <a:custGeom>
            <a:avLst/>
            <a:gdLst/>
            <a:ahLst/>
            <a:cxnLst>
              <a:cxn ang="0">
                <a:pos x="0" y="200"/>
              </a:cxn>
              <a:cxn ang="0">
                <a:pos x="192" y="200"/>
              </a:cxn>
              <a:cxn ang="0">
                <a:pos x="768" y="296"/>
              </a:cxn>
              <a:cxn ang="0">
                <a:pos x="768" y="200"/>
              </a:cxn>
              <a:cxn ang="0">
                <a:pos x="1152" y="152"/>
              </a:cxn>
              <a:cxn ang="0">
                <a:pos x="1584" y="200"/>
              </a:cxn>
              <a:cxn ang="0">
                <a:pos x="1824" y="488"/>
              </a:cxn>
              <a:cxn ang="0">
                <a:pos x="2016" y="296"/>
              </a:cxn>
              <a:cxn ang="0">
                <a:pos x="2208" y="200"/>
              </a:cxn>
              <a:cxn ang="0">
                <a:pos x="2496" y="56"/>
              </a:cxn>
              <a:cxn ang="0">
                <a:pos x="2640" y="8"/>
              </a:cxn>
              <a:cxn ang="0">
                <a:pos x="2880" y="104"/>
              </a:cxn>
              <a:cxn ang="0">
                <a:pos x="2976" y="152"/>
              </a:cxn>
              <a:cxn ang="0">
                <a:pos x="3168" y="152"/>
              </a:cxn>
              <a:cxn ang="0">
                <a:pos x="3264" y="152"/>
              </a:cxn>
              <a:cxn ang="0">
                <a:pos x="3456" y="56"/>
              </a:cxn>
            </a:cxnLst>
            <a:rect l="0" t="0" r="r" b="b"/>
            <a:pathLst>
              <a:path w="3456" h="504">
                <a:moveTo>
                  <a:pt x="0" y="200"/>
                </a:moveTo>
                <a:cubicBezTo>
                  <a:pt x="32" y="192"/>
                  <a:pt x="64" y="184"/>
                  <a:pt x="192" y="200"/>
                </a:cubicBezTo>
                <a:cubicBezTo>
                  <a:pt x="320" y="216"/>
                  <a:pt x="672" y="296"/>
                  <a:pt x="768" y="296"/>
                </a:cubicBezTo>
                <a:cubicBezTo>
                  <a:pt x="864" y="296"/>
                  <a:pt x="704" y="224"/>
                  <a:pt x="768" y="200"/>
                </a:cubicBezTo>
                <a:cubicBezTo>
                  <a:pt x="832" y="176"/>
                  <a:pt x="1016" y="152"/>
                  <a:pt x="1152" y="152"/>
                </a:cubicBezTo>
                <a:cubicBezTo>
                  <a:pt x="1288" y="152"/>
                  <a:pt x="1472" y="144"/>
                  <a:pt x="1584" y="200"/>
                </a:cubicBezTo>
                <a:cubicBezTo>
                  <a:pt x="1696" y="256"/>
                  <a:pt x="1752" y="472"/>
                  <a:pt x="1824" y="488"/>
                </a:cubicBezTo>
                <a:cubicBezTo>
                  <a:pt x="1896" y="504"/>
                  <a:pt x="1952" y="344"/>
                  <a:pt x="2016" y="296"/>
                </a:cubicBezTo>
                <a:cubicBezTo>
                  <a:pt x="2080" y="248"/>
                  <a:pt x="2128" y="240"/>
                  <a:pt x="2208" y="200"/>
                </a:cubicBezTo>
                <a:cubicBezTo>
                  <a:pt x="2288" y="160"/>
                  <a:pt x="2424" y="88"/>
                  <a:pt x="2496" y="56"/>
                </a:cubicBezTo>
                <a:cubicBezTo>
                  <a:pt x="2568" y="24"/>
                  <a:pt x="2576" y="0"/>
                  <a:pt x="2640" y="8"/>
                </a:cubicBezTo>
                <a:cubicBezTo>
                  <a:pt x="2704" y="16"/>
                  <a:pt x="2824" y="80"/>
                  <a:pt x="2880" y="104"/>
                </a:cubicBezTo>
                <a:cubicBezTo>
                  <a:pt x="2936" y="128"/>
                  <a:pt x="2928" y="144"/>
                  <a:pt x="2976" y="152"/>
                </a:cubicBezTo>
                <a:cubicBezTo>
                  <a:pt x="3024" y="160"/>
                  <a:pt x="3120" y="152"/>
                  <a:pt x="3168" y="152"/>
                </a:cubicBezTo>
                <a:cubicBezTo>
                  <a:pt x="3216" y="152"/>
                  <a:pt x="3216" y="168"/>
                  <a:pt x="3264" y="152"/>
                </a:cubicBezTo>
                <a:cubicBezTo>
                  <a:pt x="3312" y="136"/>
                  <a:pt x="3384" y="96"/>
                  <a:pt x="3456" y="5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200400" y="2667000"/>
            <a:ext cx="549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Times New Roman" pitchFamily="18" charset="0"/>
              </a:rPr>
              <a:t>SP</a:t>
            </a:r>
            <a:r>
              <a:rPr lang="en-US" sz="2000" baseline="-25000">
                <a:solidFill>
                  <a:schemeClr val="tx2"/>
                </a:solidFill>
                <a:latin typeface="Times New Roman" pitchFamily="18" charset="0"/>
              </a:rPr>
              <a:t>1</a:t>
            </a:r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3092450" y="3657600"/>
            <a:ext cx="733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 dirty="0">
                <a:solidFill>
                  <a:schemeClr val="tx2"/>
                </a:solidFill>
                <a:latin typeface="Times New Roman" pitchFamily="18" charset="0"/>
              </a:rPr>
              <a:t>SP</a:t>
            </a:r>
            <a:r>
              <a:rPr lang="en-US" sz="2000" baseline="-25000" dirty="0">
                <a:solidFill>
                  <a:schemeClr val="tx2"/>
                </a:solidFill>
                <a:latin typeface="Times New Roman" pitchFamily="18" charset="0"/>
              </a:rPr>
              <a:t>m-1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8507413" y="2438400"/>
            <a:ext cx="577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Times New Roman" pitchFamily="18" charset="0"/>
              </a:rPr>
              <a:t>EP</a:t>
            </a:r>
            <a:r>
              <a:rPr lang="en-US" sz="2000" baseline="-25000">
                <a:solidFill>
                  <a:schemeClr val="tx2"/>
                </a:solidFill>
                <a:latin typeface="Times New Roman" pitchFamily="18" charset="0"/>
              </a:rPr>
              <a:t>1</a:t>
            </a:r>
            <a:endParaRPr lang="en-US">
              <a:solidFill>
                <a:schemeClr val="tx2"/>
              </a:solidFill>
              <a:latin typeface="Courier" charset="0"/>
            </a:endParaRPr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8855075" y="21844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3429000" y="4113213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15"/>
          <p:cNvSpPr>
            <a:spLocks noChangeArrowheads="1"/>
          </p:cNvSpPr>
          <p:nvPr/>
        </p:nvSpPr>
        <p:spPr bwMode="auto">
          <a:xfrm>
            <a:off x="3368675" y="31242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Oval 16"/>
          <p:cNvSpPr>
            <a:spLocks noChangeArrowheads="1"/>
          </p:cNvSpPr>
          <p:nvPr/>
        </p:nvSpPr>
        <p:spPr bwMode="auto">
          <a:xfrm>
            <a:off x="3521075" y="21844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>
            <a:off x="8915400" y="3833813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18"/>
          <p:cNvSpPr>
            <a:spLocks noChangeArrowheads="1"/>
          </p:cNvSpPr>
          <p:nvPr/>
        </p:nvSpPr>
        <p:spPr bwMode="auto">
          <a:xfrm>
            <a:off x="8702675" y="28194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Oval 19"/>
          <p:cNvSpPr>
            <a:spLocks noChangeArrowheads="1"/>
          </p:cNvSpPr>
          <p:nvPr/>
        </p:nvSpPr>
        <p:spPr bwMode="auto">
          <a:xfrm>
            <a:off x="3673475" y="23622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Oval 20"/>
          <p:cNvSpPr>
            <a:spLocks noChangeArrowheads="1"/>
          </p:cNvSpPr>
          <p:nvPr/>
        </p:nvSpPr>
        <p:spPr bwMode="auto">
          <a:xfrm>
            <a:off x="3825875" y="25908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Oval 21"/>
          <p:cNvSpPr>
            <a:spLocks noChangeArrowheads="1"/>
          </p:cNvSpPr>
          <p:nvPr/>
        </p:nvSpPr>
        <p:spPr bwMode="auto">
          <a:xfrm>
            <a:off x="4130675" y="25908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Oval 22"/>
          <p:cNvSpPr>
            <a:spLocks noChangeArrowheads="1"/>
          </p:cNvSpPr>
          <p:nvPr/>
        </p:nvSpPr>
        <p:spPr bwMode="auto">
          <a:xfrm>
            <a:off x="4359275" y="2414588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23"/>
          <p:cNvSpPr>
            <a:spLocks noChangeArrowheads="1"/>
          </p:cNvSpPr>
          <p:nvPr/>
        </p:nvSpPr>
        <p:spPr bwMode="auto">
          <a:xfrm>
            <a:off x="4664075" y="2268538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24"/>
          <p:cNvSpPr>
            <a:spLocks noChangeArrowheads="1"/>
          </p:cNvSpPr>
          <p:nvPr/>
        </p:nvSpPr>
        <p:spPr bwMode="auto">
          <a:xfrm>
            <a:off x="4968875" y="22860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25"/>
          <p:cNvSpPr>
            <a:spLocks noChangeArrowheads="1"/>
          </p:cNvSpPr>
          <p:nvPr/>
        </p:nvSpPr>
        <p:spPr bwMode="auto">
          <a:xfrm>
            <a:off x="5273675" y="22098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5578475" y="22098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Oval 27"/>
          <p:cNvSpPr>
            <a:spLocks noChangeArrowheads="1"/>
          </p:cNvSpPr>
          <p:nvPr/>
        </p:nvSpPr>
        <p:spPr bwMode="auto">
          <a:xfrm>
            <a:off x="5959475" y="2378075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6340475" y="2397125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Oval 29"/>
          <p:cNvSpPr>
            <a:spLocks noChangeArrowheads="1"/>
          </p:cNvSpPr>
          <p:nvPr/>
        </p:nvSpPr>
        <p:spPr bwMode="auto">
          <a:xfrm>
            <a:off x="6645275" y="19812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Oval 30"/>
          <p:cNvSpPr>
            <a:spLocks noChangeArrowheads="1"/>
          </p:cNvSpPr>
          <p:nvPr/>
        </p:nvSpPr>
        <p:spPr bwMode="auto">
          <a:xfrm>
            <a:off x="7026275" y="2112963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Oval 31"/>
          <p:cNvSpPr>
            <a:spLocks noChangeArrowheads="1"/>
          </p:cNvSpPr>
          <p:nvPr/>
        </p:nvSpPr>
        <p:spPr bwMode="auto">
          <a:xfrm>
            <a:off x="7407275" y="22860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Oval 32"/>
          <p:cNvSpPr>
            <a:spLocks noChangeArrowheads="1"/>
          </p:cNvSpPr>
          <p:nvPr/>
        </p:nvSpPr>
        <p:spPr bwMode="auto">
          <a:xfrm>
            <a:off x="7712075" y="20574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Oval 33"/>
          <p:cNvSpPr>
            <a:spLocks noChangeArrowheads="1"/>
          </p:cNvSpPr>
          <p:nvPr/>
        </p:nvSpPr>
        <p:spPr bwMode="auto">
          <a:xfrm>
            <a:off x="8093075" y="19812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34"/>
          <p:cNvSpPr>
            <a:spLocks noChangeArrowheads="1"/>
          </p:cNvSpPr>
          <p:nvPr/>
        </p:nvSpPr>
        <p:spPr bwMode="auto">
          <a:xfrm>
            <a:off x="8474075" y="22098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Date Placeholder 3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848600" cy="685800"/>
          </a:xfrm>
        </p:spPr>
        <p:txBody>
          <a:bodyPr/>
          <a:lstStyle/>
          <a:p>
            <a:r>
              <a:rPr lang="en-US" sz="3600"/>
              <a:t>TMTO Attack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12874"/>
            <a:ext cx="8305800" cy="3311525"/>
          </a:xfrm>
        </p:spPr>
        <p:txBody>
          <a:bodyPr/>
          <a:lstStyle/>
          <a:p>
            <a:r>
              <a:rPr lang="en-US" sz="2000" dirty="0"/>
              <a:t>To attack a particular unknown key </a:t>
            </a:r>
            <a:r>
              <a:rPr lang="en-US" sz="2000" i="1" dirty="0">
                <a:latin typeface="Times New Roman" pitchFamily="18" charset="0"/>
              </a:rPr>
              <a:t>K</a:t>
            </a:r>
            <a:endParaRPr lang="en-US" sz="2000" dirty="0"/>
          </a:p>
          <a:p>
            <a:pPr lvl="1"/>
            <a:r>
              <a:rPr lang="en-US" sz="2000" dirty="0"/>
              <a:t>For the same chosen </a:t>
            </a:r>
            <a:r>
              <a:rPr lang="en-US" sz="2000" i="1" dirty="0">
                <a:latin typeface="Times New Roman" pitchFamily="18" charset="0"/>
              </a:rPr>
              <a:t>P</a:t>
            </a:r>
            <a:r>
              <a:rPr lang="en-US" sz="2000" dirty="0"/>
              <a:t> used to find chains, we know </a:t>
            </a:r>
            <a:r>
              <a:rPr lang="en-US" sz="2000" i="1" dirty="0">
                <a:latin typeface="Times New Roman" pitchFamily="18" charset="0"/>
              </a:rPr>
              <a:t>C</a:t>
            </a:r>
            <a:r>
              <a:rPr lang="en-US" sz="2000" dirty="0"/>
              <a:t> where </a:t>
            </a:r>
            <a:r>
              <a:rPr lang="en-US" sz="2000" i="1" dirty="0">
                <a:latin typeface="Times New Roman" pitchFamily="18" charset="0"/>
              </a:rPr>
              <a:t>C</a:t>
            </a:r>
            <a:r>
              <a:rPr lang="en-US" sz="2000" dirty="0">
                <a:latin typeface="Times New Roman" pitchFamily="18" charset="0"/>
              </a:rPr>
              <a:t> = </a:t>
            </a:r>
            <a:r>
              <a:rPr lang="en-US" sz="2000" i="1" dirty="0">
                <a:latin typeface="Times New Roman" pitchFamily="18" charset="0"/>
              </a:rPr>
              <a:t>E</a:t>
            </a:r>
            <a:r>
              <a:rPr lang="en-US" sz="2000" dirty="0">
                <a:latin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</a:rPr>
              <a:t>P</a:t>
            </a:r>
            <a:r>
              <a:rPr lang="en-US" sz="2000" dirty="0">
                <a:latin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</a:rPr>
              <a:t>K</a:t>
            </a:r>
            <a:r>
              <a:rPr lang="en-US" sz="2000" dirty="0">
                <a:latin typeface="Times New Roman" pitchFamily="18" charset="0"/>
              </a:rPr>
              <a:t>) </a:t>
            </a:r>
            <a:r>
              <a:rPr lang="en-US" sz="2000" dirty="0"/>
              <a:t>and </a:t>
            </a:r>
            <a:r>
              <a:rPr lang="en-US" sz="2000" i="1" dirty="0">
                <a:latin typeface="Times New Roman" pitchFamily="18" charset="0"/>
              </a:rPr>
              <a:t>K</a:t>
            </a:r>
            <a:r>
              <a:rPr lang="en-US" sz="2000" dirty="0"/>
              <a:t> is unknown key</a:t>
            </a:r>
          </a:p>
          <a:p>
            <a:pPr lvl="1"/>
            <a:r>
              <a:rPr lang="en-US" sz="2000" dirty="0"/>
              <a:t>Compute the chain (maximum of </a:t>
            </a:r>
            <a:r>
              <a:rPr lang="en-US" sz="2000" i="1" dirty="0">
                <a:latin typeface="Times New Roman" pitchFamily="18" charset="0"/>
              </a:rPr>
              <a:t>t</a:t>
            </a:r>
            <a:r>
              <a:rPr lang="en-US" sz="2000" dirty="0"/>
              <a:t> steps)</a:t>
            </a:r>
          </a:p>
          <a:p>
            <a:pPr>
              <a:buFont typeface="Wingdings" pitchFamily="2" charset="2"/>
              <a:buNone/>
            </a:pPr>
            <a:r>
              <a:rPr lang="en-US" sz="2000" dirty="0"/>
              <a:t>		</a:t>
            </a:r>
            <a:r>
              <a:rPr lang="en-US" sz="2000" i="1" dirty="0">
                <a:latin typeface="Times New Roman" pitchFamily="18" charset="0"/>
              </a:rPr>
              <a:t>X</a:t>
            </a:r>
            <a:r>
              <a:rPr lang="en-US" sz="2000" baseline="-25000" dirty="0">
                <a:latin typeface="Times New Roman" pitchFamily="18" charset="0"/>
              </a:rPr>
              <a:t>0 </a:t>
            </a:r>
            <a:r>
              <a:rPr lang="en-US" sz="2000" dirty="0">
                <a:latin typeface="Times New Roman" pitchFamily="18" charset="0"/>
              </a:rPr>
              <a:t>= </a:t>
            </a:r>
            <a:r>
              <a:rPr lang="en-US" sz="2000" i="1" dirty="0">
                <a:latin typeface="Times New Roman" pitchFamily="18" charset="0"/>
              </a:rPr>
              <a:t>C</a:t>
            </a:r>
            <a:r>
              <a:rPr lang="en-US" sz="2000" dirty="0">
                <a:latin typeface="Times New Roman" pitchFamily="18" charset="0"/>
              </a:rPr>
              <a:t>,  </a:t>
            </a:r>
            <a:r>
              <a:rPr lang="en-US" sz="2000" i="1" dirty="0">
                <a:latin typeface="Times New Roman" pitchFamily="18" charset="0"/>
              </a:rPr>
              <a:t>X</a:t>
            </a:r>
            <a:r>
              <a:rPr lang="en-US" sz="2000" baseline="-25000" dirty="0">
                <a:latin typeface="Times New Roman" pitchFamily="18" charset="0"/>
              </a:rPr>
              <a:t>1 </a:t>
            </a:r>
            <a:r>
              <a:rPr lang="en-US" sz="2000" dirty="0">
                <a:latin typeface="Times New Roman" pitchFamily="18" charset="0"/>
              </a:rPr>
              <a:t>= </a:t>
            </a:r>
            <a:r>
              <a:rPr lang="en-US" sz="2000" i="1" dirty="0">
                <a:latin typeface="Times New Roman" pitchFamily="18" charset="0"/>
              </a:rPr>
              <a:t>E</a:t>
            </a:r>
            <a:r>
              <a:rPr lang="en-US" sz="2000" dirty="0">
                <a:latin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</a:rPr>
              <a:t>P</a:t>
            </a:r>
            <a:r>
              <a:rPr lang="en-US" sz="2000" dirty="0">
                <a:latin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</a:rPr>
              <a:t>X</a:t>
            </a:r>
            <a:r>
              <a:rPr lang="en-US" sz="2000" baseline="-25000" dirty="0">
                <a:latin typeface="Times New Roman" pitchFamily="18" charset="0"/>
              </a:rPr>
              <a:t>0</a:t>
            </a:r>
            <a:r>
              <a:rPr lang="en-US" sz="2000" dirty="0">
                <a:latin typeface="Times New Roman" pitchFamily="18" charset="0"/>
              </a:rPr>
              <a:t>),  </a:t>
            </a:r>
            <a:r>
              <a:rPr lang="en-US" sz="2000" i="1" dirty="0">
                <a:latin typeface="Times New Roman" pitchFamily="18" charset="0"/>
              </a:rPr>
              <a:t>X</a:t>
            </a:r>
            <a:r>
              <a:rPr lang="en-US" sz="2000" baseline="-25000" dirty="0">
                <a:latin typeface="Times New Roman" pitchFamily="18" charset="0"/>
              </a:rPr>
              <a:t>2 </a:t>
            </a:r>
            <a:r>
              <a:rPr lang="en-US" sz="2000" dirty="0">
                <a:latin typeface="Times New Roman" pitchFamily="18" charset="0"/>
              </a:rPr>
              <a:t>= </a:t>
            </a:r>
            <a:r>
              <a:rPr lang="en-US" sz="2000" i="1" dirty="0">
                <a:latin typeface="Times New Roman" pitchFamily="18" charset="0"/>
              </a:rPr>
              <a:t>E</a:t>
            </a:r>
            <a:r>
              <a:rPr lang="en-US" sz="2000" dirty="0">
                <a:latin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</a:rPr>
              <a:t>P</a:t>
            </a:r>
            <a:r>
              <a:rPr lang="en-US" sz="2000" dirty="0">
                <a:latin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</a:rPr>
              <a:t>X</a:t>
            </a:r>
            <a:r>
              <a:rPr lang="en-US" sz="2000" baseline="-25000" dirty="0">
                <a:latin typeface="Times New Roman" pitchFamily="18" charset="0"/>
              </a:rPr>
              <a:t>1</a:t>
            </a:r>
            <a:r>
              <a:rPr lang="en-US" sz="2000" dirty="0">
                <a:latin typeface="Times New Roman" pitchFamily="18" charset="0"/>
              </a:rPr>
              <a:t>),…</a:t>
            </a:r>
          </a:p>
          <a:p>
            <a:r>
              <a:rPr lang="en-US" sz="2000" dirty="0"/>
              <a:t>Suppose for some </a:t>
            </a:r>
            <a:r>
              <a:rPr lang="en-US" sz="2000" i="1" dirty="0" err="1">
                <a:latin typeface="Times New Roman" pitchFamily="18" charset="0"/>
              </a:rPr>
              <a:t>i</a:t>
            </a:r>
            <a:r>
              <a:rPr lang="en-US" sz="2000" dirty="0"/>
              <a:t> we find </a:t>
            </a:r>
            <a:r>
              <a:rPr lang="en-US" sz="2000" i="1" dirty="0">
                <a:latin typeface="Times New Roman" pitchFamily="18" charset="0"/>
              </a:rPr>
              <a:t>X</a:t>
            </a:r>
            <a:r>
              <a:rPr lang="en-US" sz="2000" i="1" baseline="-25000" dirty="0">
                <a:latin typeface="Times New Roman" pitchFamily="18" charset="0"/>
              </a:rPr>
              <a:t>i</a:t>
            </a:r>
            <a:r>
              <a:rPr lang="en-US" sz="2000" baseline="-25000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= </a:t>
            </a:r>
            <a:r>
              <a:rPr lang="en-US" sz="2000" i="1" dirty="0" err="1">
                <a:latin typeface="Times New Roman" pitchFamily="18" charset="0"/>
              </a:rPr>
              <a:t>Ep</a:t>
            </a:r>
            <a:r>
              <a:rPr lang="en-US" sz="2000" i="1" baseline="-25000" dirty="0" err="1">
                <a:latin typeface="Times New Roman" pitchFamily="18" charset="0"/>
              </a:rPr>
              <a:t>j</a:t>
            </a:r>
            <a:endParaRPr lang="en-US" sz="2000" i="1" baseline="-25000" dirty="0">
              <a:latin typeface="Times New Roman" pitchFamily="18" charset="0"/>
            </a:endParaRP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Since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C</a:t>
            </a:r>
            <a:r>
              <a:rPr lang="en-US" sz="2000" baseline="-25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 key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should lie before ciphertext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in chain!</a:t>
            </a:r>
          </a:p>
          <a:p>
            <a:pPr>
              <a:buNone/>
            </a:pPr>
            <a:endParaRPr lang="en-US" sz="2400" dirty="0"/>
          </a:p>
          <a:p>
            <a:pPr>
              <a:buFont typeface="Wingdings" pitchFamily="2" charset="2"/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9CCC65F8-63F1-45A4-8D0F-54FA2D77622C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7" name="Date Placeholder 3"/>
          <p:cNvSpPr txBox="1">
            <a:spLocks/>
          </p:cNvSpPr>
          <p:nvPr/>
        </p:nvSpPr>
        <p:spPr bwMode="auto">
          <a:xfrm>
            <a:off x="4343400" y="61722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latin typeface="+mn-lt"/>
              </a:rPr>
              <a:t>Slide adapted from Mark Stamp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reeform 4"/>
          <p:cNvSpPr>
            <a:spLocks/>
          </p:cNvSpPr>
          <p:nvPr/>
        </p:nvSpPr>
        <p:spPr bwMode="auto">
          <a:xfrm>
            <a:off x="1524000" y="4664075"/>
            <a:ext cx="5334000" cy="508000"/>
          </a:xfrm>
          <a:custGeom>
            <a:avLst/>
            <a:gdLst/>
            <a:ahLst/>
            <a:cxnLst>
              <a:cxn ang="0">
                <a:pos x="0" y="256"/>
              </a:cxn>
              <a:cxn ang="0">
                <a:pos x="144" y="304"/>
              </a:cxn>
              <a:cxn ang="0">
                <a:pos x="240" y="256"/>
              </a:cxn>
              <a:cxn ang="0">
                <a:pos x="384" y="160"/>
              </a:cxn>
              <a:cxn ang="0">
                <a:pos x="576" y="160"/>
              </a:cxn>
              <a:cxn ang="0">
                <a:pos x="672" y="208"/>
              </a:cxn>
              <a:cxn ang="0">
                <a:pos x="768" y="304"/>
              </a:cxn>
              <a:cxn ang="0">
                <a:pos x="912" y="304"/>
              </a:cxn>
              <a:cxn ang="0">
                <a:pos x="960" y="208"/>
              </a:cxn>
              <a:cxn ang="0">
                <a:pos x="1248" y="208"/>
              </a:cxn>
              <a:cxn ang="0">
                <a:pos x="1392" y="208"/>
              </a:cxn>
              <a:cxn ang="0">
                <a:pos x="1536" y="64"/>
              </a:cxn>
              <a:cxn ang="0">
                <a:pos x="1632" y="64"/>
              </a:cxn>
              <a:cxn ang="0">
                <a:pos x="1632" y="160"/>
              </a:cxn>
              <a:cxn ang="0">
                <a:pos x="1728" y="208"/>
              </a:cxn>
              <a:cxn ang="0">
                <a:pos x="2016" y="208"/>
              </a:cxn>
              <a:cxn ang="0">
                <a:pos x="2160" y="160"/>
              </a:cxn>
              <a:cxn ang="0">
                <a:pos x="2400" y="112"/>
              </a:cxn>
              <a:cxn ang="0">
                <a:pos x="2400" y="16"/>
              </a:cxn>
              <a:cxn ang="0">
                <a:pos x="2640" y="16"/>
              </a:cxn>
              <a:cxn ang="0">
                <a:pos x="2736" y="16"/>
              </a:cxn>
              <a:cxn ang="0">
                <a:pos x="2880" y="112"/>
              </a:cxn>
              <a:cxn ang="0">
                <a:pos x="3072" y="160"/>
              </a:cxn>
              <a:cxn ang="0">
                <a:pos x="3264" y="160"/>
              </a:cxn>
              <a:cxn ang="0">
                <a:pos x="3360" y="112"/>
              </a:cxn>
            </a:cxnLst>
            <a:rect l="0" t="0" r="r" b="b"/>
            <a:pathLst>
              <a:path w="3360" h="320">
                <a:moveTo>
                  <a:pt x="0" y="256"/>
                </a:moveTo>
                <a:cubicBezTo>
                  <a:pt x="52" y="280"/>
                  <a:pt x="104" y="304"/>
                  <a:pt x="144" y="304"/>
                </a:cubicBezTo>
                <a:cubicBezTo>
                  <a:pt x="184" y="304"/>
                  <a:pt x="200" y="280"/>
                  <a:pt x="240" y="256"/>
                </a:cubicBezTo>
                <a:cubicBezTo>
                  <a:pt x="280" y="232"/>
                  <a:pt x="328" y="176"/>
                  <a:pt x="384" y="160"/>
                </a:cubicBezTo>
                <a:cubicBezTo>
                  <a:pt x="440" y="144"/>
                  <a:pt x="528" y="152"/>
                  <a:pt x="576" y="160"/>
                </a:cubicBezTo>
                <a:cubicBezTo>
                  <a:pt x="624" y="168"/>
                  <a:pt x="640" y="184"/>
                  <a:pt x="672" y="208"/>
                </a:cubicBezTo>
                <a:cubicBezTo>
                  <a:pt x="704" y="232"/>
                  <a:pt x="728" y="288"/>
                  <a:pt x="768" y="304"/>
                </a:cubicBezTo>
                <a:cubicBezTo>
                  <a:pt x="808" y="320"/>
                  <a:pt x="880" y="320"/>
                  <a:pt x="912" y="304"/>
                </a:cubicBezTo>
                <a:cubicBezTo>
                  <a:pt x="944" y="288"/>
                  <a:pt x="904" y="224"/>
                  <a:pt x="960" y="208"/>
                </a:cubicBezTo>
                <a:cubicBezTo>
                  <a:pt x="1016" y="192"/>
                  <a:pt x="1176" y="208"/>
                  <a:pt x="1248" y="208"/>
                </a:cubicBezTo>
                <a:cubicBezTo>
                  <a:pt x="1320" y="208"/>
                  <a:pt x="1344" y="232"/>
                  <a:pt x="1392" y="208"/>
                </a:cubicBezTo>
                <a:cubicBezTo>
                  <a:pt x="1440" y="184"/>
                  <a:pt x="1496" y="88"/>
                  <a:pt x="1536" y="64"/>
                </a:cubicBezTo>
                <a:cubicBezTo>
                  <a:pt x="1576" y="40"/>
                  <a:pt x="1616" y="48"/>
                  <a:pt x="1632" y="64"/>
                </a:cubicBezTo>
                <a:cubicBezTo>
                  <a:pt x="1648" y="80"/>
                  <a:pt x="1616" y="136"/>
                  <a:pt x="1632" y="160"/>
                </a:cubicBezTo>
                <a:cubicBezTo>
                  <a:pt x="1648" y="184"/>
                  <a:pt x="1664" y="200"/>
                  <a:pt x="1728" y="208"/>
                </a:cubicBezTo>
                <a:cubicBezTo>
                  <a:pt x="1792" y="216"/>
                  <a:pt x="1944" y="216"/>
                  <a:pt x="2016" y="208"/>
                </a:cubicBezTo>
                <a:cubicBezTo>
                  <a:pt x="2088" y="200"/>
                  <a:pt x="2096" y="176"/>
                  <a:pt x="2160" y="160"/>
                </a:cubicBezTo>
                <a:cubicBezTo>
                  <a:pt x="2224" y="144"/>
                  <a:pt x="2360" y="136"/>
                  <a:pt x="2400" y="112"/>
                </a:cubicBezTo>
                <a:cubicBezTo>
                  <a:pt x="2440" y="88"/>
                  <a:pt x="2360" y="32"/>
                  <a:pt x="2400" y="16"/>
                </a:cubicBezTo>
                <a:cubicBezTo>
                  <a:pt x="2440" y="0"/>
                  <a:pt x="2584" y="16"/>
                  <a:pt x="2640" y="16"/>
                </a:cubicBezTo>
                <a:cubicBezTo>
                  <a:pt x="2696" y="16"/>
                  <a:pt x="2696" y="0"/>
                  <a:pt x="2736" y="16"/>
                </a:cubicBezTo>
                <a:cubicBezTo>
                  <a:pt x="2776" y="32"/>
                  <a:pt x="2824" y="88"/>
                  <a:pt x="2880" y="112"/>
                </a:cubicBezTo>
                <a:cubicBezTo>
                  <a:pt x="2936" y="136"/>
                  <a:pt x="3008" y="152"/>
                  <a:pt x="3072" y="160"/>
                </a:cubicBezTo>
                <a:cubicBezTo>
                  <a:pt x="3136" y="168"/>
                  <a:pt x="3216" y="168"/>
                  <a:pt x="3264" y="160"/>
                </a:cubicBezTo>
                <a:cubicBezTo>
                  <a:pt x="3312" y="152"/>
                  <a:pt x="3336" y="132"/>
                  <a:pt x="3360" y="112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279525" y="4587875"/>
            <a:ext cx="5127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Times New Roman" pitchFamily="18" charset="0"/>
              </a:rPr>
              <a:t>SP</a:t>
            </a:r>
            <a:r>
              <a:rPr lang="en-US" sz="2000" baseline="-25000">
                <a:solidFill>
                  <a:schemeClr val="tx2"/>
                </a:solidFill>
                <a:latin typeface="Times New Roman" pitchFamily="18" charset="0"/>
              </a:rPr>
              <a:t>j</a:t>
            </a:r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1447800" y="5045075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6781800" y="4816475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6650038" y="4419600"/>
            <a:ext cx="5413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Times New Roman" pitchFamily="18" charset="0"/>
              </a:rPr>
              <a:t>EP</a:t>
            </a:r>
            <a:r>
              <a:rPr lang="en-US" sz="2000" baseline="-25000">
                <a:solidFill>
                  <a:schemeClr val="tx2"/>
                </a:solidFill>
                <a:latin typeface="Times New Roman" pitchFamily="18" charset="0"/>
              </a:rPr>
              <a:t>j</a:t>
            </a:r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4446588" y="4562475"/>
            <a:ext cx="354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Times New Roman" pitchFamily="18" charset="0"/>
              </a:rPr>
              <a:t>C</a:t>
            </a:r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14" name="Oval 10"/>
          <p:cNvSpPr>
            <a:spLocks noChangeArrowheads="1"/>
          </p:cNvSpPr>
          <p:nvPr/>
        </p:nvSpPr>
        <p:spPr bwMode="auto">
          <a:xfrm>
            <a:off x="4572000" y="4943475"/>
            <a:ext cx="152400" cy="152400"/>
          </a:xfrm>
          <a:prstGeom prst="ellipse">
            <a:avLst/>
          </a:prstGeom>
          <a:solidFill>
            <a:srgbClr val="AC210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11"/>
          <p:cNvSpPr>
            <a:spLocks noChangeArrowheads="1"/>
          </p:cNvSpPr>
          <p:nvPr/>
        </p:nvSpPr>
        <p:spPr bwMode="auto">
          <a:xfrm>
            <a:off x="5791200" y="4643438"/>
            <a:ext cx="152400" cy="152400"/>
          </a:xfrm>
          <a:prstGeom prst="ellipse">
            <a:avLst/>
          </a:prstGeom>
          <a:solidFill>
            <a:srgbClr val="AC210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2"/>
          <p:cNvSpPr>
            <a:spLocks noChangeArrowheads="1"/>
          </p:cNvSpPr>
          <p:nvPr/>
        </p:nvSpPr>
        <p:spPr bwMode="auto">
          <a:xfrm>
            <a:off x="6172200" y="4816475"/>
            <a:ext cx="152400" cy="152400"/>
          </a:xfrm>
          <a:prstGeom prst="ellipse">
            <a:avLst/>
          </a:prstGeom>
          <a:solidFill>
            <a:srgbClr val="AC210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13"/>
          <p:cNvSpPr>
            <a:spLocks noChangeArrowheads="1"/>
          </p:cNvSpPr>
          <p:nvPr/>
        </p:nvSpPr>
        <p:spPr bwMode="auto">
          <a:xfrm>
            <a:off x="6477000" y="4852988"/>
            <a:ext cx="152400" cy="152400"/>
          </a:xfrm>
          <a:prstGeom prst="ellipse">
            <a:avLst/>
          </a:prstGeom>
          <a:solidFill>
            <a:srgbClr val="AC210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Oval 14"/>
          <p:cNvSpPr>
            <a:spLocks noChangeArrowheads="1"/>
          </p:cNvSpPr>
          <p:nvPr/>
        </p:nvSpPr>
        <p:spPr bwMode="auto">
          <a:xfrm>
            <a:off x="5410200" y="4587875"/>
            <a:ext cx="152400" cy="152400"/>
          </a:xfrm>
          <a:prstGeom prst="ellipse">
            <a:avLst/>
          </a:prstGeom>
          <a:solidFill>
            <a:srgbClr val="AC210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Oval 15"/>
          <p:cNvSpPr>
            <a:spLocks noChangeArrowheads="1"/>
          </p:cNvSpPr>
          <p:nvPr/>
        </p:nvSpPr>
        <p:spPr bwMode="auto">
          <a:xfrm>
            <a:off x="5181600" y="4816475"/>
            <a:ext cx="152400" cy="152400"/>
          </a:xfrm>
          <a:prstGeom prst="ellipse">
            <a:avLst/>
          </a:prstGeom>
          <a:solidFill>
            <a:srgbClr val="AC210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16"/>
          <p:cNvSpPr>
            <a:spLocks noChangeArrowheads="1"/>
          </p:cNvSpPr>
          <p:nvPr/>
        </p:nvSpPr>
        <p:spPr bwMode="auto">
          <a:xfrm>
            <a:off x="4876800" y="4872038"/>
            <a:ext cx="152400" cy="152400"/>
          </a:xfrm>
          <a:prstGeom prst="ellipse">
            <a:avLst/>
          </a:prstGeom>
          <a:solidFill>
            <a:srgbClr val="AC210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Oval 17"/>
          <p:cNvSpPr>
            <a:spLocks noChangeArrowheads="1"/>
          </p:cNvSpPr>
          <p:nvPr/>
        </p:nvSpPr>
        <p:spPr bwMode="auto">
          <a:xfrm>
            <a:off x="1828800" y="5027613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Oval 18"/>
          <p:cNvSpPr>
            <a:spLocks noChangeArrowheads="1"/>
          </p:cNvSpPr>
          <p:nvPr/>
        </p:nvSpPr>
        <p:spPr bwMode="auto">
          <a:xfrm>
            <a:off x="2133600" y="4835525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Oval 19"/>
          <p:cNvSpPr>
            <a:spLocks noChangeArrowheads="1"/>
          </p:cNvSpPr>
          <p:nvPr/>
        </p:nvSpPr>
        <p:spPr bwMode="auto">
          <a:xfrm>
            <a:off x="2438400" y="4892675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Oval 20"/>
          <p:cNvSpPr>
            <a:spLocks noChangeArrowheads="1"/>
          </p:cNvSpPr>
          <p:nvPr/>
        </p:nvSpPr>
        <p:spPr bwMode="auto">
          <a:xfrm>
            <a:off x="2819400" y="5121275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21"/>
          <p:cNvSpPr>
            <a:spLocks noChangeArrowheads="1"/>
          </p:cNvSpPr>
          <p:nvPr/>
        </p:nvSpPr>
        <p:spPr bwMode="auto">
          <a:xfrm>
            <a:off x="3200400" y="4935538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22"/>
          <p:cNvSpPr>
            <a:spLocks noChangeArrowheads="1"/>
          </p:cNvSpPr>
          <p:nvPr/>
        </p:nvSpPr>
        <p:spPr bwMode="auto">
          <a:xfrm>
            <a:off x="3581400" y="4926013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23"/>
          <p:cNvSpPr>
            <a:spLocks noChangeArrowheads="1"/>
          </p:cNvSpPr>
          <p:nvPr/>
        </p:nvSpPr>
        <p:spPr bwMode="auto">
          <a:xfrm>
            <a:off x="4038600" y="4816475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Oval 24"/>
          <p:cNvSpPr>
            <a:spLocks noChangeArrowheads="1"/>
          </p:cNvSpPr>
          <p:nvPr/>
        </p:nvSpPr>
        <p:spPr bwMode="auto">
          <a:xfrm>
            <a:off x="4267200" y="4935538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4114800" y="5121275"/>
            <a:ext cx="354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Times New Roman" pitchFamily="18" charset="0"/>
              </a:rPr>
              <a:t>K</a:t>
            </a:r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CC65F8-63F1-45A4-8D0F-54FA2D77622C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 sz="3600"/>
              <a:t>A (very bad) block cipher</a:t>
            </a:r>
          </a:p>
        </p:txBody>
      </p:sp>
      <p:sp>
        <p:nvSpPr>
          <p:cNvPr id="31749" name="Text Box 3"/>
          <p:cNvSpPr txBox="1">
            <a:spLocks noChangeArrowheads="1"/>
          </p:cNvSpPr>
          <p:nvPr/>
        </p:nvSpPr>
        <p:spPr bwMode="auto">
          <a:xfrm>
            <a:off x="457200" y="1509286"/>
            <a:ext cx="8229600" cy="409342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itchFamily="34" charset="0"/>
              </a:rPr>
              <a:t>Let M be an invertible </a:t>
            </a:r>
            <a:r>
              <a:rPr lang="en-US" sz="2000" dirty="0" err="1">
                <a:latin typeface="Arial" pitchFamily="34" charset="0"/>
              </a:rPr>
              <a:t>nxn</a:t>
            </a:r>
            <a:r>
              <a:rPr lang="en-US" sz="2000" dirty="0">
                <a:latin typeface="Arial" pitchFamily="34" charset="0"/>
              </a:rPr>
              <a:t> matrix over GF(2).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itchFamily="34" charset="0"/>
              </a:rPr>
              <a:t>Suppose k is an n-bit vector representing the key and p is an n bit vector representing the plaintext block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itchFamily="34" charset="0"/>
              </a:rPr>
              <a:t>Put c= M(</a:t>
            </a:r>
            <a:r>
              <a:rPr lang="en-US" sz="2000" dirty="0" err="1">
                <a:latin typeface="Arial" pitchFamily="34" charset="0"/>
              </a:rPr>
              <a:t>p+k</a:t>
            </a:r>
            <a:r>
              <a:rPr lang="en-US" sz="2000" dirty="0">
                <a:latin typeface="Arial" pitchFamily="34" charset="0"/>
              </a:rPr>
              <a:t>).  C is the plaintext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itchFamily="34" charset="0"/>
              </a:rPr>
              <a:t>Example: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itchFamily="34" charset="0"/>
              </a:rPr>
              <a:t> M=          , k= (1,1,1)</a:t>
            </a:r>
            <a:r>
              <a:rPr lang="en-US" sz="2000" baseline="30000" dirty="0">
                <a:latin typeface="Arial" pitchFamily="34" charset="0"/>
              </a:rPr>
              <a:t>T</a:t>
            </a:r>
            <a:r>
              <a:rPr lang="en-US" sz="2000" dirty="0">
                <a:latin typeface="Arial" pitchFamily="34" charset="0"/>
              </a:rPr>
              <a:t>,  p= (1,0,1)</a:t>
            </a:r>
            <a:r>
              <a:rPr lang="en-US" sz="2000" baseline="30000" dirty="0">
                <a:latin typeface="Arial" pitchFamily="34" charset="0"/>
              </a:rPr>
              <a:t>T</a:t>
            </a:r>
            <a:r>
              <a:rPr lang="en-US" sz="2000" dirty="0">
                <a:latin typeface="Arial" pitchFamily="34" charset="0"/>
              </a:rPr>
              <a:t>, c= (1,1,0)</a:t>
            </a:r>
            <a:r>
              <a:rPr lang="en-US" sz="2000" baseline="30000" dirty="0">
                <a:latin typeface="Arial" pitchFamily="34" charset="0"/>
              </a:rPr>
              <a:t>T</a:t>
            </a:r>
            <a:r>
              <a:rPr lang="en-US" sz="2000" dirty="0">
                <a:latin typeface="Arial" pitchFamily="34" charset="0"/>
              </a:rPr>
              <a:t>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itchFamily="34" charset="0"/>
              </a:rPr>
              <a:t>Why is this so bad?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itchFamily="34" charset="0"/>
              </a:rPr>
              <a:t>Better (but still bad)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itchFamily="34" charset="0"/>
              </a:rPr>
              <a:t>Let R(k) be a rule that selects an invertible matrix from GF(2)</a:t>
            </a:r>
            <a:r>
              <a:rPr lang="en-US" sz="2000" baseline="30000" dirty="0">
                <a:latin typeface="Arial" pitchFamily="34" charset="0"/>
              </a:rPr>
              <a:t>n</a:t>
            </a:r>
            <a:r>
              <a:rPr lang="en-US" sz="2000" dirty="0">
                <a:latin typeface="Arial" pitchFamily="34" charset="0"/>
              </a:rPr>
              <a:t> x GF(2)</a:t>
            </a:r>
            <a:r>
              <a:rPr lang="en-US" sz="2000" baseline="30000" dirty="0">
                <a:latin typeface="Arial" pitchFamily="34" charset="0"/>
              </a:rPr>
              <a:t>n</a:t>
            </a:r>
            <a:r>
              <a:rPr lang="en-US" sz="2000" dirty="0">
                <a:latin typeface="Arial" pitchFamily="34" charset="0"/>
              </a:rPr>
              <a:t>.  Put c=R(k)p.</a:t>
            </a:r>
          </a:p>
          <a:p>
            <a:pPr>
              <a:buFont typeface="Arial"/>
              <a:buChar char="•"/>
            </a:pPr>
            <a:endParaRPr lang="en-US" sz="2000" dirty="0">
              <a:latin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itchFamily="34" charset="0"/>
              </a:rPr>
              <a:t> Lesson: linear is bad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1124505"/>
              </p:ext>
            </p:extLst>
          </p:nvPr>
        </p:nvGraphicFramePr>
        <p:xfrm>
          <a:off x="2362200" y="2743200"/>
          <a:ext cx="5334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33400" imgH="635000" progId="Equation.3">
                  <p:embed/>
                </p:oleObj>
              </mc:Choice>
              <mc:Fallback>
                <p:oleObj name="Equation" r:id="rId2" imgW="533400" imgH="635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743200"/>
                        <a:ext cx="53340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/>
              <a:t>DES TMTO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53400" cy="4343400"/>
          </a:xfrm>
        </p:spPr>
        <p:txBody>
          <a:bodyPr/>
          <a:lstStyle/>
          <a:p>
            <a:pPr marL="609600" indent="-609600">
              <a:spcBef>
                <a:spcPts val="200"/>
              </a:spcBef>
            </a:pPr>
            <a:r>
              <a:rPr lang="en-US" sz="2000" dirty="0"/>
              <a:t>Suppose block cipher has </a:t>
            </a:r>
            <a:r>
              <a:rPr lang="en-US" sz="2000" i="1" dirty="0">
                <a:latin typeface="Times New Roman" pitchFamily="18" charset="0"/>
              </a:rPr>
              <a:t>k</a:t>
            </a:r>
            <a:r>
              <a:rPr lang="en-US" sz="2000" dirty="0">
                <a:latin typeface="Times New Roman" pitchFamily="18" charset="0"/>
              </a:rPr>
              <a:t> = 56</a:t>
            </a:r>
            <a:r>
              <a:rPr lang="en-US" sz="2000" dirty="0"/>
              <a:t> </a:t>
            </a:r>
          </a:p>
          <a:p>
            <a:pPr marL="609600" indent="-609600">
              <a:spcBef>
                <a:spcPts val="200"/>
              </a:spcBef>
            </a:pPr>
            <a:r>
              <a:rPr lang="en-US" sz="2000" dirty="0"/>
              <a:t>Suppose we find </a:t>
            </a:r>
            <a:r>
              <a:rPr lang="en-US" sz="2000" i="1" dirty="0">
                <a:latin typeface="Times New Roman" pitchFamily="18" charset="0"/>
              </a:rPr>
              <a:t>m</a:t>
            </a:r>
            <a:r>
              <a:rPr lang="en-US" sz="2000" dirty="0">
                <a:latin typeface="Times New Roman" pitchFamily="18" charset="0"/>
              </a:rPr>
              <a:t>= 2</a:t>
            </a:r>
            <a:r>
              <a:rPr lang="en-US" sz="2000" baseline="30000" dirty="0">
                <a:latin typeface="Times New Roman" pitchFamily="18" charset="0"/>
              </a:rPr>
              <a:t>28</a:t>
            </a:r>
            <a:r>
              <a:rPr lang="en-US" sz="2000" dirty="0"/>
              <a:t> chains each of length </a:t>
            </a:r>
            <a:r>
              <a:rPr lang="en-US" sz="2000" i="1" dirty="0">
                <a:latin typeface="Times New Roman" pitchFamily="18" charset="0"/>
              </a:rPr>
              <a:t>t</a:t>
            </a:r>
            <a:r>
              <a:rPr lang="en-US" sz="2000" dirty="0">
                <a:latin typeface="Times New Roman" pitchFamily="18" charset="0"/>
              </a:rPr>
              <a:t>= 2</a:t>
            </a:r>
            <a:r>
              <a:rPr lang="en-US" sz="2000" baseline="30000" dirty="0">
                <a:latin typeface="Times New Roman" pitchFamily="18" charset="0"/>
              </a:rPr>
              <a:t>28</a:t>
            </a:r>
            <a:r>
              <a:rPr lang="en-US" sz="2000" dirty="0"/>
              <a:t> and no chains overlap (unrealistic)</a:t>
            </a:r>
          </a:p>
          <a:p>
            <a:pPr marL="609600" indent="-609600">
              <a:spcBef>
                <a:spcPts val="200"/>
              </a:spcBef>
            </a:pPr>
            <a:r>
              <a:rPr lang="en-US" sz="2000" dirty="0"/>
              <a:t>Memory: </a:t>
            </a:r>
            <a:r>
              <a:rPr lang="en-US" sz="2000" dirty="0">
                <a:latin typeface="Times New Roman" pitchFamily="18" charset="0"/>
              </a:rPr>
              <a:t>2</a:t>
            </a:r>
            <a:r>
              <a:rPr lang="en-US" sz="2000" baseline="30000" dirty="0">
                <a:latin typeface="Times New Roman" pitchFamily="18" charset="0"/>
              </a:rPr>
              <a:t>28</a:t>
            </a:r>
            <a:r>
              <a:rPr lang="en-US" sz="2000" dirty="0"/>
              <a:t> pairs </a:t>
            </a:r>
            <a:r>
              <a:rPr lang="en-US" sz="2000" dirty="0">
                <a:latin typeface="Times New Roman" pitchFamily="18" charset="0"/>
              </a:rPr>
              <a:t>(</a:t>
            </a:r>
            <a:r>
              <a:rPr lang="en-US" sz="2000" i="1" dirty="0" err="1">
                <a:latin typeface="Times New Roman" pitchFamily="18" charset="0"/>
              </a:rPr>
              <a:t>SP</a:t>
            </a:r>
            <a:r>
              <a:rPr lang="en-US" sz="2000" i="1" baseline="-25000" dirty="0" err="1">
                <a:latin typeface="Times New Roman" pitchFamily="18" charset="0"/>
              </a:rPr>
              <a:t>j</a:t>
            </a:r>
            <a:r>
              <a:rPr lang="en-US" sz="2000" dirty="0">
                <a:latin typeface="Times New Roman" pitchFamily="18" charset="0"/>
              </a:rPr>
              <a:t>, </a:t>
            </a:r>
            <a:r>
              <a:rPr lang="en-US" sz="2000" i="1" dirty="0" err="1">
                <a:latin typeface="Times New Roman" pitchFamily="18" charset="0"/>
              </a:rPr>
              <a:t>EP</a:t>
            </a:r>
            <a:r>
              <a:rPr lang="en-US" sz="2000" i="1" baseline="-25000" dirty="0" err="1">
                <a:latin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</a:rPr>
              <a:t>)</a:t>
            </a:r>
            <a:endParaRPr lang="en-US" sz="2000" dirty="0"/>
          </a:p>
          <a:p>
            <a:pPr marL="609600" indent="-609600">
              <a:spcBef>
                <a:spcPts val="200"/>
              </a:spcBef>
            </a:pPr>
            <a:r>
              <a:rPr lang="en-US" sz="2000" dirty="0"/>
              <a:t>Time: about </a:t>
            </a:r>
            <a:r>
              <a:rPr lang="en-US" sz="2000" dirty="0">
                <a:latin typeface="Times New Roman" pitchFamily="18" charset="0"/>
              </a:rPr>
              <a:t>2</a:t>
            </a:r>
            <a:r>
              <a:rPr lang="en-US" sz="2000" baseline="30000" dirty="0">
                <a:latin typeface="Times New Roman" pitchFamily="18" charset="0"/>
              </a:rPr>
              <a:t>28</a:t>
            </a:r>
            <a:r>
              <a:rPr lang="en-US" sz="2000" dirty="0"/>
              <a:t> (per attack)</a:t>
            </a:r>
          </a:p>
          <a:p>
            <a:pPr marL="990600" lvl="1" indent="-533400">
              <a:spcBef>
                <a:spcPts val="200"/>
              </a:spcBef>
            </a:pPr>
            <a:r>
              <a:rPr lang="en-US" sz="2000" dirty="0"/>
              <a:t>Start at </a:t>
            </a:r>
            <a:r>
              <a:rPr lang="en-US" sz="2000" i="1" dirty="0">
                <a:latin typeface="Times New Roman" pitchFamily="18" charset="0"/>
              </a:rPr>
              <a:t>C</a:t>
            </a:r>
            <a:r>
              <a:rPr lang="en-US" sz="2000" dirty="0"/>
              <a:t>, find some </a:t>
            </a:r>
            <a:r>
              <a:rPr lang="en-US" sz="2000" i="1" dirty="0" err="1">
                <a:latin typeface="Times New Roman" pitchFamily="18" charset="0"/>
              </a:rPr>
              <a:t>EP</a:t>
            </a:r>
            <a:r>
              <a:rPr lang="en-US" sz="2000" i="1" baseline="-25000" dirty="0" err="1">
                <a:latin typeface="Times New Roman" pitchFamily="18" charset="0"/>
              </a:rPr>
              <a:t>j</a:t>
            </a:r>
            <a:r>
              <a:rPr lang="en-US" sz="2000" dirty="0"/>
              <a:t> in about </a:t>
            </a:r>
            <a:r>
              <a:rPr lang="en-US" sz="2000" dirty="0">
                <a:latin typeface="Times New Roman" pitchFamily="18" charset="0"/>
              </a:rPr>
              <a:t>2</a:t>
            </a:r>
            <a:r>
              <a:rPr lang="en-US" sz="2000" baseline="30000" dirty="0">
                <a:latin typeface="Times New Roman" pitchFamily="18" charset="0"/>
              </a:rPr>
              <a:t>27</a:t>
            </a:r>
            <a:r>
              <a:rPr lang="en-US" sz="2000" dirty="0"/>
              <a:t> steps</a:t>
            </a:r>
          </a:p>
          <a:p>
            <a:pPr marL="990600" lvl="1" indent="-533400">
              <a:spcBef>
                <a:spcPts val="200"/>
              </a:spcBef>
            </a:pPr>
            <a:r>
              <a:rPr lang="en-US" sz="2000" dirty="0"/>
              <a:t>Find </a:t>
            </a:r>
            <a:r>
              <a:rPr lang="en-US" sz="2000" i="1" dirty="0">
                <a:latin typeface="Times New Roman" pitchFamily="18" charset="0"/>
              </a:rPr>
              <a:t>K</a:t>
            </a:r>
            <a:r>
              <a:rPr lang="en-US" sz="2000" dirty="0"/>
              <a:t> with about </a:t>
            </a:r>
            <a:r>
              <a:rPr lang="en-US" sz="2000" dirty="0">
                <a:latin typeface="Times New Roman" pitchFamily="18" charset="0"/>
              </a:rPr>
              <a:t>2</a:t>
            </a:r>
            <a:r>
              <a:rPr lang="en-US" sz="2000" baseline="30000" dirty="0">
                <a:latin typeface="Times New Roman" pitchFamily="18" charset="0"/>
              </a:rPr>
              <a:t>27</a:t>
            </a:r>
            <a:r>
              <a:rPr lang="en-US" sz="2000" dirty="0"/>
              <a:t> more steps</a:t>
            </a:r>
          </a:p>
          <a:p>
            <a:pPr marL="609600" indent="-609600">
              <a:spcBef>
                <a:spcPts val="200"/>
              </a:spcBef>
            </a:pPr>
            <a:r>
              <a:rPr lang="en-US" sz="2000" dirty="0"/>
              <a:t>Attack never fails!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9CCC65F8-63F1-45A4-8D0F-54FA2D77622C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7" name="Date Placeholder 3"/>
          <p:cNvSpPr txBox="1">
            <a:spLocks/>
          </p:cNvSpPr>
          <p:nvPr/>
        </p:nvSpPr>
        <p:spPr bwMode="auto">
          <a:xfrm>
            <a:off x="4343400" y="61722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latin typeface="+mn-lt"/>
              </a:rPr>
              <a:t>Slide adapted from Mark Stamp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458200" cy="685800"/>
          </a:xfrm>
        </p:spPr>
        <p:txBody>
          <a:bodyPr/>
          <a:lstStyle/>
          <a:p>
            <a:r>
              <a:rPr lang="en-US" sz="3600" dirty="0"/>
              <a:t>But things are a little more complicated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250" y="1487784"/>
            <a:ext cx="8686800" cy="3124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/>
              <a:t>Chains can cycle and merge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False alarms, etc.</a:t>
            </a:r>
            <a:endParaRPr lang="en-US" sz="1800" dirty="0"/>
          </a:p>
          <a:p>
            <a:pPr>
              <a:spcBef>
                <a:spcPts val="200"/>
              </a:spcBef>
            </a:pPr>
            <a:r>
              <a:rPr lang="en-US" sz="2000" dirty="0"/>
              <a:t>What if block size not equal key length?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This is easy to deal with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solidFill>
                  <a:schemeClr val="tx2"/>
                </a:solidFill>
              </a:rPr>
              <a:t>To reduce merging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solidFill>
                  <a:schemeClr val="tx2"/>
                </a:solidFill>
              </a:rPr>
              <a:t>Compute chain as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000" i="1" dirty="0">
                <a:solidFill>
                  <a:schemeClr val="tx2"/>
                </a:solidFill>
                <a:latin typeface="Times New Roman" pitchFamily="18" charset="0"/>
              </a:rPr>
              <a:t>F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en-US" sz="2000" i="1" dirty="0">
                <a:solidFill>
                  <a:schemeClr val="tx2"/>
                </a:solidFill>
                <a:latin typeface="Times New Roman" pitchFamily="18" charset="0"/>
              </a:rPr>
              <a:t>E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en-US" sz="2000" i="1" dirty="0">
                <a:solidFill>
                  <a:schemeClr val="tx2"/>
                </a:solidFill>
                <a:latin typeface="Times New Roman" pitchFamily="18" charset="0"/>
              </a:rPr>
              <a:t>P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, </a:t>
            </a:r>
            <a:r>
              <a:rPr lang="en-US" sz="2000" i="1" dirty="0">
                <a:solidFill>
                  <a:schemeClr val="tx2"/>
                </a:solidFill>
                <a:latin typeface="Times New Roman" pitchFamily="18" charset="0"/>
              </a:rPr>
              <a:t>K</a:t>
            </a:r>
            <a:r>
              <a:rPr lang="en-US" sz="2000" i="1" baseline="-25000" dirty="0">
                <a:solidFill>
                  <a:schemeClr val="tx2"/>
                </a:solidFill>
                <a:latin typeface="Times New Roman" pitchFamily="18" charset="0"/>
              </a:rPr>
              <a:t>i</a:t>
            </a:r>
            <a:r>
              <a:rPr lang="en-US" sz="2000" i="1" baseline="-25000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sz="2000" baseline="-25000" dirty="0">
                <a:solidFill>
                  <a:schemeClr val="tx2"/>
                </a:solidFill>
                <a:latin typeface="Times New Roman" pitchFamily="18" charset="0"/>
              </a:rPr>
              <a:t>1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))</a:t>
            </a:r>
            <a:r>
              <a:rPr lang="en-US" sz="2000" dirty="0">
                <a:solidFill>
                  <a:schemeClr val="tx2"/>
                </a:solidFill>
              </a:rPr>
              <a:t> where </a:t>
            </a:r>
            <a:r>
              <a:rPr lang="en-US" sz="2000" i="1" dirty="0">
                <a:solidFill>
                  <a:schemeClr val="tx2"/>
                </a:solidFill>
                <a:latin typeface="Times New Roman" pitchFamily="18" charset="0"/>
              </a:rPr>
              <a:t>F</a:t>
            </a:r>
            <a:r>
              <a:rPr lang="en-US" sz="2000" dirty="0">
                <a:solidFill>
                  <a:schemeClr val="tx2"/>
                </a:solidFill>
              </a:rPr>
              <a:t> permutes the bits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solidFill>
                  <a:schemeClr val="tx2"/>
                </a:solidFill>
              </a:rPr>
              <a:t>Chains computed using different functions can intersect, but they will </a:t>
            </a:r>
            <a:r>
              <a:rPr lang="en-US" sz="2000" b="1" dirty="0">
                <a:solidFill>
                  <a:schemeClr val="tx2"/>
                </a:solidFill>
              </a:rPr>
              <a:t>not</a:t>
            </a:r>
            <a:r>
              <a:rPr lang="en-US" sz="2000" dirty="0">
                <a:solidFill>
                  <a:schemeClr val="tx2"/>
                </a:solidFill>
              </a:rPr>
              <a:t> merge</a:t>
            </a:r>
            <a:endParaRPr lang="en-US" sz="2000" dirty="0"/>
          </a:p>
        </p:txBody>
      </p:sp>
      <p:sp>
        <p:nvSpPr>
          <p:cNvPr id="230404" name="Text Box 4"/>
          <p:cNvSpPr txBox="1">
            <a:spLocks noChangeArrowheads="1"/>
          </p:cNvSpPr>
          <p:nvPr/>
        </p:nvSpPr>
        <p:spPr bwMode="auto">
          <a:xfrm>
            <a:off x="7723188" y="1431925"/>
            <a:ext cx="495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Times New Roman" pitchFamily="18" charset="0"/>
              </a:rPr>
              <a:t>EP</a:t>
            </a:r>
            <a:endParaRPr lang="en-US">
              <a:solidFill>
                <a:schemeClr val="tx2"/>
              </a:solidFill>
              <a:latin typeface="Courier" charset="0"/>
            </a:endParaRPr>
          </a:p>
        </p:txBody>
      </p:sp>
      <p:sp>
        <p:nvSpPr>
          <p:cNvPr id="230405" name="Text Box 5"/>
          <p:cNvSpPr txBox="1">
            <a:spLocks noChangeArrowheads="1"/>
          </p:cNvSpPr>
          <p:nvPr/>
        </p:nvSpPr>
        <p:spPr bwMode="auto">
          <a:xfrm>
            <a:off x="5626100" y="2041525"/>
            <a:ext cx="46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Times New Roman" pitchFamily="18" charset="0"/>
              </a:rPr>
              <a:t>SP</a:t>
            </a:r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230406" name="Text Box 6"/>
          <p:cNvSpPr txBox="1">
            <a:spLocks noChangeArrowheads="1"/>
          </p:cNvSpPr>
          <p:nvPr/>
        </p:nvSpPr>
        <p:spPr bwMode="auto">
          <a:xfrm>
            <a:off x="6262688" y="1066800"/>
            <a:ext cx="354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Times New Roman" pitchFamily="18" charset="0"/>
              </a:rPr>
              <a:t>C</a:t>
            </a:r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230407" name="Rectangle 7"/>
          <p:cNvSpPr>
            <a:spLocks noChangeArrowheads="1"/>
          </p:cNvSpPr>
          <p:nvPr/>
        </p:nvSpPr>
        <p:spPr bwMode="auto">
          <a:xfrm>
            <a:off x="533400" y="4343400"/>
            <a:ext cx="8305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 pitchFamily="34" charset="0"/>
              <a:buChar char="•"/>
            </a:pPr>
            <a:endParaRPr lang="en-US" sz="2400">
              <a:latin typeface="Arial" pitchFamily="34" charset="0"/>
              <a:cs typeface="Arial" pitchFamily="34" charset="0"/>
            </a:endParaRPr>
          </a:p>
        </p:txBody>
      </p:sp>
      <p:sp>
        <p:nvSpPr>
          <p:cNvPr id="230408" name="Oval 8"/>
          <p:cNvSpPr>
            <a:spLocks noChangeArrowheads="1"/>
          </p:cNvSpPr>
          <p:nvPr/>
        </p:nvSpPr>
        <p:spPr bwMode="auto">
          <a:xfrm>
            <a:off x="6235700" y="1447800"/>
            <a:ext cx="1447800" cy="762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409" name="Freeform 9"/>
          <p:cNvSpPr>
            <a:spLocks/>
          </p:cNvSpPr>
          <p:nvPr/>
        </p:nvSpPr>
        <p:spPr bwMode="auto">
          <a:xfrm>
            <a:off x="4773613" y="1397000"/>
            <a:ext cx="1995487" cy="604838"/>
          </a:xfrm>
          <a:custGeom>
            <a:avLst/>
            <a:gdLst/>
            <a:ahLst/>
            <a:cxnLst>
              <a:cxn ang="0">
                <a:pos x="0" y="381"/>
              </a:cxn>
              <a:cxn ang="0">
                <a:pos x="99" y="282"/>
              </a:cxn>
              <a:cxn ang="0">
                <a:pos x="419" y="130"/>
              </a:cxn>
              <a:cxn ang="0">
                <a:pos x="434" y="114"/>
              </a:cxn>
              <a:cxn ang="0">
                <a:pos x="465" y="99"/>
              </a:cxn>
              <a:cxn ang="0">
                <a:pos x="480" y="76"/>
              </a:cxn>
              <a:cxn ang="0">
                <a:pos x="526" y="61"/>
              </a:cxn>
              <a:cxn ang="0">
                <a:pos x="564" y="30"/>
              </a:cxn>
              <a:cxn ang="0">
                <a:pos x="625" y="0"/>
              </a:cxn>
              <a:cxn ang="0">
                <a:pos x="1257" y="30"/>
              </a:cxn>
            </a:cxnLst>
            <a:rect l="0" t="0" r="r" b="b"/>
            <a:pathLst>
              <a:path w="1257" h="381">
                <a:moveTo>
                  <a:pt x="0" y="381"/>
                </a:moveTo>
                <a:cubicBezTo>
                  <a:pt x="39" y="355"/>
                  <a:pt x="49" y="299"/>
                  <a:pt x="99" y="282"/>
                </a:cubicBezTo>
                <a:cubicBezTo>
                  <a:pt x="209" y="198"/>
                  <a:pt x="276" y="144"/>
                  <a:pt x="419" y="130"/>
                </a:cubicBezTo>
                <a:cubicBezTo>
                  <a:pt x="424" y="124"/>
                  <a:pt x="427" y="118"/>
                  <a:pt x="434" y="114"/>
                </a:cubicBezTo>
                <a:cubicBezTo>
                  <a:pt x="443" y="107"/>
                  <a:pt x="456" y="106"/>
                  <a:pt x="465" y="99"/>
                </a:cubicBezTo>
                <a:cubicBezTo>
                  <a:pt x="472" y="93"/>
                  <a:pt x="472" y="81"/>
                  <a:pt x="480" y="76"/>
                </a:cubicBezTo>
                <a:cubicBezTo>
                  <a:pt x="492" y="66"/>
                  <a:pt x="510" y="66"/>
                  <a:pt x="526" y="61"/>
                </a:cubicBezTo>
                <a:cubicBezTo>
                  <a:pt x="548" y="25"/>
                  <a:pt x="529" y="45"/>
                  <a:pt x="564" y="30"/>
                </a:cubicBezTo>
                <a:cubicBezTo>
                  <a:pt x="584" y="20"/>
                  <a:pt x="625" y="0"/>
                  <a:pt x="625" y="0"/>
                </a:cubicBezTo>
                <a:cubicBezTo>
                  <a:pt x="837" y="13"/>
                  <a:pt x="1043" y="30"/>
                  <a:pt x="1257" y="3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410" name="Freeform 10"/>
          <p:cNvSpPr>
            <a:spLocks/>
          </p:cNvSpPr>
          <p:nvPr/>
        </p:nvSpPr>
        <p:spPr bwMode="auto">
          <a:xfrm>
            <a:off x="6878638" y="2219325"/>
            <a:ext cx="1608137" cy="303213"/>
          </a:xfrm>
          <a:custGeom>
            <a:avLst/>
            <a:gdLst/>
            <a:ahLst/>
            <a:cxnLst>
              <a:cxn ang="0">
                <a:pos x="1013" y="160"/>
              </a:cxn>
              <a:cxn ang="0">
                <a:pos x="746" y="191"/>
              </a:cxn>
              <a:cxn ang="0">
                <a:pos x="510" y="160"/>
              </a:cxn>
              <a:cxn ang="0">
                <a:pos x="457" y="145"/>
              </a:cxn>
              <a:cxn ang="0">
                <a:pos x="441" y="130"/>
              </a:cxn>
              <a:cxn ang="0">
                <a:pos x="411" y="122"/>
              </a:cxn>
              <a:cxn ang="0">
                <a:pos x="129" y="46"/>
              </a:cxn>
              <a:cxn ang="0">
                <a:pos x="61" y="23"/>
              </a:cxn>
              <a:cxn ang="0">
                <a:pos x="0" y="0"/>
              </a:cxn>
            </a:cxnLst>
            <a:rect l="0" t="0" r="r" b="b"/>
            <a:pathLst>
              <a:path w="1013" h="191">
                <a:moveTo>
                  <a:pt x="1013" y="160"/>
                </a:moveTo>
                <a:cubicBezTo>
                  <a:pt x="923" y="169"/>
                  <a:pt x="835" y="183"/>
                  <a:pt x="746" y="191"/>
                </a:cubicBezTo>
                <a:cubicBezTo>
                  <a:pt x="656" y="185"/>
                  <a:pt x="594" y="172"/>
                  <a:pt x="510" y="160"/>
                </a:cubicBezTo>
                <a:cubicBezTo>
                  <a:pt x="492" y="153"/>
                  <a:pt x="473" y="152"/>
                  <a:pt x="457" y="145"/>
                </a:cubicBezTo>
                <a:cubicBezTo>
                  <a:pt x="450" y="141"/>
                  <a:pt x="447" y="133"/>
                  <a:pt x="441" y="130"/>
                </a:cubicBezTo>
                <a:cubicBezTo>
                  <a:pt x="431" y="125"/>
                  <a:pt x="421" y="124"/>
                  <a:pt x="411" y="122"/>
                </a:cubicBezTo>
                <a:cubicBezTo>
                  <a:pt x="349" y="82"/>
                  <a:pt x="202" y="57"/>
                  <a:pt x="129" y="46"/>
                </a:cubicBezTo>
                <a:cubicBezTo>
                  <a:pt x="106" y="38"/>
                  <a:pt x="83" y="31"/>
                  <a:pt x="61" y="23"/>
                </a:cubicBezTo>
                <a:cubicBezTo>
                  <a:pt x="40" y="3"/>
                  <a:pt x="27" y="0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411" name="Freeform 11"/>
          <p:cNvSpPr>
            <a:spLocks/>
          </p:cNvSpPr>
          <p:nvPr/>
        </p:nvSpPr>
        <p:spPr bwMode="auto">
          <a:xfrm>
            <a:off x="7518400" y="1323975"/>
            <a:ext cx="1112838" cy="750888"/>
          </a:xfrm>
          <a:custGeom>
            <a:avLst/>
            <a:gdLst/>
            <a:ahLst/>
            <a:cxnLst>
              <a:cxn ang="0">
                <a:pos x="564" y="0"/>
              </a:cxn>
              <a:cxn ang="0">
                <a:pos x="640" y="54"/>
              </a:cxn>
              <a:cxn ang="0">
                <a:pos x="701" y="130"/>
              </a:cxn>
              <a:cxn ang="0">
                <a:pos x="694" y="236"/>
              </a:cxn>
              <a:cxn ang="0">
                <a:pos x="625" y="313"/>
              </a:cxn>
              <a:cxn ang="0">
                <a:pos x="602" y="320"/>
              </a:cxn>
              <a:cxn ang="0">
                <a:pos x="541" y="343"/>
              </a:cxn>
              <a:cxn ang="0">
                <a:pos x="389" y="374"/>
              </a:cxn>
              <a:cxn ang="0">
                <a:pos x="320" y="381"/>
              </a:cxn>
              <a:cxn ang="0">
                <a:pos x="237" y="396"/>
              </a:cxn>
              <a:cxn ang="0">
                <a:pos x="54" y="457"/>
              </a:cxn>
              <a:cxn ang="0">
                <a:pos x="0" y="473"/>
              </a:cxn>
            </a:cxnLst>
            <a:rect l="0" t="0" r="r" b="b"/>
            <a:pathLst>
              <a:path w="701" h="473">
                <a:moveTo>
                  <a:pt x="564" y="0"/>
                </a:moveTo>
                <a:cubicBezTo>
                  <a:pt x="628" y="22"/>
                  <a:pt x="598" y="9"/>
                  <a:pt x="640" y="54"/>
                </a:cubicBezTo>
                <a:cubicBezTo>
                  <a:pt x="652" y="89"/>
                  <a:pt x="669" y="109"/>
                  <a:pt x="701" y="130"/>
                </a:cubicBezTo>
                <a:cubicBezTo>
                  <a:pt x="698" y="165"/>
                  <a:pt x="700" y="201"/>
                  <a:pt x="694" y="236"/>
                </a:cubicBezTo>
                <a:cubicBezTo>
                  <a:pt x="693" y="238"/>
                  <a:pt x="630" y="308"/>
                  <a:pt x="625" y="313"/>
                </a:cubicBezTo>
                <a:cubicBezTo>
                  <a:pt x="618" y="317"/>
                  <a:pt x="609" y="317"/>
                  <a:pt x="602" y="320"/>
                </a:cubicBezTo>
                <a:cubicBezTo>
                  <a:pt x="571" y="352"/>
                  <a:pt x="603" y="324"/>
                  <a:pt x="541" y="343"/>
                </a:cubicBezTo>
                <a:cubicBezTo>
                  <a:pt x="479" y="360"/>
                  <a:pt x="465" y="366"/>
                  <a:pt x="389" y="374"/>
                </a:cubicBezTo>
                <a:cubicBezTo>
                  <a:pt x="365" y="376"/>
                  <a:pt x="342" y="377"/>
                  <a:pt x="320" y="381"/>
                </a:cubicBezTo>
                <a:cubicBezTo>
                  <a:pt x="292" y="385"/>
                  <a:pt x="237" y="396"/>
                  <a:pt x="237" y="396"/>
                </a:cubicBezTo>
                <a:cubicBezTo>
                  <a:pt x="205" y="427"/>
                  <a:pt x="100" y="449"/>
                  <a:pt x="54" y="457"/>
                </a:cubicBezTo>
                <a:cubicBezTo>
                  <a:pt x="5" y="473"/>
                  <a:pt x="24" y="473"/>
                  <a:pt x="0" y="473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412" name="Freeform 12"/>
          <p:cNvSpPr>
            <a:spLocks/>
          </p:cNvSpPr>
          <p:nvPr/>
        </p:nvSpPr>
        <p:spPr bwMode="auto">
          <a:xfrm>
            <a:off x="5075238" y="1627188"/>
            <a:ext cx="314325" cy="495300"/>
          </a:xfrm>
          <a:custGeom>
            <a:avLst/>
            <a:gdLst/>
            <a:ahLst/>
            <a:cxnLst>
              <a:cxn ang="0">
                <a:pos x="0" y="312"/>
              </a:cxn>
              <a:cxn ang="0">
                <a:pos x="38" y="198"/>
              </a:cxn>
              <a:cxn ang="0">
                <a:pos x="69" y="152"/>
              </a:cxn>
              <a:cxn ang="0">
                <a:pos x="115" y="91"/>
              </a:cxn>
              <a:cxn ang="0">
                <a:pos x="153" y="53"/>
              </a:cxn>
              <a:cxn ang="0">
                <a:pos x="198" y="0"/>
              </a:cxn>
            </a:cxnLst>
            <a:rect l="0" t="0" r="r" b="b"/>
            <a:pathLst>
              <a:path w="198" h="312">
                <a:moveTo>
                  <a:pt x="0" y="312"/>
                </a:moveTo>
                <a:cubicBezTo>
                  <a:pt x="11" y="278"/>
                  <a:pt x="20" y="230"/>
                  <a:pt x="38" y="198"/>
                </a:cubicBezTo>
                <a:cubicBezTo>
                  <a:pt x="46" y="181"/>
                  <a:pt x="62" y="169"/>
                  <a:pt x="69" y="152"/>
                </a:cubicBezTo>
                <a:cubicBezTo>
                  <a:pt x="79" y="121"/>
                  <a:pt x="87" y="108"/>
                  <a:pt x="115" y="91"/>
                </a:cubicBezTo>
                <a:cubicBezTo>
                  <a:pt x="155" y="29"/>
                  <a:pt x="102" y="103"/>
                  <a:pt x="153" y="53"/>
                </a:cubicBezTo>
                <a:cubicBezTo>
                  <a:pt x="168" y="37"/>
                  <a:pt x="181" y="16"/>
                  <a:pt x="198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413" name="Freeform 13"/>
          <p:cNvSpPr>
            <a:spLocks/>
          </p:cNvSpPr>
          <p:nvPr/>
        </p:nvSpPr>
        <p:spPr bwMode="auto">
          <a:xfrm>
            <a:off x="7070725" y="1119188"/>
            <a:ext cx="473075" cy="4953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9" y="30"/>
              </a:cxn>
              <a:cxn ang="0">
                <a:pos x="176" y="76"/>
              </a:cxn>
              <a:cxn ang="0">
                <a:pos x="221" y="129"/>
              </a:cxn>
              <a:cxn ang="0">
                <a:pos x="237" y="183"/>
              </a:cxn>
              <a:cxn ang="0">
                <a:pos x="282" y="251"/>
              </a:cxn>
              <a:cxn ang="0">
                <a:pos x="298" y="312"/>
              </a:cxn>
            </a:cxnLst>
            <a:rect l="0" t="0" r="r" b="b"/>
            <a:pathLst>
              <a:path w="298" h="312">
                <a:moveTo>
                  <a:pt x="0" y="0"/>
                </a:moveTo>
                <a:cubicBezTo>
                  <a:pt x="28" y="8"/>
                  <a:pt x="38" y="22"/>
                  <a:pt x="69" y="30"/>
                </a:cubicBezTo>
                <a:cubicBezTo>
                  <a:pt x="100" y="50"/>
                  <a:pt x="139" y="63"/>
                  <a:pt x="176" y="76"/>
                </a:cubicBezTo>
                <a:cubicBezTo>
                  <a:pt x="184" y="105"/>
                  <a:pt x="195" y="111"/>
                  <a:pt x="221" y="129"/>
                </a:cubicBezTo>
                <a:cubicBezTo>
                  <a:pt x="223" y="139"/>
                  <a:pt x="231" y="171"/>
                  <a:pt x="237" y="183"/>
                </a:cubicBezTo>
                <a:cubicBezTo>
                  <a:pt x="250" y="209"/>
                  <a:pt x="269" y="223"/>
                  <a:pt x="282" y="251"/>
                </a:cubicBezTo>
                <a:cubicBezTo>
                  <a:pt x="290" y="270"/>
                  <a:pt x="298" y="312"/>
                  <a:pt x="298" y="312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414" name="Freeform 14"/>
          <p:cNvSpPr>
            <a:spLocks/>
          </p:cNvSpPr>
          <p:nvPr/>
        </p:nvSpPr>
        <p:spPr bwMode="auto">
          <a:xfrm>
            <a:off x="7832725" y="1831975"/>
            <a:ext cx="1235075" cy="187325"/>
          </a:xfrm>
          <a:custGeom>
            <a:avLst/>
            <a:gdLst/>
            <a:ahLst/>
            <a:cxnLst>
              <a:cxn ang="0">
                <a:pos x="778" y="0"/>
              </a:cxn>
              <a:cxn ang="0">
                <a:pos x="671" y="46"/>
              </a:cxn>
              <a:cxn ang="0">
                <a:pos x="404" y="54"/>
              </a:cxn>
              <a:cxn ang="0">
                <a:pos x="275" y="76"/>
              </a:cxn>
              <a:cxn ang="0">
                <a:pos x="0" y="99"/>
              </a:cxn>
            </a:cxnLst>
            <a:rect l="0" t="0" r="r" b="b"/>
            <a:pathLst>
              <a:path w="778" h="118">
                <a:moveTo>
                  <a:pt x="778" y="0"/>
                </a:moveTo>
                <a:cubicBezTo>
                  <a:pt x="738" y="8"/>
                  <a:pt x="709" y="43"/>
                  <a:pt x="671" y="46"/>
                </a:cubicBezTo>
                <a:cubicBezTo>
                  <a:pt x="582" y="50"/>
                  <a:pt x="493" y="51"/>
                  <a:pt x="404" y="54"/>
                </a:cubicBezTo>
                <a:cubicBezTo>
                  <a:pt x="355" y="58"/>
                  <a:pt x="321" y="67"/>
                  <a:pt x="275" y="76"/>
                </a:cubicBezTo>
                <a:cubicBezTo>
                  <a:pt x="192" y="118"/>
                  <a:pt x="91" y="99"/>
                  <a:pt x="0" y="99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415" name="Freeform 15"/>
          <p:cNvSpPr>
            <a:spLocks/>
          </p:cNvSpPr>
          <p:nvPr/>
        </p:nvSpPr>
        <p:spPr bwMode="auto">
          <a:xfrm>
            <a:off x="8620125" y="1384300"/>
            <a:ext cx="301625" cy="339725"/>
          </a:xfrm>
          <a:custGeom>
            <a:avLst/>
            <a:gdLst/>
            <a:ahLst/>
            <a:cxnLst>
              <a:cxn ang="0">
                <a:pos x="190" y="0"/>
              </a:cxn>
              <a:cxn ang="0">
                <a:pos x="106" y="92"/>
              </a:cxn>
              <a:cxn ang="0">
                <a:pos x="45" y="160"/>
              </a:cxn>
              <a:cxn ang="0">
                <a:pos x="15" y="198"/>
              </a:cxn>
              <a:cxn ang="0">
                <a:pos x="0" y="214"/>
              </a:cxn>
            </a:cxnLst>
            <a:rect l="0" t="0" r="r" b="b"/>
            <a:pathLst>
              <a:path w="190" h="214">
                <a:moveTo>
                  <a:pt x="190" y="0"/>
                </a:moveTo>
                <a:cubicBezTo>
                  <a:pt x="161" y="30"/>
                  <a:pt x="141" y="68"/>
                  <a:pt x="106" y="92"/>
                </a:cubicBezTo>
                <a:cubicBezTo>
                  <a:pt x="84" y="125"/>
                  <a:pt x="85" y="147"/>
                  <a:pt x="45" y="160"/>
                </a:cubicBezTo>
                <a:cubicBezTo>
                  <a:pt x="8" y="199"/>
                  <a:pt x="53" y="149"/>
                  <a:pt x="15" y="198"/>
                </a:cubicBezTo>
                <a:cubicBezTo>
                  <a:pt x="10" y="203"/>
                  <a:pt x="0" y="214"/>
                  <a:pt x="0" y="21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416" name="Freeform 16"/>
          <p:cNvSpPr>
            <a:spLocks/>
          </p:cNvSpPr>
          <p:nvPr/>
        </p:nvSpPr>
        <p:spPr bwMode="auto">
          <a:xfrm>
            <a:off x="8329613" y="1965325"/>
            <a:ext cx="592137" cy="254000"/>
          </a:xfrm>
          <a:custGeom>
            <a:avLst/>
            <a:gdLst/>
            <a:ahLst/>
            <a:cxnLst>
              <a:cxn ang="0">
                <a:pos x="373" y="160"/>
              </a:cxn>
              <a:cxn ang="0">
                <a:pos x="221" y="122"/>
              </a:cxn>
              <a:cxn ang="0">
                <a:pos x="160" y="84"/>
              </a:cxn>
              <a:cxn ang="0">
                <a:pos x="99" y="46"/>
              </a:cxn>
              <a:cxn ang="0">
                <a:pos x="91" y="23"/>
              </a:cxn>
              <a:cxn ang="0">
                <a:pos x="0" y="0"/>
              </a:cxn>
            </a:cxnLst>
            <a:rect l="0" t="0" r="r" b="b"/>
            <a:pathLst>
              <a:path w="373" h="160">
                <a:moveTo>
                  <a:pt x="373" y="160"/>
                </a:moveTo>
                <a:cubicBezTo>
                  <a:pt x="319" y="150"/>
                  <a:pt x="272" y="139"/>
                  <a:pt x="221" y="122"/>
                </a:cubicBezTo>
                <a:cubicBezTo>
                  <a:pt x="197" y="85"/>
                  <a:pt x="194" y="101"/>
                  <a:pt x="160" y="84"/>
                </a:cubicBezTo>
                <a:cubicBezTo>
                  <a:pt x="134" y="71"/>
                  <a:pt x="126" y="54"/>
                  <a:pt x="99" y="46"/>
                </a:cubicBezTo>
                <a:cubicBezTo>
                  <a:pt x="96" y="38"/>
                  <a:pt x="97" y="27"/>
                  <a:pt x="91" y="23"/>
                </a:cubicBezTo>
                <a:cubicBezTo>
                  <a:pt x="75" y="12"/>
                  <a:pt x="19" y="0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417" name="Freeform 17"/>
          <p:cNvSpPr>
            <a:spLocks/>
          </p:cNvSpPr>
          <p:nvPr/>
        </p:nvSpPr>
        <p:spPr bwMode="auto">
          <a:xfrm>
            <a:off x="7373938" y="2303463"/>
            <a:ext cx="484187" cy="49212"/>
          </a:xfrm>
          <a:custGeom>
            <a:avLst/>
            <a:gdLst/>
            <a:ahLst/>
            <a:cxnLst>
              <a:cxn ang="0">
                <a:pos x="305" y="0"/>
              </a:cxn>
              <a:cxn ang="0">
                <a:pos x="69" y="8"/>
              </a:cxn>
              <a:cxn ang="0">
                <a:pos x="0" y="31"/>
              </a:cxn>
            </a:cxnLst>
            <a:rect l="0" t="0" r="r" b="b"/>
            <a:pathLst>
              <a:path w="305" h="31">
                <a:moveTo>
                  <a:pt x="305" y="0"/>
                </a:moveTo>
                <a:cubicBezTo>
                  <a:pt x="226" y="2"/>
                  <a:pt x="147" y="1"/>
                  <a:pt x="69" y="8"/>
                </a:cubicBezTo>
                <a:cubicBezTo>
                  <a:pt x="45" y="10"/>
                  <a:pt x="28" y="31"/>
                  <a:pt x="0" y="31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418" name="Freeform 18"/>
          <p:cNvSpPr>
            <a:spLocks/>
          </p:cNvSpPr>
          <p:nvPr/>
        </p:nvSpPr>
        <p:spPr bwMode="auto">
          <a:xfrm>
            <a:off x="6127750" y="1758950"/>
            <a:ext cx="146050" cy="617538"/>
          </a:xfrm>
          <a:custGeom>
            <a:avLst/>
            <a:gdLst/>
            <a:ahLst/>
            <a:cxnLst>
              <a:cxn ang="0">
                <a:pos x="92" y="389"/>
              </a:cxn>
              <a:cxn ang="0">
                <a:pos x="46" y="366"/>
              </a:cxn>
              <a:cxn ang="0">
                <a:pos x="0" y="168"/>
              </a:cxn>
              <a:cxn ang="0">
                <a:pos x="31" y="77"/>
              </a:cxn>
              <a:cxn ang="0">
                <a:pos x="46" y="31"/>
              </a:cxn>
              <a:cxn ang="0">
                <a:pos x="69" y="8"/>
              </a:cxn>
            </a:cxnLst>
            <a:rect l="0" t="0" r="r" b="b"/>
            <a:pathLst>
              <a:path w="92" h="389">
                <a:moveTo>
                  <a:pt x="92" y="389"/>
                </a:moveTo>
                <a:cubicBezTo>
                  <a:pt x="75" y="383"/>
                  <a:pt x="58" y="381"/>
                  <a:pt x="46" y="366"/>
                </a:cubicBezTo>
                <a:cubicBezTo>
                  <a:pt x="19" y="332"/>
                  <a:pt x="8" y="215"/>
                  <a:pt x="0" y="168"/>
                </a:cubicBezTo>
                <a:cubicBezTo>
                  <a:pt x="5" y="128"/>
                  <a:pt x="2" y="103"/>
                  <a:pt x="31" y="77"/>
                </a:cubicBezTo>
                <a:cubicBezTo>
                  <a:pt x="31" y="73"/>
                  <a:pt x="43" y="33"/>
                  <a:pt x="46" y="31"/>
                </a:cubicBezTo>
                <a:cubicBezTo>
                  <a:pt x="71" y="0"/>
                  <a:pt x="69" y="29"/>
                  <a:pt x="69" y="8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419" name="Freeform 19"/>
          <p:cNvSpPr>
            <a:spLocks/>
          </p:cNvSpPr>
          <p:nvPr/>
        </p:nvSpPr>
        <p:spPr bwMode="auto">
          <a:xfrm>
            <a:off x="5559425" y="1895475"/>
            <a:ext cx="568325" cy="119063"/>
          </a:xfrm>
          <a:custGeom>
            <a:avLst/>
            <a:gdLst/>
            <a:ahLst/>
            <a:cxnLst>
              <a:cxn ang="0">
                <a:pos x="0" y="59"/>
              </a:cxn>
              <a:cxn ang="0">
                <a:pos x="31" y="52"/>
              </a:cxn>
              <a:cxn ang="0">
                <a:pos x="76" y="36"/>
              </a:cxn>
              <a:cxn ang="0">
                <a:pos x="206" y="21"/>
              </a:cxn>
              <a:cxn ang="0">
                <a:pos x="259" y="59"/>
              </a:cxn>
              <a:cxn ang="0">
                <a:pos x="358" y="44"/>
              </a:cxn>
            </a:cxnLst>
            <a:rect l="0" t="0" r="r" b="b"/>
            <a:pathLst>
              <a:path w="358" h="75">
                <a:moveTo>
                  <a:pt x="0" y="59"/>
                </a:moveTo>
                <a:cubicBezTo>
                  <a:pt x="10" y="56"/>
                  <a:pt x="20" y="55"/>
                  <a:pt x="31" y="52"/>
                </a:cubicBezTo>
                <a:cubicBezTo>
                  <a:pt x="46" y="47"/>
                  <a:pt x="76" y="36"/>
                  <a:pt x="76" y="36"/>
                </a:cubicBezTo>
                <a:cubicBezTo>
                  <a:pt x="114" y="0"/>
                  <a:pt x="153" y="16"/>
                  <a:pt x="206" y="21"/>
                </a:cubicBezTo>
                <a:cubicBezTo>
                  <a:pt x="248" y="35"/>
                  <a:pt x="216" y="46"/>
                  <a:pt x="259" y="59"/>
                </a:cubicBezTo>
                <a:cubicBezTo>
                  <a:pt x="354" y="51"/>
                  <a:pt x="330" y="75"/>
                  <a:pt x="358" y="4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420" name="Oval 20"/>
          <p:cNvSpPr>
            <a:spLocks noChangeArrowheads="1"/>
          </p:cNvSpPr>
          <p:nvPr/>
        </p:nvSpPr>
        <p:spPr bwMode="auto">
          <a:xfrm>
            <a:off x="5854700" y="1330325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421" name="Text Box 21"/>
          <p:cNvSpPr txBox="1">
            <a:spLocks noChangeArrowheads="1"/>
          </p:cNvSpPr>
          <p:nvPr/>
        </p:nvSpPr>
        <p:spPr bwMode="auto">
          <a:xfrm>
            <a:off x="5500688" y="1066800"/>
            <a:ext cx="354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Times New Roman" pitchFamily="18" charset="0"/>
              </a:rPr>
              <a:t>K</a:t>
            </a:r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230422" name="Oval 22"/>
          <p:cNvSpPr>
            <a:spLocks noChangeArrowheads="1"/>
          </p:cNvSpPr>
          <p:nvPr/>
        </p:nvSpPr>
        <p:spPr bwMode="auto">
          <a:xfrm>
            <a:off x="6159500" y="1357313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423" name="Oval 23"/>
          <p:cNvSpPr>
            <a:spLocks noChangeArrowheads="1"/>
          </p:cNvSpPr>
          <p:nvPr/>
        </p:nvSpPr>
        <p:spPr bwMode="auto">
          <a:xfrm>
            <a:off x="7607300" y="16764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424" name="Oval 24"/>
          <p:cNvSpPr>
            <a:spLocks noChangeArrowheads="1"/>
          </p:cNvSpPr>
          <p:nvPr/>
        </p:nvSpPr>
        <p:spPr bwMode="auto">
          <a:xfrm>
            <a:off x="6083300" y="21336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533744"/>
            <a:ext cx="1905000" cy="457200"/>
          </a:xfrm>
        </p:spPr>
        <p:txBody>
          <a:bodyPr/>
          <a:lstStyle/>
          <a:p>
            <a:pPr>
              <a:defRPr/>
            </a:pPr>
            <a:fld id="{9CCC65F8-63F1-45A4-8D0F-54FA2D77622C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28" name="Date Placeholder 3"/>
          <p:cNvSpPr txBox="1">
            <a:spLocks/>
          </p:cNvSpPr>
          <p:nvPr/>
        </p:nvSpPr>
        <p:spPr bwMode="auto">
          <a:xfrm>
            <a:off x="39624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latin typeface="+mn-lt"/>
              </a:rPr>
              <a:t>Slide adapted from Mark Stamp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8337550" y="4403725"/>
            <a:ext cx="577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Times New Roman" pitchFamily="18" charset="0"/>
              </a:rPr>
              <a:t>EP</a:t>
            </a:r>
            <a:r>
              <a:rPr lang="en-US" sz="2000" baseline="-25000">
                <a:solidFill>
                  <a:schemeClr val="tx2"/>
                </a:solidFill>
                <a:latin typeface="Times New Roman" pitchFamily="18" charset="0"/>
              </a:rPr>
              <a:t>1</a:t>
            </a:r>
            <a:endParaRPr lang="en-US">
              <a:solidFill>
                <a:schemeClr val="tx2"/>
              </a:solidFill>
              <a:latin typeface="Courier" charset="0"/>
            </a:endParaRP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>
            <a:off x="2436812" y="4098925"/>
            <a:ext cx="549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Times New Roman" pitchFamily="18" charset="0"/>
              </a:rPr>
              <a:t>SP</a:t>
            </a:r>
            <a:r>
              <a:rPr lang="en-US" sz="2000" baseline="-25000">
                <a:solidFill>
                  <a:schemeClr val="tx2"/>
                </a:solidFill>
                <a:latin typeface="Times New Roman" pitchFamily="18" charset="0"/>
              </a:rPr>
              <a:t>0</a:t>
            </a:r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31" name="Freeform 6"/>
          <p:cNvSpPr>
            <a:spLocks/>
          </p:cNvSpPr>
          <p:nvPr/>
        </p:nvSpPr>
        <p:spPr bwMode="auto">
          <a:xfrm rot="-681033">
            <a:off x="2851150" y="4956175"/>
            <a:ext cx="5334000" cy="6985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288" y="432"/>
              </a:cxn>
              <a:cxn ang="0">
                <a:pos x="624" y="192"/>
              </a:cxn>
              <a:cxn ang="0">
                <a:pos x="912" y="192"/>
              </a:cxn>
              <a:cxn ang="0">
                <a:pos x="1392" y="144"/>
              </a:cxn>
              <a:cxn ang="0">
                <a:pos x="1536" y="288"/>
              </a:cxn>
              <a:cxn ang="0">
                <a:pos x="1776" y="288"/>
              </a:cxn>
              <a:cxn ang="0">
                <a:pos x="1920" y="48"/>
              </a:cxn>
              <a:cxn ang="0">
                <a:pos x="2112" y="48"/>
              </a:cxn>
              <a:cxn ang="0">
                <a:pos x="2448" y="192"/>
              </a:cxn>
              <a:cxn ang="0">
                <a:pos x="2640" y="48"/>
              </a:cxn>
              <a:cxn ang="0">
                <a:pos x="2736" y="0"/>
              </a:cxn>
              <a:cxn ang="0">
                <a:pos x="2976" y="48"/>
              </a:cxn>
              <a:cxn ang="0">
                <a:pos x="3072" y="144"/>
              </a:cxn>
              <a:cxn ang="0">
                <a:pos x="3264" y="192"/>
              </a:cxn>
              <a:cxn ang="0">
                <a:pos x="3360" y="144"/>
              </a:cxn>
            </a:cxnLst>
            <a:rect l="0" t="0" r="r" b="b"/>
            <a:pathLst>
              <a:path w="3360" h="440">
                <a:moveTo>
                  <a:pt x="0" y="144"/>
                </a:moveTo>
                <a:cubicBezTo>
                  <a:pt x="92" y="284"/>
                  <a:pt x="184" y="424"/>
                  <a:pt x="288" y="432"/>
                </a:cubicBezTo>
                <a:cubicBezTo>
                  <a:pt x="392" y="440"/>
                  <a:pt x="520" y="232"/>
                  <a:pt x="624" y="192"/>
                </a:cubicBezTo>
                <a:cubicBezTo>
                  <a:pt x="728" y="152"/>
                  <a:pt x="784" y="200"/>
                  <a:pt x="912" y="192"/>
                </a:cubicBezTo>
                <a:cubicBezTo>
                  <a:pt x="1040" y="184"/>
                  <a:pt x="1288" y="128"/>
                  <a:pt x="1392" y="144"/>
                </a:cubicBezTo>
                <a:cubicBezTo>
                  <a:pt x="1496" y="160"/>
                  <a:pt x="1472" y="264"/>
                  <a:pt x="1536" y="288"/>
                </a:cubicBezTo>
                <a:cubicBezTo>
                  <a:pt x="1600" y="312"/>
                  <a:pt x="1712" y="328"/>
                  <a:pt x="1776" y="288"/>
                </a:cubicBezTo>
                <a:cubicBezTo>
                  <a:pt x="1840" y="248"/>
                  <a:pt x="1864" y="88"/>
                  <a:pt x="1920" y="48"/>
                </a:cubicBezTo>
                <a:cubicBezTo>
                  <a:pt x="1976" y="8"/>
                  <a:pt x="2024" y="24"/>
                  <a:pt x="2112" y="48"/>
                </a:cubicBezTo>
                <a:cubicBezTo>
                  <a:pt x="2200" y="72"/>
                  <a:pt x="2360" y="192"/>
                  <a:pt x="2448" y="192"/>
                </a:cubicBezTo>
                <a:cubicBezTo>
                  <a:pt x="2536" y="192"/>
                  <a:pt x="2592" y="80"/>
                  <a:pt x="2640" y="48"/>
                </a:cubicBezTo>
                <a:cubicBezTo>
                  <a:pt x="2688" y="16"/>
                  <a:pt x="2680" y="0"/>
                  <a:pt x="2736" y="0"/>
                </a:cubicBezTo>
                <a:cubicBezTo>
                  <a:pt x="2792" y="0"/>
                  <a:pt x="2920" y="24"/>
                  <a:pt x="2976" y="48"/>
                </a:cubicBezTo>
                <a:cubicBezTo>
                  <a:pt x="3032" y="72"/>
                  <a:pt x="3024" y="120"/>
                  <a:pt x="3072" y="144"/>
                </a:cubicBezTo>
                <a:cubicBezTo>
                  <a:pt x="3120" y="168"/>
                  <a:pt x="3216" y="192"/>
                  <a:pt x="3264" y="192"/>
                </a:cubicBezTo>
                <a:cubicBezTo>
                  <a:pt x="3312" y="192"/>
                  <a:pt x="3336" y="152"/>
                  <a:pt x="3360" y="14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Freeform 7"/>
          <p:cNvSpPr>
            <a:spLocks/>
          </p:cNvSpPr>
          <p:nvPr/>
        </p:nvSpPr>
        <p:spPr bwMode="auto">
          <a:xfrm rot="1262408">
            <a:off x="2907979" y="4746344"/>
            <a:ext cx="5334000" cy="635000"/>
          </a:xfrm>
          <a:custGeom>
            <a:avLst/>
            <a:gdLst/>
            <a:ahLst/>
            <a:cxnLst>
              <a:cxn ang="0">
                <a:pos x="0" y="256"/>
              </a:cxn>
              <a:cxn ang="0">
                <a:pos x="144" y="304"/>
              </a:cxn>
              <a:cxn ang="0">
                <a:pos x="240" y="256"/>
              </a:cxn>
              <a:cxn ang="0">
                <a:pos x="384" y="160"/>
              </a:cxn>
              <a:cxn ang="0">
                <a:pos x="576" y="160"/>
              </a:cxn>
              <a:cxn ang="0">
                <a:pos x="672" y="208"/>
              </a:cxn>
              <a:cxn ang="0">
                <a:pos x="768" y="304"/>
              </a:cxn>
              <a:cxn ang="0">
                <a:pos x="912" y="304"/>
              </a:cxn>
              <a:cxn ang="0">
                <a:pos x="960" y="208"/>
              </a:cxn>
              <a:cxn ang="0">
                <a:pos x="1248" y="208"/>
              </a:cxn>
              <a:cxn ang="0">
                <a:pos x="1392" y="208"/>
              </a:cxn>
              <a:cxn ang="0">
                <a:pos x="1536" y="64"/>
              </a:cxn>
              <a:cxn ang="0">
                <a:pos x="1632" y="64"/>
              </a:cxn>
              <a:cxn ang="0">
                <a:pos x="1632" y="160"/>
              </a:cxn>
              <a:cxn ang="0">
                <a:pos x="1728" y="208"/>
              </a:cxn>
              <a:cxn ang="0">
                <a:pos x="2016" y="208"/>
              </a:cxn>
              <a:cxn ang="0">
                <a:pos x="2160" y="160"/>
              </a:cxn>
              <a:cxn ang="0">
                <a:pos x="2400" y="112"/>
              </a:cxn>
              <a:cxn ang="0">
                <a:pos x="2400" y="16"/>
              </a:cxn>
              <a:cxn ang="0">
                <a:pos x="2640" y="16"/>
              </a:cxn>
              <a:cxn ang="0">
                <a:pos x="2736" y="16"/>
              </a:cxn>
              <a:cxn ang="0">
                <a:pos x="2880" y="112"/>
              </a:cxn>
              <a:cxn ang="0">
                <a:pos x="3072" y="160"/>
              </a:cxn>
              <a:cxn ang="0">
                <a:pos x="3264" y="160"/>
              </a:cxn>
              <a:cxn ang="0">
                <a:pos x="3360" y="112"/>
              </a:cxn>
            </a:cxnLst>
            <a:rect l="0" t="0" r="r" b="b"/>
            <a:pathLst>
              <a:path w="3360" h="320">
                <a:moveTo>
                  <a:pt x="0" y="256"/>
                </a:moveTo>
                <a:cubicBezTo>
                  <a:pt x="52" y="280"/>
                  <a:pt x="104" y="304"/>
                  <a:pt x="144" y="304"/>
                </a:cubicBezTo>
                <a:cubicBezTo>
                  <a:pt x="184" y="304"/>
                  <a:pt x="200" y="280"/>
                  <a:pt x="240" y="256"/>
                </a:cubicBezTo>
                <a:cubicBezTo>
                  <a:pt x="280" y="232"/>
                  <a:pt x="328" y="176"/>
                  <a:pt x="384" y="160"/>
                </a:cubicBezTo>
                <a:cubicBezTo>
                  <a:pt x="440" y="144"/>
                  <a:pt x="528" y="152"/>
                  <a:pt x="576" y="160"/>
                </a:cubicBezTo>
                <a:cubicBezTo>
                  <a:pt x="624" y="168"/>
                  <a:pt x="640" y="184"/>
                  <a:pt x="672" y="208"/>
                </a:cubicBezTo>
                <a:cubicBezTo>
                  <a:pt x="704" y="232"/>
                  <a:pt x="728" y="288"/>
                  <a:pt x="768" y="304"/>
                </a:cubicBezTo>
                <a:cubicBezTo>
                  <a:pt x="808" y="320"/>
                  <a:pt x="880" y="320"/>
                  <a:pt x="912" y="304"/>
                </a:cubicBezTo>
                <a:cubicBezTo>
                  <a:pt x="944" y="288"/>
                  <a:pt x="904" y="224"/>
                  <a:pt x="960" y="208"/>
                </a:cubicBezTo>
                <a:cubicBezTo>
                  <a:pt x="1016" y="192"/>
                  <a:pt x="1176" y="208"/>
                  <a:pt x="1248" y="208"/>
                </a:cubicBezTo>
                <a:cubicBezTo>
                  <a:pt x="1320" y="208"/>
                  <a:pt x="1344" y="232"/>
                  <a:pt x="1392" y="208"/>
                </a:cubicBezTo>
                <a:cubicBezTo>
                  <a:pt x="1440" y="184"/>
                  <a:pt x="1496" y="88"/>
                  <a:pt x="1536" y="64"/>
                </a:cubicBezTo>
                <a:cubicBezTo>
                  <a:pt x="1576" y="40"/>
                  <a:pt x="1616" y="48"/>
                  <a:pt x="1632" y="64"/>
                </a:cubicBezTo>
                <a:cubicBezTo>
                  <a:pt x="1648" y="80"/>
                  <a:pt x="1616" y="136"/>
                  <a:pt x="1632" y="160"/>
                </a:cubicBezTo>
                <a:cubicBezTo>
                  <a:pt x="1648" y="184"/>
                  <a:pt x="1664" y="200"/>
                  <a:pt x="1728" y="208"/>
                </a:cubicBezTo>
                <a:cubicBezTo>
                  <a:pt x="1792" y="216"/>
                  <a:pt x="1944" y="216"/>
                  <a:pt x="2016" y="208"/>
                </a:cubicBezTo>
                <a:cubicBezTo>
                  <a:pt x="2088" y="200"/>
                  <a:pt x="2096" y="176"/>
                  <a:pt x="2160" y="160"/>
                </a:cubicBezTo>
                <a:cubicBezTo>
                  <a:pt x="2224" y="144"/>
                  <a:pt x="2360" y="136"/>
                  <a:pt x="2400" y="112"/>
                </a:cubicBezTo>
                <a:cubicBezTo>
                  <a:pt x="2440" y="88"/>
                  <a:pt x="2360" y="32"/>
                  <a:pt x="2400" y="16"/>
                </a:cubicBezTo>
                <a:cubicBezTo>
                  <a:pt x="2440" y="0"/>
                  <a:pt x="2584" y="16"/>
                  <a:pt x="2640" y="16"/>
                </a:cubicBezTo>
                <a:cubicBezTo>
                  <a:pt x="2696" y="16"/>
                  <a:pt x="2696" y="0"/>
                  <a:pt x="2736" y="16"/>
                </a:cubicBezTo>
                <a:cubicBezTo>
                  <a:pt x="2776" y="32"/>
                  <a:pt x="2824" y="88"/>
                  <a:pt x="2880" y="112"/>
                </a:cubicBezTo>
                <a:cubicBezTo>
                  <a:pt x="2936" y="136"/>
                  <a:pt x="3008" y="152"/>
                  <a:pt x="3072" y="160"/>
                </a:cubicBezTo>
                <a:cubicBezTo>
                  <a:pt x="3136" y="168"/>
                  <a:pt x="3216" y="168"/>
                  <a:pt x="3264" y="160"/>
                </a:cubicBezTo>
                <a:cubicBezTo>
                  <a:pt x="3312" y="152"/>
                  <a:pt x="3336" y="132"/>
                  <a:pt x="3360" y="112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Text Box 8"/>
          <p:cNvSpPr txBox="1">
            <a:spLocks noChangeArrowheads="1"/>
          </p:cNvSpPr>
          <p:nvPr/>
        </p:nvSpPr>
        <p:spPr bwMode="auto">
          <a:xfrm>
            <a:off x="2225675" y="5410200"/>
            <a:ext cx="549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Times New Roman" pitchFamily="18" charset="0"/>
              </a:rPr>
              <a:t>SP</a:t>
            </a:r>
            <a:r>
              <a:rPr lang="en-US" sz="2000" baseline="-25000">
                <a:solidFill>
                  <a:schemeClr val="tx2"/>
                </a:solidFill>
                <a:latin typeface="Times New Roman" pitchFamily="18" charset="0"/>
              </a:rPr>
              <a:t>1</a:t>
            </a:r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34" name="Text Box 9"/>
          <p:cNvSpPr txBox="1">
            <a:spLocks noChangeArrowheads="1"/>
          </p:cNvSpPr>
          <p:nvPr/>
        </p:nvSpPr>
        <p:spPr bwMode="auto">
          <a:xfrm>
            <a:off x="8185150" y="5699125"/>
            <a:ext cx="577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Times New Roman" pitchFamily="18" charset="0"/>
              </a:rPr>
              <a:t>EP</a:t>
            </a:r>
            <a:r>
              <a:rPr lang="en-US" sz="2000" baseline="-25000">
                <a:solidFill>
                  <a:schemeClr val="tx2"/>
                </a:solidFill>
                <a:latin typeface="Times New Roman" pitchFamily="18" charset="0"/>
              </a:rPr>
              <a:t>0</a:t>
            </a:r>
            <a:endParaRPr lang="en-US">
              <a:solidFill>
                <a:schemeClr val="tx2"/>
              </a:solidFill>
              <a:latin typeface="Courier" charset="0"/>
            </a:endParaRPr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8108950" y="45720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2774950" y="56388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2970212" y="42672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8032750" y="58674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5676900" y="5135563"/>
            <a:ext cx="152400" cy="152400"/>
          </a:xfrm>
          <a:prstGeom prst="ellipse">
            <a:avLst/>
          </a:prstGeom>
          <a:solidFill>
            <a:srgbClr val="06FF0E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15"/>
          <p:cNvSpPr>
            <a:spLocks noChangeArrowheads="1"/>
          </p:cNvSpPr>
          <p:nvPr/>
        </p:nvSpPr>
        <p:spPr bwMode="auto">
          <a:xfrm>
            <a:off x="4113212" y="4251325"/>
            <a:ext cx="11096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>
                <a:latin typeface="Times New Roman" pitchFamily="18" charset="0"/>
              </a:rPr>
              <a:t>F</a:t>
            </a:r>
            <a:r>
              <a:rPr lang="en-US" sz="2000" baseline="-25000">
                <a:latin typeface="Times-Roman" charset="0"/>
              </a:rPr>
              <a:t>0</a:t>
            </a:r>
            <a:r>
              <a:rPr lang="en-US" sz="2000">
                <a:latin typeface="Times-Roman" charset="0"/>
              </a:rPr>
              <a:t> chain</a:t>
            </a:r>
          </a:p>
        </p:txBody>
      </p:sp>
      <p:sp>
        <p:nvSpPr>
          <p:cNvPr id="41" name="Rectangle 16"/>
          <p:cNvSpPr>
            <a:spLocks noChangeArrowheads="1"/>
          </p:cNvSpPr>
          <p:nvPr/>
        </p:nvSpPr>
        <p:spPr bwMode="auto">
          <a:xfrm>
            <a:off x="4113212" y="5470525"/>
            <a:ext cx="11096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>
                <a:latin typeface="Times New Roman" pitchFamily="18" charset="0"/>
              </a:rPr>
              <a:t>F</a:t>
            </a:r>
            <a:r>
              <a:rPr lang="en-US" sz="2000" baseline="-25000">
                <a:latin typeface="Times-Roman" charset="0"/>
              </a:rPr>
              <a:t>1</a:t>
            </a:r>
            <a:r>
              <a:rPr lang="en-US" sz="2000">
                <a:latin typeface="Times-Roman" charset="0"/>
              </a:rPr>
              <a:t> chain</a:t>
            </a:r>
          </a:p>
        </p:txBody>
      </p:sp>
      <p:sp>
        <p:nvSpPr>
          <p:cNvPr id="42" name="Date Placeholder 41"/>
          <p:cNvSpPr>
            <a:spLocks noGrp="1"/>
          </p:cNvSpPr>
          <p:nvPr>
            <p:ph type="dt" sz="half" idx="10"/>
          </p:nvPr>
        </p:nvSpPr>
        <p:spPr>
          <a:xfrm>
            <a:off x="152400" y="64008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458200" cy="685800"/>
          </a:xfrm>
        </p:spPr>
        <p:txBody>
          <a:bodyPr/>
          <a:lstStyle/>
          <a:p>
            <a:r>
              <a:rPr lang="en-US" sz="3600"/>
              <a:t>TMTO in Practice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4572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/>
              <a:t>Let</a:t>
            </a:r>
          </a:p>
          <a:p>
            <a:pPr lvl="1">
              <a:spcBef>
                <a:spcPts val="200"/>
              </a:spcBef>
            </a:pPr>
            <a:r>
              <a:rPr lang="en-US" sz="2000" i="1" dirty="0"/>
              <a:t>m=</a:t>
            </a:r>
            <a:r>
              <a:rPr lang="en-US" sz="2000" dirty="0"/>
              <a:t> random starting points for each </a:t>
            </a:r>
            <a:r>
              <a:rPr lang="en-US" sz="2000" i="1" dirty="0"/>
              <a:t>F</a:t>
            </a:r>
            <a:r>
              <a:rPr lang="en-US" sz="2000" dirty="0"/>
              <a:t>(# chains/table)</a:t>
            </a:r>
          </a:p>
          <a:p>
            <a:pPr lvl="1">
              <a:spcBef>
                <a:spcPts val="200"/>
              </a:spcBef>
            </a:pPr>
            <a:r>
              <a:rPr lang="en-US" sz="2000" i="1" dirty="0"/>
              <a:t>t</a:t>
            </a:r>
            <a:r>
              <a:rPr lang="en-US" sz="2000" dirty="0"/>
              <a:t> = Length of each chain</a:t>
            </a:r>
          </a:p>
          <a:p>
            <a:pPr lvl="1">
              <a:spcBef>
                <a:spcPts val="200"/>
              </a:spcBef>
            </a:pPr>
            <a:r>
              <a:rPr lang="en-US" sz="2000" i="1" dirty="0"/>
              <a:t>r</a:t>
            </a:r>
            <a:r>
              <a:rPr lang="en-US" sz="2000" dirty="0"/>
              <a:t>= number of “tables”, i.e., random functions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Then </a:t>
            </a:r>
            <a:r>
              <a:rPr lang="en-US" sz="2000" i="1" dirty="0" err="1"/>
              <a:t>mtr</a:t>
            </a:r>
            <a:r>
              <a:rPr lang="en-US" sz="2000" i="1" dirty="0"/>
              <a:t> =</a:t>
            </a:r>
            <a:r>
              <a:rPr lang="en-US" sz="2000" dirty="0"/>
              <a:t> total pre-computed chain elements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Pre-computation is about </a:t>
            </a:r>
            <a:r>
              <a:rPr lang="en-US" sz="2000" i="1" dirty="0" err="1"/>
              <a:t>mtr</a:t>
            </a:r>
            <a:r>
              <a:rPr lang="en-US" sz="2000" dirty="0"/>
              <a:t> work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Each TMTO attack requires 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About </a:t>
            </a:r>
            <a:r>
              <a:rPr lang="en-US" sz="2000" i="1" dirty="0" err="1"/>
              <a:t>mr</a:t>
            </a:r>
            <a:r>
              <a:rPr lang="en-US" sz="2000" dirty="0"/>
              <a:t> “memory” and about </a:t>
            </a:r>
            <a:r>
              <a:rPr lang="en-US" sz="2000" i="1" dirty="0"/>
              <a:t>tr</a:t>
            </a:r>
            <a:r>
              <a:rPr lang="en-US" sz="2000" dirty="0"/>
              <a:t>  “time”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Choose </a:t>
            </a:r>
            <a:r>
              <a:rPr lang="en-US" sz="2000" i="1" dirty="0"/>
              <a:t>m</a:t>
            </a:r>
            <a:r>
              <a:rPr lang="en-US" sz="2000" dirty="0"/>
              <a:t>= </a:t>
            </a:r>
            <a:r>
              <a:rPr lang="en-US" sz="2000" i="1" dirty="0"/>
              <a:t>t</a:t>
            </a:r>
            <a:r>
              <a:rPr lang="en-US" sz="2000" dirty="0"/>
              <a:t>= </a:t>
            </a:r>
            <a:r>
              <a:rPr lang="en-US" sz="2000" i="1" dirty="0"/>
              <a:t>r</a:t>
            </a:r>
            <a:r>
              <a:rPr lang="en-US" sz="2000" dirty="0"/>
              <a:t>= 2</a:t>
            </a:r>
            <a:r>
              <a:rPr lang="en-US" sz="2000" i="1" baseline="30000" dirty="0"/>
              <a:t>k</a:t>
            </a:r>
            <a:r>
              <a:rPr lang="en-US" sz="2000" baseline="30000" dirty="0"/>
              <a:t>/3</a:t>
            </a:r>
            <a:r>
              <a:rPr lang="en-US" sz="2000" dirty="0"/>
              <a:t>, </a:t>
            </a:r>
            <a:r>
              <a:rPr lang="en-US" sz="2000" dirty="0" err="1"/>
              <a:t>mtr</a:t>
            </a:r>
            <a:r>
              <a:rPr lang="en-US" sz="2000" dirty="0"/>
              <a:t>= 2</a:t>
            </a:r>
            <a:r>
              <a:rPr lang="en-US" sz="2000" baseline="30000" dirty="0"/>
              <a:t>k</a:t>
            </a:r>
            <a:r>
              <a:rPr lang="en-US" sz="2000" dirty="0"/>
              <a:t>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9CCC65F8-63F1-45A4-8D0F-54FA2D77622C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7" name="Date Placeholder 3"/>
          <p:cNvSpPr txBox="1">
            <a:spLocks/>
          </p:cNvSpPr>
          <p:nvPr/>
        </p:nvSpPr>
        <p:spPr bwMode="auto">
          <a:xfrm>
            <a:off x="4343400" y="61722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latin typeface="+mn-lt"/>
              </a:rPr>
              <a:t>Slide adapted from Mark Stamp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610600" cy="609600"/>
          </a:xfrm>
        </p:spPr>
        <p:txBody>
          <a:bodyPr/>
          <a:lstStyle/>
          <a:p>
            <a:r>
              <a:rPr lang="en-US" sz="3600"/>
              <a:t>Success Probability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599" y="1371600"/>
            <a:ext cx="5413375" cy="5029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/>
              <a:t>Throw </a:t>
            </a:r>
            <a:r>
              <a:rPr lang="en-US" sz="2000" i="1" dirty="0"/>
              <a:t>n</a:t>
            </a:r>
            <a:r>
              <a:rPr lang="en-US" sz="2000" dirty="0"/>
              <a:t> balls into </a:t>
            </a:r>
            <a:r>
              <a:rPr lang="en-US" sz="2000" i="1" dirty="0"/>
              <a:t>m</a:t>
            </a:r>
            <a:r>
              <a:rPr lang="en-US" sz="2000" dirty="0"/>
              <a:t> urns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What is expected number of urns that have at least one ball?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See Feller, </a:t>
            </a:r>
            <a:r>
              <a:rPr lang="en-US" sz="2000" i="1" dirty="0"/>
              <a:t>Intro. to Probability Theory</a:t>
            </a:r>
            <a:endParaRPr lang="en-US" sz="2000" dirty="0"/>
          </a:p>
          <a:p>
            <a:pPr>
              <a:spcBef>
                <a:spcPts val="200"/>
              </a:spcBef>
            </a:pPr>
            <a:r>
              <a:rPr lang="en-US" sz="2000" dirty="0"/>
              <a:t>Why is this relevant to TMTO attack?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“Urns” correspond to keys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“Balls” correspond to constructing chains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Assuming </a:t>
            </a:r>
            <a:r>
              <a:rPr lang="en-US" sz="2000" i="1" dirty="0"/>
              <a:t>k</a:t>
            </a:r>
            <a:r>
              <a:rPr lang="en-US" sz="2000" dirty="0"/>
              <a:t>-bit key and </a:t>
            </a:r>
            <a:r>
              <a:rPr lang="en-US" sz="2000" i="1" dirty="0"/>
              <a:t>m, t, r</a:t>
            </a:r>
            <a:r>
              <a:rPr lang="en-US" sz="2000" dirty="0"/>
              <a:t> defined as previously discussed 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Then, approximately,</a:t>
            </a:r>
            <a:endParaRPr lang="en-US" sz="2000" baseline="30000" dirty="0"/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/>
              <a:t>		</a:t>
            </a:r>
            <a:r>
              <a:rPr lang="en-US" sz="2000" i="1" dirty="0"/>
              <a:t>P</a:t>
            </a:r>
            <a:r>
              <a:rPr lang="en-US" sz="2000" dirty="0"/>
              <a:t>(success) = 1 </a:t>
            </a:r>
            <a:r>
              <a:rPr lang="en-US" sz="2000" dirty="0">
                <a:sym typeface="Symbol" pitchFamily="18" charset="2"/>
              </a:rPr>
              <a:t></a:t>
            </a:r>
            <a:r>
              <a:rPr lang="en-US" sz="2000" dirty="0"/>
              <a:t> </a:t>
            </a:r>
            <a:r>
              <a:rPr lang="en-US" sz="2000" i="1" dirty="0" err="1"/>
              <a:t>e</a:t>
            </a:r>
            <a:r>
              <a:rPr lang="en-US" sz="2000" baseline="30000" dirty="0" err="1">
                <a:sym typeface="Symbol" pitchFamily="18" charset="2"/>
              </a:rPr>
              <a:t></a:t>
            </a:r>
            <a:r>
              <a:rPr lang="en-US" sz="2000" i="1" baseline="30000" dirty="0" err="1"/>
              <a:t>mtr</a:t>
            </a:r>
            <a:r>
              <a:rPr lang="en-US" sz="2000" i="1" baseline="30000" dirty="0"/>
              <a:t>/k</a:t>
            </a:r>
            <a:r>
              <a:rPr lang="en-US" sz="2000" dirty="0"/>
              <a:t> </a:t>
            </a:r>
          </a:p>
        </p:txBody>
      </p:sp>
      <p:pic>
        <p:nvPicPr>
          <p:cNvPr id="2385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41975" y="838200"/>
            <a:ext cx="3425825" cy="5486400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9CCC65F8-63F1-45A4-8D0F-54FA2D77622C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8" name="Date Placeholder 3"/>
          <p:cNvSpPr txBox="1">
            <a:spLocks/>
          </p:cNvSpPr>
          <p:nvPr/>
        </p:nvSpPr>
        <p:spPr bwMode="auto">
          <a:xfrm>
            <a:off x="4343400" y="61722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latin typeface="+mn-lt"/>
              </a:rPr>
              <a:t>Slide adapted from Mark Stamp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76200" y="64770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6D935C-1C5E-4D46-A503-B63FAE8C127A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/>
              <a:t>Group theory and DES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4495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What is the minimum length of a product of involutions from a fixed set required to generate S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What does this have to do with the number of rounds in a cipher?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How does this affect the increased security by “enciphering twice” with different keys?</a:t>
            </a:r>
          </a:p>
          <a:p>
            <a:pPr>
              <a:spcBef>
                <a:spcPts val="2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Theorem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(Coppersmith and Grossman): If 𝜎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(L,R)=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zh-TW" sz="2000" dirty="0" err="1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rPr>
              <a:t>⨁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(E(R)</a:t>
            </a:r>
            <a:r>
              <a:rPr lang="en-US" altLang="zh-TW" sz="20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rPr>
              <a:t>⨁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R), &lt; 𝜏, 𝜎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&gt;= A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N= 2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Note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Netto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): If a and b are chosen at random from S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there is a good chance (~¾) that &lt;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a,b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&gt;= A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or S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indent="-609600"/>
            <a:endParaRPr lang="en-US" sz="24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152400" y="64008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6D935C-1C5E-4D46-A503-B63FAE8C127A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/>
              <a:t>DES is not a group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82000" cy="4343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/>
              <a:t>Set E</a:t>
            </a:r>
            <a:r>
              <a:rPr lang="en-US" sz="2000" baseline="-25000" dirty="0"/>
              <a:t>1</a:t>
            </a:r>
            <a:r>
              <a:rPr lang="en-US" sz="2000" dirty="0"/>
              <a:t>(x)= DES</a:t>
            </a:r>
            <a:r>
              <a:rPr lang="en-US" sz="2000" baseline="-25000" dirty="0"/>
              <a:t>0xffffffffffffff</a:t>
            </a:r>
            <a:r>
              <a:rPr lang="en-US" sz="2000" dirty="0"/>
              <a:t>(x), E</a:t>
            </a:r>
            <a:r>
              <a:rPr lang="en-US" sz="2000" baseline="-25000" dirty="0"/>
              <a:t>0</a:t>
            </a:r>
            <a:r>
              <a:rPr lang="en-US" sz="2000" dirty="0"/>
              <a:t>(x)= DES</a:t>
            </a:r>
            <a:r>
              <a:rPr lang="en-US" sz="2000" baseline="-25000" dirty="0"/>
              <a:t>0x00000000000000</a:t>
            </a:r>
            <a:r>
              <a:rPr lang="en-US" sz="2000" dirty="0"/>
              <a:t>(x).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F(x)= E</a:t>
            </a:r>
            <a:r>
              <a:rPr lang="en-US" sz="2000" baseline="-25000" dirty="0"/>
              <a:t>1</a:t>
            </a:r>
            <a:r>
              <a:rPr lang="en-US" sz="2000" dirty="0"/>
              <a:t>(E</a:t>
            </a:r>
            <a:r>
              <a:rPr lang="en-US" sz="2000" baseline="-25000" dirty="0"/>
              <a:t>0</a:t>
            </a:r>
            <a:r>
              <a:rPr lang="en-US" sz="2000" dirty="0"/>
              <a:t>(x)).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Arial Unicode MS" pitchFamily="34" charset="-128"/>
              </a:rPr>
              <a:t>There is an x: </a:t>
            </a:r>
            <a:r>
              <a:rPr lang="en-US" sz="2000" dirty="0" err="1">
                <a:latin typeface="Arial Unicode MS" pitchFamily="34" charset="-128"/>
              </a:rPr>
              <a:t>F</a:t>
            </a:r>
            <a:r>
              <a:rPr lang="en-US" sz="2000" baseline="30000" dirty="0" err="1">
                <a:latin typeface="Arial Unicode MS" pitchFamily="34" charset="-128"/>
              </a:rPr>
              <a:t>m</a:t>
            </a:r>
            <a:r>
              <a:rPr lang="en-US" sz="2000" dirty="0">
                <a:latin typeface="Arial Unicode MS" pitchFamily="34" charset="-128"/>
              </a:rPr>
              <a:t>(x)= x, m~2</a:t>
            </a:r>
            <a:r>
              <a:rPr lang="en-US" sz="2000" baseline="30000" dirty="0">
                <a:latin typeface="Arial Unicode MS" pitchFamily="34" charset="-128"/>
              </a:rPr>
              <a:t>32</a:t>
            </a:r>
            <a:r>
              <a:rPr lang="en-US" sz="2000" dirty="0">
                <a:latin typeface="Arial Unicode MS" pitchFamily="34" charset="-128"/>
              </a:rPr>
              <a:t>, a cycle length.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Arial Unicode MS" pitchFamily="34" charset="-128"/>
              </a:rPr>
              <a:t>If |F|=n, </a:t>
            </a:r>
            <a:r>
              <a:rPr lang="en-US" sz="2000" dirty="0" err="1">
                <a:latin typeface="Arial Unicode MS" pitchFamily="34" charset="-128"/>
              </a:rPr>
              <a:t>m|n</a:t>
            </a:r>
            <a:r>
              <a:rPr lang="en-US" sz="2000" dirty="0">
                <a:latin typeface="Arial Unicode MS" pitchFamily="34" charset="-128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Arial Unicode MS" pitchFamily="34" charset="-128"/>
              </a:rPr>
              <a:t>Suppose DES is closed under composition so F=</a:t>
            </a:r>
            <a:r>
              <a:rPr lang="en-US" sz="2000" dirty="0" err="1">
                <a:latin typeface="Arial Unicode MS" pitchFamily="34" charset="-128"/>
              </a:rPr>
              <a:t>E</a:t>
            </a:r>
            <a:r>
              <a:rPr lang="en-US" sz="2000" baseline="-25000" dirty="0" err="1">
                <a:latin typeface="Arial Unicode MS" pitchFamily="34" charset="-128"/>
              </a:rPr>
              <a:t>k</a:t>
            </a:r>
            <a:r>
              <a:rPr lang="en-US" sz="2000" dirty="0">
                <a:latin typeface="Arial Unicode MS" pitchFamily="34" charset="-128"/>
              </a:rPr>
              <a:t>=</a:t>
            </a:r>
            <a:r>
              <a:rPr lang="en-US" sz="2000" dirty="0" err="1">
                <a:latin typeface="Arial Unicode MS" pitchFamily="34" charset="-128"/>
              </a:rPr>
              <a:t>DES</a:t>
            </a:r>
            <a:r>
              <a:rPr lang="en-US" sz="2000" baseline="-25000" dirty="0" err="1">
                <a:latin typeface="Arial Unicode MS" pitchFamily="34" charset="-128"/>
              </a:rPr>
              <a:t>k</a:t>
            </a:r>
            <a:r>
              <a:rPr lang="en-US" sz="2000" dirty="0">
                <a:latin typeface="Arial Unicode MS" pitchFamily="34" charset="-128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sz="2000" dirty="0" err="1"/>
              <a:t>E</a:t>
            </a:r>
            <a:r>
              <a:rPr lang="en-US" sz="2000" baseline="-25000" dirty="0" err="1"/>
              <a:t>k</a:t>
            </a:r>
            <a:r>
              <a:rPr lang="en-US" sz="2000" baseline="30000" dirty="0" err="1"/>
              <a:t>i</a:t>
            </a:r>
            <a:r>
              <a:rPr lang="en-US" sz="2000" dirty="0"/>
              <a:t>= </a:t>
            </a:r>
            <a:r>
              <a:rPr lang="en-US" sz="2000" dirty="0" err="1"/>
              <a:t>E</a:t>
            </a:r>
            <a:r>
              <a:rPr lang="en-US" sz="2000" baseline="-25000" dirty="0" err="1"/>
              <a:t>k</a:t>
            </a:r>
            <a:r>
              <a:rPr lang="en-US" sz="2000" baseline="30000" dirty="0" err="1"/>
              <a:t>j</a:t>
            </a:r>
            <a:r>
              <a:rPr lang="en-US" sz="2000" dirty="0"/>
              <a:t>, </a:t>
            </a:r>
            <a:r>
              <a:rPr lang="en-US" sz="2000" dirty="0" err="1"/>
              <a:t>E</a:t>
            </a:r>
            <a:r>
              <a:rPr lang="en-US" sz="2000" baseline="-25000" dirty="0" err="1"/>
              <a:t>k</a:t>
            </a:r>
            <a:r>
              <a:rPr lang="en-US" sz="2000" baseline="30000" dirty="0"/>
              <a:t>(j-</a:t>
            </a:r>
            <a:r>
              <a:rPr lang="en-US" sz="2000" baseline="30000" dirty="0" err="1"/>
              <a:t>i</a:t>
            </a:r>
            <a:r>
              <a:rPr lang="en-US" sz="2000" baseline="30000" dirty="0"/>
              <a:t>)</a:t>
            </a:r>
            <a:r>
              <a:rPr lang="en-US" sz="2000" dirty="0"/>
              <a:t>= I. 0</a:t>
            </a:r>
            <a:r>
              <a:rPr lang="en-US" sz="2000" dirty="0">
                <a:latin typeface="Math1Mono"/>
              </a:rPr>
              <a:t>≦</a:t>
            </a:r>
            <a:r>
              <a:rPr lang="en-US" sz="2000" dirty="0"/>
              <a:t>i&lt;j</a:t>
            </a:r>
            <a:r>
              <a:rPr lang="en-US" sz="2000" dirty="0">
                <a:latin typeface="Math1Mono"/>
              </a:rPr>
              <a:t>≦</a:t>
            </a:r>
            <a:r>
              <a:rPr lang="en-US" sz="2000" dirty="0"/>
              <a:t>2</a:t>
            </a:r>
            <a:r>
              <a:rPr lang="en-US" sz="2000" baseline="30000" dirty="0"/>
              <a:t>56</a:t>
            </a:r>
            <a:r>
              <a:rPr lang="en-US" sz="2000" dirty="0"/>
              <a:t>.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Coppersmith found lengths of cycles for 33 plaintexts and the LCM of these cycle lengths &gt;2</a:t>
            </a:r>
            <a:r>
              <a:rPr lang="en-US" sz="2000" baseline="30000" dirty="0"/>
              <a:t>277</a:t>
            </a:r>
            <a:r>
              <a:rPr lang="en-US" sz="2000" dirty="0"/>
              <a:t>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228600" y="6248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/>
              <a:t>If DES were a group…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05800" cy="4343400"/>
          </a:xfrm>
        </p:spPr>
        <p:txBody>
          <a:bodyPr/>
          <a:lstStyle/>
          <a:p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Suppose E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K1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(E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K2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(x))= E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K3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(x), that there are N possible keys, plaintexts and ciphertexts and that for a given plaintext-ciphertext pair there is only one possible key then there is a birthday attack that finds the key in </a:t>
            </a:r>
          </a:p>
          <a:p>
            <a:pPr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    O(N</a:t>
            </a:r>
            <a:r>
              <a:rPr lang="en-US" sz="2000" baseline="30000" dirty="0">
                <a:latin typeface="Arial" pitchFamily="34" charset="0"/>
                <a:cs typeface="Arial" pitchFamily="34" charset="0"/>
                <a:sym typeface="Wingdings" pitchFamily="2" charset="2"/>
              </a:rPr>
              <a:t>(1/2)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).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Construct D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K1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(x) for O(N</a:t>
            </a:r>
            <a:r>
              <a:rPr lang="en-US" sz="2000" baseline="30000" dirty="0">
                <a:latin typeface="Arial" pitchFamily="34" charset="0"/>
                <a:cs typeface="Arial" pitchFamily="34" charset="0"/>
                <a:sym typeface="Wingdings" pitchFamily="2" charset="2"/>
              </a:rPr>
              <a:t>(1/2)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) random keys, K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 and E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K2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(x) for O(N</a:t>
            </a:r>
            <a:r>
              <a:rPr lang="en-US" sz="2000" baseline="30000" dirty="0">
                <a:latin typeface="Arial" pitchFamily="34" charset="0"/>
                <a:cs typeface="Arial" pitchFamily="34" charset="0"/>
                <a:sym typeface="Wingdings" pitchFamily="2" charset="2"/>
              </a:rPr>
              <a:t>(1/2)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) random keys, K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.  If there is a match, c=E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K1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(E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K2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(x)).  This has the same effect as finding K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7CA3B-BC39-444F-A4B8-1BBE2C03253C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/>
              <a:t>DES Key Schedule</a:t>
            </a:r>
          </a:p>
        </p:txBody>
      </p:sp>
      <p:sp>
        <p:nvSpPr>
          <p:cNvPr id="778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3058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C</a:t>
            </a:r>
            <a:r>
              <a:rPr lang="en-US" sz="2000" baseline="-25000" dirty="0"/>
              <a:t>0</a:t>
            </a:r>
            <a:r>
              <a:rPr lang="en-US" sz="2000" dirty="0"/>
              <a:t>D</a:t>
            </a:r>
            <a:r>
              <a:rPr lang="en-US" sz="2000" baseline="-25000" dirty="0"/>
              <a:t>0</a:t>
            </a:r>
            <a:r>
              <a:rPr lang="en-US" sz="2000" dirty="0"/>
              <a:t>= PC</a:t>
            </a:r>
            <a:r>
              <a:rPr lang="en-US" sz="2000" baseline="-25000" dirty="0"/>
              <a:t>1</a:t>
            </a:r>
            <a:r>
              <a:rPr lang="en-US" sz="2000" dirty="0"/>
              <a:t>(K)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C</a:t>
            </a:r>
            <a:r>
              <a:rPr lang="en-US" sz="2000" baseline="-25000" dirty="0"/>
              <a:t>i+1</a:t>
            </a:r>
            <a:r>
              <a:rPr lang="en-US" sz="2000" dirty="0"/>
              <a:t>= </a:t>
            </a:r>
            <a:r>
              <a:rPr lang="en-US" sz="2000" dirty="0" err="1"/>
              <a:t>LeftShift</a:t>
            </a:r>
            <a:r>
              <a:rPr lang="en-US" sz="2000" dirty="0"/>
              <a:t>(</a:t>
            </a:r>
            <a:r>
              <a:rPr lang="en-US" sz="2000" dirty="0" err="1"/>
              <a:t>Shift</a:t>
            </a:r>
            <a:r>
              <a:rPr lang="en-US" sz="2000" baseline="-25000" dirty="0" err="1"/>
              <a:t>i</a:t>
            </a:r>
            <a:r>
              <a:rPr lang="en-US" sz="2000" dirty="0"/>
              <a:t>, C</a:t>
            </a:r>
            <a:r>
              <a:rPr lang="en-US" sz="2000" baseline="-25000" dirty="0"/>
              <a:t>i</a:t>
            </a:r>
            <a:r>
              <a:rPr lang="en-US" sz="2000" dirty="0"/>
              <a:t>), D</a:t>
            </a:r>
            <a:r>
              <a:rPr lang="en-US" sz="2000" baseline="-25000" dirty="0"/>
              <a:t>i+1</a:t>
            </a:r>
            <a:r>
              <a:rPr lang="en-US" sz="2000" dirty="0"/>
              <a:t>= </a:t>
            </a:r>
            <a:r>
              <a:rPr lang="en-US" sz="2000" dirty="0" err="1"/>
              <a:t>LeftShift</a:t>
            </a:r>
            <a:r>
              <a:rPr lang="en-US" sz="2000" dirty="0"/>
              <a:t>(</a:t>
            </a:r>
            <a:r>
              <a:rPr lang="en-US" sz="2000" dirty="0" err="1"/>
              <a:t>Shift</a:t>
            </a:r>
            <a:r>
              <a:rPr lang="en-US" sz="2000" baseline="-25000" dirty="0" err="1"/>
              <a:t>i</a:t>
            </a:r>
            <a:r>
              <a:rPr lang="en-US" sz="2000" dirty="0"/>
              <a:t>, D</a:t>
            </a:r>
            <a:r>
              <a:rPr lang="en-US" sz="2000" baseline="-25000" dirty="0"/>
              <a:t>i</a:t>
            </a:r>
            <a:r>
              <a:rPr lang="en-US" sz="2000" dirty="0"/>
              <a:t>).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K</a:t>
            </a:r>
            <a:r>
              <a:rPr lang="en-US" sz="2000" baseline="-25000" dirty="0"/>
              <a:t>i</a:t>
            </a:r>
            <a:r>
              <a:rPr lang="en-US" sz="2000" dirty="0"/>
              <a:t>= PC</a:t>
            </a:r>
            <a:r>
              <a:rPr lang="en-US" sz="2000" baseline="-25000" dirty="0"/>
              <a:t>2</a:t>
            </a:r>
            <a:r>
              <a:rPr lang="en-US" sz="2000" dirty="0"/>
              <a:t>(C</a:t>
            </a:r>
            <a:r>
              <a:rPr lang="en-US" sz="2000" baseline="-25000" dirty="0"/>
              <a:t>i</a:t>
            </a:r>
            <a:r>
              <a:rPr lang="en-US" sz="2000" dirty="0"/>
              <a:t> ||D</a:t>
            </a:r>
            <a:r>
              <a:rPr lang="en-US" sz="2000" baseline="-25000" dirty="0"/>
              <a:t>i</a:t>
            </a:r>
            <a:r>
              <a:rPr lang="en-US" sz="2000" dirty="0"/>
              <a:t>)</a:t>
            </a:r>
          </a:p>
          <a:p>
            <a:pPr>
              <a:lnSpc>
                <a:spcPct val="90000"/>
              </a:lnSpc>
            </a:pPr>
            <a:r>
              <a:rPr lang="en-US" sz="2000" dirty="0" err="1"/>
              <a:t>Shift</a:t>
            </a:r>
            <a:r>
              <a:rPr lang="en-US" sz="2000" baseline="-25000" dirty="0" err="1"/>
              <a:t>i</a:t>
            </a:r>
            <a:r>
              <a:rPr lang="en-US" sz="2000" dirty="0"/>
              <a:t>= &lt;1,2,2,2,2,2,2,1,2,2,2,2,2,2,1,1&gt;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Note: Irregular Key schedule protects against related key attacks. [</a:t>
            </a:r>
            <a:r>
              <a:rPr lang="en-US" sz="2000" dirty="0" err="1"/>
              <a:t>Biham</a:t>
            </a:r>
            <a:r>
              <a:rPr lang="en-US" sz="2000" dirty="0"/>
              <a:t>, New Types of Cryptanalytic Attacks using Related Keys, TR-753, Technion]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228600" y="63246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DDE02A-4612-4289-B4C0-C2D0270E423D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788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/>
              <a:t>Weak Keys</a:t>
            </a:r>
          </a:p>
        </p:txBody>
      </p:sp>
      <p:sp>
        <p:nvSpPr>
          <p:cNvPr id="788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3276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400" dirty="0"/>
              <a:t>DES has: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Four weak keys </a:t>
            </a:r>
            <a:r>
              <a:rPr lang="en-US" sz="2000" i="1" dirty="0"/>
              <a:t>k</a:t>
            </a:r>
            <a:r>
              <a:rPr lang="en-US" sz="2000" dirty="0"/>
              <a:t> for which </a:t>
            </a:r>
            <a:r>
              <a:rPr lang="en-US" sz="2000" i="1" dirty="0" err="1"/>
              <a:t>E</a:t>
            </a:r>
            <a:r>
              <a:rPr lang="en-US" sz="2000" i="1" baseline="-30000" dirty="0" err="1"/>
              <a:t>k</a:t>
            </a:r>
            <a:r>
              <a:rPr lang="en-US" sz="2000" dirty="0"/>
              <a:t>(</a:t>
            </a:r>
            <a:r>
              <a:rPr lang="en-US" sz="2000" i="1" dirty="0" err="1"/>
              <a:t>E</a:t>
            </a:r>
            <a:r>
              <a:rPr lang="en-US" sz="2000" i="1" baseline="-30000" dirty="0" err="1"/>
              <a:t>k</a:t>
            </a:r>
            <a:r>
              <a:rPr lang="en-US" sz="2000" dirty="0"/>
              <a:t>(</a:t>
            </a:r>
            <a:r>
              <a:rPr lang="en-US" sz="2000" i="1" dirty="0"/>
              <a:t>m</a:t>
            </a:r>
            <a:r>
              <a:rPr lang="en-US" sz="2000" dirty="0"/>
              <a:t>))= </a:t>
            </a:r>
            <a:r>
              <a:rPr lang="en-US" sz="2000" i="1" dirty="0"/>
              <a:t>m</a:t>
            </a:r>
            <a:r>
              <a:rPr lang="en-US" sz="2000" dirty="0"/>
              <a:t>.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Twelve semi-weak keys which come in pairs </a:t>
            </a:r>
            <a:r>
              <a:rPr lang="en-US" sz="2000" i="1" dirty="0"/>
              <a:t>k</a:t>
            </a:r>
            <a:r>
              <a:rPr lang="en-US" sz="2000" baseline="-30000" dirty="0"/>
              <a:t>1</a:t>
            </a:r>
            <a:r>
              <a:rPr lang="en-US" sz="2000" dirty="0"/>
              <a:t> and </a:t>
            </a:r>
            <a:r>
              <a:rPr lang="en-US" sz="2000" i="1" dirty="0"/>
              <a:t>k</a:t>
            </a:r>
            <a:r>
              <a:rPr lang="en-US" sz="2000" baseline="-30000" dirty="0"/>
              <a:t>2</a:t>
            </a:r>
            <a:r>
              <a:rPr lang="en-US" sz="2000" dirty="0"/>
              <a:t> and are such that </a:t>
            </a:r>
            <a:r>
              <a:rPr lang="en-US" sz="2000" i="1" dirty="0"/>
              <a:t>E</a:t>
            </a:r>
            <a:r>
              <a:rPr lang="en-US" sz="2000" i="1" baseline="-30000" dirty="0"/>
              <a:t>k</a:t>
            </a:r>
            <a:r>
              <a:rPr lang="en-US" sz="2000" baseline="-30000" dirty="0"/>
              <a:t>1</a:t>
            </a:r>
            <a:r>
              <a:rPr lang="en-US" sz="2000" dirty="0"/>
              <a:t>(</a:t>
            </a:r>
            <a:r>
              <a:rPr lang="en-US" sz="2000" i="1" dirty="0"/>
              <a:t>E</a:t>
            </a:r>
            <a:r>
              <a:rPr lang="en-US" sz="2000" i="1" baseline="-30000" dirty="0"/>
              <a:t>k</a:t>
            </a:r>
            <a:r>
              <a:rPr lang="en-US" sz="2000" baseline="-30000" dirty="0"/>
              <a:t>2</a:t>
            </a:r>
            <a:r>
              <a:rPr lang="en-US" sz="2000" dirty="0"/>
              <a:t>(</a:t>
            </a:r>
            <a:r>
              <a:rPr lang="en-US" sz="2000" i="1" dirty="0"/>
              <a:t>m</a:t>
            </a:r>
            <a:r>
              <a:rPr lang="en-US" sz="2000" dirty="0"/>
              <a:t>))= </a:t>
            </a:r>
            <a:r>
              <a:rPr lang="en-US" sz="2000" i="1" dirty="0"/>
              <a:t>m</a:t>
            </a:r>
            <a:r>
              <a:rPr lang="en-US" sz="2000" dirty="0"/>
              <a:t>. 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Weak keys are due to “key schedule” algorithm</a:t>
            </a:r>
          </a:p>
          <a:p>
            <a:pPr>
              <a:buFontTx/>
              <a:buNone/>
            </a:pPr>
            <a:endParaRPr lang="en-US" sz="16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89C60C-5D87-4514-9757-5892DD5D510E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How Weak Keys Arise</a:t>
            </a:r>
          </a:p>
        </p:txBody>
      </p:sp>
      <p:sp>
        <p:nvSpPr>
          <p:cNvPr id="798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05000"/>
            <a:ext cx="8382000" cy="4114800"/>
          </a:xfrm>
        </p:spPr>
        <p:txBody>
          <a:bodyPr/>
          <a:lstStyle/>
          <a:p>
            <a:r>
              <a:rPr lang="en-US" sz="2000" dirty="0"/>
              <a:t>A 28 bit quantity has potential symmetries of period 1, 2, 4, 7, and 14.</a:t>
            </a:r>
          </a:p>
          <a:p>
            <a:r>
              <a:rPr lang="en-US" sz="2000" dirty="0"/>
              <a:t>Suppose each of C</a:t>
            </a:r>
            <a:r>
              <a:rPr lang="en-US" sz="2000" baseline="-25000" dirty="0"/>
              <a:t>0</a:t>
            </a:r>
            <a:r>
              <a:rPr lang="en-US" sz="2000" dirty="0"/>
              <a:t> and D</a:t>
            </a:r>
            <a:r>
              <a:rPr lang="en-US" sz="2000" baseline="-25000" dirty="0"/>
              <a:t>0</a:t>
            </a:r>
            <a:r>
              <a:rPr lang="en-US" sz="2000" dirty="0"/>
              <a:t> has a symmetry of period 1; for example C</a:t>
            </a:r>
            <a:r>
              <a:rPr lang="en-US" sz="2000" baseline="-25000" dirty="0"/>
              <a:t>0</a:t>
            </a:r>
            <a:r>
              <a:rPr lang="en-US" sz="2000" dirty="0"/>
              <a:t> =0x0000000, D</a:t>
            </a:r>
            <a:r>
              <a:rPr lang="en-US" sz="2000" baseline="-25000" dirty="0"/>
              <a:t>0</a:t>
            </a:r>
            <a:r>
              <a:rPr lang="en-US" sz="2000" dirty="0"/>
              <a:t>= 0x1111111.  We can easily figure out a master key (K) that produces such a C</a:t>
            </a:r>
            <a:r>
              <a:rPr lang="en-US" sz="2000" baseline="-25000" dirty="0"/>
              <a:t>0</a:t>
            </a:r>
            <a:r>
              <a:rPr lang="en-US" sz="2000" dirty="0"/>
              <a:t> and D</a:t>
            </a:r>
            <a:r>
              <a:rPr lang="en-US" sz="2000" baseline="-25000" dirty="0"/>
              <a:t>0</a:t>
            </a:r>
            <a:r>
              <a:rPr lang="en-US" sz="2000" dirty="0"/>
              <a:t>.  </a:t>
            </a:r>
          </a:p>
          <a:p>
            <a:r>
              <a:rPr lang="en-US" sz="2000" dirty="0"/>
              <a:t>Then DES</a:t>
            </a:r>
            <a:r>
              <a:rPr lang="en-US" sz="2000" baseline="-25000" dirty="0"/>
              <a:t>K</a:t>
            </a:r>
            <a:r>
              <a:rPr lang="en-US" sz="2000" dirty="0"/>
              <a:t>(DES</a:t>
            </a:r>
            <a:r>
              <a:rPr lang="en-US" sz="2000" baseline="-25000" dirty="0"/>
              <a:t>K</a:t>
            </a:r>
            <a:r>
              <a:rPr lang="en-US" sz="2000" dirty="0"/>
              <a:t>(x))=x.</a:t>
            </a:r>
          </a:p>
          <a:p>
            <a:endParaRPr lang="en-US" sz="24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85800" y="60960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249A5-A20D-4E9C-B310-14D7DAF26C9B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ko-KR" sz="3600"/>
              <a:t>Guiding Theorems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458200" cy="4419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ko-KR" sz="2000" u="sng" dirty="0"/>
              <a:t>Implicit Function Theorem:  </a:t>
            </a:r>
            <a:r>
              <a:rPr lang="en-US" altLang="ko-KR" sz="2000" dirty="0"/>
              <a:t>If f(</a:t>
            </a:r>
            <a:r>
              <a:rPr lang="en-US" altLang="ko-KR" sz="2000" dirty="0" err="1"/>
              <a:t>x,y</a:t>
            </a:r>
            <a:r>
              <a:rPr lang="en-US" altLang="ko-KR" sz="2000" dirty="0"/>
              <a:t>)= c, is a continuously differentiable function from </a:t>
            </a:r>
            <a:r>
              <a:rPr lang="en-US" altLang="ko-KR" sz="2000" dirty="0" err="1"/>
              <a:t>F</a:t>
            </a:r>
            <a:r>
              <a:rPr lang="en-US" altLang="ko-KR" sz="2000" baseline="30000" dirty="0" err="1"/>
              <a:t>n</a:t>
            </a:r>
            <a:r>
              <a:rPr lang="en-US" altLang="ko-KR" sz="2000" dirty="0"/>
              <a:t> x </a:t>
            </a:r>
            <a:r>
              <a:rPr lang="en-US" altLang="ko-KR" sz="2000" dirty="0" err="1"/>
              <a:t>F</a:t>
            </a:r>
            <a:r>
              <a:rPr lang="en-US" altLang="ko-KR" sz="2000" baseline="30000" dirty="0" err="1"/>
              <a:t>m</a:t>
            </a:r>
            <a:r>
              <a:rPr lang="en-US" altLang="ko-KR" sz="2000" dirty="0"/>
              <a:t> into </a:t>
            </a:r>
            <a:r>
              <a:rPr lang="en-US" altLang="ko-KR" sz="2000" dirty="0" err="1"/>
              <a:t>F</a:t>
            </a:r>
            <a:r>
              <a:rPr lang="en-US" altLang="ko-KR" sz="2000" baseline="30000" dirty="0" err="1"/>
              <a:t>m</a:t>
            </a:r>
            <a:r>
              <a:rPr lang="en-US" altLang="ko-KR" sz="2000" dirty="0"/>
              <a:t> and the </a:t>
            </a:r>
            <a:r>
              <a:rPr lang="en-US" altLang="ko-KR" sz="2000" dirty="0" err="1"/>
              <a:t>mxm</a:t>
            </a:r>
            <a:r>
              <a:rPr lang="en-US" altLang="ko-KR" sz="2000" dirty="0"/>
              <a:t> Jacobian in the y variables is non zero in a region, there is a function g from R</a:t>
            </a:r>
            <a:r>
              <a:rPr lang="en-US" altLang="ko-KR" sz="2000" baseline="30000" dirty="0"/>
              <a:t>n</a:t>
            </a:r>
            <a:r>
              <a:rPr lang="en-US" altLang="ko-KR" sz="2000" dirty="0"/>
              <a:t> to R</a:t>
            </a:r>
            <a:r>
              <a:rPr lang="en-US" altLang="ko-KR" sz="2000" baseline="30000" dirty="0"/>
              <a:t>m</a:t>
            </a:r>
            <a:r>
              <a:rPr lang="en-US" altLang="ko-KR" sz="2000" dirty="0"/>
              <a:t> such that F(x, g(x))=c.  When F is linear, this function is very easy to compute.  Think of g as mapping the plaintext to the key (for fixed ciphertext).</a:t>
            </a:r>
          </a:p>
          <a:p>
            <a:pPr>
              <a:spcBef>
                <a:spcPts val="200"/>
              </a:spcBef>
            </a:pPr>
            <a:r>
              <a:rPr lang="en-US" altLang="ko-KR" sz="2000" u="sng" dirty="0"/>
              <a:t>Functions in over finite fields are polynomials</a:t>
            </a:r>
            <a:r>
              <a:rPr lang="en-US" altLang="ko-KR" sz="2000" dirty="0"/>
              <a:t>: If f is a function from </a:t>
            </a:r>
            <a:r>
              <a:rPr lang="en-US" altLang="ko-KR" sz="2000" dirty="0" err="1"/>
              <a:t>k</a:t>
            </a:r>
            <a:r>
              <a:rPr lang="en-US" altLang="ko-KR" sz="2000" baseline="30000" dirty="0" err="1"/>
              <a:t>n</a:t>
            </a:r>
            <a:r>
              <a:rPr lang="en-US" altLang="ko-KR" sz="2000" baseline="30000" dirty="0"/>
              <a:t> </a:t>
            </a:r>
            <a:r>
              <a:rPr lang="en-US" altLang="ko-KR" sz="2000" dirty="0"/>
              <a:t>to k, where k is a finite field, f can be written as a polynomial in the n variables.</a:t>
            </a:r>
          </a:p>
          <a:p>
            <a:pPr>
              <a:spcBef>
                <a:spcPts val="200"/>
              </a:spcBef>
            </a:pPr>
            <a:r>
              <a:rPr lang="en-US" altLang="ko-KR" sz="2000" u="sng" dirty="0"/>
              <a:t>Reduction in dimension: </a:t>
            </a:r>
            <a:r>
              <a:rPr lang="en-US" altLang="ko-KR" sz="2000" dirty="0"/>
              <a:t>Generally (pathological exceptions aside), if f is a function from </a:t>
            </a:r>
            <a:r>
              <a:rPr lang="en-US" altLang="ko-KR" sz="2000" dirty="0" err="1"/>
              <a:t>k</a:t>
            </a:r>
            <a:r>
              <a:rPr lang="en-US" altLang="ko-KR" sz="2000" baseline="30000" dirty="0" err="1"/>
              <a:t>n</a:t>
            </a:r>
            <a:r>
              <a:rPr lang="en-US" altLang="ko-KR" sz="2000" baseline="30000" dirty="0"/>
              <a:t> </a:t>
            </a:r>
            <a:r>
              <a:rPr lang="en-US" altLang="ko-KR" sz="2000" dirty="0"/>
              <a:t>to k, where k is a finite field, and f(x)=c, one variable can be written as a function of the other n-1 variables.  In other words, if g is a function from </a:t>
            </a:r>
            <a:r>
              <a:rPr lang="en-US" altLang="ko-KR" sz="2000" dirty="0" err="1"/>
              <a:t>k</a:t>
            </a:r>
            <a:r>
              <a:rPr lang="en-US" altLang="ko-KR" sz="2000" baseline="30000" dirty="0" err="1"/>
              <a:t>n</a:t>
            </a:r>
            <a:r>
              <a:rPr lang="en-US" altLang="ko-KR" sz="2000" baseline="30000" dirty="0"/>
              <a:t> </a:t>
            </a:r>
            <a:r>
              <a:rPr lang="en-US" altLang="ko-KR" sz="2000" dirty="0"/>
              <a:t>to k subject to the constraint f(x)=c, then g can be rewritten as a function of n-1 variables.</a:t>
            </a:r>
          </a:p>
          <a:p>
            <a:endParaRPr lang="en-US" altLang="ko-KR" sz="2000" dirty="0"/>
          </a:p>
          <a:p>
            <a:pPr>
              <a:buNone/>
            </a:pPr>
            <a:endParaRPr lang="en-US" altLang="ko-KR" sz="2000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376E46-D2E3-4310-904B-9E2BF11CCE67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/>
          <a:lstStyle/>
          <a:p>
            <a:r>
              <a:rPr lang="en-US" sz="3600"/>
              <a:t>Interlude: Useful Math for Boolean Functions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82000" cy="4343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/>
              <a:t>Algebraic Representations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/>
              <a:t>Linear Functions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/>
              <a:t>Affine approximations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/>
              <a:t>Bent Functions: functions furthest from linear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/>
              <a:t>Hadamard transforms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/>
              <a:t>MDS, linear codes, RS codes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/>
              <a:t>Random Functions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/>
              <a:t>Correlation and Correlation Immunity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/>
              <a:t>Some Notation:</a:t>
            </a:r>
          </a:p>
          <a:p>
            <a:pPr lvl="1">
              <a:lnSpc>
                <a:spcPct val="80000"/>
              </a:lnSpc>
              <a:spcBef>
                <a:spcPts val="200"/>
              </a:spcBef>
            </a:pPr>
            <a:r>
              <a:rPr lang="en-US" sz="2000" dirty="0"/>
              <a:t>Let L</a:t>
            </a:r>
            <a:r>
              <a:rPr lang="en-US" sz="2000" baseline="-25000" dirty="0"/>
              <a:t>1</a:t>
            </a:r>
            <a:r>
              <a:rPr lang="en-US" sz="2000" dirty="0"/>
              <a:t>(P)</a:t>
            </a:r>
            <a:r>
              <a:rPr lang="en-US" sz="2000" dirty="0">
                <a:latin typeface="Math1Mono"/>
              </a:rPr>
              <a:t>⨁</a:t>
            </a:r>
            <a:r>
              <a:rPr lang="en-US" sz="2000" dirty="0"/>
              <a:t>L</a:t>
            </a:r>
            <a:r>
              <a:rPr lang="en-US" sz="2000" baseline="-25000" dirty="0"/>
              <a:t>2</a:t>
            </a:r>
            <a:r>
              <a:rPr lang="en-US" sz="2000" dirty="0"/>
              <a:t>(C) = L</a:t>
            </a:r>
            <a:r>
              <a:rPr lang="en-US" sz="2000" baseline="-25000" dirty="0"/>
              <a:t>3</a:t>
            </a:r>
            <a:r>
              <a:rPr lang="en-US" sz="2000" dirty="0"/>
              <a:t>(K)</a:t>
            </a:r>
            <a:r>
              <a:rPr lang="en-US" sz="2000" dirty="0">
                <a:latin typeface="Math1Mono"/>
              </a:rPr>
              <a:t>⨁</a:t>
            </a:r>
            <a:r>
              <a:rPr lang="en-US" sz="2000" dirty="0"/>
              <a:t>c with probability p</a:t>
            </a:r>
            <a:r>
              <a:rPr lang="en-US" sz="2000" baseline="-25000" dirty="0"/>
              <a:t>i</a:t>
            </a:r>
          </a:p>
          <a:p>
            <a:pPr lvl="1">
              <a:lnSpc>
                <a:spcPct val="80000"/>
              </a:lnSpc>
              <a:spcBef>
                <a:spcPts val="200"/>
              </a:spcBef>
            </a:pPr>
            <a:r>
              <a:rPr lang="en-US" sz="2000" dirty="0"/>
              <a:t> </a:t>
            </a:r>
            <a:r>
              <a:rPr lang="en-US" sz="2000" dirty="0" err="1">
                <a:latin typeface="Math1Mono"/>
              </a:rPr>
              <a:t>e</a:t>
            </a:r>
            <a:r>
              <a:rPr lang="en-US" sz="2000" baseline="-25000" dirty="0" err="1"/>
              <a:t>i</a:t>
            </a:r>
            <a:r>
              <a:rPr lang="en-US" sz="2000" dirty="0"/>
              <a:t>= |1- p</a:t>
            </a:r>
            <a:r>
              <a:rPr lang="en-US" sz="2000" baseline="-25000" dirty="0"/>
              <a:t>i</a:t>
            </a:r>
            <a:r>
              <a:rPr lang="en-US" sz="2000" dirty="0"/>
              <a:t>| called the “bias”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6200" y="63246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81FFE0-1229-43F7-8E17-9797B3CEA641}" type="slidenum">
              <a:rPr lang="en-US"/>
              <a:pPr>
                <a:defRPr/>
              </a:pPr>
              <a:t>51</a:t>
            </a:fld>
            <a:endParaRPr lang="en-US"/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838200"/>
          </a:xfrm>
        </p:spPr>
        <p:txBody>
          <a:bodyPr/>
          <a:lstStyle/>
          <a:p>
            <a:r>
              <a:rPr lang="en-US" sz="3600"/>
              <a:t>Boolean Functions</a:t>
            </a:r>
          </a:p>
        </p:txBody>
      </p:sp>
      <p:sp>
        <p:nvSpPr>
          <p:cNvPr id="870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839200" cy="5257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zh-TW" sz="2000" dirty="0">
                <a:ea typeface="PMingLiU" pitchFamily="18" charset="-120"/>
              </a:rPr>
              <a:t>The distance between two </a:t>
            </a:r>
            <a:r>
              <a:rPr lang="en-US" altLang="zh-TW" sz="2000" dirty="0" err="1">
                <a:ea typeface="PMingLiU" pitchFamily="18" charset="-120"/>
              </a:rPr>
              <a:t>boolean</a:t>
            </a:r>
            <a:r>
              <a:rPr lang="en-US" altLang="zh-TW" sz="2000" dirty="0">
                <a:ea typeface="PMingLiU" pitchFamily="18" charset="-120"/>
              </a:rPr>
              <a:t> functions f and g is d(</a:t>
            </a:r>
            <a:r>
              <a:rPr lang="en-US" altLang="zh-TW" sz="2000" dirty="0" err="1">
                <a:ea typeface="PMingLiU" pitchFamily="18" charset="-120"/>
              </a:rPr>
              <a:t>f,g</a:t>
            </a:r>
            <a:r>
              <a:rPr lang="en-US" altLang="zh-TW" sz="2000" dirty="0">
                <a:ea typeface="PMingLiU" pitchFamily="18" charset="-120"/>
              </a:rPr>
              <a:t>)=#{</a:t>
            </a:r>
            <a:r>
              <a:rPr lang="en-US" altLang="zh-TW" sz="2000" dirty="0" err="1">
                <a:ea typeface="PMingLiU" pitchFamily="18" charset="-120"/>
              </a:rPr>
              <a:t>X|f</a:t>
            </a:r>
            <a:r>
              <a:rPr lang="en-US" altLang="zh-TW" sz="2000" dirty="0">
                <a:ea typeface="PMingLiU" pitchFamily="18" charset="-120"/>
              </a:rPr>
              <a:t>(X)</a:t>
            </a:r>
            <a:r>
              <a:rPr lang="en-US" altLang="zh-TW" sz="2000" dirty="0">
                <a:solidFill>
                  <a:srgbClr val="000000"/>
                </a:solidFill>
                <a:latin typeface="Math1Mono" charset="2"/>
                <a:ea typeface="Times New Roman" pitchFamily="18" charset="0"/>
                <a:cs typeface="Math1Mono" charset="2"/>
              </a:rPr>
              <a:t>≠</a:t>
            </a:r>
            <a:r>
              <a:rPr lang="en-US" altLang="zh-TW" sz="2000" dirty="0">
                <a:ea typeface="PMingLiU" pitchFamily="18" charset="-120"/>
              </a:rPr>
              <a:t>g(X)}.</a:t>
            </a:r>
          </a:p>
          <a:p>
            <a:pPr>
              <a:spcBef>
                <a:spcPts val="200"/>
              </a:spcBef>
            </a:pPr>
            <a:r>
              <a:rPr lang="en-US" altLang="zh-TW" sz="2000" i="1" dirty="0">
                <a:ea typeface="PMingLiU" pitchFamily="18" charset="-120"/>
              </a:rPr>
              <a:t>Distance</a:t>
            </a:r>
            <a:r>
              <a:rPr lang="en-US" altLang="zh-TW" sz="2000" dirty="0">
                <a:ea typeface="PMingLiU" pitchFamily="18" charset="-120"/>
              </a:rPr>
              <a:t>: For Boolean function f(X) and g(X),  d(</a:t>
            </a:r>
            <a:r>
              <a:rPr lang="en-US" altLang="zh-TW" sz="2000" dirty="0" err="1">
                <a:ea typeface="PMingLiU" pitchFamily="18" charset="-120"/>
              </a:rPr>
              <a:t>f,</a:t>
            </a:r>
            <a:r>
              <a:rPr lang="en-US" altLang="zh-TW" sz="2000" dirty="0" err="1">
                <a:latin typeface="Math1" pitchFamily="2" charset="2"/>
                <a:ea typeface="PMingLiU" pitchFamily="18" charset="-120"/>
              </a:rPr>
              <a:t>D</a:t>
            </a:r>
            <a:r>
              <a:rPr lang="en-US" altLang="zh-TW" sz="2000" dirty="0">
                <a:ea typeface="PMingLiU" pitchFamily="18" charset="-120"/>
              </a:rPr>
              <a:t>)= min</a:t>
            </a:r>
            <a:r>
              <a:rPr lang="en-US" altLang="zh-TW" sz="2000" baseline="-25000" dirty="0">
                <a:ea typeface="PMingLiU" pitchFamily="18" charset="-120"/>
              </a:rPr>
              <a:t>[g(X)</a:t>
            </a:r>
            <a:r>
              <a:rPr lang="en-US" altLang="zh-TW" sz="2000" baseline="-25000" dirty="0">
                <a:latin typeface="Math1Mono" charset="2"/>
                <a:ea typeface="PMingLiU" pitchFamily="18" charset="-120"/>
                <a:cs typeface="Math1Mono" charset="2"/>
              </a:rPr>
              <a:t>∈</a:t>
            </a:r>
            <a:r>
              <a:rPr lang="en-US" altLang="zh-TW" sz="2000" baseline="-25000" dirty="0">
                <a:latin typeface="Math1" pitchFamily="2" charset="2"/>
                <a:ea typeface="PMingLiU" pitchFamily="18" charset="-120"/>
              </a:rPr>
              <a:t>D</a:t>
            </a:r>
            <a:r>
              <a:rPr lang="en-US" altLang="zh-TW" sz="2000" baseline="-25000" dirty="0">
                <a:ea typeface="PMingLiU" pitchFamily="18" charset="-120"/>
              </a:rPr>
              <a:t>]</a:t>
            </a:r>
            <a:r>
              <a:rPr lang="en-US" altLang="zh-TW" sz="2000" dirty="0">
                <a:ea typeface="PMingLiU" pitchFamily="18" charset="-120"/>
              </a:rPr>
              <a:t> d(</a:t>
            </a:r>
            <a:r>
              <a:rPr lang="en-US" altLang="zh-TW" sz="2000" dirty="0" err="1">
                <a:ea typeface="PMingLiU" pitchFamily="18" charset="-120"/>
              </a:rPr>
              <a:t>f,g</a:t>
            </a:r>
            <a:r>
              <a:rPr lang="en-US" altLang="zh-TW" sz="2000" dirty="0">
                <a:ea typeface="PMingLiU" pitchFamily="18" charset="-120"/>
              </a:rPr>
              <a:t>)</a:t>
            </a:r>
            <a:endParaRPr lang="en-US" altLang="zh-TW" sz="2000" dirty="0">
              <a:solidFill>
                <a:schemeClr val="hlink"/>
              </a:solidFill>
              <a:ea typeface="PMingLiU" pitchFamily="18" charset="-120"/>
            </a:endParaRPr>
          </a:p>
          <a:p>
            <a:pPr>
              <a:spcBef>
                <a:spcPts val="200"/>
              </a:spcBef>
            </a:pPr>
            <a:r>
              <a:rPr lang="en-US" altLang="zh-TW" sz="2000" i="1" dirty="0">
                <a:ea typeface="PMingLiU" pitchFamily="18" charset="-120"/>
              </a:rPr>
              <a:t>Affine function</a:t>
            </a:r>
            <a:r>
              <a:rPr lang="en-US" altLang="zh-TW" sz="2000" dirty="0">
                <a:ea typeface="PMingLiU" pitchFamily="18" charset="-120"/>
              </a:rPr>
              <a:t>: h(x)= a</a:t>
            </a:r>
            <a:r>
              <a:rPr lang="en-US" altLang="zh-TW" sz="2000" baseline="-25000" dirty="0">
                <a:ea typeface="PMingLiU" pitchFamily="18" charset="-120"/>
              </a:rPr>
              <a:t>1</a:t>
            </a:r>
            <a:r>
              <a:rPr lang="en-US" altLang="zh-TW" sz="2000" dirty="0">
                <a:ea typeface="PMingLiU" pitchFamily="18" charset="-120"/>
              </a:rPr>
              <a:t>x</a:t>
            </a:r>
            <a:r>
              <a:rPr lang="en-US" altLang="zh-TW" sz="2000" baseline="-25000" dirty="0">
                <a:ea typeface="PMingLiU" pitchFamily="18" charset="-120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altLang="zh-TW" sz="2000" dirty="0">
                <a:ea typeface="PMingLiU" pitchFamily="18" charset="-120"/>
              </a:rPr>
              <a:t>a</a:t>
            </a:r>
            <a:r>
              <a:rPr lang="en-US" altLang="zh-TW" sz="2000" baseline="-25000" dirty="0">
                <a:ea typeface="PMingLiU" pitchFamily="18" charset="-120"/>
              </a:rPr>
              <a:t>2</a:t>
            </a:r>
            <a:r>
              <a:rPr lang="en-US" altLang="zh-TW" sz="2000" dirty="0">
                <a:ea typeface="PMingLiU" pitchFamily="18" charset="-120"/>
              </a:rPr>
              <a:t>x</a:t>
            </a:r>
            <a:r>
              <a:rPr lang="en-US" altLang="zh-TW" sz="2000" baseline="-25000" dirty="0">
                <a:ea typeface="PMingLiU" pitchFamily="18" charset="-12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altLang="zh-TW" sz="2000" dirty="0">
                <a:ea typeface="PMingLiU" pitchFamily="18" charset="-120"/>
              </a:rPr>
              <a:t> …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altLang="zh-TW" sz="2000" dirty="0" err="1">
                <a:ea typeface="PMingLiU" pitchFamily="18" charset="-120"/>
              </a:rPr>
              <a:t>a</a:t>
            </a:r>
            <a:r>
              <a:rPr lang="en-US" altLang="zh-TW" sz="2000" baseline="-25000" dirty="0" err="1">
                <a:ea typeface="PMingLiU" pitchFamily="18" charset="-120"/>
              </a:rPr>
              <a:t>n</a:t>
            </a:r>
            <a:r>
              <a:rPr lang="en-US" altLang="zh-TW" sz="2000" dirty="0" err="1">
                <a:ea typeface="PMingLiU" pitchFamily="18" charset="-120"/>
              </a:rPr>
              <a:t>x</a:t>
            </a:r>
            <a:r>
              <a:rPr lang="en-US" altLang="zh-TW" sz="2000" baseline="-25000" dirty="0" err="1">
                <a:ea typeface="PMingLiU" pitchFamily="18" charset="-120"/>
              </a:rPr>
              <a:t>n</a:t>
            </a:r>
            <a:r>
              <a:rPr lang="en-US" altLang="zh-TW" sz="2000" dirty="0" err="1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altLang="zh-TW" sz="2000" dirty="0" err="1">
                <a:ea typeface="PMingLiU" pitchFamily="18" charset="-120"/>
              </a:rPr>
              <a:t>c</a:t>
            </a:r>
            <a:endParaRPr lang="en-US" altLang="zh-TW" sz="2000" dirty="0">
              <a:ea typeface="PMingLiU" pitchFamily="18" charset="-120"/>
            </a:endParaRPr>
          </a:p>
          <a:p>
            <a:pPr>
              <a:spcBef>
                <a:spcPts val="200"/>
              </a:spcBef>
            </a:pPr>
            <a:r>
              <a:rPr lang="en-US" altLang="zh-TW" sz="2000" i="1" dirty="0" err="1">
                <a:ea typeface="PMingLiU" pitchFamily="18" charset="-120"/>
              </a:rPr>
              <a:t>nl</a:t>
            </a:r>
            <a:r>
              <a:rPr lang="en-US" altLang="zh-TW" sz="2000" i="1" dirty="0">
                <a:ea typeface="PMingLiU" pitchFamily="18" charset="-120"/>
              </a:rPr>
              <a:t>(f) </a:t>
            </a:r>
            <a:r>
              <a:rPr lang="en-US" altLang="zh-TW" sz="2000" dirty="0">
                <a:ea typeface="PMingLiU" pitchFamily="18" charset="-120"/>
              </a:rPr>
              <a:t>denotes the minimum distance between f(X) and the set of affine functions  </a:t>
            </a:r>
            <a:r>
              <a:rPr lang="en-US" altLang="zh-TW" sz="2000" dirty="0" err="1">
                <a:latin typeface="Math1Mono" charset="2"/>
                <a:ea typeface="PMingLiU" pitchFamily="18" charset="-120"/>
                <a:cs typeface="Math1Mono" charset="2"/>
              </a:rPr>
              <a:t>D</a:t>
            </a:r>
            <a:r>
              <a:rPr lang="en-US" altLang="zh-TW" sz="2000" baseline="-25000" dirty="0" err="1">
                <a:ea typeface="PMingLiU" pitchFamily="18" charset="-120"/>
              </a:rPr>
              <a:t>affine</a:t>
            </a:r>
            <a:r>
              <a:rPr lang="en-US" altLang="zh-TW" sz="2000" dirty="0">
                <a:ea typeface="PMingLiU" pitchFamily="18" charset="-120"/>
              </a:rPr>
              <a:t>.  </a:t>
            </a:r>
            <a:r>
              <a:rPr lang="en-US" altLang="zh-TW" sz="2000" i="1" dirty="0" err="1">
                <a:ea typeface="PMingLiU" pitchFamily="18" charset="-120"/>
              </a:rPr>
              <a:t>nl</a:t>
            </a:r>
            <a:r>
              <a:rPr lang="en-US" altLang="zh-TW" sz="2000" i="1" dirty="0">
                <a:ea typeface="PMingLiU" pitchFamily="18" charset="-120"/>
              </a:rPr>
              <a:t>(f)= d(f, </a:t>
            </a:r>
            <a:r>
              <a:rPr lang="en-US" altLang="zh-TW" sz="2000" i="1" dirty="0" err="1">
                <a:latin typeface="Math1Mono" charset="2"/>
                <a:ea typeface="PMingLiU" pitchFamily="18" charset="-120"/>
                <a:cs typeface="Math1Mono" charset="2"/>
              </a:rPr>
              <a:t>D</a:t>
            </a:r>
            <a:r>
              <a:rPr lang="en-US" altLang="zh-TW" sz="2000" i="1" baseline="-25000" dirty="0" err="1">
                <a:ea typeface="PMingLiU" pitchFamily="18" charset="-120"/>
              </a:rPr>
              <a:t>affine</a:t>
            </a:r>
            <a:r>
              <a:rPr lang="en-US" altLang="zh-TW" sz="2000" i="1" dirty="0">
                <a:ea typeface="PMingLiU" pitchFamily="18" charset="-120"/>
              </a:rPr>
              <a:t>)</a:t>
            </a:r>
            <a:r>
              <a:rPr lang="en-US" altLang="zh-TW" sz="2000" dirty="0">
                <a:ea typeface="PMingLiU" pitchFamily="18" charset="-120"/>
              </a:rPr>
              <a:t>, </a:t>
            </a:r>
            <a:r>
              <a:rPr lang="en-US" altLang="zh-TW" sz="2000" i="1" dirty="0" err="1">
                <a:latin typeface="Math1Mono" charset="2"/>
                <a:ea typeface="PMingLiU" pitchFamily="18" charset="-120"/>
                <a:cs typeface="Math1Mono" charset="2"/>
              </a:rPr>
              <a:t>D</a:t>
            </a:r>
            <a:r>
              <a:rPr lang="en-US" altLang="zh-TW" sz="2000" i="1" baseline="-25000" dirty="0" err="1">
                <a:ea typeface="PMingLiU" pitchFamily="18" charset="-120"/>
              </a:rPr>
              <a:t>affine</a:t>
            </a:r>
            <a:r>
              <a:rPr lang="en-US" altLang="zh-TW" sz="2000" i="1" dirty="0">
                <a:ea typeface="PMingLiU" pitchFamily="18" charset="-120"/>
              </a:rPr>
              <a:t>= RM(1,n).</a:t>
            </a:r>
            <a:endParaRPr lang="en-US" altLang="zh-TW" sz="2000" dirty="0">
              <a:ea typeface="PMingLiU" pitchFamily="18" charset="-120"/>
            </a:endParaRPr>
          </a:p>
          <a:p>
            <a:pPr>
              <a:spcBef>
                <a:spcPts val="200"/>
              </a:spcBef>
            </a:pPr>
            <a:r>
              <a:rPr lang="en-US" altLang="zh-TW" sz="2000" i="1" dirty="0">
                <a:ea typeface="PMingLiU" pitchFamily="18" charset="-120"/>
              </a:rPr>
              <a:t>Balance</a:t>
            </a:r>
            <a:r>
              <a:rPr lang="en-US" altLang="zh-TW" sz="2000" dirty="0">
                <a:ea typeface="PMingLiU" pitchFamily="18" charset="-120"/>
              </a:rPr>
              <a:t>: f(X) is balanced </a:t>
            </a:r>
            <a:r>
              <a:rPr lang="en-US" altLang="zh-TW" sz="2000" dirty="0" err="1">
                <a:ea typeface="PMingLiU" pitchFamily="18" charset="-120"/>
              </a:rPr>
              <a:t>iff</a:t>
            </a:r>
            <a:r>
              <a:rPr lang="en-US" altLang="zh-TW" sz="2000" dirty="0">
                <a:ea typeface="PMingLiU" pitchFamily="18" charset="-120"/>
              </a:rPr>
              <a:t> there is an equal number of 0’s and 1’s in the output of f(X).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altLang="zh-TW" sz="2000" i="1" dirty="0">
                <a:ea typeface="PMingLiU" pitchFamily="18" charset="-120"/>
              </a:rPr>
              <a:t>Algebraic normal form</a:t>
            </a:r>
            <a:r>
              <a:rPr lang="en-US" altLang="zh-TW" sz="2000" dirty="0">
                <a:ea typeface="PMingLiU" pitchFamily="18" charset="-120"/>
              </a:rPr>
              <a:t> (ANF):</a:t>
            </a:r>
            <a:endParaRPr lang="en-US" altLang="zh-TW" sz="2000" i="1" dirty="0">
              <a:ea typeface="PMingLiU" pitchFamily="18" charset="-120"/>
            </a:endParaRP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altLang="zh-TW" sz="2000" i="1" dirty="0">
                <a:ea typeface="PMingLiU" pitchFamily="18" charset="-120"/>
              </a:rPr>
              <a:t>Degree</a:t>
            </a:r>
            <a:r>
              <a:rPr lang="en-US" altLang="zh-TW" sz="2000" dirty="0">
                <a:ea typeface="PMingLiU" pitchFamily="18" charset="-120"/>
              </a:rPr>
              <a:t>: deg(f),the highest degree term in ANF.</a:t>
            </a:r>
          </a:p>
          <a:p>
            <a:pPr lvl="1">
              <a:lnSpc>
                <a:spcPct val="80000"/>
              </a:lnSpc>
              <a:spcBef>
                <a:spcPts val="200"/>
              </a:spcBef>
            </a:pPr>
            <a:r>
              <a:rPr lang="en-US" altLang="zh-TW" sz="2000" dirty="0">
                <a:ea typeface="PMingLiU" pitchFamily="18" charset="-120"/>
              </a:rPr>
              <a:t>Example:  f(X)= x</a:t>
            </a:r>
            <a:r>
              <a:rPr lang="en-US" altLang="zh-TW" sz="2000" baseline="-25000" dirty="0">
                <a:ea typeface="PMingLiU" pitchFamily="18" charset="-120"/>
              </a:rPr>
              <a:t>1</a:t>
            </a:r>
            <a:r>
              <a:rPr lang="en-US" altLang="zh-TW" sz="2000" dirty="0">
                <a:ea typeface="PMingLiU" pitchFamily="18" charset="-120"/>
              </a:rPr>
              <a:t>+x</a:t>
            </a:r>
            <a:r>
              <a:rPr lang="en-US" altLang="zh-TW" sz="2000" baseline="-25000" dirty="0">
                <a:ea typeface="PMingLiU" pitchFamily="18" charset="-120"/>
              </a:rPr>
              <a:t>2</a:t>
            </a:r>
            <a:r>
              <a:rPr lang="en-US" altLang="zh-TW" sz="2000" dirty="0">
                <a:ea typeface="PMingLiU" pitchFamily="18" charset="-120"/>
              </a:rPr>
              <a:t>, deg(f)=1,g(X)=x</a:t>
            </a:r>
            <a:r>
              <a:rPr lang="en-US" altLang="zh-TW" sz="2000" baseline="-25000" dirty="0">
                <a:ea typeface="PMingLiU" pitchFamily="18" charset="-120"/>
              </a:rPr>
              <a:t>1</a:t>
            </a:r>
            <a:r>
              <a:rPr lang="en-US" altLang="zh-TW" sz="2000" dirty="0">
                <a:ea typeface="PMingLiU" pitchFamily="18" charset="-120"/>
              </a:rPr>
              <a:t>x</a:t>
            </a:r>
            <a:r>
              <a:rPr lang="en-US" altLang="zh-TW" sz="2000" baseline="-25000" dirty="0">
                <a:ea typeface="PMingLiU" pitchFamily="18" charset="-120"/>
              </a:rPr>
              <a:t>2</a:t>
            </a:r>
            <a:r>
              <a:rPr lang="en-US" altLang="zh-TW" sz="2000" dirty="0">
                <a:ea typeface="PMingLiU" pitchFamily="18" charset="-120"/>
              </a:rPr>
              <a:t>, deg(g)=2</a:t>
            </a:r>
            <a:endParaRPr lang="en-US" altLang="zh-TW" sz="2000" u="sng" dirty="0">
              <a:ea typeface="PMingLiU" pitchFamily="18" charset="-120"/>
            </a:endParaRP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altLang="zh-TW" sz="2000" b="1" dirty="0">
                <a:ea typeface="PMingLiU" pitchFamily="18" charset="-120"/>
              </a:rPr>
              <a:t>Lagrange Interpolation Theorem: </a:t>
            </a:r>
            <a:r>
              <a:rPr lang="en-US" altLang="zh-TW" sz="2000" dirty="0">
                <a:ea typeface="PMingLiU" pitchFamily="18" charset="-120"/>
              </a:rPr>
              <a:t>Every function in n variables can be expressed as a polynomial (hence ANF).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altLang="zh-TW" sz="2000" dirty="0">
                <a:ea typeface="PMingLiU" pitchFamily="18" charset="-120"/>
              </a:rPr>
              <a:t>Degree is not the best measure of nonlinearity.  </a:t>
            </a:r>
          </a:p>
          <a:p>
            <a:pPr>
              <a:lnSpc>
                <a:spcPct val="80000"/>
              </a:lnSpc>
              <a:spcBef>
                <a:spcPts val="200"/>
              </a:spcBef>
              <a:buNone/>
            </a:pPr>
            <a:r>
              <a:rPr lang="en-US" altLang="zh-TW" sz="2000" dirty="0">
                <a:ea typeface="PMingLiU" pitchFamily="18" charset="-120"/>
              </a:rPr>
              <a:t>     f(x</a:t>
            </a:r>
            <a:r>
              <a:rPr lang="en-US" altLang="zh-TW" sz="2000" baseline="-25000" dirty="0">
                <a:ea typeface="PMingLiU" pitchFamily="18" charset="-120"/>
              </a:rPr>
              <a:t>1</a:t>
            </a:r>
            <a:r>
              <a:rPr lang="en-US" altLang="zh-TW" sz="2000" dirty="0">
                <a:ea typeface="PMingLiU" pitchFamily="18" charset="-120"/>
              </a:rPr>
              <a:t>,…,</a:t>
            </a:r>
            <a:r>
              <a:rPr lang="en-US" altLang="zh-TW" sz="2000" dirty="0" err="1">
                <a:ea typeface="PMingLiU" pitchFamily="18" charset="-120"/>
              </a:rPr>
              <a:t>x</a:t>
            </a:r>
            <a:r>
              <a:rPr lang="en-US" altLang="zh-TW" sz="2000" baseline="-25000" dirty="0" err="1">
                <a:ea typeface="PMingLiU" pitchFamily="18" charset="-120"/>
              </a:rPr>
              <a:t>n</a:t>
            </a:r>
            <a:r>
              <a:rPr lang="en-US" altLang="zh-TW" sz="2000" dirty="0">
                <a:ea typeface="PMingLiU" pitchFamily="18" charset="-120"/>
              </a:rPr>
              <a:t>)=  x</a:t>
            </a:r>
            <a:r>
              <a:rPr lang="en-US" altLang="zh-TW" sz="2000" baseline="-25000" dirty="0">
                <a:ea typeface="PMingLiU" pitchFamily="18" charset="-120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altLang="zh-TW" sz="2000" dirty="0">
                <a:ea typeface="PMingLiU" pitchFamily="18" charset="-120"/>
              </a:rPr>
              <a:t>…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altLang="zh-TW" sz="2000" dirty="0">
                <a:ea typeface="PMingLiU" pitchFamily="18" charset="-120"/>
              </a:rPr>
              <a:t>x</a:t>
            </a:r>
            <a:r>
              <a:rPr lang="en-US" altLang="zh-TW" sz="2000" baseline="-25000" dirty="0">
                <a:ea typeface="PMingLiU" pitchFamily="18" charset="-120"/>
              </a:rPr>
              <a:t>n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altLang="zh-TW" sz="2000" dirty="0">
                <a:ea typeface="PMingLiU" pitchFamily="18" charset="-120"/>
              </a:rPr>
              <a:t>x</a:t>
            </a:r>
            <a:r>
              <a:rPr lang="en-US" altLang="zh-TW" sz="2000" baseline="-25000" dirty="0">
                <a:ea typeface="PMingLiU" pitchFamily="18" charset="-120"/>
              </a:rPr>
              <a:t>1</a:t>
            </a:r>
            <a:r>
              <a:rPr lang="en-US" altLang="zh-TW" sz="2000" dirty="0">
                <a:ea typeface="PMingLiU" pitchFamily="18" charset="-120"/>
              </a:rPr>
              <a:t>…</a:t>
            </a:r>
            <a:r>
              <a:rPr lang="en-US" altLang="zh-TW" sz="2000" dirty="0" err="1">
                <a:ea typeface="PMingLiU" pitchFamily="18" charset="-120"/>
              </a:rPr>
              <a:t>x</a:t>
            </a:r>
            <a:r>
              <a:rPr lang="en-US" altLang="zh-TW" sz="2000" baseline="-25000" dirty="0" err="1">
                <a:ea typeface="PMingLiU" pitchFamily="18" charset="-120"/>
              </a:rPr>
              <a:t>n</a:t>
            </a:r>
            <a:r>
              <a:rPr lang="en-US" altLang="zh-TW" sz="2000" dirty="0">
                <a:ea typeface="PMingLiU" pitchFamily="18" charset="-120"/>
              </a:rPr>
              <a:t> has high degree but differs from a linear function at only 1 of 2</a:t>
            </a:r>
            <a:r>
              <a:rPr lang="en-US" altLang="zh-TW" sz="2000" baseline="30000" dirty="0">
                <a:ea typeface="PMingLiU" pitchFamily="18" charset="-120"/>
              </a:rPr>
              <a:t>n</a:t>
            </a:r>
            <a:r>
              <a:rPr lang="en-US" altLang="zh-TW" sz="2000" dirty="0">
                <a:ea typeface="PMingLiU" pitchFamily="18" charset="-120"/>
              </a:rPr>
              <a:t> possible arguments.</a:t>
            </a:r>
          </a:p>
          <a:p>
            <a:endParaRPr lang="en-US" altLang="zh-TW" sz="2000" dirty="0">
              <a:ea typeface="PMingLiU" pitchFamily="18" charset="-12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33400" y="60960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249A5-A20D-4E9C-B310-14D7DAF26C9B}" type="slidenum">
              <a:rPr lang="en-US" altLang="ko-KR"/>
              <a:pPr/>
              <a:t>52</a:t>
            </a:fld>
            <a:endParaRPr lang="en-US" altLang="ko-K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altLang="ko-KR" sz="3600" dirty="0"/>
              <a:t>Example: polynomial representation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305800" cy="1371600"/>
          </a:xfrm>
        </p:spPr>
        <p:txBody>
          <a:bodyPr/>
          <a:lstStyle/>
          <a:p>
            <a:r>
              <a:rPr lang="en-US" sz="1800" dirty="0"/>
              <a:t>If f is </a:t>
            </a:r>
            <a:r>
              <a:rPr lang="en-US" sz="1800" dirty="0" err="1"/>
              <a:t>boolean</a:t>
            </a:r>
            <a:r>
              <a:rPr lang="en-US" sz="1800" dirty="0"/>
              <a:t> function on n variables x</a:t>
            </a:r>
            <a:r>
              <a:rPr lang="en-US" sz="1800" baseline="-25000" dirty="0"/>
              <a:t>1</a:t>
            </a:r>
            <a:r>
              <a:rPr lang="en-US" sz="1800" dirty="0"/>
              <a:t>, x</a:t>
            </a:r>
            <a:r>
              <a:rPr lang="en-US" sz="1800" baseline="-25000" dirty="0"/>
              <a:t>2</a:t>
            </a:r>
            <a:r>
              <a:rPr lang="en-US" sz="1800" dirty="0"/>
              <a:t>, …, </a:t>
            </a:r>
            <a:r>
              <a:rPr lang="en-US" sz="1800" dirty="0" err="1"/>
              <a:t>x</a:t>
            </a:r>
            <a:r>
              <a:rPr lang="en-US" sz="1800" baseline="-25000" dirty="0" err="1"/>
              <a:t>n</a:t>
            </a:r>
            <a:r>
              <a:rPr lang="en-US" sz="1800" dirty="0"/>
              <a:t> and </a:t>
            </a:r>
            <a:r>
              <a:rPr lang="en-US" sz="1800" b="1" dirty="0"/>
              <a:t>a</a:t>
            </a:r>
            <a:r>
              <a:rPr lang="en-US" sz="1800" dirty="0"/>
              <a:t>=(a</a:t>
            </a:r>
            <a:r>
              <a:rPr lang="en-US" sz="1800" baseline="-25000" dirty="0"/>
              <a:t>1</a:t>
            </a:r>
            <a:r>
              <a:rPr lang="en-US" sz="1800" dirty="0"/>
              <a:t>, a</a:t>
            </a:r>
            <a:r>
              <a:rPr lang="en-US" sz="1800" baseline="-25000" dirty="0"/>
              <a:t>2</a:t>
            </a:r>
            <a:r>
              <a:rPr lang="en-US" sz="1800" dirty="0"/>
              <a:t>, …, a</a:t>
            </a:r>
            <a:r>
              <a:rPr lang="en-US" sz="1800" baseline="-25000" dirty="0"/>
              <a:t>n</a:t>
            </a:r>
            <a:r>
              <a:rPr lang="en-US" sz="1800" dirty="0"/>
              <a:t>) then f(x</a:t>
            </a:r>
            <a:r>
              <a:rPr lang="en-US" sz="1800" baseline="-25000" dirty="0"/>
              <a:t>1</a:t>
            </a:r>
            <a:r>
              <a:rPr lang="en-US" sz="1800" dirty="0"/>
              <a:t>, x</a:t>
            </a:r>
            <a:r>
              <a:rPr lang="en-US" sz="1800" baseline="-25000" dirty="0"/>
              <a:t>2</a:t>
            </a:r>
            <a:r>
              <a:rPr lang="en-US" sz="1800" dirty="0"/>
              <a:t>, …, </a:t>
            </a:r>
            <a:r>
              <a:rPr lang="en-US" sz="1800" dirty="0" err="1"/>
              <a:t>x</a:t>
            </a:r>
            <a:r>
              <a:rPr lang="en-US" sz="1800" baseline="-25000" dirty="0" err="1"/>
              <a:t>n</a:t>
            </a:r>
            <a:r>
              <a:rPr lang="en-US" sz="1800" dirty="0"/>
              <a:t>)=</a:t>
            </a:r>
            <a:r>
              <a:rPr lang="en-US" sz="1800" dirty="0">
                <a:latin typeface="Math1" pitchFamily="2" charset="2"/>
              </a:rPr>
              <a:t> </a:t>
            </a:r>
            <a:r>
              <a:rPr lang="en-US" sz="2400" dirty="0">
                <a:latin typeface="Math1Mono"/>
              </a:rPr>
              <a:t>∑</a:t>
            </a:r>
            <a:r>
              <a:rPr lang="en-US" sz="1800" b="1" baseline="-25000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g(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800" dirty="0"/>
              <a:t>x</a:t>
            </a:r>
            <a:r>
              <a:rPr lang="en-US" sz="1800" baseline="-25000" dirty="0"/>
              <a:t>1</a:t>
            </a:r>
            <a:r>
              <a:rPr lang="en-US" sz="1800" baseline="30000" dirty="0"/>
              <a:t>a1</a:t>
            </a:r>
            <a:r>
              <a:rPr lang="en-US" sz="1800" dirty="0"/>
              <a:t> x</a:t>
            </a:r>
            <a:r>
              <a:rPr lang="en-US" sz="1800" baseline="-25000" dirty="0"/>
              <a:t>2</a:t>
            </a:r>
            <a:r>
              <a:rPr lang="en-US" sz="1800" baseline="30000" dirty="0"/>
              <a:t>a2</a:t>
            </a:r>
            <a:r>
              <a:rPr lang="en-US" sz="1800" dirty="0"/>
              <a:t> …, </a:t>
            </a:r>
            <a:r>
              <a:rPr lang="en-US" sz="1800" dirty="0" err="1"/>
              <a:t>x</a:t>
            </a:r>
            <a:r>
              <a:rPr lang="en-US" sz="1800" baseline="-25000" dirty="0" err="1"/>
              <a:t>n</a:t>
            </a:r>
            <a:r>
              <a:rPr lang="en-US" sz="1800" baseline="30000" dirty="0" err="1"/>
              <a:t>an</a:t>
            </a:r>
            <a:r>
              <a:rPr lang="en-US" sz="1800" dirty="0"/>
              <a:t>  where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g(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 = </a:t>
            </a:r>
            <a:r>
              <a:rPr lang="en-US" sz="2400" dirty="0">
                <a:latin typeface="Math1Mono"/>
              </a:rPr>
              <a:t>∑ </a:t>
            </a:r>
            <a:r>
              <a:rPr lang="en-US" sz="1800" b="1" baseline="-25000" dirty="0">
                <a:latin typeface="Arial" pitchFamily="34" charset="0"/>
                <a:cs typeface="Arial" pitchFamily="34" charset="0"/>
              </a:rPr>
              <a:t>b&lt;a </a:t>
            </a:r>
            <a:r>
              <a:rPr lang="en-US" sz="1800" dirty="0"/>
              <a:t>f(b</a:t>
            </a:r>
            <a:r>
              <a:rPr lang="en-US" sz="1800" baseline="-25000" dirty="0"/>
              <a:t>1</a:t>
            </a:r>
            <a:r>
              <a:rPr lang="en-US" sz="1800" dirty="0"/>
              <a:t>, b</a:t>
            </a:r>
            <a:r>
              <a:rPr lang="en-US" sz="1800" baseline="-25000" dirty="0"/>
              <a:t>2</a:t>
            </a:r>
            <a:r>
              <a:rPr lang="en-US" sz="1800" dirty="0"/>
              <a:t>, …, b</a:t>
            </a:r>
            <a:r>
              <a:rPr lang="en-US" sz="1800" baseline="-25000" dirty="0"/>
              <a:t>n</a:t>
            </a:r>
            <a:r>
              <a:rPr lang="en-US" sz="1800" dirty="0"/>
              <a:t>). Here 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b&lt;a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means the binary representation of b does not have a 1 unless there is a corresponding 1 in the representation of a.</a:t>
            </a:r>
            <a:endParaRPr lang="en-US" sz="1800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172200" y="2438400"/>
          <a:ext cx="27432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f(x</a:t>
                      </a:r>
                      <a:r>
                        <a:rPr lang="en-US" baseline="-2500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aseline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aseline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 x</a:t>
                      </a:r>
                      <a:r>
                        <a:rPr lang="en-US" baseline="-2500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baseline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0" y="2743200"/>
            <a:ext cx="56388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g(0,0,0)= f(0,0,0)=1</a:t>
            </a:r>
          </a:p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kumimoji="1" lang="en-US" sz="1800" kern="0">
                <a:latin typeface="Arial" pitchFamily="34" charset="0"/>
                <a:cs typeface="Arial" pitchFamily="34" charset="0"/>
              </a:rPr>
              <a:t>g(0,1,0)=f(0,0,0)+f(0,1,0)=0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kumimoji="1" lang="en-US" sz="1800" kern="0">
                <a:latin typeface="Arial" pitchFamily="34" charset="0"/>
                <a:cs typeface="Arial" pitchFamily="34" charset="0"/>
              </a:rPr>
              <a:t>g(1,0,0)=f(0,0,0)+f(1,0,0)=1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kumimoji="1" lang="en-US" sz="1800" kern="0">
                <a:latin typeface="Arial" pitchFamily="34" charset="0"/>
                <a:cs typeface="Arial" pitchFamily="34" charset="0"/>
              </a:rPr>
              <a:t>g(1,1,0)=f(0,0,0)+f(1,0,0) )+f(0,1,0))+f(1,1,0)=0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kumimoji="1" lang="en-US" sz="1800" kern="0">
                <a:latin typeface="Arial" pitchFamily="34" charset="0"/>
                <a:cs typeface="Arial" pitchFamily="34" charset="0"/>
              </a:rPr>
              <a:t>g(0,0,1)=f(0,0,0)+f(0,0,1)=0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kumimoji="1" lang="en-US" sz="1800" kern="0">
                <a:latin typeface="Arial" pitchFamily="34" charset="0"/>
                <a:cs typeface="Arial" pitchFamily="34" charset="0"/>
              </a:rPr>
              <a:t>g(0,1,1)=f(0,0,0)+f(0,0,1) +f(0,1,0)+f(0,1,1)=1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kumimoji="1" lang="en-US" sz="1800" kern="0">
                <a:latin typeface="Arial" pitchFamily="34" charset="0"/>
                <a:cs typeface="Arial" pitchFamily="34" charset="0"/>
              </a:rPr>
              <a:t>g(0,0,1)= g(1,0,1)= g(0,1,1)= g(1,1,1)= 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kumimoji="1" lang="en-US" sz="1800" kern="0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>
                <a:latin typeface="Arial" pitchFamily="34" charset="0"/>
                <a:cs typeface="Arial" pitchFamily="34" charset="0"/>
              </a:rPr>
              <a:t>f(x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1</a:t>
            </a:r>
            <a:r>
              <a:rPr lang="en-US" sz="1800">
                <a:latin typeface="Arial" pitchFamily="34" charset="0"/>
                <a:cs typeface="Arial" pitchFamily="34" charset="0"/>
              </a:rPr>
              <a:t>, x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2</a:t>
            </a:r>
            <a:r>
              <a:rPr lang="en-US" sz="1800">
                <a:latin typeface="Arial" pitchFamily="34" charset="0"/>
                <a:cs typeface="Arial" pitchFamily="34" charset="0"/>
              </a:rPr>
              <a:t>, x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3</a:t>
            </a:r>
            <a:r>
              <a:rPr lang="en-US" sz="1800">
                <a:latin typeface="Arial" pitchFamily="34" charset="0"/>
                <a:cs typeface="Arial" pitchFamily="34" charset="0"/>
              </a:rPr>
              <a:t>)= 1+x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1</a:t>
            </a:r>
            <a:r>
              <a:rPr lang="en-US" sz="1800">
                <a:latin typeface="Arial" pitchFamily="34" charset="0"/>
                <a:cs typeface="Arial" pitchFamily="34" charset="0"/>
              </a:rPr>
              <a:t>+x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2</a:t>
            </a:r>
            <a:r>
              <a:rPr lang="en-US" sz="1800">
                <a:latin typeface="Arial" pitchFamily="34" charset="0"/>
                <a:cs typeface="Arial" pitchFamily="34" charset="0"/>
              </a:rPr>
              <a:t> x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3</a:t>
            </a:r>
            <a:endParaRPr lang="en-US" sz="1800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kumimoji="1" lang="en-US" sz="1800" kern="0">
              <a:latin typeface="Arial" pitchFamily="34" charset="0"/>
              <a:cs typeface="Arial" pitchFamily="34" charset="0"/>
            </a:endParaRPr>
          </a:p>
          <a:p>
            <a:pPr marL="342900" lvl="0" indent="-342900">
              <a:spcBef>
                <a:spcPct val="20000"/>
              </a:spcBef>
              <a:buFontTx/>
              <a:buChar char="•"/>
            </a:pPr>
            <a:endParaRPr kumimoji="1" 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249A5-A20D-4E9C-B310-14D7DAF26C9B}" type="slidenum">
              <a:rPr lang="en-US" altLang="ko-KR"/>
              <a:pPr/>
              <a:t>53</a:t>
            </a:fld>
            <a:endParaRPr lang="en-US" altLang="ko-K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altLang="ko-KR" sz="3600"/>
              <a:t>Best affine approximation of f</a:t>
            </a:r>
            <a:r>
              <a:rPr lang="en-US" altLang="ko-KR" sz="3600" baseline="-25000"/>
              <a:t>1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82000" cy="4953000"/>
          </a:xfrm>
        </p:spPr>
        <p:txBody>
          <a:bodyPr/>
          <a:lstStyle/>
          <a:p>
            <a:r>
              <a:rPr lang="en-US" sz="1800" dirty="0"/>
              <a:t>f</a:t>
            </a:r>
            <a:r>
              <a:rPr lang="en-US" sz="1800" baseline="-25000" dirty="0"/>
              <a:t>1</a:t>
            </a:r>
          </a:p>
          <a:p>
            <a:pPr>
              <a:spcBef>
                <a:spcPts val="200"/>
              </a:spcBef>
              <a:buNone/>
            </a:pPr>
            <a:r>
              <a:rPr lang="en-US" sz="1800" dirty="0"/>
              <a:t>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0000 0001 0010 0011 0100 0101 0110 0111 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1    0    0    1    0    1    1    0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1000 1001 1010 1011 1100 1101 1110 1111 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0    1    1    0    0    1    1    0 </a:t>
            </a:r>
            <a:endParaRPr lang="en-US" sz="1800" dirty="0"/>
          </a:p>
          <a:p>
            <a:r>
              <a:rPr lang="en-US" sz="1800" dirty="0">
                <a:latin typeface="French Script MT" pitchFamily="66" charset="0"/>
              </a:rPr>
              <a:t>W</a:t>
            </a:r>
            <a:r>
              <a:rPr lang="en-US" sz="1800" dirty="0"/>
              <a:t>(f)(w)=F(w) = 2</a:t>
            </a:r>
            <a:r>
              <a:rPr lang="en-US" sz="1800" baseline="30000" dirty="0"/>
              <a:t>-n</a:t>
            </a:r>
            <a:r>
              <a:rPr lang="en-US" sz="1800" dirty="0"/>
              <a:t> </a:t>
            </a:r>
            <a:r>
              <a:rPr lang="en-US" sz="2400" dirty="0">
                <a:latin typeface="Math1Mono"/>
              </a:rPr>
              <a:t>∑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800" dirty="0">
                <a:latin typeface="Math1" pitchFamily="2" charset="2"/>
              </a:rPr>
              <a:t> </a:t>
            </a:r>
            <a:r>
              <a:rPr lang="en-US" sz="1800" dirty="0"/>
              <a:t>(-1)</a:t>
            </a:r>
            <a:r>
              <a:rPr lang="en-US" sz="1800" baseline="30000" dirty="0"/>
              <a:t>f(x)</a:t>
            </a:r>
            <a:r>
              <a:rPr lang="en-US" altLang="zh-TW" sz="1800" baseline="30000" dirty="0">
                <a:latin typeface="Arial" pitchFamily="34" charset="0"/>
                <a:ea typeface="PMingLiU" pitchFamily="18" charset="-120"/>
                <a:cs typeface="Arial" pitchFamily="34" charset="0"/>
                <a:sym typeface="Symbol" pitchFamily="18" charset="2"/>
              </a:rPr>
              <a:t>(</a:t>
            </a:r>
            <a:r>
              <a:rPr lang="en-US" altLang="zh-TW" sz="1800" baseline="30000" dirty="0" err="1">
                <a:latin typeface="Arial" pitchFamily="34" charset="0"/>
                <a:ea typeface="PMingLiU" pitchFamily="18" charset="-120"/>
                <a:cs typeface="Arial" pitchFamily="34" charset="0"/>
                <a:sym typeface="Symbol" pitchFamily="18" charset="2"/>
              </a:rPr>
              <a:t>w,x</a:t>
            </a:r>
            <a:r>
              <a:rPr lang="en-US" altLang="zh-TW" sz="1800" baseline="30000" dirty="0">
                <a:latin typeface="Arial" pitchFamily="34" charset="0"/>
                <a:ea typeface="PMingLiU" pitchFamily="18" charset="-120"/>
                <a:cs typeface="Arial" pitchFamily="34" charset="0"/>
                <a:sym typeface="Symbol" pitchFamily="18" charset="2"/>
              </a:rPr>
              <a:t>)</a:t>
            </a:r>
            <a:endParaRPr lang="en-US" altLang="zh-TW" sz="1800" dirty="0">
              <a:latin typeface="Arial" pitchFamily="34" charset="0"/>
              <a:ea typeface="PMingLiU" pitchFamily="18" charset="-120"/>
              <a:cs typeface="Arial" pitchFamily="34" charset="0"/>
              <a:sym typeface="Symbol" pitchFamily="18" charset="2"/>
            </a:endParaRPr>
          </a:p>
          <a:p>
            <a:r>
              <a:rPr lang="en-US" sz="1800" dirty="0"/>
              <a:t>As polynomial:  1+x</a:t>
            </a:r>
            <a:r>
              <a:rPr lang="en-US" sz="1800" baseline="-25000" dirty="0"/>
              <a:t>4</a:t>
            </a:r>
            <a:r>
              <a:rPr lang="en-US" sz="1800" dirty="0"/>
              <a:t>+x</a:t>
            </a:r>
            <a:r>
              <a:rPr lang="en-US" sz="1800" baseline="-25000" dirty="0"/>
              <a:t>3</a:t>
            </a:r>
            <a:r>
              <a:rPr lang="en-US" sz="1800" dirty="0"/>
              <a:t>+x</a:t>
            </a:r>
            <a:r>
              <a:rPr lang="en-US" sz="1800" baseline="-25000" dirty="0"/>
              <a:t>2</a:t>
            </a:r>
            <a:r>
              <a:rPr lang="en-US" sz="1800" dirty="0"/>
              <a:t>+x</a:t>
            </a:r>
            <a:r>
              <a:rPr lang="en-US" sz="1800" baseline="-25000" dirty="0"/>
              <a:t>1</a:t>
            </a:r>
            <a:r>
              <a:rPr lang="en-US" sz="1800" dirty="0"/>
              <a:t>+x</a:t>
            </a:r>
            <a:r>
              <a:rPr lang="en-US" sz="1800" baseline="-25000" dirty="0"/>
              <a:t>2</a:t>
            </a:r>
            <a:r>
              <a:rPr lang="en-US" sz="1800" dirty="0"/>
              <a:t>x</a:t>
            </a:r>
            <a:r>
              <a:rPr lang="en-US" sz="1800" baseline="-25000" dirty="0"/>
              <a:t>1</a:t>
            </a:r>
            <a:endParaRPr lang="en-US" sz="1800" dirty="0"/>
          </a:p>
          <a:p>
            <a:r>
              <a:rPr lang="en-US" sz="1800" dirty="0"/>
              <a:t>Spectrum: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0000  0001  0010  0011  0100  0101  0110  0111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0.00  0.00  0.00  0.50  0.00  0.00  0.00 -0.50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1000  1001  1010  1011  1100  1101  1110  1111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0.00  0.00  0.00 -0.50  0.00  0.00  0.00 -0.50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r>
              <a:rPr lang="en-US" sz="1800" dirty="0">
                <a:latin typeface="Arial" pitchFamily="34" charset="0"/>
                <a:cs typeface="Arial" pitchFamily="34" charset="0"/>
              </a:rPr>
              <a:t>L(x)= x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+x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4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is best linear approximation. 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dist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(f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, L(x))= 8 (.5+1)=12, so they disagree on 16-12=4 values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A9C207-5B15-40FD-A040-6394A7E4E7B1}" type="slidenum">
              <a:rPr lang="en-US"/>
              <a:pPr>
                <a:defRPr/>
              </a:pPr>
              <a:t>54</a:t>
            </a:fld>
            <a:endParaRPr lang="en-US"/>
          </a:p>
        </p:txBody>
      </p:sp>
      <p:sp>
        <p:nvSpPr>
          <p:cNvPr id="11571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58200" cy="762000"/>
          </a:xfrm>
        </p:spPr>
        <p:txBody>
          <a:bodyPr/>
          <a:lstStyle/>
          <a:p>
            <a:r>
              <a:rPr lang="en-US" sz="3600" dirty="0"/>
              <a:t>Differential Characteristics</a:t>
            </a:r>
          </a:p>
        </p:txBody>
      </p:sp>
      <p:sp>
        <p:nvSpPr>
          <p:cNvPr id="1157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8458200" cy="3657600"/>
          </a:xfrm>
        </p:spPr>
        <p:txBody>
          <a:bodyPr/>
          <a:lstStyle/>
          <a:p>
            <a:r>
              <a:rPr lang="en-US" sz="2000" dirty="0"/>
              <a:t>Let E and E* be inputs to a cipher and C and C* be corresponding outputs with E</a:t>
            </a:r>
            <a:r>
              <a:rPr lang="en-US" sz="2000" dirty="0">
                <a:latin typeface="Math1Mono"/>
              </a:rPr>
              <a:t>⨁</a:t>
            </a:r>
            <a:r>
              <a:rPr lang="en-US" sz="2000" dirty="0"/>
              <a:t>E*=E’ and C</a:t>
            </a:r>
            <a:r>
              <a:rPr lang="en-US" sz="2000" dirty="0">
                <a:latin typeface="Math1Mono"/>
              </a:rPr>
              <a:t>⨁</a:t>
            </a:r>
            <a:r>
              <a:rPr lang="en-US" sz="2000" dirty="0"/>
              <a:t>C*=C’.</a:t>
            </a:r>
          </a:p>
          <a:p>
            <a:r>
              <a:rPr lang="en-US" sz="2000" dirty="0"/>
              <a:t>The notation E’ </a:t>
            </a:r>
            <a:r>
              <a:rPr lang="en-US" sz="2000" dirty="0">
                <a:sym typeface="Wingdings" pitchFamily="2" charset="2"/>
              </a:rPr>
              <a:t> C’, p means the “input </a:t>
            </a:r>
            <a:r>
              <a:rPr lang="en-US" sz="2000" dirty="0" err="1">
                <a:sym typeface="Wingdings" pitchFamily="2" charset="2"/>
              </a:rPr>
              <a:t>xor</a:t>
            </a:r>
            <a:r>
              <a:rPr lang="en-US" sz="2000" dirty="0">
                <a:sym typeface="Wingdings" pitchFamily="2" charset="2"/>
              </a:rPr>
              <a:t>”, E’ produces the “output </a:t>
            </a:r>
            <a:r>
              <a:rPr lang="en-US" sz="2000" dirty="0" err="1">
                <a:sym typeface="Wingdings" pitchFamily="2" charset="2"/>
              </a:rPr>
              <a:t>xor</a:t>
            </a:r>
            <a:r>
              <a:rPr lang="en-US" sz="2000" dirty="0">
                <a:sym typeface="Wingdings" pitchFamily="2" charset="2"/>
              </a:rPr>
              <a:t>” C’ with probability p.  Not all input/output </a:t>
            </a:r>
            <a:r>
              <a:rPr lang="en-US" sz="2000" dirty="0" err="1">
                <a:sym typeface="Wingdings" pitchFamily="2" charset="2"/>
              </a:rPr>
              <a:t>xors</a:t>
            </a:r>
            <a:r>
              <a:rPr lang="en-US" sz="2000" dirty="0">
                <a:sym typeface="Wingdings" pitchFamily="2" charset="2"/>
              </a:rPr>
              <a:t> and possible and the distribution is uneven.  This can be used to find keys. </a:t>
            </a:r>
            <a:r>
              <a:rPr lang="en-US" sz="2000" dirty="0"/>
              <a:t>E’ </a:t>
            </a:r>
            <a:r>
              <a:rPr lang="en-US" sz="2000" dirty="0">
                <a:sym typeface="Wingdings" pitchFamily="2" charset="2"/>
              </a:rPr>
              <a:t> C’, p is called a </a:t>
            </a:r>
            <a:r>
              <a:rPr lang="en-US" sz="2000" i="1" dirty="0">
                <a:sym typeface="Wingdings" pitchFamily="2" charset="2"/>
              </a:rPr>
              <a:t>characteristic</a:t>
            </a:r>
            <a:r>
              <a:rPr lang="en-US" sz="2000" dirty="0">
                <a:sym typeface="Wingdings" pitchFamily="2" charset="2"/>
              </a:rPr>
              <a:t>.</a:t>
            </a:r>
            <a:endParaRPr lang="en-US" sz="2000" dirty="0"/>
          </a:p>
          <a:p>
            <a:r>
              <a:rPr lang="en-US" sz="2000" dirty="0"/>
              <a:t>Notation: </a:t>
            </a:r>
            <a:r>
              <a:rPr lang="en-US" sz="2000" dirty="0" err="1"/>
              <a:t>D</a:t>
            </a:r>
            <a:r>
              <a:rPr lang="en-US" sz="2000" baseline="-25000" dirty="0" err="1"/>
              <a:t>j</a:t>
            </a:r>
            <a:r>
              <a:rPr lang="en-US" sz="2000" dirty="0"/>
              <a:t>(</a:t>
            </a:r>
            <a:r>
              <a:rPr lang="en-US" sz="2000" dirty="0" err="1"/>
              <a:t>x’,y</a:t>
            </a:r>
            <a:r>
              <a:rPr lang="en-US" sz="2000" dirty="0"/>
              <a:t>’)= {u: </a:t>
            </a:r>
            <a:r>
              <a:rPr lang="en-US" sz="2000" dirty="0" err="1"/>
              <a:t>S</a:t>
            </a:r>
            <a:r>
              <a:rPr lang="en-US" sz="2000" baseline="-25000" dirty="0" err="1"/>
              <a:t>j</a:t>
            </a:r>
            <a:r>
              <a:rPr lang="en-US" sz="2000" dirty="0"/>
              <a:t>(u)</a:t>
            </a:r>
            <a:r>
              <a:rPr lang="en-US" sz="2000" dirty="0">
                <a:latin typeface="Math1Mono"/>
              </a:rPr>
              <a:t>⨁</a:t>
            </a:r>
            <a:r>
              <a:rPr lang="en-US" sz="2000" dirty="0" err="1"/>
              <a:t>S</a:t>
            </a:r>
            <a:r>
              <a:rPr lang="en-US" sz="2000" baseline="-25000" dirty="0" err="1"/>
              <a:t>j</a:t>
            </a:r>
            <a:r>
              <a:rPr lang="en-US" sz="2000" dirty="0"/>
              <a:t>(</a:t>
            </a:r>
            <a:r>
              <a:rPr lang="en-US" sz="2000" dirty="0" err="1"/>
              <a:t>u</a:t>
            </a:r>
            <a:r>
              <a:rPr lang="en-US" sz="2000" dirty="0" err="1">
                <a:latin typeface="Math1Mono"/>
              </a:rPr>
              <a:t>⨁</a:t>
            </a:r>
            <a:r>
              <a:rPr lang="en-US" sz="2000" dirty="0" err="1"/>
              <a:t>x</a:t>
            </a:r>
            <a:r>
              <a:rPr lang="en-US" sz="2000" dirty="0"/>
              <a:t>’)= y’}. </a:t>
            </a:r>
            <a:r>
              <a:rPr lang="en-US" sz="2000" dirty="0" err="1"/>
              <a:t>k</a:t>
            </a:r>
            <a:r>
              <a:rPr lang="en-US" sz="2000" baseline="-25000" dirty="0" err="1"/>
              <a:t>j</a:t>
            </a:r>
            <a:r>
              <a:rPr lang="el-GR" sz="2000" dirty="0">
                <a:latin typeface="Math1Mono"/>
              </a:rPr>
              <a:t>ε</a:t>
            </a:r>
            <a:r>
              <a:rPr lang="en-US" sz="2000" dirty="0" err="1"/>
              <a:t>x</a:t>
            </a:r>
            <a:r>
              <a:rPr lang="en-US" sz="2000" dirty="0" err="1">
                <a:latin typeface="Math1Mono"/>
              </a:rPr>
              <a:t>⨁</a:t>
            </a:r>
            <a:r>
              <a:rPr lang="en-US" sz="2000" dirty="0" err="1"/>
              <a:t>D</a:t>
            </a:r>
            <a:r>
              <a:rPr lang="en-US" sz="2000" baseline="-25000" dirty="0" err="1"/>
              <a:t>j</a:t>
            </a:r>
            <a:r>
              <a:rPr lang="en-US" sz="2000" dirty="0"/>
              <a:t>(</a:t>
            </a:r>
            <a:r>
              <a:rPr lang="en-US" sz="2000" dirty="0" err="1"/>
              <a:t>x’,y</a:t>
            </a:r>
            <a:r>
              <a:rPr lang="en-US" sz="2000" dirty="0"/>
              <a:t>’)</a:t>
            </a:r>
          </a:p>
          <a:p>
            <a:r>
              <a:rPr lang="en-US" sz="2000" dirty="0"/>
              <a:t>For the characteristic 0x34</a:t>
            </a:r>
            <a:r>
              <a:rPr lang="en-US" sz="2000" dirty="0">
                <a:sym typeface="Wingdings" pitchFamily="2" charset="2"/>
              </a:rPr>
              <a:t>d in S-box 1 from inputs</a:t>
            </a:r>
            <a:r>
              <a:rPr lang="en-US" sz="2000" dirty="0"/>
              <a:t>1</a:t>
            </a:r>
            <a:r>
              <a:rPr lang="en-US" sz="2000" dirty="0">
                <a:latin typeface="Math1Mono"/>
              </a:rPr>
              <a:t>⨁</a:t>
            </a:r>
            <a:r>
              <a:rPr lang="en-US" sz="2000" dirty="0"/>
              <a:t>35=34,           D</a:t>
            </a:r>
            <a:r>
              <a:rPr lang="en-US" sz="2000" baseline="-25000" dirty="0"/>
              <a:t>1</a:t>
            </a:r>
            <a:r>
              <a:rPr lang="en-US" sz="2000" dirty="0"/>
              <a:t>(34,d)= {06, 10, 16, 1c, 22, 24, 28, 32} and </a:t>
            </a:r>
            <a:r>
              <a:rPr lang="en-US" sz="2000" dirty="0" err="1"/>
              <a:t>k</a:t>
            </a:r>
            <a:r>
              <a:rPr lang="en-US" sz="2000" baseline="-25000" dirty="0" err="1"/>
              <a:t>j</a:t>
            </a:r>
            <a:r>
              <a:rPr lang="el-GR" sz="2000" dirty="0">
                <a:latin typeface="Math1Mono"/>
              </a:rPr>
              <a:t>ε</a:t>
            </a:r>
            <a:r>
              <a:rPr lang="en-US" sz="2000" dirty="0"/>
              <a:t>{7, 10, 17, 1d,  23, 25, 29, 33}= 1</a:t>
            </a:r>
            <a:r>
              <a:rPr lang="en-US" sz="2000" dirty="0">
                <a:latin typeface="Math1Mono"/>
              </a:rPr>
              <a:t>⨁</a:t>
            </a:r>
            <a:r>
              <a:rPr lang="en-US" sz="2000" dirty="0"/>
              <a:t>D</a:t>
            </a:r>
            <a:r>
              <a:rPr lang="en-US" sz="2000" baseline="-25000" dirty="0"/>
              <a:t>1</a:t>
            </a:r>
            <a:r>
              <a:rPr lang="en-US" sz="2000" dirty="0"/>
              <a:t>(34,d)</a:t>
            </a: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722586" y="76200"/>
            <a:ext cx="7772400" cy="685800"/>
          </a:xfrm>
        </p:spPr>
        <p:txBody>
          <a:bodyPr/>
          <a:lstStyle/>
          <a:p>
            <a:r>
              <a:rPr lang="en-US" sz="3600"/>
              <a:t>Differential Cryptanalysis – 3 rounds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4953000" cy="5257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= f(k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).           ………. (1)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=f (k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).           ………. (2)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R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=R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, L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=R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, L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=R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.</a:t>
            </a:r>
          </a:p>
          <a:p>
            <a:pPr>
              <a:spcBef>
                <a:spcPts val="200"/>
              </a:spcBef>
              <a:buNone/>
            </a:pPr>
            <a:endParaRPr lang="en-US" sz="20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1&amp;2 L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= f(k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f(k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).</a:t>
            </a:r>
          </a:p>
          <a:p>
            <a:pPr>
              <a:spcBef>
                <a:spcPts val="200"/>
              </a:spcBef>
            </a:pPr>
            <a:endParaRPr lang="en-US" sz="20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= f(k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f(k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).  ……..(3)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*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*= f(k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*)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f(k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*). .... (4)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3&amp;4 L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4</a:t>
            </a:r>
            <a:r>
              <a:rPr lang="en-US" altLang="zh-TW" sz="2000" b="1" baseline="30000" dirty="0">
                <a:solidFill>
                  <a:srgbClr val="000000"/>
                </a:solidFill>
                <a:latin typeface="Arial" pitchFamily="34" charset="0"/>
                <a:ea typeface="PMingLiU" pitchFamily="18" charset="-120"/>
                <a:cs typeface="Arial" pitchFamily="34" charset="0"/>
              </a:rPr>
              <a:t>’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1</a:t>
            </a:r>
            <a:r>
              <a:rPr lang="en-US" altLang="zh-TW" sz="2000" b="1" baseline="30000" dirty="0">
                <a:solidFill>
                  <a:srgbClr val="000000"/>
                </a:solidFill>
                <a:latin typeface="Arial" pitchFamily="34" charset="0"/>
                <a:ea typeface="PMingLiU" pitchFamily="18" charset="-120"/>
                <a:cs typeface="Arial" pitchFamily="34" charset="0"/>
              </a:rPr>
              <a:t>’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= f(k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1</a:t>
            </a:r>
            <a:r>
              <a:rPr lang="en-US" sz="2000" baseline="30000" dirty="0">
                <a:latin typeface="Arial" pitchFamily="34" charset="0"/>
                <a:cs typeface="Arial" pitchFamily="34" charset="0"/>
                <a:sym typeface="Wingdings" pitchFamily="2" charset="2"/>
              </a:rPr>
              <a:t>*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f(k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3</a:t>
            </a:r>
            <a:r>
              <a:rPr lang="en-US" sz="2000" baseline="30000" dirty="0">
                <a:latin typeface="Arial" pitchFamily="34" charset="0"/>
                <a:cs typeface="Arial" pitchFamily="34" charset="0"/>
                <a:sym typeface="Wingdings" pitchFamily="2" charset="2"/>
              </a:rPr>
              <a:t>*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f(k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1</a:t>
            </a:r>
            <a:r>
              <a:rPr lang="en-US" sz="2000" baseline="30000" dirty="0">
                <a:latin typeface="Arial" pitchFamily="34" charset="0"/>
                <a:cs typeface="Arial" pitchFamily="34" charset="0"/>
                <a:sym typeface="Wingdings" pitchFamily="2" charset="2"/>
              </a:rPr>
              <a:t>*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f(k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3</a:t>
            </a:r>
            <a:r>
              <a:rPr lang="en-US" sz="2000" baseline="30000" dirty="0">
                <a:latin typeface="Arial" pitchFamily="34" charset="0"/>
                <a:cs typeface="Arial" pitchFamily="34" charset="0"/>
                <a:sym typeface="Wingdings" pitchFamily="2" charset="2"/>
              </a:rPr>
              <a:t>*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).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R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=R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1</a:t>
            </a:r>
            <a:r>
              <a:rPr lang="en-US" sz="2000" baseline="30000" dirty="0">
                <a:latin typeface="Arial" pitchFamily="34" charset="0"/>
                <a:cs typeface="Arial" pitchFamily="34" charset="0"/>
                <a:sym typeface="Wingdings" pitchFamily="2" charset="2"/>
              </a:rPr>
              <a:t>*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 L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4</a:t>
            </a:r>
            <a:r>
              <a:rPr lang="en-US" sz="2000" baseline="30000" dirty="0">
                <a:latin typeface="Arial" pitchFamily="34" charset="0"/>
                <a:cs typeface="Arial" pitchFamily="34" charset="0"/>
                <a:sym typeface="Wingdings" pitchFamily="2" charset="2"/>
              </a:rPr>
              <a:t>’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1</a:t>
            </a:r>
            <a:r>
              <a:rPr lang="en-US" sz="2000" baseline="30000" dirty="0">
                <a:latin typeface="Arial" pitchFamily="34" charset="0"/>
                <a:cs typeface="Arial" pitchFamily="34" charset="0"/>
                <a:sym typeface="Wingdings" pitchFamily="2" charset="2"/>
              </a:rPr>
              <a:t>’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= f(k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f(k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3</a:t>
            </a:r>
            <a:r>
              <a:rPr lang="en-US" sz="2000" baseline="30000" dirty="0">
                <a:latin typeface="Arial" pitchFamily="34" charset="0"/>
                <a:cs typeface="Arial" pitchFamily="34" charset="0"/>
                <a:sym typeface="Wingdings" pitchFamily="2" charset="2"/>
              </a:rPr>
              <a:t>*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).</a:t>
            </a: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 Unicode MS" pitchFamily="34" charset="-128"/>
              <a:sym typeface="Wingdings" pitchFamily="2" charset="2"/>
            </a:endParaRPr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5410200" y="1371600"/>
            <a:ext cx="3352800" cy="609600"/>
          </a:xfrm>
          <a:prstGeom prst="ellipse">
            <a:avLst/>
          </a:prstGeom>
          <a:noFill/>
          <a:ln w="12700" cap="sq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5507037" y="5486400"/>
            <a:ext cx="3429000" cy="609600"/>
          </a:xfrm>
          <a:prstGeom prst="ellipse">
            <a:avLst/>
          </a:prstGeom>
          <a:noFill/>
          <a:ln w="12700" cap="sq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781800" y="25146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5181600" y="24384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 flipH="1">
            <a:off x="5486400" y="2667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6722944" y="1525588"/>
            <a:ext cx="713657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1</a:t>
            </a:r>
            <a:r>
              <a:rPr lang="en-US" sz="1800">
                <a:latin typeface="Arial" pitchFamily="34" charset="0"/>
                <a:cs typeface="Arial" pitchFamily="34" charset="0"/>
              </a:rPr>
              <a:t> 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>
            <a:off x="7467600" y="2667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7010400" y="25146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>
            <a:off x="7162800" y="1981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5410200" y="22860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>
            <a:off x="5410200" y="51816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>
            <a:off x="7162800" y="51816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5410200" y="2286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>
            <a:off x="8763000" y="22860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>
            <a:off x="5410200" y="28194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>
            <a:off x="8763000" y="2667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6781800" y="35814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" name="Line 24"/>
          <p:cNvSpPr>
            <a:spLocks noChangeShapeType="1"/>
          </p:cNvSpPr>
          <p:nvPr/>
        </p:nvSpPr>
        <p:spPr bwMode="auto">
          <a:xfrm flipH="1">
            <a:off x="5486400" y="3733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 flipH="1">
            <a:off x="7467600" y="3733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7010400" y="35814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33" name="Line 29"/>
          <p:cNvSpPr>
            <a:spLocks noChangeShapeType="1"/>
          </p:cNvSpPr>
          <p:nvPr/>
        </p:nvSpPr>
        <p:spPr bwMode="auto">
          <a:xfrm>
            <a:off x="5410200" y="34290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" name="Line 30"/>
          <p:cNvSpPr>
            <a:spLocks noChangeShapeType="1"/>
          </p:cNvSpPr>
          <p:nvPr/>
        </p:nvSpPr>
        <p:spPr bwMode="auto">
          <a:xfrm flipH="1">
            <a:off x="8763000" y="33528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" name="Line 31"/>
          <p:cNvSpPr>
            <a:spLocks noChangeShapeType="1"/>
          </p:cNvSpPr>
          <p:nvPr/>
        </p:nvSpPr>
        <p:spPr bwMode="auto">
          <a:xfrm>
            <a:off x="5410200" y="3886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" name="Line 32"/>
          <p:cNvSpPr>
            <a:spLocks noChangeShapeType="1"/>
          </p:cNvSpPr>
          <p:nvPr/>
        </p:nvSpPr>
        <p:spPr bwMode="auto">
          <a:xfrm>
            <a:off x="8763000" y="37338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" name="Text Box 33"/>
          <p:cNvSpPr txBox="1">
            <a:spLocks noChangeArrowheads="1"/>
          </p:cNvSpPr>
          <p:nvPr/>
        </p:nvSpPr>
        <p:spPr bwMode="auto">
          <a:xfrm>
            <a:off x="5181600" y="35052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38" name="Line 34"/>
          <p:cNvSpPr>
            <a:spLocks noChangeShapeType="1"/>
          </p:cNvSpPr>
          <p:nvPr/>
        </p:nvSpPr>
        <p:spPr bwMode="auto">
          <a:xfrm flipH="1">
            <a:off x="5410200" y="2971800"/>
            <a:ext cx="33528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" name="Line 35"/>
          <p:cNvSpPr>
            <a:spLocks noChangeShapeType="1"/>
          </p:cNvSpPr>
          <p:nvPr/>
        </p:nvSpPr>
        <p:spPr bwMode="auto">
          <a:xfrm>
            <a:off x="5410200" y="30480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" name="Rectangle 36"/>
          <p:cNvSpPr>
            <a:spLocks noChangeArrowheads="1"/>
          </p:cNvSpPr>
          <p:nvPr/>
        </p:nvSpPr>
        <p:spPr bwMode="auto">
          <a:xfrm>
            <a:off x="6781800" y="45720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" name="Line 37"/>
          <p:cNvSpPr>
            <a:spLocks noChangeShapeType="1"/>
          </p:cNvSpPr>
          <p:nvPr/>
        </p:nvSpPr>
        <p:spPr bwMode="auto">
          <a:xfrm flipH="1">
            <a:off x="5486400" y="4724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" name="Line 38"/>
          <p:cNvSpPr>
            <a:spLocks noChangeShapeType="1"/>
          </p:cNvSpPr>
          <p:nvPr/>
        </p:nvSpPr>
        <p:spPr bwMode="auto">
          <a:xfrm flipH="1">
            <a:off x="7467600" y="4724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" name="Text Box 39"/>
          <p:cNvSpPr txBox="1">
            <a:spLocks noChangeArrowheads="1"/>
          </p:cNvSpPr>
          <p:nvPr/>
        </p:nvSpPr>
        <p:spPr bwMode="auto">
          <a:xfrm>
            <a:off x="7010400" y="45720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46" name="Line 42"/>
          <p:cNvSpPr>
            <a:spLocks noChangeShapeType="1"/>
          </p:cNvSpPr>
          <p:nvPr/>
        </p:nvSpPr>
        <p:spPr bwMode="auto">
          <a:xfrm>
            <a:off x="5410200" y="43434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7" name="Line 43"/>
          <p:cNvSpPr>
            <a:spLocks noChangeShapeType="1"/>
          </p:cNvSpPr>
          <p:nvPr/>
        </p:nvSpPr>
        <p:spPr bwMode="auto">
          <a:xfrm flipH="1">
            <a:off x="8763000" y="43434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" name="Line 44"/>
          <p:cNvSpPr>
            <a:spLocks noChangeShapeType="1"/>
          </p:cNvSpPr>
          <p:nvPr/>
        </p:nvSpPr>
        <p:spPr bwMode="auto">
          <a:xfrm>
            <a:off x="5410200" y="48006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" name="Line 45"/>
          <p:cNvSpPr>
            <a:spLocks noChangeShapeType="1"/>
          </p:cNvSpPr>
          <p:nvPr/>
        </p:nvSpPr>
        <p:spPr bwMode="auto">
          <a:xfrm>
            <a:off x="8763000" y="47244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0" name="Text Box 46"/>
          <p:cNvSpPr txBox="1">
            <a:spLocks noChangeArrowheads="1"/>
          </p:cNvSpPr>
          <p:nvPr/>
        </p:nvSpPr>
        <p:spPr bwMode="auto">
          <a:xfrm>
            <a:off x="5181600" y="44196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51" name="Line 47"/>
          <p:cNvSpPr>
            <a:spLocks noChangeShapeType="1"/>
          </p:cNvSpPr>
          <p:nvPr/>
        </p:nvSpPr>
        <p:spPr bwMode="auto">
          <a:xfrm flipH="1">
            <a:off x="5410200" y="41148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" name="Line 48"/>
          <p:cNvSpPr>
            <a:spLocks noChangeShapeType="1"/>
          </p:cNvSpPr>
          <p:nvPr/>
        </p:nvSpPr>
        <p:spPr bwMode="auto">
          <a:xfrm>
            <a:off x="5410200" y="41148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" name="Text Box 9"/>
          <p:cNvSpPr txBox="1">
            <a:spLocks noChangeArrowheads="1"/>
          </p:cNvSpPr>
          <p:nvPr/>
        </p:nvSpPr>
        <p:spPr bwMode="auto">
          <a:xfrm>
            <a:off x="6858000" y="5562600"/>
            <a:ext cx="713657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4</a:t>
            </a:r>
            <a:r>
              <a:rPr lang="en-US" sz="1800">
                <a:latin typeface="Arial" pitchFamily="34" charset="0"/>
                <a:cs typeface="Arial" pitchFamily="34" charset="0"/>
              </a:rPr>
              <a:t> 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105" name="Text Box 9"/>
          <p:cNvSpPr txBox="1">
            <a:spLocks noChangeArrowheads="1"/>
          </p:cNvSpPr>
          <p:nvPr/>
        </p:nvSpPr>
        <p:spPr bwMode="auto">
          <a:xfrm>
            <a:off x="8326662" y="3352800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106" name="Text Box 9"/>
          <p:cNvSpPr txBox="1">
            <a:spLocks noChangeArrowheads="1"/>
          </p:cNvSpPr>
          <p:nvPr/>
        </p:nvSpPr>
        <p:spPr bwMode="auto">
          <a:xfrm>
            <a:off x="8326662" y="4343400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107" name="Text Box 9"/>
          <p:cNvSpPr txBox="1">
            <a:spLocks noChangeArrowheads="1"/>
          </p:cNvSpPr>
          <p:nvPr/>
        </p:nvSpPr>
        <p:spPr bwMode="auto">
          <a:xfrm>
            <a:off x="8382000" y="2286000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08" name="Text Box 9"/>
          <p:cNvSpPr txBox="1">
            <a:spLocks noChangeArrowheads="1"/>
          </p:cNvSpPr>
          <p:nvPr/>
        </p:nvSpPr>
        <p:spPr bwMode="auto">
          <a:xfrm>
            <a:off x="5469534" y="22860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09" name="Text Box 9"/>
          <p:cNvSpPr txBox="1">
            <a:spLocks noChangeArrowheads="1"/>
          </p:cNvSpPr>
          <p:nvPr/>
        </p:nvSpPr>
        <p:spPr bwMode="auto">
          <a:xfrm>
            <a:off x="5486400" y="3364468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110" name="Text Box 9"/>
          <p:cNvSpPr txBox="1">
            <a:spLocks noChangeArrowheads="1"/>
          </p:cNvSpPr>
          <p:nvPr/>
        </p:nvSpPr>
        <p:spPr bwMode="auto">
          <a:xfrm>
            <a:off x="5486400" y="4355068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53" name="Date Placeholder 5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54" name="Line 11"/>
          <p:cNvSpPr>
            <a:spLocks noChangeShapeType="1"/>
          </p:cNvSpPr>
          <p:nvPr/>
        </p:nvSpPr>
        <p:spPr bwMode="auto">
          <a:xfrm flipH="1">
            <a:off x="7467600" y="28194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55" name="Text Box 9"/>
          <p:cNvSpPr txBox="1">
            <a:spLocks noChangeArrowheads="1"/>
          </p:cNvSpPr>
          <p:nvPr/>
        </p:nvSpPr>
        <p:spPr bwMode="auto">
          <a:xfrm>
            <a:off x="7848600" y="2602468"/>
            <a:ext cx="385667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k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56" name="Line 11"/>
          <p:cNvSpPr>
            <a:spLocks noChangeShapeType="1"/>
          </p:cNvSpPr>
          <p:nvPr/>
        </p:nvSpPr>
        <p:spPr bwMode="auto">
          <a:xfrm flipH="1">
            <a:off x="7467600" y="38862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57" name="Text Box 9"/>
          <p:cNvSpPr txBox="1">
            <a:spLocks noChangeArrowheads="1"/>
          </p:cNvSpPr>
          <p:nvPr/>
        </p:nvSpPr>
        <p:spPr bwMode="auto">
          <a:xfrm>
            <a:off x="7848600" y="3669268"/>
            <a:ext cx="385667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k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58" name="Line 11"/>
          <p:cNvSpPr>
            <a:spLocks noChangeShapeType="1"/>
          </p:cNvSpPr>
          <p:nvPr/>
        </p:nvSpPr>
        <p:spPr bwMode="auto">
          <a:xfrm flipH="1">
            <a:off x="7467600" y="48768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59" name="Text Box 9"/>
          <p:cNvSpPr txBox="1">
            <a:spLocks noChangeArrowheads="1"/>
          </p:cNvSpPr>
          <p:nvPr/>
        </p:nvSpPr>
        <p:spPr bwMode="auto">
          <a:xfrm>
            <a:off x="7848600" y="4659868"/>
            <a:ext cx="385667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k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4</a:t>
            </a: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63156-A95B-4A5F-B3AE-0EAC2A0B5EF7}" type="slidenum">
              <a:rPr lang="en-US"/>
              <a:pPr>
                <a:defRPr/>
              </a:pPr>
              <a:t>56</a:t>
            </a:fld>
            <a:endParaRPr lang="en-US"/>
          </a:p>
        </p:txBody>
      </p:sp>
      <p:sp>
        <p:nvSpPr>
          <p:cNvPr id="10138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685800"/>
          </a:xfrm>
        </p:spPr>
        <p:txBody>
          <a:bodyPr/>
          <a:lstStyle/>
          <a:p>
            <a:r>
              <a:rPr lang="en-US" sz="3200"/>
              <a:t>Simplified DES</a:t>
            </a:r>
          </a:p>
        </p:txBody>
      </p:sp>
      <p:sp>
        <p:nvSpPr>
          <p:cNvPr id="1013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4953000" cy="4038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/>
              <a:t>L</a:t>
            </a:r>
            <a:r>
              <a:rPr lang="en-US" sz="2000" baseline="-25000" dirty="0"/>
              <a:t>i+1</a:t>
            </a:r>
            <a:r>
              <a:rPr lang="en-US" sz="2000" dirty="0"/>
              <a:t>= R</a:t>
            </a:r>
            <a:r>
              <a:rPr lang="en-US" sz="2000" baseline="-25000" dirty="0"/>
              <a:t>i</a:t>
            </a:r>
            <a:r>
              <a:rPr lang="en-US" sz="2000" dirty="0"/>
              <a:t>, each 6 bits.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R</a:t>
            </a:r>
            <a:r>
              <a:rPr lang="en-US" sz="2000" baseline="-25000" dirty="0"/>
              <a:t>i+1</a:t>
            </a:r>
            <a:r>
              <a:rPr lang="en-US" sz="2000" dirty="0"/>
              <a:t>= </a:t>
            </a:r>
            <a:r>
              <a:rPr lang="en-US" sz="2000" dirty="0" err="1"/>
              <a:t>L</a:t>
            </a:r>
            <a:r>
              <a:rPr lang="en-US" sz="2000" baseline="-25000" dirty="0" err="1"/>
              <a:t>i</a:t>
            </a:r>
            <a:r>
              <a:rPr lang="en-US" sz="2000" dirty="0" err="1">
                <a:latin typeface="Math1Mono"/>
              </a:rPr>
              <a:t>⨁</a:t>
            </a:r>
            <a:r>
              <a:rPr lang="en-US" sz="2000" dirty="0" err="1"/>
              <a:t>f</a:t>
            </a:r>
            <a:r>
              <a:rPr lang="en-US" sz="2000" dirty="0"/>
              <a:t>(</a:t>
            </a:r>
            <a:r>
              <a:rPr lang="en-US" sz="2000" dirty="0" err="1"/>
              <a:t>R</a:t>
            </a:r>
            <a:r>
              <a:rPr lang="en-US" sz="2000" baseline="-25000" dirty="0" err="1"/>
              <a:t>i</a:t>
            </a:r>
            <a:r>
              <a:rPr lang="en-US" sz="2000" dirty="0" err="1"/>
              <a:t>,K</a:t>
            </a:r>
            <a:r>
              <a:rPr lang="en-US" sz="2000" baseline="-25000" dirty="0" err="1"/>
              <a:t>i</a:t>
            </a:r>
            <a:r>
              <a:rPr lang="en-US" sz="2000" dirty="0"/>
              <a:t>)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K is 9 bits.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E(x)=  (x</a:t>
            </a:r>
            <a:r>
              <a:rPr lang="en-US" sz="2000" baseline="-25000" dirty="0"/>
              <a:t>1</a:t>
            </a:r>
            <a:r>
              <a:rPr lang="en-US" sz="2000" dirty="0"/>
              <a:t> x</a:t>
            </a:r>
            <a:r>
              <a:rPr lang="en-US" sz="2000" baseline="-25000" dirty="0"/>
              <a:t>2</a:t>
            </a:r>
            <a:r>
              <a:rPr lang="en-US" sz="2000" dirty="0"/>
              <a:t> x</a:t>
            </a:r>
            <a:r>
              <a:rPr lang="en-US" sz="2000" baseline="-25000" dirty="0"/>
              <a:t>4</a:t>
            </a:r>
            <a:r>
              <a:rPr lang="en-US" sz="2000" dirty="0"/>
              <a:t> x</a:t>
            </a:r>
            <a:r>
              <a:rPr lang="en-US" sz="2000" baseline="-25000" dirty="0"/>
              <a:t>3</a:t>
            </a:r>
            <a:r>
              <a:rPr lang="en-US" sz="2000" dirty="0"/>
              <a:t> x</a:t>
            </a:r>
            <a:r>
              <a:rPr lang="en-US" sz="2000" baseline="-25000" dirty="0"/>
              <a:t>4</a:t>
            </a:r>
            <a:r>
              <a:rPr lang="en-US" sz="2000" dirty="0"/>
              <a:t> x</a:t>
            </a:r>
            <a:r>
              <a:rPr lang="en-US" sz="2000" baseline="-25000" dirty="0"/>
              <a:t>3</a:t>
            </a:r>
            <a:r>
              <a:rPr lang="en-US" sz="2000" dirty="0"/>
              <a:t> x</a:t>
            </a:r>
            <a:r>
              <a:rPr lang="en-US" sz="2000" baseline="-25000" dirty="0"/>
              <a:t>5</a:t>
            </a:r>
            <a:r>
              <a:rPr lang="en-US" sz="2000" dirty="0"/>
              <a:t> x</a:t>
            </a:r>
            <a:r>
              <a:rPr lang="en-US" sz="2000" baseline="-25000" dirty="0"/>
              <a:t>6</a:t>
            </a:r>
            <a:r>
              <a:rPr lang="en-US" sz="2000" dirty="0"/>
              <a:t>)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S</a:t>
            </a:r>
            <a:r>
              <a:rPr lang="en-US" sz="2000" baseline="-25000" dirty="0"/>
              <a:t>1</a:t>
            </a:r>
          </a:p>
          <a:p>
            <a:pPr lvl="1">
              <a:spcBef>
                <a:spcPts val="20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101 010 001 110 011 100 111 000</a:t>
            </a:r>
          </a:p>
          <a:p>
            <a:pPr lvl="1">
              <a:spcBef>
                <a:spcPts val="20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001 100 110 010 000 111 101 011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S</a:t>
            </a:r>
            <a:r>
              <a:rPr lang="en-US" sz="2000" baseline="-25000" dirty="0"/>
              <a:t>2</a:t>
            </a:r>
          </a:p>
          <a:p>
            <a:pPr lvl="1">
              <a:spcBef>
                <a:spcPts val="20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100 000 110 101 111 001 011 010</a:t>
            </a:r>
          </a:p>
          <a:p>
            <a:pPr lvl="1">
              <a:spcBef>
                <a:spcPts val="20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101 011 000 111 110 010 001 100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2000" baseline="-25000" dirty="0"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is 8 bits of K starting at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000" baseline="30000" dirty="0" err="1">
                <a:latin typeface="Arial" pitchFamily="34" charset="0"/>
                <a:cs typeface="Arial" pitchFamily="34" charset="0"/>
              </a:rPr>
              <a:t>th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bit.</a:t>
            </a:r>
          </a:p>
          <a:p>
            <a:pPr>
              <a:buNone/>
            </a:pPr>
            <a:endParaRPr lang="en-US" sz="2000" baseline="-25000" dirty="0"/>
          </a:p>
        </p:txBody>
      </p:sp>
      <p:sp>
        <p:nvSpPr>
          <p:cNvPr id="101382" name="Oval 4"/>
          <p:cNvSpPr>
            <a:spLocks noChangeArrowheads="1"/>
          </p:cNvSpPr>
          <p:nvPr/>
        </p:nvSpPr>
        <p:spPr bwMode="auto">
          <a:xfrm>
            <a:off x="5562600" y="655320"/>
            <a:ext cx="3276600" cy="640080"/>
          </a:xfrm>
          <a:prstGeom prst="ellipse">
            <a:avLst/>
          </a:prstGeom>
          <a:noFill/>
          <a:ln w="12700" cap="sq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1383" name="Oval 5"/>
          <p:cNvSpPr>
            <a:spLocks noChangeArrowheads="1"/>
          </p:cNvSpPr>
          <p:nvPr/>
        </p:nvSpPr>
        <p:spPr bwMode="auto">
          <a:xfrm>
            <a:off x="5486400" y="5638800"/>
            <a:ext cx="3429000" cy="609600"/>
          </a:xfrm>
          <a:prstGeom prst="ellipse">
            <a:avLst/>
          </a:prstGeom>
          <a:noFill/>
          <a:ln w="12700" cap="sq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84" name="Rectangle 6"/>
          <p:cNvSpPr>
            <a:spLocks noChangeArrowheads="1"/>
          </p:cNvSpPr>
          <p:nvPr/>
        </p:nvSpPr>
        <p:spPr bwMode="auto">
          <a:xfrm>
            <a:off x="6858000" y="18288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85" name="Text Box 7"/>
          <p:cNvSpPr txBox="1">
            <a:spLocks noChangeArrowheads="1"/>
          </p:cNvSpPr>
          <p:nvPr/>
        </p:nvSpPr>
        <p:spPr bwMode="auto">
          <a:xfrm>
            <a:off x="5257800" y="17526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101386" name="Line 8"/>
          <p:cNvSpPr>
            <a:spLocks noChangeShapeType="1"/>
          </p:cNvSpPr>
          <p:nvPr/>
        </p:nvSpPr>
        <p:spPr bwMode="auto">
          <a:xfrm flipH="1">
            <a:off x="5562600" y="1981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87" name="Text Box 9"/>
          <p:cNvSpPr txBox="1">
            <a:spLocks noChangeArrowheads="1"/>
          </p:cNvSpPr>
          <p:nvPr/>
        </p:nvSpPr>
        <p:spPr bwMode="auto">
          <a:xfrm>
            <a:off x="5715000" y="838200"/>
            <a:ext cx="289560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</a:rPr>
              <a:t>0</a:t>
            </a:r>
            <a:r>
              <a:rPr lang="en-US" sz="1800">
                <a:latin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</a:rPr>
              <a:t>0</a:t>
            </a:r>
            <a:endParaRPr lang="en-US" sz="1800">
              <a:latin typeface="Arial" pitchFamily="34" charset="0"/>
            </a:endParaRPr>
          </a:p>
        </p:txBody>
      </p:sp>
      <p:sp>
        <p:nvSpPr>
          <p:cNvPr id="101388" name="Text Box 10"/>
          <p:cNvSpPr txBox="1">
            <a:spLocks noChangeArrowheads="1"/>
          </p:cNvSpPr>
          <p:nvPr/>
        </p:nvSpPr>
        <p:spPr bwMode="auto">
          <a:xfrm>
            <a:off x="6765925" y="5791200"/>
            <a:ext cx="708025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</a:rPr>
              <a:t>4</a:t>
            </a:r>
            <a:r>
              <a:rPr lang="en-US" sz="1800">
                <a:latin typeface="Arial" pitchFamily="34" charset="0"/>
              </a:rPr>
              <a:t> R</a:t>
            </a:r>
            <a:r>
              <a:rPr lang="en-US" sz="1800" baseline="-25000">
                <a:latin typeface="Arial" pitchFamily="34" charset="0"/>
              </a:rPr>
              <a:t>4</a:t>
            </a:r>
          </a:p>
        </p:txBody>
      </p:sp>
      <p:sp>
        <p:nvSpPr>
          <p:cNvPr id="101389" name="Line 11"/>
          <p:cNvSpPr>
            <a:spLocks noChangeShapeType="1"/>
          </p:cNvSpPr>
          <p:nvPr/>
        </p:nvSpPr>
        <p:spPr bwMode="auto">
          <a:xfrm flipH="1">
            <a:off x="7543800" y="1981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90" name="Text Box 12"/>
          <p:cNvSpPr txBox="1">
            <a:spLocks noChangeArrowheads="1"/>
          </p:cNvSpPr>
          <p:nvPr/>
        </p:nvSpPr>
        <p:spPr bwMode="auto">
          <a:xfrm>
            <a:off x="7086600" y="18288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01393" name="Line 15"/>
          <p:cNvSpPr>
            <a:spLocks noChangeShapeType="1"/>
          </p:cNvSpPr>
          <p:nvPr/>
        </p:nvSpPr>
        <p:spPr bwMode="auto">
          <a:xfrm>
            <a:off x="7239000" y="1295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94" name="Line 16"/>
          <p:cNvSpPr>
            <a:spLocks noChangeShapeType="1"/>
          </p:cNvSpPr>
          <p:nvPr/>
        </p:nvSpPr>
        <p:spPr bwMode="auto">
          <a:xfrm>
            <a:off x="5486400" y="16002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95" name="Line 17"/>
          <p:cNvSpPr>
            <a:spLocks noChangeShapeType="1"/>
          </p:cNvSpPr>
          <p:nvPr/>
        </p:nvSpPr>
        <p:spPr bwMode="auto">
          <a:xfrm>
            <a:off x="5486400" y="53340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96" name="Line 18"/>
          <p:cNvSpPr>
            <a:spLocks noChangeShapeType="1"/>
          </p:cNvSpPr>
          <p:nvPr/>
        </p:nvSpPr>
        <p:spPr bwMode="auto">
          <a:xfrm>
            <a:off x="7239000" y="5334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97" name="Line 19"/>
          <p:cNvSpPr>
            <a:spLocks noChangeShapeType="1"/>
          </p:cNvSpPr>
          <p:nvPr/>
        </p:nvSpPr>
        <p:spPr bwMode="auto">
          <a:xfrm>
            <a:off x="5486400" y="1600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98" name="Line 20"/>
          <p:cNvSpPr>
            <a:spLocks noChangeShapeType="1"/>
          </p:cNvSpPr>
          <p:nvPr/>
        </p:nvSpPr>
        <p:spPr bwMode="auto">
          <a:xfrm>
            <a:off x="8839200" y="16002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99" name="Line 21"/>
          <p:cNvSpPr>
            <a:spLocks noChangeShapeType="1"/>
          </p:cNvSpPr>
          <p:nvPr/>
        </p:nvSpPr>
        <p:spPr bwMode="auto">
          <a:xfrm>
            <a:off x="5486400" y="21336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00" name="Line 22"/>
          <p:cNvSpPr>
            <a:spLocks noChangeShapeType="1"/>
          </p:cNvSpPr>
          <p:nvPr/>
        </p:nvSpPr>
        <p:spPr bwMode="auto">
          <a:xfrm>
            <a:off x="8839200" y="1981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01" name="Rectangle 23"/>
          <p:cNvSpPr>
            <a:spLocks noChangeArrowheads="1"/>
          </p:cNvSpPr>
          <p:nvPr/>
        </p:nvSpPr>
        <p:spPr bwMode="auto">
          <a:xfrm>
            <a:off x="6858000" y="28956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02" name="Line 24"/>
          <p:cNvSpPr>
            <a:spLocks noChangeShapeType="1"/>
          </p:cNvSpPr>
          <p:nvPr/>
        </p:nvSpPr>
        <p:spPr bwMode="auto">
          <a:xfrm flipH="1">
            <a:off x="5562600" y="3048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03" name="Line 25"/>
          <p:cNvSpPr>
            <a:spLocks noChangeShapeType="1"/>
          </p:cNvSpPr>
          <p:nvPr/>
        </p:nvSpPr>
        <p:spPr bwMode="auto">
          <a:xfrm flipH="1">
            <a:off x="7543800" y="3048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04" name="Text Box 26"/>
          <p:cNvSpPr txBox="1">
            <a:spLocks noChangeArrowheads="1"/>
          </p:cNvSpPr>
          <p:nvPr/>
        </p:nvSpPr>
        <p:spPr bwMode="auto">
          <a:xfrm>
            <a:off x="7086600" y="28956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01407" name="Line 29"/>
          <p:cNvSpPr>
            <a:spLocks noChangeShapeType="1"/>
          </p:cNvSpPr>
          <p:nvPr/>
        </p:nvSpPr>
        <p:spPr bwMode="auto">
          <a:xfrm>
            <a:off x="5486400" y="2743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08" name="Line 30"/>
          <p:cNvSpPr>
            <a:spLocks noChangeShapeType="1"/>
          </p:cNvSpPr>
          <p:nvPr/>
        </p:nvSpPr>
        <p:spPr bwMode="auto">
          <a:xfrm flipH="1">
            <a:off x="8839200" y="26670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09" name="Line 31"/>
          <p:cNvSpPr>
            <a:spLocks noChangeShapeType="1"/>
          </p:cNvSpPr>
          <p:nvPr/>
        </p:nvSpPr>
        <p:spPr bwMode="auto">
          <a:xfrm>
            <a:off x="5486400" y="32004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10" name="Line 32"/>
          <p:cNvSpPr>
            <a:spLocks noChangeShapeType="1"/>
          </p:cNvSpPr>
          <p:nvPr/>
        </p:nvSpPr>
        <p:spPr bwMode="auto">
          <a:xfrm>
            <a:off x="8839200" y="3048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11" name="Text Box 33"/>
          <p:cNvSpPr txBox="1">
            <a:spLocks noChangeArrowheads="1"/>
          </p:cNvSpPr>
          <p:nvPr/>
        </p:nvSpPr>
        <p:spPr bwMode="auto">
          <a:xfrm>
            <a:off x="5257800" y="28194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101412" name="Line 34"/>
          <p:cNvSpPr>
            <a:spLocks noChangeShapeType="1"/>
          </p:cNvSpPr>
          <p:nvPr/>
        </p:nvSpPr>
        <p:spPr bwMode="auto">
          <a:xfrm flipH="1">
            <a:off x="5486400" y="2286000"/>
            <a:ext cx="33528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13" name="Line 35"/>
          <p:cNvSpPr>
            <a:spLocks noChangeShapeType="1"/>
          </p:cNvSpPr>
          <p:nvPr/>
        </p:nvSpPr>
        <p:spPr bwMode="auto">
          <a:xfrm>
            <a:off x="5486400" y="23622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14" name="Rectangle 36"/>
          <p:cNvSpPr>
            <a:spLocks noChangeArrowheads="1"/>
          </p:cNvSpPr>
          <p:nvPr/>
        </p:nvSpPr>
        <p:spPr bwMode="auto">
          <a:xfrm>
            <a:off x="6858000" y="47244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15" name="Line 37"/>
          <p:cNvSpPr>
            <a:spLocks noChangeShapeType="1"/>
          </p:cNvSpPr>
          <p:nvPr/>
        </p:nvSpPr>
        <p:spPr bwMode="auto">
          <a:xfrm flipH="1">
            <a:off x="5562600" y="4876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16" name="Line 38"/>
          <p:cNvSpPr>
            <a:spLocks noChangeShapeType="1"/>
          </p:cNvSpPr>
          <p:nvPr/>
        </p:nvSpPr>
        <p:spPr bwMode="auto">
          <a:xfrm flipH="1">
            <a:off x="7543800" y="4876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17" name="Text Box 39"/>
          <p:cNvSpPr txBox="1">
            <a:spLocks noChangeArrowheads="1"/>
          </p:cNvSpPr>
          <p:nvPr/>
        </p:nvSpPr>
        <p:spPr bwMode="auto">
          <a:xfrm>
            <a:off x="7086600" y="47244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01420" name="Line 42"/>
          <p:cNvSpPr>
            <a:spLocks noChangeShapeType="1"/>
          </p:cNvSpPr>
          <p:nvPr/>
        </p:nvSpPr>
        <p:spPr bwMode="auto">
          <a:xfrm>
            <a:off x="5486400" y="4572000"/>
            <a:ext cx="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21" name="Line 43"/>
          <p:cNvSpPr>
            <a:spLocks noChangeShapeType="1"/>
          </p:cNvSpPr>
          <p:nvPr/>
        </p:nvSpPr>
        <p:spPr bwMode="auto">
          <a:xfrm flipH="1">
            <a:off x="8839200" y="4572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22" name="Line 44"/>
          <p:cNvSpPr>
            <a:spLocks noChangeShapeType="1"/>
          </p:cNvSpPr>
          <p:nvPr/>
        </p:nvSpPr>
        <p:spPr bwMode="auto">
          <a:xfrm>
            <a:off x="5486400" y="49530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23" name="Line 45"/>
          <p:cNvSpPr>
            <a:spLocks noChangeShapeType="1"/>
          </p:cNvSpPr>
          <p:nvPr/>
        </p:nvSpPr>
        <p:spPr bwMode="auto">
          <a:xfrm>
            <a:off x="8839200" y="48768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24" name="Text Box 46"/>
          <p:cNvSpPr txBox="1">
            <a:spLocks noChangeArrowheads="1"/>
          </p:cNvSpPr>
          <p:nvPr/>
        </p:nvSpPr>
        <p:spPr bwMode="auto">
          <a:xfrm>
            <a:off x="5303838" y="4572000"/>
            <a:ext cx="411162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101425" name="Line 47"/>
          <p:cNvSpPr>
            <a:spLocks noChangeShapeType="1"/>
          </p:cNvSpPr>
          <p:nvPr/>
        </p:nvSpPr>
        <p:spPr bwMode="auto">
          <a:xfrm flipH="1">
            <a:off x="5486400" y="3352800"/>
            <a:ext cx="3352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1426" name="Line 48"/>
          <p:cNvSpPr>
            <a:spLocks noChangeShapeType="1"/>
          </p:cNvSpPr>
          <p:nvPr/>
        </p:nvSpPr>
        <p:spPr bwMode="auto">
          <a:xfrm>
            <a:off x="5486400" y="34290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27" name="Rectangle 49"/>
          <p:cNvSpPr>
            <a:spLocks noChangeArrowheads="1"/>
          </p:cNvSpPr>
          <p:nvPr/>
        </p:nvSpPr>
        <p:spPr bwMode="auto">
          <a:xfrm>
            <a:off x="6858000" y="38862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28" name="Line 50"/>
          <p:cNvSpPr>
            <a:spLocks noChangeShapeType="1"/>
          </p:cNvSpPr>
          <p:nvPr/>
        </p:nvSpPr>
        <p:spPr bwMode="auto">
          <a:xfrm flipH="1">
            <a:off x="5562600" y="40386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29" name="Line 51"/>
          <p:cNvSpPr>
            <a:spLocks noChangeShapeType="1"/>
          </p:cNvSpPr>
          <p:nvPr/>
        </p:nvSpPr>
        <p:spPr bwMode="auto">
          <a:xfrm flipH="1">
            <a:off x="7543800" y="40386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30" name="Text Box 52"/>
          <p:cNvSpPr txBox="1">
            <a:spLocks noChangeArrowheads="1"/>
          </p:cNvSpPr>
          <p:nvPr/>
        </p:nvSpPr>
        <p:spPr bwMode="auto">
          <a:xfrm>
            <a:off x="7086600" y="38862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01432" name="Line 54"/>
          <p:cNvSpPr>
            <a:spLocks noChangeShapeType="1"/>
          </p:cNvSpPr>
          <p:nvPr/>
        </p:nvSpPr>
        <p:spPr bwMode="auto">
          <a:xfrm>
            <a:off x="5486400" y="37338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33" name="Line 55"/>
          <p:cNvSpPr>
            <a:spLocks noChangeShapeType="1"/>
          </p:cNvSpPr>
          <p:nvPr/>
        </p:nvSpPr>
        <p:spPr bwMode="auto">
          <a:xfrm flipH="1">
            <a:off x="8839200" y="36576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34" name="Line 56"/>
          <p:cNvSpPr>
            <a:spLocks noChangeShapeType="1"/>
          </p:cNvSpPr>
          <p:nvPr/>
        </p:nvSpPr>
        <p:spPr bwMode="auto">
          <a:xfrm>
            <a:off x="5486400" y="41910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35" name="Line 57"/>
          <p:cNvSpPr>
            <a:spLocks noChangeShapeType="1"/>
          </p:cNvSpPr>
          <p:nvPr/>
        </p:nvSpPr>
        <p:spPr bwMode="auto">
          <a:xfrm>
            <a:off x="8839200" y="40386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36" name="Text Box 58"/>
          <p:cNvSpPr txBox="1">
            <a:spLocks noChangeArrowheads="1"/>
          </p:cNvSpPr>
          <p:nvPr/>
        </p:nvSpPr>
        <p:spPr bwMode="auto">
          <a:xfrm>
            <a:off x="5257800" y="38100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101438" name="Line 60"/>
          <p:cNvSpPr>
            <a:spLocks noChangeShapeType="1"/>
          </p:cNvSpPr>
          <p:nvPr/>
        </p:nvSpPr>
        <p:spPr bwMode="auto">
          <a:xfrm flipH="1">
            <a:off x="5486400" y="43434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39" name="Line 61"/>
          <p:cNvSpPr>
            <a:spLocks noChangeShapeType="1"/>
          </p:cNvSpPr>
          <p:nvPr/>
        </p:nvSpPr>
        <p:spPr bwMode="auto">
          <a:xfrm>
            <a:off x="5486400" y="4419600"/>
            <a:ext cx="3352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" name="Text Box 9"/>
          <p:cNvSpPr txBox="1">
            <a:spLocks noChangeArrowheads="1"/>
          </p:cNvSpPr>
          <p:nvPr/>
        </p:nvSpPr>
        <p:spPr bwMode="auto">
          <a:xfrm>
            <a:off x="5469534" y="16002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66" name="Text Box 9"/>
          <p:cNvSpPr txBox="1">
            <a:spLocks noChangeArrowheads="1"/>
          </p:cNvSpPr>
          <p:nvPr/>
        </p:nvSpPr>
        <p:spPr bwMode="auto">
          <a:xfrm>
            <a:off x="5469534" y="2678668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67" name="Text Box 9"/>
          <p:cNvSpPr txBox="1">
            <a:spLocks noChangeArrowheads="1"/>
          </p:cNvSpPr>
          <p:nvPr/>
        </p:nvSpPr>
        <p:spPr bwMode="auto">
          <a:xfrm>
            <a:off x="5545734" y="3669268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68" name="Text Box 9"/>
          <p:cNvSpPr txBox="1">
            <a:spLocks noChangeArrowheads="1"/>
          </p:cNvSpPr>
          <p:nvPr/>
        </p:nvSpPr>
        <p:spPr bwMode="auto">
          <a:xfrm>
            <a:off x="5562600" y="44958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70" name="Text Box 9"/>
          <p:cNvSpPr txBox="1">
            <a:spLocks noChangeArrowheads="1"/>
          </p:cNvSpPr>
          <p:nvPr/>
        </p:nvSpPr>
        <p:spPr bwMode="auto">
          <a:xfrm>
            <a:off x="8441334" y="1600200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71" name="Text Box 9"/>
          <p:cNvSpPr txBox="1">
            <a:spLocks noChangeArrowheads="1"/>
          </p:cNvSpPr>
          <p:nvPr/>
        </p:nvSpPr>
        <p:spPr bwMode="auto">
          <a:xfrm>
            <a:off x="8458200" y="26024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72" name="Text Box 9"/>
          <p:cNvSpPr txBox="1">
            <a:spLocks noChangeArrowheads="1"/>
          </p:cNvSpPr>
          <p:nvPr/>
        </p:nvSpPr>
        <p:spPr bwMode="auto">
          <a:xfrm>
            <a:off x="8458200" y="36692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73" name="Text Box 9"/>
          <p:cNvSpPr txBox="1">
            <a:spLocks noChangeArrowheads="1"/>
          </p:cNvSpPr>
          <p:nvPr/>
        </p:nvSpPr>
        <p:spPr bwMode="auto">
          <a:xfrm>
            <a:off x="8458200" y="45074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75" name="Text Box 9"/>
          <p:cNvSpPr txBox="1">
            <a:spLocks noChangeArrowheads="1"/>
          </p:cNvSpPr>
          <p:nvPr/>
        </p:nvSpPr>
        <p:spPr bwMode="auto">
          <a:xfrm>
            <a:off x="5562600" y="4964668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76" name="Text Box 9"/>
          <p:cNvSpPr txBox="1">
            <a:spLocks noChangeArrowheads="1"/>
          </p:cNvSpPr>
          <p:nvPr/>
        </p:nvSpPr>
        <p:spPr bwMode="auto">
          <a:xfrm>
            <a:off x="8458200" y="49646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4</a:t>
            </a: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1722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 sz="3600"/>
              <a:t>Differential Cryptanalysis – 3 rounds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5410200" cy="5486400"/>
          </a:xfrm>
        </p:spPr>
        <p:txBody>
          <a:bodyPr/>
          <a:lstStyle/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L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1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, R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1   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: 000111 011011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L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1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*, R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1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*: 101110 011011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L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1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’, R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1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’: 101001 000000</a:t>
            </a:r>
          </a:p>
          <a:p>
            <a:pPr>
              <a:spcBef>
                <a:spcPts val="200"/>
              </a:spcBef>
              <a:buNone/>
            </a:pPr>
            <a:endParaRPr lang="en-US" sz="16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L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4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, R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: 100101 000011 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L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4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*, R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4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*: 011000 100100 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L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4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’, R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4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’: 111101 100111</a:t>
            </a:r>
          </a:p>
          <a:p>
            <a:pPr>
              <a:spcBef>
                <a:spcPts val="200"/>
              </a:spcBef>
              <a:buNone/>
            </a:pPr>
            <a:endParaRPr lang="en-US" sz="16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E(R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4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  : 0000 0011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E(R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4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’)  : 1010 1011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L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4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’</a:t>
            </a:r>
            <a:r>
              <a:rPr lang="en-US" altLang="zh-TW" sz="16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L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1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’ : 111 101</a:t>
            </a:r>
            <a:r>
              <a:rPr lang="en-US" altLang="zh-TW" sz="16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altLang="zh-TW" sz="1600" dirty="0">
                <a:solidFill>
                  <a:srgbClr val="000000"/>
                </a:solidFill>
                <a:latin typeface="Math1" pitchFamily="2" charset="2"/>
                <a:ea typeface="PMingLiU" pitchFamily="18" charset="-12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101 001= 010 100.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S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1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’: 1010  010(1001,0011).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S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2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’: 1011  100(1100,0111).</a:t>
            </a:r>
          </a:p>
          <a:p>
            <a:pPr>
              <a:spcBef>
                <a:spcPts val="200"/>
              </a:spcBef>
              <a:buNone/>
            </a:pPr>
            <a:endParaRPr lang="en-US" sz="16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(E(R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4</a:t>
            </a:r>
            <a:r>
              <a:rPr lang="en-US" altLang="zh-TW" sz="16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 ⨁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k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4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1..4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=1001|0011, k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4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= 1001|0011.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(E(R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4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</a:t>
            </a:r>
            <a:r>
              <a:rPr lang="en-US" altLang="zh-TW" sz="16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k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4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5..8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= 1100|0111,k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4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= 1111|0100.</a:t>
            </a:r>
          </a:p>
          <a:p>
            <a:pPr>
              <a:spcBef>
                <a:spcPts val="200"/>
              </a:spcBef>
              <a:buNone/>
            </a:pPr>
            <a:endParaRPr lang="en-US" sz="16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K= 00x001101</a:t>
            </a:r>
          </a:p>
          <a:p>
            <a:pPr>
              <a:buNone/>
            </a:pPr>
            <a:endParaRPr lang="en-US" sz="18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>
              <a:buNone/>
            </a:pPr>
            <a:endParaRPr lang="en-US" sz="20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>
              <a:buNone/>
            </a:pPr>
            <a:endParaRPr lang="en-US" sz="20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>
              <a:buNone/>
            </a:pPr>
            <a:endParaRPr lang="en-US" sz="20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>
              <a:buNone/>
            </a:pPr>
            <a:endParaRPr lang="en-US" sz="20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>
              <a:buNone/>
            </a:pPr>
            <a:endParaRPr lang="en-US" sz="20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 Unicode MS" pitchFamily="34" charset="-128"/>
              <a:sym typeface="Wingdings" pitchFamily="2" charset="2"/>
            </a:endParaRPr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5334000" y="838200"/>
            <a:ext cx="3352800" cy="609600"/>
          </a:xfrm>
          <a:prstGeom prst="ellipse">
            <a:avLst/>
          </a:prstGeom>
          <a:noFill/>
          <a:ln w="12700" cap="sq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5516563" y="5029200"/>
            <a:ext cx="3429000" cy="609600"/>
          </a:xfrm>
          <a:prstGeom prst="ellipse">
            <a:avLst/>
          </a:prstGeom>
          <a:noFill/>
          <a:ln w="12700" cap="sq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705600" y="19812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5105400" y="19050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 flipH="1">
            <a:off x="5410200" y="21336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6646744" y="992188"/>
            <a:ext cx="713657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1</a:t>
            </a:r>
            <a:r>
              <a:rPr lang="en-US" sz="1800">
                <a:latin typeface="Arial" pitchFamily="34" charset="0"/>
                <a:cs typeface="Arial" pitchFamily="34" charset="0"/>
              </a:rPr>
              <a:t> 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>
            <a:off x="7391400" y="21336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6934200" y="19812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>
            <a:off x="7086600" y="14478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5334000" y="17526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>
            <a:off x="5334000" y="46482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>
            <a:off x="7086600" y="4648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5334000" y="17526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>
            <a:off x="8686800" y="17526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>
            <a:off x="5334000" y="22860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>
            <a:off x="8686800" y="21336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6705600" y="30480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" name="Line 24"/>
          <p:cNvSpPr>
            <a:spLocks noChangeShapeType="1"/>
          </p:cNvSpPr>
          <p:nvPr/>
        </p:nvSpPr>
        <p:spPr bwMode="auto">
          <a:xfrm flipH="1">
            <a:off x="5410200" y="3200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 flipH="1">
            <a:off x="7391400" y="3200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6934200" y="30480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33" name="Line 29"/>
          <p:cNvSpPr>
            <a:spLocks noChangeShapeType="1"/>
          </p:cNvSpPr>
          <p:nvPr/>
        </p:nvSpPr>
        <p:spPr bwMode="auto">
          <a:xfrm>
            <a:off x="5334000" y="28956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" name="Line 30"/>
          <p:cNvSpPr>
            <a:spLocks noChangeShapeType="1"/>
          </p:cNvSpPr>
          <p:nvPr/>
        </p:nvSpPr>
        <p:spPr bwMode="auto">
          <a:xfrm flipH="1">
            <a:off x="8686800" y="28194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" name="Line 31"/>
          <p:cNvSpPr>
            <a:spLocks noChangeShapeType="1"/>
          </p:cNvSpPr>
          <p:nvPr/>
        </p:nvSpPr>
        <p:spPr bwMode="auto">
          <a:xfrm>
            <a:off x="5334000" y="33528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" name="Line 32"/>
          <p:cNvSpPr>
            <a:spLocks noChangeShapeType="1"/>
          </p:cNvSpPr>
          <p:nvPr/>
        </p:nvSpPr>
        <p:spPr bwMode="auto">
          <a:xfrm>
            <a:off x="8686800" y="32004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" name="Text Box 33"/>
          <p:cNvSpPr txBox="1">
            <a:spLocks noChangeArrowheads="1"/>
          </p:cNvSpPr>
          <p:nvPr/>
        </p:nvSpPr>
        <p:spPr bwMode="auto">
          <a:xfrm>
            <a:off x="5105400" y="29718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38" name="Line 34"/>
          <p:cNvSpPr>
            <a:spLocks noChangeShapeType="1"/>
          </p:cNvSpPr>
          <p:nvPr/>
        </p:nvSpPr>
        <p:spPr bwMode="auto">
          <a:xfrm flipH="1">
            <a:off x="5334000" y="2438400"/>
            <a:ext cx="33528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" name="Line 35"/>
          <p:cNvSpPr>
            <a:spLocks noChangeShapeType="1"/>
          </p:cNvSpPr>
          <p:nvPr/>
        </p:nvSpPr>
        <p:spPr bwMode="auto">
          <a:xfrm>
            <a:off x="5334000" y="25146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" name="Rectangle 36"/>
          <p:cNvSpPr>
            <a:spLocks noChangeArrowheads="1"/>
          </p:cNvSpPr>
          <p:nvPr/>
        </p:nvSpPr>
        <p:spPr bwMode="auto">
          <a:xfrm>
            <a:off x="6705600" y="40386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" name="Line 37"/>
          <p:cNvSpPr>
            <a:spLocks noChangeShapeType="1"/>
          </p:cNvSpPr>
          <p:nvPr/>
        </p:nvSpPr>
        <p:spPr bwMode="auto">
          <a:xfrm flipH="1">
            <a:off x="5410200" y="4191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" name="Line 38"/>
          <p:cNvSpPr>
            <a:spLocks noChangeShapeType="1"/>
          </p:cNvSpPr>
          <p:nvPr/>
        </p:nvSpPr>
        <p:spPr bwMode="auto">
          <a:xfrm flipH="1">
            <a:off x="7391400" y="4191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" name="Text Box 39"/>
          <p:cNvSpPr txBox="1">
            <a:spLocks noChangeArrowheads="1"/>
          </p:cNvSpPr>
          <p:nvPr/>
        </p:nvSpPr>
        <p:spPr bwMode="auto">
          <a:xfrm>
            <a:off x="6934200" y="40386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46" name="Line 42"/>
          <p:cNvSpPr>
            <a:spLocks noChangeShapeType="1"/>
          </p:cNvSpPr>
          <p:nvPr/>
        </p:nvSpPr>
        <p:spPr bwMode="auto">
          <a:xfrm>
            <a:off x="5334000" y="38100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7" name="Line 43"/>
          <p:cNvSpPr>
            <a:spLocks noChangeShapeType="1"/>
          </p:cNvSpPr>
          <p:nvPr/>
        </p:nvSpPr>
        <p:spPr bwMode="auto">
          <a:xfrm flipH="1">
            <a:off x="8686800" y="38100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" name="Line 44"/>
          <p:cNvSpPr>
            <a:spLocks noChangeShapeType="1"/>
          </p:cNvSpPr>
          <p:nvPr/>
        </p:nvSpPr>
        <p:spPr bwMode="auto">
          <a:xfrm>
            <a:off x="5334000" y="42672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" name="Line 45"/>
          <p:cNvSpPr>
            <a:spLocks noChangeShapeType="1"/>
          </p:cNvSpPr>
          <p:nvPr/>
        </p:nvSpPr>
        <p:spPr bwMode="auto">
          <a:xfrm>
            <a:off x="8686800" y="41910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0" name="Text Box 46"/>
          <p:cNvSpPr txBox="1">
            <a:spLocks noChangeArrowheads="1"/>
          </p:cNvSpPr>
          <p:nvPr/>
        </p:nvSpPr>
        <p:spPr bwMode="auto">
          <a:xfrm>
            <a:off x="5105400" y="38862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51" name="Line 47"/>
          <p:cNvSpPr>
            <a:spLocks noChangeShapeType="1"/>
          </p:cNvSpPr>
          <p:nvPr/>
        </p:nvSpPr>
        <p:spPr bwMode="auto">
          <a:xfrm flipH="1">
            <a:off x="5334000" y="35814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" name="Line 48"/>
          <p:cNvSpPr>
            <a:spLocks noChangeShapeType="1"/>
          </p:cNvSpPr>
          <p:nvPr/>
        </p:nvSpPr>
        <p:spPr bwMode="auto">
          <a:xfrm>
            <a:off x="5334000" y="35814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" name="Text Box 9"/>
          <p:cNvSpPr txBox="1">
            <a:spLocks noChangeArrowheads="1"/>
          </p:cNvSpPr>
          <p:nvPr/>
        </p:nvSpPr>
        <p:spPr bwMode="auto">
          <a:xfrm>
            <a:off x="6781800" y="5029200"/>
            <a:ext cx="713657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4</a:t>
            </a:r>
            <a:r>
              <a:rPr lang="en-US" sz="1800">
                <a:latin typeface="Arial" pitchFamily="34" charset="0"/>
                <a:cs typeface="Arial" pitchFamily="34" charset="0"/>
              </a:rPr>
              <a:t> 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105" name="Text Box 9"/>
          <p:cNvSpPr txBox="1">
            <a:spLocks noChangeArrowheads="1"/>
          </p:cNvSpPr>
          <p:nvPr/>
        </p:nvSpPr>
        <p:spPr bwMode="auto">
          <a:xfrm>
            <a:off x="8250462" y="2819400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106" name="Text Box 9"/>
          <p:cNvSpPr txBox="1">
            <a:spLocks noChangeArrowheads="1"/>
          </p:cNvSpPr>
          <p:nvPr/>
        </p:nvSpPr>
        <p:spPr bwMode="auto">
          <a:xfrm>
            <a:off x="8250462" y="3810000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107" name="Text Box 9"/>
          <p:cNvSpPr txBox="1">
            <a:spLocks noChangeArrowheads="1"/>
          </p:cNvSpPr>
          <p:nvPr/>
        </p:nvSpPr>
        <p:spPr bwMode="auto">
          <a:xfrm>
            <a:off x="8305800" y="1752600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08" name="Text Box 9"/>
          <p:cNvSpPr txBox="1">
            <a:spLocks noChangeArrowheads="1"/>
          </p:cNvSpPr>
          <p:nvPr/>
        </p:nvSpPr>
        <p:spPr bwMode="auto">
          <a:xfrm>
            <a:off x="5393334" y="17526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09" name="Text Box 9"/>
          <p:cNvSpPr txBox="1">
            <a:spLocks noChangeArrowheads="1"/>
          </p:cNvSpPr>
          <p:nvPr/>
        </p:nvSpPr>
        <p:spPr bwMode="auto">
          <a:xfrm>
            <a:off x="5410200" y="2831068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110" name="Text Box 9"/>
          <p:cNvSpPr txBox="1">
            <a:spLocks noChangeArrowheads="1"/>
          </p:cNvSpPr>
          <p:nvPr/>
        </p:nvSpPr>
        <p:spPr bwMode="auto">
          <a:xfrm>
            <a:off x="5410200" y="3821668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53" name="Date Placeholder 5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63156-A95B-4A5F-B3AE-0EAC2A0B5EF7}" type="slidenum">
              <a:rPr lang="en-US"/>
              <a:pPr>
                <a:defRPr/>
              </a:pPr>
              <a:t>58</a:t>
            </a:fld>
            <a:endParaRPr lang="en-US"/>
          </a:p>
        </p:txBody>
      </p:sp>
      <p:sp>
        <p:nvSpPr>
          <p:cNvPr id="10138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685800"/>
          </a:xfrm>
        </p:spPr>
        <p:txBody>
          <a:bodyPr/>
          <a:lstStyle/>
          <a:p>
            <a:r>
              <a:rPr lang="en-US" sz="3600"/>
              <a:t>Differential Cryptanalysis 4 rounds</a:t>
            </a:r>
          </a:p>
        </p:txBody>
      </p:sp>
      <p:sp>
        <p:nvSpPr>
          <p:cNvPr id="1013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5029200" cy="4800600"/>
          </a:xfrm>
        </p:spPr>
        <p:txBody>
          <a:bodyPr/>
          <a:lstStyle/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Pick </a:t>
            </a:r>
          </a:p>
          <a:p>
            <a:pPr lvl="1">
              <a:spcBef>
                <a:spcPts val="20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1800" baseline="-250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’, R</a:t>
            </a:r>
            <a:r>
              <a:rPr lang="en-US" sz="1800" baseline="-250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’: 011010 001100.</a:t>
            </a:r>
          </a:p>
          <a:p>
            <a:pPr>
              <a:spcBef>
                <a:spcPts val="200"/>
              </a:spcBef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Then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20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E(R</a:t>
            </a:r>
            <a:r>
              <a:rPr lang="en-US" sz="1800" baseline="-250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’):   0011 1100.</a:t>
            </a:r>
          </a:p>
          <a:p>
            <a:pPr lvl="1">
              <a:spcBef>
                <a:spcPts val="20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0011 </a:t>
            </a:r>
            <a:r>
              <a:rPr lang="en-US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011 with p=3/4</a:t>
            </a:r>
          </a:p>
          <a:p>
            <a:pPr lvl="1">
              <a:spcBef>
                <a:spcPts val="20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1100  010 with p=1/2</a:t>
            </a:r>
          </a:p>
          <a:p>
            <a:pPr>
              <a:spcBef>
                <a:spcPts val="200"/>
              </a:spcBef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So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20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f(R</a:t>
            </a:r>
            <a:r>
              <a:rPr lang="en-US" sz="1800" baseline="-250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’,k</a:t>
            </a:r>
            <a:r>
              <a:rPr lang="en-US" sz="1800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)= 011 010, p=3/8.</a:t>
            </a:r>
          </a:p>
          <a:p>
            <a:pPr>
              <a:spcBef>
                <a:spcPts val="200"/>
              </a:spcBef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Thus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20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1800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’,R</a:t>
            </a:r>
            <a:r>
              <a:rPr lang="en-US" sz="1800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’: 001100, 000000 p=3/8.</a:t>
            </a:r>
          </a:p>
          <a:p>
            <a:pPr lvl="1">
              <a:spcBef>
                <a:spcPts val="200"/>
              </a:spcBef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3/8 of the pairs with this differential produce this result. 5/8 scatter the output differential at random.  </a:t>
            </a:r>
          </a:p>
          <a:p>
            <a:pPr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800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1382" name="Oval 4"/>
          <p:cNvSpPr>
            <a:spLocks noChangeArrowheads="1"/>
          </p:cNvSpPr>
          <p:nvPr/>
        </p:nvSpPr>
        <p:spPr bwMode="auto">
          <a:xfrm>
            <a:off x="5562600" y="731520"/>
            <a:ext cx="3276600" cy="640080"/>
          </a:xfrm>
          <a:prstGeom prst="ellipse">
            <a:avLst/>
          </a:prstGeom>
          <a:noFill/>
          <a:ln w="12700" cap="sq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1383" name="Oval 5"/>
          <p:cNvSpPr>
            <a:spLocks noChangeArrowheads="1"/>
          </p:cNvSpPr>
          <p:nvPr/>
        </p:nvSpPr>
        <p:spPr bwMode="auto">
          <a:xfrm>
            <a:off x="5486400" y="5715000"/>
            <a:ext cx="3429000" cy="609600"/>
          </a:xfrm>
          <a:prstGeom prst="ellipse">
            <a:avLst/>
          </a:prstGeom>
          <a:noFill/>
          <a:ln w="12700" cap="sq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84" name="Rectangle 6"/>
          <p:cNvSpPr>
            <a:spLocks noChangeArrowheads="1"/>
          </p:cNvSpPr>
          <p:nvPr/>
        </p:nvSpPr>
        <p:spPr bwMode="auto">
          <a:xfrm>
            <a:off x="6858000" y="19050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85" name="Text Box 7"/>
          <p:cNvSpPr txBox="1">
            <a:spLocks noChangeArrowheads="1"/>
          </p:cNvSpPr>
          <p:nvPr/>
        </p:nvSpPr>
        <p:spPr bwMode="auto">
          <a:xfrm>
            <a:off x="5257800" y="18288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101386" name="Line 8"/>
          <p:cNvSpPr>
            <a:spLocks noChangeShapeType="1"/>
          </p:cNvSpPr>
          <p:nvPr/>
        </p:nvSpPr>
        <p:spPr bwMode="auto">
          <a:xfrm flipH="1">
            <a:off x="5562600" y="2057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87" name="Text Box 9"/>
          <p:cNvSpPr txBox="1">
            <a:spLocks noChangeArrowheads="1"/>
          </p:cNvSpPr>
          <p:nvPr/>
        </p:nvSpPr>
        <p:spPr bwMode="auto">
          <a:xfrm>
            <a:off x="5715000" y="914400"/>
            <a:ext cx="289560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</a:rPr>
              <a:t>0</a:t>
            </a:r>
            <a:r>
              <a:rPr lang="en-US" sz="1800">
                <a:latin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</a:rPr>
              <a:t>0</a:t>
            </a:r>
            <a:endParaRPr lang="en-US" sz="1800">
              <a:latin typeface="Arial" pitchFamily="34" charset="0"/>
            </a:endParaRPr>
          </a:p>
        </p:txBody>
      </p:sp>
      <p:sp>
        <p:nvSpPr>
          <p:cNvPr id="101388" name="Text Box 10"/>
          <p:cNvSpPr txBox="1">
            <a:spLocks noChangeArrowheads="1"/>
          </p:cNvSpPr>
          <p:nvPr/>
        </p:nvSpPr>
        <p:spPr bwMode="auto">
          <a:xfrm>
            <a:off x="6765925" y="5867400"/>
            <a:ext cx="708025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</a:rPr>
              <a:t>4</a:t>
            </a:r>
            <a:r>
              <a:rPr lang="en-US" sz="1800">
                <a:latin typeface="Arial" pitchFamily="34" charset="0"/>
              </a:rPr>
              <a:t> R</a:t>
            </a:r>
            <a:r>
              <a:rPr lang="en-US" sz="1800" baseline="-25000">
                <a:latin typeface="Arial" pitchFamily="34" charset="0"/>
              </a:rPr>
              <a:t>4</a:t>
            </a:r>
          </a:p>
        </p:txBody>
      </p:sp>
      <p:sp>
        <p:nvSpPr>
          <p:cNvPr id="101389" name="Line 11"/>
          <p:cNvSpPr>
            <a:spLocks noChangeShapeType="1"/>
          </p:cNvSpPr>
          <p:nvPr/>
        </p:nvSpPr>
        <p:spPr bwMode="auto">
          <a:xfrm flipH="1">
            <a:off x="7543800" y="2057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90" name="Text Box 12"/>
          <p:cNvSpPr txBox="1">
            <a:spLocks noChangeArrowheads="1"/>
          </p:cNvSpPr>
          <p:nvPr/>
        </p:nvSpPr>
        <p:spPr bwMode="auto">
          <a:xfrm>
            <a:off x="7086600" y="19050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01393" name="Line 15"/>
          <p:cNvSpPr>
            <a:spLocks noChangeShapeType="1"/>
          </p:cNvSpPr>
          <p:nvPr/>
        </p:nvSpPr>
        <p:spPr bwMode="auto">
          <a:xfrm>
            <a:off x="7239000" y="13716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94" name="Line 16"/>
          <p:cNvSpPr>
            <a:spLocks noChangeShapeType="1"/>
          </p:cNvSpPr>
          <p:nvPr/>
        </p:nvSpPr>
        <p:spPr bwMode="auto">
          <a:xfrm>
            <a:off x="5486400" y="16764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95" name="Line 17"/>
          <p:cNvSpPr>
            <a:spLocks noChangeShapeType="1"/>
          </p:cNvSpPr>
          <p:nvPr/>
        </p:nvSpPr>
        <p:spPr bwMode="auto">
          <a:xfrm>
            <a:off x="5486400" y="54102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96" name="Line 18"/>
          <p:cNvSpPr>
            <a:spLocks noChangeShapeType="1"/>
          </p:cNvSpPr>
          <p:nvPr/>
        </p:nvSpPr>
        <p:spPr bwMode="auto">
          <a:xfrm>
            <a:off x="7239000" y="5410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97" name="Line 19"/>
          <p:cNvSpPr>
            <a:spLocks noChangeShapeType="1"/>
          </p:cNvSpPr>
          <p:nvPr/>
        </p:nvSpPr>
        <p:spPr bwMode="auto">
          <a:xfrm>
            <a:off x="5486400" y="1676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98" name="Line 20"/>
          <p:cNvSpPr>
            <a:spLocks noChangeShapeType="1"/>
          </p:cNvSpPr>
          <p:nvPr/>
        </p:nvSpPr>
        <p:spPr bwMode="auto">
          <a:xfrm>
            <a:off x="8839200" y="16764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99" name="Line 21"/>
          <p:cNvSpPr>
            <a:spLocks noChangeShapeType="1"/>
          </p:cNvSpPr>
          <p:nvPr/>
        </p:nvSpPr>
        <p:spPr bwMode="auto">
          <a:xfrm>
            <a:off x="5486400" y="22098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00" name="Line 22"/>
          <p:cNvSpPr>
            <a:spLocks noChangeShapeType="1"/>
          </p:cNvSpPr>
          <p:nvPr/>
        </p:nvSpPr>
        <p:spPr bwMode="auto">
          <a:xfrm>
            <a:off x="8839200" y="2057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01" name="Rectangle 23"/>
          <p:cNvSpPr>
            <a:spLocks noChangeArrowheads="1"/>
          </p:cNvSpPr>
          <p:nvPr/>
        </p:nvSpPr>
        <p:spPr bwMode="auto">
          <a:xfrm>
            <a:off x="6858000" y="29718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02" name="Line 24"/>
          <p:cNvSpPr>
            <a:spLocks noChangeShapeType="1"/>
          </p:cNvSpPr>
          <p:nvPr/>
        </p:nvSpPr>
        <p:spPr bwMode="auto">
          <a:xfrm flipH="1">
            <a:off x="5562600" y="3124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03" name="Line 25"/>
          <p:cNvSpPr>
            <a:spLocks noChangeShapeType="1"/>
          </p:cNvSpPr>
          <p:nvPr/>
        </p:nvSpPr>
        <p:spPr bwMode="auto">
          <a:xfrm flipH="1">
            <a:off x="7543800" y="3124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04" name="Text Box 26"/>
          <p:cNvSpPr txBox="1">
            <a:spLocks noChangeArrowheads="1"/>
          </p:cNvSpPr>
          <p:nvPr/>
        </p:nvSpPr>
        <p:spPr bwMode="auto">
          <a:xfrm>
            <a:off x="7086600" y="29718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01407" name="Line 29"/>
          <p:cNvSpPr>
            <a:spLocks noChangeShapeType="1"/>
          </p:cNvSpPr>
          <p:nvPr/>
        </p:nvSpPr>
        <p:spPr bwMode="auto">
          <a:xfrm>
            <a:off x="5486400" y="2819400"/>
            <a:ext cx="0" cy="27432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08" name="Line 30"/>
          <p:cNvSpPr>
            <a:spLocks noChangeShapeType="1"/>
          </p:cNvSpPr>
          <p:nvPr/>
        </p:nvSpPr>
        <p:spPr bwMode="auto">
          <a:xfrm flipH="1">
            <a:off x="8839200" y="27432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09" name="Line 31"/>
          <p:cNvSpPr>
            <a:spLocks noChangeShapeType="1"/>
          </p:cNvSpPr>
          <p:nvPr/>
        </p:nvSpPr>
        <p:spPr bwMode="auto">
          <a:xfrm>
            <a:off x="5486400" y="32766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10" name="Line 32"/>
          <p:cNvSpPr>
            <a:spLocks noChangeShapeType="1"/>
          </p:cNvSpPr>
          <p:nvPr/>
        </p:nvSpPr>
        <p:spPr bwMode="auto">
          <a:xfrm>
            <a:off x="8839200" y="3124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11" name="Text Box 33"/>
          <p:cNvSpPr txBox="1">
            <a:spLocks noChangeArrowheads="1"/>
          </p:cNvSpPr>
          <p:nvPr/>
        </p:nvSpPr>
        <p:spPr bwMode="auto">
          <a:xfrm>
            <a:off x="5257800" y="28956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101412" name="Line 34"/>
          <p:cNvSpPr>
            <a:spLocks noChangeShapeType="1"/>
          </p:cNvSpPr>
          <p:nvPr/>
        </p:nvSpPr>
        <p:spPr bwMode="auto">
          <a:xfrm flipH="1">
            <a:off x="5486400" y="2362200"/>
            <a:ext cx="33528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1413" name="Line 35"/>
          <p:cNvSpPr>
            <a:spLocks noChangeShapeType="1"/>
          </p:cNvSpPr>
          <p:nvPr/>
        </p:nvSpPr>
        <p:spPr bwMode="auto">
          <a:xfrm>
            <a:off x="5486400" y="24384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14" name="Rectangle 36"/>
          <p:cNvSpPr>
            <a:spLocks noChangeArrowheads="1"/>
          </p:cNvSpPr>
          <p:nvPr/>
        </p:nvSpPr>
        <p:spPr bwMode="auto">
          <a:xfrm>
            <a:off x="6858000" y="48006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15" name="Line 37"/>
          <p:cNvSpPr>
            <a:spLocks noChangeShapeType="1"/>
          </p:cNvSpPr>
          <p:nvPr/>
        </p:nvSpPr>
        <p:spPr bwMode="auto">
          <a:xfrm flipH="1">
            <a:off x="5562600" y="4953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16" name="Line 38"/>
          <p:cNvSpPr>
            <a:spLocks noChangeShapeType="1"/>
          </p:cNvSpPr>
          <p:nvPr/>
        </p:nvSpPr>
        <p:spPr bwMode="auto">
          <a:xfrm flipH="1">
            <a:off x="7543800" y="4953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17" name="Text Box 39"/>
          <p:cNvSpPr txBox="1">
            <a:spLocks noChangeArrowheads="1"/>
          </p:cNvSpPr>
          <p:nvPr/>
        </p:nvSpPr>
        <p:spPr bwMode="auto">
          <a:xfrm>
            <a:off x="7086600" y="48006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01420" name="Line 42"/>
          <p:cNvSpPr>
            <a:spLocks noChangeShapeType="1"/>
          </p:cNvSpPr>
          <p:nvPr/>
        </p:nvSpPr>
        <p:spPr bwMode="auto">
          <a:xfrm>
            <a:off x="5486400" y="4648200"/>
            <a:ext cx="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21" name="Line 43"/>
          <p:cNvSpPr>
            <a:spLocks noChangeShapeType="1"/>
          </p:cNvSpPr>
          <p:nvPr/>
        </p:nvSpPr>
        <p:spPr bwMode="auto">
          <a:xfrm flipH="1">
            <a:off x="8839200" y="4648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22" name="Line 44"/>
          <p:cNvSpPr>
            <a:spLocks noChangeShapeType="1"/>
          </p:cNvSpPr>
          <p:nvPr/>
        </p:nvSpPr>
        <p:spPr bwMode="auto">
          <a:xfrm>
            <a:off x="5486400" y="50292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23" name="Line 45"/>
          <p:cNvSpPr>
            <a:spLocks noChangeShapeType="1"/>
          </p:cNvSpPr>
          <p:nvPr/>
        </p:nvSpPr>
        <p:spPr bwMode="auto">
          <a:xfrm>
            <a:off x="8839200" y="49530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24" name="Text Box 46"/>
          <p:cNvSpPr txBox="1">
            <a:spLocks noChangeArrowheads="1"/>
          </p:cNvSpPr>
          <p:nvPr/>
        </p:nvSpPr>
        <p:spPr bwMode="auto">
          <a:xfrm>
            <a:off x="5303838" y="4648200"/>
            <a:ext cx="411162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101425" name="Line 47"/>
          <p:cNvSpPr>
            <a:spLocks noChangeShapeType="1"/>
          </p:cNvSpPr>
          <p:nvPr/>
        </p:nvSpPr>
        <p:spPr bwMode="auto">
          <a:xfrm flipH="1">
            <a:off x="5486400" y="3429000"/>
            <a:ext cx="3352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1426" name="Line 48"/>
          <p:cNvSpPr>
            <a:spLocks noChangeShapeType="1"/>
          </p:cNvSpPr>
          <p:nvPr/>
        </p:nvSpPr>
        <p:spPr bwMode="auto">
          <a:xfrm>
            <a:off x="5486400" y="35052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27" name="Rectangle 49"/>
          <p:cNvSpPr>
            <a:spLocks noChangeArrowheads="1"/>
          </p:cNvSpPr>
          <p:nvPr/>
        </p:nvSpPr>
        <p:spPr bwMode="auto">
          <a:xfrm>
            <a:off x="6858000" y="39624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28" name="Line 50"/>
          <p:cNvSpPr>
            <a:spLocks noChangeShapeType="1"/>
          </p:cNvSpPr>
          <p:nvPr/>
        </p:nvSpPr>
        <p:spPr bwMode="auto">
          <a:xfrm flipH="1">
            <a:off x="5562600" y="4114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29" name="Line 51"/>
          <p:cNvSpPr>
            <a:spLocks noChangeShapeType="1"/>
          </p:cNvSpPr>
          <p:nvPr/>
        </p:nvSpPr>
        <p:spPr bwMode="auto">
          <a:xfrm flipH="1">
            <a:off x="7543800" y="4114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30" name="Text Box 52"/>
          <p:cNvSpPr txBox="1">
            <a:spLocks noChangeArrowheads="1"/>
          </p:cNvSpPr>
          <p:nvPr/>
        </p:nvSpPr>
        <p:spPr bwMode="auto">
          <a:xfrm>
            <a:off x="7086600" y="39624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01432" name="Line 54"/>
          <p:cNvSpPr>
            <a:spLocks noChangeShapeType="1"/>
          </p:cNvSpPr>
          <p:nvPr/>
        </p:nvSpPr>
        <p:spPr bwMode="auto">
          <a:xfrm>
            <a:off x="5486400" y="38100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33" name="Line 55"/>
          <p:cNvSpPr>
            <a:spLocks noChangeShapeType="1"/>
          </p:cNvSpPr>
          <p:nvPr/>
        </p:nvSpPr>
        <p:spPr bwMode="auto">
          <a:xfrm flipH="1">
            <a:off x="8839200" y="37338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34" name="Line 56"/>
          <p:cNvSpPr>
            <a:spLocks noChangeShapeType="1"/>
          </p:cNvSpPr>
          <p:nvPr/>
        </p:nvSpPr>
        <p:spPr bwMode="auto">
          <a:xfrm>
            <a:off x="5486400" y="4267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35" name="Line 57"/>
          <p:cNvSpPr>
            <a:spLocks noChangeShapeType="1"/>
          </p:cNvSpPr>
          <p:nvPr/>
        </p:nvSpPr>
        <p:spPr bwMode="auto">
          <a:xfrm>
            <a:off x="8839200" y="41148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36" name="Text Box 58"/>
          <p:cNvSpPr txBox="1">
            <a:spLocks noChangeArrowheads="1"/>
          </p:cNvSpPr>
          <p:nvPr/>
        </p:nvSpPr>
        <p:spPr bwMode="auto">
          <a:xfrm>
            <a:off x="5257800" y="38862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101438" name="Line 60"/>
          <p:cNvSpPr>
            <a:spLocks noChangeShapeType="1"/>
          </p:cNvSpPr>
          <p:nvPr/>
        </p:nvSpPr>
        <p:spPr bwMode="auto">
          <a:xfrm flipH="1">
            <a:off x="5486400" y="44196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39" name="Line 61"/>
          <p:cNvSpPr>
            <a:spLocks noChangeShapeType="1"/>
          </p:cNvSpPr>
          <p:nvPr/>
        </p:nvSpPr>
        <p:spPr bwMode="auto">
          <a:xfrm>
            <a:off x="5486400" y="4495800"/>
            <a:ext cx="3352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" name="Text Box 9"/>
          <p:cNvSpPr txBox="1">
            <a:spLocks noChangeArrowheads="1"/>
          </p:cNvSpPr>
          <p:nvPr/>
        </p:nvSpPr>
        <p:spPr bwMode="auto">
          <a:xfrm>
            <a:off x="5469534" y="16764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66" name="Text Box 9"/>
          <p:cNvSpPr txBox="1">
            <a:spLocks noChangeArrowheads="1"/>
          </p:cNvSpPr>
          <p:nvPr/>
        </p:nvSpPr>
        <p:spPr bwMode="auto">
          <a:xfrm>
            <a:off x="5698134" y="2754868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67" name="Text Box 9"/>
          <p:cNvSpPr txBox="1">
            <a:spLocks noChangeArrowheads="1"/>
          </p:cNvSpPr>
          <p:nvPr/>
        </p:nvSpPr>
        <p:spPr bwMode="auto">
          <a:xfrm>
            <a:off x="5545734" y="3745468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68" name="Text Box 9"/>
          <p:cNvSpPr txBox="1">
            <a:spLocks noChangeArrowheads="1"/>
          </p:cNvSpPr>
          <p:nvPr/>
        </p:nvSpPr>
        <p:spPr bwMode="auto">
          <a:xfrm>
            <a:off x="5562600" y="45720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70" name="Text Box 9"/>
          <p:cNvSpPr txBox="1">
            <a:spLocks noChangeArrowheads="1"/>
          </p:cNvSpPr>
          <p:nvPr/>
        </p:nvSpPr>
        <p:spPr bwMode="auto">
          <a:xfrm>
            <a:off x="8441334" y="1676400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71" name="Text Box 9"/>
          <p:cNvSpPr txBox="1">
            <a:spLocks noChangeArrowheads="1"/>
          </p:cNvSpPr>
          <p:nvPr/>
        </p:nvSpPr>
        <p:spPr bwMode="auto">
          <a:xfrm>
            <a:off x="8458200" y="26786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72" name="Text Box 9"/>
          <p:cNvSpPr txBox="1">
            <a:spLocks noChangeArrowheads="1"/>
          </p:cNvSpPr>
          <p:nvPr/>
        </p:nvSpPr>
        <p:spPr bwMode="auto">
          <a:xfrm>
            <a:off x="8458200" y="37454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73" name="Text Box 9"/>
          <p:cNvSpPr txBox="1">
            <a:spLocks noChangeArrowheads="1"/>
          </p:cNvSpPr>
          <p:nvPr/>
        </p:nvSpPr>
        <p:spPr bwMode="auto">
          <a:xfrm>
            <a:off x="8458200" y="45836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75" name="Text Box 9"/>
          <p:cNvSpPr txBox="1">
            <a:spLocks noChangeArrowheads="1"/>
          </p:cNvSpPr>
          <p:nvPr/>
        </p:nvSpPr>
        <p:spPr bwMode="auto">
          <a:xfrm>
            <a:off x="5562600" y="5040868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76" name="Text Box 9"/>
          <p:cNvSpPr txBox="1">
            <a:spLocks noChangeArrowheads="1"/>
          </p:cNvSpPr>
          <p:nvPr/>
        </p:nvSpPr>
        <p:spPr bwMode="auto">
          <a:xfrm>
            <a:off x="8458200" y="50408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4</a:t>
            </a:r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A9C207-5B15-40FD-A040-6394A7E4E7B1}" type="slidenum">
              <a:rPr lang="en-US"/>
              <a:pPr>
                <a:defRPr/>
              </a:pPr>
              <a:t>59</a:t>
            </a:fld>
            <a:endParaRPr lang="en-US"/>
          </a:p>
        </p:txBody>
      </p:sp>
      <p:sp>
        <p:nvSpPr>
          <p:cNvPr id="11571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762000"/>
          </a:xfrm>
        </p:spPr>
        <p:txBody>
          <a:bodyPr/>
          <a:lstStyle/>
          <a:p>
            <a:r>
              <a:rPr lang="en-US" sz="3600"/>
              <a:t>Estimating cost of Differential Attack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71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1600200"/>
                <a:ext cx="8458200" cy="4114800"/>
              </a:xfrm>
            </p:spPr>
            <p:txBody>
              <a:bodyPr/>
              <a:lstStyle/>
              <a:p>
                <a:r>
                  <a:rPr lang="en-US" sz="2000" dirty="0"/>
                  <a:t>Given m pairs of text, p the probability of a right pair, k the number of keys, </a:t>
                </a:r>
                <a:r>
                  <a:rPr lang="en-US" sz="2000" dirty="0">
                    <a:latin typeface="Math1Mono"/>
                  </a:rPr>
                  <a:t>𝛾</a:t>
                </a:r>
                <a:r>
                  <a:rPr lang="en-US" sz="2000" dirty="0"/>
                  <a:t> the number of suggested keys per right pair and</a:t>
                </a:r>
                <a:r>
                  <a:rPr lang="en-US" sz="2000" dirty="0">
                    <a:latin typeface="Math1" pitchFamily="2" charset="2"/>
                  </a:rPr>
                  <a:t> </a:t>
                </a:r>
                <a:r>
                  <a:rPr lang="en-US" sz="2000" dirty="0" err="1">
                    <a:latin typeface="Math1Mono"/>
                  </a:rPr>
                  <a:t>λ</a:t>
                </a:r>
                <a:r>
                  <a:rPr lang="en-US" sz="2000" dirty="0">
                    <a:latin typeface="Math1" pitchFamily="2" charset="2"/>
                  </a:rPr>
                  <a:t> </a:t>
                </a:r>
                <a:r>
                  <a:rPr lang="en-US" sz="2000" dirty="0"/>
                  <a:t>the ratio of non-discarded pairs to the total number of pairs</a:t>
                </a:r>
              </a:p>
              <a:p>
                <a:r>
                  <a:rPr lang="en-US" sz="2000" dirty="0"/>
                  <a:t>Average count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𝜆𝛾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0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𝑚𝑝</m:t>
                        </m:r>
                      </m:num>
                      <m:den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𝛾𝜆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𝑘𝑝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𝛾𝜆</m:t>
                        </m:r>
                      </m:den>
                    </m:f>
                  </m:oMath>
                </a14:m>
                <a:endParaRPr lang="en-US" sz="2000" dirty="0"/>
              </a:p>
              <a:p>
                <a:r>
                  <a:rPr lang="en-US" sz="2000" dirty="0"/>
                  <a:t>Right pairs are binomially distributed and for small p can be Poisson approximated by X ~ P(m, p)</a:t>
                </a:r>
              </a:p>
            </p:txBody>
          </p:sp>
        </mc:Choice>
        <mc:Fallback xmlns="">
          <p:sp>
            <p:nvSpPr>
              <p:cNvPr id="11571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1600200"/>
                <a:ext cx="8458200" cy="4114800"/>
              </a:xfrm>
              <a:blipFill>
                <a:blip r:embed="rId2"/>
                <a:stretch>
                  <a:fillRect l="-600" t="-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A5C38-0A15-4264-8CD7-B1CC77D71D8E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533400"/>
          </a:xfrm>
        </p:spPr>
        <p:txBody>
          <a:bodyPr/>
          <a:lstStyle/>
          <a:p>
            <a:r>
              <a:rPr lang="en-US" sz="3600"/>
              <a:t>Data Encryption Standard</a:t>
            </a:r>
          </a:p>
        </p:txBody>
      </p:sp>
      <p:sp>
        <p:nvSpPr>
          <p:cNvPr id="33797" name="Text Box 3"/>
          <p:cNvSpPr txBox="1">
            <a:spLocks noChangeArrowheads="1"/>
          </p:cNvSpPr>
          <p:nvPr/>
        </p:nvSpPr>
        <p:spPr bwMode="auto">
          <a:xfrm>
            <a:off x="457200" y="861165"/>
            <a:ext cx="8229600" cy="563231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sz="2000" dirty="0">
                <a:latin typeface="Arial" pitchFamily="34" charset="0"/>
              </a:rPr>
              <a:t> Federal History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itchFamily="34" charset="0"/>
              </a:rPr>
              <a:t> 1972 study.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itchFamily="34" charset="0"/>
              </a:rPr>
              <a:t> RFP: 5/73, 8/74.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itchFamily="34" charset="0"/>
              </a:rPr>
              <a:t> NSA: S-Box influence, key size reduction.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itchFamily="34" charset="0"/>
              </a:rPr>
              <a:t> Published in Federal Register: 3/75.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itchFamily="34" charset="0"/>
              </a:rPr>
              <a:t> FIPS 46:  January, 1976.</a:t>
            </a:r>
          </a:p>
          <a:p>
            <a:pPr>
              <a:buFontTx/>
              <a:buChar char="•"/>
            </a:pPr>
            <a:r>
              <a:rPr lang="en-US" sz="2000" i="1" dirty="0">
                <a:latin typeface="Arial" pitchFamily="34" charset="0"/>
              </a:rPr>
              <a:t> </a:t>
            </a:r>
            <a:r>
              <a:rPr lang="en-US" sz="2000" dirty="0">
                <a:latin typeface="Arial" pitchFamily="34" charset="0"/>
              </a:rPr>
              <a:t>DES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itchFamily="34" charset="0"/>
              </a:rPr>
              <a:t>Descendant of Feistel’s Lucifer.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itchFamily="34" charset="0"/>
              </a:rPr>
              <a:t> Designers: Horst 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</a:rPr>
              <a:t>Feistel, Walter Tuchman, Don Coppersmith, Alan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</a:rPr>
              <a:t>Konheim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</a:rPr>
              <a:t>, Edna Grossman, Bill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</a:rPr>
              <a:t>Notz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</a:rPr>
              <a:t>, Lynn Smith, and Bryant Tuckerman.</a:t>
            </a:r>
          </a:p>
          <a:p>
            <a:pPr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</a:rPr>
              <a:t> Brute Force Cracking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</a:rPr>
              <a:t>Key size controversy:  USG wanted 48 bit keys, IBM wanted 64 bit keys.  Result: 56-bit keys.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</a:rPr>
              <a:t>EFS DES Cracker: $250K, 1998. 1,536 custom chips. Can brute force a DES key in days</a:t>
            </a:r>
            <a:r>
              <a:rPr lang="en-US" sz="2000" dirty="0">
                <a:latin typeface="Arial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</a:rPr>
              <a:t>Deep Crack and distributed net break a DES key in 22.25 hours.</a:t>
            </a:r>
            <a:endParaRPr lang="en-US" sz="2000" dirty="0">
              <a:latin typeface="Arial" pitchFamily="34" charset="0"/>
            </a:endParaRPr>
          </a:p>
          <a:p>
            <a:endParaRPr lang="en-US" sz="2000" dirty="0">
              <a:latin typeface="Arial" pitchFamily="34" charset="0"/>
            </a:endParaRP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F3D09A-B096-494E-9882-E2BDC4C0FA78}" type="slidenum">
              <a:rPr lang="en-US"/>
              <a:pPr>
                <a:defRPr/>
              </a:pPr>
              <a:t>60</a:t>
            </a:fld>
            <a:endParaRPr lang="en-US"/>
          </a:p>
        </p:txBody>
      </p:sp>
      <p:sp>
        <p:nvSpPr>
          <p:cNvPr id="11674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sz="3600"/>
              <a:t>Comments on Differential Cryptanalysis of DES</a:t>
            </a:r>
          </a:p>
        </p:txBody>
      </p:sp>
      <p:graphicFrame>
        <p:nvGraphicFramePr>
          <p:cNvPr id="3022851" name="Group 3"/>
          <p:cNvGraphicFramePr>
            <a:graphicFrameLocks noGrp="1"/>
          </p:cNvGraphicFramePr>
          <p:nvPr>
            <p:ph idx="1"/>
          </p:nvPr>
        </p:nvGraphicFramePr>
        <p:xfrm>
          <a:off x="228600" y="2286000"/>
          <a:ext cx="8610600" cy="2834640"/>
        </p:xfrm>
        <a:graphic>
          <a:graphicData uri="http://schemas.openxmlformats.org/drawingml/2006/table">
            <a:tbl>
              <a:tblPr/>
              <a:tblGrid>
                <a:gridCol w="116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# Rounds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Needed pairs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Analyzed Pairs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Bits Found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# Char rounds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Char prob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S/N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Chosen Plain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1/10486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15.6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-55.1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JLM 20200305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A0DCF7-EB04-4F61-82EE-D054BBBB09BD}" type="slidenum">
              <a:rPr lang="en-US"/>
              <a:pPr>
                <a:defRPr/>
              </a:pPr>
              <a:t>61</a:t>
            </a:fld>
            <a:endParaRPr lang="en-US"/>
          </a:p>
        </p:txBody>
      </p:sp>
      <p:sp>
        <p:nvSpPr>
          <p:cNvPr id="1177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/>
          <a:lstStyle/>
          <a:p>
            <a:r>
              <a:rPr lang="en-US" sz="3600"/>
              <a:t>DES S-Box Design Criteria</a:t>
            </a:r>
          </a:p>
        </p:txBody>
      </p:sp>
      <p:sp>
        <p:nvSpPr>
          <p:cNvPr id="117765" name="Text Box 3"/>
          <p:cNvSpPr txBox="1">
            <a:spLocks noChangeArrowheads="1"/>
          </p:cNvSpPr>
          <p:nvPr/>
        </p:nvSpPr>
        <p:spPr bwMode="auto">
          <a:xfrm>
            <a:off x="593725" y="2381250"/>
            <a:ext cx="7788275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 sz="3200">
              <a:latin typeface="Math3Mono" pitchFamily="2" charset="2"/>
            </a:endParaRPr>
          </a:p>
        </p:txBody>
      </p:sp>
      <p:sp>
        <p:nvSpPr>
          <p:cNvPr id="117766" name="Text Box 4"/>
          <p:cNvSpPr txBox="1">
            <a:spLocks noChangeArrowheads="1"/>
          </p:cNvSpPr>
          <p:nvPr/>
        </p:nvSpPr>
        <p:spPr bwMode="auto">
          <a:xfrm>
            <a:off x="669925" y="2025650"/>
            <a:ext cx="7331075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lvl="1">
              <a:buFontTx/>
              <a:buChar char="•"/>
            </a:pPr>
            <a:endParaRPr lang="en-US" sz="3200">
              <a:latin typeface="Arial" pitchFamily="34" charset="0"/>
            </a:endParaRPr>
          </a:p>
        </p:txBody>
      </p:sp>
      <p:sp>
        <p:nvSpPr>
          <p:cNvPr id="11776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077200" cy="40386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No S-box is linear or affine function of its input.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Changing one bit in the input of an S-Box changes at least two output bits.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S-boxes were chosen to minimize the difference between the number of 1’s and 0’s when any input bit is held constant.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S(X) and S(X</a:t>
            </a:r>
            <a:r>
              <a:rPr lang="en-US" sz="2000" dirty="0">
                <a:latin typeface="Math1Mono"/>
              </a:rPr>
              <a:t>⨁</a:t>
            </a:r>
            <a:r>
              <a:rPr lang="en-US" sz="2000" dirty="0"/>
              <a:t>001100) differ in at least 2 bits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S(X)</a:t>
            </a:r>
            <a:r>
              <a:rPr lang="en-US" sz="2000" dirty="0">
                <a:latin typeface="Math1Mono"/>
              </a:rPr>
              <a:t>¹</a:t>
            </a:r>
            <a:r>
              <a:rPr lang="en-US" sz="2000" dirty="0"/>
              <a:t>S(X</a:t>
            </a:r>
            <a:r>
              <a:rPr lang="en-US" sz="2000" dirty="0">
                <a:latin typeface="Math1Mono"/>
              </a:rPr>
              <a:t>⨁</a:t>
            </a:r>
            <a:r>
              <a:rPr lang="en-US" sz="2000" dirty="0"/>
              <a:t>11xy00)</a:t>
            </a:r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5E925F-CE28-47C1-AD38-7FDC4B9C71BB}" type="slidenum">
              <a:rPr lang="en-US"/>
              <a:pPr>
                <a:defRPr/>
              </a:pPr>
              <a:t>62</a:t>
            </a:fld>
            <a:endParaRPr lang="en-US"/>
          </a:p>
        </p:txBody>
      </p:sp>
      <p:sp>
        <p:nvSpPr>
          <p:cNvPr id="1187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z="3600"/>
              <a:t>Comments on effect of components on Differential Cryptanalysis</a:t>
            </a:r>
          </a:p>
        </p:txBody>
      </p:sp>
      <p:sp>
        <p:nvSpPr>
          <p:cNvPr id="1187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382000" cy="3810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/>
              <a:t>E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Without expansion, there is a 4 round iterative characteristic with p= 1/256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P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Major influence.  If P=I, there is a 10-round characteristic with p= 2</a:t>
            </a:r>
            <a:r>
              <a:rPr lang="en-US" sz="2000" baseline="30000" dirty="0"/>
              <a:t>-14.5 </a:t>
            </a:r>
            <a:r>
              <a:rPr lang="en-US" sz="2000" dirty="0"/>
              <a:t>(but other attacks would be worse).</a:t>
            </a:r>
            <a:endParaRPr lang="en-US" sz="2000" baseline="30000" dirty="0"/>
          </a:p>
          <a:p>
            <a:pPr>
              <a:spcBef>
                <a:spcPts val="200"/>
              </a:spcBef>
            </a:pPr>
            <a:r>
              <a:rPr lang="en-US" sz="2000" dirty="0"/>
              <a:t>S Box order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If S1, S7 and S4 were in order, there would be a 2 round iterative characteristic with p= 1/73.  However, Matsui found an order (24673158) that is better and also better against Linear crypto.  Optimum order for LC resistance: 27643158.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S properties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S boxes are nearly optimum against differential crypto</a:t>
            </a:r>
          </a:p>
          <a:p>
            <a:pPr lvl="1">
              <a:buFontTx/>
              <a:buNone/>
            </a:pPr>
            <a:endParaRPr lang="en-US" sz="2000" dirty="0"/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CCA3FC-D5D3-483B-A080-F75943D534F0}" type="slidenum">
              <a:rPr lang="en-US"/>
              <a:pPr>
                <a:defRPr/>
              </a:pPr>
              <a:t>63</a:t>
            </a:fld>
            <a:endParaRPr lang="en-US"/>
          </a:p>
        </p:txBody>
      </p:sp>
      <p:sp>
        <p:nvSpPr>
          <p:cNvPr id="12083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/>
          <a:lstStyle/>
          <a:p>
            <a:r>
              <a:rPr lang="en-US" sz="3600"/>
              <a:t>Linear Cryptanalysis</a:t>
            </a:r>
          </a:p>
        </p:txBody>
      </p:sp>
      <p:sp>
        <p:nvSpPr>
          <p:cNvPr id="1208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305800" cy="4114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/>
              <a:t>Basic idea: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Suppose </a:t>
            </a:r>
            <a:r>
              <a:rPr lang="en-US" sz="2000" dirty="0">
                <a:latin typeface="Math1Mono"/>
              </a:rPr>
              <a:t>𝛼</a:t>
            </a:r>
            <a:r>
              <a:rPr lang="en-US" sz="2000" baseline="-25000" dirty="0"/>
              <a:t>i</a:t>
            </a:r>
            <a:r>
              <a:rPr lang="en-US" sz="2000" dirty="0"/>
              <a:t>(P)</a:t>
            </a:r>
            <a:r>
              <a:rPr lang="en-US" sz="2000" dirty="0">
                <a:latin typeface="Math1Mono"/>
              </a:rPr>
              <a:t>⨁β</a:t>
            </a:r>
            <a:r>
              <a:rPr lang="en-US" sz="2000" baseline="-25000" dirty="0"/>
              <a:t>i</a:t>
            </a:r>
            <a:r>
              <a:rPr lang="en-US" sz="2000" dirty="0"/>
              <a:t>(C)=</a:t>
            </a:r>
            <a:r>
              <a:rPr lang="en-US" sz="2000" dirty="0" err="1">
                <a:latin typeface="Math1Mono"/>
              </a:rPr>
              <a:t>g</a:t>
            </a:r>
            <a:r>
              <a:rPr lang="en-US" sz="2000" baseline="-25000" dirty="0" err="1"/>
              <a:t>i</a:t>
            </a:r>
            <a:r>
              <a:rPr lang="en-US" sz="2000" dirty="0"/>
              <a:t>(k) holds with </a:t>
            </a:r>
            <a:r>
              <a:rPr lang="en-US" sz="2000" dirty="0" err="1">
                <a:latin typeface="Math1Mono"/>
              </a:rPr>
              <a:t>g</a:t>
            </a:r>
            <a:r>
              <a:rPr lang="en-US" sz="2000" baseline="-25000" dirty="0" err="1"/>
              <a:t>i</a:t>
            </a:r>
            <a:r>
              <a:rPr lang="en-US" sz="2000" dirty="0">
                <a:latin typeface="Math1" pitchFamily="2" charset="2"/>
              </a:rPr>
              <a:t>,</a:t>
            </a:r>
            <a:r>
              <a:rPr lang="en-US" sz="2000" dirty="0"/>
              <a:t> linear, for i= 1, 2, …, m.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Each equation imposes a linear constraint and reduces key search by a factor of 2.  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Guess (n-m-1) bits of key.  There are 2</a:t>
            </a:r>
            <a:r>
              <a:rPr lang="en-US" sz="2000" baseline="30000" dirty="0"/>
              <a:t>(n-m-1)</a:t>
            </a:r>
            <a:r>
              <a:rPr lang="en-US" sz="2000" dirty="0"/>
              <a:t>.  Use the constraints to get the remaining keys.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Can we find linear constraints in the “per round” functions and knit them together?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No!  Per Round functions do not have linear constraints.</a:t>
            </a:r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88F602-454B-4881-B2DC-79F15E04200F}" type="slidenum">
              <a:rPr lang="en-US"/>
              <a:pPr>
                <a:defRPr/>
              </a:pPr>
              <a:t>64</a:t>
            </a:fld>
            <a:endParaRPr lang="en-US"/>
          </a:p>
        </p:txBody>
      </p:sp>
      <p:sp>
        <p:nvSpPr>
          <p:cNvPr id="12186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/>
          <a:lstStyle/>
          <a:p>
            <a:r>
              <a:rPr lang="en-US" sz="3600"/>
              <a:t>Linear Cryptanalysis</a:t>
            </a:r>
          </a:p>
        </p:txBody>
      </p:sp>
      <p:sp>
        <p:nvSpPr>
          <p:cNvPr id="1218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3962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/>
              <a:t>Next idea 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/>
              <a:t>Can we find </a:t>
            </a:r>
            <a:r>
              <a:rPr lang="en-US" sz="2000" dirty="0">
                <a:latin typeface="Math1Mono"/>
              </a:rPr>
              <a:t>𝛼</a:t>
            </a:r>
            <a:r>
              <a:rPr lang="en-US" sz="2000" dirty="0"/>
              <a:t>(P)</a:t>
            </a:r>
            <a:r>
              <a:rPr lang="en-US" sz="2000" dirty="0">
                <a:latin typeface="Math1Mono"/>
              </a:rPr>
              <a:t>⨁β</a:t>
            </a:r>
            <a:r>
              <a:rPr lang="en-US" sz="2000" dirty="0"/>
              <a:t>(C)= </a:t>
            </a:r>
            <a:r>
              <a:rPr lang="en-US" sz="2000" dirty="0">
                <a:latin typeface="Math1Mono"/>
              </a:rPr>
              <a:t>L</a:t>
            </a:r>
            <a:r>
              <a:rPr lang="en-US" sz="2000" dirty="0"/>
              <a:t>(k) which holds with </a:t>
            </a:r>
            <a:r>
              <a:rPr lang="en-US" sz="2000" dirty="0">
                <a:latin typeface="Math1Mono"/>
              </a:rPr>
              <a:t>L</a:t>
            </a:r>
            <a:r>
              <a:rPr lang="en-US" sz="2000" dirty="0">
                <a:latin typeface="Math1" pitchFamily="2" charset="2"/>
              </a:rPr>
              <a:t>,</a:t>
            </a:r>
            <a:r>
              <a:rPr lang="en-US" sz="2000" dirty="0"/>
              <a:t> linear, with probability p?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/>
              <a:t>Suppose </a:t>
            </a:r>
            <a:r>
              <a:rPr lang="en-US" sz="2000" dirty="0">
                <a:latin typeface="Math1Mono"/>
              </a:rPr>
              <a:t>𝛼</a:t>
            </a:r>
            <a:r>
              <a:rPr lang="en-US" sz="2000" dirty="0"/>
              <a:t>(P)</a:t>
            </a:r>
            <a:r>
              <a:rPr lang="en-US" sz="2000" dirty="0">
                <a:latin typeface="Math1Mono"/>
              </a:rPr>
              <a:t>⨁β</a:t>
            </a:r>
            <a:r>
              <a:rPr lang="en-US" sz="2000" dirty="0"/>
              <a:t>(C)= </a:t>
            </a:r>
            <a:r>
              <a:rPr lang="en-US" sz="2000" dirty="0">
                <a:latin typeface="Math1Mono"/>
              </a:rPr>
              <a:t>L</a:t>
            </a:r>
            <a:r>
              <a:rPr lang="en-US" sz="2000" dirty="0"/>
              <a:t>(k), with probability p&gt;.5.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/>
              <a:t>Collect a lot of plain/cipher pairs.  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/>
              <a:t>Each will “vote” for </a:t>
            </a:r>
            <a:r>
              <a:rPr lang="en-US" sz="2000" dirty="0">
                <a:latin typeface="Math1Mono"/>
              </a:rPr>
              <a:t>L</a:t>
            </a:r>
            <a:r>
              <a:rPr lang="en-US" sz="2000" dirty="0"/>
              <a:t>(k)=0 or </a:t>
            </a:r>
            <a:r>
              <a:rPr lang="en-US" sz="2000" dirty="0">
                <a:latin typeface="Math1Mono"/>
              </a:rPr>
              <a:t>L</a:t>
            </a:r>
            <a:r>
              <a:rPr lang="en-US" sz="2000" dirty="0"/>
              <a:t>(k)=1.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/>
              <a:t>Pick the winner.</a:t>
            </a:r>
          </a:p>
          <a:p>
            <a:pPr lvl="1">
              <a:lnSpc>
                <a:spcPct val="90000"/>
              </a:lnSpc>
              <a:spcBef>
                <a:spcPts val="200"/>
              </a:spcBef>
              <a:buFontTx/>
              <a:buNone/>
            </a:pPr>
            <a:endParaRPr lang="en-US" sz="2000" dirty="0"/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/>
              <a:t>p= 1/2+</a:t>
            </a:r>
            <a:r>
              <a:rPr lang="en-US" sz="2000" dirty="0">
                <a:latin typeface="Math1Mono"/>
              </a:rPr>
              <a:t>𝝴</a:t>
            </a:r>
            <a:r>
              <a:rPr lang="en-US" sz="2000" dirty="0"/>
              <a:t> requires c</a:t>
            </a:r>
            <a:r>
              <a:rPr lang="en-US" sz="2000" dirty="0">
                <a:latin typeface="Math1Mono"/>
              </a:rPr>
              <a:t> 𝝴</a:t>
            </a:r>
            <a:r>
              <a:rPr lang="en-US" sz="2000" baseline="30000" dirty="0"/>
              <a:t>-2</a:t>
            </a:r>
            <a:r>
              <a:rPr lang="en-US" sz="2000" dirty="0"/>
              <a:t> texts (we’ll see why later).</a:t>
            </a: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Math1Mono"/>
              </a:rPr>
              <a:t>𝝴</a:t>
            </a:r>
            <a:r>
              <a:rPr lang="en-US" sz="2000" dirty="0">
                <a:latin typeface="Math1" pitchFamily="2" charset="2"/>
              </a:rPr>
              <a:t>  </a:t>
            </a:r>
            <a:r>
              <a:rPr lang="en-US" sz="2000" dirty="0"/>
              <a:t>is called “bias”.</a:t>
            </a:r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5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1905000" cy="457200"/>
          </a:xfrm>
        </p:spPr>
        <p:txBody>
          <a:bodyPr/>
          <a:lstStyle/>
          <a:p>
            <a:pPr>
              <a:defRPr/>
            </a:pPr>
            <a:fld id="{6AB429D7-8070-47C4-A0C3-C2BD79E93EDA}" type="slidenum">
              <a:rPr lang="en-US"/>
              <a:pPr>
                <a:defRPr/>
              </a:pPr>
              <a:t>65</a:t>
            </a:fld>
            <a:endParaRPr lang="en-US"/>
          </a:p>
        </p:txBody>
      </p:sp>
      <p:sp>
        <p:nvSpPr>
          <p:cNvPr id="12288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/>
              <a:t>Linear Cryptanalysis Notation</a:t>
            </a:r>
          </a:p>
        </p:txBody>
      </p:sp>
      <p:sp>
        <p:nvSpPr>
          <p:cNvPr id="1228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4572000" cy="4495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/>
              <a:t>Matsui numbers bits from right to left, rightmost bit is bit 0.  FIPS (and everyone else) goes from left to right starting at 1.  I will use the FIPS conventions.  To map Matsui positions to everyone else’s:</a:t>
            </a:r>
          </a:p>
          <a:p>
            <a:pPr lvl="1">
              <a:lnSpc>
                <a:spcPct val="80000"/>
              </a:lnSpc>
              <a:spcBef>
                <a:spcPts val="200"/>
              </a:spcBef>
            </a:pPr>
            <a:r>
              <a:rPr lang="en-US" sz="2000" dirty="0"/>
              <a:t>M(i)= 64-EE(i).  For 32 bits make the obvious change</a:t>
            </a:r>
            <a:r>
              <a:rPr lang="en-US" sz="2400" dirty="0"/>
              <a:t>.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endParaRPr lang="en-US" sz="2400" dirty="0"/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/>
              <a:t>Matsui also refers to the two portions of the plaintext and cipher-text as  (P</a:t>
            </a:r>
            <a:r>
              <a:rPr lang="en-US" sz="2000" baseline="-25000" dirty="0"/>
              <a:t>H</a:t>
            </a:r>
            <a:r>
              <a:rPr lang="en-US" sz="2000" dirty="0"/>
              <a:t>, P</a:t>
            </a:r>
            <a:r>
              <a:rPr lang="en-US" sz="2000" baseline="-25000" dirty="0"/>
              <a:t>L</a:t>
            </a:r>
            <a:r>
              <a:rPr lang="en-US" sz="2000" dirty="0"/>
              <a:t>), (C</a:t>
            </a:r>
            <a:r>
              <a:rPr lang="en-US" sz="2000" baseline="-25000" dirty="0"/>
              <a:t>H</a:t>
            </a:r>
            <a:r>
              <a:rPr lang="en-US" sz="2000" dirty="0"/>
              <a:t>, C</a:t>
            </a:r>
            <a:r>
              <a:rPr lang="en-US" sz="2000" baseline="-25000" dirty="0"/>
              <a:t>L</a:t>
            </a:r>
            <a:r>
              <a:rPr lang="en-US" sz="2000" dirty="0"/>
              <a:t>), we’ll stick with (P</a:t>
            </a:r>
            <a:r>
              <a:rPr lang="en-US" sz="2000" baseline="-25000" dirty="0"/>
              <a:t>L</a:t>
            </a:r>
            <a:r>
              <a:rPr lang="en-US" sz="2000" dirty="0"/>
              <a:t>, P</a:t>
            </a:r>
            <a:r>
              <a:rPr lang="en-US" sz="2000" baseline="-25000" dirty="0"/>
              <a:t>R</a:t>
            </a:r>
            <a:r>
              <a:rPr lang="en-US" sz="2000" dirty="0"/>
              <a:t>), (C</a:t>
            </a:r>
            <a:r>
              <a:rPr lang="en-US" sz="2000" baseline="-25000" dirty="0"/>
              <a:t>L</a:t>
            </a:r>
            <a:r>
              <a:rPr lang="en-US" sz="2000" dirty="0"/>
              <a:t>, C</a:t>
            </a:r>
            <a:r>
              <a:rPr lang="en-US" sz="2000" baseline="-25000" dirty="0"/>
              <a:t>R</a:t>
            </a:r>
            <a:r>
              <a:rPr lang="en-US" sz="2000" dirty="0"/>
              <a:t>).</a:t>
            </a:r>
          </a:p>
        </p:txBody>
      </p:sp>
      <p:sp>
        <p:nvSpPr>
          <p:cNvPr id="122886" name="Oval 4"/>
          <p:cNvSpPr>
            <a:spLocks noChangeArrowheads="1"/>
          </p:cNvSpPr>
          <p:nvPr/>
        </p:nvSpPr>
        <p:spPr bwMode="auto">
          <a:xfrm>
            <a:off x="5105400" y="1524000"/>
            <a:ext cx="3352800" cy="609600"/>
          </a:xfrm>
          <a:prstGeom prst="ellipse">
            <a:avLst/>
          </a:prstGeom>
          <a:noFill/>
          <a:ln w="12700" cap="sq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887" name="Oval 5"/>
          <p:cNvSpPr>
            <a:spLocks noChangeArrowheads="1"/>
          </p:cNvSpPr>
          <p:nvPr/>
        </p:nvSpPr>
        <p:spPr bwMode="auto">
          <a:xfrm>
            <a:off x="5181600" y="5638800"/>
            <a:ext cx="3505200" cy="609600"/>
          </a:xfrm>
          <a:prstGeom prst="ellipse">
            <a:avLst/>
          </a:prstGeom>
          <a:noFill/>
          <a:ln w="12700" cap="sq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888" name="Rectangle 6"/>
          <p:cNvSpPr>
            <a:spLocks noChangeArrowheads="1"/>
          </p:cNvSpPr>
          <p:nvPr/>
        </p:nvSpPr>
        <p:spPr bwMode="auto">
          <a:xfrm>
            <a:off x="6477000" y="26670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889" name="Text Box 7"/>
          <p:cNvSpPr txBox="1">
            <a:spLocks noChangeArrowheads="1"/>
          </p:cNvSpPr>
          <p:nvPr/>
        </p:nvSpPr>
        <p:spPr bwMode="auto">
          <a:xfrm>
            <a:off x="4876800" y="25908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122890" name="Line 8"/>
          <p:cNvSpPr>
            <a:spLocks noChangeShapeType="1"/>
          </p:cNvSpPr>
          <p:nvPr/>
        </p:nvSpPr>
        <p:spPr bwMode="auto">
          <a:xfrm flipH="1">
            <a:off x="5181600" y="2819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891" name="Text Box 9"/>
          <p:cNvSpPr txBox="1">
            <a:spLocks noChangeArrowheads="1"/>
          </p:cNvSpPr>
          <p:nvPr/>
        </p:nvSpPr>
        <p:spPr bwMode="auto">
          <a:xfrm>
            <a:off x="6442075" y="1676400"/>
            <a:ext cx="746125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P</a:t>
            </a:r>
            <a:r>
              <a:rPr lang="en-US" sz="1800" baseline="-25000">
                <a:latin typeface="Arial" pitchFamily="34" charset="0"/>
              </a:rPr>
              <a:t>L</a:t>
            </a:r>
            <a:r>
              <a:rPr lang="en-US" sz="1800">
                <a:latin typeface="Arial" pitchFamily="34" charset="0"/>
              </a:rPr>
              <a:t> P</a:t>
            </a:r>
            <a:r>
              <a:rPr lang="en-US" sz="1800" baseline="-25000">
                <a:latin typeface="Arial" pitchFamily="34" charset="0"/>
              </a:rPr>
              <a:t>R</a:t>
            </a:r>
          </a:p>
        </p:txBody>
      </p:sp>
      <p:sp>
        <p:nvSpPr>
          <p:cNvPr id="122892" name="Text Box 10"/>
          <p:cNvSpPr txBox="1">
            <a:spLocks noChangeArrowheads="1"/>
          </p:cNvSpPr>
          <p:nvPr/>
        </p:nvSpPr>
        <p:spPr bwMode="auto">
          <a:xfrm>
            <a:off x="6581775" y="5791200"/>
            <a:ext cx="771525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C</a:t>
            </a:r>
            <a:r>
              <a:rPr lang="en-US" sz="1800" baseline="-25000">
                <a:latin typeface="Arial" pitchFamily="34" charset="0"/>
              </a:rPr>
              <a:t>L</a:t>
            </a:r>
            <a:r>
              <a:rPr lang="en-US" sz="1800">
                <a:latin typeface="Arial" pitchFamily="34" charset="0"/>
              </a:rPr>
              <a:t> C</a:t>
            </a:r>
            <a:r>
              <a:rPr lang="en-US" sz="1800" baseline="-25000">
                <a:latin typeface="Arial" pitchFamily="34" charset="0"/>
              </a:rPr>
              <a:t>R</a:t>
            </a:r>
          </a:p>
        </p:txBody>
      </p:sp>
      <p:sp>
        <p:nvSpPr>
          <p:cNvPr id="122893" name="Line 11"/>
          <p:cNvSpPr>
            <a:spLocks noChangeShapeType="1"/>
          </p:cNvSpPr>
          <p:nvPr/>
        </p:nvSpPr>
        <p:spPr bwMode="auto">
          <a:xfrm flipH="1">
            <a:off x="7162800" y="2819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894" name="Text Box 12"/>
          <p:cNvSpPr txBox="1">
            <a:spLocks noChangeArrowheads="1"/>
          </p:cNvSpPr>
          <p:nvPr/>
        </p:nvSpPr>
        <p:spPr bwMode="auto">
          <a:xfrm>
            <a:off x="6705600" y="26670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22895" name="Text Box 13"/>
          <p:cNvSpPr txBox="1">
            <a:spLocks noChangeArrowheads="1"/>
          </p:cNvSpPr>
          <p:nvPr/>
        </p:nvSpPr>
        <p:spPr bwMode="auto">
          <a:xfrm>
            <a:off x="7543800" y="2514600"/>
            <a:ext cx="366713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X</a:t>
            </a:r>
            <a:r>
              <a:rPr lang="en-US" sz="1400" baseline="-25000">
                <a:latin typeface="Arial" pitchFamily="34" charset="0"/>
              </a:rPr>
              <a:t>1</a:t>
            </a:r>
          </a:p>
        </p:txBody>
      </p:sp>
      <p:sp>
        <p:nvSpPr>
          <p:cNvPr id="122896" name="Line 14"/>
          <p:cNvSpPr>
            <a:spLocks noChangeShapeType="1"/>
          </p:cNvSpPr>
          <p:nvPr/>
        </p:nvSpPr>
        <p:spPr bwMode="auto">
          <a:xfrm>
            <a:off x="6858000" y="21336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897" name="Line 15"/>
          <p:cNvSpPr>
            <a:spLocks noChangeShapeType="1"/>
          </p:cNvSpPr>
          <p:nvPr/>
        </p:nvSpPr>
        <p:spPr bwMode="auto">
          <a:xfrm>
            <a:off x="5105400" y="24384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898" name="Line 16"/>
          <p:cNvSpPr>
            <a:spLocks noChangeShapeType="1"/>
          </p:cNvSpPr>
          <p:nvPr/>
        </p:nvSpPr>
        <p:spPr bwMode="auto">
          <a:xfrm>
            <a:off x="5105400" y="53340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899" name="Line 17"/>
          <p:cNvSpPr>
            <a:spLocks noChangeShapeType="1"/>
          </p:cNvSpPr>
          <p:nvPr/>
        </p:nvSpPr>
        <p:spPr bwMode="auto">
          <a:xfrm>
            <a:off x="6858000" y="5334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00" name="Line 18"/>
          <p:cNvSpPr>
            <a:spLocks noChangeShapeType="1"/>
          </p:cNvSpPr>
          <p:nvPr/>
        </p:nvSpPr>
        <p:spPr bwMode="auto">
          <a:xfrm>
            <a:off x="5105400" y="2438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01" name="Line 19"/>
          <p:cNvSpPr>
            <a:spLocks noChangeShapeType="1"/>
          </p:cNvSpPr>
          <p:nvPr/>
        </p:nvSpPr>
        <p:spPr bwMode="auto">
          <a:xfrm>
            <a:off x="8458200" y="24384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02" name="Line 20"/>
          <p:cNvSpPr>
            <a:spLocks noChangeShapeType="1"/>
          </p:cNvSpPr>
          <p:nvPr/>
        </p:nvSpPr>
        <p:spPr bwMode="auto">
          <a:xfrm>
            <a:off x="5105400" y="29718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03" name="Line 21"/>
          <p:cNvSpPr>
            <a:spLocks noChangeShapeType="1"/>
          </p:cNvSpPr>
          <p:nvPr/>
        </p:nvSpPr>
        <p:spPr bwMode="auto">
          <a:xfrm>
            <a:off x="8458200" y="2819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04" name="Rectangle 22"/>
          <p:cNvSpPr>
            <a:spLocks noChangeArrowheads="1"/>
          </p:cNvSpPr>
          <p:nvPr/>
        </p:nvSpPr>
        <p:spPr bwMode="auto">
          <a:xfrm>
            <a:off x="6477000" y="37338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05" name="Line 23"/>
          <p:cNvSpPr>
            <a:spLocks noChangeShapeType="1"/>
          </p:cNvSpPr>
          <p:nvPr/>
        </p:nvSpPr>
        <p:spPr bwMode="auto">
          <a:xfrm flipH="1">
            <a:off x="5181600" y="3886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06" name="Line 24"/>
          <p:cNvSpPr>
            <a:spLocks noChangeShapeType="1"/>
          </p:cNvSpPr>
          <p:nvPr/>
        </p:nvSpPr>
        <p:spPr bwMode="auto">
          <a:xfrm flipH="1">
            <a:off x="7162800" y="3886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07" name="Text Box 25"/>
          <p:cNvSpPr txBox="1">
            <a:spLocks noChangeArrowheads="1"/>
          </p:cNvSpPr>
          <p:nvPr/>
        </p:nvSpPr>
        <p:spPr bwMode="auto">
          <a:xfrm>
            <a:off x="6705600" y="37338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22908" name="Text Box 26"/>
          <p:cNvSpPr txBox="1">
            <a:spLocks noChangeArrowheads="1"/>
          </p:cNvSpPr>
          <p:nvPr/>
        </p:nvSpPr>
        <p:spPr bwMode="auto">
          <a:xfrm>
            <a:off x="7580313" y="3505200"/>
            <a:ext cx="366712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X</a:t>
            </a:r>
            <a:r>
              <a:rPr lang="en-US" sz="1400" baseline="-25000">
                <a:latin typeface="Arial" pitchFamily="34" charset="0"/>
              </a:rPr>
              <a:t>2</a:t>
            </a:r>
          </a:p>
        </p:txBody>
      </p:sp>
      <p:sp>
        <p:nvSpPr>
          <p:cNvPr id="122909" name="Line 27"/>
          <p:cNvSpPr>
            <a:spLocks noChangeShapeType="1"/>
          </p:cNvSpPr>
          <p:nvPr/>
        </p:nvSpPr>
        <p:spPr bwMode="auto">
          <a:xfrm>
            <a:off x="5105400" y="35814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10" name="Line 28"/>
          <p:cNvSpPr>
            <a:spLocks noChangeShapeType="1"/>
          </p:cNvSpPr>
          <p:nvPr/>
        </p:nvSpPr>
        <p:spPr bwMode="auto">
          <a:xfrm flipH="1">
            <a:off x="8458200" y="35052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11" name="Line 29"/>
          <p:cNvSpPr>
            <a:spLocks noChangeShapeType="1"/>
          </p:cNvSpPr>
          <p:nvPr/>
        </p:nvSpPr>
        <p:spPr bwMode="auto">
          <a:xfrm>
            <a:off x="5105400" y="40386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12" name="Line 30"/>
          <p:cNvSpPr>
            <a:spLocks noChangeShapeType="1"/>
          </p:cNvSpPr>
          <p:nvPr/>
        </p:nvSpPr>
        <p:spPr bwMode="auto">
          <a:xfrm>
            <a:off x="8458200" y="3886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13" name="Text Box 31"/>
          <p:cNvSpPr txBox="1">
            <a:spLocks noChangeArrowheads="1"/>
          </p:cNvSpPr>
          <p:nvPr/>
        </p:nvSpPr>
        <p:spPr bwMode="auto">
          <a:xfrm>
            <a:off x="4876800" y="36576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122914" name="Line 32"/>
          <p:cNvSpPr>
            <a:spLocks noChangeShapeType="1"/>
          </p:cNvSpPr>
          <p:nvPr/>
        </p:nvSpPr>
        <p:spPr bwMode="auto">
          <a:xfrm flipH="1">
            <a:off x="5105400" y="3124200"/>
            <a:ext cx="33528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15" name="Line 33"/>
          <p:cNvSpPr>
            <a:spLocks noChangeShapeType="1"/>
          </p:cNvSpPr>
          <p:nvPr/>
        </p:nvSpPr>
        <p:spPr bwMode="auto">
          <a:xfrm>
            <a:off x="5105400" y="32004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16" name="Rectangle 34"/>
          <p:cNvSpPr>
            <a:spLocks noChangeArrowheads="1"/>
          </p:cNvSpPr>
          <p:nvPr/>
        </p:nvSpPr>
        <p:spPr bwMode="auto">
          <a:xfrm>
            <a:off x="6477000" y="47244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17" name="Line 35"/>
          <p:cNvSpPr>
            <a:spLocks noChangeShapeType="1"/>
          </p:cNvSpPr>
          <p:nvPr/>
        </p:nvSpPr>
        <p:spPr bwMode="auto">
          <a:xfrm flipH="1">
            <a:off x="5181600" y="4876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18" name="Line 36"/>
          <p:cNvSpPr>
            <a:spLocks noChangeShapeType="1"/>
          </p:cNvSpPr>
          <p:nvPr/>
        </p:nvSpPr>
        <p:spPr bwMode="auto">
          <a:xfrm flipH="1">
            <a:off x="7162800" y="4876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19" name="Text Box 37"/>
          <p:cNvSpPr txBox="1">
            <a:spLocks noChangeArrowheads="1"/>
          </p:cNvSpPr>
          <p:nvPr/>
        </p:nvSpPr>
        <p:spPr bwMode="auto">
          <a:xfrm>
            <a:off x="6705600" y="47244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22920" name="Text Box 38"/>
          <p:cNvSpPr txBox="1">
            <a:spLocks noChangeArrowheads="1"/>
          </p:cNvSpPr>
          <p:nvPr/>
        </p:nvSpPr>
        <p:spPr bwMode="auto">
          <a:xfrm>
            <a:off x="7580313" y="4495800"/>
            <a:ext cx="366712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X</a:t>
            </a:r>
            <a:r>
              <a:rPr lang="en-US" sz="1400" baseline="-25000">
                <a:latin typeface="Arial" pitchFamily="34" charset="0"/>
              </a:rPr>
              <a:t>3</a:t>
            </a:r>
          </a:p>
        </p:txBody>
      </p:sp>
      <p:sp>
        <p:nvSpPr>
          <p:cNvPr id="122921" name="Line 39"/>
          <p:cNvSpPr>
            <a:spLocks noChangeShapeType="1"/>
          </p:cNvSpPr>
          <p:nvPr/>
        </p:nvSpPr>
        <p:spPr bwMode="auto">
          <a:xfrm>
            <a:off x="5105400" y="4572000"/>
            <a:ext cx="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22" name="Line 40"/>
          <p:cNvSpPr>
            <a:spLocks noChangeShapeType="1"/>
          </p:cNvSpPr>
          <p:nvPr/>
        </p:nvSpPr>
        <p:spPr bwMode="auto">
          <a:xfrm flipH="1">
            <a:off x="8458200" y="44958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23" name="Line 41"/>
          <p:cNvSpPr>
            <a:spLocks noChangeShapeType="1"/>
          </p:cNvSpPr>
          <p:nvPr/>
        </p:nvSpPr>
        <p:spPr bwMode="auto">
          <a:xfrm>
            <a:off x="5105400" y="49530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24" name="Line 42"/>
          <p:cNvSpPr>
            <a:spLocks noChangeShapeType="1"/>
          </p:cNvSpPr>
          <p:nvPr/>
        </p:nvSpPr>
        <p:spPr bwMode="auto">
          <a:xfrm>
            <a:off x="8458200" y="48768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25" name="Text Box 43"/>
          <p:cNvSpPr txBox="1">
            <a:spLocks noChangeArrowheads="1"/>
          </p:cNvSpPr>
          <p:nvPr/>
        </p:nvSpPr>
        <p:spPr bwMode="auto">
          <a:xfrm>
            <a:off x="4922838" y="4572000"/>
            <a:ext cx="411162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122926" name="Line 44"/>
          <p:cNvSpPr>
            <a:spLocks noChangeShapeType="1"/>
          </p:cNvSpPr>
          <p:nvPr/>
        </p:nvSpPr>
        <p:spPr bwMode="auto">
          <a:xfrm flipH="1">
            <a:off x="5105400" y="4191000"/>
            <a:ext cx="3352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27" name="Line 45"/>
          <p:cNvSpPr>
            <a:spLocks noChangeShapeType="1"/>
          </p:cNvSpPr>
          <p:nvPr/>
        </p:nvSpPr>
        <p:spPr bwMode="auto">
          <a:xfrm>
            <a:off x="5105400" y="42672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28" name="Line 46"/>
          <p:cNvSpPr>
            <a:spLocks noChangeShapeType="1"/>
          </p:cNvSpPr>
          <p:nvPr/>
        </p:nvSpPr>
        <p:spPr bwMode="auto">
          <a:xfrm flipH="1">
            <a:off x="7162800" y="2971800"/>
            <a:ext cx="1447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29" name="Text Box 47"/>
          <p:cNvSpPr txBox="1">
            <a:spLocks noChangeArrowheads="1"/>
          </p:cNvSpPr>
          <p:nvPr/>
        </p:nvSpPr>
        <p:spPr bwMode="auto">
          <a:xfrm>
            <a:off x="8548688" y="2819400"/>
            <a:ext cx="519112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>
                <a:latin typeface="Arial" pitchFamily="34" charset="0"/>
              </a:rPr>
              <a:t>k</a:t>
            </a:r>
            <a:r>
              <a:rPr lang="en-US" sz="1400" b="1" baseline="-25000">
                <a:latin typeface="Arial" pitchFamily="34" charset="0"/>
              </a:rPr>
              <a:t>1</a:t>
            </a:r>
          </a:p>
        </p:txBody>
      </p:sp>
      <p:sp>
        <p:nvSpPr>
          <p:cNvPr id="122930" name="Line 48"/>
          <p:cNvSpPr>
            <a:spLocks noChangeShapeType="1"/>
          </p:cNvSpPr>
          <p:nvPr/>
        </p:nvSpPr>
        <p:spPr bwMode="auto">
          <a:xfrm flipH="1">
            <a:off x="7162800" y="4038600"/>
            <a:ext cx="1447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31" name="Text Box 49"/>
          <p:cNvSpPr txBox="1">
            <a:spLocks noChangeArrowheads="1"/>
          </p:cNvSpPr>
          <p:nvPr/>
        </p:nvSpPr>
        <p:spPr bwMode="auto">
          <a:xfrm>
            <a:off x="8548688" y="3886200"/>
            <a:ext cx="519112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>
                <a:latin typeface="Arial" pitchFamily="34" charset="0"/>
              </a:rPr>
              <a:t>k</a:t>
            </a:r>
            <a:r>
              <a:rPr lang="en-US" sz="1400" b="1" baseline="-25000">
                <a:latin typeface="Arial" pitchFamily="34" charset="0"/>
              </a:rPr>
              <a:t>2</a:t>
            </a:r>
          </a:p>
        </p:txBody>
      </p:sp>
      <p:sp>
        <p:nvSpPr>
          <p:cNvPr id="122932" name="Line 50"/>
          <p:cNvSpPr>
            <a:spLocks noChangeShapeType="1"/>
          </p:cNvSpPr>
          <p:nvPr/>
        </p:nvSpPr>
        <p:spPr bwMode="auto">
          <a:xfrm flipH="1">
            <a:off x="7162800" y="5029200"/>
            <a:ext cx="1447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33" name="Text Box 51"/>
          <p:cNvSpPr txBox="1">
            <a:spLocks noChangeArrowheads="1"/>
          </p:cNvSpPr>
          <p:nvPr/>
        </p:nvSpPr>
        <p:spPr bwMode="auto">
          <a:xfrm>
            <a:off x="8548688" y="4876800"/>
            <a:ext cx="519112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>
                <a:latin typeface="Arial" pitchFamily="34" charset="0"/>
              </a:rPr>
              <a:t>k</a:t>
            </a:r>
            <a:r>
              <a:rPr lang="en-US" sz="1400" b="1" baseline="-25000">
                <a:latin typeface="Arial" pitchFamily="34" charset="0"/>
              </a:rPr>
              <a:t>3</a:t>
            </a:r>
          </a:p>
        </p:txBody>
      </p:sp>
      <p:sp>
        <p:nvSpPr>
          <p:cNvPr id="122934" name="Text Box 52"/>
          <p:cNvSpPr txBox="1">
            <a:spLocks noChangeArrowheads="1"/>
          </p:cNvSpPr>
          <p:nvPr/>
        </p:nvSpPr>
        <p:spPr bwMode="auto">
          <a:xfrm>
            <a:off x="5791200" y="2514600"/>
            <a:ext cx="366713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Y</a:t>
            </a:r>
            <a:r>
              <a:rPr lang="en-US" sz="1400" baseline="-25000">
                <a:latin typeface="Arial" pitchFamily="34" charset="0"/>
              </a:rPr>
              <a:t>1</a:t>
            </a:r>
          </a:p>
        </p:txBody>
      </p:sp>
      <p:sp>
        <p:nvSpPr>
          <p:cNvPr id="122935" name="Text Box 53"/>
          <p:cNvSpPr txBox="1">
            <a:spLocks noChangeArrowheads="1"/>
          </p:cNvSpPr>
          <p:nvPr/>
        </p:nvSpPr>
        <p:spPr bwMode="auto">
          <a:xfrm>
            <a:off x="5715000" y="3505200"/>
            <a:ext cx="366713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Y</a:t>
            </a:r>
            <a:r>
              <a:rPr lang="en-US" sz="1400" baseline="-25000">
                <a:latin typeface="Arial" pitchFamily="34" charset="0"/>
              </a:rPr>
              <a:t>2</a:t>
            </a:r>
          </a:p>
        </p:txBody>
      </p:sp>
      <p:sp>
        <p:nvSpPr>
          <p:cNvPr id="122936" name="Text Box 54"/>
          <p:cNvSpPr txBox="1">
            <a:spLocks noChangeArrowheads="1"/>
          </p:cNvSpPr>
          <p:nvPr/>
        </p:nvSpPr>
        <p:spPr bwMode="auto">
          <a:xfrm>
            <a:off x="5715000" y="4572000"/>
            <a:ext cx="457200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Y</a:t>
            </a:r>
            <a:r>
              <a:rPr lang="en-US" sz="1400" baseline="-25000">
                <a:latin typeface="Arial" pitchFamily="34" charset="0"/>
              </a:rPr>
              <a:t>3</a:t>
            </a:r>
          </a:p>
        </p:txBody>
      </p: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6C6D50-A277-4B23-BB6C-FEB64001D343}" type="slidenum">
              <a:rPr lang="en-US"/>
              <a:pPr>
                <a:defRPr/>
              </a:pPr>
              <a:t>66</a:t>
            </a:fld>
            <a:endParaRPr lang="en-US"/>
          </a:p>
        </p:txBody>
      </p:sp>
      <p:sp>
        <p:nvSpPr>
          <p:cNvPr id="12390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/>
              <a:t>Linear and near linear dependence </a:t>
            </a:r>
          </a:p>
        </p:txBody>
      </p:sp>
      <p:sp>
        <p:nvSpPr>
          <p:cNvPr id="1239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3886200"/>
          </a:xfrm>
        </p:spPr>
        <p:txBody>
          <a:bodyPr/>
          <a:lstStyle/>
          <a:p>
            <a:r>
              <a:rPr lang="en-US" sz="2000" dirty="0"/>
              <a:t>Here is a linear relationship over GF(2) in S5 that holds with probability 52/64 (from NS</a:t>
            </a:r>
            <a:r>
              <a:rPr lang="en-US" sz="2000" baseline="-25000" dirty="0"/>
              <a:t>5</a:t>
            </a:r>
            <a:r>
              <a:rPr lang="en-US" sz="2000" dirty="0"/>
              <a:t>(010000,1111)= 12:</a:t>
            </a:r>
          </a:p>
          <a:p>
            <a:pPr>
              <a:buFontTx/>
              <a:buNone/>
            </a:pPr>
            <a:endParaRPr lang="en-US" sz="2000" dirty="0"/>
          </a:p>
          <a:p>
            <a:pPr>
              <a:buFontTx/>
              <a:buNone/>
            </a:pPr>
            <a:endParaRPr lang="en-US" sz="2000" dirty="0"/>
          </a:p>
          <a:p>
            <a:pPr>
              <a:buFontTx/>
              <a:buNone/>
            </a:pPr>
            <a:endParaRPr lang="en-US" sz="2000" dirty="0"/>
          </a:p>
          <a:p>
            <a:r>
              <a:rPr lang="en-US" sz="2000" dirty="0"/>
              <a:t>X[2]</a:t>
            </a:r>
            <a:r>
              <a:rPr lang="en-US" sz="2000" dirty="0">
                <a:latin typeface="Math1Mono"/>
              </a:rPr>
              <a:t>⨁</a:t>
            </a:r>
            <a:r>
              <a:rPr lang="en-US" sz="2000" dirty="0"/>
              <a:t>Y[1]</a:t>
            </a:r>
            <a:r>
              <a:rPr lang="en-US" sz="2000" dirty="0">
                <a:latin typeface="Math1Mono"/>
              </a:rPr>
              <a:t>⨁</a:t>
            </a:r>
            <a:r>
              <a:rPr lang="en-US" sz="2000" dirty="0"/>
              <a:t>Y[2]</a:t>
            </a:r>
            <a:r>
              <a:rPr lang="en-US" sz="2000" dirty="0">
                <a:latin typeface="Math1Mono"/>
              </a:rPr>
              <a:t>⨁</a:t>
            </a:r>
            <a:r>
              <a:rPr lang="en-US" sz="2000" dirty="0"/>
              <a:t>Y[3]</a:t>
            </a:r>
            <a:r>
              <a:rPr lang="en-US" sz="2000" dirty="0">
                <a:latin typeface="Math1Mono"/>
              </a:rPr>
              <a:t>⨁</a:t>
            </a:r>
            <a:r>
              <a:rPr lang="en-US" sz="2000" dirty="0"/>
              <a:t>Y[4]=K[2]</a:t>
            </a:r>
            <a:r>
              <a:rPr lang="en-US" sz="2000" dirty="0">
                <a:latin typeface="Math1Mono"/>
              </a:rPr>
              <a:t>⨁</a:t>
            </a:r>
            <a:r>
              <a:rPr lang="en-US" sz="2000" dirty="0"/>
              <a:t>1.</a:t>
            </a:r>
          </a:p>
          <a:p>
            <a:r>
              <a:rPr lang="en-US" sz="2000" dirty="0"/>
              <a:t>Sometimes written: X[2]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sz="2000" dirty="0"/>
              <a:t>Y[1,2,3,4]=K[2]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sz="2000" dirty="0"/>
              <a:t>1</a:t>
            </a:r>
            <a:r>
              <a:rPr lang="en-US" sz="2000" dirty="0">
                <a:latin typeface="Math1" pitchFamily="2" charset="2"/>
              </a:rPr>
              <a:t>.</a:t>
            </a:r>
            <a:endParaRPr lang="en-US" sz="2000" dirty="0"/>
          </a:p>
          <a:p>
            <a:r>
              <a:rPr lang="en-US" sz="2000" dirty="0"/>
              <a:t>You can find relations like this using the “Boolean Function” techniques we describe a little later</a:t>
            </a:r>
          </a:p>
          <a:p>
            <a:r>
              <a:rPr lang="en-US" sz="2000" dirty="0"/>
              <a:t>After applying P, this becomes</a:t>
            </a:r>
          </a:p>
          <a:p>
            <a:pPr lvl="1">
              <a:buFontTx/>
              <a:buNone/>
            </a:pPr>
            <a:r>
              <a:rPr lang="en-US" sz="2000" dirty="0"/>
              <a:t>X[17]</a:t>
            </a:r>
            <a:r>
              <a:rPr lang="en-US" sz="2000" dirty="0">
                <a:latin typeface="Math1Mono"/>
              </a:rPr>
              <a:t>⨁</a:t>
            </a:r>
            <a:r>
              <a:rPr lang="en-US" sz="2000" dirty="0"/>
              <a:t>F(X,K)[3,8,14,25]= K[26]</a:t>
            </a:r>
            <a:r>
              <a:rPr lang="en-US" sz="2000" dirty="0">
                <a:latin typeface="Math1Mono"/>
              </a:rPr>
              <a:t>⨁</a:t>
            </a:r>
            <a:r>
              <a:rPr lang="en-US" sz="2000" dirty="0"/>
              <a:t>1</a:t>
            </a:r>
            <a:endParaRPr lang="en-US" sz="1800" dirty="0"/>
          </a:p>
        </p:txBody>
      </p:sp>
      <p:sp>
        <p:nvSpPr>
          <p:cNvPr id="123910" name="Rectangle 4"/>
          <p:cNvSpPr>
            <a:spLocks noChangeArrowheads="1"/>
          </p:cNvSpPr>
          <p:nvPr/>
        </p:nvSpPr>
        <p:spPr bwMode="auto">
          <a:xfrm>
            <a:off x="3200400" y="2667000"/>
            <a:ext cx="685800" cy="5334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911" name="Line 5"/>
          <p:cNvSpPr>
            <a:spLocks noChangeShapeType="1"/>
          </p:cNvSpPr>
          <p:nvPr/>
        </p:nvSpPr>
        <p:spPr bwMode="auto">
          <a:xfrm flipH="1">
            <a:off x="1905000" y="2971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912" name="Text Box 6"/>
          <p:cNvSpPr txBox="1">
            <a:spLocks noChangeArrowheads="1"/>
          </p:cNvSpPr>
          <p:nvPr/>
        </p:nvSpPr>
        <p:spPr bwMode="auto">
          <a:xfrm>
            <a:off x="3359150" y="2743200"/>
            <a:ext cx="4635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S5</a:t>
            </a:r>
          </a:p>
        </p:txBody>
      </p:sp>
      <p:sp>
        <p:nvSpPr>
          <p:cNvPr id="123913" name="Line 7"/>
          <p:cNvSpPr>
            <a:spLocks noChangeShapeType="1"/>
          </p:cNvSpPr>
          <p:nvPr/>
        </p:nvSpPr>
        <p:spPr bwMode="auto">
          <a:xfrm flipH="1">
            <a:off x="3886200" y="3124200"/>
            <a:ext cx="1447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914" name="Text Box 8"/>
          <p:cNvSpPr txBox="1">
            <a:spLocks noChangeArrowheads="1"/>
          </p:cNvSpPr>
          <p:nvPr/>
        </p:nvSpPr>
        <p:spPr bwMode="auto">
          <a:xfrm>
            <a:off x="5257800" y="2971800"/>
            <a:ext cx="976313" cy="39687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>
                <a:latin typeface="Arial" pitchFamily="34" charset="0"/>
              </a:rPr>
              <a:t>K</a:t>
            </a:r>
            <a:r>
              <a:rPr lang="en-US" sz="2000" baseline="-25000">
                <a:latin typeface="Arial" pitchFamily="34" charset="0"/>
              </a:rPr>
              <a:t>[1..6]</a:t>
            </a:r>
          </a:p>
        </p:txBody>
      </p:sp>
      <p:sp>
        <p:nvSpPr>
          <p:cNvPr id="123915" name="Text Box 9"/>
          <p:cNvSpPr txBox="1">
            <a:spLocks noChangeArrowheads="1"/>
          </p:cNvSpPr>
          <p:nvPr/>
        </p:nvSpPr>
        <p:spPr bwMode="auto">
          <a:xfrm>
            <a:off x="1136650" y="2743200"/>
            <a:ext cx="722313" cy="39687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latin typeface="Arial" pitchFamily="34" charset="0"/>
              </a:rPr>
              <a:t>Y</a:t>
            </a:r>
            <a:r>
              <a:rPr lang="en-US" sz="2000" baseline="-25000">
                <a:latin typeface="Arial" pitchFamily="34" charset="0"/>
              </a:rPr>
              <a:t>[1..4]</a:t>
            </a:r>
          </a:p>
        </p:txBody>
      </p:sp>
      <p:sp>
        <p:nvSpPr>
          <p:cNvPr id="123916" name="Line 10"/>
          <p:cNvSpPr>
            <a:spLocks noChangeShapeType="1"/>
          </p:cNvSpPr>
          <p:nvPr/>
        </p:nvSpPr>
        <p:spPr bwMode="auto">
          <a:xfrm flipH="1">
            <a:off x="3886200" y="2743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917" name="Text Box 11"/>
          <p:cNvSpPr txBox="1">
            <a:spLocks noChangeArrowheads="1"/>
          </p:cNvSpPr>
          <p:nvPr/>
        </p:nvSpPr>
        <p:spPr bwMode="auto">
          <a:xfrm>
            <a:off x="5403850" y="2514600"/>
            <a:ext cx="722313" cy="39687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latin typeface="Arial" pitchFamily="34" charset="0"/>
              </a:rPr>
              <a:t>X</a:t>
            </a:r>
            <a:r>
              <a:rPr lang="en-US" sz="2000" baseline="-25000">
                <a:latin typeface="Arial" pitchFamily="34" charset="0"/>
              </a:rPr>
              <a:t>[1..6]</a:t>
            </a:r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4008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3565C3-2EDC-4968-8E17-03819C45369A}" type="slidenum">
              <a:rPr lang="en-US"/>
              <a:pPr>
                <a:defRPr/>
              </a:pPr>
              <a:t>67</a:t>
            </a:fld>
            <a:endParaRPr lang="en-US"/>
          </a:p>
        </p:txBody>
      </p:sp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/>
              <a:t>Linear Cryptanalysis of 3 round DES</a:t>
            </a:r>
          </a:p>
        </p:txBody>
      </p:sp>
      <p:sp>
        <p:nvSpPr>
          <p:cNvPr id="1249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4800600" cy="4724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/>
              <a:t>X[17]</a:t>
            </a:r>
            <a:r>
              <a:rPr lang="en-US" sz="1800" dirty="0">
                <a:latin typeface="Math1Mono"/>
              </a:rPr>
              <a:t> ⨁</a:t>
            </a:r>
            <a:r>
              <a:rPr lang="en-US" sz="1800" dirty="0"/>
              <a:t>Y[3,8,14,25]= K[26]</a:t>
            </a:r>
            <a:r>
              <a:rPr lang="en-US" sz="1800" dirty="0">
                <a:latin typeface="Math1Mono"/>
              </a:rPr>
              <a:t> ⨁</a:t>
            </a:r>
            <a:r>
              <a:rPr lang="en-US" sz="1800" dirty="0"/>
              <a:t>1,  p= 52/64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endParaRPr lang="en-US" sz="1800" dirty="0"/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1800" dirty="0"/>
              <a:t>Round 1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/>
              <a:t>X</a:t>
            </a:r>
            <a:r>
              <a:rPr lang="en-US" sz="1800" baseline="-25000" dirty="0"/>
              <a:t>1</a:t>
            </a:r>
            <a:r>
              <a:rPr lang="en-US" sz="1800" dirty="0"/>
              <a:t>[17]</a:t>
            </a:r>
            <a:r>
              <a:rPr lang="en-US" sz="1800" dirty="0">
                <a:latin typeface="Math1Mono"/>
              </a:rPr>
              <a:t>⨁</a:t>
            </a:r>
            <a:r>
              <a:rPr lang="en-US" sz="1800" dirty="0"/>
              <a:t>Y</a:t>
            </a:r>
            <a:r>
              <a:rPr lang="en-US" sz="1800" baseline="-25000" dirty="0"/>
              <a:t>1</a:t>
            </a:r>
            <a:r>
              <a:rPr lang="en-US" sz="1800" dirty="0"/>
              <a:t>[3,8,14,25]= K</a:t>
            </a:r>
            <a:r>
              <a:rPr lang="en-US" sz="1800" baseline="-25000" dirty="0"/>
              <a:t>1</a:t>
            </a:r>
            <a:r>
              <a:rPr lang="en-US" sz="1800" dirty="0"/>
              <a:t>[26]</a:t>
            </a:r>
            <a:r>
              <a:rPr lang="en-US" sz="1800" dirty="0">
                <a:latin typeface="Math1Mono"/>
              </a:rPr>
              <a:t>⨁</a:t>
            </a:r>
            <a:r>
              <a:rPr lang="en-US" sz="1800" dirty="0"/>
              <a:t>1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/>
              <a:t>P</a:t>
            </a:r>
            <a:r>
              <a:rPr lang="en-US" sz="1800" baseline="-25000" dirty="0"/>
              <a:t>R</a:t>
            </a:r>
            <a:r>
              <a:rPr lang="en-US" sz="1800" dirty="0"/>
              <a:t>[17]</a:t>
            </a:r>
            <a:r>
              <a:rPr lang="en-US" sz="1800" dirty="0">
                <a:latin typeface="Math1Mono"/>
              </a:rPr>
              <a:t>⨁</a:t>
            </a:r>
            <a:r>
              <a:rPr lang="en-US" sz="1800" dirty="0"/>
              <a:t>P</a:t>
            </a:r>
            <a:r>
              <a:rPr lang="en-US" sz="1800" baseline="-25000" dirty="0"/>
              <a:t>L</a:t>
            </a:r>
            <a:r>
              <a:rPr lang="en-US" sz="1800" dirty="0"/>
              <a:t>[3,8,14,25]</a:t>
            </a:r>
            <a:r>
              <a:rPr lang="en-US" sz="1800" dirty="0">
                <a:latin typeface="Math1Mono"/>
              </a:rPr>
              <a:t>⨁</a:t>
            </a:r>
            <a:r>
              <a:rPr lang="en-US" sz="1800" dirty="0"/>
              <a:t>R</a:t>
            </a:r>
            <a:r>
              <a:rPr lang="en-US" sz="1800" baseline="-25000" dirty="0"/>
              <a:t>1</a:t>
            </a:r>
            <a:r>
              <a:rPr lang="en-US" sz="1800" dirty="0"/>
              <a:t>[3,8,14,25]=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/>
              <a:t>        K</a:t>
            </a:r>
            <a:r>
              <a:rPr lang="en-US" sz="1800" baseline="-25000" dirty="0"/>
              <a:t>1</a:t>
            </a:r>
            <a:r>
              <a:rPr lang="en-US" sz="1800" dirty="0"/>
              <a:t>[26] </a:t>
            </a:r>
            <a:r>
              <a:rPr lang="en-US" sz="1800" dirty="0">
                <a:latin typeface="Math1Mono"/>
              </a:rPr>
              <a:t>⨁</a:t>
            </a:r>
            <a:r>
              <a:rPr lang="en-US" sz="1800" dirty="0"/>
              <a:t>1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endParaRPr lang="en-US" sz="1800" dirty="0"/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1800" dirty="0"/>
              <a:t>Round 3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/>
              <a:t>X</a:t>
            </a:r>
            <a:r>
              <a:rPr lang="en-US" sz="1800" baseline="-25000" dirty="0"/>
              <a:t>3</a:t>
            </a:r>
            <a:r>
              <a:rPr lang="en-US" sz="1800" dirty="0"/>
              <a:t>[17]</a:t>
            </a:r>
            <a:r>
              <a:rPr lang="en-US" sz="1800" dirty="0">
                <a:latin typeface="Math1Mono"/>
              </a:rPr>
              <a:t>⨁</a:t>
            </a:r>
            <a:r>
              <a:rPr lang="en-US" sz="1800" dirty="0"/>
              <a:t>Y</a:t>
            </a:r>
            <a:r>
              <a:rPr lang="en-US" sz="1800" baseline="-25000" dirty="0"/>
              <a:t>3</a:t>
            </a:r>
            <a:r>
              <a:rPr lang="en-US" sz="1800" dirty="0"/>
              <a:t>[3,8,14,25]= K</a:t>
            </a:r>
            <a:r>
              <a:rPr lang="en-US" sz="1800" baseline="-25000" dirty="0"/>
              <a:t>3</a:t>
            </a:r>
            <a:r>
              <a:rPr lang="en-US" sz="1800" dirty="0"/>
              <a:t>[26]</a:t>
            </a:r>
            <a:r>
              <a:rPr lang="en-US" sz="1800" dirty="0">
                <a:latin typeface="Math1Mono"/>
              </a:rPr>
              <a:t>⨁</a:t>
            </a:r>
            <a:r>
              <a:rPr lang="en-US" sz="1800" dirty="0"/>
              <a:t>1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/>
              <a:t>R</a:t>
            </a:r>
            <a:r>
              <a:rPr lang="en-US" sz="1800" baseline="-25000" dirty="0"/>
              <a:t>1</a:t>
            </a:r>
            <a:r>
              <a:rPr lang="en-US" sz="1800" dirty="0"/>
              <a:t>[3,8,14,25]</a:t>
            </a:r>
            <a:r>
              <a:rPr lang="en-US" sz="1800" dirty="0">
                <a:latin typeface="Math1Mono"/>
              </a:rPr>
              <a:t>⨁</a:t>
            </a:r>
            <a:r>
              <a:rPr lang="en-US" sz="1800" dirty="0"/>
              <a:t>C</a:t>
            </a:r>
            <a:r>
              <a:rPr lang="en-US" sz="1800" baseline="-25000" dirty="0"/>
              <a:t>L</a:t>
            </a:r>
            <a:r>
              <a:rPr lang="en-US" sz="1800" dirty="0"/>
              <a:t>[3,8,14,25]</a:t>
            </a:r>
            <a:r>
              <a:rPr lang="en-US" sz="1800" dirty="0">
                <a:latin typeface="Math1Mono"/>
              </a:rPr>
              <a:t>⨁</a:t>
            </a:r>
            <a:r>
              <a:rPr lang="en-US" sz="1800" dirty="0"/>
              <a:t>C</a:t>
            </a:r>
            <a:r>
              <a:rPr lang="en-US" sz="1800" baseline="-25000" dirty="0"/>
              <a:t>R</a:t>
            </a:r>
            <a:r>
              <a:rPr lang="en-US" sz="1800" dirty="0"/>
              <a:t>[17]=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/>
              <a:t>        K</a:t>
            </a:r>
            <a:r>
              <a:rPr lang="en-US" sz="1800" baseline="-25000" dirty="0"/>
              <a:t>3</a:t>
            </a:r>
            <a:r>
              <a:rPr lang="en-US" sz="1800" dirty="0"/>
              <a:t>[26]</a:t>
            </a:r>
            <a:r>
              <a:rPr lang="en-US" sz="1800" dirty="0">
                <a:latin typeface="Math1Mono"/>
              </a:rPr>
              <a:t> ⨁</a:t>
            </a:r>
            <a:r>
              <a:rPr lang="en-US" sz="1800" dirty="0"/>
              <a:t>1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endParaRPr lang="en-US" sz="1800" dirty="0"/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1800" dirty="0"/>
              <a:t>Adding the two get: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/>
              <a:t>P</a:t>
            </a:r>
            <a:r>
              <a:rPr lang="en-US" sz="1800" baseline="-25000" dirty="0"/>
              <a:t>R</a:t>
            </a:r>
            <a:r>
              <a:rPr lang="en-US" sz="1800" dirty="0"/>
              <a:t>[17]</a:t>
            </a:r>
            <a:r>
              <a:rPr lang="en-US" sz="1800" dirty="0">
                <a:latin typeface="Math1Mono"/>
              </a:rPr>
              <a:t>⨁</a:t>
            </a:r>
            <a:r>
              <a:rPr lang="en-US" sz="1800" dirty="0"/>
              <a:t>P</a:t>
            </a:r>
            <a:r>
              <a:rPr lang="en-US" sz="1800" baseline="-25000" dirty="0"/>
              <a:t>L</a:t>
            </a:r>
            <a:r>
              <a:rPr lang="en-US" sz="1800" dirty="0"/>
              <a:t>[3,8,14,25]</a:t>
            </a:r>
            <a:r>
              <a:rPr lang="en-US" sz="1800" dirty="0">
                <a:latin typeface="Math1Mono"/>
              </a:rPr>
              <a:t>⨁</a:t>
            </a:r>
            <a:r>
              <a:rPr lang="en-US" sz="1800" dirty="0"/>
              <a:t>C</a:t>
            </a:r>
            <a:r>
              <a:rPr lang="en-US" sz="1800" baseline="-25000" dirty="0"/>
              <a:t>L</a:t>
            </a:r>
            <a:r>
              <a:rPr lang="en-US" sz="1800" dirty="0"/>
              <a:t>[3,8,14,25]</a:t>
            </a:r>
            <a:r>
              <a:rPr lang="en-US" sz="1800" dirty="0">
                <a:latin typeface="Math1Mono"/>
              </a:rPr>
              <a:t>⨁</a:t>
            </a:r>
            <a:r>
              <a:rPr lang="en-US" sz="1800" dirty="0"/>
              <a:t>C</a:t>
            </a:r>
            <a:r>
              <a:rPr lang="en-US" sz="1800" baseline="-25000" dirty="0"/>
              <a:t>R</a:t>
            </a:r>
            <a:r>
              <a:rPr lang="en-US" sz="1800" dirty="0"/>
              <a:t>[17]=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/>
              <a:t>        K</a:t>
            </a:r>
            <a:r>
              <a:rPr lang="en-US" sz="1800" baseline="-25000" dirty="0"/>
              <a:t>1</a:t>
            </a:r>
            <a:r>
              <a:rPr lang="en-US" sz="1800" dirty="0"/>
              <a:t>[26]</a:t>
            </a:r>
            <a:r>
              <a:rPr lang="en-US" sz="1800" dirty="0">
                <a:latin typeface="Math1Mono"/>
              </a:rPr>
              <a:t>⨁</a:t>
            </a:r>
            <a:r>
              <a:rPr lang="en-US" sz="1800" dirty="0"/>
              <a:t>K</a:t>
            </a:r>
            <a:r>
              <a:rPr lang="en-US" sz="1800" baseline="-25000" dirty="0"/>
              <a:t>3</a:t>
            </a:r>
            <a:r>
              <a:rPr lang="en-US" sz="1800" dirty="0"/>
              <a:t>[26]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endParaRPr lang="en-US" sz="1800" dirty="0"/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/>
              <a:t>Thus holds with p= (52/64)</a:t>
            </a:r>
            <a:r>
              <a:rPr lang="en-US" sz="1800" baseline="30000" dirty="0"/>
              <a:t>2</a:t>
            </a:r>
            <a:r>
              <a:rPr lang="en-US" sz="1800" dirty="0"/>
              <a:t>+(12/64)</a:t>
            </a:r>
            <a:r>
              <a:rPr lang="en-US" sz="1800" baseline="30000" dirty="0"/>
              <a:t>2</a:t>
            </a:r>
            <a:r>
              <a:rPr lang="en-US" sz="1800" dirty="0"/>
              <a:t>=.66</a:t>
            </a:r>
          </a:p>
        </p:txBody>
      </p:sp>
      <p:sp>
        <p:nvSpPr>
          <p:cNvPr id="124934" name="Oval 4"/>
          <p:cNvSpPr>
            <a:spLocks noChangeArrowheads="1"/>
          </p:cNvSpPr>
          <p:nvPr/>
        </p:nvSpPr>
        <p:spPr bwMode="auto">
          <a:xfrm>
            <a:off x="5200650" y="1143000"/>
            <a:ext cx="3352800" cy="609600"/>
          </a:xfrm>
          <a:prstGeom prst="ellipse">
            <a:avLst/>
          </a:prstGeom>
          <a:noFill/>
          <a:ln w="12700" cap="sq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35" name="Oval 5"/>
          <p:cNvSpPr>
            <a:spLocks noChangeArrowheads="1"/>
          </p:cNvSpPr>
          <p:nvPr/>
        </p:nvSpPr>
        <p:spPr bwMode="auto">
          <a:xfrm>
            <a:off x="5276850" y="5257800"/>
            <a:ext cx="3505200" cy="609600"/>
          </a:xfrm>
          <a:prstGeom prst="ellipse">
            <a:avLst/>
          </a:prstGeom>
          <a:noFill/>
          <a:ln w="12700" cap="sq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36" name="Rectangle 6"/>
          <p:cNvSpPr>
            <a:spLocks noChangeArrowheads="1"/>
          </p:cNvSpPr>
          <p:nvPr/>
        </p:nvSpPr>
        <p:spPr bwMode="auto">
          <a:xfrm>
            <a:off x="6572250" y="22860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37" name="Text Box 7"/>
          <p:cNvSpPr txBox="1">
            <a:spLocks noChangeArrowheads="1"/>
          </p:cNvSpPr>
          <p:nvPr/>
        </p:nvSpPr>
        <p:spPr bwMode="auto">
          <a:xfrm>
            <a:off x="4972050" y="2209800"/>
            <a:ext cx="411162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124938" name="Line 8"/>
          <p:cNvSpPr>
            <a:spLocks noChangeShapeType="1"/>
          </p:cNvSpPr>
          <p:nvPr/>
        </p:nvSpPr>
        <p:spPr bwMode="auto">
          <a:xfrm flipH="1">
            <a:off x="5276850" y="2438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39" name="Text Box 9"/>
          <p:cNvSpPr txBox="1">
            <a:spLocks noChangeArrowheads="1"/>
          </p:cNvSpPr>
          <p:nvPr/>
        </p:nvSpPr>
        <p:spPr bwMode="auto">
          <a:xfrm>
            <a:off x="6537325" y="1295400"/>
            <a:ext cx="746125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P</a:t>
            </a:r>
            <a:r>
              <a:rPr lang="en-US" sz="1800" baseline="-25000">
                <a:latin typeface="Arial" pitchFamily="34" charset="0"/>
              </a:rPr>
              <a:t>L</a:t>
            </a:r>
            <a:r>
              <a:rPr lang="en-US" sz="1800">
                <a:latin typeface="Arial" pitchFamily="34" charset="0"/>
              </a:rPr>
              <a:t> P</a:t>
            </a:r>
            <a:r>
              <a:rPr lang="en-US" sz="1800" baseline="-25000">
                <a:latin typeface="Arial" pitchFamily="34" charset="0"/>
              </a:rPr>
              <a:t>R</a:t>
            </a:r>
          </a:p>
        </p:txBody>
      </p:sp>
      <p:sp>
        <p:nvSpPr>
          <p:cNvPr id="124940" name="Text Box 10"/>
          <p:cNvSpPr txBox="1">
            <a:spLocks noChangeArrowheads="1"/>
          </p:cNvSpPr>
          <p:nvPr/>
        </p:nvSpPr>
        <p:spPr bwMode="auto">
          <a:xfrm>
            <a:off x="6677025" y="5410200"/>
            <a:ext cx="771525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C</a:t>
            </a:r>
            <a:r>
              <a:rPr lang="en-US" sz="1800" baseline="-25000">
                <a:latin typeface="Arial" pitchFamily="34" charset="0"/>
              </a:rPr>
              <a:t>L</a:t>
            </a:r>
            <a:r>
              <a:rPr lang="en-US" sz="1800">
                <a:latin typeface="Arial" pitchFamily="34" charset="0"/>
              </a:rPr>
              <a:t> C</a:t>
            </a:r>
            <a:r>
              <a:rPr lang="en-US" sz="1800" baseline="-25000">
                <a:latin typeface="Arial" pitchFamily="34" charset="0"/>
              </a:rPr>
              <a:t>R</a:t>
            </a:r>
          </a:p>
        </p:txBody>
      </p:sp>
      <p:sp>
        <p:nvSpPr>
          <p:cNvPr id="124941" name="Line 11"/>
          <p:cNvSpPr>
            <a:spLocks noChangeShapeType="1"/>
          </p:cNvSpPr>
          <p:nvPr/>
        </p:nvSpPr>
        <p:spPr bwMode="auto">
          <a:xfrm flipH="1">
            <a:off x="7258050" y="2438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42" name="Text Box 12"/>
          <p:cNvSpPr txBox="1">
            <a:spLocks noChangeArrowheads="1"/>
          </p:cNvSpPr>
          <p:nvPr/>
        </p:nvSpPr>
        <p:spPr bwMode="auto">
          <a:xfrm>
            <a:off x="6800850" y="22860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24943" name="Text Box 13"/>
          <p:cNvSpPr txBox="1">
            <a:spLocks noChangeArrowheads="1"/>
          </p:cNvSpPr>
          <p:nvPr/>
        </p:nvSpPr>
        <p:spPr bwMode="auto">
          <a:xfrm>
            <a:off x="7410450" y="2133600"/>
            <a:ext cx="1143000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>
                <a:latin typeface="Arial" pitchFamily="34" charset="0"/>
              </a:rPr>
              <a:t>X</a:t>
            </a:r>
            <a:r>
              <a:rPr lang="en-US" sz="1400" baseline="-25000">
                <a:latin typeface="Arial" pitchFamily="34" charset="0"/>
              </a:rPr>
              <a:t>1</a:t>
            </a:r>
            <a:r>
              <a:rPr lang="en-US" sz="1400">
                <a:latin typeface="Arial" pitchFamily="34" charset="0"/>
              </a:rPr>
              <a:t>, 17</a:t>
            </a:r>
          </a:p>
        </p:txBody>
      </p:sp>
      <p:sp>
        <p:nvSpPr>
          <p:cNvPr id="124944" name="Line 14"/>
          <p:cNvSpPr>
            <a:spLocks noChangeShapeType="1"/>
          </p:cNvSpPr>
          <p:nvPr/>
        </p:nvSpPr>
        <p:spPr bwMode="auto">
          <a:xfrm>
            <a:off x="6953250" y="17526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45" name="Line 15"/>
          <p:cNvSpPr>
            <a:spLocks noChangeShapeType="1"/>
          </p:cNvSpPr>
          <p:nvPr/>
        </p:nvSpPr>
        <p:spPr bwMode="auto">
          <a:xfrm>
            <a:off x="5200650" y="20574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46" name="Line 16"/>
          <p:cNvSpPr>
            <a:spLocks noChangeShapeType="1"/>
          </p:cNvSpPr>
          <p:nvPr/>
        </p:nvSpPr>
        <p:spPr bwMode="auto">
          <a:xfrm>
            <a:off x="5200650" y="49530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47" name="Line 17"/>
          <p:cNvSpPr>
            <a:spLocks noChangeShapeType="1"/>
          </p:cNvSpPr>
          <p:nvPr/>
        </p:nvSpPr>
        <p:spPr bwMode="auto">
          <a:xfrm>
            <a:off x="6953250" y="4953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48" name="Line 18"/>
          <p:cNvSpPr>
            <a:spLocks noChangeShapeType="1"/>
          </p:cNvSpPr>
          <p:nvPr/>
        </p:nvSpPr>
        <p:spPr bwMode="auto">
          <a:xfrm>
            <a:off x="5200650" y="2057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49" name="Line 19"/>
          <p:cNvSpPr>
            <a:spLocks noChangeShapeType="1"/>
          </p:cNvSpPr>
          <p:nvPr/>
        </p:nvSpPr>
        <p:spPr bwMode="auto">
          <a:xfrm>
            <a:off x="8553450" y="20574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50" name="Line 20"/>
          <p:cNvSpPr>
            <a:spLocks noChangeShapeType="1"/>
          </p:cNvSpPr>
          <p:nvPr/>
        </p:nvSpPr>
        <p:spPr bwMode="auto">
          <a:xfrm>
            <a:off x="5200650" y="25908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51" name="Line 21"/>
          <p:cNvSpPr>
            <a:spLocks noChangeShapeType="1"/>
          </p:cNvSpPr>
          <p:nvPr/>
        </p:nvSpPr>
        <p:spPr bwMode="auto">
          <a:xfrm>
            <a:off x="8553450" y="2438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52" name="Rectangle 22"/>
          <p:cNvSpPr>
            <a:spLocks noChangeArrowheads="1"/>
          </p:cNvSpPr>
          <p:nvPr/>
        </p:nvSpPr>
        <p:spPr bwMode="auto">
          <a:xfrm>
            <a:off x="6572250" y="33528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53" name="Line 23"/>
          <p:cNvSpPr>
            <a:spLocks noChangeShapeType="1"/>
          </p:cNvSpPr>
          <p:nvPr/>
        </p:nvSpPr>
        <p:spPr bwMode="auto">
          <a:xfrm flipH="1">
            <a:off x="5276850" y="3505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54" name="Line 24"/>
          <p:cNvSpPr>
            <a:spLocks noChangeShapeType="1"/>
          </p:cNvSpPr>
          <p:nvPr/>
        </p:nvSpPr>
        <p:spPr bwMode="auto">
          <a:xfrm flipH="1">
            <a:off x="7258050" y="3505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55" name="Text Box 25"/>
          <p:cNvSpPr txBox="1">
            <a:spLocks noChangeArrowheads="1"/>
          </p:cNvSpPr>
          <p:nvPr/>
        </p:nvSpPr>
        <p:spPr bwMode="auto">
          <a:xfrm>
            <a:off x="6800850" y="33528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24956" name="Text Box 26"/>
          <p:cNvSpPr txBox="1">
            <a:spLocks noChangeArrowheads="1"/>
          </p:cNvSpPr>
          <p:nvPr/>
        </p:nvSpPr>
        <p:spPr bwMode="auto">
          <a:xfrm>
            <a:off x="7675562" y="3200400"/>
            <a:ext cx="366713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X</a:t>
            </a:r>
            <a:r>
              <a:rPr lang="en-US" sz="1400" baseline="-25000">
                <a:latin typeface="Arial" pitchFamily="34" charset="0"/>
              </a:rPr>
              <a:t>2</a:t>
            </a:r>
          </a:p>
        </p:txBody>
      </p:sp>
      <p:sp>
        <p:nvSpPr>
          <p:cNvPr id="124957" name="Line 27"/>
          <p:cNvSpPr>
            <a:spLocks noChangeShapeType="1"/>
          </p:cNvSpPr>
          <p:nvPr/>
        </p:nvSpPr>
        <p:spPr bwMode="auto">
          <a:xfrm>
            <a:off x="5200650" y="32004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58" name="Line 28"/>
          <p:cNvSpPr>
            <a:spLocks noChangeShapeType="1"/>
          </p:cNvSpPr>
          <p:nvPr/>
        </p:nvSpPr>
        <p:spPr bwMode="auto">
          <a:xfrm flipH="1">
            <a:off x="8553450" y="31242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59" name="Line 29"/>
          <p:cNvSpPr>
            <a:spLocks noChangeShapeType="1"/>
          </p:cNvSpPr>
          <p:nvPr/>
        </p:nvSpPr>
        <p:spPr bwMode="auto">
          <a:xfrm>
            <a:off x="5200650" y="36576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60" name="Line 30"/>
          <p:cNvSpPr>
            <a:spLocks noChangeShapeType="1"/>
          </p:cNvSpPr>
          <p:nvPr/>
        </p:nvSpPr>
        <p:spPr bwMode="auto">
          <a:xfrm>
            <a:off x="8553450" y="3505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61" name="Text Box 31"/>
          <p:cNvSpPr txBox="1">
            <a:spLocks noChangeArrowheads="1"/>
          </p:cNvSpPr>
          <p:nvPr/>
        </p:nvSpPr>
        <p:spPr bwMode="auto">
          <a:xfrm>
            <a:off x="4972050" y="3276600"/>
            <a:ext cx="411162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124962" name="Line 32"/>
          <p:cNvSpPr>
            <a:spLocks noChangeShapeType="1"/>
          </p:cNvSpPr>
          <p:nvPr/>
        </p:nvSpPr>
        <p:spPr bwMode="auto">
          <a:xfrm flipH="1">
            <a:off x="5200650" y="2743200"/>
            <a:ext cx="33528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63" name="Line 33"/>
          <p:cNvSpPr>
            <a:spLocks noChangeShapeType="1"/>
          </p:cNvSpPr>
          <p:nvPr/>
        </p:nvSpPr>
        <p:spPr bwMode="auto">
          <a:xfrm>
            <a:off x="5200650" y="28194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64" name="Rectangle 34"/>
          <p:cNvSpPr>
            <a:spLocks noChangeArrowheads="1"/>
          </p:cNvSpPr>
          <p:nvPr/>
        </p:nvSpPr>
        <p:spPr bwMode="auto">
          <a:xfrm>
            <a:off x="6572250" y="43434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65" name="Line 35"/>
          <p:cNvSpPr>
            <a:spLocks noChangeShapeType="1"/>
          </p:cNvSpPr>
          <p:nvPr/>
        </p:nvSpPr>
        <p:spPr bwMode="auto">
          <a:xfrm flipH="1">
            <a:off x="5276850" y="4495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66" name="Line 36"/>
          <p:cNvSpPr>
            <a:spLocks noChangeShapeType="1"/>
          </p:cNvSpPr>
          <p:nvPr/>
        </p:nvSpPr>
        <p:spPr bwMode="auto">
          <a:xfrm flipH="1">
            <a:off x="7258050" y="4495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67" name="Text Box 37"/>
          <p:cNvSpPr txBox="1">
            <a:spLocks noChangeArrowheads="1"/>
          </p:cNvSpPr>
          <p:nvPr/>
        </p:nvSpPr>
        <p:spPr bwMode="auto">
          <a:xfrm>
            <a:off x="6800850" y="43434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24968" name="Text Box 38"/>
          <p:cNvSpPr txBox="1">
            <a:spLocks noChangeArrowheads="1"/>
          </p:cNvSpPr>
          <p:nvPr/>
        </p:nvSpPr>
        <p:spPr bwMode="auto">
          <a:xfrm>
            <a:off x="7675562" y="4191000"/>
            <a:ext cx="366713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X</a:t>
            </a:r>
            <a:r>
              <a:rPr lang="en-US" sz="1400" baseline="-25000">
                <a:latin typeface="Arial" pitchFamily="34" charset="0"/>
              </a:rPr>
              <a:t>3</a:t>
            </a:r>
          </a:p>
        </p:txBody>
      </p:sp>
      <p:sp>
        <p:nvSpPr>
          <p:cNvPr id="124969" name="Line 39"/>
          <p:cNvSpPr>
            <a:spLocks noChangeShapeType="1"/>
          </p:cNvSpPr>
          <p:nvPr/>
        </p:nvSpPr>
        <p:spPr bwMode="auto">
          <a:xfrm>
            <a:off x="5200650" y="4191000"/>
            <a:ext cx="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70" name="Line 40"/>
          <p:cNvSpPr>
            <a:spLocks noChangeShapeType="1"/>
          </p:cNvSpPr>
          <p:nvPr/>
        </p:nvSpPr>
        <p:spPr bwMode="auto">
          <a:xfrm flipH="1">
            <a:off x="8553450" y="41148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71" name="Line 41"/>
          <p:cNvSpPr>
            <a:spLocks noChangeShapeType="1"/>
          </p:cNvSpPr>
          <p:nvPr/>
        </p:nvSpPr>
        <p:spPr bwMode="auto">
          <a:xfrm>
            <a:off x="5200650" y="45720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72" name="Line 42"/>
          <p:cNvSpPr>
            <a:spLocks noChangeShapeType="1"/>
          </p:cNvSpPr>
          <p:nvPr/>
        </p:nvSpPr>
        <p:spPr bwMode="auto">
          <a:xfrm>
            <a:off x="8553450" y="44958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73" name="Text Box 43"/>
          <p:cNvSpPr txBox="1">
            <a:spLocks noChangeArrowheads="1"/>
          </p:cNvSpPr>
          <p:nvPr/>
        </p:nvSpPr>
        <p:spPr bwMode="auto">
          <a:xfrm>
            <a:off x="5018087" y="4191000"/>
            <a:ext cx="411163" cy="46166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>
                <a:latin typeface="Math1Mono"/>
              </a:rPr>
              <a:t>⨁</a:t>
            </a:r>
            <a:endParaRPr kumimoji="1" lang="en-US" sz="2400">
              <a:latin typeface="Math1" pitchFamily="2" charset="2"/>
            </a:endParaRPr>
          </a:p>
        </p:txBody>
      </p:sp>
      <p:sp>
        <p:nvSpPr>
          <p:cNvPr id="124974" name="Line 44"/>
          <p:cNvSpPr>
            <a:spLocks noChangeShapeType="1"/>
          </p:cNvSpPr>
          <p:nvPr/>
        </p:nvSpPr>
        <p:spPr bwMode="auto">
          <a:xfrm flipH="1">
            <a:off x="5200650" y="3810000"/>
            <a:ext cx="3352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75" name="Line 45"/>
          <p:cNvSpPr>
            <a:spLocks noChangeShapeType="1"/>
          </p:cNvSpPr>
          <p:nvPr/>
        </p:nvSpPr>
        <p:spPr bwMode="auto">
          <a:xfrm>
            <a:off x="5200650" y="38862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76" name="Line 46"/>
          <p:cNvSpPr>
            <a:spLocks noChangeShapeType="1"/>
          </p:cNvSpPr>
          <p:nvPr/>
        </p:nvSpPr>
        <p:spPr bwMode="auto">
          <a:xfrm flipH="1">
            <a:off x="7258050" y="2590800"/>
            <a:ext cx="1447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77" name="Text Box 47"/>
          <p:cNvSpPr txBox="1">
            <a:spLocks noChangeArrowheads="1"/>
          </p:cNvSpPr>
          <p:nvPr/>
        </p:nvSpPr>
        <p:spPr bwMode="auto">
          <a:xfrm>
            <a:off x="8629650" y="2438400"/>
            <a:ext cx="514350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>
                <a:latin typeface="Arial" pitchFamily="34" charset="0"/>
              </a:rPr>
              <a:t>k</a:t>
            </a:r>
            <a:r>
              <a:rPr lang="en-US" sz="1400" b="1" baseline="-25000">
                <a:latin typeface="Arial" pitchFamily="34" charset="0"/>
              </a:rPr>
              <a:t>1</a:t>
            </a:r>
          </a:p>
        </p:txBody>
      </p:sp>
      <p:sp>
        <p:nvSpPr>
          <p:cNvPr id="124978" name="Line 48"/>
          <p:cNvSpPr>
            <a:spLocks noChangeShapeType="1"/>
          </p:cNvSpPr>
          <p:nvPr/>
        </p:nvSpPr>
        <p:spPr bwMode="auto">
          <a:xfrm flipH="1">
            <a:off x="7258050" y="3657600"/>
            <a:ext cx="1447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79" name="Text Box 49"/>
          <p:cNvSpPr txBox="1">
            <a:spLocks noChangeArrowheads="1"/>
          </p:cNvSpPr>
          <p:nvPr/>
        </p:nvSpPr>
        <p:spPr bwMode="auto">
          <a:xfrm>
            <a:off x="8629650" y="3505200"/>
            <a:ext cx="514350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>
                <a:latin typeface="Arial" pitchFamily="34" charset="0"/>
              </a:rPr>
              <a:t>k</a:t>
            </a:r>
            <a:r>
              <a:rPr lang="en-US" sz="1400" b="1" baseline="-25000">
                <a:latin typeface="Arial" pitchFamily="34" charset="0"/>
              </a:rPr>
              <a:t>2</a:t>
            </a:r>
          </a:p>
        </p:txBody>
      </p:sp>
      <p:sp>
        <p:nvSpPr>
          <p:cNvPr id="124980" name="Line 50"/>
          <p:cNvSpPr>
            <a:spLocks noChangeShapeType="1"/>
          </p:cNvSpPr>
          <p:nvPr/>
        </p:nvSpPr>
        <p:spPr bwMode="auto">
          <a:xfrm flipH="1">
            <a:off x="7258050" y="4648200"/>
            <a:ext cx="1447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81" name="Text Box 51"/>
          <p:cNvSpPr txBox="1">
            <a:spLocks noChangeArrowheads="1"/>
          </p:cNvSpPr>
          <p:nvPr/>
        </p:nvSpPr>
        <p:spPr bwMode="auto">
          <a:xfrm>
            <a:off x="8629650" y="4495800"/>
            <a:ext cx="514350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>
                <a:latin typeface="Arial" pitchFamily="34" charset="0"/>
              </a:rPr>
              <a:t>k</a:t>
            </a:r>
            <a:r>
              <a:rPr lang="en-US" sz="1400" b="1" baseline="-25000">
                <a:latin typeface="Arial" pitchFamily="34" charset="0"/>
              </a:rPr>
              <a:t>3</a:t>
            </a:r>
          </a:p>
        </p:txBody>
      </p:sp>
      <p:sp>
        <p:nvSpPr>
          <p:cNvPr id="124982" name="Text Box 52"/>
          <p:cNvSpPr txBox="1">
            <a:spLocks noChangeArrowheads="1"/>
          </p:cNvSpPr>
          <p:nvPr/>
        </p:nvSpPr>
        <p:spPr bwMode="auto">
          <a:xfrm>
            <a:off x="5353050" y="2219980"/>
            <a:ext cx="1143000" cy="52322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>
                <a:latin typeface="Arial" pitchFamily="34" charset="0"/>
              </a:rPr>
              <a:t>Y</a:t>
            </a:r>
            <a:r>
              <a:rPr lang="en-US" sz="1400" baseline="-25000">
                <a:latin typeface="Arial" pitchFamily="34" charset="0"/>
              </a:rPr>
              <a:t>1</a:t>
            </a:r>
            <a:r>
              <a:rPr lang="en-US" sz="1400">
                <a:latin typeface="Arial" pitchFamily="34" charset="0"/>
              </a:rPr>
              <a:t>, </a:t>
            </a:r>
          </a:p>
          <a:p>
            <a:r>
              <a:rPr lang="en-US" sz="1400">
                <a:latin typeface="Arial" pitchFamily="34" charset="0"/>
              </a:rPr>
              <a:t>3,8,14,25</a:t>
            </a:r>
          </a:p>
        </p:txBody>
      </p:sp>
      <p:sp>
        <p:nvSpPr>
          <p:cNvPr id="124983" name="Text Box 53"/>
          <p:cNvSpPr txBox="1">
            <a:spLocks noChangeArrowheads="1"/>
          </p:cNvSpPr>
          <p:nvPr/>
        </p:nvSpPr>
        <p:spPr bwMode="auto">
          <a:xfrm>
            <a:off x="5886450" y="3200400"/>
            <a:ext cx="366712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Y</a:t>
            </a:r>
            <a:r>
              <a:rPr lang="en-US" sz="1400" baseline="-25000">
                <a:latin typeface="Arial" pitchFamily="34" charset="0"/>
              </a:rPr>
              <a:t>2</a:t>
            </a:r>
          </a:p>
        </p:txBody>
      </p:sp>
      <p:sp>
        <p:nvSpPr>
          <p:cNvPr id="124984" name="Text Box 54"/>
          <p:cNvSpPr txBox="1">
            <a:spLocks noChangeArrowheads="1"/>
          </p:cNvSpPr>
          <p:nvPr/>
        </p:nvSpPr>
        <p:spPr bwMode="auto">
          <a:xfrm>
            <a:off x="5962650" y="4191000"/>
            <a:ext cx="366712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Y</a:t>
            </a:r>
            <a:r>
              <a:rPr lang="en-US" sz="1400" baseline="-25000">
                <a:latin typeface="Arial" pitchFamily="34" charset="0"/>
              </a:rPr>
              <a:t>3</a:t>
            </a:r>
          </a:p>
        </p:txBody>
      </p:sp>
      <p:sp>
        <p:nvSpPr>
          <p:cNvPr id="124985" name="Text Box 55"/>
          <p:cNvSpPr txBox="1">
            <a:spLocks noChangeArrowheads="1"/>
          </p:cNvSpPr>
          <p:nvPr/>
        </p:nvSpPr>
        <p:spPr bwMode="auto">
          <a:xfrm>
            <a:off x="4743450" y="3124200"/>
            <a:ext cx="346075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L</a:t>
            </a:r>
            <a:r>
              <a:rPr lang="en-US" sz="1400" baseline="-25000">
                <a:latin typeface="Arial" pitchFamily="34" charset="0"/>
              </a:rPr>
              <a:t>1</a:t>
            </a:r>
          </a:p>
        </p:txBody>
      </p:sp>
      <p:sp>
        <p:nvSpPr>
          <p:cNvPr id="124986" name="Text Box 56"/>
          <p:cNvSpPr txBox="1">
            <a:spLocks noChangeArrowheads="1"/>
          </p:cNvSpPr>
          <p:nvPr/>
        </p:nvSpPr>
        <p:spPr bwMode="auto">
          <a:xfrm>
            <a:off x="4743450" y="4038600"/>
            <a:ext cx="346075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L</a:t>
            </a:r>
            <a:r>
              <a:rPr lang="en-US" sz="1400" baseline="-25000">
                <a:latin typeface="Arial" pitchFamily="34" charset="0"/>
              </a:rPr>
              <a:t>2</a:t>
            </a:r>
          </a:p>
        </p:txBody>
      </p:sp>
      <p:sp>
        <p:nvSpPr>
          <p:cNvPr id="124987" name="Text Box 57"/>
          <p:cNvSpPr txBox="1">
            <a:spLocks noChangeArrowheads="1"/>
          </p:cNvSpPr>
          <p:nvPr/>
        </p:nvSpPr>
        <p:spPr bwMode="auto">
          <a:xfrm>
            <a:off x="4743450" y="1981200"/>
            <a:ext cx="346075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L</a:t>
            </a:r>
            <a:r>
              <a:rPr lang="en-US" sz="1400" baseline="-25000">
                <a:latin typeface="Arial" pitchFamily="34" charset="0"/>
              </a:rPr>
              <a:t>0</a:t>
            </a:r>
          </a:p>
        </p:txBody>
      </p:sp>
      <p:sp>
        <p:nvSpPr>
          <p:cNvPr id="124988" name="Text Box 58"/>
          <p:cNvSpPr txBox="1">
            <a:spLocks noChangeArrowheads="1"/>
          </p:cNvSpPr>
          <p:nvPr/>
        </p:nvSpPr>
        <p:spPr bwMode="auto">
          <a:xfrm>
            <a:off x="8553450" y="1981200"/>
            <a:ext cx="376237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R</a:t>
            </a:r>
            <a:r>
              <a:rPr lang="en-US" sz="1400" baseline="-25000">
                <a:latin typeface="Arial" pitchFamily="34" charset="0"/>
              </a:rPr>
              <a:t>0</a:t>
            </a:r>
          </a:p>
        </p:txBody>
      </p:sp>
      <p:sp>
        <p:nvSpPr>
          <p:cNvPr id="124989" name="Text Box 59"/>
          <p:cNvSpPr txBox="1">
            <a:spLocks noChangeArrowheads="1"/>
          </p:cNvSpPr>
          <p:nvPr/>
        </p:nvSpPr>
        <p:spPr bwMode="auto">
          <a:xfrm>
            <a:off x="8553450" y="3048000"/>
            <a:ext cx="376237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R</a:t>
            </a:r>
            <a:r>
              <a:rPr lang="en-US" sz="1400" baseline="-25000">
                <a:latin typeface="Arial" pitchFamily="34" charset="0"/>
              </a:rPr>
              <a:t>1</a:t>
            </a:r>
          </a:p>
        </p:txBody>
      </p:sp>
      <p:sp>
        <p:nvSpPr>
          <p:cNvPr id="124990" name="Text Box 60"/>
          <p:cNvSpPr txBox="1">
            <a:spLocks noChangeArrowheads="1"/>
          </p:cNvSpPr>
          <p:nvPr/>
        </p:nvSpPr>
        <p:spPr bwMode="auto">
          <a:xfrm>
            <a:off x="8629650" y="4038600"/>
            <a:ext cx="376237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R</a:t>
            </a:r>
            <a:r>
              <a:rPr lang="en-US" sz="1400" baseline="-25000">
                <a:latin typeface="Arial" pitchFamily="34" charset="0"/>
              </a:rPr>
              <a:t>2</a:t>
            </a:r>
          </a:p>
        </p:txBody>
      </p: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65B91F-A3A2-4A56-A2EF-D2C8040967AC}" type="slidenum">
              <a:rPr lang="en-US"/>
              <a:pPr>
                <a:defRPr/>
              </a:pPr>
              <a:t>68</a:t>
            </a:fld>
            <a:endParaRPr lang="en-US"/>
          </a:p>
        </p:txBody>
      </p:sp>
      <p:sp>
        <p:nvSpPr>
          <p:cNvPr id="12800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762000"/>
          </a:xfrm>
        </p:spPr>
        <p:txBody>
          <a:bodyPr/>
          <a:lstStyle/>
          <a:p>
            <a:r>
              <a:rPr lang="en-US" sz="3600"/>
              <a:t>Piling up Lemma</a:t>
            </a:r>
          </a:p>
        </p:txBody>
      </p:sp>
      <p:sp>
        <p:nvSpPr>
          <p:cNvPr id="1280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839200" cy="4724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/>
              <a:t>Let X</a:t>
            </a:r>
            <a:r>
              <a:rPr lang="en-US" sz="2000" baseline="-25000" dirty="0"/>
              <a:t>i</a:t>
            </a:r>
            <a:r>
              <a:rPr lang="en-US" sz="2000" dirty="0"/>
              <a:t>  (1</a:t>
            </a:r>
            <a:r>
              <a:rPr lang="en-US" sz="2000" dirty="0">
                <a:latin typeface="Math3" pitchFamily="2" charset="2"/>
              </a:rPr>
              <a:t>≦</a:t>
            </a:r>
            <a:r>
              <a:rPr lang="en-US" sz="2000" dirty="0"/>
              <a:t>i</a:t>
            </a:r>
            <a:r>
              <a:rPr lang="en-US" sz="2000" dirty="0">
                <a:latin typeface="Math3" pitchFamily="2" charset="2"/>
              </a:rPr>
              <a:t>≦</a:t>
            </a:r>
            <a:r>
              <a:rPr lang="en-US" sz="2000" dirty="0"/>
              <a:t>n) be independent random variables whose values are 0 with probability p</a:t>
            </a:r>
            <a:r>
              <a:rPr lang="en-US" sz="2000" baseline="-25000" dirty="0"/>
              <a:t>i</a:t>
            </a:r>
            <a:r>
              <a:rPr lang="en-US" sz="2000" dirty="0"/>
              <a:t>.  Then the probability that X</a:t>
            </a:r>
            <a:r>
              <a:rPr lang="en-US" sz="2000" baseline="-25000" dirty="0"/>
              <a:t>1</a:t>
            </a:r>
            <a:r>
              <a:rPr lang="en-US" sz="2000" dirty="0">
                <a:latin typeface="Math1Mono"/>
              </a:rPr>
              <a:t>⨁</a:t>
            </a:r>
            <a:r>
              <a:rPr lang="en-US" sz="2000" dirty="0"/>
              <a:t>X</a:t>
            </a:r>
            <a:r>
              <a:rPr lang="en-US" sz="2000" baseline="-25000" dirty="0"/>
              <a:t>2</a:t>
            </a:r>
            <a:r>
              <a:rPr lang="en-US" sz="2000" dirty="0">
                <a:latin typeface="Math1Mono"/>
              </a:rPr>
              <a:t>⨁</a:t>
            </a:r>
            <a:r>
              <a:rPr lang="en-US" sz="2000" dirty="0">
                <a:latin typeface="Math1" pitchFamily="2" charset="2"/>
              </a:rPr>
              <a:t> ... </a:t>
            </a:r>
            <a:r>
              <a:rPr lang="en-US" sz="2000" dirty="0">
                <a:latin typeface="Math1Mono"/>
              </a:rPr>
              <a:t>⨁</a:t>
            </a:r>
            <a:r>
              <a:rPr lang="en-US" sz="2000" dirty="0" err="1"/>
              <a:t>X</a:t>
            </a:r>
            <a:r>
              <a:rPr lang="en-US" sz="2000" baseline="-25000" dirty="0" err="1"/>
              <a:t>n</a:t>
            </a:r>
            <a:r>
              <a:rPr lang="en-US" sz="2000" dirty="0"/>
              <a:t>= 0 is </a:t>
            </a:r>
          </a:p>
          <a:p>
            <a:pPr algn="ctr">
              <a:spcBef>
                <a:spcPts val="200"/>
              </a:spcBef>
              <a:buFontTx/>
              <a:buNone/>
            </a:pPr>
            <a:r>
              <a:rPr lang="en-US" sz="2000" dirty="0"/>
              <a:t>½+2</a:t>
            </a:r>
            <a:r>
              <a:rPr lang="en-US" sz="2000" baseline="30000" dirty="0"/>
              <a:t>n-1</a:t>
            </a:r>
            <a:r>
              <a:rPr lang="en-US" sz="2000" dirty="0"/>
              <a:t> </a:t>
            </a:r>
            <a:r>
              <a:rPr lang="en-US" sz="2000" dirty="0">
                <a:latin typeface="Math1" pitchFamily="2" charset="2"/>
              </a:rPr>
              <a:t>∏</a:t>
            </a:r>
            <a:r>
              <a:rPr lang="en-US" sz="2000" baseline="-25000" dirty="0"/>
              <a:t>[1,n]</a:t>
            </a:r>
            <a:r>
              <a:rPr lang="en-US" sz="2000" dirty="0"/>
              <a:t> (p</a:t>
            </a:r>
            <a:r>
              <a:rPr lang="en-US" sz="2000" baseline="-25000" dirty="0"/>
              <a:t>i</a:t>
            </a:r>
            <a:r>
              <a:rPr lang="en-US" sz="2000" dirty="0"/>
              <a:t>-1/2)</a:t>
            </a:r>
          </a:p>
          <a:p>
            <a:pPr>
              <a:spcBef>
                <a:spcPts val="200"/>
              </a:spcBef>
              <a:buFontTx/>
              <a:buNone/>
            </a:pPr>
            <a:endParaRPr lang="en-US" sz="2000" dirty="0"/>
          </a:p>
          <a:p>
            <a:pPr>
              <a:spcBef>
                <a:spcPts val="200"/>
              </a:spcBef>
              <a:buFontTx/>
              <a:buNone/>
            </a:pPr>
            <a:r>
              <a:rPr lang="en-US" sz="2000" dirty="0"/>
              <a:t>Proof:  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2000" dirty="0"/>
              <a:t>By induction on n.  It’s tautological for n=1.  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2000" dirty="0"/>
              <a:t>Suppose </a:t>
            </a:r>
            <a:r>
              <a:rPr lang="en-US" sz="2000" dirty="0" err="1"/>
              <a:t>Pr</a:t>
            </a:r>
            <a:r>
              <a:rPr lang="en-US" sz="2000" dirty="0"/>
              <a:t>[X</a:t>
            </a:r>
            <a:r>
              <a:rPr lang="en-US" sz="2000" baseline="-25000" dirty="0"/>
              <a:t>1</a:t>
            </a:r>
            <a:r>
              <a:rPr lang="en-US" sz="2000" dirty="0">
                <a:latin typeface="Math1Mono"/>
              </a:rPr>
              <a:t>⨁</a:t>
            </a:r>
            <a:r>
              <a:rPr lang="en-US" sz="2000" dirty="0"/>
              <a:t>X</a:t>
            </a:r>
            <a:r>
              <a:rPr lang="en-US" sz="2000" baseline="-25000" dirty="0"/>
              <a:t>2</a:t>
            </a:r>
            <a:r>
              <a:rPr lang="en-US" sz="2000" dirty="0">
                <a:latin typeface="Math1Mono"/>
              </a:rPr>
              <a:t>⨁</a:t>
            </a:r>
            <a:r>
              <a:rPr lang="en-US" sz="2000" dirty="0">
                <a:latin typeface="Math1" pitchFamily="2" charset="2"/>
              </a:rPr>
              <a:t> ... </a:t>
            </a:r>
            <a:r>
              <a:rPr lang="en-US" sz="2000" dirty="0">
                <a:latin typeface="Math1Mono"/>
              </a:rPr>
              <a:t>⨁</a:t>
            </a:r>
            <a:r>
              <a:rPr lang="en-US" sz="2000" dirty="0"/>
              <a:t>X</a:t>
            </a:r>
            <a:r>
              <a:rPr lang="en-US" sz="2000" baseline="-25000" dirty="0"/>
              <a:t>n-1</a:t>
            </a:r>
            <a:r>
              <a:rPr lang="en-US" sz="2000" dirty="0"/>
              <a:t>= 0]= q= ½+2</a:t>
            </a:r>
            <a:r>
              <a:rPr lang="en-US" sz="2000" baseline="30000" dirty="0"/>
              <a:t>n-2</a:t>
            </a:r>
            <a:r>
              <a:rPr lang="en-US" sz="2000" dirty="0"/>
              <a:t> </a:t>
            </a:r>
            <a:r>
              <a:rPr lang="en-US" sz="2000" dirty="0">
                <a:latin typeface="Math1" pitchFamily="2" charset="2"/>
              </a:rPr>
              <a:t>∏</a:t>
            </a:r>
            <a:r>
              <a:rPr lang="en-US" sz="2000" baseline="-25000" dirty="0"/>
              <a:t>[1,n-1]</a:t>
            </a:r>
            <a:r>
              <a:rPr lang="en-US" sz="2000" dirty="0"/>
              <a:t> (p</a:t>
            </a:r>
            <a:r>
              <a:rPr lang="en-US" sz="2000" baseline="-25000" dirty="0"/>
              <a:t>i</a:t>
            </a:r>
            <a:r>
              <a:rPr lang="en-US" sz="2000" dirty="0"/>
              <a:t>-1/2).  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2000" dirty="0"/>
              <a:t>Then </a:t>
            </a:r>
            <a:r>
              <a:rPr lang="en-US" sz="2000" dirty="0" err="1"/>
              <a:t>Pr</a:t>
            </a:r>
            <a:r>
              <a:rPr lang="en-US" sz="2000" dirty="0"/>
              <a:t>[X</a:t>
            </a:r>
            <a:r>
              <a:rPr lang="en-US" sz="2000" baseline="-25000" dirty="0"/>
              <a:t>1</a:t>
            </a:r>
            <a:r>
              <a:rPr lang="en-US" sz="2000" dirty="0">
                <a:latin typeface="Math1Mono"/>
              </a:rPr>
              <a:t>⨁</a:t>
            </a:r>
            <a:r>
              <a:rPr lang="en-US" sz="2000" dirty="0"/>
              <a:t>X</a:t>
            </a:r>
            <a:r>
              <a:rPr lang="en-US" sz="2000" baseline="-25000" dirty="0"/>
              <a:t>2</a:t>
            </a:r>
            <a:r>
              <a:rPr lang="en-US" sz="2000" dirty="0">
                <a:latin typeface="Math1Mono"/>
              </a:rPr>
              <a:t>⨁</a:t>
            </a:r>
            <a:r>
              <a:rPr lang="en-US" sz="2000" dirty="0">
                <a:latin typeface="Math1" pitchFamily="2" charset="2"/>
              </a:rPr>
              <a:t> ... </a:t>
            </a:r>
            <a:r>
              <a:rPr lang="en-US" sz="2000" dirty="0">
                <a:latin typeface="Math1Mono"/>
              </a:rPr>
              <a:t>⨁</a:t>
            </a:r>
            <a:r>
              <a:rPr lang="en-US" sz="2000" dirty="0" err="1"/>
              <a:t>X</a:t>
            </a:r>
            <a:r>
              <a:rPr lang="en-US" sz="2000" baseline="-25000" dirty="0" err="1"/>
              <a:t>n</a:t>
            </a:r>
            <a:r>
              <a:rPr lang="en-US" sz="2000" dirty="0"/>
              <a:t>= 0]= </a:t>
            </a:r>
            <a:r>
              <a:rPr lang="en-US" sz="2000" dirty="0" err="1"/>
              <a:t>qp</a:t>
            </a:r>
            <a:r>
              <a:rPr lang="en-US" sz="2000" baseline="-25000" dirty="0" err="1"/>
              <a:t>n</a:t>
            </a:r>
            <a:r>
              <a:rPr lang="en-US" sz="2000" dirty="0"/>
              <a:t> +(1-q)(1-p</a:t>
            </a:r>
            <a:r>
              <a:rPr lang="en-US" sz="2000" baseline="-25000" dirty="0"/>
              <a:t>n</a:t>
            </a:r>
            <a:r>
              <a:rPr lang="en-US" sz="2000" dirty="0"/>
              <a:t>)= ½+2</a:t>
            </a:r>
            <a:r>
              <a:rPr lang="en-US" sz="2000" baseline="30000" dirty="0"/>
              <a:t>n-1</a:t>
            </a:r>
            <a:r>
              <a:rPr lang="en-US" sz="2000" dirty="0"/>
              <a:t> </a:t>
            </a:r>
            <a:r>
              <a:rPr lang="en-US" sz="2000" dirty="0">
                <a:latin typeface="Math1" pitchFamily="2" charset="2"/>
              </a:rPr>
              <a:t>∏</a:t>
            </a:r>
            <a:r>
              <a:rPr lang="en-US" sz="2000" baseline="-25000" dirty="0"/>
              <a:t>[1,n]</a:t>
            </a:r>
            <a:r>
              <a:rPr lang="en-US" sz="2000" dirty="0"/>
              <a:t> (p</a:t>
            </a:r>
            <a:r>
              <a:rPr lang="en-US" sz="2000" baseline="-25000" dirty="0"/>
              <a:t>i</a:t>
            </a:r>
            <a:r>
              <a:rPr lang="en-US" sz="2000" dirty="0"/>
              <a:t>-1/2) as claimed.</a:t>
            </a:r>
          </a:p>
          <a:p>
            <a:pPr>
              <a:buFontTx/>
              <a:buNone/>
            </a:pPr>
            <a:endParaRPr lang="en-US" sz="2400" dirty="0"/>
          </a:p>
        </p:txBody>
      </p:sp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42DC41-793B-4A77-A6E9-18E7220C8949}" type="slidenum">
              <a:rPr lang="en-US"/>
              <a:pPr>
                <a:defRPr/>
              </a:pPr>
              <a:t>69</a:t>
            </a:fld>
            <a:endParaRPr lang="en-US"/>
          </a:p>
        </p:txBody>
      </p:sp>
      <p:sp>
        <p:nvSpPr>
          <p:cNvPr id="1290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/>
              <a:t>Mathematics of biased voting</a:t>
            </a:r>
          </a:p>
        </p:txBody>
      </p:sp>
      <p:sp>
        <p:nvSpPr>
          <p:cNvPr id="1290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1371600"/>
            <a:ext cx="8610600" cy="4495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u="sng" dirty="0"/>
              <a:t>Central Limit Theorem</a:t>
            </a:r>
            <a:r>
              <a:rPr lang="en-US" sz="2000" dirty="0"/>
              <a:t>.  Let X, X</a:t>
            </a:r>
            <a:r>
              <a:rPr lang="en-US" sz="2000" baseline="-25000" dirty="0"/>
              <a:t>1</a:t>
            </a:r>
            <a:r>
              <a:rPr lang="en-US" sz="2000" dirty="0"/>
              <a:t> , … , </a:t>
            </a:r>
            <a:r>
              <a:rPr lang="en-US" sz="2000" dirty="0" err="1"/>
              <a:t>X</a:t>
            </a:r>
            <a:r>
              <a:rPr lang="en-US" sz="2000" baseline="-25000" dirty="0" err="1"/>
              <a:t>n</a:t>
            </a:r>
            <a:r>
              <a:rPr lang="en-US" sz="2000" dirty="0"/>
              <a:t> be independent, identically distributed random variables and let S</a:t>
            </a:r>
            <a:r>
              <a:rPr lang="en-US" sz="2000" baseline="-25000" dirty="0"/>
              <a:t>n</a:t>
            </a:r>
            <a:r>
              <a:rPr lang="en-US" sz="2000" dirty="0"/>
              <a:t> = X</a:t>
            </a:r>
            <a:r>
              <a:rPr lang="en-US" sz="2000" baseline="-25000" dirty="0"/>
              <a:t>1</a:t>
            </a:r>
            <a:r>
              <a:rPr lang="en-US" sz="2000" dirty="0"/>
              <a:t>+X</a:t>
            </a:r>
            <a:r>
              <a:rPr lang="en-US" sz="2000" baseline="-25000" dirty="0"/>
              <a:t>2</a:t>
            </a:r>
            <a:r>
              <a:rPr lang="en-US" sz="2000" dirty="0"/>
              <a:t>+ … +</a:t>
            </a:r>
            <a:r>
              <a:rPr lang="en-US" sz="2000" dirty="0" err="1"/>
              <a:t>X</a:t>
            </a:r>
            <a:r>
              <a:rPr lang="en-US" sz="2000" baseline="-25000" dirty="0" err="1"/>
              <a:t>n</a:t>
            </a:r>
            <a:r>
              <a:rPr lang="en-US" sz="2000" dirty="0"/>
              <a:t>.  Let </a:t>
            </a:r>
            <a:r>
              <a:rPr lang="en-US" sz="2000" dirty="0">
                <a:latin typeface="Math1Mono"/>
              </a:rPr>
              <a:t>m</a:t>
            </a:r>
            <a:r>
              <a:rPr lang="en-US" sz="2000" dirty="0"/>
              <a:t>= E(X) and </a:t>
            </a:r>
            <a:r>
              <a:rPr lang="en-US" sz="2000" dirty="0">
                <a:latin typeface="Math1" pitchFamily="2" charset="2"/>
              </a:rPr>
              <a:t>σ</a:t>
            </a:r>
            <a:r>
              <a:rPr lang="en-US" sz="2000" baseline="30000" dirty="0"/>
              <a:t>2</a:t>
            </a:r>
            <a:r>
              <a:rPr lang="en-US" sz="2000" dirty="0"/>
              <a:t>=E((X-</a:t>
            </a:r>
            <a:r>
              <a:rPr lang="en-US" sz="2000" dirty="0" err="1">
                <a:latin typeface="Math1Mono"/>
              </a:rPr>
              <a:t>μ</a:t>
            </a:r>
            <a:r>
              <a:rPr lang="en-US" sz="2000" dirty="0"/>
              <a:t>)</a:t>
            </a:r>
            <a:r>
              <a:rPr lang="en-US" sz="2000" baseline="30000" dirty="0"/>
              <a:t>2</a:t>
            </a:r>
            <a:r>
              <a:rPr lang="en-US" sz="2000" dirty="0"/>
              <a:t>). Finally set T</a:t>
            </a:r>
            <a:r>
              <a:rPr lang="en-US" sz="2000" baseline="-25000" dirty="0"/>
              <a:t>n</a:t>
            </a:r>
            <a:r>
              <a:rPr lang="en-US" sz="2000" dirty="0"/>
              <a:t>= (S</a:t>
            </a:r>
            <a:r>
              <a:rPr lang="en-US" sz="2000" baseline="-25000" dirty="0"/>
              <a:t>n</a:t>
            </a:r>
            <a:r>
              <a:rPr lang="en-US" sz="2000" dirty="0"/>
              <a:t>-</a:t>
            </a:r>
            <a:r>
              <a:rPr lang="en-US" sz="2000" dirty="0" err="1"/>
              <a:t>n</a:t>
            </a:r>
            <a:r>
              <a:rPr lang="en-US" sz="2000" dirty="0" err="1">
                <a:latin typeface="Math1Mono"/>
              </a:rPr>
              <a:t>μ</a:t>
            </a:r>
            <a:r>
              <a:rPr lang="en-US" sz="2000" dirty="0"/>
              <a:t>)/(</a:t>
            </a:r>
            <a:r>
              <a:rPr lang="en-US" sz="2000" dirty="0" err="1">
                <a:latin typeface="Math1" pitchFamily="2" charset="2"/>
              </a:rPr>
              <a:t>σ</a:t>
            </a:r>
            <a:r>
              <a:rPr lang="en-US" sz="1800" dirty="0" err="1">
                <a:latin typeface="Math1Mono"/>
              </a:rPr>
              <a:t>√</a:t>
            </a:r>
            <a:r>
              <a:rPr lang="en-US" sz="2000" dirty="0" err="1"/>
              <a:t>n</a:t>
            </a:r>
            <a:r>
              <a:rPr lang="en-US" sz="2000" dirty="0"/>
              <a:t>), n(x)= 1/(</a:t>
            </a:r>
            <a:r>
              <a:rPr lang="en-US" sz="1800" dirty="0">
                <a:latin typeface="Math1Mono"/>
              </a:rPr>
              <a:t>√</a:t>
            </a:r>
            <a:r>
              <a:rPr lang="en-US" sz="1800" dirty="0">
                <a:latin typeface="Math1" pitchFamily="2" charset="2"/>
              </a:rPr>
              <a:t>2</a:t>
            </a:r>
            <a:r>
              <a:rPr lang="en-US" sz="1800" dirty="0">
                <a:latin typeface="Math1Mono"/>
              </a:rPr>
              <a:t>π</a:t>
            </a:r>
            <a:r>
              <a:rPr lang="en-US" sz="1800" dirty="0">
                <a:latin typeface="Math1" pitchFamily="2" charset="2"/>
              </a:rPr>
              <a:t>) </a:t>
            </a:r>
            <a:r>
              <a:rPr lang="en-US" sz="2000" dirty="0"/>
              <a:t>exp(-x</a:t>
            </a:r>
            <a:r>
              <a:rPr lang="en-US" sz="2000" baseline="30000" dirty="0"/>
              <a:t>2</a:t>
            </a:r>
            <a:r>
              <a:rPr lang="en-US" sz="2000" dirty="0"/>
              <a:t>/2)</a:t>
            </a:r>
            <a:r>
              <a:rPr lang="en-US" sz="2800" dirty="0"/>
              <a:t> </a:t>
            </a:r>
            <a:r>
              <a:rPr lang="en-US" sz="2000" dirty="0"/>
              <a:t>and </a:t>
            </a:r>
          </a:p>
          <a:p>
            <a:pPr lvl="2">
              <a:spcBef>
                <a:spcPts val="200"/>
              </a:spcBef>
              <a:buFontTx/>
              <a:buNone/>
            </a:pPr>
            <a:r>
              <a:rPr lang="en-US" sz="2000" dirty="0"/>
              <a:t>N(</a:t>
            </a:r>
            <a:r>
              <a:rPr lang="en-US" sz="2000" dirty="0" err="1"/>
              <a:t>a,b</a:t>
            </a:r>
            <a:r>
              <a:rPr lang="en-US" sz="2000" dirty="0"/>
              <a:t>)= </a:t>
            </a:r>
            <a:r>
              <a:rPr lang="en-US" sz="2800" dirty="0">
                <a:latin typeface="Math1Mono"/>
              </a:rPr>
              <a:t>∫</a:t>
            </a:r>
            <a:r>
              <a:rPr lang="en-US" sz="1800" baseline="-25000" dirty="0"/>
              <a:t>[</a:t>
            </a:r>
            <a:r>
              <a:rPr lang="en-US" sz="1800" baseline="-25000" dirty="0" err="1"/>
              <a:t>a,b</a:t>
            </a:r>
            <a:r>
              <a:rPr lang="en-US" sz="1800" baseline="-25000" dirty="0"/>
              <a:t>] </a:t>
            </a:r>
            <a:r>
              <a:rPr lang="en-US" sz="2000" dirty="0"/>
              <a:t>n(x) dx. 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2000" dirty="0"/>
              <a:t>Then </a:t>
            </a:r>
          </a:p>
          <a:p>
            <a:pPr lvl="2">
              <a:spcBef>
                <a:spcPts val="200"/>
              </a:spcBef>
              <a:buFontTx/>
              <a:buNone/>
            </a:pPr>
            <a:r>
              <a:rPr lang="en-US" sz="2000" dirty="0" err="1"/>
              <a:t>Pr</a:t>
            </a:r>
            <a:r>
              <a:rPr lang="en-US" sz="2000" dirty="0"/>
              <a:t>(</a:t>
            </a:r>
            <a:r>
              <a:rPr lang="en-US" sz="2000" dirty="0" err="1"/>
              <a:t>a</a:t>
            </a:r>
            <a:r>
              <a:rPr lang="en-US" sz="2000" dirty="0" err="1">
                <a:latin typeface="Math1Mono"/>
              </a:rPr>
              <a:t>≦</a:t>
            </a:r>
            <a:r>
              <a:rPr lang="en-US" sz="2000" dirty="0" err="1"/>
              <a:t>T</a:t>
            </a:r>
            <a:r>
              <a:rPr lang="en-US" sz="2000" baseline="-25000" dirty="0" err="1"/>
              <a:t>n</a:t>
            </a:r>
            <a:r>
              <a:rPr lang="en-US" sz="2000" dirty="0">
                <a:latin typeface="Math1Mono"/>
              </a:rPr>
              <a:t>≦ </a:t>
            </a:r>
            <a:r>
              <a:rPr lang="en-US" sz="2000" dirty="0"/>
              <a:t>b)= N(</a:t>
            </a:r>
            <a:r>
              <a:rPr lang="en-US" sz="2000" dirty="0" err="1"/>
              <a:t>a,b</a:t>
            </a:r>
            <a:r>
              <a:rPr lang="en-US" sz="2000" dirty="0"/>
              <a:t>).</a:t>
            </a:r>
          </a:p>
          <a:p>
            <a:pPr lvl="2">
              <a:spcBef>
                <a:spcPts val="200"/>
              </a:spcBef>
              <a:buFontTx/>
              <a:buNone/>
            </a:pPr>
            <a:endParaRPr lang="en-US" sz="2000" dirty="0"/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2000" dirty="0"/>
              <a:t>N is the Normal Distribution; it is symmetric around x=0. 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2000" dirty="0"/>
              <a:t>N(-</a:t>
            </a:r>
            <a:r>
              <a:rPr lang="en-US" sz="2000" dirty="0">
                <a:latin typeface="Math1Mono"/>
              </a:rPr>
              <a:t>∞</a:t>
            </a:r>
            <a:r>
              <a:rPr lang="en-US" sz="2000" dirty="0"/>
              <a:t>,0)= ½.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2000" dirty="0"/>
              <a:t>N(-.5, .5)=.38, N(-.75,.75)= .55, N(-1,1)= .68, 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2000" dirty="0"/>
              <a:t>N(-2,2)=.9546, N(-3,3)= .9972</a:t>
            </a:r>
          </a:p>
          <a:p>
            <a:pPr>
              <a:buNone/>
            </a:pPr>
            <a:endParaRPr lang="en-US" sz="2000" dirty="0">
              <a:latin typeface="Math1Mono"/>
            </a:endParaRPr>
          </a:p>
          <a:p>
            <a:pPr>
              <a:buFontTx/>
              <a:buNone/>
            </a:pPr>
            <a:endParaRPr lang="en-US" sz="1600" dirty="0"/>
          </a:p>
          <a:p>
            <a:pPr>
              <a:buFontTx/>
              <a:buNone/>
            </a:pPr>
            <a:endParaRPr lang="en-US" sz="2000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AB2D6D-D14A-4B2E-A31E-DAC2E406319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zh-TW" sz="3600">
                <a:ea typeface="PMingLiU" pitchFamily="18" charset="-120"/>
              </a:rPr>
              <a:t>Horst </a:t>
            </a:r>
            <a:r>
              <a:rPr lang="en-US" altLang="zh-TW" sz="3600" err="1">
                <a:ea typeface="PMingLiU" pitchFamily="18" charset="-120"/>
              </a:rPr>
              <a:t>Feistel</a:t>
            </a:r>
            <a:r>
              <a:rPr lang="en-US" altLang="zh-TW" sz="3600">
                <a:ea typeface="PMingLiU" pitchFamily="18" charset="-120"/>
              </a:rPr>
              <a:t>: Lucifer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4525962"/>
          </a:xfrm>
        </p:spPr>
        <p:txBody>
          <a:bodyPr/>
          <a:lstStyle/>
          <a:p>
            <a:r>
              <a:rPr lang="en-US" altLang="zh-TW" sz="2000">
                <a:ea typeface="PMingLiU" pitchFamily="18" charset="-120"/>
              </a:rPr>
              <a:t>First serious needs for civilian encryption (in electronic banking), 1970’s</a:t>
            </a:r>
          </a:p>
          <a:p>
            <a:r>
              <a:rPr lang="en-US" altLang="zh-TW" sz="2000">
                <a:ea typeface="PMingLiU" pitchFamily="18" charset="-120"/>
              </a:rPr>
              <a:t>IBM’s response: Lucifer, an iterated SP cipher</a:t>
            </a:r>
          </a:p>
          <a:p>
            <a:r>
              <a:rPr lang="en-US" altLang="zh-TW" sz="2000">
                <a:ea typeface="PMingLiU" pitchFamily="18" charset="-120"/>
              </a:rPr>
              <a:t>Lucifer (v0):</a:t>
            </a:r>
          </a:p>
          <a:p>
            <a:pPr lvl="1"/>
            <a:r>
              <a:rPr lang="en-US" altLang="zh-TW" sz="2000">
                <a:ea typeface="PMingLiU" pitchFamily="18" charset="-120"/>
              </a:rPr>
              <a:t>Two fixed, 4x4 s-boxes, S</a:t>
            </a:r>
            <a:r>
              <a:rPr lang="en-US" altLang="zh-TW" sz="2000" baseline="-25000">
                <a:ea typeface="PMingLiU" pitchFamily="18" charset="-120"/>
              </a:rPr>
              <a:t>0</a:t>
            </a:r>
            <a:r>
              <a:rPr lang="en-US" altLang="zh-TW" sz="2000">
                <a:ea typeface="PMingLiU" pitchFamily="18" charset="-120"/>
              </a:rPr>
              <a:t> &amp; S</a:t>
            </a:r>
            <a:r>
              <a:rPr lang="en-US" altLang="zh-TW" sz="2000" baseline="-25000">
                <a:ea typeface="PMingLiU" pitchFamily="18" charset="-120"/>
              </a:rPr>
              <a:t>1</a:t>
            </a:r>
          </a:p>
          <a:p>
            <a:pPr lvl="1"/>
            <a:r>
              <a:rPr lang="en-US" altLang="zh-TW" sz="2000">
                <a:ea typeface="PMingLiU" pitchFamily="18" charset="-120"/>
              </a:rPr>
              <a:t>A fixed permutation P</a:t>
            </a:r>
          </a:p>
          <a:p>
            <a:pPr lvl="1"/>
            <a:r>
              <a:rPr lang="en-US" altLang="zh-TW" sz="2000">
                <a:ea typeface="PMingLiU" pitchFamily="18" charset="-120"/>
              </a:rPr>
              <a:t>Key bits determine</a:t>
            </a:r>
            <a:br>
              <a:rPr lang="en-US" altLang="zh-TW" sz="2000">
                <a:ea typeface="PMingLiU" pitchFamily="18" charset="-120"/>
              </a:rPr>
            </a:br>
            <a:r>
              <a:rPr lang="en-US" altLang="zh-TW" sz="2000">
                <a:ea typeface="PMingLiU" pitchFamily="18" charset="-120"/>
              </a:rPr>
              <a:t>which s-box is to be </a:t>
            </a:r>
            <a:br>
              <a:rPr lang="en-US" altLang="zh-TW" sz="2000">
                <a:ea typeface="PMingLiU" pitchFamily="18" charset="-120"/>
              </a:rPr>
            </a:br>
            <a:r>
              <a:rPr lang="en-US" altLang="zh-TW" sz="2000">
                <a:ea typeface="PMingLiU" pitchFamily="18" charset="-120"/>
              </a:rPr>
              <a:t>used at each position</a:t>
            </a:r>
          </a:p>
          <a:p>
            <a:pPr lvl="1"/>
            <a:r>
              <a:rPr lang="en-US" altLang="zh-TW" sz="2000">
                <a:ea typeface="PMingLiU" pitchFamily="18" charset="-120"/>
              </a:rPr>
              <a:t>8 x 64/4 = 128 key bits</a:t>
            </a:r>
            <a:br>
              <a:rPr lang="en-US" altLang="zh-TW" sz="2000">
                <a:ea typeface="PMingLiU" pitchFamily="18" charset="-120"/>
              </a:rPr>
            </a:br>
            <a:r>
              <a:rPr lang="en-US" altLang="zh-TW" sz="2000">
                <a:ea typeface="PMingLiU" pitchFamily="18" charset="-120"/>
              </a:rPr>
              <a:t>(for 64-bit block, 8 rounds)</a:t>
            </a:r>
          </a:p>
        </p:txBody>
      </p:sp>
      <p:grpSp>
        <p:nvGrpSpPr>
          <p:cNvPr id="34822" name="Group 4"/>
          <p:cNvGrpSpPr>
            <a:grpSpLocks/>
          </p:cNvGrpSpPr>
          <p:nvPr/>
        </p:nvGrpSpPr>
        <p:grpSpPr bwMode="auto">
          <a:xfrm>
            <a:off x="5284788" y="2590800"/>
            <a:ext cx="2868612" cy="3490913"/>
            <a:chOff x="3185" y="1728"/>
            <a:chExt cx="1807" cy="2199"/>
          </a:xfrm>
        </p:grpSpPr>
        <p:grpSp>
          <p:nvGrpSpPr>
            <p:cNvPr id="34824" name="Group 5"/>
            <p:cNvGrpSpPr>
              <a:grpSpLocks/>
            </p:cNvGrpSpPr>
            <p:nvPr/>
          </p:nvGrpSpPr>
          <p:grpSpPr bwMode="auto">
            <a:xfrm>
              <a:off x="3185" y="1915"/>
              <a:ext cx="1807" cy="1685"/>
              <a:chOff x="3185" y="1915"/>
              <a:chExt cx="1807" cy="1685"/>
            </a:xfrm>
          </p:grpSpPr>
          <p:sp>
            <p:nvSpPr>
              <p:cNvPr id="34829" name="Text Box 6"/>
              <p:cNvSpPr txBox="1">
                <a:spLocks noChangeArrowheads="1"/>
              </p:cNvSpPr>
              <p:nvPr/>
            </p:nvSpPr>
            <p:spPr bwMode="auto">
              <a:xfrm rot="-5400000">
                <a:off x="3282" y="2725"/>
                <a:ext cx="329" cy="3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3200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...</a:t>
                </a:r>
              </a:p>
            </p:txBody>
          </p:sp>
          <p:grpSp>
            <p:nvGrpSpPr>
              <p:cNvPr id="34830" name="Group 7"/>
              <p:cNvGrpSpPr>
                <a:grpSpLocks/>
              </p:cNvGrpSpPr>
              <p:nvPr/>
            </p:nvGrpSpPr>
            <p:grpSpPr bwMode="auto">
              <a:xfrm>
                <a:off x="3185" y="1915"/>
                <a:ext cx="1807" cy="917"/>
                <a:chOff x="3185" y="1755"/>
                <a:chExt cx="1807" cy="917"/>
              </a:xfrm>
            </p:grpSpPr>
            <p:sp>
              <p:nvSpPr>
                <p:cNvPr id="34889" name="Line 8"/>
                <p:cNvSpPr>
                  <a:spLocks noChangeShapeType="1"/>
                </p:cNvSpPr>
                <p:nvPr/>
              </p:nvSpPr>
              <p:spPr bwMode="auto">
                <a:xfrm>
                  <a:off x="3256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0" name="Line 9"/>
                <p:cNvSpPr>
                  <a:spLocks noChangeShapeType="1"/>
                </p:cNvSpPr>
                <p:nvPr/>
              </p:nvSpPr>
              <p:spPr bwMode="auto">
                <a:xfrm>
                  <a:off x="3328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1" name="Line 10"/>
                <p:cNvSpPr>
                  <a:spLocks noChangeShapeType="1"/>
                </p:cNvSpPr>
                <p:nvPr/>
              </p:nvSpPr>
              <p:spPr bwMode="auto">
                <a:xfrm>
                  <a:off x="3392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2" name="Line 11"/>
                <p:cNvSpPr>
                  <a:spLocks noChangeShapeType="1"/>
                </p:cNvSpPr>
                <p:nvPr/>
              </p:nvSpPr>
              <p:spPr bwMode="auto">
                <a:xfrm>
                  <a:off x="3464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3" name="Line 12"/>
                <p:cNvSpPr>
                  <a:spLocks noChangeShapeType="1"/>
                </p:cNvSpPr>
                <p:nvPr/>
              </p:nvSpPr>
              <p:spPr bwMode="auto">
                <a:xfrm>
                  <a:off x="3256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4" name="Line 13"/>
                <p:cNvSpPr>
                  <a:spLocks noChangeShapeType="1"/>
                </p:cNvSpPr>
                <p:nvPr/>
              </p:nvSpPr>
              <p:spPr bwMode="auto">
                <a:xfrm>
                  <a:off x="3328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5" name="Line 14"/>
                <p:cNvSpPr>
                  <a:spLocks noChangeShapeType="1"/>
                </p:cNvSpPr>
                <p:nvPr/>
              </p:nvSpPr>
              <p:spPr bwMode="auto">
                <a:xfrm>
                  <a:off x="3392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6" name="Line 15"/>
                <p:cNvSpPr>
                  <a:spLocks noChangeShapeType="1"/>
                </p:cNvSpPr>
                <p:nvPr/>
              </p:nvSpPr>
              <p:spPr bwMode="auto">
                <a:xfrm>
                  <a:off x="3464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7" name="Line 16"/>
                <p:cNvSpPr>
                  <a:spLocks noChangeShapeType="1"/>
                </p:cNvSpPr>
                <p:nvPr/>
              </p:nvSpPr>
              <p:spPr bwMode="auto">
                <a:xfrm>
                  <a:off x="3632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8" name="Line 17"/>
                <p:cNvSpPr>
                  <a:spLocks noChangeShapeType="1"/>
                </p:cNvSpPr>
                <p:nvPr/>
              </p:nvSpPr>
              <p:spPr bwMode="auto">
                <a:xfrm>
                  <a:off x="3704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9" name="Line 18"/>
                <p:cNvSpPr>
                  <a:spLocks noChangeShapeType="1"/>
                </p:cNvSpPr>
                <p:nvPr/>
              </p:nvSpPr>
              <p:spPr bwMode="auto">
                <a:xfrm>
                  <a:off x="3768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00" name="Line 19"/>
                <p:cNvSpPr>
                  <a:spLocks noChangeShapeType="1"/>
                </p:cNvSpPr>
                <p:nvPr/>
              </p:nvSpPr>
              <p:spPr bwMode="auto">
                <a:xfrm>
                  <a:off x="3840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01" name="Line 20"/>
                <p:cNvSpPr>
                  <a:spLocks noChangeShapeType="1"/>
                </p:cNvSpPr>
                <p:nvPr/>
              </p:nvSpPr>
              <p:spPr bwMode="auto">
                <a:xfrm>
                  <a:off x="3632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02" name="Line 21"/>
                <p:cNvSpPr>
                  <a:spLocks noChangeShapeType="1"/>
                </p:cNvSpPr>
                <p:nvPr/>
              </p:nvSpPr>
              <p:spPr bwMode="auto">
                <a:xfrm>
                  <a:off x="3704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03" name="Line 22"/>
                <p:cNvSpPr>
                  <a:spLocks noChangeShapeType="1"/>
                </p:cNvSpPr>
                <p:nvPr/>
              </p:nvSpPr>
              <p:spPr bwMode="auto">
                <a:xfrm>
                  <a:off x="3768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04" name="Line 23"/>
                <p:cNvSpPr>
                  <a:spLocks noChangeShapeType="1"/>
                </p:cNvSpPr>
                <p:nvPr/>
              </p:nvSpPr>
              <p:spPr bwMode="auto">
                <a:xfrm>
                  <a:off x="3840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05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3955" y="1755"/>
                  <a:ext cx="613" cy="36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TW" sz="3200">
                      <a:latin typeface="Arial" pitchFamily="34" charset="0"/>
                      <a:ea typeface="PMingLiU" pitchFamily="18" charset="-120"/>
                      <a:cs typeface="Arial" pitchFamily="34" charset="0"/>
                    </a:rPr>
                    <a:t>. . . .</a:t>
                  </a:r>
                </a:p>
              </p:txBody>
            </p:sp>
            <p:sp>
              <p:nvSpPr>
                <p:cNvPr id="34906" name="Line 25"/>
                <p:cNvSpPr>
                  <a:spLocks noChangeShapeType="1"/>
                </p:cNvSpPr>
                <p:nvPr/>
              </p:nvSpPr>
              <p:spPr bwMode="auto">
                <a:xfrm>
                  <a:off x="4688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07" name="Line 26"/>
                <p:cNvSpPr>
                  <a:spLocks noChangeShapeType="1"/>
                </p:cNvSpPr>
                <p:nvPr/>
              </p:nvSpPr>
              <p:spPr bwMode="auto">
                <a:xfrm>
                  <a:off x="4760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08" name="Line 27"/>
                <p:cNvSpPr>
                  <a:spLocks noChangeShapeType="1"/>
                </p:cNvSpPr>
                <p:nvPr/>
              </p:nvSpPr>
              <p:spPr bwMode="auto">
                <a:xfrm>
                  <a:off x="4824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09" name="Line 28"/>
                <p:cNvSpPr>
                  <a:spLocks noChangeShapeType="1"/>
                </p:cNvSpPr>
                <p:nvPr/>
              </p:nvSpPr>
              <p:spPr bwMode="auto">
                <a:xfrm>
                  <a:off x="4896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0" name="Line 29"/>
                <p:cNvSpPr>
                  <a:spLocks noChangeShapeType="1"/>
                </p:cNvSpPr>
                <p:nvPr/>
              </p:nvSpPr>
              <p:spPr bwMode="auto">
                <a:xfrm>
                  <a:off x="4688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1" name="Line 30"/>
                <p:cNvSpPr>
                  <a:spLocks noChangeShapeType="1"/>
                </p:cNvSpPr>
                <p:nvPr/>
              </p:nvSpPr>
              <p:spPr bwMode="auto">
                <a:xfrm>
                  <a:off x="4760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2" name="Line 31"/>
                <p:cNvSpPr>
                  <a:spLocks noChangeShapeType="1"/>
                </p:cNvSpPr>
                <p:nvPr/>
              </p:nvSpPr>
              <p:spPr bwMode="auto">
                <a:xfrm>
                  <a:off x="4824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3" name="Line 32"/>
                <p:cNvSpPr>
                  <a:spLocks noChangeShapeType="1"/>
                </p:cNvSpPr>
                <p:nvPr/>
              </p:nvSpPr>
              <p:spPr bwMode="auto">
                <a:xfrm>
                  <a:off x="4896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4" name="Rectangle 33"/>
                <p:cNvSpPr>
                  <a:spLocks noChangeArrowheads="1"/>
                </p:cNvSpPr>
                <p:nvPr/>
              </p:nvSpPr>
              <p:spPr bwMode="auto">
                <a:xfrm>
                  <a:off x="3208" y="2136"/>
                  <a:ext cx="1728" cy="192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5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015" y="2134"/>
                  <a:ext cx="201" cy="212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TW" sz="1600">
                      <a:latin typeface="Arial" pitchFamily="34" charset="0"/>
                      <a:ea typeface="PMingLiU" pitchFamily="18" charset="-120"/>
                      <a:cs typeface="Arial" pitchFamily="34" charset="0"/>
                    </a:rPr>
                    <a:t>P</a:t>
                  </a:r>
                </a:p>
              </p:txBody>
            </p:sp>
            <p:sp>
              <p:nvSpPr>
                <p:cNvPr id="34916" name="Line 35"/>
                <p:cNvSpPr>
                  <a:spLocks noChangeShapeType="1"/>
                </p:cNvSpPr>
                <p:nvPr/>
              </p:nvSpPr>
              <p:spPr bwMode="auto">
                <a:xfrm>
                  <a:off x="3352" y="2136"/>
                  <a:ext cx="432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7" name="Line 36"/>
                <p:cNvSpPr>
                  <a:spLocks noChangeShapeType="1"/>
                </p:cNvSpPr>
                <p:nvPr/>
              </p:nvSpPr>
              <p:spPr bwMode="auto">
                <a:xfrm flipH="1">
                  <a:off x="3352" y="2136"/>
                  <a:ext cx="336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8" name="Line 37"/>
                <p:cNvSpPr>
                  <a:spLocks noChangeShapeType="1"/>
                </p:cNvSpPr>
                <p:nvPr/>
              </p:nvSpPr>
              <p:spPr bwMode="auto">
                <a:xfrm>
                  <a:off x="3832" y="2136"/>
                  <a:ext cx="96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9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4312" y="2136"/>
                  <a:ext cx="384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0" name="Line 39"/>
                <p:cNvSpPr>
                  <a:spLocks noChangeShapeType="1"/>
                </p:cNvSpPr>
                <p:nvPr/>
              </p:nvSpPr>
              <p:spPr bwMode="auto">
                <a:xfrm flipH="1">
                  <a:off x="4072" y="2136"/>
                  <a:ext cx="768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1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3592" y="2136"/>
                  <a:ext cx="768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4922" name="Group 41"/>
                <p:cNvGrpSpPr>
                  <a:grpSpLocks/>
                </p:cNvGrpSpPr>
                <p:nvPr/>
              </p:nvGrpSpPr>
              <p:grpSpPr bwMode="auto">
                <a:xfrm>
                  <a:off x="3193" y="1835"/>
                  <a:ext cx="367" cy="240"/>
                  <a:chOff x="1945" y="1776"/>
                  <a:chExt cx="367" cy="240"/>
                </a:xfrm>
              </p:grpSpPr>
              <p:sp>
                <p:nvSpPr>
                  <p:cNvPr id="34978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809"/>
                    <a:ext cx="288" cy="192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79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5" y="1801"/>
                    <a:ext cx="116" cy="21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endParaRPr lang="en-US" sz="1600">
                      <a:latin typeface="Arial" pitchFamily="34" charset="0"/>
                      <a:ea typeface="PMingLiU" pitchFamily="18" charset="-120"/>
                      <a:cs typeface="Arial" pitchFamily="34" charset="0"/>
                    </a:endParaRPr>
                  </a:p>
                </p:txBody>
              </p:sp>
              <p:sp>
                <p:nvSpPr>
                  <p:cNvPr id="34980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808"/>
                    <a:ext cx="288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81" name="Text Box 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45" y="1824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34982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1" y="1776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34923" name="Group 47"/>
                <p:cNvGrpSpPr>
                  <a:grpSpLocks/>
                </p:cNvGrpSpPr>
                <p:nvPr/>
              </p:nvGrpSpPr>
              <p:grpSpPr bwMode="auto">
                <a:xfrm>
                  <a:off x="4625" y="1843"/>
                  <a:ext cx="367" cy="240"/>
                  <a:chOff x="1945" y="1776"/>
                  <a:chExt cx="367" cy="240"/>
                </a:xfrm>
              </p:grpSpPr>
              <p:sp>
                <p:nvSpPr>
                  <p:cNvPr id="34973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809"/>
                    <a:ext cx="288" cy="192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74" name="Text Box 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5" y="1801"/>
                    <a:ext cx="116" cy="21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endParaRPr lang="en-US" sz="1600">
                      <a:latin typeface="Arial" pitchFamily="34" charset="0"/>
                      <a:ea typeface="PMingLiU" pitchFamily="18" charset="-120"/>
                      <a:cs typeface="Arial" pitchFamily="34" charset="0"/>
                    </a:endParaRPr>
                  </a:p>
                </p:txBody>
              </p:sp>
              <p:sp>
                <p:nvSpPr>
                  <p:cNvPr id="34975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808"/>
                    <a:ext cx="288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76" name="Text Box 5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45" y="1824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34977" name="Text Box 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1" y="1776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34924" name="Group 53"/>
                <p:cNvGrpSpPr>
                  <a:grpSpLocks/>
                </p:cNvGrpSpPr>
                <p:nvPr/>
              </p:nvGrpSpPr>
              <p:grpSpPr bwMode="auto">
                <a:xfrm>
                  <a:off x="3576" y="1835"/>
                  <a:ext cx="367" cy="240"/>
                  <a:chOff x="1945" y="1776"/>
                  <a:chExt cx="367" cy="240"/>
                </a:xfrm>
              </p:grpSpPr>
              <p:sp>
                <p:nvSpPr>
                  <p:cNvPr id="34968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809"/>
                    <a:ext cx="288" cy="192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69" name="Text Box 5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5" y="1801"/>
                    <a:ext cx="116" cy="21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endParaRPr lang="en-US" sz="1600">
                      <a:latin typeface="Arial" pitchFamily="34" charset="0"/>
                      <a:ea typeface="PMingLiU" pitchFamily="18" charset="-120"/>
                      <a:cs typeface="Arial" pitchFamily="34" charset="0"/>
                    </a:endParaRPr>
                  </a:p>
                </p:txBody>
              </p:sp>
              <p:sp>
                <p:nvSpPr>
                  <p:cNvPr id="34970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808"/>
                    <a:ext cx="288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71" name="Text Box 5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45" y="1824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34972" name="Text Box 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1" y="1776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1</a:t>
                    </a:r>
                  </a:p>
                </p:txBody>
              </p:sp>
            </p:grpSp>
            <p:sp>
              <p:nvSpPr>
                <p:cNvPr id="34925" name="Line 59"/>
                <p:cNvSpPr>
                  <a:spLocks noChangeShapeType="1"/>
                </p:cNvSpPr>
                <p:nvPr/>
              </p:nvSpPr>
              <p:spPr bwMode="auto">
                <a:xfrm>
                  <a:off x="3248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6" name="Line 60"/>
                <p:cNvSpPr>
                  <a:spLocks noChangeShapeType="1"/>
                </p:cNvSpPr>
                <p:nvPr/>
              </p:nvSpPr>
              <p:spPr bwMode="auto">
                <a:xfrm>
                  <a:off x="3320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7" name="Line 61"/>
                <p:cNvSpPr>
                  <a:spLocks noChangeShapeType="1"/>
                </p:cNvSpPr>
                <p:nvPr/>
              </p:nvSpPr>
              <p:spPr bwMode="auto">
                <a:xfrm>
                  <a:off x="3384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8" name="Line 62"/>
                <p:cNvSpPr>
                  <a:spLocks noChangeShapeType="1"/>
                </p:cNvSpPr>
                <p:nvPr/>
              </p:nvSpPr>
              <p:spPr bwMode="auto">
                <a:xfrm>
                  <a:off x="3456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9" name="Line 63"/>
                <p:cNvSpPr>
                  <a:spLocks noChangeShapeType="1"/>
                </p:cNvSpPr>
                <p:nvPr/>
              </p:nvSpPr>
              <p:spPr bwMode="auto">
                <a:xfrm>
                  <a:off x="3248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0" name="Line 64"/>
                <p:cNvSpPr>
                  <a:spLocks noChangeShapeType="1"/>
                </p:cNvSpPr>
                <p:nvPr/>
              </p:nvSpPr>
              <p:spPr bwMode="auto">
                <a:xfrm>
                  <a:off x="3320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1" name="Line 65"/>
                <p:cNvSpPr>
                  <a:spLocks noChangeShapeType="1"/>
                </p:cNvSpPr>
                <p:nvPr/>
              </p:nvSpPr>
              <p:spPr bwMode="auto">
                <a:xfrm>
                  <a:off x="3384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2" name="Line 66"/>
                <p:cNvSpPr>
                  <a:spLocks noChangeShapeType="1"/>
                </p:cNvSpPr>
                <p:nvPr/>
              </p:nvSpPr>
              <p:spPr bwMode="auto">
                <a:xfrm>
                  <a:off x="3456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3" name="Line 67"/>
                <p:cNvSpPr>
                  <a:spLocks noChangeShapeType="1"/>
                </p:cNvSpPr>
                <p:nvPr/>
              </p:nvSpPr>
              <p:spPr bwMode="auto">
                <a:xfrm>
                  <a:off x="3624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4" name="Line 68"/>
                <p:cNvSpPr>
                  <a:spLocks noChangeShapeType="1"/>
                </p:cNvSpPr>
                <p:nvPr/>
              </p:nvSpPr>
              <p:spPr bwMode="auto">
                <a:xfrm>
                  <a:off x="3696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5" name="Line 69"/>
                <p:cNvSpPr>
                  <a:spLocks noChangeShapeType="1"/>
                </p:cNvSpPr>
                <p:nvPr/>
              </p:nvSpPr>
              <p:spPr bwMode="auto">
                <a:xfrm>
                  <a:off x="3760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6" name="Line 70"/>
                <p:cNvSpPr>
                  <a:spLocks noChangeShapeType="1"/>
                </p:cNvSpPr>
                <p:nvPr/>
              </p:nvSpPr>
              <p:spPr bwMode="auto">
                <a:xfrm>
                  <a:off x="3832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7" name="Line 71"/>
                <p:cNvSpPr>
                  <a:spLocks noChangeShapeType="1"/>
                </p:cNvSpPr>
                <p:nvPr/>
              </p:nvSpPr>
              <p:spPr bwMode="auto">
                <a:xfrm>
                  <a:off x="3624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8" name="Line 72"/>
                <p:cNvSpPr>
                  <a:spLocks noChangeShapeType="1"/>
                </p:cNvSpPr>
                <p:nvPr/>
              </p:nvSpPr>
              <p:spPr bwMode="auto">
                <a:xfrm>
                  <a:off x="3696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9" name="Line 73"/>
                <p:cNvSpPr>
                  <a:spLocks noChangeShapeType="1"/>
                </p:cNvSpPr>
                <p:nvPr/>
              </p:nvSpPr>
              <p:spPr bwMode="auto">
                <a:xfrm>
                  <a:off x="3760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40" name="Line 74"/>
                <p:cNvSpPr>
                  <a:spLocks noChangeShapeType="1"/>
                </p:cNvSpPr>
                <p:nvPr/>
              </p:nvSpPr>
              <p:spPr bwMode="auto">
                <a:xfrm>
                  <a:off x="3832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41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3947" y="2283"/>
                  <a:ext cx="613" cy="36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TW" sz="3200">
                      <a:latin typeface="Arial" pitchFamily="34" charset="0"/>
                      <a:ea typeface="PMingLiU" pitchFamily="18" charset="-120"/>
                      <a:cs typeface="Arial" pitchFamily="34" charset="0"/>
                    </a:rPr>
                    <a:t>. . . .</a:t>
                  </a:r>
                </a:p>
              </p:txBody>
            </p:sp>
            <p:sp>
              <p:nvSpPr>
                <p:cNvPr id="34942" name="Line 76"/>
                <p:cNvSpPr>
                  <a:spLocks noChangeShapeType="1"/>
                </p:cNvSpPr>
                <p:nvPr/>
              </p:nvSpPr>
              <p:spPr bwMode="auto">
                <a:xfrm>
                  <a:off x="4680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43" name="Line 77"/>
                <p:cNvSpPr>
                  <a:spLocks noChangeShapeType="1"/>
                </p:cNvSpPr>
                <p:nvPr/>
              </p:nvSpPr>
              <p:spPr bwMode="auto">
                <a:xfrm>
                  <a:off x="4752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44" name="Line 78"/>
                <p:cNvSpPr>
                  <a:spLocks noChangeShapeType="1"/>
                </p:cNvSpPr>
                <p:nvPr/>
              </p:nvSpPr>
              <p:spPr bwMode="auto">
                <a:xfrm>
                  <a:off x="4816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45" name="Line 79"/>
                <p:cNvSpPr>
                  <a:spLocks noChangeShapeType="1"/>
                </p:cNvSpPr>
                <p:nvPr/>
              </p:nvSpPr>
              <p:spPr bwMode="auto">
                <a:xfrm>
                  <a:off x="4888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46" name="Line 80"/>
                <p:cNvSpPr>
                  <a:spLocks noChangeShapeType="1"/>
                </p:cNvSpPr>
                <p:nvPr/>
              </p:nvSpPr>
              <p:spPr bwMode="auto">
                <a:xfrm>
                  <a:off x="4680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47" name="Line 81"/>
                <p:cNvSpPr>
                  <a:spLocks noChangeShapeType="1"/>
                </p:cNvSpPr>
                <p:nvPr/>
              </p:nvSpPr>
              <p:spPr bwMode="auto">
                <a:xfrm>
                  <a:off x="4752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48" name="Line 82"/>
                <p:cNvSpPr>
                  <a:spLocks noChangeShapeType="1"/>
                </p:cNvSpPr>
                <p:nvPr/>
              </p:nvSpPr>
              <p:spPr bwMode="auto">
                <a:xfrm>
                  <a:off x="4816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49" name="Line 83"/>
                <p:cNvSpPr>
                  <a:spLocks noChangeShapeType="1"/>
                </p:cNvSpPr>
                <p:nvPr/>
              </p:nvSpPr>
              <p:spPr bwMode="auto">
                <a:xfrm>
                  <a:off x="4888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4950" name="Group 84"/>
                <p:cNvGrpSpPr>
                  <a:grpSpLocks/>
                </p:cNvGrpSpPr>
                <p:nvPr/>
              </p:nvGrpSpPr>
              <p:grpSpPr bwMode="auto">
                <a:xfrm>
                  <a:off x="3185" y="2363"/>
                  <a:ext cx="367" cy="240"/>
                  <a:chOff x="1945" y="1776"/>
                  <a:chExt cx="367" cy="240"/>
                </a:xfrm>
              </p:grpSpPr>
              <p:sp>
                <p:nvSpPr>
                  <p:cNvPr id="34963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809"/>
                    <a:ext cx="288" cy="192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64" name="Text Box 8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5" y="1801"/>
                    <a:ext cx="116" cy="21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endParaRPr lang="en-US" sz="1600">
                      <a:latin typeface="Arial" pitchFamily="34" charset="0"/>
                      <a:ea typeface="PMingLiU" pitchFamily="18" charset="-120"/>
                      <a:cs typeface="Arial" pitchFamily="34" charset="0"/>
                    </a:endParaRPr>
                  </a:p>
                </p:txBody>
              </p:sp>
              <p:sp>
                <p:nvSpPr>
                  <p:cNvPr id="34965" name="Line 87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808"/>
                    <a:ext cx="288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66" name="Text Box 8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45" y="1824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34967" name="Text Box 8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1" y="1776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34951" name="Group 90"/>
                <p:cNvGrpSpPr>
                  <a:grpSpLocks/>
                </p:cNvGrpSpPr>
                <p:nvPr/>
              </p:nvGrpSpPr>
              <p:grpSpPr bwMode="auto">
                <a:xfrm>
                  <a:off x="4617" y="2371"/>
                  <a:ext cx="367" cy="240"/>
                  <a:chOff x="1945" y="1776"/>
                  <a:chExt cx="367" cy="240"/>
                </a:xfrm>
              </p:grpSpPr>
              <p:sp>
                <p:nvSpPr>
                  <p:cNvPr id="34958" name="Rectangle 91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809"/>
                    <a:ext cx="288" cy="192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59" name="Text Box 9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5" y="1801"/>
                    <a:ext cx="116" cy="21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endParaRPr lang="en-US" sz="1600">
                      <a:latin typeface="Arial" pitchFamily="34" charset="0"/>
                      <a:ea typeface="PMingLiU" pitchFamily="18" charset="-120"/>
                      <a:cs typeface="Arial" pitchFamily="34" charset="0"/>
                    </a:endParaRPr>
                  </a:p>
                </p:txBody>
              </p:sp>
              <p:sp>
                <p:nvSpPr>
                  <p:cNvPr id="34960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808"/>
                    <a:ext cx="288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61" name="Text Box 9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45" y="1824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34962" name="Text Box 9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1" y="1776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34952" name="Group 96"/>
                <p:cNvGrpSpPr>
                  <a:grpSpLocks/>
                </p:cNvGrpSpPr>
                <p:nvPr/>
              </p:nvGrpSpPr>
              <p:grpSpPr bwMode="auto">
                <a:xfrm>
                  <a:off x="3568" y="2363"/>
                  <a:ext cx="367" cy="240"/>
                  <a:chOff x="1945" y="1776"/>
                  <a:chExt cx="367" cy="240"/>
                </a:xfrm>
              </p:grpSpPr>
              <p:sp>
                <p:nvSpPr>
                  <p:cNvPr id="34953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809"/>
                    <a:ext cx="288" cy="192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54" name="Text Box 9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5" y="1801"/>
                    <a:ext cx="116" cy="21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endParaRPr lang="en-US" sz="1600">
                      <a:latin typeface="Arial" pitchFamily="34" charset="0"/>
                      <a:ea typeface="PMingLiU" pitchFamily="18" charset="-120"/>
                      <a:cs typeface="Arial" pitchFamily="34" charset="0"/>
                    </a:endParaRPr>
                  </a:p>
                </p:txBody>
              </p:sp>
              <p:sp>
                <p:nvSpPr>
                  <p:cNvPr id="34955" name="Line 99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808"/>
                    <a:ext cx="288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56" name="Text Box 10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45" y="1824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34957" name="Text Box 1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1" y="1776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1</a:t>
                    </a:r>
                  </a:p>
                </p:txBody>
              </p:sp>
            </p:grpSp>
          </p:grpSp>
          <p:grpSp>
            <p:nvGrpSpPr>
              <p:cNvPr id="34831" name="Group 102"/>
              <p:cNvGrpSpPr>
                <a:grpSpLocks/>
              </p:cNvGrpSpPr>
              <p:nvPr/>
            </p:nvGrpSpPr>
            <p:grpSpPr bwMode="auto">
              <a:xfrm>
                <a:off x="3185" y="2950"/>
                <a:ext cx="1799" cy="650"/>
                <a:chOff x="3185" y="3046"/>
                <a:chExt cx="1799" cy="650"/>
              </a:xfrm>
            </p:grpSpPr>
            <p:sp>
              <p:nvSpPr>
                <p:cNvPr id="34832" name="Rectangle 103"/>
                <p:cNvSpPr>
                  <a:spLocks noChangeArrowheads="1"/>
                </p:cNvSpPr>
                <p:nvPr/>
              </p:nvSpPr>
              <p:spPr bwMode="auto">
                <a:xfrm>
                  <a:off x="3208" y="3437"/>
                  <a:ext cx="1728" cy="192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33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4015" y="3427"/>
                  <a:ext cx="201" cy="212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TW" sz="1600">
                      <a:latin typeface="Arial" pitchFamily="34" charset="0"/>
                      <a:ea typeface="PMingLiU" pitchFamily="18" charset="-120"/>
                      <a:cs typeface="Arial" pitchFamily="34" charset="0"/>
                    </a:rPr>
                    <a:t>P</a:t>
                  </a:r>
                </a:p>
              </p:txBody>
            </p:sp>
            <p:sp>
              <p:nvSpPr>
                <p:cNvPr id="34834" name="Line 105"/>
                <p:cNvSpPr>
                  <a:spLocks noChangeShapeType="1"/>
                </p:cNvSpPr>
                <p:nvPr/>
              </p:nvSpPr>
              <p:spPr bwMode="auto">
                <a:xfrm>
                  <a:off x="3256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35" name="Line 106"/>
                <p:cNvSpPr>
                  <a:spLocks noChangeShapeType="1"/>
                </p:cNvSpPr>
                <p:nvPr/>
              </p:nvSpPr>
              <p:spPr bwMode="auto">
                <a:xfrm>
                  <a:off x="3328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36" name="Line 107"/>
                <p:cNvSpPr>
                  <a:spLocks noChangeShapeType="1"/>
                </p:cNvSpPr>
                <p:nvPr/>
              </p:nvSpPr>
              <p:spPr bwMode="auto">
                <a:xfrm>
                  <a:off x="3392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37" name="Line 108"/>
                <p:cNvSpPr>
                  <a:spLocks noChangeShapeType="1"/>
                </p:cNvSpPr>
                <p:nvPr/>
              </p:nvSpPr>
              <p:spPr bwMode="auto">
                <a:xfrm>
                  <a:off x="3464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38" name="Line 109"/>
                <p:cNvSpPr>
                  <a:spLocks noChangeShapeType="1"/>
                </p:cNvSpPr>
                <p:nvPr/>
              </p:nvSpPr>
              <p:spPr bwMode="auto">
                <a:xfrm>
                  <a:off x="3632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39" name="Line 110"/>
                <p:cNvSpPr>
                  <a:spLocks noChangeShapeType="1"/>
                </p:cNvSpPr>
                <p:nvPr/>
              </p:nvSpPr>
              <p:spPr bwMode="auto">
                <a:xfrm>
                  <a:off x="3704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0" name="Line 111"/>
                <p:cNvSpPr>
                  <a:spLocks noChangeShapeType="1"/>
                </p:cNvSpPr>
                <p:nvPr/>
              </p:nvSpPr>
              <p:spPr bwMode="auto">
                <a:xfrm>
                  <a:off x="3768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1" name="Line 112"/>
                <p:cNvSpPr>
                  <a:spLocks noChangeShapeType="1"/>
                </p:cNvSpPr>
                <p:nvPr/>
              </p:nvSpPr>
              <p:spPr bwMode="auto">
                <a:xfrm>
                  <a:off x="3840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2" name="Line 113"/>
                <p:cNvSpPr>
                  <a:spLocks noChangeShapeType="1"/>
                </p:cNvSpPr>
                <p:nvPr/>
              </p:nvSpPr>
              <p:spPr bwMode="auto">
                <a:xfrm>
                  <a:off x="4688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3" name="Line 114"/>
                <p:cNvSpPr>
                  <a:spLocks noChangeShapeType="1"/>
                </p:cNvSpPr>
                <p:nvPr/>
              </p:nvSpPr>
              <p:spPr bwMode="auto">
                <a:xfrm>
                  <a:off x="4760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4" name="Line 115"/>
                <p:cNvSpPr>
                  <a:spLocks noChangeShapeType="1"/>
                </p:cNvSpPr>
                <p:nvPr/>
              </p:nvSpPr>
              <p:spPr bwMode="auto">
                <a:xfrm>
                  <a:off x="4824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5" name="Line 116"/>
                <p:cNvSpPr>
                  <a:spLocks noChangeShapeType="1"/>
                </p:cNvSpPr>
                <p:nvPr/>
              </p:nvSpPr>
              <p:spPr bwMode="auto">
                <a:xfrm>
                  <a:off x="4896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6" name="Line 117"/>
                <p:cNvSpPr>
                  <a:spLocks noChangeShapeType="1"/>
                </p:cNvSpPr>
                <p:nvPr/>
              </p:nvSpPr>
              <p:spPr bwMode="auto">
                <a:xfrm>
                  <a:off x="3248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7" name="Line 118"/>
                <p:cNvSpPr>
                  <a:spLocks noChangeShapeType="1"/>
                </p:cNvSpPr>
                <p:nvPr/>
              </p:nvSpPr>
              <p:spPr bwMode="auto">
                <a:xfrm>
                  <a:off x="3320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8" name="Line 119"/>
                <p:cNvSpPr>
                  <a:spLocks noChangeShapeType="1"/>
                </p:cNvSpPr>
                <p:nvPr/>
              </p:nvSpPr>
              <p:spPr bwMode="auto">
                <a:xfrm>
                  <a:off x="3384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9" name="Line 120"/>
                <p:cNvSpPr>
                  <a:spLocks noChangeShapeType="1"/>
                </p:cNvSpPr>
                <p:nvPr/>
              </p:nvSpPr>
              <p:spPr bwMode="auto">
                <a:xfrm>
                  <a:off x="3456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0" name="Line 121"/>
                <p:cNvSpPr>
                  <a:spLocks noChangeShapeType="1"/>
                </p:cNvSpPr>
                <p:nvPr/>
              </p:nvSpPr>
              <p:spPr bwMode="auto">
                <a:xfrm>
                  <a:off x="3248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1" name="Line 122"/>
                <p:cNvSpPr>
                  <a:spLocks noChangeShapeType="1"/>
                </p:cNvSpPr>
                <p:nvPr/>
              </p:nvSpPr>
              <p:spPr bwMode="auto">
                <a:xfrm>
                  <a:off x="3320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2" name="Line 123"/>
                <p:cNvSpPr>
                  <a:spLocks noChangeShapeType="1"/>
                </p:cNvSpPr>
                <p:nvPr/>
              </p:nvSpPr>
              <p:spPr bwMode="auto">
                <a:xfrm>
                  <a:off x="3384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3" name="Line 124"/>
                <p:cNvSpPr>
                  <a:spLocks noChangeShapeType="1"/>
                </p:cNvSpPr>
                <p:nvPr/>
              </p:nvSpPr>
              <p:spPr bwMode="auto">
                <a:xfrm>
                  <a:off x="3456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4" name="Line 125"/>
                <p:cNvSpPr>
                  <a:spLocks noChangeShapeType="1"/>
                </p:cNvSpPr>
                <p:nvPr/>
              </p:nvSpPr>
              <p:spPr bwMode="auto">
                <a:xfrm>
                  <a:off x="3624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5" name="Line 126"/>
                <p:cNvSpPr>
                  <a:spLocks noChangeShapeType="1"/>
                </p:cNvSpPr>
                <p:nvPr/>
              </p:nvSpPr>
              <p:spPr bwMode="auto">
                <a:xfrm>
                  <a:off x="3696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6" name="Line 127"/>
                <p:cNvSpPr>
                  <a:spLocks noChangeShapeType="1"/>
                </p:cNvSpPr>
                <p:nvPr/>
              </p:nvSpPr>
              <p:spPr bwMode="auto">
                <a:xfrm>
                  <a:off x="3760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7" name="Line 128"/>
                <p:cNvSpPr>
                  <a:spLocks noChangeShapeType="1"/>
                </p:cNvSpPr>
                <p:nvPr/>
              </p:nvSpPr>
              <p:spPr bwMode="auto">
                <a:xfrm>
                  <a:off x="3832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8" name="Line 129"/>
                <p:cNvSpPr>
                  <a:spLocks noChangeShapeType="1"/>
                </p:cNvSpPr>
                <p:nvPr/>
              </p:nvSpPr>
              <p:spPr bwMode="auto">
                <a:xfrm>
                  <a:off x="3624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9" name="Line 130"/>
                <p:cNvSpPr>
                  <a:spLocks noChangeShapeType="1"/>
                </p:cNvSpPr>
                <p:nvPr/>
              </p:nvSpPr>
              <p:spPr bwMode="auto">
                <a:xfrm>
                  <a:off x="3696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0" name="Line 131"/>
                <p:cNvSpPr>
                  <a:spLocks noChangeShapeType="1"/>
                </p:cNvSpPr>
                <p:nvPr/>
              </p:nvSpPr>
              <p:spPr bwMode="auto">
                <a:xfrm>
                  <a:off x="3760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1" name="Line 132"/>
                <p:cNvSpPr>
                  <a:spLocks noChangeShapeType="1"/>
                </p:cNvSpPr>
                <p:nvPr/>
              </p:nvSpPr>
              <p:spPr bwMode="auto">
                <a:xfrm>
                  <a:off x="3832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2" name="Text Box 133"/>
                <p:cNvSpPr txBox="1">
                  <a:spLocks noChangeArrowheads="1"/>
                </p:cNvSpPr>
                <p:nvPr/>
              </p:nvSpPr>
              <p:spPr bwMode="auto">
                <a:xfrm>
                  <a:off x="3947" y="3046"/>
                  <a:ext cx="613" cy="36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TW" sz="3200">
                      <a:latin typeface="Arial" pitchFamily="34" charset="0"/>
                      <a:ea typeface="PMingLiU" pitchFamily="18" charset="-120"/>
                      <a:cs typeface="Arial" pitchFamily="34" charset="0"/>
                    </a:rPr>
                    <a:t>. . . .</a:t>
                  </a:r>
                </a:p>
              </p:txBody>
            </p:sp>
            <p:sp>
              <p:nvSpPr>
                <p:cNvPr id="34863" name="Line 134"/>
                <p:cNvSpPr>
                  <a:spLocks noChangeShapeType="1"/>
                </p:cNvSpPr>
                <p:nvPr/>
              </p:nvSpPr>
              <p:spPr bwMode="auto">
                <a:xfrm>
                  <a:off x="4680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4" name="Line 135"/>
                <p:cNvSpPr>
                  <a:spLocks noChangeShapeType="1"/>
                </p:cNvSpPr>
                <p:nvPr/>
              </p:nvSpPr>
              <p:spPr bwMode="auto">
                <a:xfrm>
                  <a:off x="4752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5" name="Line 136"/>
                <p:cNvSpPr>
                  <a:spLocks noChangeShapeType="1"/>
                </p:cNvSpPr>
                <p:nvPr/>
              </p:nvSpPr>
              <p:spPr bwMode="auto">
                <a:xfrm>
                  <a:off x="4816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6" name="Line 137"/>
                <p:cNvSpPr>
                  <a:spLocks noChangeShapeType="1"/>
                </p:cNvSpPr>
                <p:nvPr/>
              </p:nvSpPr>
              <p:spPr bwMode="auto">
                <a:xfrm>
                  <a:off x="4888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7" name="Line 138"/>
                <p:cNvSpPr>
                  <a:spLocks noChangeShapeType="1"/>
                </p:cNvSpPr>
                <p:nvPr/>
              </p:nvSpPr>
              <p:spPr bwMode="auto">
                <a:xfrm>
                  <a:off x="4680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8" name="Line 139"/>
                <p:cNvSpPr>
                  <a:spLocks noChangeShapeType="1"/>
                </p:cNvSpPr>
                <p:nvPr/>
              </p:nvSpPr>
              <p:spPr bwMode="auto">
                <a:xfrm>
                  <a:off x="4752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9" name="Line 140"/>
                <p:cNvSpPr>
                  <a:spLocks noChangeShapeType="1"/>
                </p:cNvSpPr>
                <p:nvPr/>
              </p:nvSpPr>
              <p:spPr bwMode="auto">
                <a:xfrm>
                  <a:off x="4816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70" name="Line 141"/>
                <p:cNvSpPr>
                  <a:spLocks noChangeShapeType="1"/>
                </p:cNvSpPr>
                <p:nvPr/>
              </p:nvSpPr>
              <p:spPr bwMode="auto">
                <a:xfrm>
                  <a:off x="4888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4871" name="Group 142"/>
                <p:cNvGrpSpPr>
                  <a:grpSpLocks/>
                </p:cNvGrpSpPr>
                <p:nvPr/>
              </p:nvGrpSpPr>
              <p:grpSpPr bwMode="auto">
                <a:xfrm>
                  <a:off x="3185" y="3126"/>
                  <a:ext cx="367" cy="240"/>
                  <a:chOff x="1945" y="1776"/>
                  <a:chExt cx="367" cy="240"/>
                </a:xfrm>
              </p:grpSpPr>
              <p:sp>
                <p:nvSpPr>
                  <p:cNvPr id="34884" name="Rectangle 143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809"/>
                    <a:ext cx="288" cy="192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85" name="Text Box 1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5" y="1801"/>
                    <a:ext cx="116" cy="21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endParaRPr lang="en-US" sz="1600">
                      <a:latin typeface="Arial" pitchFamily="34" charset="0"/>
                      <a:ea typeface="PMingLiU" pitchFamily="18" charset="-120"/>
                      <a:cs typeface="Arial" pitchFamily="34" charset="0"/>
                    </a:endParaRPr>
                  </a:p>
                </p:txBody>
              </p:sp>
              <p:sp>
                <p:nvSpPr>
                  <p:cNvPr id="34886" name="Line 145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808"/>
                    <a:ext cx="288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87" name="Text Box 1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45" y="1824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34888" name="Text Box 1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1" y="1776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34872" name="Group 148"/>
                <p:cNvGrpSpPr>
                  <a:grpSpLocks/>
                </p:cNvGrpSpPr>
                <p:nvPr/>
              </p:nvGrpSpPr>
              <p:grpSpPr bwMode="auto">
                <a:xfrm>
                  <a:off x="4617" y="3134"/>
                  <a:ext cx="367" cy="240"/>
                  <a:chOff x="1945" y="1776"/>
                  <a:chExt cx="367" cy="240"/>
                </a:xfrm>
              </p:grpSpPr>
              <p:sp>
                <p:nvSpPr>
                  <p:cNvPr id="34879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809"/>
                    <a:ext cx="288" cy="192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80" name="Text Box 1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5" y="1801"/>
                    <a:ext cx="116" cy="21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endParaRPr lang="en-US" sz="1600">
                      <a:latin typeface="Arial" pitchFamily="34" charset="0"/>
                      <a:ea typeface="PMingLiU" pitchFamily="18" charset="-120"/>
                      <a:cs typeface="Arial" pitchFamily="34" charset="0"/>
                    </a:endParaRPr>
                  </a:p>
                </p:txBody>
              </p:sp>
              <p:sp>
                <p:nvSpPr>
                  <p:cNvPr id="34881" name="Line 151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808"/>
                    <a:ext cx="288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82" name="Text Box 1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45" y="1824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34883" name="Text 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1" y="1776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34873" name="Group 154"/>
                <p:cNvGrpSpPr>
                  <a:grpSpLocks/>
                </p:cNvGrpSpPr>
                <p:nvPr/>
              </p:nvGrpSpPr>
              <p:grpSpPr bwMode="auto">
                <a:xfrm>
                  <a:off x="3568" y="3126"/>
                  <a:ext cx="367" cy="240"/>
                  <a:chOff x="1945" y="1776"/>
                  <a:chExt cx="367" cy="240"/>
                </a:xfrm>
              </p:grpSpPr>
              <p:sp>
                <p:nvSpPr>
                  <p:cNvPr id="34874" name="Rectangle 155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809"/>
                    <a:ext cx="288" cy="192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75" name="Text Box 1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5" y="1801"/>
                    <a:ext cx="116" cy="21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endParaRPr lang="en-US" sz="1600">
                      <a:latin typeface="Arial" pitchFamily="34" charset="0"/>
                      <a:ea typeface="PMingLiU" pitchFamily="18" charset="-120"/>
                      <a:cs typeface="Arial" pitchFamily="34" charset="0"/>
                    </a:endParaRPr>
                  </a:p>
                </p:txBody>
              </p:sp>
              <p:sp>
                <p:nvSpPr>
                  <p:cNvPr id="34876" name="Line 157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808"/>
                    <a:ext cx="288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77" name="Text Box 1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45" y="1824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34878" name="Text Box 1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1" y="1776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1</a:t>
                    </a:r>
                  </a:p>
                </p:txBody>
              </p:sp>
            </p:grpSp>
          </p:grpSp>
        </p:grpSp>
        <p:sp>
          <p:nvSpPr>
            <p:cNvPr id="34825" name="Text Box 160"/>
            <p:cNvSpPr txBox="1">
              <a:spLocks noChangeArrowheads="1"/>
            </p:cNvSpPr>
            <p:nvPr/>
          </p:nvSpPr>
          <p:spPr bwMode="auto">
            <a:xfrm>
              <a:off x="4036" y="1728"/>
              <a:ext cx="188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800">
                  <a:latin typeface="Arial" pitchFamily="34" charset="0"/>
                  <a:ea typeface="PMingLiU" pitchFamily="18" charset="-120"/>
                  <a:cs typeface="Arial" pitchFamily="34" charset="0"/>
                </a:rPr>
                <a:t>x</a:t>
              </a:r>
            </a:p>
          </p:txBody>
        </p:sp>
        <p:sp>
          <p:nvSpPr>
            <p:cNvPr id="34826" name="Text Box 161"/>
            <p:cNvSpPr txBox="1">
              <a:spLocks noChangeArrowheads="1"/>
            </p:cNvSpPr>
            <p:nvPr/>
          </p:nvSpPr>
          <p:spPr bwMode="auto">
            <a:xfrm>
              <a:off x="3924" y="3696"/>
              <a:ext cx="44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800">
                  <a:latin typeface="Arial" pitchFamily="34" charset="0"/>
                  <a:ea typeface="PMingLiU" pitchFamily="18" charset="-120"/>
                  <a:cs typeface="Arial" pitchFamily="34" charset="0"/>
                </a:rPr>
                <a:t>E</a:t>
              </a:r>
              <a:r>
                <a:rPr lang="en-US" altLang="zh-TW" sz="1800" baseline="-25000">
                  <a:latin typeface="Arial" pitchFamily="34" charset="0"/>
                  <a:ea typeface="PMingLiU" pitchFamily="18" charset="-120"/>
                  <a:cs typeface="Arial" pitchFamily="34" charset="0"/>
                </a:rPr>
                <a:t>K</a:t>
              </a:r>
              <a:r>
                <a:rPr lang="en-US" altLang="zh-TW" sz="1800">
                  <a:latin typeface="Arial" pitchFamily="34" charset="0"/>
                  <a:ea typeface="PMingLiU" pitchFamily="18" charset="-120"/>
                  <a:cs typeface="Arial" pitchFamily="34" charset="0"/>
                </a:rPr>
                <a:t>(x)</a:t>
              </a:r>
            </a:p>
          </p:txBody>
        </p:sp>
        <p:sp>
          <p:nvSpPr>
            <p:cNvPr id="34827" name="Line 162"/>
            <p:cNvSpPr>
              <a:spLocks noChangeShapeType="1"/>
            </p:cNvSpPr>
            <p:nvPr/>
          </p:nvSpPr>
          <p:spPr bwMode="auto">
            <a:xfrm>
              <a:off x="4128" y="194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8" name="Line 163"/>
            <p:cNvSpPr>
              <a:spLocks noChangeShapeType="1"/>
            </p:cNvSpPr>
            <p:nvPr/>
          </p:nvSpPr>
          <p:spPr bwMode="auto">
            <a:xfrm>
              <a:off x="4128" y="360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823" name="Text Box 164"/>
          <p:cNvSpPr txBox="1">
            <a:spLocks noChangeArrowheads="1"/>
          </p:cNvSpPr>
          <p:nvPr/>
        </p:nvSpPr>
        <p:spPr bwMode="auto">
          <a:xfrm>
            <a:off x="746125" y="5802313"/>
            <a:ext cx="2967038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Arial" pitchFamily="34" charset="0"/>
              </a:rPr>
              <a:t>Graphic by </a:t>
            </a:r>
            <a:r>
              <a:rPr kumimoji="1" lang="en-US" altLang="zh-TW" sz="1400">
                <a:latin typeface="Arial" pitchFamily="34" charset="0"/>
                <a:ea typeface="PMingLiU" pitchFamily="18" charset="-120"/>
              </a:rPr>
              <a:t>cschen@cc.nctu.edu.tw</a:t>
            </a:r>
            <a:endParaRPr kumimoji="1" lang="en-US" sz="1400">
              <a:latin typeface="Arial" pitchFamily="34" charset="0"/>
            </a:endParaRPr>
          </a:p>
        </p:txBody>
      </p:sp>
      <p:sp>
        <p:nvSpPr>
          <p:cNvPr id="169" name="Date Placeholder 168"/>
          <p:cNvSpPr>
            <a:spLocks noGrp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636694-D1DA-40F7-958B-C6751C466965}" type="slidenum">
              <a:rPr lang="en-US"/>
              <a:pPr>
                <a:defRPr/>
              </a:pPr>
              <a:t>70</a:t>
            </a:fld>
            <a:endParaRPr lang="en-US"/>
          </a:p>
        </p:txBody>
      </p:sp>
      <p:sp>
        <p:nvSpPr>
          <p:cNvPr id="1300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/>
              <a:t>Application of CLT to LC</a:t>
            </a:r>
          </a:p>
        </p:txBody>
      </p:sp>
      <p:sp>
        <p:nvSpPr>
          <p:cNvPr id="130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4572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/>
              <a:t>p= ½+</a:t>
            </a:r>
            <a:r>
              <a:rPr lang="en-US" sz="2000" dirty="0">
                <a:latin typeface="Math1Mono"/>
              </a:rPr>
              <a:t>𝜖</a:t>
            </a:r>
            <a:r>
              <a:rPr lang="en-US" sz="2000" dirty="0">
                <a:latin typeface="Math1" pitchFamily="2" charset="2"/>
              </a:rPr>
              <a:t>, </a:t>
            </a:r>
            <a:r>
              <a:rPr lang="en-US" sz="2000" dirty="0"/>
              <a:t>1-p= ½-</a:t>
            </a:r>
            <a:r>
              <a:rPr lang="en-US" sz="2000" dirty="0">
                <a:latin typeface="Math1Mono"/>
              </a:rPr>
              <a:t>𝜖</a:t>
            </a:r>
            <a:r>
              <a:rPr lang="en-US" sz="2000" dirty="0">
                <a:latin typeface="Math1" pitchFamily="2" charset="2"/>
              </a:rPr>
              <a:t>.  </a:t>
            </a:r>
            <a:r>
              <a:rPr lang="en-US" sz="2000" dirty="0"/>
              <a:t>Let L(</a:t>
            </a:r>
            <a:r>
              <a:rPr lang="en-US" sz="2000" dirty="0" err="1"/>
              <a:t>k,P,E</a:t>
            </a:r>
            <a:r>
              <a:rPr lang="en-US" sz="2000" baseline="-25000" dirty="0" err="1"/>
              <a:t>k</a:t>
            </a:r>
            <a:r>
              <a:rPr lang="en-US" sz="2000" dirty="0"/>
              <a:t>(P))=0 be an equation over GF(2) that holds with probability p. Let X</a:t>
            </a:r>
            <a:r>
              <a:rPr lang="en-US" sz="2000" baseline="-25000" dirty="0"/>
              <a:t>i</a:t>
            </a:r>
            <a:r>
              <a:rPr lang="en-US" sz="2000" dirty="0"/>
              <a:t> be the outcome (1 if true, 0 if false) of an experiment picking P and testing whether L holds for the real k. 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E(X</a:t>
            </a:r>
            <a:r>
              <a:rPr lang="en-US" sz="2000" baseline="-25000" dirty="0"/>
              <a:t>i</a:t>
            </a:r>
            <a:r>
              <a:rPr lang="en-US" sz="2000" dirty="0"/>
              <a:t>)= p, E((X</a:t>
            </a:r>
            <a:r>
              <a:rPr lang="en-US" sz="2000" baseline="-25000" dirty="0"/>
              <a:t>i</a:t>
            </a:r>
            <a:r>
              <a:rPr lang="en-US" sz="2000" dirty="0"/>
              <a:t>-p)</a:t>
            </a:r>
            <a:r>
              <a:rPr lang="en-US" sz="2000" baseline="30000" dirty="0"/>
              <a:t>2</a:t>
            </a:r>
            <a:r>
              <a:rPr lang="en-US" sz="2000" dirty="0"/>
              <a:t>)= p(1-p)</a:t>
            </a:r>
            <a:r>
              <a:rPr lang="en-US" sz="2000" baseline="30000" dirty="0"/>
              <a:t>2</a:t>
            </a:r>
            <a:r>
              <a:rPr lang="en-US" sz="2000" dirty="0"/>
              <a:t> + (1-p)(0-p)</a:t>
            </a:r>
            <a:r>
              <a:rPr lang="en-US" sz="2000" baseline="30000" dirty="0"/>
              <a:t>2</a:t>
            </a:r>
            <a:r>
              <a:rPr lang="en-US" sz="2000" dirty="0"/>
              <a:t>= p(1-p). Let T</a:t>
            </a:r>
            <a:r>
              <a:rPr lang="en-US" sz="2000" baseline="-25000" dirty="0"/>
              <a:t>n</a:t>
            </a:r>
            <a:r>
              <a:rPr lang="en-US" sz="2000" dirty="0"/>
              <a:t> be as provided in the CLT.  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Fixing n, what is the probability that more than half the X</a:t>
            </a:r>
            <a:r>
              <a:rPr lang="en-US" sz="2000" baseline="-25000" dirty="0"/>
              <a:t>i</a:t>
            </a:r>
            <a:r>
              <a:rPr lang="en-US" sz="2000" dirty="0"/>
              <a:t> are 1 (i.e.- What is the probability that n random equations vote for the right key)?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This is just </a:t>
            </a:r>
            <a:r>
              <a:rPr lang="en-US" sz="2000" dirty="0" err="1"/>
              <a:t>Pr</a:t>
            </a:r>
            <a:r>
              <a:rPr lang="en-US" sz="2000" dirty="0"/>
              <a:t>(T</a:t>
            </a:r>
            <a:r>
              <a:rPr lang="en-US" sz="2000" baseline="-25000" dirty="0"/>
              <a:t>n</a:t>
            </a:r>
            <a:r>
              <a:rPr lang="en-US" sz="2000" dirty="0">
                <a:latin typeface="Math1Mono"/>
              </a:rPr>
              <a:t>𝞂</a:t>
            </a:r>
            <a:r>
              <a:rPr lang="en-US" sz="2000" dirty="0">
                <a:latin typeface="Math3" pitchFamily="2" charset="2"/>
              </a:rPr>
              <a:t> </a:t>
            </a:r>
            <a:r>
              <a:rPr lang="en-US" sz="2000" dirty="0"/>
              <a:t>–</a:t>
            </a:r>
            <a:r>
              <a:rPr lang="en-US" sz="2000" dirty="0">
                <a:latin typeface="Math1Mono"/>
              </a:rPr>
              <a:t>𝜖√</a:t>
            </a:r>
            <a:r>
              <a:rPr lang="en-US" sz="2000" dirty="0"/>
              <a:t>n/</a:t>
            </a:r>
            <a:r>
              <a:rPr lang="en-US" sz="2000" dirty="0">
                <a:latin typeface="Math1Mono"/>
              </a:rPr>
              <a:t>√</a:t>
            </a:r>
            <a:r>
              <a:rPr lang="en-US" sz="2000" dirty="0"/>
              <a:t>(1/4–</a:t>
            </a:r>
            <a:r>
              <a:rPr lang="en-US" sz="2000" dirty="0">
                <a:latin typeface="Math1Mono"/>
              </a:rPr>
              <a:t>𝜖</a:t>
            </a:r>
            <a:r>
              <a:rPr lang="en-US" sz="2000" baseline="30000" dirty="0"/>
              <a:t>2</a:t>
            </a:r>
            <a:r>
              <a:rPr lang="en-US" sz="2000" dirty="0"/>
              <a:t>)).  If n=</a:t>
            </a:r>
            <a:r>
              <a:rPr lang="en-US" sz="2000" dirty="0">
                <a:latin typeface="Math1Mono"/>
              </a:rPr>
              <a:t>d</a:t>
            </a:r>
            <a:r>
              <a:rPr lang="en-US" sz="2000" baseline="30000" dirty="0"/>
              <a:t>2</a:t>
            </a:r>
            <a:r>
              <a:rPr lang="en-US" sz="2000" dirty="0">
                <a:latin typeface="Math1Mono"/>
              </a:rPr>
              <a:t> 𝜖 </a:t>
            </a:r>
            <a:r>
              <a:rPr lang="en-US" sz="2000" baseline="30000" dirty="0"/>
              <a:t>-2</a:t>
            </a:r>
            <a:r>
              <a:rPr lang="en-US" sz="2000" dirty="0"/>
              <a:t>, this is just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/>
              <a:t>     </a:t>
            </a:r>
            <a:r>
              <a:rPr lang="en-US" sz="2000" dirty="0" err="1"/>
              <a:t>Pr</a:t>
            </a:r>
            <a:r>
              <a:rPr lang="en-US" sz="2000" dirty="0"/>
              <a:t>(T</a:t>
            </a:r>
            <a:r>
              <a:rPr lang="en-US" sz="2000" baseline="-25000" dirty="0"/>
              <a:t>n</a:t>
            </a:r>
            <a:r>
              <a:rPr lang="en-US" sz="2000" dirty="0">
                <a:latin typeface="Math1Mono"/>
              </a:rPr>
              <a:t> 𝞂</a:t>
            </a:r>
            <a:r>
              <a:rPr lang="en-US" sz="2000" dirty="0">
                <a:latin typeface="Math3" pitchFamily="2" charset="2"/>
              </a:rPr>
              <a:t> </a:t>
            </a:r>
            <a:r>
              <a:rPr lang="en-US" sz="2000" dirty="0"/>
              <a:t>–</a:t>
            </a:r>
            <a:r>
              <a:rPr lang="en-US" sz="2000" dirty="0">
                <a:latin typeface="Math1Mono"/>
              </a:rPr>
              <a:t>d</a:t>
            </a:r>
            <a:r>
              <a:rPr lang="en-US" sz="2000" dirty="0"/>
              <a:t>/</a:t>
            </a:r>
            <a:r>
              <a:rPr lang="en-US" sz="2000" dirty="0">
                <a:latin typeface="Math1Mono"/>
              </a:rPr>
              <a:t> √</a:t>
            </a:r>
            <a:r>
              <a:rPr lang="en-US" sz="2000" dirty="0"/>
              <a:t>(1/4–</a:t>
            </a:r>
            <a:r>
              <a:rPr lang="en-US" sz="2000" dirty="0">
                <a:latin typeface="Math1Mono"/>
              </a:rPr>
              <a:t>𝜖</a:t>
            </a:r>
            <a:r>
              <a:rPr lang="en-US" sz="2000" baseline="30000" dirty="0"/>
              <a:t>2</a:t>
            </a:r>
            <a:r>
              <a:rPr lang="en-US" sz="2000" dirty="0"/>
              <a:t>)) or, if </a:t>
            </a:r>
            <a:r>
              <a:rPr lang="en-US" sz="2000" dirty="0">
                <a:latin typeface="Math1Mono"/>
              </a:rPr>
              <a:t>𝜖</a:t>
            </a:r>
            <a:r>
              <a:rPr lang="en-US" sz="2000" dirty="0"/>
              <a:t> is small </a:t>
            </a:r>
            <a:r>
              <a:rPr lang="en-US" sz="2000" dirty="0" err="1"/>
              <a:t>Pr</a:t>
            </a:r>
            <a:r>
              <a:rPr lang="en-US" sz="2000" dirty="0"/>
              <a:t>(T</a:t>
            </a:r>
            <a:r>
              <a:rPr lang="en-US" sz="2000" baseline="-25000" dirty="0"/>
              <a:t>n</a:t>
            </a:r>
            <a:r>
              <a:rPr lang="en-US" sz="2000" dirty="0">
                <a:latin typeface="Math1Mono"/>
              </a:rPr>
              <a:t> 𝞂</a:t>
            </a:r>
            <a:r>
              <a:rPr lang="en-US" sz="2000" dirty="0"/>
              <a:t>-2</a:t>
            </a:r>
            <a:r>
              <a:rPr lang="en-US" sz="2000" dirty="0">
                <a:latin typeface="Math1Mono"/>
              </a:rPr>
              <a:t>d</a:t>
            </a:r>
            <a:r>
              <a:rPr lang="en-US" sz="2000" dirty="0">
                <a:latin typeface="Math1" pitchFamily="2" charset="2"/>
              </a:rPr>
              <a:t>).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Some numerical values: </a:t>
            </a:r>
            <a:r>
              <a:rPr lang="en-US" sz="2000" dirty="0">
                <a:latin typeface="Math1Mono"/>
              </a:rPr>
              <a:t>d</a:t>
            </a:r>
            <a:r>
              <a:rPr lang="en-US" sz="2000" dirty="0">
                <a:latin typeface="Math1" pitchFamily="2" charset="2"/>
              </a:rPr>
              <a:t>= .25, </a:t>
            </a:r>
            <a:r>
              <a:rPr lang="en-US" sz="2000" dirty="0"/>
              <a:t>N(-.5, </a:t>
            </a:r>
            <a:r>
              <a:rPr lang="en-US" sz="2000" dirty="0">
                <a:latin typeface="Math1Mono"/>
              </a:rPr>
              <a:t>∞</a:t>
            </a:r>
            <a:r>
              <a:rPr lang="en-US" sz="2000" dirty="0">
                <a:latin typeface="Math1" pitchFamily="2" charset="2"/>
              </a:rPr>
              <a:t>) = .69, </a:t>
            </a:r>
            <a:r>
              <a:rPr lang="en-US" sz="2000" dirty="0">
                <a:latin typeface="Math1Mono"/>
              </a:rPr>
              <a:t>d</a:t>
            </a:r>
            <a:r>
              <a:rPr lang="en-US" sz="2000" dirty="0">
                <a:latin typeface="Math1" pitchFamily="2" charset="2"/>
              </a:rPr>
              <a:t>= .5, </a:t>
            </a:r>
            <a:r>
              <a:rPr lang="en-US" sz="2000" dirty="0"/>
              <a:t>N(-1, </a:t>
            </a:r>
            <a:r>
              <a:rPr lang="en-US" sz="2000" dirty="0">
                <a:latin typeface="Math1Mono"/>
              </a:rPr>
              <a:t>∞</a:t>
            </a:r>
            <a:r>
              <a:rPr lang="en-US" sz="2000" dirty="0">
                <a:latin typeface="Math1" pitchFamily="2" charset="2"/>
              </a:rPr>
              <a:t>) = .84,</a:t>
            </a:r>
            <a:endParaRPr lang="en-US" sz="2000" baseline="30000" dirty="0"/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Math1Mono"/>
              </a:rPr>
              <a:t>d</a:t>
            </a:r>
            <a:r>
              <a:rPr lang="en-US" sz="2000" dirty="0">
                <a:latin typeface="Math1" pitchFamily="2" charset="2"/>
              </a:rPr>
              <a:t>= 1, </a:t>
            </a:r>
            <a:r>
              <a:rPr lang="en-US" sz="2000" dirty="0"/>
              <a:t>N(-2, </a:t>
            </a:r>
            <a:r>
              <a:rPr lang="en-US" sz="2000" dirty="0">
                <a:latin typeface="Math1Mono"/>
              </a:rPr>
              <a:t>∞</a:t>
            </a:r>
            <a:r>
              <a:rPr lang="en-US" sz="2000" dirty="0">
                <a:latin typeface="Math1" pitchFamily="2" charset="2"/>
              </a:rPr>
              <a:t>) = .98, </a:t>
            </a:r>
            <a:r>
              <a:rPr lang="en-US" sz="2000" dirty="0">
                <a:latin typeface="Math1Mono"/>
              </a:rPr>
              <a:t>d</a:t>
            </a:r>
            <a:r>
              <a:rPr lang="en-US" sz="2000" dirty="0">
                <a:latin typeface="Math1" pitchFamily="2" charset="2"/>
              </a:rPr>
              <a:t>= 1.5, </a:t>
            </a:r>
            <a:r>
              <a:rPr lang="en-US" sz="2000" dirty="0"/>
              <a:t>N(-3, </a:t>
            </a:r>
            <a:r>
              <a:rPr lang="en-US" sz="2000" dirty="0">
                <a:latin typeface="Math1Mono"/>
              </a:rPr>
              <a:t>∞</a:t>
            </a:r>
            <a:r>
              <a:rPr lang="en-US" sz="2000" dirty="0">
                <a:latin typeface="Math1" pitchFamily="2" charset="2"/>
              </a:rPr>
              <a:t>) = .999.</a:t>
            </a:r>
            <a:endParaRPr lang="en-US" sz="2000" baseline="30000" dirty="0"/>
          </a:p>
          <a:p>
            <a:pPr>
              <a:buFontTx/>
              <a:buNone/>
            </a:pPr>
            <a:endParaRPr lang="en-US" sz="2000" baseline="30000" dirty="0"/>
          </a:p>
          <a:p>
            <a:pPr>
              <a:buFontTx/>
              <a:buNone/>
            </a:pPr>
            <a:endParaRPr lang="en-US" sz="2000" baseline="30000" dirty="0"/>
          </a:p>
          <a:p>
            <a:pPr>
              <a:buFontTx/>
              <a:buNone/>
            </a:pPr>
            <a:endParaRPr lang="en-US" sz="2000" dirty="0"/>
          </a:p>
          <a:p>
            <a:pPr lvl="1">
              <a:buFontTx/>
              <a:buNone/>
            </a:pPr>
            <a:endParaRPr lang="en-US" sz="2400" dirty="0"/>
          </a:p>
        </p:txBody>
      </p: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127626-FC9E-46A5-A69A-9DC834047FB9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1556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en-US" sz="4000"/>
              <a:t>End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85800" y="60960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286000"/>
            <a:ext cx="7352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Arial"/>
                <a:cs typeface="Arial"/>
              </a:rPr>
              <a:t>Thank you IBM, and collaborators, for a great cipher.</a:t>
            </a:r>
          </a:p>
        </p:txBody>
      </p:sp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4572000" y="6858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2971800" y="6096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32" name="Line 8"/>
          <p:cNvSpPr>
            <a:spLocks noChangeShapeType="1"/>
          </p:cNvSpPr>
          <p:nvPr/>
        </p:nvSpPr>
        <p:spPr bwMode="auto">
          <a:xfrm flipH="1">
            <a:off x="3276600" y="838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" name="Line 11"/>
          <p:cNvSpPr>
            <a:spLocks noChangeShapeType="1"/>
          </p:cNvSpPr>
          <p:nvPr/>
        </p:nvSpPr>
        <p:spPr bwMode="auto">
          <a:xfrm flipH="1">
            <a:off x="5257800" y="838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" name="Text Box 12"/>
          <p:cNvSpPr txBox="1">
            <a:spLocks noChangeArrowheads="1"/>
          </p:cNvSpPr>
          <p:nvPr/>
        </p:nvSpPr>
        <p:spPr bwMode="auto">
          <a:xfrm>
            <a:off x="4831720" y="685800"/>
            <a:ext cx="261610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err="1">
                <a:latin typeface="Arial" pitchFamily="34" charset="0"/>
              </a:rPr>
              <a:t>f</a:t>
            </a:r>
            <a:endParaRPr lang="en-US" sz="1800">
              <a:latin typeface="Arial" pitchFamily="34" charset="0"/>
            </a:endParaRPr>
          </a:p>
        </p:txBody>
      </p:sp>
      <p:sp>
        <p:nvSpPr>
          <p:cNvPr id="44" name="Line 19"/>
          <p:cNvSpPr>
            <a:spLocks noChangeShapeType="1"/>
          </p:cNvSpPr>
          <p:nvPr/>
        </p:nvSpPr>
        <p:spPr bwMode="auto">
          <a:xfrm>
            <a:off x="3200400" y="457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5" name="Line 20"/>
          <p:cNvSpPr>
            <a:spLocks noChangeShapeType="1"/>
          </p:cNvSpPr>
          <p:nvPr/>
        </p:nvSpPr>
        <p:spPr bwMode="auto">
          <a:xfrm>
            <a:off x="6553200" y="4572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" name="Line 21"/>
          <p:cNvSpPr>
            <a:spLocks noChangeShapeType="1"/>
          </p:cNvSpPr>
          <p:nvPr/>
        </p:nvSpPr>
        <p:spPr bwMode="auto">
          <a:xfrm>
            <a:off x="3200400" y="9906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7" name="Line 22"/>
          <p:cNvSpPr>
            <a:spLocks noChangeShapeType="1"/>
          </p:cNvSpPr>
          <p:nvPr/>
        </p:nvSpPr>
        <p:spPr bwMode="auto">
          <a:xfrm>
            <a:off x="6553200" y="838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" name="Rectangle 23"/>
          <p:cNvSpPr>
            <a:spLocks noChangeArrowheads="1"/>
          </p:cNvSpPr>
          <p:nvPr/>
        </p:nvSpPr>
        <p:spPr bwMode="auto">
          <a:xfrm>
            <a:off x="4572000" y="17526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" name="Line 24"/>
          <p:cNvSpPr>
            <a:spLocks noChangeShapeType="1"/>
          </p:cNvSpPr>
          <p:nvPr/>
        </p:nvSpPr>
        <p:spPr bwMode="auto">
          <a:xfrm flipH="1">
            <a:off x="3276600" y="1905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0" name="Line 25"/>
          <p:cNvSpPr>
            <a:spLocks noChangeShapeType="1"/>
          </p:cNvSpPr>
          <p:nvPr/>
        </p:nvSpPr>
        <p:spPr bwMode="auto">
          <a:xfrm flipH="1">
            <a:off x="5257800" y="1905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" name="Text Box 26"/>
          <p:cNvSpPr txBox="1">
            <a:spLocks noChangeArrowheads="1"/>
          </p:cNvSpPr>
          <p:nvPr/>
        </p:nvSpPr>
        <p:spPr bwMode="auto">
          <a:xfrm>
            <a:off x="4831720" y="1752600"/>
            <a:ext cx="261610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err="1">
                <a:latin typeface="Arial" pitchFamily="34" charset="0"/>
              </a:rPr>
              <a:t>f</a:t>
            </a:r>
            <a:endParaRPr lang="en-US" sz="1800">
              <a:latin typeface="Arial" pitchFamily="34" charset="0"/>
            </a:endParaRPr>
          </a:p>
        </p:txBody>
      </p:sp>
      <p:sp>
        <p:nvSpPr>
          <p:cNvPr id="52" name="Line 29"/>
          <p:cNvSpPr>
            <a:spLocks noChangeShapeType="1"/>
          </p:cNvSpPr>
          <p:nvPr/>
        </p:nvSpPr>
        <p:spPr bwMode="auto">
          <a:xfrm>
            <a:off x="3200400" y="1600200"/>
            <a:ext cx="0" cy="27432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" name="Line 30"/>
          <p:cNvSpPr>
            <a:spLocks noChangeShapeType="1"/>
          </p:cNvSpPr>
          <p:nvPr/>
        </p:nvSpPr>
        <p:spPr bwMode="auto">
          <a:xfrm flipH="1">
            <a:off x="6553200" y="15240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" name="Line 31"/>
          <p:cNvSpPr>
            <a:spLocks noChangeShapeType="1"/>
          </p:cNvSpPr>
          <p:nvPr/>
        </p:nvSpPr>
        <p:spPr bwMode="auto">
          <a:xfrm>
            <a:off x="3200400" y="20574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" name="Line 32"/>
          <p:cNvSpPr>
            <a:spLocks noChangeShapeType="1"/>
          </p:cNvSpPr>
          <p:nvPr/>
        </p:nvSpPr>
        <p:spPr bwMode="auto">
          <a:xfrm>
            <a:off x="6553200" y="1905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" name="Text Box 33"/>
          <p:cNvSpPr txBox="1">
            <a:spLocks noChangeArrowheads="1"/>
          </p:cNvSpPr>
          <p:nvPr/>
        </p:nvSpPr>
        <p:spPr bwMode="auto">
          <a:xfrm>
            <a:off x="2971800" y="16764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57" name="Line 34"/>
          <p:cNvSpPr>
            <a:spLocks noChangeShapeType="1"/>
          </p:cNvSpPr>
          <p:nvPr/>
        </p:nvSpPr>
        <p:spPr bwMode="auto">
          <a:xfrm flipH="1">
            <a:off x="3200400" y="1143000"/>
            <a:ext cx="33528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58" name="Line 35"/>
          <p:cNvSpPr>
            <a:spLocks noChangeShapeType="1"/>
          </p:cNvSpPr>
          <p:nvPr/>
        </p:nvSpPr>
        <p:spPr bwMode="auto">
          <a:xfrm>
            <a:off x="3200400" y="12192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9" name="Rectangle 36"/>
          <p:cNvSpPr>
            <a:spLocks noChangeArrowheads="1"/>
          </p:cNvSpPr>
          <p:nvPr/>
        </p:nvSpPr>
        <p:spPr bwMode="auto">
          <a:xfrm>
            <a:off x="4572000" y="35814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" name="Line 37"/>
          <p:cNvSpPr>
            <a:spLocks noChangeShapeType="1"/>
          </p:cNvSpPr>
          <p:nvPr/>
        </p:nvSpPr>
        <p:spPr bwMode="auto">
          <a:xfrm flipH="1">
            <a:off x="3276600" y="3733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1" name="Line 38"/>
          <p:cNvSpPr>
            <a:spLocks noChangeShapeType="1"/>
          </p:cNvSpPr>
          <p:nvPr/>
        </p:nvSpPr>
        <p:spPr bwMode="auto">
          <a:xfrm flipH="1">
            <a:off x="5257800" y="3733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2" name="Text Box 39"/>
          <p:cNvSpPr txBox="1">
            <a:spLocks noChangeArrowheads="1"/>
          </p:cNvSpPr>
          <p:nvPr/>
        </p:nvSpPr>
        <p:spPr bwMode="auto">
          <a:xfrm>
            <a:off x="4831720" y="3581400"/>
            <a:ext cx="261610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err="1">
                <a:latin typeface="Arial" pitchFamily="34" charset="0"/>
              </a:rPr>
              <a:t>f</a:t>
            </a:r>
            <a:endParaRPr lang="en-US" sz="1800">
              <a:latin typeface="Arial" pitchFamily="34" charset="0"/>
            </a:endParaRPr>
          </a:p>
        </p:txBody>
      </p:sp>
      <p:sp>
        <p:nvSpPr>
          <p:cNvPr id="63" name="Line 42"/>
          <p:cNvSpPr>
            <a:spLocks noChangeShapeType="1"/>
          </p:cNvSpPr>
          <p:nvPr/>
        </p:nvSpPr>
        <p:spPr bwMode="auto">
          <a:xfrm>
            <a:off x="3200400" y="3429000"/>
            <a:ext cx="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" name="Line 43"/>
          <p:cNvSpPr>
            <a:spLocks noChangeShapeType="1"/>
          </p:cNvSpPr>
          <p:nvPr/>
        </p:nvSpPr>
        <p:spPr bwMode="auto">
          <a:xfrm flipH="1">
            <a:off x="6553200" y="3429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" name="Line 44"/>
          <p:cNvSpPr>
            <a:spLocks noChangeShapeType="1"/>
          </p:cNvSpPr>
          <p:nvPr/>
        </p:nvSpPr>
        <p:spPr bwMode="auto">
          <a:xfrm>
            <a:off x="3200400" y="38100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" name="Line 45"/>
          <p:cNvSpPr>
            <a:spLocks noChangeShapeType="1"/>
          </p:cNvSpPr>
          <p:nvPr/>
        </p:nvSpPr>
        <p:spPr bwMode="auto">
          <a:xfrm>
            <a:off x="6553200" y="37338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" name="Text Box 46"/>
          <p:cNvSpPr txBox="1">
            <a:spLocks noChangeArrowheads="1"/>
          </p:cNvSpPr>
          <p:nvPr/>
        </p:nvSpPr>
        <p:spPr bwMode="auto">
          <a:xfrm>
            <a:off x="3017838" y="3429000"/>
            <a:ext cx="411162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68" name="Line 47"/>
          <p:cNvSpPr>
            <a:spLocks noChangeShapeType="1"/>
          </p:cNvSpPr>
          <p:nvPr/>
        </p:nvSpPr>
        <p:spPr bwMode="auto">
          <a:xfrm flipH="1">
            <a:off x="3200400" y="2209800"/>
            <a:ext cx="3352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9" name="Line 48"/>
          <p:cNvSpPr>
            <a:spLocks noChangeShapeType="1"/>
          </p:cNvSpPr>
          <p:nvPr/>
        </p:nvSpPr>
        <p:spPr bwMode="auto">
          <a:xfrm>
            <a:off x="3200400" y="22860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" name="Rectangle 49"/>
          <p:cNvSpPr>
            <a:spLocks noChangeArrowheads="1"/>
          </p:cNvSpPr>
          <p:nvPr/>
        </p:nvSpPr>
        <p:spPr bwMode="auto">
          <a:xfrm>
            <a:off x="4572000" y="27432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" name="Line 50"/>
          <p:cNvSpPr>
            <a:spLocks noChangeShapeType="1"/>
          </p:cNvSpPr>
          <p:nvPr/>
        </p:nvSpPr>
        <p:spPr bwMode="auto">
          <a:xfrm flipH="1">
            <a:off x="3276600" y="28956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" name="Line 51"/>
          <p:cNvSpPr>
            <a:spLocks noChangeShapeType="1"/>
          </p:cNvSpPr>
          <p:nvPr/>
        </p:nvSpPr>
        <p:spPr bwMode="auto">
          <a:xfrm flipH="1">
            <a:off x="5257800" y="28956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" name="Text Box 52"/>
          <p:cNvSpPr txBox="1">
            <a:spLocks noChangeArrowheads="1"/>
          </p:cNvSpPr>
          <p:nvPr/>
        </p:nvSpPr>
        <p:spPr bwMode="auto">
          <a:xfrm>
            <a:off x="4831720" y="2743200"/>
            <a:ext cx="261610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err="1">
                <a:latin typeface="Arial" pitchFamily="34" charset="0"/>
              </a:rPr>
              <a:t>f</a:t>
            </a:r>
            <a:endParaRPr lang="en-US" sz="1800">
              <a:latin typeface="Arial" pitchFamily="34" charset="0"/>
            </a:endParaRPr>
          </a:p>
        </p:txBody>
      </p:sp>
      <p:sp>
        <p:nvSpPr>
          <p:cNvPr id="74" name="Line 54"/>
          <p:cNvSpPr>
            <a:spLocks noChangeShapeType="1"/>
          </p:cNvSpPr>
          <p:nvPr/>
        </p:nvSpPr>
        <p:spPr bwMode="auto">
          <a:xfrm>
            <a:off x="3200400" y="25908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" name="Line 55"/>
          <p:cNvSpPr>
            <a:spLocks noChangeShapeType="1"/>
          </p:cNvSpPr>
          <p:nvPr/>
        </p:nvSpPr>
        <p:spPr bwMode="auto">
          <a:xfrm flipH="1">
            <a:off x="6553200" y="25146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" name="Line 56"/>
          <p:cNvSpPr>
            <a:spLocks noChangeShapeType="1"/>
          </p:cNvSpPr>
          <p:nvPr/>
        </p:nvSpPr>
        <p:spPr bwMode="auto">
          <a:xfrm>
            <a:off x="3200400" y="30480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" name="Line 57"/>
          <p:cNvSpPr>
            <a:spLocks noChangeShapeType="1"/>
          </p:cNvSpPr>
          <p:nvPr/>
        </p:nvSpPr>
        <p:spPr bwMode="auto">
          <a:xfrm>
            <a:off x="6553200" y="28956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" name="Text Box 58"/>
          <p:cNvSpPr txBox="1">
            <a:spLocks noChangeArrowheads="1"/>
          </p:cNvSpPr>
          <p:nvPr/>
        </p:nvSpPr>
        <p:spPr bwMode="auto">
          <a:xfrm>
            <a:off x="2971800" y="26670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79" name="Line 60"/>
          <p:cNvSpPr>
            <a:spLocks noChangeShapeType="1"/>
          </p:cNvSpPr>
          <p:nvPr/>
        </p:nvSpPr>
        <p:spPr bwMode="auto">
          <a:xfrm flipH="1">
            <a:off x="3200400" y="32004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" name="Line 61"/>
          <p:cNvSpPr>
            <a:spLocks noChangeShapeType="1"/>
          </p:cNvSpPr>
          <p:nvPr/>
        </p:nvSpPr>
        <p:spPr bwMode="auto">
          <a:xfrm>
            <a:off x="3200400" y="3276600"/>
            <a:ext cx="3352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" name="Text Box 9"/>
          <p:cNvSpPr txBox="1">
            <a:spLocks noChangeArrowheads="1"/>
          </p:cNvSpPr>
          <p:nvPr/>
        </p:nvSpPr>
        <p:spPr bwMode="auto">
          <a:xfrm>
            <a:off x="2802534" y="762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82" name="Text Box 9"/>
          <p:cNvSpPr txBox="1">
            <a:spLocks noChangeArrowheads="1"/>
          </p:cNvSpPr>
          <p:nvPr/>
        </p:nvSpPr>
        <p:spPr bwMode="auto">
          <a:xfrm>
            <a:off x="2743200" y="13716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85" name="Text Box 9"/>
          <p:cNvSpPr txBox="1">
            <a:spLocks noChangeArrowheads="1"/>
          </p:cNvSpPr>
          <p:nvPr/>
        </p:nvSpPr>
        <p:spPr bwMode="auto">
          <a:xfrm>
            <a:off x="6497862" y="878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86" name="Text Box 9"/>
          <p:cNvSpPr txBox="1">
            <a:spLocks noChangeArrowheads="1"/>
          </p:cNvSpPr>
          <p:nvPr/>
        </p:nvSpPr>
        <p:spPr bwMode="auto">
          <a:xfrm>
            <a:off x="6574062" y="14594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152" name="Rectangle 23"/>
          <p:cNvSpPr>
            <a:spLocks noChangeArrowheads="1"/>
          </p:cNvSpPr>
          <p:nvPr/>
        </p:nvSpPr>
        <p:spPr bwMode="auto">
          <a:xfrm>
            <a:off x="4572000" y="47244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3" name="Line 24"/>
          <p:cNvSpPr>
            <a:spLocks noChangeShapeType="1"/>
          </p:cNvSpPr>
          <p:nvPr/>
        </p:nvSpPr>
        <p:spPr bwMode="auto">
          <a:xfrm flipH="1">
            <a:off x="3276600" y="4876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4" name="Line 25"/>
          <p:cNvSpPr>
            <a:spLocks noChangeShapeType="1"/>
          </p:cNvSpPr>
          <p:nvPr/>
        </p:nvSpPr>
        <p:spPr bwMode="auto">
          <a:xfrm flipH="1">
            <a:off x="5257800" y="4876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5" name="Text Box 26"/>
          <p:cNvSpPr txBox="1">
            <a:spLocks noChangeArrowheads="1"/>
          </p:cNvSpPr>
          <p:nvPr/>
        </p:nvSpPr>
        <p:spPr bwMode="auto">
          <a:xfrm>
            <a:off x="4831720" y="4724400"/>
            <a:ext cx="261610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err="1">
                <a:latin typeface="Arial" pitchFamily="34" charset="0"/>
              </a:rPr>
              <a:t>f</a:t>
            </a:r>
            <a:endParaRPr lang="en-US" sz="1800">
              <a:latin typeface="Arial" pitchFamily="34" charset="0"/>
            </a:endParaRPr>
          </a:p>
        </p:txBody>
      </p:sp>
      <p:sp>
        <p:nvSpPr>
          <p:cNvPr id="156" name="Line 29"/>
          <p:cNvSpPr>
            <a:spLocks noChangeShapeType="1"/>
          </p:cNvSpPr>
          <p:nvPr/>
        </p:nvSpPr>
        <p:spPr bwMode="auto">
          <a:xfrm>
            <a:off x="3200400" y="4572000"/>
            <a:ext cx="0" cy="27432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7" name="Line 30"/>
          <p:cNvSpPr>
            <a:spLocks noChangeShapeType="1"/>
          </p:cNvSpPr>
          <p:nvPr/>
        </p:nvSpPr>
        <p:spPr bwMode="auto">
          <a:xfrm flipH="1">
            <a:off x="6553200" y="44958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8" name="Line 31"/>
          <p:cNvSpPr>
            <a:spLocks noChangeShapeType="1"/>
          </p:cNvSpPr>
          <p:nvPr/>
        </p:nvSpPr>
        <p:spPr bwMode="auto">
          <a:xfrm>
            <a:off x="3200400" y="5029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9" name="Line 32"/>
          <p:cNvSpPr>
            <a:spLocks noChangeShapeType="1"/>
          </p:cNvSpPr>
          <p:nvPr/>
        </p:nvSpPr>
        <p:spPr bwMode="auto">
          <a:xfrm>
            <a:off x="6553200" y="48768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0" name="Text Box 33"/>
          <p:cNvSpPr txBox="1">
            <a:spLocks noChangeArrowheads="1"/>
          </p:cNvSpPr>
          <p:nvPr/>
        </p:nvSpPr>
        <p:spPr bwMode="auto">
          <a:xfrm>
            <a:off x="2971800" y="46482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172" name="Line 47"/>
          <p:cNvSpPr>
            <a:spLocks noChangeShapeType="1"/>
          </p:cNvSpPr>
          <p:nvPr/>
        </p:nvSpPr>
        <p:spPr bwMode="auto">
          <a:xfrm flipH="1">
            <a:off x="3200400" y="5181600"/>
            <a:ext cx="3352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73" name="Line 48"/>
          <p:cNvSpPr>
            <a:spLocks noChangeShapeType="1"/>
          </p:cNvSpPr>
          <p:nvPr/>
        </p:nvSpPr>
        <p:spPr bwMode="auto">
          <a:xfrm>
            <a:off x="3200400" y="52578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3" name="Line 48"/>
          <p:cNvSpPr>
            <a:spLocks noChangeShapeType="1"/>
          </p:cNvSpPr>
          <p:nvPr/>
        </p:nvSpPr>
        <p:spPr bwMode="auto">
          <a:xfrm>
            <a:off x="3200400" y="41910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4" name="Line 47"/>
          <p:cNvSpPr>
            <a:spLocks noChangeShapeType="1"/>
          </p:cNvSpPr>
          <p:nvPr/>
        </p:nvSpPr>
        <p:spPr bwMode="auto">
          <a:xfrm flipH="1">
            <a:off x="3200400" y="4191000"/>
            <a:ext cx="3352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95" name="Text Box 9"/>
          <p:cNvSpPr txBox="1">
            <a:spLocks noChangeArrowheads="1"/>
          </p:cNvSpPr>
          <p:nvPr/>
        </p:nvSpPr>
        <p:spPr bwMode="auto">
          <a:xfrm>
            <a:off x="2743200" y="23622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196" name="Text Box 9"/>
          <p:cNvSpPr txBox="1">
            <a:spLocks noChangeArrowheads="1"/>
          </p:cNvSpPr>
          <p:nvPr/>
        </p:nvSpPr>
        <p:spPr bwMode="auto">
          <a:xfrm>
            <a:off x="6574062" y="24500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197" name="Text Box 9"/>
          <p:cNvSpPr txBox="1">
            <a:spLocks noChangeArrowheads="1"/>
          </p:cNvSpPr>
          <p:nvPr/>
        </p:nvSpPr>
        <p:spPr bwMode="auto">
          <a:xfrm>
            <a:off x="2743200" y="32004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198" name="Text Box 9"/>
          <p:cNvSpPr txBox="1">
            <a:spLocks noChangeArrowheads="1"/>
          </p:cNvSpPr>
          <p:nvPr/>
        </p:nvSpPr>
        <p:spPr bwMode="auto">
          <a:xfrm>
            <a:off x="6574062" y="32882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199" name="Text Box 9"/>
          <p:cNvSpPr txBox="1">
            <a:spLocks noChangeArrowheads="1"/>
          </p:cNvSpPr>
          <p:nvPr/>
        </p:nvSpPr>
        <p:spPr bwMode="auto">
          <a:xfrm>
            <a:off x="2743200" y="41910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200" name="Text Box 9"/>
          <p:cNvSpPr txBox="1">
            <a:spLocks noChangeArrowheads="1"/>
          </p:cNvSpPr>
          <p:nvPr/>
        </p:nvSpPr>
        <p:spPr bwMode="auto">
          <a:xfrm>
            <a:off x="6574062" y="42788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201" name="Text Box 9"/>
          <p:cNvSpPr txBox="1">
            <a:spLocks noChangeArrowheads="1"/>
          </p:cNvSpPr>
          <p:nvPr/>
        </p:nvSpPr>
        <p:spPr bwMode="auto">
          <a:xfrm>
            <a:off x="2743200" y="53340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6</a:t>
            </a:r>
          </a:p>
        </p:txBody>
      </p:sp>
      <p:sp>
        <p:nvSpPr>
          <p:cNvPr id="202" name="Text Box 9"/>
          <p:cNvSpPr txBox="1">
            <a:spLocks noChangeArrowheads="1"/>
          </p:cNvSpPr>
          <p:nvPr/>
        </p:nvSpPr>
        <p:spPr bwMode="auto">
          <a:xfrm>
            <a:off x="6574062" y="54218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6</a:t>
            </a:r>
          </a:p>
        </p:txBody>
      </p:sp>
      <p:sp>
        <p:nvSpPr>
          <p:cNvPr id="204" name="Text Box 9"/>
          <p:cNvSpPr txBox="1">
            <a:spLocks noChangeArrowheads="1"/>
          </p:cNvSpPr>
          <p:nvPr/>
        </p:nvSpPr>
        <p:spPr bwMode="auto">
          <a:xfrm flipH="1">
            <a:off x="4207866" y="6248400"/>
            <a:ext cx="1354734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…</a:t>
            </a:r>
            <a:endParaRPr lang="en-US" sz="1800" baseline="-25000">
              <a:latin typeface="Arial" pitchFamily="34" charset="0"/>
              <a:cs typeface="Arial" pitchFamily="34" charset="0"/>
            </a:endParaRPr>
          </a:p>
        </p:txBody>
      </p:sp>
      <p:sp>
        <p:nvSpPr>
          <p:cNvPr id="206" name="Text Box 9"/>
          <p:cNvSpPr txBox="1">
            <a:spLocks noChangeArrowheads="1"/>
          </p:cNvSpPr>
          <p:nvPr/>
        </p:nvSpPr>
        <p:spPr bwMode="auto">
          <a:xfrm>
            <a:off x="5634133" y="762000"/>
            <a:ext cx="385667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k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207" name="Line 51"/>
          <p:cNvSpPr>
            <a:spLocks noChangeShapeType="1"/>
          </p:cNvSpPr>
          <p:nvPr/>
        </p:nvSpPr>
        <p:spPr bwMode="auto">
          <a:xfrm flipH="1">
            <a:off x="5257800" y="9906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08" name="Text Box 9"/>
          <p:cNvSpPr txBox="1">
            <a:spLocks noChangeArrowheads="1"/>
          </p:cNvSpPr>
          <p:nvPr/>
        </p:nvSpPr>
        <p:spPr bwMode="auto">
          <a:xfrm>
            <a:off x="5634133" y="1840468"/>
            <a:ext cx="385667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k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209" name="Line 51"/>
          <p:cNvSpPr>
            <a:spLocks noChangeShapeType="1"/>
          </p:cNvSpPr>
          <p:nvPr/>
        </p:nvSpPr>
        <p:spPr bwMode="auto">
          <a:xfrm flipH="1">
            <a:off x="5257800" y="2069068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10" name="Text Box 9"/>
          <p:cNvSpPr txBox="1">
            <a:spLocks noChangeArrowheads="1"/>
          </p:cNvSpPr>
          <p:nvPr/>
        </p:nvSpPr>
        <p:spPr bwMode="auto">
          <a:xfrm>
            <a:off x="5634133" y="2831068"/>
            <a:ext cx="385667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k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211" name="Line 51"/>
          <p:cNvSpPr>
            <a:spLocks noChangeShapeType="1"/>
          </p:cNvSpPr>
          <p:nvPr/>
        </p:nvSpPr>
        <p:spPr bwMode="auto">
          <a:xfrm flipH="1">
            <a:off x="5257800" y="3059668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12" name="Text Box 9"/>
          <p:cNvSpPr txBox="1">
            <a:spLocks noChangeArrowheads="1"/>
          </p:cNvSpPr>
          <p:nvPr/>
        </p:nvSpPr>
        <p:spPr bwMode="auto">
          <a:xfrm>
            <a:off x="5634133" y="3669268"/>
            <a:ext cx="385667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k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213" name="Line 51"/>
          <p:cNvSpPr>
            <a:spLocks noChangeShapeType="1"/>
          </p:cNvSpPr>
          <p:nvPr/>
        </p:nvSpPr>
        <p:spPr bwMode="auto">
          <a:xfrm flipH="1">
            <a:off x="5257800" y="3897868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14" name="Text Box 9"/>
          <p:cNvSpPr txBox="1">
            <a:spLocks noChangeArrowheads="1"/>
          </p:cNvSpPr>
          <p:nvPr/>
        </p:nvSpPr>
        <p:spPr bwMode="auto">
          <a:xfrm>
            <a:off x="5634133" y="4812268"/>
            <a:ext cx="385667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k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215" name="Line 51"/>
          <p:cNvSpPr>
            <a:spLocks noChangeShapeType="1"/>
          </p:cNvSpPr>
          <p:nvPr/>
        </p:nvSpPr>
        <p:spPr bwMode="auto">
          <a:xfrm flipH="1">
            <a:off x="5257800" y="5040868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ADBD9C-26B1-4557-87D9-26AD3161D2E1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/>
          <a:lstStyle/>
          <a:p>
            <a:r>
              <a:rPr lang="en-US" altLang="zh-TW" sz="3600">
                <a:ea typeface="PMingLiU" pitchFamily="18" charset="-120"/>
              </a:rPr>
              <a:t>From Lucifer to DES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599" y="1371600"/>
            <a:ext cx="6300789" cy="2819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zh-TW" sz="2000" dirty="0">
                <a:ea typeface="PMingLiU" pitchFamily="18" charset="-120"/>
              </a:rPr>
              <a:t>8 fixed, 6x4 s-boxes (non-invertible)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ea typeface="PMingLiU" pitchFamily="18" charset="-120"/>
              </a:rPr>
              <a:t>Expansion, E,  (simple duplication of 16 bits) 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ea typeface="PMingLiU" pitchFamily="18" charset="-120"/>
              </a:rPr>
              <a:t>Round keys are used only for </a:t>
            </a:r>
            <a:r>
              <a:rPr lang="en-US" altLang="zh-TW" sz="2000" dirty="0" err="1">
                <a:ea typeface="PMingLiU" pitchFamily="18" charset="-120"/>
              </a:rPr>
              <a:t>xor</a:t>
            </a:r>
            <a:r>
              <a:rPr lang="en-US" altLang="zh-TW" sz="2000" dirty="0">
                <a:ea typeface="PMingLiU" pitchFamily="18" charset="-120"/>
              </a:rPr>
              <a:t> with the input</a:t>
            </a:r>
          </a:p>
          <a:p>
            <a:pPr>
              <a:spcBef>
                <a:spcPts val="200"/>
              </a:spcBef>
            </a:pPr>
            <a:endParaRPr lang="en-US" altLang="zh-TW" sz="2000" dirty="0">
              <a:ea typeface="PMingLiU" pitchFamily="18" charset="-120"/>
            </a:endParaRPr>
          </a:p>
          <a:p>
            <a:pPr>
              <a:spcBef>
                <a:spcPts val="200"/>
              </a:spcBef>
            </a:pPr>
            <a:r>
              <a:rPr lang="en-US" altLang="zh-TW" sz="2000" dirty="0">
                <a:ea typeface="PMingLiU" pitchFamily="18" charset="-120"/>
              </a:rPr>
              <a:t>56-bit key size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ea typeface="PMingLiU" pitchFamily="18" charset="-120"/>
              </a:rPr>
              <a:t>16 x 48 round key bits are selected from the  56-bit master key by the “key schedule”.</a:t>
            </a:r>
          </a:p>
        </p:txBody>
      </p:sp>
      <p:sp>
        <p:nvSpPr>
          <p:cNvPr id="35846" name="Text Box 4"/>
          <p:cNvSpPr txBox="1">
            <a:spLocks noChangeArrowheads="1"/>
          </p:cNvSpPr>
          <p:nvPr/>
        </p:nvSpPr>
        <p:spPr bwMode="auto">
          <a:xfrm>
            <a:off x="7632700" y="1828800"/>
            <a:ext cx="2857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600">
                <a:latin typeface="Arial" pitchFamily="34" charset="0"/>
                <a:ea typeface="PMingLiU" pitchFamily="18" charset="-120"/>
                <a:cs typeface="Arial" pitchFamily="34" charset="0"/>
              </a:rPr>
              <a:t>x</a:t>
            </a:r>
          </a:p>
        </p:txBody>
      </p:sp>
      <p:sp>
        <p:nvSpPr>
          <p:cNvPr id="35847" name="Rectangle 5"/>
          <p:cNvSpPr>
            <a:spLocks noChangeArrowheads="1"/>
          </p:cNvSpPr>
          <p:nvPr/>
        </p:nvSpPr>
        <p:spPr bwMode="auto">
          <a:xfrm>
            <a:off x="6692900" y="3417887"/>
            <a:ext cx="22098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8" name="Line 6"/>
          <p:cNvSpPr>
            <a:spLocks noChangeShapeType="1"/>
          </p:cNvSpPr>
          <p:nvPr/>
        </p:nvSpPr>
        <p:spPr bwMode="auto">
          <a:xfrm>
            <a:off x="7112000" y="3417887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9" name="Line 7"/>
          <p:cNvSpPr>
            <a:spLocks noChangeShapeType="1"/>
          </p:cNvSpPr>
          <p:nvPr/>
        </p:nvSpPr>
        <p:spPr bwMode="auto">
          <a:xfrm>
            <a:off x="7569200" y="3417887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0" name="Line 8"/>
          <p:cNvSpPr>
            <a:spLocks noChangeShapeType="1"/>
          </p:cNvSpPr>
          <p:nvPr/>
        </p:nvSpPr>
        <p:spPr bwMode="auto">
          <a:xfrm>
            <a:off x="8483600" y="3417887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1" name="Text Box 9"/>
          <p:cNvSpPr txBox="1">
            <a:spLocks noChangeArrowheads="1"/>
          </p:cNvSpPr>
          <p:nvPr/>
        </p:nvSpPr>
        <p:spPr bwMode="auto">
          <a:xfrm>
            <a:off x="6737350" y="3417887"/>
            <a:ext cx="36671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400">
                <a:latin typeface="Arial" pitchFamily="34" charset="0"/>
                <a:ea typeface="PMingLiU" pitchFamily="18" charset="-120"/>
                <a:cs typeface="Arial" pitchFamily="34" charset="0"/>
              </a:rPr>
              <a:t>S</a:t>
            </a:r>
            <a:r>
              <a:rPr lang="en-US" altLang="zh-TW" sz="1400" baseline="-25000">
                <a:latin typeface="Arial" pitchFamily="34" charset="0"/>
                <a:ea typeface="PMingLiU" pitchFamily="18" charset="-120"/>
                <a:cs typeface="Arial" pitchFamily="34" charset="0"/>
              </a:rPr>
              <a:t>1</a:t>
            </a:r>
          </a:p>
        </p:txBody>
      </p:sp>
      <p:sp>
        <p:nvSpPr>
          <p:cNvPr id="35852" name="Text Box 10"/>
          <p:cNvSpPr txBox="1">
            <a:spLocks noChangeArrowheads="1"/>
          </p:cNvSpPr>
          <p:nvPr/>
        </p:nvSpPr>
        <p:spPr bwMode="auto">
          <a:xfrm>
            <a:off x="7158038" y="3417887"/>
            <a:ext cx="36671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400">
                <a:latin typeface="Arial" pitchFamily="34" charset="0"/>
                <a:ea typeface="PMingLiU" pitchFamily="18" charset="-120"/>
                <a:cs typeface="Arial" pitchFamily="34" charset="0"/>
              </a:rPr>
              <a:t>S</a:t>
            </a:r>
            <a:r>
              <a:rPr lang="en-US" altLang="zh-TW" sz="1400" baseline="-25000">
                <a:latin typeface="Arial" pitchFamily="34" charset="0"/>
                <a:ea typeface="PMingLiU" pitchFamily="18" charset="-120"/>
                <a:cs typeface="Arial" pitchFamily="34" charset="0"/>
              </a:rPr>
              <a:t>2</a:t>
            </a:r>
          </a:p>
        </p:txBody>
      </p:sp>
      <p:sp>
        <p:nvSpPr>
          <p:cNvPr id="35853" name="Text Box 11"/>
          <p:cNvSpPr txBox="1">
            <a:spLocks noChangeArrowheads="1"/>
          </p:cNvSpPr>
          <p:nvPr/>
        </p:nvSpPr>
        <p:spPr bwMode="auto">
          <a:xfrm>
            <a:off x="8529638" y="3417887"/>
            <a:ext cx="36671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400">
                <a:latin typeface="Arial" pitchFamily="34" charset="0"/>
                <a:ea typeface="PMingLiU" pitchFamily="18" charset="-120"/>
                <a:cs typeface="Arial" pitchFamily="34" charset="0"/>
              </a:rPr>
              <a:t>S</a:t>
            </a:r>
            <a:r>
              <a:rPr lang="en-US" altLang="zh-TW" sz="1400" baseline="-25000">
                <a:latin typeface="Arial" pitchFamily="34" charset="0"/>
                <a:ea typeface="PMingLiU" pitchFamily="18" charset="-120"/>
                <a:cs typeface="Arial" pitchFamily="34" charset="0"/>
              </a:rPr>
              <a:t>8</a:t>
            </a:r>
          </a:p>
        </p:txBody>
      </p:sp>
      <p:sp>
        <p:nvSpPr>
          <p:cNvPr id="35854" name="Text Box 12"/>
          <p:cNvSpPr txBox="1">
            <a:spLocks noChangeArrowheads="1"/>
          </p:cNvSpPr>
          <p:nvPr/>
        </p:nvSpPr>
        <p:spPr bwMode="auto">
          <a:xfrm>
            <a:off x="7685088" y="3316287"/>
            <a:ext cx="7731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2400">
                <a:latin typeface="Arial" pitchFamily="34" charset="0"/>
                <a:ea typeface="PMingLiU" pitchFamily="18" charset="-120"/>
                <a:cs typeface="Arial" pitchFamily="34" charset="0"/>
              </a:rPr>
              <a:t>. . . .</a:t>
            </a:r>
          </a:p>
        </p:txBody>
      </p:sp>
      <p:sp>
        <p:nvSpPr>
          <p:cNvPr id="35855" name="Line 13"/>
          <p:cNvSpPr>
            <a:spLocks noChangeShapeType="1"/>
          </p:cNvSpPr>
          <p:nvPr/>
        </p:nvSpPr>
        <p:spPr bwMode="auto">
          <a:xfrm>
            <a:off x="7759700" y="3722687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6" name="Rectangle 14"/>
          <p:cNvSpPr>
            <a:spLocks noChangeArrowheads="1"/>
          </p:cNvSpPr>
          <p:nvPr/>
        </p:nvSpPr>
        <p:spPr bwMode="auto">
          <a:xfrm>
            <a:off x="6705600" y="4027487"/>
            <a:ext cx="22098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7" name="Text Box 15"/>
          <p:cNvSpPr txBox="1">
            <a:spLocks noChangeArrowheads="1"/>
          </p:cNvSpPr>
          <p:nvPr/>
        </p:nvSpPr>
        <p:spPr bwMode="auto">
          <a:xfrm>
            <a:off x="7646988" y="4027487"/>
            <a:ext cx="30321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400">
                <a:latin typeface="Arial" pitchFamily="34" charset="0"/>
                <a:ea typeface="PMingLiU" pitchFamily="18" charset="-120"/>
                <a:cs typeface="Arial" pitchFamily="34" charset="0"/>
              </a:rPr>
              <a:t>P</a:t>
            </a:r>
          </a:p>
        </p:txBody>
      </p:sp>
      <p:sp>
        <p:nvSpPr>
          <p:cNvPr id="35858" name="Text Box 16"/>
          <p:cNvSpPr txBox="1">
            <a:spLocks noChangeArrowheads="1"/>
          </p:cNvSpPr>
          <p:nvPr/>
        </p:nvSpPr>
        <p:spPr bwMode="auto">
          <a:xfrm>
            <a:off x="7418388" y="4495800"/>
            <a:ext cx="72707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600">
                <a:latin typeface="Arial" pitchFamily="34" charset="0"/>
                <a:ea typeface="PMingLiU" pitchFamily="18" charset="-120"/>
                <a:cs typeface="Arial" pitchFamily="34" charset="0"/>
              </a:rPr>
              <a:t>f(x, k</a:t>
            </a:r>
            <a:r>
              <a:rPr lang="en-US" altLang="zh-TW" sz="1600" baseline="-25000">
                <a:latin typeface="Arial" pitchFamily="34" charset="0"/>
                <a:ea typeface="PMingLiU" pitchFamily="18" charset="-120"/>
                <a:cs typeface="Arial" pitchFamily="34" charset="0"/>
              </a:rPr>
              <a:t>i</a:t>
            </a:r>
            <a:r>
              <a:rPr lang="en-US" altLang="zh-TW" sz="1600">
                <a:latin typeface="Arial" pitchFamily="34" charset="0"/>
                <a:ea typeface="PMingLiU" pitchFamily="18" charset="-120"/>
                <a:cs typeface="Arial" pitchFamily="34" charset="0"/>
              </a:rPr>
              <a:t>)</a:t>
            </a:r>
          </a:p>
        </p:txBody>
      </p:sp>
      <p:sp>
        <p:nvSpPr>
          <p:cNvPr id="35859" name="Line 17"/>
          <p:cNvSpPr>
            <a:spLocks noChangeShapeType="1"/>
          </p:cNvSpPr>
          <p:nvPr/>
        </p:nvSpPr>
        <p:spPr bwMode="auto">
          <a:xfrm flipH="1">
            <a:off x="7835900" y="3163887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0" name="Text Box 18"/>
          <p:cNvSpPr txBox="1">
            <a:spLocks noChangeArrowheads="1"/>
          </p:cNvSpPr>
          <p:nvPr/>
        </p:nvSpPr>
        <p:spPr bwMode="auto">
          <a:xfrm>
            <a:off x="8435975" y="2857500"/>
            <a:ext cx="3175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600">
                <a:latin typeface="Arial" pitchFamily="34" charset="0"/>
                <a:ea typeface="PMingLiU" pitchFamily="18" charset="-120"/>
                <a:cs typeface="Arial" pitchFamily="34" charset="0"/>
              </a:rPr>
              <a:t>k</a:t>
            </a:r>
            <a:r>
              <a:rPr lang="en-US" altLang="zh-TW" sz="1600" baseline="-25000">
                <a:latin typeface="Arial" pitchFamily="34" charset="0"/>
                <a:ea typeface="PMingLiU" pitchFamily="18" charset="-120"/>
                <a:cs typeface="Arial" pitchFamily="34" charset="0"/>
              </a:rPr>
              <a:t>i</a:t>
            </a:r>
          </a:p>
        </p:txBody>
      </p:sp>
      <p:sp>
        <p:nvSpPr>
          <p:cNvPr id="35861" name="Line 19"/>
          <p:cNvSpPr>
            <a:spLocks noChangeShapeType="1"/>
          </p:cNvSpPr>
          <p:nvPr/>
        </p:nvSpPr>
        <p:spPr bwMode="auto">
          <a:xfrm flipV="1">
            <a:off x="7683500" y="3836987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2" name="Text Box 20"/>
          <p:cNvSpPr txBox="1">
            <a:spLocks noChangeArrowheads="1"/>
          </p:cNvSpPr>
          <p:nvPr/>
        </p:nvSpPr>
        <p:spPr bwMode="auto">
          <a:xfrm>
            <a:off x="7816850" y="3705225"/>
            <a:ext cx="32385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>
                <a:latin typeface="Arial" pitchFamily="34" charset="0"/>
                <a:ea typeface="PMingLiU" pitchFamily="18" charset="-120"/>
                <a:cs typeface="Arial" pitchFamily="34" charset="0"/>
              </a:rPr>
              <a:t>32</a:t>
            </a:r>
          </a:p>
        </p:txBody>
      </p:sp>
      <p:sp>
        <p:nvSpPr>
          <p:cNvPr id="35863" name="Line 21"/>
          <p:cNvSpPr>
            <a:spLocks noChangeShapeType="1"/>
          </p:cNvSpPr>
          <p:nvPr/>
        </p:nvSpPr>
        <p:spPr bwMode="auto">
          <a:xfrm flipH="1">
            <a:off x="7759700" y="3265487"/>
            <a:ext cx="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4" name="Text Box 22"/>
          <p:cNvSpPr txBox="1">
            <a:spLocks noChangeArrowheads="1"/>
          </p:cNvSpPr>
          <p:nvPr/>
        </p:nvSpPr>
        <p:spPr bwMode="auto">
          <a:xfrm>
            <a:off x="7581900" y="2974975"/>
            <a:ext cx="36036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>
                <a:latin typeface="Arial" pitchFamily="34" charset="0"/>
                <a:ea typeface="PMingLiU" pitchFamily="18" charset="-120"/>
                <a:cs typeface="Arial" pitchFamily="34" charset="0"/>
                <a:sym typeface="Symbol" pitchFamily="18" charset="2"/>
              </a:rPr>
              <a:t></a:t>
            </a:r>
          </a:p>
        </p:txBody>
      </p:sp>
      <p:sp>
        <p:nvSpPr>
          <p:cNvPr id="35865" name="Line 23"/>
          <p:cNvSpPr>
            <a:spLocks noChangeShapeType="1"/>
          </p:cNvSpPr>
          <p:nvPr/>
        </p:nvSpPr>
        <p:spPr bwMode="auto">
          <a:xfrm>
            <a:off x="7759700" y="2789237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6" name="Line 24"/>
          <p:cNvSpPr>
            <a:spLocks noChangeShapeType="1"/>
          </p:cNvSpPr>
          <p:nvPr/>
        </p:nvSpPr>
        <p:spPr bwMode="auto">
          <a:xfrm flipV="1">
            <a:off x="7683500" y="2903537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7" name="Text Box 25"/>
          <p:cNvSpPr txBox="1">
            <a:spLocks noChangeArrowheads="1"/>
          </p:cNvSpPr>
          <p:nvPr/>
        </p:nvSpPr>
        <p:spPr bwMode="auto">
          <a:xfrm>
            <a:off x="7816850" y="2771775"/>
            <a:ext cx="32385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>
                <a:latin typeface="Arial" pitchFamily="34" charset="0"/>
                <a:ea typeface="PMingLiU" pitchFamily="18" charset="-120"/>
                <a:cs typeface="Arial" pitchFamily="34" charset="0"/>
              </a:rPr>
              <a:t>48</a:t>
            </a:r>
          </a:p>
        </p:txBody>
      </p:sp>
      <p:sp>
        <p:nvSpPr>
          <p:cNvPr id="35868" name="Line 26"/>
          <p:cNvSpPr>
            <a:spLocks noChangeShapeType="1"/>
          </p:cNvSpPr>
          <p:nvPr/>
        </p:nvSpPr>
        <p:spPr bwMode="auto">
          <a:xfrm flipH="1">
            <a:off x="7759700" y="4332287"/>
            <a:ext cx="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9" name="Rectangle 27"/>
          <p:cNvSpPr>
            <a:spLocks noChangeArrowheads="1"/>
          </p:cNvSpPr>
          <p:nvPr/>
        </p:nvSpPr>
        <p:spPr bwMode="auto">
          <a:xfrm>
            <a:off x="7493000" y="2465387"/>
            <a:ext cx="5334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70" name="Text Box 28"/>
          <p:cNvSpPr txBox="1">
            <a:spLocks noChangeArrowheads="1"/>
          </p:cNvSpPr>
          <p:nvPr/>
        </p:nvSpPr>
        <p:spPr bwMode="auto">
          <a:xfrm>
            <a:off x="7607300" y="2465387"/>
            <a:ext cx="30321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400">
                <a:latin typeface="Arial" pitchFamily="34" charset="0"/>
                <a:ea typeface="PMingLiU" pitchFamily="18" charset="-120"/>
                <a:cs typeface="Arial" pitchFamily="34" charset="0"/>
              </a:rPr>
              <a:t>E</a:t>
            </a:r>
            <a:endParaRPr lang="en-US" altLang="zh-TW" sz="1400" baseline="-25000">
              <a:latin typeface="Arial" pitchFamily="34" charset="0"/>
              <a:ea typeface="PMingLiU" pitchFamily="18" charset="-120"/>
              <a:cs typeface="Arial" pitchFamily="34" charset="0"/>
            </a:endParaRPr>
          </a:p>
        </p:txBody>
      </p:sp>
      <p:sp>
        <p:nvSpPr>
          <p:cNvPr id="35871" name="Line 29"/>
          <p:cNvSpPr>
            <a:spLocks noChangeShapeType="1"/>
          </p:cNvSpPr>
          <p:nvPr/>
        </p:nvSpPr>
        <p:spPr bwMode="auto">
          <a:xfrm>
            <a:off x="7759700" y="21653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72" name="Line 30"/>
          <p:cNvSpPr>
            <a:spLocks noChangeShapeType="1"/>
          </p:cNvSpPr>
          <p:nvPr/>
        </p:nvSpPr>
        <p:spPr bwMode="auto">
          <a:xfrm flipV="1">
            <a:off x="7683500" y="2279650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73" name="Text Box 31"/>
          <p:cNvSpPr txBox="1">
            <a:spLocks noChangeArrowheads="1"/>
          </p:cNvSpPr>
          <p:nvPr/>
        </p:nvSpPr>
        <p:spPr bwMode="auto">
          <a:xfrm>
            <a:off x="7813675" y="2147887"/>
            <a:ext cx="555625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>
                <a:latin typeface="Arial" pitchFamily="34" charset="0"/>
                <a:ea typeface="PMingLiU" pitchFamily="18" charset="-120"/>
                <a:cs typeface="Arial" pitchFamily="34" charset="0"/>
              </a:rPr>
              <a:t>32 bits</a:t>
            </a:r>
          </a:p>
        </p:txBody>
      </p: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>
          <a:xfrm>
            <a:off x="381000" y="63246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3C86-92B6-445B-ACBB-49307DBAE9E0}" type="slidenum">
              <a:rPr lang="en-US"/>
              <a:pPr/>
              <a:t>9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/>
              <a:t>What is a “safe” block cipher</a:t>
            </a:r>
            <a:endParaRPr lang="en-AU" sz="360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295400"/>
            <a:ext cx="6464300" cy="497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ntemporary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0C0C0"/>
      </a:accent1>
      <a:accent2>
        <a:srgbClr val="FF0000"/>
      </a:accent2>
      <a:accent3>
        <a:srgbClr val="FFFFFF"/>
      </a:accent3>
      <a:accent4>
        <a:srgbClr val="000000"/>
      </a:accent4>
      <a:accent5>
        <a:srgbClr val="DCDCDC"/>
      </a:accent5>
      <a:accent6>
        <a:srgbClr val="E70000"/>
      </a:accent6>
      <a:hlink>
        <a:srgbClr val="330099"/>
      </a:hlink>
      <a:folHlink>
        <a:srgbClr val="CBCBCB"/>
      </a:folHlink>
    </a:clrScheme>
    <a:fontScheme name="Contempora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Contemporary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Designs\Contemporary.pot</Template>
  <TotalTime>70264</TotalTime>
  <Words>7659</Words>
  <Application>Microsoft Macintosh PowerPoint</Application>
  <PresentationFormat>On-screen Show (4:3)</PresentationFormat>
  <Paragraphs>1103</Paragraphs>
  <Slides>72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92" baseType="lpstr">
      <vt:lpstr>Arial Unicode MS</vt:lpstr>
      <vt:lpstr>Arial</vt:lpstr>
      <vt:lpstr>Calibri</vt:lpstr>
      <vt:lpstr>Cambria Math</vt:lpstr>
      <vt:lpstr>cmmi10</vt:lpstr>
      <vt:lpstr>cmmi7</vt:lpstr>
      <vt:lpstr>cmr10</vt:lpstr>
      <vt:lpstr>cmsy10</vt:lpstr>
      <vt:lpstr>Courier</vt:lpstr>
      <vt:lpstr>Courier New</vt:lpstr>
      <vt:lpstr>French Script MT</vt:lpstr>
      <vt:lpstr>Math1</vt:lpstr>
      <vt:lpstr>Math1Mono</vt:lpstr>
      <vt:lpstr>Math3</vt:lpstr>
      <vt:lpstr>Math3Mono</vt:lpstr>
      <vt:lpstr>Times New Roman</vt:lpstr>
      <vt:lpstr>Times-Roman</vt:lpstr>
      <vt:lpstr>Wingdings</vt:lpstr>
      <vt:lpstr>Contemporary</vt:lpstr>
      <vt:lpstr>Equation</vt:lpstr>
      <vt:lpstr>PowerPoint Presentation</vt:lpstr>
      <vt:lpstr>Block ciphers</vt:lpstr>
      <vt:lpstr>Mathematical view of block ciphers</vt:lpstr>
      <vt:lpstr>A (very bad) block cipher</vt:lpstr>
      <vt:lpstr>Guiding Theorems</vt:lpstr>
      <vt:lpstr>Data Encryption Standard</vt:lpstr>
      <vt:lpstr>Horst Feistel: Lucifer</vt:lpstr>
      <vt:lpstr>From Lucifer to DES</vt:lpstr>
      <vt:lpstr>What is a “safe” block cipher</vt:lpstr>
      <vt:lpstr>Feistel Ciphers</vt:lpstr>
      <vt:lpstr>Iterated Feistel Cipher</vt:lpstr>
      <vt:lpstr>Feistel Round</vt:lpstr>
      <vt:lpstr>DES Round Function</vt:lpstr>
      <vt:lpstr>Chaining Feistel Rounds</vt:lpstr>
      <vt:lpstr>DES</vt:lpstr>
      <vt:lpstr>DES Round</vt:lpstr>
      <vt:lpstr>PowerPoint Presentation</vt:lpstr>
      <vt:lpstr>PowerPoint Presentation</vt:lpstr>
      <vt:lpstr>PowerPoint Presentation</vt:lpstr>
      <vt:lpstr>DES Described Algebraically</vt:lpstr>
      <vt:lpstr>DES Key Schedule</vt:lpstr>
      <vt:lpstr>DES Key Schedule</vt:lpstr>
      <vt:lpstr>DES Key Schedule</vt:lpstr>
      <vt:lpstr>DES Data</vt:lpstr>
      <vt:lpstr>DES Data</vt:lpstr>
      <vt:lpstr>DES Data</vt:lpstr>
      <vt:lpstr>DES Data</vt:lpstr>
      <vt:lpstr>Another cipher for the era: TEA</vt:lpstr>
      <vt:lpstr>S Boxes as Polynomials over GF(2)</vt:lpstr>
      <vt:lpstr>Decomposable Systems</vt:lpstr>
      <vt:lpstr>Feistel Ciphers defeat simple attacks</vt:lpstr>
      <vt:lpstr>DES Attacks: Exhaustive Search</vt:lpstr>
      <vt:lpstr>DES Attacks: Poor key hygiene</vt:lpstr>
      <vt:lpstr>Suppose you decide the keyspace is too small?</vt:lpstr>
      <vt:lpstr>What’s the complexity of breaking a Block Cipher</vt:lpstr>
      <vt:lpstr>Random mappings</vt:lpstr>
      <vt:lpstr>Time memory trade off (“TMTO”)</vt:lpstr>
      <vt:lpstr>Chain of Encryptions</vt:lpstr>
      <vt:lpstr>TMTO Attack</vt:lpstr>
      <vt:lpstr>DES TMTO</vt:lpstr>
      <vt:lpstr>But things are a little more complicated</vt:lpstr>
      <vt:lpstr>TMTO in Practice</vt:lpstr>
      <vt:lpstr>Success Probability</vt:lpstr>
      <vt:lpstr>Group theory and DES</vt:lpstr>
      <vt:lpstr>DES is not a group</vt:lpstr>
      <vt:lpstr>If DES were a group…</vt:lpstr>
      <vt:lpstr>DES Key Schedule</vt:lpstr>
      <vt:lpstr>Weak Keys</vt:lpstr>
      <vt:lpstr>How Weak Keys Arise</vt:lpstr>
      <vt:lpstr>Interlude: Useful Math for Boolean Functions</vt:lpstr>
      <vt:lpstr>Boolean Functions</vt:lpstr>
      <vt:lpstr>Example: polynomial representation</vt:lpstr>
      <vt:lpstr>Best affine approximation of f1</vt:lpstr>
      <vt:lpstr>Differential Characteristics</vt:lpstr>
      <vt:lpstr>Differential Cryptanalysis – 3 rounds</vt:lpstr>
      <vt:lpstr>Simplified DES</vt:lpstr>
      <vt:lpstr>Differential Cryptanalysis – 3 rounds</vt:lpstr>
      <vt:lpstr>Differential Cryptanalysis 4 rounds</vt:lpstr>
      <vt:lpstr>Estimating cost of Differential Attack</vt:lpstr>
      <vt:lpstr>Comments on Differential Cryptanalysis of DES</vt:lpstr>
      <vt:lpstr>DES S-Box Design Criteria</vt:lpstr>
      <vt:lpstr>Comments on effect of components on Differential Cryptanalysis</vt:lpstr>
      <vt:lpstr>Linear Cryptanalysis</vt:lpstr>
      <vt:lpstr>Linear Cryptanalysis</vt:lpstr>
      <vt:lpstr>Linear Cryptanalysis Notation</vt:lpstr>
      <vt:lpstr>Linear and near linear dependence </vt:lpstr>
      <vt:lpstr>Linear Cryptanalysis of 3 round DES</vt:lpstr>
      <vt:lpstr>Piling up Lemma</vt:lpstr>
      <vt:lpstr>Mathematics of biased voting</vt:lpstr>
      <vt:lpstr>Application of CLT to LC</vt:lpstr>
      <vt:lpstr>End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 Ciphers</dc:title>
  <dc:subject>Cryptanalysis</dc:subject>
  <dc:creator>John L. Manferdelli</dc:creator>
  <cp:lastModifiedBy>John Manferdelli</cp:lastModifiedBy>
  <cp:revision>3184</cp:revision>
  <cp:lastPrinted>2019-01-03T22:53:03Z</cp:lastPrinted>
  <dcterms:created xsi:type="dcterms:W3CDTF">2013-05-03T01:10:03Z</dcterms:created>
  <dcterms:modified xsi:type="dcterms:W3CDTF">2022-10-15T22:41:54Z</dcterms:modified>
</cp:coreProperties>
</file>