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60" r:id="rId9"/>
    <p:sldId id="2957" r:id="rId10"/>
    <p:sldId id="2958" r:id="rId11"/>
    <p:sldId id="2928" r:id="rId12"/>
    <p:sldId id="2924" r:id="rId13"/>
    <p:sldId id="2937" r:id="rId14"/>
    <p:sldId id="2925" r:id="rId15"/>
    <p:sldId id="2959" r:id="rId16"/>
    <p:sldId id="2944" r:id="rId17"/>
    <p:sldId id="2953" r:id="rId18"/>
    <p:sldId id="2927" r:id="rId19"/>
    <p:sldId id="2952" r:id="rId20"/>
    <p:sldId id="2926" r:id="rId21"/>
    <p:sldId id="2917" r:id="rId22"/>
    <p:sldId id="2931" r:id="rId23"/>
    <p:sldId id="2948" r:id="rId24"/>
    <p:sldId id="2918" r:id="rId25"/>
    <p:sldId id="2932" r:id="rId26"/>
    <p:sldId id="2929" r:id="rId27"/>
    <p:sldId id="2920" r:id="rId28"/>
    <p:sldId id="2949" r:id="rId29"/>
    <p:sldId id="2951" r:id="rId30"/>
    <p:sldId id="2961" r:id="rId31"/>
    <p:sldId id="2945" r:id="rId32"/>
    <p:sldId id="2950" r:id="rId33"/>
    <p:sldId id="2963" r:id="rId34"/>
    <p:sldId id="2946" r:id="rId35"/>
    <p:sldId id="2962" r:id="rId36"/>
    <p:sldId id="2955" r:id="rId37"/>
    <p:sldId id="2919" r:id="rId38"/>
    <p:sldId id="2956" r:id="rId39"/>
    <p:sldId id="2943" r:id="rId40"/>
    <p:sldId id="2938" r:id="rId41"/>
    <p:sldId id="2954" r:id="rId42"/>
    <p:sldId id="2934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 autoAdjust="0"/>
    <p:restoredTop sz="86415" autoAdjust="0"/>
  </p:normalViewPr>
  <p:slideViewPr>
    <p:cSldViewPr>
      <p:cViewPr>
        <p:scale>
          <a:sx n="91" d="100"/>
          <a:sy n="91" d="100"/>
        </p:scale>
        <p:origin x="16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C62A-6C46-BB2E-8AC4-B364FD9D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08C3127-0C4C-FD3D-077D-D9E3B983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249681A-6A52-53B7-109C-AEDF445C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51FBE7B-42BB-CDA1-54CD-3E8F801A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3899-8899-C199-7EF1-4E2EE3CD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84A2973-DD02-CD82-14A4-C39FC659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2DC4759-470C-7A67-1416-DE52D1E58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EE3570B-5A32-BE8F-40AE-1E4C1A3E8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BEA6-859E-C61E-38BF-DA7854B2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5C4A877-472A-E221-FA71-BC7273B35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6BF1B2E-FB0E-5F91-E0D1-D96D0C1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2C2F225-8EAD-2E38-ACDC-54A6BBC55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noProof="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en-US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Manferdelli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noProof="0" dirty="0">
                <a:latin typeface="Arial" charset="0"/>
              </a:rPr>
              <a:t>© 2021-2023, John L. </a:t>
            </a:r>
            <a:r>
              <a:rPr lang="en-US" sz="1600" noProof="0" dirty="0" err="1">
                <a:latin typeface="Arial" charset="0"/>
              </a:rPr>
              <a:t>Manferdelli</a:t>
            </a:r>
            <a:r>
              <a:rPr lang="en-US" sz="1600" noProof="0" dirty="0">
                <a:latin typeface="Arial" charset="0"/>
              </a:rPr>
              <a:t>.</a:t>
            </a:r>
          </a:p>
          <a:p>
            <a:pPr algn="l"/>
            <a:r>
              <a:rPr lang="en-US" sz="1200" i="1" noProof="0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noProof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Circuits and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Gates and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Common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noProof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en-US" sz="1800" noProof="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noProof="0" dirty="0"/>
                  <a:t>…</a:t>
                </a:r>
                <a:r>
                  <a:rPr lang="en-US" sz="1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noProof="0" dirty="0">
                    <a:latin typeface="Cambria Math" panose="02040503050406030204" pitchFamily="18" charset="0"/>
                  </a:rPr>
                  <a:t> </a:t>
                </a:r>
                <a:endParaRPr lang="en-US" sz="200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  <a:blipFill>
                <a:blip r:embed="rId3"/>
                <a:stretch>
                  <a:fillRect l="-717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noProof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/>
                  <a:t>2 qubit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0" noProof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en-US" sz="2000" kern="0" noProof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noProof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337" t="-13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Measurement in alternate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To measure </a:t>
                </a:r>
                <a:r>
                  <a:rPr lang="en-US" sz="2000" noProof="0" dirty="0" err="1"/>
                  <a:t>wrt</a:t>
                </a:r>
                <a:r>
                  <a:rPr lang="en-US" sz="2000" noProof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noProof="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noProof="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noProof="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 </a:t>
                </a: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Converting to Bell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noProof="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noProof="0" dirty="0"/>
              </a:p>
            </p:txBody>
          </p:sp>
        </mc:Choice>
        <mc:Fallback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Changing Measurement 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6629" t="-166038" r="-6742" b="-237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10"/>
                  <a:stretch>
                    <a:fillRect l="-98864" t="-162963" r="-6818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5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9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 err="1"/>
              <a:t>Superoperator</a:t>
            </a:r>
            <a:r>
              <a:rPr lang="en-US" sz="4000" noProof="0" dirty="0"/>
              <a:t> and mixed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780" t="-122951" b="-16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noProof="0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No Cloning Theorem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noProof="0" dirty="0"/>
                  <a:t>.  </a:t>
                </a:r>
                <a:endParaRPr lang="en-US" sz="2000" b="0" i="1" noProof="0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noProof="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Parity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noProof="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noProof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I can safely say that no one understands Quantum Mechanics - Feynman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Superdense coding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Can be used to teleport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Deutch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  <a:blipFill>
                <a:blip r:embed="rId3"/>
                <a:stretch>
                  <a:fillRect l="-96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542441" y="3842825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Deutch-</a:t>
            </a:r>
            <a:r>
              <a:rPr lang="en-US" sz="3600" noProof="0" dirty="0" err="1"/>
              <a:t>Josza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DJ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noProof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Simon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: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 err="1"/>
                  <a:t>iff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noProof="0" dirty="0"/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noProof="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noProof="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kick back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Estimation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noProof="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noProof="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Transform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  <a:blipFill>
                <a:blip r:embed="rId3"/>
                <a:stretch>
                  <a:fillRect l="-480"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7"/>
                  <a:stretch>
                    <a:fillRect r="-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Eigenvalue Estimation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is an eigenstate of a unitary operator,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noProof="0" dirty="0"/>
                  <a:t>, so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&gt;.</m:t>
                    </m:r>
                  </m:oMath>
                </a14:m>
                <a:r>
                  <a:rPr lang="en-US" sz="1800" noProof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&gt; =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 (a binary expansion) 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  <a:blipFill>
                <a:blip r:embed="rId3"/>
                <a:stretch>
                  <a:fillRect l="-960" t="-45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E095B0-42CB-7747-E686-8BF7C2229F03}"/>
              </a:ext>
            </a:extLst>
          </p:cNvPr>
          <p:cNvGrpSpPr/>
          <p:nvPr/>
        </p:nvGrpSpPr>
        <p:grpSpPr>
          <a:xfrm>
            <a:off x="76200" y="2133179"/>
            <a:ext cx="8686800" cy="3962821"/>
            <a:chOff x="-152400" y="2056979"/>
            <a:chExt cx="8686800" cy="3962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/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blipFill>
                  <a:blip r:embed="rId4"/>
                  <a:stretch>
                    <a:fillRect l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/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blipFill>
                  <a:blip r:embed="rId5"/>
                  <a:stretch>
                    <a:fillRect l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/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9DEA8-BB7C-14A7-55AF-4BF4C53C5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2715833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/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8EC25-BA42-797F-E01A-898336B57EDC}"/>
                </a:ext>
              </a:extLst>
            </p:cNvPr>
            <p:cNvSpPr/>
            <p:nvPr/>
          </p:nvSpPr>
          <p:spPr bwMode="auto">
            <a:xfrm>
              <a:off x="812667" y="2498901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E75F-756D-7823-4312-E5C46DBCE681}"/>
                </a:ext>
              </a:extLst>
            </p:cNvPr>
            <p:cNvSpPr txBox="1"/>
            <p:nvPr/>
          </p:nvSpPr>
          <p:spPr>
            <a:xfrm>
              <a:off x="744088" y="2498901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631E8-655C-2E46-E01E-608B8D534C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3668" y="2703562"/>
              <a:ext cx="5591695" cy="77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/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/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58A302-F2F5-79DC-C02D-64373BD4A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319" y="2703562"/>
              <a:ext cx="0" cy="2730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97AAC-E092-2A65-3311-8EC302954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3272" y="4702081"/>
              <a:ext cx="0" cy="7315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DD24D1-7DA4-19F6-3133-1DFD85CBCDC9}"/>
                </a:ext>
              </a:extLst>
            </p:cNvPr>
            <p:cNvSpPr txBox="1"/>
            <p:nvPr/>
          </p:nvSpPr>
          <p:spPr>
            <a:xfrm>
              <a:off x="2412868" y="366189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/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5B9359-BA20-869D-C002-48BE6C924CDB}"/>
                </a:ext>
              </a:extLst>
            </p:cNvPr>
            <p:cNvSpPr/>
            <p:nvPr/>
          </p:nvSpPr>
          <p:spPr bwMode="auto">
            <a:xfrm>
              <a:off x="1890517" y="5433600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53DD0A-363D-204A-6BEA-DCF795584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352860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89461E-2476-3FC3-D696-8CFBB77E9F12}"/>
                </a:ext>
              </a:extLst>
            </p:cNvPr>
            <p:cNvSpPr/>
            <p:nvPr/>
          </p:nvSpPr>
          <p:spPr bwMode="auto">
            <a:xfrm>
              <a:off x="812667" y="3325433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86D95C-2E3D-8369-DF97-1BFB00C12ECD}"/>
                </a:ext>
              </a:extLst>
            </p:cNvPr>
            <p:cNvSpPr txBox="1"/>
            <p:nvPr/>
          </p:nvSpPr>
          <p:spPr>
            <a:xfrm>
              <a:off x="744088" y="3325433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098643-EC32-3503-07C9-AC50ADF77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543" y="477828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1C3600-C0C1-1611-DBEE-45EAEC444D31}"/>
                </a:ext>
              </a:extLst>
            </p:cNvPr>
            <p:cNvSpPr/>
            <p:nvPr/>
          </p:nvSpPr>
          <p:spPr bwMode="auto">
            <a:xfrm>
              <a:off x="834142" y="4561350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CE664-3BED-2E85-A643-002D42143DB4}"/>
                </a:ext>
              </a:extLst>
            </p:cNvPr>
            <p:cNvSpPr txBox="1"/>
            <p:nvPr/>
          </p:nvSpPr>
          <p:spPr>
            <a:xfrm>
              <a:off x="765563" y="4561350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723D79-F0F8-9217-25CC-AC8844513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877" y="5662201"/>
              <a:ext cx="12485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2E0B0F-D235-30AB-FC84-1C94A1F0888F}"/>
                </a:ext>
              </a:extLst>
            </p:cNvPr>
            <p:cNvSpPr/>
            <p:nvPr/>
          </p:nvSpPr>
          <p:spPr bwMode="auto">
            <a:xfrm>
              <a:off x="3098668" y="5433601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AEEE1-205E-2E48-F12E-36A178604176}"/>
                </a:ext>
              </a:extLst>
            </p:cNvPr>
            <p:cNvSpPr/>
            <p:nvPr/>
          </p:nvSpPr>
          <p:spPr bwMode="auto">
            <a:xfrm>
              <a:off x="5613268" y="5433601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CEFFF3-BDAC-BFFB-8B35-97FE07D48F38}"/>
                </a:ext>
              </a:extLst>
            </p:cNvPr>
            <p:cNvSpPr txBox="1"/>
            <p:nvPr/>
          </p:nvSpPr>
          <p:spPr>
            <a:xfrm>
              <a:off x="4470268" y="535740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30721" name="Straight Connector 30720">
              <a:extLst>
                <a:ext uri="{FF2B5EF4-FFF2-40B4-BE49-F238E27FC236}">
                  <a16:creationId xmlns:a16="http://schemas.microsoft.com/office/drawing/2014/main" id="{BF512327-49CD-020F-BF57-6A654F1151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3556452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2" name="Straight Connector 30721">
              <a:extLst>
                <a:ext uri="{FF2B5EF4-FFF2-40B4-BE49-F238E27FC236}">
                  <a16:creationId xmlns:a16="http://schemas.microsoft.com/office/drawing/2014/main" id="{73AB3B25-E11E-8C1D-C7F7-4B9191C9B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4697055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6" name="Straight Connector 30725">
              <a:extLst>
                <a:ext uri="{FF2B5EF4-FFF2-40B4-BE49-F238E27FC236}">
                  <a16:creationId xmlns:a16="http://schemas.microsoft.com/office/drawing/2014/main" id="{891426EC-B25B-ECAF-12C3-35703435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334" y="3558830"/>
              <a:ext cx="18915" cy="18653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0" name="Straight Connector 30729">
              <a:extLst>
                <a:ext uri="{FF2B5EF4-FFF2-40B4-BE49-F238E27FC236}">
                  <a16:creationId xmlns:a16="http://schemas.microsoft.com/office/drawing/2014/main" id="{0E333BFB-F26A-FB0C-802C-20DCFB1B3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40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30731">
              <a:extLst>
                <a:ext uri="{FF2B5EF4-FFF2-40B4-BE49-F238E27FC236}">
                  <a16:creationId xmlns:a16="http://schemas.microsoft.com/office/drawing/2014/main" id="{DC496374-FD3F-5901-1298-38380FB13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668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3" name="Straight Connector 30732">
              <a:extLst>
                <a:ext uri="{FF2B5EF4-FFF2-40B4-BE49-F238E27FC236}">
                  <a16:creationId xmlns:a16="http://schemas.microsoft.com/office/drawing/2014/main" id="{E685CC43-1DA8-6C64-2A91-7A6808CC18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6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30733">
              <a:extLst>
                <a:ext uri="{FF2B5EF4-FFF2-40B4-BE49-F238E27FC236}">
                  <a16:creationId xmlns:a16="http://schemas.microsoft.com/office/drawing/2014/main" id="{860C5522-F5E6-E8F1-B31D-16B4350F8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1468" y="5662201"/>
              <a:ext cx="3338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/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7500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/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/>
                <p:nvPr/>
              </p:nvSpPr>
              <p:spPr>
                <a:xfrm>
                  <a:off x="4419600" y="2056979"/>
                  <a:ext cx="3429000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2056979"/>
                  <a:ext cx="3429000" cy="543252"/>
                </a:xfrm>
                <a:prstGeom prst="rect">
                  <a:avLst/>
                </a:prstGeom>
                <a:blipFill>
                  <a:blip r:embed="rId13"/>
                  <a:stretch>
                    <a:fillRect l="-2222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/>
                <p:nvPr/>
              </p:nvSpPr>
              <p:spPr>
                <a:xfrm>
                  <a:off x="4419600" y="2895600"/>
                  <a:ext cx="3429000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2895600"/>
                  <a:ext cx="3429000" cy="543252"/>
                </a:xfrm>
                <a:prstGeom prst="rect">
                  <a:avLst/>
                </a:prstGeom>
                <a:blipFill>
                  <a:blip r:embed="rId14"/>
                  <a:stretch>
                    <a:fillRect l="-2222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/>
                <p:nvPr/>
              </p:nvSpPr>
              <p:spPr>
                <a:xfrm>
                  <a:off x="4572000" y="3991509"/>
                  <a:ext cx="3429000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91509"/>
                  <a:ext cx="3429000" cy="543252"/>
                </a:xfrm>
                <a:prstGeom prst="rect">
                  <a:avLst/>
                </a:prstGeom>
                <a:blipFill>
                  <a:blip r:embed="rId1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FF20EB2-4190-8E13-C3B0-13CCB621A845}"/>
                </a:ext>
              </a:extLst>
            </p:cNvPr>
            <p:cNvSpPr/>
            <p:nvPr/>
          </p:nvSpPr>
          <p:spPr bwMode="auto">
            <a:xfrm>
              <a:off x="7848600" y="2209800"/>
              <a:ext cx="322277" cy="2720882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Mach-Zender Interferometer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2651-15E5-AE20-8BF5-2AB8B81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7B42F7-F1BD-BB48-41E3-2EF4432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30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AB3DFA-E54A-EDEE-D4ED-BF6E052C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Eigenvalue Estimation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</p:spPr>
            <p:txBody>
              <a:bodyPr>
                <a:noAutofit/>
              </a:bodyPr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/>
                  <a:t>Applying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𝑄𝐹𝑇</m:t>
                    </m:r>
                  </m:oMath>
                </a14:m>
                <a:r>
                  <a:rPr lang="en-US" sz="2000" noProof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/>
                  <a:t> produces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noProof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(same output as previous slide)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circuit on the previous page produces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noProof="0" dirty="0"/>
                  <a:t> to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800" noProof="0" dirty="0"/>
                  <a:t>, gives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noProof="0" dirty="0"/>
                  <a:t> is a good estimate for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1600" noProof="0" dirty="0"/>
                  <a:t>.</a:t>
                </a:r>
              </a:p>
            </p:txBody>
          </p:sp>
        </mc:Choice>
        <mc:Fallback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  <a:blipFill>
                <a:blip r:embed="rId3"/>
                <a:stretch>
                  <a:fillRect l="-885" t="-13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028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z="4000" noProof="0" dirty="0"/>
              <a:t>Factorization using order finding (Shor)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5690" y="2133600"/>
                <a:ext cx="8028709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even, say</a:t>
                </a:r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good chance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1800" noProof="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noProof="0" dirty="0"/>
                  <a:t>.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Voila!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Shor</a:t>
                </a:r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|1&gt; 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noProof="0" dirty="0"/>
                  <a:t> to control gives phase of eigenvalues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of target gives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&gt;)</m:t>
                        </m:r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noProof="0" dirty="0"/>
                  <a:t>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8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90" y="2133600"/>
                <a:ext cx="8028709" cy="3962400"/>
              </a:xfrm>
              <a:blipFill>
                <a:blip r:embed="rId3"/>
                <a:stretch>
                  <a:fillRect l="-474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2296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229600" cy="4731822"/>
              </a:xfrm>
              <a:blipFill>
                <a:blip r:embed="rId3"/>
                <a:stretch>
                  <a:fillRect l="-768" t="-5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4585-5B7A-BC8C-8D88-5612BBC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07297-F2B1-A91E-FD90-1A4DEA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33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B70F322-C4A5-09C5-1129-AF50358B3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</p:spPr>
            <p:txBody>
              <a:bodyPr/>
              <a:lstStyle/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finding has quantum complexity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Classical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ra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  <a:blipFill>
                <a:blip r:embed="rId3"/>
                <a:stretch>
                  <a:fillRect l="-924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50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known order.  We want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circuit below. 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Below,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  <a:blipFill>
                <a:blip r:embed="rId3"/>
                <a:stretch>
                  <a:fillRect l="-758" t="-5825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844F1F-DF9C-D796-F7C2-EA8BC01BEB84}"/>
              </a:ext>
            </a:extLst>
          </p:cNvPr>
          <p:cNvGrpSpPr/>
          <p:nvPr/>
        </p:nvGrpSpPr>
        <p:grpSpPr>
          <a:xfrm>
            <a:off x="846909" y="2736729"/>
            <a:ext cx="7611291" cy="3382637"/>
            <a:chOff x="457200" y="2743200"/>
            <a:chExt cx="7611291" cy="33826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/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921AE1-73D2-8789-B8DC-7FFBD2075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0" y="3148826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/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1F0083-204A-7531-4F22-D03489D3A004}"/>
                </a:ext>
              </a:extLst>
            </p:cNvPr>
            <p:cNvSpPr/>
            <p:nvPr/>
          </p:nvSpPr>
          <p:spPr bwMode="auto">
            <a:xfrm>
              <a:off x="2974140" y="5506272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/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A852E8-B777-75D2-B07C-53726538F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5734873"/>
              <a:ext cx="15914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4C4C4-C955-BEE1-FED2-0DC24A30075C}"/>
                </a:ext>
              </a:extLst>
            </p:cNvPr>
            <p:cNvSpPr/>
            <p:nvPr/>
          </p:nvSpPr>
          <p:spPr bwMode="auto">
            <a:xfrm>
              <a:off x="4182291" y="5506273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1EF18-B82A-ED3A-E1FA-0E7911E5EF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601" y="3107610"/>
              <a:ext cx="13947" cy="23986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0193C-CD20-0F29-8622-D9F5681B42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7675" y="5734873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4DF502-F0DB-FE14-46B6-FAD0834D6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/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/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blipFill>
                  <a:blip r:embed="rId8"/>
                  <a:stretch>
                    <a:fillRect t="-208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/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/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25C7B3-0950-F439-2B9F-20C22651644A}"/>
                </a:ext>
              </a:extLst>
            </p:cNvPr>
            <p:cNvSpPr/>
            <p:nvPr/>
          </p:nvSpPr>
          <p:spPr bwMode="auto">
            <a:xfrm>
              <a:off x="19577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/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52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8A9DB4-5165-8E7B-6A96-9E4BFA9D136D}"/>
                </a:ext>
              </a:extLst>
            </p:cNvPr>
            <p:cNvSpPr/>
            <p:nvPr/>
          </p:nvSpPr>
          <p:spPr bwMode="auto">
            <a:xfrm>
              <a:off x="19812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/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8621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DEAB9F-99D2-532A-5A03-70D406BF0F45}"/>
                </a:ext>
              </a:extLst>
            </p:cNvPr>
            <p:cNvSpPr/>
            <p:nvPr/>
          </p:nvSpPr>
          <p:spPr bwMode="auto">
            <a:xfrm>
              <a:off x="58439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500D0-F59A-F903-0E9D-32494CE877B4}"/>
                </a:ext>
              </a:extLst>
            </p:cNvPr>
            <p:cNvSpPr/>
            <p:nvPr/>
          </p:nvSpPr>
          <p:spPr bwMode="auto">
            <a:xfrm>
              <a:off x="58674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/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blipFill>
                  <a:blip r:embed="rId12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/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/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blipFill>
                  <a:blip r:embed="rId14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F1680F-B5F2-5124-10DE-772D5D4600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880" y="4437221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534D1-F5A1-ABF6-E712-D4EDA6F76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1242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74DC82-E0C3-E1E5-DBB3-301D3849E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32004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81CCEF-BE51-5718-F7EF-8E351005D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74D30F-E74E-C53E-5666-8D62A1C38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19600"/>
              <a:ext cx="0" cy="11272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AE92E-B415-1505-40F6-2825489C2C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1709" y="5791200"/>
              <a:ext cx="24296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23B9-9EFD-E462-6136-7DFD74F1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51C208-D89A-6F85-1B6D-EA9F9C7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35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310E54-007E-7CB6-893E-169463E4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complexity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 known classical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850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Hidden subgroup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noProof="0"/>
                          <m:t> 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Amplitude Amplification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noProof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 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noProof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noProof="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-qubits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Grover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noProof="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Measure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kern="0" noProof="0" dirty="0"/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b="1" kern="0" noProof="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End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system, with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evolves according to a unitary operator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namely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 r="-1620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noProof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 (continued)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>
                <a:solidFill>
                  <a:schemeClr val="tx1"/>
                </a:solidFill>
              </a:rPr>
              <a:t>More notation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noProof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noProof="0" dirty="0"/>
                  <a:t> ,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 noProof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noProof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|−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(|0&gt;−  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7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73161</TotalTime>
  <Words>3572</Words>
  <Application>Microsoft Macintosh PowerPoint</Application>
  <PresentationFormat>On-screen Show (4:3)</PresentationFormat>
  <Paragraphs>547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More notation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Eigenvalue Estimation</vt:lpstr>
      <vt:lpstr>Factorization using order finding (Shor)</vt:lpstr>
      <vt:lpstr>Order Finding</vt:lpstr>
      <vt:lpstr>Order Finding</vt:lpstr>
      <vt:lpstr>Discrete log</vt:lpstr>
      <vt:lpstr>Discrete log</vt:lpstr>
      <vt:lpstr>Hidden subgroup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3650</cp:revision>
  <cp:lastPrinted>2025-01-22T23:45:03Z</cp:lastPrinted>
  <dcterms:created xsi:type="dcterms:W3CDTF">2013-01-28T20:25:58Z</dcterms:created>
  <dcterms:modified xsi:type="dcterms:W3CDTF">2025-01-23T20:19:50Z</dcterms:modified>
</cp:coreProperties>
</file>