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264" r:id="rId2"/>
    <p:sldId id="2935" r:id="rId3"/>
    <p:sldId id="2939" r:id="rId4"/>
    <p:sldId id="2940" r:id="rId5"/>
    <p:sldId id="2916" r:id="rId6"/>
    <p:sldId id="2923" r:id="rId7"/>
    <p:sldId id="2941" r:id="rId8"/>
    <p:sldId id="2960" r:id="rId9"/>
    <p:sldId id="2957" r:id="rId10"/>
    <p:sldId id="2958" r:id="rId11"/>
    <p:sldId id="2928" r:id="rId12"/>
    <p:sldId id="2924" r:id="rId13"/>
    <p:sldId id="2937" r:id="rId14"/>
    <p:sldId id="2925" r:id="rId15"/>
    <p:sldId id="2959" r:id="rId16"/>
    <p:sldId id="2944" r:id="rId17"/>
    <p:sldId id="2953" r:id="rId18"/>
    <p:sldId id="2927" r:id="rId19"/>
    <p:sldId id="2952" r:id="rId20"/>
    <p:sldId id="2926" r:id="rId21"/>
    <p:sldId id="2917" r:id="rId22"/>
    <p:sldId id="2931" r:id="rId23"/>
    <p:sldId id="2948" r:id="rId24"/>
    <p:sldId id="2918" r:id="rId25"/>
    <p:sldId id="2932" r:id="rId26"/>
    <p:sldId id="2929" r:id="rId27"/>
    <p:sldId id="2920" r:id="rId28"/>
    <p:sldId id="2949" r:id="rId29"/>
    <p:sldId id="2951" r:id="rId30"/>
    <p:sldId id="2961" r:id="rId31"/>
    <p:sldId id="2945" r:id="rId32"/>
    <p:sldId id="2950" r:id="rId33"/>
    <p:sldId id="2963" r:id="rId34"/>
    <p:sldId id="2946" r:id="rId35"/>
    <p:sldId id="2962" r:id="rId36"/>
    <p:sldId id="2955" r:id="rId37"/>
    <p:sldId id="2919" r:id="rId38"/>
    <p:sldId id="2956" r:id="rId39"/>
    <p:sldId id="2943" r:id="rId40"/>
    <p:sldId id="2938" r:id="rId41"/>
    <p:sldId id="2954" r:id="rId42"/>
    <p:sldId id="2934" r:id="rId43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 userDrawn="1">
          <p15:clr>
            <a:srgbClr val="A4A3A4"/>
          </p15:clr>
        </p15:guide>
        <p15:guide id="2" pos="220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CC33"/>
    <a:srgbClr val="0066CC"/>
    <a:srgbClr val="66FF66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87" autoAdjust="0"/>
    <p:restoredTop sz="86415" autoAdjust="0"/>
  </p:normalViewPr>
  <p:slideViewPr>
    <p:cSldViewPr>
      <p:cViewPr>
        <p:scale>
          <a:sx n="99" d="100"/>
          <a:sy n="99" d="100"/>
        </p:scale>
        <p:origin x="2472" y="-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22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42" y="-108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5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5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252ED5B-CF6F-4B71-B1FE-CE01F4E92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83D30-622E-46CB-8915-991F47C30121}" type="datetimeFigureOut">
              <a:rPr lang="en-US" smtClean="0"/>
              <a:pPr/>
              <a:t>1/23/25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9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2C746-97D0-491F-8377-6BFAC6944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74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26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19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70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88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11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57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0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27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27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50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7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194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4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097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978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106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035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871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479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519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303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5C62A-6C46-BB2E-8AC4-B364FD9DF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E08C3127-0C4C-FD3D-077D-D9E3B9839B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A249681A-6A52-53B7-109C-AEDF445C28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F51FBE7B-42BB-CDA1-54CD-3E8F801AE1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3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074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457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621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43899-8899-C199-7EF1-4E2EE3CDB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A84A2973-DD02-CD82-14A4-C39FC6591A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C2DC4759-470C-7A67-1416-DE52D1E58F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CEE3570B-5A32-BE8F-40AE-1E4C1A3E89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178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648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9BEA6-859E-C61E-38BF-DA7854B25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65C4A877-472A-E221-FA71-BC7273B359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86BF1B2E-FB0E-5F91-E0D1-D96D0C12DC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92C2F225-8EAD-2E38-ACDC-54A6BBC559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831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490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674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4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665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37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090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29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01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83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7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CC6AA-3DA2-A599-222D-54D91294A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439C0DB3-657B-661B-4C42-5D3AFFB2EB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141C267C-28C8-72EB-0696-B312886D02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A949226F-8AFD-3852-FCBA-35A6FD3325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01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55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49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JLM 20250108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CEBCC-7A88-49A9-B306-384C90CAC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1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0DBC8-875C-4DF5-A8F7-D398778BD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D5D8B-1B00-44D9-850C-D2A99A7FB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22BAB-C66B-44DB-9362-9BD799F21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8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2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A3E9C-750C-4BB8-9F43-ECC9C33D4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AC2E4-49AA-410B-9F7A-B992238B5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5111-308D-45E6-B6D3-19467DEEA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04D4-F27D-4CE1-88D6-0C19995CC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12ED4-7F26-450A-BC64-6F9D3EE07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B77AD-35DA-4F4F-81FA-A3F002DA3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BE605-EF61-440A-B103-0258E5162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40360-6F76-452E-807B-E2E849E5F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7E1C973C-62DD-439F-BD56-3255F493D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955771" y="6426201"/>
            <a:ext cx="184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189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378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566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754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892" indent="-342892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2972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348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537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726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8915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103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noProof="0" smtClean="0"/>
              <a:pPr>
                <a:defRPr/>
              </a:pPr>
              <a:t>1</a:t>
            </a:fld>
            <a:endParaRPr lang="en-US" noProof="0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noProof="0" dirty="0">
                <a:latin typeface="Calibri" panose="020F0502020204030204" pitchFamily="34" charset="0"/>
                <a:cs typeface="Calibri" panose="020F0502020204030204" pitchFamily="34" charset="0"/>
              </a:rPr>
              <a:t>Quantum Computing</a:t>
            </a:r>
            <a:endParaRPr lang="en-US" sz="36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endParaRPr lang="en-US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noProof="0" dirty="0">
                <a:latin typeface="Calibri" panose="020F0502020204030204" pitchFamily="34" charset="0"/>
                <a:cs typeface="Calibri" panose="020F0502020204030204" pitchFamily="34" charset="0"/>
              </a:rPr>
              <a:t>A brief introduction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325716" y="4564560"/>
            <a:ext cx="3417219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noProof="0" dirty="0">
                <a:latin typeface="Calibri" panose="020F0502020204030204" pitchFamily="34" charset="0"/>
                <a:cs typeface="Calibri" panose="020F0502020204030204" pitchFamily="34" charset="0"/>
              </a:rPr>
              <a:t>John </a:t>
            </a:r>
            <a:r>
              <a:rPr lang="en-US" sz="24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Manferdelli</a:t>
            </a: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20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JohnManferdelli@hotmail.com</a:t>
            </a:r>
            <a:endParaRPr lang="en-US" sz="20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32048"/>
            <a:ext cx="861060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noProof="0" dirty="0">
                <a:latin typeface="Arial" charset="0"/>
              </a:rPr>
              <a:t>© 2021-2025, John L. </a:t>
            </a:r>
            <a:r>
              <a:rPr lang="en-US" sz="1600" noProof="0" dirty="0" err="1">
                <a:latin typeface="Arial" charset="0"/>
              </a:rPr>
              <a:t>Manferdelli</a:t>
            </a:r>
            <a:r>
              <a:rPr lang="en-US" sz="1600" noProof="0" dirty="0">
                <a:latin typeface="Arial" charset="0"/>
              </a:rPr>
              <a:t>.</a:t>
            </a:r>
          </a:p>
          <a:p>
            <a:pPr algn="l"/>
            <a:r>
              <a:rPr lang="en-US" sz="1200" i="1" noProof="0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  <a:p>
            <a:pPr algn="l"/>
            <a:endParaRPr lang="en-US" sz="1200" i="1" noProof="0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10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Mixed states and density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Partial trace: Consider composite system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𝐴𝐵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6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sup>
                    </m:sSup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𝑇𝑟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𝐴𝐵</m:t>
                            </m:r>
                          </m:sup>
                        </m:sSup>
                      </m:e>
                    </m:d>
                  </m:oMath>
                </a14:m>
                <a:endParaRPr lang="en-US" sz="1800" b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𝑇𝑟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⨂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d>
                      <m:d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&gt;&lt;</m:t>
                            </m:r>
                            <m:sSub>
                              <m:sSubPr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14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</a:t>
                </a:r>
              </a:p>
              <a:p>
                <a:pPr lvl="2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00&gt;&lt;00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00&gt;&lt;11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11&gt;&lt;00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+|11&gt;&lt;11|)</m:t>
                    </m:r>
                  </m:oMath>
                </a14:m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914378" lvl="2" indent="0" defTabSz="912791">
                  <a:lnSpc>
                    <a:spcPct val="90000"/>
                  </a:lnSpc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      =</m:t>
                      </m:r>
                      <m:f>
                        <m:fPr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𝑇𝑟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0&gt;&lt;0</m:t>
                          </m:r>
                        </m:e>
                      </m:d>
                      <m:r>
                        <a:rPr lang="en-US" sz="18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⊗|0&gt;&lt;0|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 noProof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0&gt;&lt;</m:t>
                          </m:r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</m:d>
                      <m:r>
                        <a:rPr lang="en-US" sz="1800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⊗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0&gt;&lt;</m:t>
                          </m:r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</m:d>
                      <m:r>
                        <a:rPr lang="en-US" sz="1800" i="1" noProof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 noProof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a:rPr lang="en-US" sz="1800" i="1" noProof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&gt;&lt;</m:t>
                          </m:r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sz="1800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⊗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a:rPr lang="en-US" sz="1800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&gt;&lt;</m:t>
                          </m:r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sz="18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800" i="1" noProof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 noProof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1&gt;&lt;</m:t>
                          </m:r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</m:d>
                      <m:r>
                        <a:rPr lang="en-US" sz="1800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⊗|1&gt;&lt;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r>
                        <a:rPr lang="en-US" sz="1800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|</m:t>
                      </m:r>
                      <m:r>
                        <a:rPr lang="en-US" sz="1800" i="1" noProof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0&gt;&lt;0</m:t>
                          </m:r>
                        </m:e>
                      </m:d>
                      <m:r>
                        <a:rPr lang="en-US" sz="18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1&gt;&lt;1</m:t>
                          </m:r>
                        </m:e>
                      </m:d>
                      <m:r>
                        <a:rPr lang="en-US" sz="18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  <a:blipFill>
                <a:blip r:embed="rId3"/>
                <a:stretch>
                  <a:fillRect l="-576" t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02657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11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Circuits and gates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61950" y="1600200"/>
                <a:ext cx="8420100" cy="4648200"/>
              </a:xfrm>
            </p:spPr>
            <p:txBody>
              <a:bodyPr/>
              <a:lstStyle/>
              <a:p>
                <a:pPr defTabSz="912791">
                  <a:spcBef>
                    <a:spcPts val="1200"/>
                  </a:spcBef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Universal gate set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A gate set is universal if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&gt;0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any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-bit unitary operator can be approximated to arbitrary accuracy by a quantum circuit from this set</a:t>
                </a:r>
              </a:p>
              <a:p>
                <a:pPr defTabSz="912791">
                  <a:spcBef>
                    <a:spcPts val="600"/>
                  </a:spcBef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 entangling gate is on that for an input product state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 output state is not a product state (e.g.-CNOT). </a:t>
                </a:r>
              </a:p>
              <a:p>
                <a:pPr lvl="1" defTabSz="912791">
                  <a:spcBef>
                    <a:spcPts val="600"/>
                  </a:spcBef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 </m:t>
                    </m:r>
                    <m:f>
                      <m:f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(|00&gt; +|11&gt;)</m:t>
                    </m:r>
                  </m:oMath>
                </a14:m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600"/>
                  </a:spcBef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set of states with an entangling 2-qubit gate together with all 1-qubit gates is universal.</a:t>
                </a:r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1-qubit gate,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𝑖𝑥</m:t>
                        </m:r>
                      </m:sup>
                    </m:sSup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1200"/>
                  </a:spcBef>
                </a:pPr>
                <a:endParaRPr lang="en-US" sz="2000" noProof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61950" y="1600200"/>
                <a:ext cx="8420100" cy="4648200"/>
              </a:xfrm>
              <a:blipFill>
                <a:blip r:embed="rId3"/>
                <a:stretch>
                  <a:fillRect l="-753" t="-817" r="-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14147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12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Gates and states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905000"/>
                <a:ext cx="8458200" cy="3962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General position on Bloch sphere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func>
                      <m:func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d>
                      <m:dPr>
                        <m:begChr m:val="|"/>
                        <m:endChr m:val="|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 +</m:t>
                        </m:r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p>
                        </m:sSup>
                        <m:func>
                          <m:func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&gt;&lt;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Hermitian,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&lt;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defTabSz="912791">
                  <a:lnSpc>
                    <a:spcPct val="90000"/>
                  </a:lnSpc>
                </a:pPr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Controlled gates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|0&gt;|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|0&gt; 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noProof="0" dirty="0"/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|1&gt;|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|1&gt;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noProof="0" dirty="0"/>
              </a:p>
              <a:p>
                <a:pPr marL="457189" lvl="1" indent="0" defTabSz="912791">
                  <a:lnSpc>
                    <a:spcPct val="90000"/>
                  </a:lnSpc>
                  <a:buNone/>
                </a:pPr>
                <a:endParaRPr lang="en-US" sz="20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905000"/>
                <a:ext cx="8458200" cy="3962400"/>
              </a:xfrm>
              <a:blipFill>
                <a:blip r:embed="rId3"/>
                <a:stretch>
                  <a:fillRect l="-901" t="-319" r="-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88114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13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Common gates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76422" y="1397391"/>
                <a:ext cx="8839200" cy="4876800"/>
              </a:xfrm>
            </p:spPr>
            <p:txBody>
              <a:bodyPr/>
              <a:lstStyle/>
              <a:p>
                <a:pPr defTabSz="912791">
                  <a:spcBef>
                    <a:spcPts val="1200"/>
                  </a:spcBef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Pauli gates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noProof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800" i="1" noProof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i="1" noProof="0" dirty="0">
                  <a:latin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noProof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i="1" noProof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i="1" noProof="0" dirty="0">
                  <a:latin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noProof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1800" i="1" noProof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noProof="0" dirty="0"/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noProof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800" i="1" noProof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noProof="0" dirty="0"/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:r>
                  <a:rPr lang="en-US" sz="1800" noProof="0" dirty="0"/>
                  <a:t>Note: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1800" noProof="0" dirty="0"/>
              </a:p>
              <a:p>
                <a:pPr defTabSz="912791">
                  <a:spcBef>
                    <a:spcPts val="1200"/>
                  </a:spcBef>
                </a:pPr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Hadamard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 noProof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i="1" noProof="0" dirty="0">
                    <a:latin typeface="Cambria Math" panose="02040503050406030204" pitchFamily="18" charset="0"/>
                  </a:rPr>
                  <a:t>.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(|0000…0&gt;)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(|0&gt;+|1&gt;)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(|0&gt;+</m:t>
                    </m:r>
                    <m:d>
                      <m:dPr>
                        <m:begChr m:val="|"/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1&gt;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en-US" sz="1800" noProof="0" dirty="0"/>
                  <a:t>…</a:t>
                </a:r>
                <a:r>
                  <a:rPr lang="en-US" sz="18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(|0&gt;+</m:t>
                    </m:r>
                    <m:d>
                      <m:dPr>
                        <m:begChr m:val="|"/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1&gt;</m:t>
                        </m:r>
                      </m:e>
                    </m:d>
                  </m:oMath>
                </a14:m>
                <a:r>
                  <a:rPr lang="en-US" sz="1800" i="1" noProof="0" dirty="0">
                    <a:latin typeface="Cambria Math" panose="02040503050406030204" pitchFamily="18" charset="0"/>
                  </a:rPr>
                  <a:t> </a:t>
                </a:r>
                <a:endParaRPr lang="en-US" sz="2000" i="1" noProof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6422" y="1397391"/>
                <a:ext cx="8839200" cy="4876800"/>
              </a:xfrm>
              <a:blipFill>
                <a:blip r:embed="rId3"/>
                <a:stretch>
                  <a:fillRect l="-717" t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3380" y="1432560"/>
                <a:ext cx="4739640" cy="464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912791">
                  <a:spcBef>
                    <a:spcPts val="1200"/>
                  </a:spcBef>
                </a:pPr>
                <a:r>
                  <a:rPr lang="en-US" sz="20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Rotation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0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kern="0" noProof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i="1" kern="0" noProof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1800" i="1" kern="0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kern="0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800" i="1" kern="0" noProof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kern="0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 kern="0" noProof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 kern="0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kern="0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1800" i="1" kern="0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0" noProof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i="1" kern="0" noProof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0" i="1" kern="0" noProof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1800" b="0" i="1" kern="0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1800" b="0" i="1" kern="0" noProof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kern="0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1800" i="1" kern="0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kern="0" noProof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b="0" i="1" kern="0" noProof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kern="0" noProof="0" smtClean="0">
                                        <a:latin typeface="Cambria Math" panose="02040503050406030204" pitchFamily="18" charset="0"/>
                                      </a:rPr>
                                      <m:t>𝑖𝑋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1800" b="0" i="1" kern="0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kern="0" noProof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sz="1800" b="0" i="1" kern="0" noProof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sz="1800" i="1" kern="0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kern="0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1800" i="1" kern="0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0" noProof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i="1" kern="0" noProof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0" i="1" kern="0" noProof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1800" i="1" kern="0" noProof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 kern="0" noProof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sz="1800" i="1" kern="0" noProof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kern="0" noProof="0" dirty="0"/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kern="0" noProof="0" dirty="0"/>
                  <a:t>2 qubit gate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kern="0" noProof="0">
                          <a:latin typeface="Cambria Math" panose="02040503050406030204" pitchFamily="18" charset="0"/>
                        </a:rPr>
                        <m:t>𝐶𝑁𝑂𝑇</m:t>
                      </m:r>
                      <m:r>
                        <a:rPr lang="en-US" sz="2000" i="1" kern="0" noProof="0"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sz="2000" i="1" kern="0" noProof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000" i="1" kern="0" noProof="0">
                          <a:latin typeface="Cambria Math" panose="02040503050406030204" pitchFamily="18" charset="0"/>
                        </a:rPr>
                        <m:t>&gt;)=|</m:t>
                      </m:r>
                      <m:r>
                        <a:rPr lang="en-US" sz="2000" i="1" kern="0" noProof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kern="0" noProof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kern="0" noProof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kern="0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sz="2000" i="1" kern="0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000" i="1" kern="0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</m:t>
                      </m:r>
                    </m:oMath>
                  </m:oMathPara>
                </a14:m>
                <a:endParaRPr lang="en-US" sz="2000" i="1" kern="0" noProof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kern="0" noProof="0">
                          <a:latin typeface="Cambria Math" panose="02040503050406030204" pitchFamily="18" charset="0"/>
                        </a:rPr>
                        <m:t>𝐶𝑁𝑂𝑇</m:t>
                      </m:r>
                      <m:r>
                        <a:rPr lang="en-US" sz="1800" i="1" kern="0" noProof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kern="0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0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0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0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0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kern="0" noProof="0" dirty="0"/>
              </a:p>
              <a:p>
                <a:pPr marL="285740" defTabSz="912791">
                  <a:spcBef>
                    <a:spcPts val="1200"/>
                  </a:spcBef>
                </a:pPr>
                <a:r>
                  <a:rPr lang="en-US" sz="2000" kern="0" noProof="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kern="0" noProof="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kern="0" noProof="0" smtClean="0">
                            <a:latin typeface="Cambria Math" panose="02040503050406030204" pitchFamily="18" charset="0"/>
                          </a:rPr>
                          <m:t>Icos</m:t>
                        </m:r>
                      </m:fName>
                      <m:e>
                        <m:d>
                          <m:dPr>
                            <m:ctrlPr>
                              <a:rPr lang="en-US" sz="2000" b="0" i="1" kern="0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𝑖𝑋𝑠𝑖𝑛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kern="0" noProof="0" dirty="0"/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83380" y="1432560"/>
                <a:ext cx="4739640" cy="4648200"/>
              </a:xfrm>
              <a:prstGeom prst="rect">
                <a:avLst/>
              </a:prstGeom>
              <a:blipFill>
                <a:blip r:embed="rId4"/>
                <a:stretch>
                  <a:fillRect l="-1337" t="-135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7497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14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Measurement in alternate basis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47650" y="2057400"/>
                <a:ext cx="8648700" cy="3962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2000" noProof="0" dirty="0"/>
                  <a:t>Computational basis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&gt;.  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noProof="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2000" noProof="0" dirty="0"/>
                  <a:t>Suppose we want to measure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noProof="0" dirty="0"/>
                  <a:t> with respect to basis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={|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&gt;}</m:t>
                    </m:r>
                  </m:oMath>
                </a14:m>
                <a:endParaRPr lang="en-US" sz="2000" noProof="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noProof="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2000" noProof="0" dirty="0"/>
                  <a:t>To measure </a:t>
                </a:r>
                <a:r>
                  <a:rPr lang="en-US" sz="2000" noProof="0" dirty="0" err="1"/>
                  <a:t>wrt</a:t>
                </a:r>
                <a:r>
                  <a:rPr lang="en-US" sz="2000" noProof="0" dirty="0"/>
                  <a:t> 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={|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&gt;}</m:t>
                    </m:r>
                  </m:oMath>
                </a14:m>
                <a:r>
                  <a:rPr lang="en-US" sz="2000" noProof="0" dirty="0"/>
                  <a:t>,  Project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n-US" sz="2000" noProof="0" dirty="0"/>
                  <a:t> onto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&gt; &lt;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000" noProof="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𝑇𝑟</m:t>
                        </m:r>
                        <m:d>
                          <m:d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2000" b="0" i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&lt;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</m:d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&gt; &lt;</m:t>
                                </m:r>
                                <m:sSub>
                                  <m:sSubPr>
                                    <m:ctrlPr>
                                      <a:rPr lang="en-US" sz="2000" i="1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𝑇𝑟</m:t>
                        </m:r>
                        <m:d>
                          <m:dPr>
                            <m:endChr m:val="|"/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sty m:val="p"/>
                          </m:r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&lt;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e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0" noProof="0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2000" b="0" i="0" noProof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noProof="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&lt;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noProof="0" dirty="0"/>
                  <a:t> is density operator for the pure state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noProof="0" dirty="0"/>
                  <a:t>.</a:t>
                </a:r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&lt;</m:t>
                        </m:r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z="2000" noProof="0" dirty="0"/>
                  <a:t> is the density operator for mixed states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{(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,|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&gt;)</m:t>
                    </m:r>
                  </m:oMath>
                </a14:m>
                <a:endParaRPr lang="en-US" sz="2000" noProof="0" dirty="0"/>
              </a:p>
              <a:p>
                <a:pPr marL="0" indent="0" defTabSz="912791">
                  <a:lnSpc>
                    <a:spcPct val="90000"/>
                  </a:lnSpc>
                  <a:spcBef>
                    <a:spcPts val="200"/>
                  </a:spcBef>
                  <a:buNone/>
                </a:pPr>
                <a:endParaRPr lang="en-US" sz="1800" noProof="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noProof="0" dirty="0"/>
                  <a:t> </a:t>
                </a: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7650" y="2057400"/>
                <a:ext cx="8648700" cy="3962400"/>
              </a:xfrm>
              <a:blipFill>
                <a:blip r:embed="rId3"/>
                <a:stretch>
                  <a:fillRect l="-587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68406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15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Converting to Bell Basis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676400"/>
                <a:ext cx="8458200" cy="1267789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800" noProof="0" dirty="0"/>
                  <a:t>Computational basis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&gt;,   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1800" noProof="0" dirty="0"/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(|00&gt; + |11&gt;)</m:t>
                    </m:r>
                  </m:oMath>
                </a14:m>
                <a:r>
                  <a:rPr lang="en-US" sz="1800" noProof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(|01&gt; + |10&gt;)</m:t>
                    </m:r>
                  </m:oMath>
                </a14:m>
                <a:endParaRPr lang="en-US" sz="1800" noProof="0" dirty="0"/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(|00&gt;−  |11&gt;)</m:t>
                    </m:r>
                  </m:oMath>
                </a14:m>
                <a:r>
                  <a:rPr lang="en-US" sz="1800" noProof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(|01&gt; − |10&gt;)</m:t>
                    </m:r>
                  </m:oMath>
                </a14:m>
                <a:endParaRPr lang="en-US" sz="1800" noProof="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18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676400"/>
                <a:ext cx="8458200" cy="1267789"/>
              </a:xfrm>
              <a:blipFill>
                <a:blip r:embed="rId3"/>
                <a:stretch>
                  <a:fillRect l="-299" t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13B3B1D4-B358-F720-ABE8-C3F511EF9F72}"/>
              </a:ext>
            </a:extLst>
          </p:cNvPr>
          <p:cNvGrpSpPr/>
          <p:nvPr/>
        </p:nvGrpSpPr>
        <p:grpSpPr>
          <a:xfrm>
            <a:off x="879733" y="2971800"/>
            <a:ext cx="7384533" cy="1843427"/>
            <a:chOff x="1013422" y="4114800"/>
            <a:chExt cx="7384533" cy="18434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3AF9153-B7ED-680F-39D5-FE50512BBC5E}"/>
                </a:ext>
              </a:extLst>
            </p:cNvPr>
            <p:cNvSpPr/>
            <p:nvPr/>
          </p:nvSpPr>
          <p:spPr bwMode="auto">
            <a:xfrm>
              <a:off x="3048000" y="4307331"/>
              <a:ext cx="365760" cy="40233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FD4DE66-F4F5-7215-067A-B654A099B590}"/>
                </a:ext>
              </a:extLst>
            </p:cNvPr>
            <p:cNvSpPr txBox="1"/>
            <p:nvPr/>
          </p:nvSpPr>
          <p:spPr>
            <a:xfrm>
              <a:off x="2971800" y="4290374"/>
              <a:ext cx="457200" cy="440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73B2908-9871-4A27-85BC-16336FDCB8E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00200" y="4456833"/>
              <a:ext cx="142937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0190408-EE7B-A47B-4488-7055CB3C2D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00200" y="5035295"/>
              <a:ext cx="2209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F409BAF-6BAF-6B15-9DEE-8C0003009C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91000" y="5038644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BFD8B8-D631-3F07-0FF5-886628DDDD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19694" y="4447465"/>
              <a:ext cx="1808188" cy="832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6D44B50-D42C-7967-9E23-534DDFE5C0C0}"/>
                    </a:ext>
                  </a:extLst>
                </p:cNvPr>
                <p:cNvSpPr txBox="1"/>
                <p:nvPr/>
              </p:nvSpPr>
              <p:spPr>
                <a:xfrm>
                  <a:off x="1013422" y="4250618"/>
                  <a:ext cx="685800" cy="4062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6D44B50-D42C-7967-9E23-534DDFE5C0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422" y="4250618"/>
                  <a:ext cx="685800" cy="406265"/>
                </a:xfrm>
                <a:prstGeom prst="rect">
                  <a:avLst/>
                </a:prstGeom>
                <a:blipFill>
                  <a:blip r:embed="rId4"/>
                  <a:stretch>
                    <a:fillRect l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E416F8F-B4BF-FA1B-F28D-047A4E699993}"/>
                    </a:ext>
                  </a:extLst>
                </p:cNvPr>
                <p:cNvSpPr txBox="1"/>
                <p:nvPr/>
              </p:nvSpPr>
              <p:spPr>
                <a:xfrm>
                  <a:off x="1013422" y="4839976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E416F8F-B4BF-FA1B-F28D-047A4E699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422" y="4839976"/>
                  <a:ext cx="68580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455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76DCF89-E10F-57A5-4A34-260CFD891EA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62400" y="4425695"/>
              <a:ext cx="0" cy="46362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5C58A29-8964-D96E-EC66-9900681500B8}"/>
                    </a:ext>
                  </a:extLst>
                </p:cNvPr>
                <p:cNvSpPr txBox="1"/>
                <p:nvPr/>
              </p:nvSpPr>
              <p:spPr>
                <a:xfrm>
                  <a:off x="5029200" y="4572000"/>
                  <a:ext cx="990599" cy="4247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5C58A29-8964-D96E-EC66-9900681500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4572000"/>
                  <a:ext cx="990599" cy="424796"/>
                </a:xfrm>
                <a:prstGeom prst="rect">
                  <a:avLst/>
                </a:prstGeom>
                <a:blipFill>
                  <a:blip r:embed="rId6"/>
                  <a:stretch>
                    <a:fillRect l="-2532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A590725C-3AB6-6827-3D54-6094059719EB}"/>
                </a:ext>
              </a:extLst>
            </p:cNvPr>
            <p:cNvSpPr/>
            <p:nvPr/>
          </p:nvSpPr>
          <p:spPr bwMode="auto">
            <a:xfrm rot="16200000">
              <a:off x="6937248" y="4711493"/>
              <a:ext cx="1060704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DA7D7E-0106-71AC-3425-EF1E3CE4D786}"/>
                </a:ext>
              </a:extLst>
            </p:cNvPr>
            <p:cNvSpPr txBox="1"/>
            <p:nvPr/>
          </p:nvSpPr>
          <p:spPr>
            <a:xfrm>
              <a:off x="7178760" y="4800599"/>
              <a:ext cx="6857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Bell</a:t>
              </a:r>
              <a:endParaRPr lang="en-US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015D2A5-2AA7-76D0-173C-E82A4770D87F}"/>
                    </a:ext>
                  </a:extLst>
                </p:cNvPr>
                <p:cNvSpPr txBox="1"/>
                <p:nvPr/>
              </p:nvSpPr>
              <p:spPr>
                <a:xfrm>
                  <a:off x="6096000" y="4610499"/>
                  <a:ext cx="6858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oMath>
                    </m:oMathPara>
                  </a14:m>
                  <a:endParaRPr lang="en-US" sz="2800" noProof="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015D2A5-2AA7-76D0-173C-E82A4770D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610499"/>
                  <a:ext cx="68580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9797C7-BCF2-3BD7-7F81-230E583716D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5857" y="4610499"/>
              <a:ext cx="685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6EDB32A-80C9-DB1A-FF85-A7894443AF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81800" y="5200840"/>
              <a:ext cx="685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50C5C8E-17AE-11DE-5098-1312069962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12155" y="4610499"/>
              <a:ext cx="685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04BCD41-2082-BA39-2B79-E357E0FCE88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12155" y="5156912"/>
              <a:ext cx="685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817610-4073-78C6-477F-0E6D06E8F951}"/>
                </a:ext>
              </a:extLst>
            </p:cNvPr>
            <p:cNvSpPr/>
            <p:nvPr/>
          </p:nvSpPr>
          <p:spPr bwMode="auto">
            <a:xfrm>
              <a:off x="3810000" y="4898135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D6A14C1-6ED4-DC7D-FAAB-FEEB2FF3C455}"/>
                </a:ext>
              </a:extLst>
            </p:cNvPr>
            <p:cNvSpPr txBox="1"/>
            <p:nvPr/>
          </p:nvSpPr>
          <p:spPr>
            <a:xfrm>
              <a:off x="3733800" y="4882895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2D41059-6883-7D0B-67D6-D62BF2FD46C5}"/>
                    </a:ext>
                  </a:extLst>
                </p:cNvPr>
                <p:cNvSpPr txBox="1"/>
                <p:nvPr/>
              </p:nvSpPr>
              <p:spPr>
                <a:xfrm>
                  <a:off x="1999183" y="5486399"/>
                  <a:ext cx="8202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2D41059-6883-7D0B-67D6-D62BF2FD46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9183" y="5486399"/>
                  <a:ext cx="82021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4545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C8ACB0E-9FA9-1F21-35C4-221BA6CE0768}"/>
                    </a:ext>
                  </a:extLst>
                </p:cNvPr>
                <p:cNvSpPr txBox="1"/>
                <p:nvPr/>
              </p:nvSpPr>
              <p:spPr>
                <a:xfrm>
                  <a:off x="3249683" y="5588895"/>
                  <a:ext cx="8202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C8ACB0E-9FA9-1F21-35C4-221BA6CE07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9683" y="5588895"/>
                  <a:ext cx="82021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7576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EAFB982-B4F5-4CE6-CCA3-8D5B92814F94}"/>
                    </a:ext>
                  </a:extLst>
                </p:cNvPr>
                <p:cNvSpPr txBox="1"/>
                <p:nvPr/>
              </p:nvSpPr>
              <p:spPr>
                <a:xfrm>
                  <a:off x="4276191" y="5498273"/>
                  <a:ext cx="8202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EAFB982-B4F5-4CE6-CCA3-8D5B92814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191" y="5498273"/>
                  <a:ext cx="82021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6154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E9F2858-12E4-F551-1D46-1B51E3C08BB3}"/>
                </a:ext>
              </a:extLst>
            </p:cNvPr>
            <p:cNvCxnSpPr/>
            <p:nvPr/>
          </p:nvCxnSpPr>
          <p:spPr bwMode="auto">
            <a:xfrm>
              <a:off x="2286000" y="4114800"/>
              <a:ext cx="0" cy="134082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3CD1D3B-4168-9D17-3097-0188A081E099}"/>
                </a:ext>
              </a:extLst>
            </p:cNvPr>
            <p:cNvCxnSpPr/>
            <p:nvPr/>
          </p:nvCxnSpPr>
          <p:spPr bwMode="auto">
            <a:xfrm>
              <a:off x="3581400" y="4221778"/>
              <a:ext cx="0" cy="134082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C8C85D5-901B-4E0D-E991-10F3C7DB392E}"/>
                </a:ext>
              </a:extLst>
            </p:cNvPr>
            <p:cNvCxnSpPr/>
            <p:nvPr/>
          </p:nvCxnSpPr>
          <p:spPr bwMode="auto">
            <a:xfrm>
              <a:off x="4572000" y="4191000"/>
              <a:ext cx="0" cy="134082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">
                <a:extLst>
                  <a:ext uri="{FF2B5EF4-FFF2-40B4-BE49-F238E27FC236}">
                    <a16:creationId xmlns:a16="http://schemas.microsoft.com/office/drawing/2014/main" id="{D376A4BD-883D-0CFB-04A1-45814D15D7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796" y="4775913"/>
                <a:ext cx="8458200" cy="15486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91279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kern="0" noProof="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i="1" kern="0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kern="0" noProof="0">
                        <a:latin typeface="Cambria Math" panose="02040503050406030204" pitchFamily="18" charset="0"/>
                      </a:rPr>
                      <m:t>&gt; =|00&gt; </m:t>
                    </m:r>
                  </m:oMath>
                </a14:m>
                <a:endParaRPr lang="en-US" sz="1800" kern="0" noProof="0" dirty="0"/>
              </a:p>
              <a:p>
                <a:pPr defTabSz="91279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kern="0" noProof="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 kern="0" noProof="0" smtClean="0">
                        <a:latin typeface="Cambria Math" panose="02040503050406030204" pitchFamily="18" charset="0"/>
                      </a:rPr>
                      <m:t>&gt; =</m:t>
                    </m:r>
                    <m:f>
                      <m:fPr>
                        <m:ctrlPr>
                          <a:rPr lang="en-US" sz="1800" i="1" kern="0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kern="0" noProof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i="1" kern="0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i="1" kern="0" noProof="0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ctrlP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1&gt;</m:t>
                            </m:r>
                          </m:e>
                        </m:d>
                      </m:e>
                    </m:d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0&gt; =</m:t>
                    </m:r>
                    <m:f>
                      <m:fPr>
                        <m:ctrlPr>
                          <a:rPr lang="en-US" sz="1800" i="1" kern="0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kern="0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kern="0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kern="0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kern="0" noProof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i="1" kern="0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kern="0" noProof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i="1" kern="0" noProof="0">
                            <a:latin typeface="Cambria Math" panose="02040503050406030204" pitchFamily="18" charset="0"/>
                          </a:rPr>
                          <m:t>&gt;+</m:t>
                        </m:r>
                        <m:d>
                          <m:dPr>
                            <m:begChr m:val="|"/>
                            <m:ctrlPr>
                              <a:rPr lang="en-US" sz="1800" i="1" kern="0" noProof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0" noProof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i="1" kern="0" noProof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d>
                      </m:e>
                    </m:d>
                  </m:oMath>
                </a14:m>
                <a:endParaRPr lang="en-US" sz="1800" kern="0" noProof="0" dirty="0"/>
              </a:p>
              <a:p>
                <a:pPr defTabSz="91279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kern="0" noProof="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 kern="0" noProof="0" smtClean="0">
                        <a:latin typeface="Cambria Math" panose="02040503050406030204" pitchFamily="18" charset="0"/>
                      </a:rPr>
                      <m:t>&gt; =</m:t>
                    </m:r>
                    <m:sSub>
                      <m:sSubPr>
                        <m:ctrlPr>
                          <a:rPr lang="en-US" sz="180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kern="0" noProof="0" dirty="0"/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endParaRPr lang="en-US" sz="1800" kern="0" noProof="0" dirty="0"/>
              </a:p>
            </p:txBody>
          </p:sp>
        </mc:Choice>
        <mc:Fallback xmlns="">
          <p:sp>
            <p:nvSpPr>
              <p:cNvPr id="31" name="Rectangle 3">
                <a:extLst>
                  <a:ext uri="{FF2B5EF4-FFF2-40B4-BE49-F238E27FC236}">
                    <a16:creationId xmlns:a16="http://schemas.microsoft.com/office/drawing/2014/main" id="{D376A4BD-883D-0CFB-04A1-45814D15D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796" y="4775913"/>
                <a:ext cx="8458200" cy="1548687"/>
              </a:xfrm>
              <a:prstGeom prst="rect">
                <a:avLst/>
              </a:prstGeom>
              <a:blipFill>
                <a:blip r:embed="rId11"/>
                <a:stretch>
                  <a:fillRect l="-450" t="-322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68101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4725" y="6304457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16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Changing Measurement  Basis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2118" y="1295400"/>
                <a:ext cx="8648700" cy="914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and our measurement basis is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noProof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2118" y="1295400"/>
                <a:ext cx="8648700" cy="914400"/>
              </a:xfrm>
              <a:blipFill>
                <a:blip r:embed="rId3"/>
                <a:stretch>
                  <a:fillRect l="-733" t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8186DE78-B800-F257-2327-B48E023623E6}"/>
              </a:ext>
            </a:extLst>
          </p:cNvPr>
          <p:cNvGrpSpPr/>
          <p:nvPr/>
        </p:nvGrpSpPr>
        <p:grpSpPr>
          <a:xfrm>
            <a:off x="1230382" y="1806830"/>
            <a:ext cx="6121136" cy="1188606"/>
            <a:chOff x="1244732" y="1783194"/>
            <a:chExt cx="6121136" cy="118860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6A2E4B1-6FFA-D4D6-C613-6A494450C9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38400" y="2672373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245FE7-AE0A-F1C8-DDB4-3E5C2AE260B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10000" y="2681919"/>
              <a:ext cx="38367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02AE9FC-DCD5-BEFB-E549-059208CA7FF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86400" y="2691465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4E56D57-0805-EB70-3BEC-2DBE8C780B4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48200" y="2679012"/>
              <a:ext cx="329590" cy="290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A5203B-A3D0-36E9-18AD-603978EC33B4}"/>
                    </a:ext>
                  </a:extLst>
                </p:cNvPr>
                <p:cNvSpPr txBox="1"/>
                <p:nvPr/>
              </p:nvSpPr>
              <p:spPr>
                <a:xfrm>
                  <a:off x="1244732" y="2310465"/>
                  <a:ext cx="1117468" cy="661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A5203B-A3D0-36E9-18AD-603978EC33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4732" y="2310465"/>
                  <a:ext cx="1117468" cy="661335"/>
                </a:xfrm>
                <a:prstGeom prst="rect">
                  <a:avLst/>
                </a:prstGeom>
                <a:blipFill>
                  <a:blip r:embed="rId4"/>
                  <a:stretch>
                    <a:fillRect l="-96629" t="-166038" r="-6742" b="-2377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08DECCA-6A14-6FB2-C2A9-3C78BD699E12}"/>
                    </a:ext>
                  </a:extLst>
                </p:cNvPr>
                <p:cNvSpPr txBox="1"/>
                <p:nvPr/>
              </p:nvSpPr>
              <p:spPr>
                <a:xfrm>
                  <a:off x="6248400" y="2527909"/>
                  <a:ext cx="1117468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08DECCA-6A14-6FB2-C2A9-3C78BD699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2527909"/>
                  <a:ext cx="1117468" cy="391646"/>
                </a:xfrm>
                <a:prstGeom prst="rect">
                  <a:avLst/>
                </a:prstGeom>
                <a:blipFill>
                  <a:blip r:embed="rId5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B262810-E275-296B-FCD2-93FAA6404B1D}"/>
                    </a:ext>
                  </a:extLst>
                </p:cNvPr>
                <p:cNvSpPr txBox="1"/>
                <p:nvPr/>
              </p:nvSpPr>
              <p:spPr>
                <a:xfrm>
                  <a:off x="3352800" y="2505632"/>
                  <a:ext cx="507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B262810-E275-296B-FCD2-93FAA6404B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2505632"/>
                  <a:ext cx="50786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EEB98F4-E707-FB81-C309-DDA9CF2E946F}"/>
                    </a:ext>
                  </a:extLst>
                </p:cNvPr>
                <p:cNvSpPr txBox="1"/>
                <p:nvPr/>
              </p:nvSpPr>
              <p:spPr>
                <a:xfrm>
                  <a:off x="5062550" y="2539066"/>
                  <a:ext cx="507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EEB98F4-E707-FB81-C309-DDA9CF2E94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2550" y="2539066"/>
                  <a:ext cx="50786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70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BDF6116-7B96-A261-997F-DA9E4A4116F9}"/>
                    </a:ext>
                  </a:extLst>
                </p:cNvPr>
                <p:cNvSpPr txBox="1"/>
                <p:nvPr/>
              </p:nvSpPr>
              <p:spPr>
                <a:xfrm>
                  <a:off x="3352800" y="1783194"/>
                  <a:ext cx="2057400" cy="6741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noProof="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With probability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800" i="1" noProof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BDF6116-7B96-A261-997F-DA9E4A4116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1783194"/>
                  <a:ext cx="2057400" cy="674159"/>
                </a:xfrm>
                <a:prstGeom prst="rect">
                  <a:avLst/>
                </a:prstGeom>
                <a:blipFill>
                  <a:blip r:embed="rId8"/>
                  <a:stretch>
                    <a:fillRect t="-3704"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E3AF3B-41C0-BB87-51D0-096F75E73A47}"/>
                </a:ext>
              </a:extLst>
            </p:cNvPr>
            <p:cNvSpPr/>
            <p:nvPr/>
          </p:nvSpPr>
          <p:spPr bwMode="auto">
            <a:xfrm>
              <a:off x="3352800" y="2509204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E0E21326-8050-5823-1ABB-00034162E2DA}"/>
                    </a:ext>
                  </a:extLst>
                </p:cNvPr>
                <p:cNvSpPr txBox="1"/>
                <p:nvPr/>
              </p:nvSpPr>
              <p:spPr>
                <a:xfrm>
                  <a:off x="4191000" y="2513339"/>
                  <a:ext cx="5943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E0E21326-8050-5823-1ABB-00034162E2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2513339"/>
                  <a:ext cx="59436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2500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53F61A-D2BC-B89A-1BB7-9E1768F17260}"/>
                </a:ext>
              </a:extLst>
            </p:cNvPr>
            <p:cNvSpPr/>
            <p:nvPr/>
          </p:nvSpPr>
          <p:spPr bwMode="auto">
            <a:xfrm>
              <a:off x="5009210" y="2497852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33052A9-A6AB-068A-1676-68E0C148693B}"/>
              </a:ext>
            </a:extLst>
          </p:cNvPr>
          <p:cNvGrpSpPr/>
          <p:nvPr/>
        </p:nvGrpSpPr>
        <p:grpSpPr>
          <a:xfrm>
            <a:off x="457200" y="3657600"/>
            <a:ext cx="8280268" cy="2520631"/>
            <a:chOff x="711332" y="4108769"/>
            <a:chExt cx="8280268" cy="2520631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5BFE38-63DB-D417-1C93-C87F292C349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7400" y="4480223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575B1BB-3152-09E2-2644-46B0175D017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45084" y="4405102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B5638A-865F-366F-A871-4C67F87B4A25}"/>
                    </a:ext>
                  </a:extLst>
                </p:cNvPr>
                <p:cNvSpPr txBox="1"/>
                <p:nvPr/>
              </p:nvSpPr>
              <p:spPr>
                <a:xfrm>
                  <a:off x="863732" y="4133234"/>
                  <a:ext cx="1117468" cy="661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B5638A-865F-366F-A871-4C67F87B4A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732" y="4133234"/>
                  <a:ext cx="1117468" cy="661335"/>
                </a:xfrm>
                <a:prstGeom prst="rect">
                  <a:avLst/>
                </a:prstGeom>
                <a:blipFill>
                  <a:blip r:embed="rId10"/>
                  <a:stretch>
                    <a:fillRect l="-98864" t="-162963" r="-6818" b="-2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C5F025C-B518-8FD4-3E57-0768D85DAA51}"/>
                    </a:ext>
                  </a:extLst>
                </p:cNvPr>
                <p:cNvSpPr txBox="1"/>
                <p:nvPr/>
              </p:nvSpPr>
              <p:spPr>
                <a:xfrm>
                  <a:off x="7046916" y="5776667"/>
                  <a:ext cx="11174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C5F025C-B518-8FD4-3E57-0768D85DAA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6916" y="5776667"/>
                  <a:ext cx="1117468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C899A46-5042-26FE-015D-86B4F11DF119}"/>
                    </a:ext>
                  </a:extLst>
                </p:cNvPr>
                <p:cNvSpPr txBox="1"/>
                <p:nvPr/>
              </p:nvSpPr>
              <p:spPr>
                <a:xfrm>
                  <a:off x="6553200" y="4191000"/>
                  <a:ext cx="1117468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C899A46-5042-26FE-015D-86B4F11DF1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4191000"/>
                  <a:ext cx="1117468" cy="391646"/>
                </a:xfrm>
                <a:prstGeom prst="rect">
                  <a:avLst/>
                </a:prstGeom>
                <a:blipFill>
                  <a:blip r:embed="rId12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E0D4843-36BC-08F7-AD22-FF7A9203880D}"/>
                    </a:ext>
                  </a:extLst>
                </p:cNvPr>
                <p:cNvSpPr txBox="1"/>
                <p:nvPr/>
              </p:nvSpPr>
              <p:spPr>
                <a:xfrm>
                  <a:off x="2971800" y="4278868"/>
                  <a:ext cx="507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E0D4843-36BC-08F7-AD22-FF7A92038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4278868"/>
                  <a:ext cx="50786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B048744-6F54-778F-66BC-1E8E9F2379BF}"/>
                    </a:ext>
                  </a:extLst>
                </p:cNvPr>
                <p:cNvSpPr txBox="1"/>
                <p:nvPr/>
              </p:nvSpPr>
              <p:spPr>
                <a:xfrm>
                  <a:off x="5334000" y="4261170"/>
                  <a:ext cx="507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B048744-6F54-778F-66BC-1E8E9F2379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4261170"/>
                  <a:ext cx="507868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0AA5AE3-65AA-8F9B-73AA-E692A1297437}"/>
                    </a:ext>
                  </a:extLst>
                </p:cNvPr>
                <p:cNvSpPr txBox="1"/>
                <p:nvPr/>
              </p:nvSpPr>
              <p:spPr>
                <a:xfrm>
                  <a:off x="6934200" y="5175569"/>
                  <a:ext cx="2057400" cy="6741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noProof="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With probability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800" i="1" noProof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0AA5AE3-65AA-8F9B-73AA-E692A12974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200" y="5175569"/>
                  <a:ext cx="2057400" cy="674159"/>
                </a:xfrm>
                <a:prstGeom prst="rect">
                  <a:avLst/>
                </a:prstGeom>
                <a:blipFill>
                  <a:blip r:embed="rId15"/>
                  <a:stretch>
                    <a:fillRect t="-3704"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F8383E-BA0C-F0E6-21D7-893DCE90C9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1462" y="5327969"/>
              <a:ext cx="15163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6C2DB18-837F-B325-730B-B0AE7F2EB672}"/>
                    </a:ext>
                  </a:extLst>
                </p:cNvPr>
                <p:cNvSpPr txBox="1"/>
                <p:nvPr/>
              </p:nvSpPr>
              <p:spPr>
                <a:xfrm>
                  <a:off x="711332" y="5761277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|000..&gt;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6C2DB18-837F-B325-730B-B0AE7F2EB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2" y="5761277"/>
                  <a:ext cx="1117468" cy="400110"/>
                </a:xfrm>
                <a:prstGeom prst="rect">
                  <a:avLst/>
                </a:prstGeom>
                <a:blipFill>
                  <a:blip r:embed="rId16"/>
                  <a:stretch>
                    <a:fillRect l="-795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DAE7752-6A1A-9A2C-7B80-4153448A58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29000" y="4184969"/>
              <a:ext cx="178882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A39141B-D03D-E9C4-7B74-4728952C48F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26032" y="4489769"/>
              <a:ext cx="178882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980DF3-1591-3CF3-986B-71DB0B2C04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62251" y="4785023"/>
              <a:ext cx="178882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D5443F5-351F-2267-52CD-444C07C15607}"/>
                </a:ext>
              </a:extLst>
            </p:cNvPr>
            <p:cNvSpPr txBox="1"/>
            <p:nvPr/>
          </p:nvSpPr>
          <p:spPr>
            <a:xfrm>
              <a:off x="4267200" y="570896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0E5289D-ED4A-9DF9-3B61-AB12B7DDCDE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7400" y="5861369"/>
              <a:ext cx="2209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2D3110E-6805-87B7-CAF0-0DA6AAC130A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1462" y="6366224"/>
              <a:ext cx="282533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71BFC6D-9F4B-0254-BF8A-58CAF2A1531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40282" y="5354684"/>
              <a:ext cx="2932116" cy="96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E64D3EA-0BFD-4A6D-1055-0F29795802F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24400" y="5861369"/>
              <a:ext cx="2209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3089023-9C5F-D200-BC6B-6B59CC7130E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34000" y="6365257"/>
              <a:ext cx="15925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A443084-E30A-27CA-912F-C620A46F78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10000" y="4194516"/>
              <a:ext cx="0" cy="100468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9EE6EE5-4525-C224-A93E-DD7CD4A56E6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86894" y="4489769"/>
              <a:ext cx="8907" cy="124438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424217B-6ECF-D958-EE4F-9646336623F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05400" y="4794568"/>
              <a:ext cx="0" cy="13716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BEF40A6-3F24-7825-5633-BEFB1E460D10}"/>
                </a:ext>
              </a:extLst>
            </p:cNvPr>
            <p:cNvSpPr/>
            <p:nvPr/>
          </p:nvSpPr>
          <p:spPr bwMode="auto">
            <a:xfrm>
              <a:off x="4261313" y="5724208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1DADAED-5B48-EAEF-90F4-39C53712F863}"/>
                </a:ext>
              </a:extLst>
            </p:cNvPr>
            <p:cNvSpPr/>
            <p:nvPr/>
          </p:nvSpPr>
          <p:spPr bwMode="auto">
            <a:xfrm>
              <a:off x="5257800" y="4108769"/>
              <a:ext cx="457200" cy="73152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4465F64-7AE4-E0C9-9319-98C301C2E4DA}"/>
                </a:ext>
              </a:extLst>
            </p:cNvPr>
            <p:cNvSpPr/>
            <p:nvPr/>
          </p:nvSpPr>
          <p:spPr bwMode="auto">
            <a:xfrm>
              <a:off x="2978233" y="4139249"/>
              <a:ext cx="457200" cy="73152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3ADD4B8-89BC-7D25-0747-948466C85E1C}"/>
                </a:ext>
              </a:extLst>
            </p:cNvPr>
            <p:cNvSpPr/>
            <p:nvPr/>
          </p:nvSpPr>
          <p:spPr bwMode="auto">
            <a:xfrm>
              <a:off x="4876800" y="61722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EB0F970-C003-8F52-3D56-931FA409CFB8}"/>
                </a:ext>
              </a:extLst>
            </p:cNvPr>
            <p:cNvSpPr/>
            <p:nvPr/>
          </p:nvSpPr>
          <p:spPr bwMode="auto">
            <a:xfrm>
              <a:off x="3581400" y="5175569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30720" name="TextBox 30719">
              <a:extLst>
                <a:ext uri="{FF2B5EF4-FFF2-40B4-BE49-F238E27FC236}">
                  <a16:creationId xmlns:a16="http://schemas.microsoft.com/office/drawing/2014/main" id="{CE844A2D-FC99-A4DF-49D4-1187827E5F0D}"/>
                </a:ext>
              </a:extLst>
            </p:cNvPr>
            <p:cNvSpPr txBox="1"/>
            <p:nvPr/>
          </p:nvSpPr>
          <p:spPr>
            <a:xfrm>
              <a:off x="4876800" y="616616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30721" name="TextBox 30720">
              <a:extLst>
                <a:ext uri="{FF2B5EF4-FFF2-40B4-BE49-F238E27FC236}">
                  <a16:creationId xmlns:a16="http://schemas.microsoft.com/office/drawing/2014/main" id="{D5AB8411-0B43-6E2A-2570-C46DB3895A02}"/>
                </a:ext>
              </a:extLst>
            </p:cNvPr>
            <p:cNvSpPr txBox="1"/>
            <p:nvPr/>
          </p:nvSpPr>
          <p:spPr>
            <a:xfrm>
              <a:off x="3575462" y="5179745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846201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5195" y="62484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17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 err="1"/>
              <a:t>Superoperator</a:t>
            </a:r>
            <a:r>
              <a:rPr lang="en-US" sz="4000" noProof="0" dirty="0"/>
              <a:t> and mixed states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BAE0D4-907F-7C88-68D1-E054254684D2}"/>
              </a:ext>
            </a:extLst>
          </p:cNvPr>
          <p:cNvGrpSpPr/>
          <p:nvPr/>
        </p:nvGrpSpPr>
        <p:grpSpPr>
          <a:xfrm>
            <a:off x="991095" y="1728253"/>
            <a:ext cx="7086600" cy="1215141"/>
            <a:chOff x="685800" y="1695699"/>
            <a:chExt cx="7086600" cy="1215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389E095-D32C-E5FA-354B-22F689EC374D}"/>
                    </a:ext>
                  </a:extLst>
                </p:cNvPr>
                <p:cNvSpPr txBox="1"/>
                <p:nvPr/>
              </p:nvSpPr>
              <p:spPr>
                <a:xfrm>
                  <a:off x="5498221" y="1695699"/>
                  <a:ext cx="2057400" cy="7630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180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80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80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noProof="0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noProof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sup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389E095-D32C-E5FA-354B-22F689EC37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221" y="1695699"/>
                  <a:ext cx="2057400" cy="763029"/>
                </a:xfrm>
                <a:prstGeom prst="rect">
                  <a:avLst/>
                </a:prstGeom>
                <a:blipFill>
                  <a:blip r:embed="rId3"/>
                  <a:stretch>
                    <a:fillRect l="-23780" t="-122951" b="-1688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B433263-E258-2AC1-BE1D-D69C4A0C529F}"/>
                </a:ext>
              </a:extLst>
            </p:cNvPr>
            <p:cNvSpPr txBox="1"/>
            <p:nvPr/>
          </p:nvSpPr>
          <p:spPr>
            <a:xfrm>
              <a:off x="3048000" y="2209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U</a:t>
              </a:r>
            </a:p>
          </p:txBody>
        </p:sp>
        <p:cxnSp>
          <p:nvCxnSpPr>
            <p:cNvPr id="30720" name="Straight Connector 30719">
              <a:extLst>
                <a:ext uri="{FF2B5EF4-FFF2-40B4-BE49-F238E27FC236}">
                  <a16:creationId xmlns:a16="http://schemas.microsoft.com/office/drawing/2014/main" id="{25764EF2-6EF9-A076-1823-0702844BAE2B}"/>
                </a:ext>
              </a:extLst>
            </p:cNvPr>
            <p:cNvCxnSpPr>
              <a:cxnSpLocks/>
              <a:endCxn id="47" idx="1"/>
            </p:cNvCxnSpPr>
            <p:nvPr/>
          </p:nvCxnSpPr>
          <p:spPr bwMode="auto">
            <a:xfrm flipV="1">
              <a:off x="3645781" y="2077214"/>
              <a:ext cx="1852440" cy="435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730" name="Rectangle 30729">
              <a:extLst>
                <a:ext uri="{FF2B5EF4-FFF2-40B4-BE49-F238E27FC236}">
                  <a16:creationId xmlns:a16="http://schemas.microsoft.com/office/drawing/2014/main" id="{870B2372-9555-6408-A85D-0A2AAC77A724}"/>
                </a:ext>
              </a:extLst>
            </p:cNvPr>
            <p:cNvSpPr/>
            <p:nvPr/>
          </p:nvSpPr>
          <p:spPr bwMode="auto">
            <a:xfrm>
              <a:off x="2959981" y="1905000"/>
              <a:ext cx="685800" cy="10058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30765" name="Straight Connector 30764">
              <a:extLst>
                <a:ext uri="{FF2B5EF4-FFF2-40B4-BE49-F238E27FC236}">
                  <a16:creationId xmlns:a16="http://schemas.microsoft.com/office/drawing/2014/main" id="{D1A9D659-1F28-DD12-A963-A5C968F770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57600" y="2590800"/>
              <a:ext cx="180729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8" name="Straight Connector 30767">
              <a:extLst>
                <a:ext uri="{FF2B5EF4-FFF2-40B4-BE49-F238E27FC236}">
                  <a16:creationId xmlns:a16="http://schemas.microsoft.com/office/drawing/2014/main" id="{89CE4BCE-C1E0-6D33-189F-D3898FCDA3D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33523" y="2609910"/>
              <a:ext cx="13382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9" name="Straight Connector 30768">
              <a:extLst>
                <a:ext uri="{FF2B5EF4-FFF2-40B4-BE49-F238E27FC236}">
                  <a16:creationId xmlns:a16="http://schemas.microsoft.com/office/drawing/2014/main" id="{60866519-E7FE-2F3B-8ADE-7C397565A7C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33523" y="2057400"/>
              <a:ext cx="13382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71" name="TextBox 30770">
                  <a:extLst>
                    <a:ext uri="{FF2B5EF4-FFF2-40B4-BE49-F238E27FC236}">
                      <a16:creationId xmlns:a16="http://schemas.microsoft.com/office/drawing/2014/main" id="{3BCB45BC-484A-A890-BE4D-4589FBD3DAB7}"/>
                    </a:ext>
                  </a:extLst>
                </p:cNvPr>
                <p:cNvSpPr txBox="1"/>
                <p:nvPr/>
              </p:nvSpPr>
              <p:spPr>
                <a:xfrm>
                  <a:off x="685800" y="2438400"/>
                  <a:ext cx="11001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 smtClean="0">
                            <a:latin typeface="Cambria Math" panose="02040503050406030204" pitchFamily="18" charset="0"/>
                          </a:rPr>
                          <m:t>|0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000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noProof="0" dirty="0"/>
                </a:p>
              </p:txBody>
            </p:sp>
          </mc:Choice>
          <mc:Fallback xmlns="">
            <p:sp>
              <p:nvSpPr>
                <p:cNvPr id="30771" name="TextBox 30770">
                  <a:extLst>
                    <a:ext uri="{FF2B5EF4-FFF2-40B4-BE49-F238E27FC236}">
                      <a16:creationId xmlns:a16="http://schemas.microsoft.com/office/drawing/2014/main" id="{3BCB45BC-484A-A890-BE4D-4589FBD3DA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2438400"/>
                  <a:ext cx="110012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598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72" name="TextBox 30771">
                  <a:extLst>
                    <a:ext uri="{FF2B5EF4-FFF2-40B4-BE49-F238E27FC236}">
                      <a16:creationId xmlns:a16="http://schemas.microsoft.com/office/drawing/2014/main" id="{9C77F9BA-36ED-77CD-35C6-E558AC89B71C}"/>
                    </a:ext>
                  </a:extLst>
                </p:cNvPr>
                <p:cNvSpPr txBox="1"/>
                <p:nvPr/>
              </p:nvSpPr>
              <p:spPr>
                <a:xfrm>
                  <a:off x="871523" y="1828800"/>
                  <a:ext cx="927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noProof="0" dirty="0"/>
                </a:p>
              </p:txBody>
            </p:sp>
          </mc:Choice>
          <mc:Fallback xmlns="">
            <p:sp>
              <p:nvSpPr>
                <p:cNvPr id="30772" name="TextBox 30771">
                  <a:extLst>
                    <a:ext uri="{FF2B5EF4-FFF2-40B4-BE49-F238E27FC236}">
                      <a16:creationId xmlns:a16="http://schemas.microsoft.com/office/drawing/2014/main" id="{9C77F9BA-36ED-77CD-35C6-E558AC89B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523" y="1828800"/>
                  <a:ext cx="927164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351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27AFE8-F8E7-D084-B807-7ED416FCCC63}"/>
                </a:ext>
              </a:extLst>
            </p:cNvPr>
            <p:cNvSpPr txBox="1"/>
            <p:nvPr/>
          </p:nvSpPr>
          <p:spPr>
            <a:xfrm>
              <a:off x="5867400" y="2527756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Garbage</a:t>
              </a:r>
              <a:endParaRPr lang="en-US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937705DD-2521-502A-EF6F-C267E39539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" y="3323362"/>
                <a:ext cx="8458200" cy="2526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i="1" kern="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20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000" i="1" kern="0" noProof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kern="0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kern="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kern="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has density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 kern="0" noProof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sSup>
                      <m:sSupPr>
                        <m:ctrlP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p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endParaRPr lang="en-US" sz="20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 noProof="0">
                        <a:latin typeface="Cambria Math" panose="02040503050406030204" pitchFamily="18" charset="0"/>
                      </a:rPr>
                      <m:t>&lt;0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000" i="1" kern="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 = &lt;0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sz="2000" i="1" kern="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(|0&gt;)</m:t>
                    </m:r>
                  </m:oMath>
                </a14:m>
                <a:endParaRPr lang="en-US" sz="20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i="1" kern="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sSub>
                          <m:sSubPr>
                            <m:ctrlP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20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d>
                      <m:d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</m:d>
                    <m:r>
                      <a:rPr lang="en-US" sz="200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&lt;</m:t>
                    </m:r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</m:d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𝑖𝑛</m:t>
                        </m:r>
                      </m:sub>
                    </m:sSub>
                    <m:r>
                      <a:rPr lang="en-US" sz="200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𝑜𝑢𝑡</m:t>
                        </m:r>
                      </m:sub>
                    </m:sSub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𝑇𝑟</m:t>
                        </m:r>
                      </m:e>
                      <m:sub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𝑖𝑛</m:t>
                        </m:r>
                      </m:sub>
                    </m:sSub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⨂|000…&gt; &lt;000…0|</m:t>
                    </m:r>
                    <m:sSup>
                      <m:sSup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†</m:t>
                        </m:r>
                      </m:sup>
                    </m:sSup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𝑖𝑛</m:t>
                        </m:r>
                      </m:sub>
                    </m:sSub>
                    <m:r>
                      <a:rPr lang="en-US" sz="200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000" b="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𝑖𝑛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†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are Kraus operators with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000" i="1" kern="0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 kern="0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kern="0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kern="0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†</m:t>
                            </m:r>
                          </m:sup>
                        </m:sSup>
                      </m:e>
                    </m:nary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</m:oMath>
                </a14:m>
                <a:endParaRPr lang="en-US" sz="20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lvl="1" indent="0" defTabSz="912791">
                  <a:lnSpc>
                    <a:spcPct val="90000"/>
                  </a:lnSpc>
                  <a:buFontTx/>
                  <a:buNone/>
                </a:pPr>
                <a:endParaRPr lang="en-US" sz="2000" kern="0" noProof="0" dirty="0"/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937705DD-2521-502A-EF6F-C267E3953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900" y="3323362"/>
                <a:ext cx="8458200" cy="2526267"/>
              </a:xfrm>
              <a:prstGeom prst="rect">
                <a:avLst/>
              </a:prstGeom>
              <a:blipFill>
                <a:blip r:embed="rId6"/>
                <a:stretch>
                  <a:fillRect l="-299" b="-25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44771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18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No Cloning Theorem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752600"/>
                <a:ext cx="8655132" cy="41910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Qubits can’t be copied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Proof</a:t>
                </a:r>
              </a:p>
              <a:p>
                <a:pPr marL="857229" lvl="2" indent="0" defTabSz="912791">
                  <a:lnSpc>
                    <a:spcPct val="90000"/>
                  </a:lnSpc>
                  <a:buNone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they can be.  Then there is an operator,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such that for any state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d>
                      <m:dPr>
                        <m:begChr m:val="|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0&gt; 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Now let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non-orthogonal, different pure states</a:t>
                </a:r>
                <a:r>
                  <a:rPr lang="en-US" sz="2000" noProof="0" dirty="0"/>
                  <a:t>.  </a:t>
                </a:r>
                <a:endParaRPr lang="en-US" sz="2000" b="0" i="1" noProof="0" dirty="0">
                  <a:latin typeface="Cambria Math" panose="02040503050406030204" pitchFamily="18" charset="0"/>
                </a:endParaRPr>
              </a:p>
              <a:p>
                <a:pPr marL="857229" lvl="2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0&gt; ,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d>
                                  <m:dPr>
                                    <m:begChr m:val="|"/>
                                    <m:ctrlPr>
                                      <a:rPr lang="en-US" sz="18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0&gt; </m:t>
                                    </m:r>
                                  </m:e>
                                </m:d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 &lt;</m:t>
                                </m:r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d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&lt;0</m:t>
                            </m:r>
                          </m:e>
                        </m:d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 =&lt;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noProof="0" dirty="0"/>
                  <a:t>.  </a:t>
                </a:r>
              </a:p>
              <a:p>
                <a:pPr marL="857229" lvl="2" indent="0" defTabSz="912791">
                  <a:lnSpc>
                    <a:spcPct val="90000"/>
                  </a:lnSpc>
                  <a:buNone/>
                </a:pPr>
                <a:r>
                  <a:rPr lang="en-US" sz="2000" noProof="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noProof="0" dirty="0"/>
                  <a:t> is unitary,</a:t>
                </a:r>
              </a:p>
              <a:p>
                <a:pPr marL="857229" lvl="2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( 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&gt;|0&gt; , 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 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 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 , 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 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 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, 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noProof="0" dirty="0"/>
                  <a:t>.  So,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=1</m:t>
                    </m:r>
                  </m:oMath>
                </a14:m>
                <a:r>
                  <a:rPr lang="en-US" sz="2000" noProof="0" dirty="0"/>
                  <a:t>.  This is a contradiction.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noProof="0" dirty="0"/>
                  <a:t>No checkpointing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752600"/>
                <a:ext cx="8655132" cy="4191000"/>
              </a:xfrm>
              <a:blipFill>
                <a:blip r:embed="rId3"/>
                <a:stretch>
                  <a:fillRect l="-880" t="-1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84535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5195" y="62484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19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Parity Circuit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/>
              <p:nvPr/>
            </p:nvSpPr>
            <p:spPr>
              <a:xfrm>
                <a:off x="5867400" y="3798059"/>
                <a:ext cx="2057400" cy="381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800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800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800" noProof="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798059"/>
                <a:ext cx="2057400" cy="3814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BAB8922-8318-71C3-3049-DD9A443F367E}"/>
                  </a:ext>
                </a:extLst>
              </p:cNvPr>
              <p:cNvSpPr txBox="1"/>
              <p:nvPr/>
            </p:nvSpPr>
            <p:spPr>
              <a:xfrm>
                <a:off x="833227" y="3779400"/>
                <a:ext cx="9271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noProof="0">
                          <a:latin typeface="Cambria Math" panose="02040503050406030204" pitchFamily="18" charset="0"/>
                        </a:rPr>
                        <m:t>|0&gt;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BAB8922-8318-71C3-3049-DD9A443F3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7" y="3779400"/>
                <a:ext cx="927164" cy="4001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9B433263-E258-2AC1-BE1D-D69C4A0C529F}"/>
              </a:ext>
            </a:extLst>
          </p:cNvPr>
          <p:cNvSpPr txBox="1"/>
          <p:nvPr/>
        </p:nvSpPr>
        <p:spPr>
          <a:xfrm>
            <a:off x="3767123" y="378873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cxnSp>
        <p:nvCxnSpPr>
          <p:cNvPr id="30720" name="Straight Connector 30719">
            <a:extLst>
              <a:ext uri="{FF2B5EF4-FFF2-40B4-BE49-F238E27FC236}">
                <a16:creationId xmlns:a16="http://schemas.microsoft.com/office/drawing/2014/main" id="{25764EF2-6EF9-A076-1823-0702844BAE2B}"/>
              </a:ext>
            </a:extLst>
          </p:cNvPr>
          <p:cNvCxnSpPr>
            <a:cxnSpLocks/>
          </p:cNvCxnSpPr>
          <p:nvPr/>
        </p:nvCxnSpPr>
        <p:spPr bwMode="auto">
          <a:xfrm>
            <a:off x="5248247" y="3979455"/>
            <a:ext cx="84775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22" name="Straight Connector 30721">
            <a:extLst>
              <a:ext uri="{FF2B5EF4-FFF2-40B4-BE49-F238E27FC236}">
                <a16:creationId xmlns:a16="http://schemas.microsoft.com/office/drawing/2014/main" id="{4D023485-161E-81B1-6DF2-059ABF30860D}"/>
              </a:ext>
            </a:extLst>
          </p:cNvPr>
          <p:cNvCxnSpPr>
            <a:cxnSpLocks/>
            <a:endCxn id="30732" idx="0"/>
          </p:cNvCxnSpPr>
          <p:nvPr/>
        </p:nvCxnSpPr>
        <p:spPr bwMode="auto">
          <a:xfrm>
            <a:off x="2928923" y="2057400"/>
            <a:ext cx="0" cy="175074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23" name="Straight Connector 30722">
            <a:extLst>
              <a:ext uri="{FF2B5EF4-FFF2-40B4-BE49-F238E27FC236}">
                <a16:creationId xmlns:a16="http://schemas.microsoft.com/office/drawing/2014/main" id="{B6C4701B-C9C8-C9B5-0ED4-0F4682ED5940}"/>
              </a:ext>
            </a:extLst>
          </p:cNvPr>
          <p:cNvCxnSpPr>
            <a:cxnSpLocks/>
          </p:cNvCxnSpPr>
          <p:nvPr/>
        </p:nvCxnSpPr>
        <p:spPr bwMode="auto">
          <a:xfrm>
            <a:off x="3995723" y="2527756"/>
            <a:ext cx="0" cy="128224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26" name="Rectangle 30725">
            <a:extLst>
              <a:ext uri="{FF2B5EF4-FFF2-40B4-BE49-F238E27FC236}">
                <a16:creationId xmlns:a16="http://schemas.microsoft.com/office/drawing/2014/main" id="{F5D07E70-6DC4-13AB-CBF9-0F6D9138B1B0}"/>
              </a:ext>
            </a:extLst>
          </p:cNvPr>
          <p:cNvSpPr/>
          <p:nvPr/>
        </p:nvSpPr>
        <p:spPr bwMode="auto">
          <a:xfrm>
            <a:off x="3767123" y="3803969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noProof="0" dirty="0"/>
          </a:p>
        </p:txBody>
      </p:sp>
      <p:sp>
        <p:nvSpPr>
          <p:cNvPr id="30729" name="Rectangle 30728">
            <a:extLst>
              <a:ext uri="{FF2B5EF4-FFF2-40B4-BE49-F238E27FC236}">
                <a16:creationId xmlns:a16="http://schemas.microsoft.com/office/drawing/2014/main" id="{D63FEB81-32BD-828F-715E-5E2CC8355C1E}"/>
              </a:ext>
            </a:extLst>
          </p:cNvPr>
          <p:cNvSpPr/>
          <p:nvPr/>
        </p:nvSpPr>
        <p:spPr bwMode="auto">
          <a:xfrm>
            <a:off x="4800600" y="38100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noProof="0" dirty="0"/>
          </a:p>
        </p:txBody>
      </p:sp>
      <p:sp>
        <p:nvSpPr>
          <p:cNvPr id="30730" name="Rectangle 30729">
            <a:extLst>
              <a:ext uri="{FF2B5EF4-FFF2-40B4-BE49-F238E27FC236}">
                <a16:creationId xmlns:a16="http://schemas.microsoft.com/office/drawing/2014/main" id="{870B2372-9555-6408-A85D-0A2AAC77A724}"/>
              </a:ext>
            </a:extLst>
          </p:cNvPr>
          <p:cNvSpPr/>
          <p:nvPr/>
        </p:nvSpPr>
        <p:spPr bwMode="auto">
          <a:xfrm>
            <a:off x="2706261" y="3803969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noProof="0" dirty="0"/>
          </a:p>
        </p:txBody>
      </p:sp>
      <p:sp>
        <p:nvSpPr>
          <p:cNvPr id="30731" name="TextBox 30730">
            <a:extLst>
              <a:ext uri="{FF2B5EF4-FFF2-40B4-BE49-F238E27FC236}">
                <a16:creationId xmlns:a16="http://schemas.microsoft.com/office/drawing/2014/main" id="{1B29E83D-AC89-662D-2180-62539E499A8D}"/>
              </a:ext>
            </a:extLst>
          </p:cNvPr>
          <p:cNvSpPr txBox="1"/>
          <p:nvPr/>
        </p:nvSpPr>
        <p:spPr>
          <a:xfrm>
            <a:off x="4800600" y="380396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30732" name="TextBox 30731">
            <a:extLst>
              <a:ext uri="{FF2B5EF4-FFF2-40B4-BE49-F238E27FC236}">
                <a16:creationId xmlns:a16="http://schemas.microsoft.com/office/drawing/2014/main" id="{ADA48E0F-BBD3-2CBD-348F-9F05B3B6BAF6}"/>
              </a:ext>
            </a:extLst>
          </p:cNvPr>
          <p:cNvSpPr txBox="1"/>
          <p:nvPr/>
        </p:nvSpPr>
        <p:spPr>
          <a:xfrm>
            <a:off x="2700323" y="380814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cxnSp>
        <p:nvCxnSpPr>
          <p:cNvPr id="30764" name="Straight Connector 30763">
            <a:extLst>
              <a:ext uri="{FF2B5EF4-FFF2-40B4-BE49-F238E27FC236}">
                <a16:creationId xmlns:a16="http://schemas.microsoft.com/office/drawing/2014/main" id="{8742F238-77B7-CF2C-9E82-FA435328E708}"/>
              </a:ext>
            </a:extLst>
          </p:cNvPr>
          <p:cNvCxnSpPr>
            <a:cxnSpLocks/>
          </p:cNvCxnSpPr>
          <p:nvPr/>
        </p:nvCxnSpPr>
        <p:spPr bwMode="auto">
          <a:xfrm>
            <a:off x="1623970" y="30480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5" name="Straight Connector 30764">
            <a:extLst>
              <a:ext uri="{FF2B5EF4-FFF2-40B4-BE49-F238E27FC236}">
                <a16:creationId xmlns:a16="http://schemas.microsoft.com/office/drawing/2014/main" id="{D1A9D659-1F28-DD12-A963-A5C968F770E8}"/>
              </a:ext>
            </a:extLst>
          </p:cNvPr>
          <p:cNvCxnSpPr>
            <a:cxnSpLocks/>
          </p:cNvCxnSpPr>
          <p:nvPr/>
        </p:nvCxnSpPr>
        <p:spPr bwMode="auto">
          <a:xfrm>
            <a:off x="1633523" y="4003057"/>
            <a:ext cx="1066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8" name="Straight Connector 30767">
            <a:extLst>
              <a:ext uri="{FF2B5EF4-FFF2-40B4-BE49-F238E27FC236}">
                <a16:creationId xmlns:a16="http://schemas.microsoft.com/office/drawing/2014/main" id="{89CE4BCE-C1E0-6D33-189F-D3898FCDA3D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5146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9" name="Straight Connector 30768">
            <a:extLst>
              <a:ext uri="{FF2B5EF4-FFF2-40B4-BE49-F238E27FC236}">
                <a16:creationId xmlns:a16="http://schemas.microsoft.com/office/drawing/2014/main" id="{60866519-E7FE-2F3B-8ADE-7C397565A7C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0574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70" name="TextBox 30769">
                <a:extLst>
                  <a:ext uri="{FF2B5EF4-FFF2-40B4-BE49-F238E27FC236}">
                    <a16:creationId xmlns:a16="http://schemas.microsoft.com/office/drawing/2014/main" id="{2EF3E455-E5FA-C592-6991-7D7E713E8960}"/>
                  </a:ext>
                </a:extLst>
              </p:cNvPr>
              <p:cNvSpPr txBox="1"/>
              <p:nvPr/>
            </p:nvSpPr>
            <p:spPr>
              <a:xfrm>
                <a:off x="833227" y="287649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noProof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 noProof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noProof="0" dirty="0"/>
              </a:p>
            </p:txBody>
          </p:sp>
        </mc:Choice>
        <mc:Fallback xmlns="">
          <p:sp>
            <p:nvSpPr>
              <p:cNvPr id="30770" name="TextBox 30769">
                <a:extLst>
                  <a:ext uri="{FF2B5EF4-FFF2-40B4-BE49-F238E27FC236}">
                    <a16:creationId xmlns:a16="http://schemas.microsoft.com/office/drawing/2014/main" id="{2EF3E455-E5FA-C592-6991-7D7E713E8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7" y="2876490"/>
                <a:ext cx="927164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/>
              <p:nvPr/>
            </p:nvSpPr>
            <p:spPr>
              <a:xfrm>
                <a:off x="858759" y="234309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noProof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noProof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noProof="0" dirty="0"/>
              </a:p>
            </p:txBody>
          </p:sp>
        </mc:Choice>
        <mc:Fallback xmlns=""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59" y="2343090"/>
                <a:ext cx="927164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/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noProof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noProof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noProof="0" dirty="0"/>
              </a:p>
            </p:txBody>
          </p:sp>
        </mc:Choice>
        <mc:Fallback xmlns=""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773" name="Straight Connector 30772">
            <a:extLst>
              <a:ext uri="{FF2B5EF4-FFF2-40B4-BE49-F238E27FC236}">
                <a16:creationId xmlns:a16="http://schemas.microsoft.com/office/drawing/2014/main" id="{0A2B08D8-6A25-4170-FB10-DEB2EF9E73AA}"/>
              </a:ext>
            </a:extLst>
          </p:cNvPr>
          <p:cNvCxnSpPr>
            <a:cxnSpLocks/>
          </p:cNvCxnSpPr>
          <p:nvPr/>
        </p:nvCxnSpPr>
        <p:spPr bwMode="auto">
          <a:xfrm flipH="1">
            <a:off x="5020492" y="3048000"/>
            <a:ext cx="8708" cy="73858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78" name="Straight Connector 30777">
            <a:extLst>
              <a:ext uri="{FF2B5EF4-FFF2-40B4-BE49-F238E27FC236}">
                <a16:creationId xmlns:a16="http://schemas.microsoft.com/office/drawing/2014/main" id="{CE69D93D-B5AD-0C77-C7A0-091BD8AD5718}"/>
              </a:ext>
            </a:extLst>
          </p:cNvPr>
          <p:cNvCxnSpPr>
            <a:cxnSpLocks/>
          </p:cNvCxnSpPr>
          <p:nvPr/>
        </p:nvCxnSpPr>
        <p:spPr bwMode="auto">
          <a:xfrm>
            <a:off x="4224323" y="4005036"/>
            <a:ext cx="5762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81" name="Straight Connector 30780">
            <a:extLst>
              <a:ext uri="{FF2B5EF4-FFF2-40B4-BE49-F238E27FC236}">
                <a16:creationId xmlns:a16="http://schemas.microsoft.com/office/drawing/2014/main" id="{43361A47-FF5E-9F12-72DC-8FEA3ABE3518}"/>
              </a:ext>
            </a:extLst>
          </p:cNvPr>
          <p:cNvCxnSpPr>
            <a:cxnSpLocks/>
          </p:cNvCxnSpPr>
          <p:nvPr/>
        </p:nvCxnSpPr>
        <p:spPr bwMode="auto">
          <a:xfrm>
            <a:off x="3137781" y="4003057"/>
            <a:ext cx="62934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0614930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39592"/>
            <a:ext cx="7772400" cy="914400"/>
          </a:xfrm>
        </p:spPr>
        <p:txBody>
          <a:bodyPr/>
          <a:lstStyle/>
          <a:p>
            <a:r>
              <a:rPr lang="en-US" sz="4000" noProof="0" dirty="0"/>
              <a:t>Beam splitters and QM</a:t>
            </a:r>
            <a:br>
              <a:rPr lang="en-US" sz="3600" noProof="0" dirty="0"/>
            </a:br>
            <a:r>
              <a:rPr lang="en-US" sz="1800" noProof="0" dirty="0"/>
              <a:t>I can safely say that no one understands Quantum Mechanics - Feynman</a:t>
            </a:r>
            <a:endParaRPr lang="en-US" sz="3600" noProof="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256208"/>
            <a:ext cx="8458200" cy="2362200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Photon source emits stream of photons. 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1)= .5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2)= .5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2000" noProof="0" dirty="0"/>
          </a:p>
          <a:p>
            <a:pPr marL="0" indent="0" defTabSz="912791">
              <a:lnSpc>
                <a:spcPct val="90000"/>
              </a:lnSpc>
              <a:buNone/>
            </a:pPr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So far, so good</a:t>
            </a:r>
          </a:p>
          <a:p>
            <a:pPr marL="0" indent="0" defTabSz="912791">
              <a:lnSpc>
                <a:spcPct val="90000"/>
              </a:lnSpc>
              <a:buNone/>
            </a:pPr>
            <a:endParaRPr lang="en-US" sz="2000" noProof="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49907A-0EA6-663C-97E1-4768D5661C3F}"/>
              </a:ext>
            </a:extLst>
          </p:cNvPr>
          <p:cNvGrpSpPr/>
          <p:nvPr/>
        </p:nvGrpSpPr>
        <p:grpSpPr>
          <a:xfrm>
            <a:off x="762008" y="1664067"/>
            <a:ext cx="6300278" cy="2450733"/>
            <a:chOff x="762008" y="1664067"/>
            <a:chExt cx="6300278" cy="245073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1FF0BC6-C2B9-7EF4-BE59-6BCA8FE76FD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76600" y="2874492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23A50D3-C569-09BF-97EA-EF4218FF50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05000" y="3124640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FC38900-B0B2-3D1C-4518-01F13623E9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41385" y="1997988"/>
              <a:ext cx="0" cy="114625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1FC695C-0AD8-59D1-D807-8F8EEAC080BC}"/>
                </a:ext>
              </a:extLst>
            </p:cNvPr>
            <p:cNvGrpSpPr/>
            <p:nvPr/>
          </p:nvGrpSpPr>
          <p:grpSpPr>
            <a:xfrm>
              <a:off x="1354828" y="2817470"/>
              <a:ext cx="550172" cy="539028"/>
              <a:chOff x="1219199" y="1775476"/>
              <a:chExt cx="550172" cy="53902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1874A3F-4F3F-9C65-DC4A-263CB66B7A65}"/>
                  </a:ext>
                </a:extLst>
              </p:cNvPr>
              <p:cNvSpPr/>
              <p:nvPr/>
            </p:nvSpPr>
            <p:spPr bwMode="auto">
              <a:xfrm>
                <a:off x="1219199" y="1905000"/>
                <a:ext cx="394073" cy="246221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378"/>
                <a:endParaRPr lang="en-US" noProof="0" dirty="0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68EA72D-F1B8-9CF7-D920-7A6A9A6C10B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-2700000">
                <a:off x="1586491" y="1827269"/>
                <a:ext cx="18288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EEE143F-DA39-4AA5-F2E0-0219D6A003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2700000">
                <a:off x="1596502" y="2223064"/>
                <a:ext cx="18288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6E79D90-2A44-ED7C-811F-E926FE2926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52600" y="1775476"/>
                <a:ext cx="0" cy="51224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9" name="Chord 18">
              <a:extLst>
                <a:ext uri="{FF2B5EF4-FFF2-40B4-BE49-F238E27FC236}">
                  <a16:creationId xmlns:a16="http://schemas.microsoft.com/office/drawing/2014/main" id="{BADD89E3-7014-CD1A-6D93-8A6852D29FA8}"/>
                </a:ext>
              </a:extLst>
            </p:cNvPr>
            <p:cNvSpPr/>
            <p:nvPr/>
          </p:nvSpPr>
          <p:spPr bwMode="auto">
            <a:xfrm rot="6600000">
              <a:off x="3362527" y="1723553"/>
              <a:ext cx="259766" cy="346234"/>
            </a:xfrm>
            <a:prstGeom prst="chord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47AD71F-4D8A-C868-3042-78C1CD8B05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45216" y="3115284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Chord 22">
              <a:extLst>
                <a:ext uri="{FF2B5EF4-FFF2-40B4-BE49-F238E27FC236}">
                  <a16:creationId xmlns:a16="http://schemas.microsoft.com/office/drawing/2014/main" id="{5986EA78-0378-4479-704E-96BCD9F7E2EA}"/>
                </a:ext>
              </a:extLst>
            </p:cNvPr>
            <p:cNvSpPr/>
            <p:nvPr/>
          </p:nvSpPr>
          <p:spPr bwMode="auto">
            <a:xfrm rot="12000000">
              <a:off x="5163199" y="2915984"/>
              <a:ext cx="259766" cy="346234"/>
            </a:xfrm>
            <a:prstGeom prst="chord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5216F0-1E72-2E52-7A28-DC4880A139AB}"/>
                </a:ext>
              </a:extLst>
            </p:cNvPr>
            <p:cNvSpPr txBox="1"/>
            <p:nvPr/>
          </p:nvSpPr>
          <p:spPr>
            <a:xfrm>
              <a:off x="762008" y="3484092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Photon source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DA0B49-308C-4F5E-1058-1714DC3D4A97}"/>
                </a:ext>
              </a:extLst>
            </p:cNvPr>
            <p:cNvSpPr txBox="1"/>
            <p:nvPr/>
          </p:nvSpPr>
          <p:spPr>
            <a:xfrm>
              <a:off x="2845353" y="3530025"/>
              <a:ext cx="15239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Half silvered mirror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D31F10-CC65-9C38-F775-7101F90887F8}"/>
                </a:ext>
              </a:extLst>
            </p:cNvPr>
            <p:cNvSpPr txBox="1"/>
            <p:nvPr/>
          </p:nvSpPr>
          <p:spPr>
            <a:xfrm>
              <a:off x="5538294" y="2883006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Detector 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2A55E4-E10A-0D98-C99C-EE4807280280}"/>
                </a:ext>
              </a:extLst>
            </p:cNvPr>
            <p:cNvSpPr txBox="1"/>
            <p:nvPr/>
          </p:nvSpPr>
          <p:spPr>
            <a:xfrm>
              <a:off x="3769091" y="1664067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Detector 1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5A9E212-F8B1-09C5-CD96-06BCEE8630CA}"/>
              </a:ext>
            </a:extLst>
          </p:cNvPr>
          <p:cNvSpPr txBox="1"/>
          <p:nvPr/>
        </p:nvSpPr>
        <p:spPr>
          <a:xfrm>
            <a:off x="545999" y="1657290"/>
            <a:ext cx="2464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Experiment 1</a:t>
            </a:r>
          </a:p>
        </p:txBody>
      </p:sp>
    </p:spTree>
    <p:extLst>
      <p:ext uri="{BB962C8B-B14F-4D97-AF65-F5344CB8AC3E}">
        <p14:creationId xmlns:p14="http://schemas.microsoft.com/office/powerpoint/2010/main" val="89291068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3043" y="6353069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20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Superdense coding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69366" y="1264691"/>
                <a:ext cx="8717803" cy="3164333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and Bob share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Alice has first bit, Bob second bit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performs one of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producing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(to send 00),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(to send 01),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18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en-US" sz="18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send</m:t>
                    </m:r>
                    <m:r>
                      <a:rPr lang="en-US" sz="18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10)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(to send 11).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Bob measures joint state qubit measurement</a:t>
                </a:r>
              </a:p>
              <a:p>
                <a:pPr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noProof="0" dirty="0"/>
                  <a:t>Can be used to teleport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noProof="0" dirty="0"/>
                  <a:t>: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 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(|00&gt;+ |11&gt;)</m:t>
                    </m:r>
                    <m:r>
                      <m:rPr>
                        <m:nor/>
                      </m:rPr>
                      <a:rPr lang="en-US" sz="1800" b="0" i="0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(|00&gt;+ |11&gt;)</m:t>
                    </m:r>
                  </m:oMath>
                </a14:m>
                <a:endParaRPr lang="en-US" sz="1800" kern="0" noProof="0" dirty="0"/>
              </a:p>
              <a:p>
                <a:pPr lvl="1" defTabSz="91279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 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</m:t>
                    </m:r>
                    <m:r>
                      <a:rPr lang="en-US" sz="1800" i="1" noProof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&gt;+ |11&gt;)</m:t>
                    </m:r>
                    <m:r>
                      <m:rPr>
                        <m:nor/>
                      </m:rPr>
                      <a:rPr lang="en-US" sz="1800" b="0" i="0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&gt;+ |1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&gt;)</m:t>
                    </m:r>
                  </m:oMath>
                </a14:m>
                <a:endParaRPr lang="en-US" sz="1800" kern="0" noProof="0" dirty="0"/>
              </a:p>
              <a:p>
                <a:pPr lvl="1" defTabSz="91279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 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(|00&gt;+ |11&gt;)</m:t>
                    </m:r>
                    <m:r>
                      <m:rPr>
                        <m:nor/>
                      </m:rPr>
                      <a:rPr lang="en-US" sz="1800" b="0" i="0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(|00&gt; 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|11&gt;)</m:t>
                    </m:r>
                  </m:oMath>
                </a14:m>
                <a:endParaRPr lang="en-US" sz="1800" kern="0" noProof="0" dirty="0"/>
              </a:p>
              <a:p>
                <a:pPr lvl="1" defTabSz="91279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𝑍𝑋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 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(|00&gt;+ |11&gt;)</m:t>
                    </m:r>
                    <m:r>
                      <m:rPr>
                        <m:nor/>
                      </m:rPr>
                      <a:rPr lang="en-US" sz="1800" b="0" i="0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1&gt;  −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 |1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&gt;)</m:t>
                    </m:r>
                  </m:oMath>
                </a14:m>
                <a:endParaRPr lang="en-US" sz="1800" kern="0" noProof="0" dirty="0"/>
              </a:p>
              <a:p>
                <a:pPr lvl="1"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9366" y="1264691"/>
                <a:ext cx="8717803" cy="3164333"/>
              </a:xfrm>
              <a:blipFill>
                <a:blip r:embed="rId3"/>
                <a:stretch>
                  <a:fillRect l="-582" t="-1600" b="-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B40B6C2-4156-D1CE-5234-311971040428}"/>
              </a:ext>
            </a:extLst>
          </p:cNvPr>
          <p:cNvSpPr txBox="1"/>
          <p:nvPr/>
        </p:nvSpPr>
        <p:spPr>
          <a:xfrm>
            <a:off x="4628268" y="4483267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BDCB7F-9C73-89A4-749F-7DF34A3084F0}"/>
              </a:ext>
            </a:extLst>
          </p:cNvPr>
          <p:cNvGrpSpPr/>
          <p:nvPr/>
        </p:nvGrpSpPr>
        <p:grpSpPr>
          <a:xfrm>
            <a:off x="859244" y="4589704"/>
            <a:ext cx="6926299" cy="1911240"/>
            <a:chOff x="1194026" y="4648537"/>
            <a:chExt cx="6926299" cy="1911240"/>
          </a:xfrm>
        </p:grpSpPr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162CF867-1B14-A692-361D-83DB4A568CAD}"/>
                </a:ext>
              </a:extLst>
            </p:cNvPr>
            <p:cNvSpPr/>
            <p:nvPr/>
          </p:nvSpPr>
          <p:spPr bwMode="auto">
            <a:xfrm rot="16200000">
              <a:off x="3564516" y="4965661"/>
              <a:ext cx="1060704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6375E63-6BE5-4023-9879-787A763859F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1200" y="4864267"/>
              <a:ext cx="218986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72BB11-2293-85D9-7B12-4AC28DE6F7F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1200" y="6306423"/>
              <a:ext cx="28605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BB78BF-2B43-7D7D-5B66-723F383FCC8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1200" y="5550067"/>
              <a:ext cx="218986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513C23-24CE-B1C8-D74B-E58708860509}"/>
                </a:ext>
              </a:extLst>
            </p:cNvPr>
            <p:cNvCxnSpPr>
              <a:cxnSpLocks/>
              <a:endCxn id="5" idx="1"/>
            </p:cNvCxnSpPr>
            <p:nvPr/>
          </p:nvCxnSpPr>
          <p:spPr bwMode="auto">
            <a:xfrm>
              <a:off x="5305693" y="6329000"/>
              <a:ext cx="92277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AD7981A-F7E6-977F-AC2F-195E603169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85668" y="6312067"/>
              <a:ext cx="762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E2A13DB-989D-AF23-5D84-0644E60A38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39424" y="5397667"/>
              <a:ext cx="74604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03C46AD-89FB-431C-E18A-567ECC7F50F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39424" y="4940467"/>
              <a:ext cx="211764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0EC2FA5-C468-3241-D10F-C76A4BF673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57068" y="4940467"/>
              <a:ext cx="1" cy="114300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7B97A2C-9652-FC47-AC3B-0E36CCC93C2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85468" y="5397667"/>
              <a:ext cx="1" cy="68580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7354374-0510-87DC-50C9-98B1A32A8D78}"/>
                </a:ext>
              </a:extLst>
            </p:cNvPr>
            <p:cNvSpPr txBox="1"/>
            <p:nvPr/>
          </p:nvSpPr>
          <p:spPr>
            <a:xfrm>
              <a:off x="4848493" y="6159667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17BC208-989F-B334-5915-EA897B424F80}"/>
                </a:ext>
              </a:extLst>
            </p:cNvPr>
            <p:cNvSpPr txBox="1"/>
            <p:nvPr/>
          </p:nvSpPr>
          <p:spPr>
            <a:xfrm>
              <a:off x="6228468" y="6083467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2C31CFF-6E23-334F-1FA9-40BB09506043}"/>
                    </a:ext>
                  </a:extLst>
                </p:cNvPr>
                <p:cNvSpPr txBox="1"/>
                <p:nvPr/>
              </p:nvSpPr>
              <p:spPr>
                <a:xfrm>
                  <a:off x="1232343" y="4648537"/>
                  <a:ext cx="6726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2C31CFF-6E23-334F-1FA9-40BB09506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2343" y="4648537"/>
                  <a:ext cx="67265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1111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ECDAD08-6C5B-37FA-06EB-509B0378088F}"/>
                    </a:ext>
                  </a:extLst>
                </p:cNvPr>
                <p:cNvSpPr txBox="1"/>
                <p:nvPr/>
              </p:nvSpPr>
              <p:spPr>
                <a:xfrm>
                  <a:off x="1194026" y="5731068"/>
                  <a:ext cx="9571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ECDAD08-6C5B-37FA-06EB-509B03780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4026" y="5731068"/>
                  <a:ext cx="95717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299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09BC018-CE98-20E5-FF9D-46BB037EE28B}"/>
                    </a:ext>
                  </a:extLst>
                </p:cNvPr>
                <p:cNvSpPr txBox="1"/>
                <p:nvPr/>
              </p:nvSpPr>
              <p:spPr>
                <a:xfrm>
                  <a:off x="7447668" y="6178134"/>
                  <a:ext cx="6726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09BC018-CE98-20E5-FF9D-46BB037EE2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7668" y="6178134"/>
                  <a:ext cx="67265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3208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DE3E07-2BBB-6DBE-5F21-B0CA0EA1030F}"/>
                </a:ext>
              </a:extLst>
            </p:cNvPr>
            <p:cNvSpPr txBox="1"/>
            <p:nvPr/>
          </p:nvSpPr>
          <p:spPr>
            <a:xfrm>
              <a:off x="4644223" y="4997556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574A730-DBB2-B467-8929-BDA883C62572}"/>
                </a:ext>
              </a:extLst>
            </p:cNvPr>
            <p:cNvSpPr txBox="1"/>
            <p:nvPr/>
          </p:nvSpPr>
          <p:spPr>
            <a:xfrm>
              <a:off x="3806029" y="5054767"/>
              <a:ext cx="6857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Bell</a:t>
              </a:r>
              <a:endParaRPr lang="en-US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5F78157-5D12-41FF-BD9A-8C8D190428B3}"/>
                </a:ext>
              </a:extLst>
            </p:cNvPr>
            <p:cNvSpPr/>
            <p:nvPr/>
          </p:nvSpPr>
          <p:spPr bwMode="auto">
            <a:xfrm>
              <a:off x="4841780" y="6083467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AA1E95-7552-DC46-22F7-3579462D8129}"/>
                </a:ext>
              </a:extLst>
            </p:cNvPr>
            <p:cNvSpPr/>
            <p:nvPr/>
          </p:nvSpPr>
          <p:spPr bwMode="auto">
            <a:xfrm>
              <a:off x="6228468" y="61004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598028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21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noProof="0" dirty="0"/>
              <a:t>Deutch</a:t>
            </a:r>
            <a:endParaRPr lang="en-US" sz="36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676400"/>
                <a:ext cx="7924800" cy="18288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Problem: Determine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one measurement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=|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noProof="0" dirty="0"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noProof="0" dirty="0"/>
                  <a:t>If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=1 , </m:t>
                    </m:r>
                    <m:d>
                      <m:dPr>
                        <m:begChr m:val="|"/>
                        <m:endChr m:val="|"/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 = </m:t>
                        </m:r>
                        <m:sSup>
                          <m:sSup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en-US" sz="1800" noProof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noProof="0" dirty="0"/>
                  <a:t>If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=0 , </m:t>
                    </m:r>
                    <m:d>
                      <m:dPr>
                        <m:begChr m:val="|"/>
                        <m:endChr m:val="|"/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 = </m:t>
                        </m:r>
                        <m:sSup>
                          <m:sSup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0&gt;</m:t>
                    </m:r>
                  </m:oMath>
                </a14:m>
                <a:r>
                  <a:rPr lang="en-US" sz="1800" noProof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676400"/>
                <a:ext cx="7924800" cy="1828800"/>
              </a:xfrm>
              <a:blipFill>
                <a:blip r:embed="rId3"/>
                <a:stretch>
                  <a:fillRect l="-96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2D5CDDEC-2B54-7924-D47E-FBF354A0667F}"/>
              </a:ext>
            </a:extLst>
          </p:cNvPr>
          <p:cNvGrpSpPr/>
          <p:nvPr/>
        </p:nvGrpSpPr>
        <p:grpSpPr>
          <a:xfrm>
            <a:off x="542441" y="3842825"/>
            <a:ext cx="7754318" cy="1828800"/>
            <a:chOff x="165912" y="3276600"/>
            <a:chExt cx="7754318" cy="18288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4980425-4210-798F-22D3-FDAC9B7E59C7}"/>
                </a:ext>
              </a:extLst>
            </p:cNvPr>
            <p:cNvSpPr/>
            <p:nvPr/>
          </p:nvSpPr>
          <p:spPr bwMode="auto">
            <a:xfrm>
              <a:off x="3266337" y="3810000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9A8C0C-2F9D-C267-C0A7-C2944403A2D4}"/>
                </a:ext>
              </a:extLst>
            </p:cNvPr>
            <p:cNvSpPr txBox="1"/>
            <p:nvPr/>
          </p:nvSpPr>
          <p:spPr>
            <a:xfrm>
              <a:off x="3200400" y="38100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6F2D6FCD-9683-26CD-497D-321B91CD051F}"/>
                </a:ext>
              </a:extLst>
            </p:cNvPr>
            <p:cNvSpPr/>
            <p:nvPr/>
          </p:nvSpPr>
          <p:spPr bwMode="auto">
            <a:xfrm rot="16200000">
              <a:off x="7394448" y="3705653"/>
              <a:ext cx="533401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B6BE84A-8E6F-47DD-AEF6-33FE089E3E4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20974" y="3962400"/>
              <a:ext cx="155562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FD94642-4D66-0687-448C-58C3D139C36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20974" y="4649037"/>
              <a:ext cx="291924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496474B-C281-188B-8710-E4839A47511A}"/>
                </a:ext>
              </a:extLst>
            </p:cNvPr>
            <p:cNvSpPr/>
            <p:nvPr/>
          </p:nvSpPr>
          <p:spPr bwMode="auto">
            <a:xfrm>
              <a:off x="4660761" y="3276600"/>
              <a:ext cx="365760" cy="18288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00B089-335A-3589-D5BF-D32601D2EC15}"/>
                </a:ext>
              </a:extLst>
            </p:cNvPr>
            <p:cNvSpPr txBox="1"/>
            <p:nvPr/>
          </p:nvSpPr>
          <p:spPr>
            <a:xfrm>
              <a:off x="4495800" y="3959124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 err="1">
                  <a:latin typeface="Calibri" panose="020F0502020204030204" pitchFamily="34" charset="0"/>
                  <a:cs typeface="Calibri" panose="020F0502020204030204" pitchFamily="34" charset="0"/>
                </a:rPr>
                <a:t>U</a:t>
              </a:r>
              <a:r>
                <a:rPr lang="en-US" sz="2000" baseline="-25000" noProof="0" dirty="0" err="1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endParaRPr lang="en-US" sz="2000" baseline="-25000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C24E0B-D950-47EF-06C0-8C63CA017A0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29201" y="4648200"/>
              <a:ext cx="289102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F34F0B5-B107-B2DC-164B-D7395A5447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29200" y="3962400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65F3CA-8BC8-4B7A-B642-6CDD83B791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77000" y="3962400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A7040A4-6E2C-CCA7-16BF-D7C83BD054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70160" y="3962400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F67E032-C3B8-D128-51F7-7FFE9F89F00A}"/>
                    </a:ext>
                  </a:extLst>
                </p:cNvPr>
                <p:cNvSpPr txBox="1"/>
                <p:nvPr/>
              </p:nvSpPr>
              <p:spPr>
                <a:xfrm>
                  <a:off x="806574" y="3720643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F67E032-C3B8-D128-51F7-7FFE9F89F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74" y="3720643"/>
                  <a:ext cx="68580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9091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004855D-D928-ADE5-D054-3A4673FB670F}"/>
                    </a:ext>
                  </a:extLst>
                </p:cNvPr>
                <p:cNvSpPr txBox="1"/>
                <p:nvPr/>
              </p:nvSpPr>
              <p:spPr>
                <a:xfrm>
                  <a:off x="165912" y="4435217"/>
                  <a:ext cx="1828800" cy="670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004855D-D928-ADE5-D054-3A4673FB67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912" y="4435217"/>
                  <a:ext cx="1828800" cy="670183"/>
                </a:xfrm>
                <a:prstGeom prst="rect">
                  <a:avLst/>
                </a:prstGeom>
                <a:blipFill>
                  <a:blip r:embed="rId5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A0D5423-001D-B414-1C20-9FA0BF94ACB1}"/>
                </a:ext>
              </a:extLst>
            </p:cNvPr>
            <p:cNvSpPr/>
            <p:nvPr/>
          </p:nvSpPr>
          <p:spPr bwMode="auto">
            <a:xfrm>
              <a:off x="6085737" y="3790890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9F0703-051B-6B1A-4E80-DC222026FE45}"/>
                </a:ext>
              </a:extLst>
            </p:cNvPr>
            <p:cNvSpPr txBox="1"/>
            <p:nvPr/>
          </p:nvSpPr>
          <p:spPr>
            <a:xfrm>
              <a:off x="6019800" y="37908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543951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22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noProof="0" dirty="0"/>
              <a:t>Deutch-</a:t>
            </a:r>
            <a:r>
              <a:rPr lang="en-US" sz="3600" noProof="0" dirty="0" err="1"/>
              <a:t>Josza</a:t>
            </a:r>
            <a:endParaRPr lang="en-US" sz="36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42832" y="1065381"/>
                <a:ext cx="7924800" cy="1057947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Problem: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which is either constant or balanced.</a:t>
                </a:r>
                <a:endParaRPr lang="en-US" sz="1800" noProof="0" dirty="0"/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Which is it?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noProof="0" dirty="0">
                    <a:cs typeface="Calibri" panose="020F0502020204030204" pitchFamily="34" charset="0"/>
                  </a:rPr>
                  <a:t>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1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sz="18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18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8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 |</m:t>
                    </m:r>
                    <m:r>
                      <a:rPr lang="en-US" sz="1800" b="1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sz="18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18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1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1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an n-bit quantity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2832" y="1065381"/>
                <a:ext cx="7924800" cy="1057947"/>
              </a:xfrm>
              <a:blipFill>
                <a:blip r:embed="rId3"/>
                <a:stretch>
                  <a:fillRect l="-960" t="-7143"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827988-F389-F446-AC2C-AAF181620340}"/>
                  </a:ext>
                </a:extLst>
              </p:cNvPr>
              <p:cNvSpPr txBox="1"/>
              <p:nvPr/>
            </p:nvSpPr>
            <p:spPr>
              <a:xfrm>
                <a:off x="6051530" y="5273416"/>
                <a:ext cx="3695700" cy="670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|0&gt;−|1&gt;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827988-F389-F446-AC2C-AAF181620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30" y="5273416"/>
                <a:ext cx="3695700" cy="6701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F3F58B4C-0019-A2C1-304F-14CCC72395BA}"/>
              </a:ext>
            </a:extLst>
          </p:cNvPr>
          <p:cNvGrpSpPr/>
          <p:nvPr/>
        </p:nvGrpSpPr>
        <p:grpSpPr>
          <a:xfrm>
            <a:off x="-108109" y="2133600"/>
            <a:ext cx="7423309" cy="4201471"/>
            <a:chOff x="-228600" y="2133600"/>
            <a:chExt cx="7423309" cy="4201471"/>
          </a:xfrm>
        </p:grpSpPr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D782B504-2A09-2540-5B44-1ED2B29A7534}"/>
                </a:ext>
              </a:extLst>
            </p:cNvPr>
            <p:cNvSpPr/>
            <p:nvPr/>
          </p:nvSpPr>
          <p:spPr bwMode="auto">
            <a:xfrm rot="16200000">
              <a:off x="6632449" y="2271746"/>
              <a:ext cx="533401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E287DA3-23E1-26F1-4DC9-6E119E4DEAA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9200" y="2528492"/>
              <a:ext cx="1447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85CC2C5-565E-B480-C8BA-FED1BA14B8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4629" y="5614636"/>
              <a:ext cx="2571323" cy="2416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45BBDA-7FF9-8E6D-5615-68F4EEDB6307}"/>
                </a:ext>
              </a:extLst>
            </p:cNvPr>
            <p:cNvSpPr/>
            <p:nvPr/>
          </p:nvSpPr>
          <p:spPr bwMode="auto">
            <a:xfrm>
              <a:off x="3822561" y="5347892"/>
              <a:ext cx="685800" cy="6858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BBD27A-79B9-348A-18AF-08C38028BB68}"/>
                </a:ext>
              </a:extLst>
            </p:cNvPr>
            <p:cNvSpPr txBox="1"/>
            <p:nvPr/>
          </p:nvSpPr>
          <p:spPr>
            <a:xfrm>
              <a:off x="3765709" y="5486400"/>
              <a:ext cx="685800" cy="68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 err="1">
                  <a:latin typeface="Calibri" panose="020F0502020204030204" pitchFamily="34" charset="0"/>
                  <a:cs typeface="Calibri" panose="020F0502020204030204" pitchFamily="34" charset="0"/>
                </a:rPr>
                <a:t>U</a:t>
              </a:r>
              <a:r>
                <a:rPr lang="en-US" sz="2000" baseline="-25000" noProof="0" dirty="0" err="1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endParaRPr lang="en-US" sz="2000" baseline="-25000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E1196C8-525E-D487-F830-D0BFB94C2BF6}"/>
                </a:ext>
              </a:extLst>
            </p:cNvPr>
            <p:cNvCxnSpPr>
              <a:cxnSpLocks/>
              <a:stCxn id="32" idx="7"/>
            </p:cNvCxnSpPr>
            <p:nvPr/>
          </p:nvCxnSpPr>
          <p:spPr bwMode="auto">
            <a:xfrm>
              <a:off x="4383613" y="2523759"/>
              <a:ext cx="950387" cy="473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426A87-2E43-5522-DF9F-EC4D28F66F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15000" y="2528492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5630F6-E92B-8245-4601-002DABE9975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38857" y="4343400"/>
              <a:ext cx="69951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2AD2A7C-76CD-95C6-527F-D34180129992}"/>
                    </a:ext>
                  </a:extLst>
                </p:cNvPr>
                <p:cNvSpPr txBox="1"/>
                <p:nvPr/>
              </p:nvSpPr>
              <p:spPr>
                <a:xfrm>
                  <a:off x="690371" y="2361041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2AD2A7C-76CD-95C6-527F-D341801299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71" y="2361041"/>
                  <a:ext cx="68580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7143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7805842-78EB-B47B-DEC8-4258CB370F21}"/>
                    </a:ext>
                  </a:extLst>
                </p:cNvPr>
                <p:cNvSpPr txBox="1"/>
                <p:nvPr/>
              </p:nvSpPr>
              <p:spPr>
                <a:xfrm>
                  <a:off x="-228600" y="5273417"/>
                  <a:ext cx="1828800" cy="670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7805842-78EB-B47B-DEC8-4258CB370F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28600" y="5273417"/>
                  <a:ext cx="1828800" cy="67018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7EC8994-262C-15CD-A4F3-8E017FFB97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4629" y="3214292"/>
              <a:ext cx="1447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3ACC910-F789-5DCB-3761-0D8C223E3FDE}"/>
                    </a:ext>
                  </a:extLst>
                </p:cNvPr>
                <p:cNvSpPr txBox="1"/>
                <p:nvPr/>
              </p:nvSpPr>
              <p:spPr>
                <a:xfrm>
                  <a:off x="685800" y="3046841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3ACC910-F789-5DCB-3761-0D8C223E3F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3046841"/>
                  <a:ext cx="68580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7273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0F40D7-85B2-A6EF-CA12-11BB2E3B6B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9200" y="4358451"/>
              <a:ext cx="1447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95CF0E6-6F66-D4EA-C8AE-3307050FCB98}"/>
                    </a:ext>
                  </a:extLst>
                </p:cNvPr>
                <p:cNvSpPr txBox="1"/>
                <p:nvPr/>
              </p:nvSpPr>
              <p:spPr>
                <a:xfrm>
                  <a:off x="690371" y="4191000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95CF0E6-6F66-D4EA-C8AE-3307050FCB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71" y="4191000"/>
                  <a:ext cx="68580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714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EBC571-9AE4-62F8-F829-00C67614CE5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22611" y="3228945"/>
              <a:ext cx="65336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903E69D-BF86-1BEB-940E-48F7452F55C9}"/>
                </a:ext>
              </a:extLst>
            </p:cNvPr>
            <p:cNvCxnSpPr>
              <a:cxnSpLocks/>
              <a:endCxn id="32" idx="1"/>
            </p:cNvCxnSpPr>
            <p:nvPr/>
          </p:nvCxnSpPr>
          <p:spPr bwMode="auto">
            <a:xfrm>
              <a:off x="3038857" y="2514600"/>
              <a:ext cx="747095" cy="915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E7A0BCC-602F-4B7D-5BA9-BBA7EBB83734}"/>
                </a:ext>
              </a:extLst>
            </p:cNvPr>
            <p:cNvSpPr txBox="1"/>
            <p:nvPr/>
          </p:nvSpPr>
          <p:spPr>
            <a:xfrm>
              <a:off x="2710927" y="351412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noProof="0" dirty="0"/>
                <a:t>…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3C4FAF8-0002-97D9-9768-A5CC39A159CD}"/>
                </a:ext>
              </a:extLst>
            </p:cNvPr>
            <p:cNvSpPr/>
            <p:nvPr/>
          </p:nvSpPr>
          <p:spPr bwMode="auto">
            <a:xfrm>
              <a:off x="3662172" y="2133600"/>
              <a:ext cx="845221" cy="2664172"/>
            </a:xfrm>
            <a:prstGeom prst="ellips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FC59753A-6719-6897-D0EA-FAD238F2FB38}"/>
                </a:ext>
              </a:extLst>
            </p:cNvPr>
            <p:cNvSpPr/>
            <p:nvPr/>
          </p:nvSpPr>
          <p:spPr bwMode="auto">
            <a:xfrm rot="16200000">
              <a:off x="6683454" y="3033746"/>
              <a:ext cx="533401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9EA3CB5-7076-53FE-F3F3-F3327E486EF4}"/>
                </a:ext>
              </a:extLst>
            </p:cNvPr>
            <p:cNvCxnSpPr>
              <a:cxnSpLocks/>
              <a:endCxn id="30723" idx="1"/>
            </p:cNvCxnSpPr>
            <p:nvPr/>
          </p:nvCxnSpPr>
          <p:spPr bwMode="auto">
            <a:xfrm>
              <a:off x="4495800" y="3290492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BB425CF-DBE2-2387-6720-1CEDF7E4BDF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15000" y="3290492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C0B15365-B9C7-BC5A-3AB1-A86759F2B241}"/>
                </a:ext>
              </a:extLst>
            </p:cNvPr>
            <p:cNvSpPr/>
            <p:nvPr/>
          </p:nvSpPr>
          <p:spPr bwMode="auto">
            <a:xfrm rot="16200000">
              <a:off x="6632449" y="4100546"/>
              <a:ext cx="533401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6200688-D8FC-F3F3-3ECF-E777574FA91B}"/>
                </a:ext>
              </a:extLst>
            </p:cNvPr>
            <p:cNvCxnSpPr>
              <a:cxnSpLocks/>
              <a:endCxn id="30727" idx="1"/>
            </p:cNvCxnSpPr>
            <p:nvPr/>
          </p:nvCxnSpPr>
          <p:spPr bwMode="auto">
            <a:xfrm>
              <a:off x="4419600" y="4357292"/>
              <a:ext cx="9144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107A778-4C99-B38B-2811-D2A837BEA6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15000" y="4357292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56311EE-B4CD-7C14-F868-CBFA95929188}"/>
                </a:ext>
              </a:extLst>
            </p:cNvPr>
            <p:cNvSpPr txBox="1"/>
            <p:nvPr/>
          </p:nvSpPr>
          <p:spPr>
            <a:xfrm>
              <a:off x="5467933" y="3519092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noProof="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32EDD34-EA62-B4AC-9CC9-8C4D6AE147E4}"/>
                    </a:ext>
                  </a:extLst>
                </p:cNvPr>
                <p:cNvSpPr txBox="1"/>
                <p:nvPr/>
              </p:nvSpPr>
              <p:spPr>
                <a:xfrm>
                  <a:off x="1219200" y="5943600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32EDD34-EA62-B4AC-9CC9-8C4D6AE147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5943600"/>
                  <a:ext cx="83820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597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ADDA4E2-C1EF-026B-EA51-73EA8ECE3C0D}"/>
                    </a:ext>
                  </a:extLst>
                </p:cNvPr>
                <p:cNvSpPr txBox="1"/>
                <p:nvPr/>
              </p:nvSpPr>
              <p:spPr>
                <a:xfrm>
                  <a:off x="3130138" y="5965739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ADDA4E2-C1EF-026B-EA51-73EA8ECE3C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0138" y="5965739"/>
                  <a:ext cx="838200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4412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2F22E37-CB56-6F34-BB8F-20329F70268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95800" y="5624147"/>
              <a:ext cx="2590800" cy="1465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1A21DDD6-922B-5BF8-6077-DEE16C233F4F}"/>
                    </a:ext>
                  </a:extLst>
                </p:cNvPr>
                <p:cNvSpPr txBox="1"/>
                <p:nvPr/>
              </p:nvSpPr>
              <p:spPr>
                <a:xfrm>
                  <a:off x="4800600" y="5955269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1A21DDD6-922B-5BF8-6077-DEE16C233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5955269"/>
                  <a:ext cx="838200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4478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43B867A-18E8-C13F-897B-262142C07A46}"/>
                    </a:ext>
                  </a:extLst>
                </p:cNvPr>
                <p:cNvSpPr txBox="1"/>
                <p:nvPr/>
              </p:nvSpPr>
              <p:spPr>
                <a:xfrm>
                  <a:off x="6248400" y="5943601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43B867A-18E8-C13F-897B-262142C07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943601"/>
                  <a:ext cx="83820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597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3A833F9-447E-F8BB-47CC-B4E6BE736519}"/>
                </a:ext>
              </a:extLst>
            </p:cNvPr>
            <p:cNvSpPr/>
            <p:nvPr/>
          </p:nvSpPr>
          <p:spPr bwMode="auto">
            <a:xfrm>
              <a:off x="2673097" y="23476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A793A8E-E727-0C14-84F8-C6D6ED933FA0}"/>
                </a:ext>
              </a:extLst>
            </p:cNvPr>
            <p:cNvSpPr txBox="1"/>
            <p:nvPr/>
          </p:nvSpPr>
          <p:spPr>
            <a:xfrm>
              <a:off x="2667000" y="23430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9A684E1-3D06-B945-6F08-257E8CBD101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14800" y="4797772"/>
              <a:ext cx="0" cy="58985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567CCFB-011F-A35C-A90B-568953C7BD73}"/>
                </a:ext>
              </a:extLst>
            </p:cNvPr>
            <p:cNvSpPr/>
            <p:nvPr/>
          </p:nvSpPr>
          <p:spPr bwMode="auto">
            <a:xfrm>
              <a:off x="5340097" y="236674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328444F-66EB-8063-0547-B65CB8CF1CB1}"/>
                </a:ext>
              </a:extLst>
            </p:cNvPr>
            <p:cNvSpPr txBox="1"/>
            <p:nvPr/>
          </p:nvSpPr>
          <p:spPr>
            <a:xfrm>
              <a:off x="5334000" y="23622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793EC67-54FB-C1F4-29BB-4191E88F4232}"/>
                </a:ext>
              </a:extLst>
            </p:cNvPr>
            <p:cNvSpPr/>
            <p:nvPr/>
          </p:nvSpPr>
          <p:spPr bwMode="auto">
            <a:xfrm>
              <a:off x="2673097" y="30334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8B33DE-C3DA-AD03-2270-FBEAD466CCA1}"/>
                </a:ext>
              </a:extLst>
            </p:cNvPr>
            <p:cNvSpPr txBox="1"/>
            <p:nvPr/>
          </p:nvSpPr>
          <p:spPr>
            <a:xfrm>
              <a:off x="2667000" y="30288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30720" name="Rectangle 30719">
              <a:extLst>
                <a:ext uri="{FF2B5EF4-FFF2-40B4-BE49-F238E27FC236}">
                  <a16:creationId xmlns:a16="http://schemas.microsoft.com/office/drawing/2014/main" id="{8352B717-BD54-D052-65AA-7E6DBF639E40}"/>
                </a:ext>
              </a:extLst>
            </p:cNvPr>
            <p:cNvSpPr/>
            <p:nvPr/>
          </p:nvSpPr>
          <p:spPr bwMode="auto">
            <a:xfrm>
              <a:off x="2673097" y="41764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30721" name="TextBox 30720">
              <a:extLst>
                <a:ext uri="{FF2B5EF4-FFF2-40B4-BE49-F238E27FC236}">
                  <a16:creationId xmlns:a16="http://schemas.microsoft.com/office/drawing/2014/main" id="{1FE18B1A-0FAD-1141-1FF3-14C9313AB6CF}"/>
                </a:ext>
              </a:extLst>
            </p:cNvPr>
            <p:cNvSpPr txBox="1"/>
            <p:nvPr/>
          </p:nvSpPr>
          <p:spPr>
            <a:xfrm>
              <a:off x="2667000" y="41718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30722" name="Rectangle 30721">
              <a:extLst>
                <a:ext uri="{FF2B5EF4-FFF2-40B4-BE49-F238E27FC236}">
                  <a16:creationId xmlns:a16="http://schemas.microsoft.com/office/drawing/2014/main" id="{619516A3-9C11-AE6C-557A-230D867A6447}"/>
                </a:ext>
              </a:extLst>
            </p:cNvPr>
            <p:cNvSpPr/>
            <p:nvPr/>
          </p:nvSpPr>
          <p:spPr bwMode="auto">
            <a:xfrm>
              <a:off x="5340097" y="31096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30723" name="TextBox 30722">
              <a:extLst>
                <a:ext uri="{FF2B5EF4-FFF2-40B4-BE49-F238E27FC236}">
                  <a16:creationId xmlns:a16="http://schemas.microsoft.com/office/drawing/2014/main" id="{6A86771C-8D40-B102-01AA-65E5848602B6}"/>
                </a:ext>
              </a:extLst>
            </p:cNvPr>
            <p:cNvSpPr txBox="1"/>
            <p:nvPr/>
          </p:nvSpPr>
          <p:spPr>
            <a:xfrm>
              <a:off x="5334000" y="31050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30726" name="Rectangle 30725">
              <a:extLst>
                <a:ext uri="{FF2B5EF4-FFF2-40B4-BE49-F238E27FC236}">
                  <a16:creationId xmlns:a16="http://schemas.microsoft.com/office/drawing/2014/main" id="{2224A3ED-B53A-30A5-3BE2-54A20ADADAB7}"/>
                </a:ext>
              </a:extLst>
            </p:cNvPr>
            <p:cNvSpPr/>
            <p:nvPr/>
          </p:nvSpPr>
          <p:spPr bwMode="auto">
            <a:xfrm>
              <a:off x="5340097" y="41764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30727" name="TextBox 30726">
              <a:extLst>
                <a:ext uri="{FF2B5EF4-FFF2-40B4-BE49-F238E27FC236}">
                  <a16:creationId xmlns:a16="http://schemas.microsoft.com/office/drawing/2014/main" id="{47E59A2C-F960-88DC-E94A-4E2009D0AFD4}"/>
                </a:ext>
              </a:extLst>
            </p:cNvPr>
            <p:cNvSpPr txBox="1"/>
            <p:nvPr/>
          </p:nvSpPr>
          <p:spPr>
            <a:xfrm>
              <a:off x="5334000" y="41718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119248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23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DJ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684317"/>
                <a:ext cx="79248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 noProof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 noProof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 noProof="0">
                        <a:latin typeface="Cambria Math" panose="02040503050406030204" pitchFamily="18" charset="0"/>
                      </a:rPr>
                      <m:t>&gt; = </m:t>
                    </m:r>
                    <m:sSup>
                      <m:sSupPr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noProof="0">
                            <a:latin typeface="Cambria Math" panose="02040503050406030204" pitchFamily="18" charset="0"/>
                          </a:rPr>
                          <m:t>|0&gt;</m:t>
                        </m:r>
                      </m:e>
                      <m:sup>
                        <m:r>
                          <a:rPr lang="en-US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f>
                      <m:fPr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noProof="0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2400" noProof="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 noProof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noProof="0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400" i="1" noProof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1" i="1" noProof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r>
                          <a:rPr lang="en-US" sz="24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1" i="1" noProof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i="1" noProof="0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2400" i="1" noProof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400" noProof="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 noProof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noProof="0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400" i="1" noProof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1" i="1" noProof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b="1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noProof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2400" b="1" i="1" noProof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noProof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4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1" i="1" noProof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i="1" noProof="0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2400" i="1" noProof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400" noProof="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 noProof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noProof="0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400" i="1" noProof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1" i="1" noProof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b="1" i="1" noProof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b="1" i="1" noProof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  <m:sup/>
                          <m:e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sz="2400" b="1" i="1" noProof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noProof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2400" b="1" i="1" noProof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i="1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noProof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1" i="1" noProof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400" b="1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400" b="1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𝒛</m:t>
                                </m:r>
                              </m:sup>
                            </m:sSup>
                            <m:r>
                              <a:rPr lang="en-US" sz="2400" b="1" i="1" noProof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  <m:f>
                          <m:fPr>
                            <m:ctrlPr>
                              <a:rPr lang="en-US" sz="2400" i="1" noProof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400" noProof="0" dirty="0"/>
              </a:p>
              <a:p>
                <a:pPr defTabSz="912791">
                  <a:lnSpc>
                    <a:spcPct val="90000"/>
                  </a:lnSpc>
                </a:pPr>
                <a:endParaRPr lang="en-US" sz="2000" noProof="0" dirty="0"/>
              </a:p>
              <a:p>
                <a:pPr defTabSz="912791">
                  <a:lnSpc>
                    <a:spcPct val="90000"/>
                  </a:lnSpc>
                </a:pPr>
                <a:endParaRPr lang="en-US" sz="2000" noProof="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684317"/>
                <a:ext cx="7924800" cy="4800600"/>
              </a:xfrm>
              <a:blipFill>
                <a:blip r:embed="rId3"/>
                <a:stretch>
                  <a:fillRect l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71997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24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Simon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43000"/>
                <a:ext cx="8458200" cy="48768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 </m:t>
                    </m:r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noProof="0" dirty="0"/>
                  <a:t>: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noProof="0" dirty="0"/>
                  <a:t> </a:t>
                </a:r>
                <a:r>
                  <a:rPr lang="en-US" sz="1800" noProof="0" dirty="0" err="1"/>
                  <a:t>iff</a:t>
                </a:r>
                <a:r>
                  <a:rPr lang="en-US" sz="1800" noProof="0" dirty="0"/>
                  <a:t>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noProof="0" dirty="0"/>
                  <a:t> or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endParaRPr lang="en-US" sz="1600" noProof="0" dirty="0"/>
              </a:p>
              <a:p>
                <a:pPr marL="285743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</a:rPr>
                      <m:t>:|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noProof="0" dirty="0">
                  <a:ea typeface="Cambria Math" panose="02040503050406030204" pitchFamily="18" charset="0"/>
                </a:endParaRPr>
              </a:p>
              <a:p>
                <a:pPr marL="285743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&gt;)= 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noProof="0" dirty="0">
                  <a:ea typeface="Cambria Math" panose="02040503050406030204" pitchFamily="18" charset="0"/>
                </a:endParaRPr>
              </a:p>
              <a:p>
                <a:pPr marL="285743" defTabSz="912791">
                  <a:lnSpc>
                    <a:spcPct val="90000"/>
                  </a:lnSpc>
                </a:pPr>
                <a:endParaRPr lang="en-US" sz="2000" noProof="0" dirty="0">
                  <a:ea typeface="Cambria Math" panose="02040503050406030204" pitchFamily="18" charset="0"/>
                </a:endParaRP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noProof="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/>
                  <a:t>Prepare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i="1" noProof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&gt;|0&gt;</m:t>
                        </m:r>
                      </m:e>
                    </m:nary>
                  </m:oMath>
                </a14:m>
                <a:endParaRPr lang="en-US" sz="1800" noProof="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noProof="0" dirty="0"/>
                  <a:t>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i="1" noProof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)&gt;</m:t>
                        </m:r>
                      </m:e>
                    </m:nary>
                  </m:oMath>
                </a14:m>
                <a:endParaRPr lang="en-US" sz="1800" noProof="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/>
                  <a:t>Measure second bit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noProof="0" dirty="0"/>
                  <a:t> to first register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/>
                  <a:t>Measure first register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noProof="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/>
                  <a:t>If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𝑑𝑖𝑛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800" noProof="0" dirty="0"/>
                  <a:t>1, go to 2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/>
                  <a:t>Output 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i="1" noProof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43000"/>
                <a:ext cx="8458200" cy="4876800"/>
              </a:xfrm>
              <a:blipFill>
                <a:blip r:embed="rId3"/>
                <a:stretch>
                  <a:fillRect l="-450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04003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25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Phase kick back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752600"/>
                <a:ext cx="7924800" cy="38100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𝐶𝑁𝑂𝑇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|0&gt; +|1&gt;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f>
                          <m:f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|0&gt;  − 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|0&gt;  − 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|0&gt;  − 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752600"/>
                <a:ext cx="7924800" cy="3810000"/>
              </a:xfrm>
              <a:blipFill>
                <a:blip r:embed="rId3"/>
                <a:stretch>
                  <a:fillRect l="-481" t="-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5731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26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Phase Estimation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295400"/>
                <a:ext cx="8686800" cy="43434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Phase estimation problem: Given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r>
                  <a:rPr lang="en-US" sz="2000" noProof="0" dirty="0"/>
                  <a:t>,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estimate</a:t>
                </a:r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20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𝜔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≤</m:t>
                    </m:r>
                  </m:oMath>
                </a14:m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noProof="0" dirty="0"/>
                  <a:t>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 probability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num>
                      <m:den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sup>
                    </m:sSup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…)</m:t>
                        </m:r>
                      </m:sup>
                    </m:sSup>
                  </m:oMath>
                </a14:m>
                <a:endParaRPr lang="en-US" sz="20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=.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e>
                    </m:nary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</m:t>
                        </m:r>
                        <m:sSup>
                          <m:sSup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&gt;)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=|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general,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 noProof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 noProof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&gt;)=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 noProof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1" i="1" noProof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b="1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sup>
                        </m:s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 noProof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 noProof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 noProof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&gt;))=</m:t>
                    </m:r>
                    <m:r>
                      <a:rPr lang="en-US" sz="2000" b="1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 noProof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sz="2000" i="1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 </m:t>
                        </m:r>
                        <m:sSup>
                          <m:sSup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sSup>
                              <m:sSup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1&gt;)⊗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 </m:t>
                        </m:r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sSup>
                              <m:sSup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1&gt;)⊗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 </m:t>
                        </m:r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1&gt;)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000" b="0" i="1" noProof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𝜋</m:t>
                                  </m:r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en-US" sz="2000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2000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295400"/>
                <a:ext cx="8686800" cy="4343400"/>
              </a:xfrm>
              <a:blipFill>
                <a:blip r:embed="rId3"/>
                <a:stretch>
                  <a:fillRect l="-876" t="-10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12223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27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Quantum Fourier Transform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16988" y="2209800"/>
                <a:ext cx="7924800" cy="26670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 noProof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 noProof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&gt;)=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 noProof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1" i="1" noProof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b="1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sup>
                        </m:s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 noProof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 noProof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 noProof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&gt;))=</m:t>
                    </m:r>
                    <m:r>
                      <a:rPr lang="en-US" sz="2000" b="1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 noProof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𝑄𝐹𝑇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&gt;)=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𝑄𝐹𝑇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sub>
                        </m:sSub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&gt;)=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−2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16988" y="2209800"/>
                <a:ext cx="7924800" cy="2667000"/>
              </a:xfrm>
              <a:blipFill>
                <a:blip r:embed="rId3"/>
                <a:stretch>
                  <a:fillRect l="-480" t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27657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28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7141"/>
            <a:ext cx="7772400" cy="685800"/>
          </a:xfrm>
        </p:spPr>
        <p:txBody>
          <a:bodyPr/>
          <a:lstStyle/>
          <a:p>
            <a:r>
              <a:rPr lang="en-US" sz="4000" noProof="0" dirty="0"/>
              <a:t>Quantum Fourier Circuit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38E09A-BC8C-D6B3-04D4-90098BF2E0EB}"/>
                  </a:ext>
                </a:extLst>
              </p:cNvPr>
              <p:cNvSpPr txBox="1"/>
              <p:nvPr/>
            </p:nvSpPr>
            <p:spPr>
              <a:xfrm>
                <a:off x="6172200" y="1989802"/>
                <a:ext cx="3605216" cy="60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noProof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noProof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 noProof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600" i="1" noProof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noProof="0">
                              <a:latin typeface="Cambria Math" panose="02040503050406030204" pitchFamily="18" charset="0"/>
                            </a:rPr>
                            <m:t>0&gt;</m:t>
                          </m:r>
                          <m: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 noProof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noProof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 noProof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1600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</m:t>
                                  </m:r>
                                  <m:sSub>
                                    <m:sSubPr>
                                      <m:ctrlP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 noProof="0">
                          <a:latin typeface="Cambria Math" panose="02040503050406030204" pitchFamily="18" charset="0"/>
                        </a:rPr>
                        <m:t>1&gt; )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38E09A-BC8C-D6B3-04D4-90098BF2E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989802"/>
                <a:ext cx="3605216" cy="600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27" name="TextBox 30726">
                <a:extLst>
                  <a:ext uri="{FF2B5EF4-FFF2-40B4-BE49-F238E27FC236}">
                    <a16:creationId xmlns:a16="http://schemas.microsoft.com/office/drawing/2014/main" id="{D9D60FC5-0D05-3877-5803-53FA63544A67}"/>
                  </a:ext>
                </a:extLst>
              </p:cNvPr>
              <p:cNvSpPr txBox="1"/>
              <p:nvPr/>
            </p:nvSpPr>
            <p:spPr>
              <a:xfrm>
                <a:off x="6248400" y="2938001"/>
                <a:ext cx="3605216" cy="60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noProof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noProof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 noProof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600" i="1" noProof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noProof="0">
                              <a:latin typeface="Cambria Math" panose="02040503050406030204" pitchFamily="18" charset="0"/>
                            </a:rPr>
                            <m:t>0&gt;</m:t>
                          </m:r>
                          <m: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 noProof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noProof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 noProof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1600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0. </m:t>
                                  </m:r>
                                  <m:sSub>
                                    <m:sSubPr>
                                      <m:ctrlP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 noProof="0">
                          <a:latin typeface="Cambria Math" panose="02040503050406030204" pitchFamily="18" charset="0"/>
                        </a:rPr>
                        <m:t>1&gt; )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30727" name="TextBox 30726">
                <a:extLst>
                  <a:ext uri="{FF2B5EF4-FFF2-40B4-BE49-F238E27FC236}">
                    <a16:creationId xmlns:a16="http://schemas.microsoft.com/office/drawing/2014/main" id="{D9D60FC5-0D05-3877-5803-53FA63544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938001"/>
                <a:ext cx="3605216" cy="600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4BF57E2-66AA-809D-25D6-2CF5D0DDB758}"/>
              </a:ext>
            </a:extLst>
          </p:cNvPr>
          <p:cNvGrpSpPr/>
          <p:nvPr/>
        </p:nvGrpSpPr>
        <p:grpSpPr>
          <a:xfrm>
            <a:off x="-93716" y="2110236"/>
            <a:ext cx="8932916" cy="3147564"/>
            <a:chOff x="-93716" y="2110236"/>
            <a:chExt cx="8932916" cy="314756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D118E67-C5AC-DB08-1EF8-964B23DBE41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5800" y="2362200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7D61E3D-9D21-ECD6-60CF-72248F598FEC}"/>
                    </a:ext>
                  </a:extLst>
                </p:cNvPr>
                <p:cNvSpPr txBox="1"/>
                <p:nvPr/>
              </p:nvSpPr>
              <p:spPr>
                <a:xfrm>
                  <a:off x="25533" y="2165258"/>
                  <a:ext cx="8126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7D61E3D-9D21-ECD6-60CF-72248F598F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33" y="2165258"/>
                  <a:ext cx="812667" cy="400110"/>
                </a:xfrm>
                <a:prstGeom prst="rect">
                  <a:avLst/>
                </a:prstGeom>
                <a:blipFill>
                  <a:blip r:embed="rId5"/>
                  <a:stretch>
                    <a:fillRect l="-9091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E925931-4AA3-66A1-B5D9-5DCBE58F111C}"/>
                </a:ext>
              </a:extLst>
            </p:cNvPr>
            <p:cNvSpPr/>
            <p:nvPr/>
          </p:nvSpPr>
          <p:spPr bwMode="auto">
            <a:xfrm>
              <a:off x="914400" y="2240279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C1D6184-2892-604A-7B11-9213FEEBEB7B}"/>
                </a:ext>
              </a:extLst>
            </p:cNvPr>
            <p:cNvSpPr txBox="1"/>
            <p:nvPr/>
          </p:nvSpPr>
          <p:spPr>
            <a:xfrm>
              <a:off x="876532" y="2173025"/>
              <a:ext cx="397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0DBF305-E656-461E-8CEC-551D877561ED}"/>
                </a:ext>
              </a:extLst>
            </p:cNvPr>
            <p:cNvSpPr/>
            <p:nvPr/>
          </p:nvSpPr>
          <p:spPr bwMode="auto">
            <a:xfrm>
              <a:off x="5775034" y="4815840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1A3881-BED9-069C-6BC0-B2970EA805DF}"/>
                </a:ext>
              </a:extLst>
            </p:cNvPr>
            <p:cNvSpPr txBox="1"/>
            <p:nvPr/>
          </p:nvSpPr>
          <p:spPr>
            <a:xfrm>
              <a:off x="5715000" y="48006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2D7B869-B6FD-A491-A12A-08BB33BB811B}"/>
                </a:ext>
              </a:extLst>
            </p:cNvPr>
            <p:cNvCxnSpPr>
              <a:cxnSpLocks/>
              <a:endCxn id="21" idx="1"/>
            </p:cNvCxnSpPr>
            <p:nvPr/>
          </p:nvCxnSpPr>
          <p:spPr bwMode="auto">
            <a:xfrm flipV="1">
              <a:off x="852484" y="4975860"/>
              <a:ext cx="4922550" cy="160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1FC4AA7-2963-211C-3557-AC5B6267C17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08568" y="4980578"/>
              <a:ext cx="36843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AED5301-E06F-1A84-605E-0AD0B8242396}"/>
                </a:ext>
              </a:extLst>
            </p:cNvPr>
            <p:cNvSpPr txBox="1"/>
            <p:nvPr/>
          </p:nvSpPr>
          <p:spPr>
            <a:xfrm>
              <a:off x="1371600" y="21452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DDC972-7305-F6AE-B34B-0877A88CA2F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60868" y="3276600"/>
              <a:ext cx="86373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9F51B03-A563-2931-E20A-B1A2C768DC13}"/>
                </a:ext>
              </a:extLst>
            </p:cNvPr>
            <p:cNvSpPr txBox="1"/>
            <p:nvPr/>
          </p:nvSpPr>
          <p:spPr>
            <a:xfrm>
              <a:off x="2253731" y="2110236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…</a:t>
              </a:r>
              <a:endParaRPr lang="en-US" sz="1100" b="1" noProof="0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09C4A09-64BB-BBEE-6908-4A551894E5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8000" y="2357691"/>
              <a:ext cx="321296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1116C93-1BFD-2440-918A-987FF4594D6B}"/>
                    </a:ext>
                  </a:extLst>
                </p:cNvPr>
                <p:cNvSpPr txBox="1"/>
                <p:nvPr/>
              </p:nvSpPr>
              <p:spPr>
                <a:xfrm>
                  <a:off x="-76200" y="4781490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1116C93-1BFD-2440-918A-987FF4594D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6200" y="4781490"/>
                  <a:ext cx="1117468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D5D84F3-23C9-5CC8-BC44-6B6F1481833F}"/>
                    </a:ext>
                  </a:extLst>
                </p:cNvPr>
                <p:cNvSpPr txBox="1"/>
                <p:nvPr/>
              </p:nvSpPr>
              <p:spPr>
                <a:xfrm>
                  <a:off x="6400800" y="4656802"/>
                  <a:ext cx="2438400" cy="600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i="1" noProof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noProof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600" i="1" noProof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6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sz="1600" i="1" noProof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i="1" noProof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noProof="0">
                                <a:latin typeface="Cambria Math" panose="02040503050406030204" pitchFamily="18" charset="0"/>
                              </a:rPr>
                              <m:t>0&gt;</m:t>
                            </m:r>
                            <m:sSup>
                              <m:sSupPr>
                                <m:ctrlPr>
                                  <a:rPr lang="en-US" sz="1600" i="1" noProof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noProof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i="1" noProof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6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6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d>
                                  <m:dPr>
                                    <m:ctrlPr>
                                      <a:rPr lang="en-US" sz="16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0. </m:t>
                                    </m:r>
                                    <m:sSub>
                                      <m:sSubPr>
                                        <m:ctrlPr>
                                          <a:rPr lang="en-US" sz="1600" i="1" noProof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noProof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 noProof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1600" i="1" noProof="0">
                            <a:latin typeface="Cambria Math" panose="02040503050406030204" pitchFamily="18" charset="0"/>
                          </a:rPr>
                          <m:t>1&gt; )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D5D84F3-23C9-5CC8-BC44-6B6F148183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800" y="4656802"/>
                  <a:ext cx="2438400" cy="600998"/>
                </a:xfrm>
                <a:prstGeom prst="rect">
                  <a:avLst/>
                </a:prstGeom>
                <a:blipFill>
                  <a:blip r:embed="rId7"/>
                  <a:stretch>
                    <a:fillRect r="-5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D227759-BFBA-492F-7AF3-E8B0D300DA91}"/>
                    </a:ext>
                  </a:extLst>
                </p:cNvPr>
                <p:cNvSpPr txBox="1"/>
                <p:nvPr/>
              </p:nvSpPr>
              <p:spPr>
                <a:xfrm>
                  <a:off x="-93716" y="3003458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D227759-BFBA-492F-7AF3-E8B0D300DA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3716" y="3003458"/>
                  <a:ext cx="1117468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736" name="TextBox 30735">
              <a:extLst>
                <a:ext uri="{FF2B5EF4-FFF2-40B4-BE49-F238E27FC236}">
                  <a16:creationId xmlns:a16="http://schemas.microsoft.com/office/drawing/2014/main" id="{1F90A883-3541-5FA9-CDBF-982D2FD4B724}"/>
                </a:ext>
              </a:extLst>
            </p:cNvPr>
            <p:cNvSpPr txBox="1"/>
            <p:nvPr/>
          </p:nvSpPr>
          <p:spPr>
            <a:xfrm>
              <a:off x="1905000" y="2133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2000" baseline="-25000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39" name="TextBox 30738">
              <a:extLst>
                <a:ext uri="{FF2B5EF4-FFF2-40B4-BE49-F238E27FC236}">
                  <a16:creationId xmlns:a16="http://schemas.microsoft.com/office/drawing/2014/main" id="{1D290806-E421-6F06-BC48-4B26B773F1AC}"/>
                </a:ext>
              </a:extLst>
            </p:cNvPr>
            <p:cNvSpPr txBox="1"/>
            <p:nvPr/>
          </p:nvSpPr>
          <p:spPr>
            <a:xfrm>
              <a:off x="2667000" y="2133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n</a:t>
              </a:r>
              <a:endParaRPr lang="en-US" sz="2000" baseline="-25000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0743" name="Straight Connector 30742">
              <a:extLst>
                <a:ext uri="{FF2B5EF4-FFF2-40B4-BE49-F238E27FC236}">
                  <a16:creationId xmlns:a16="http://schemas.microsoft.com/office/drawing/2014/main" id="{5532602D-DEA8-BB27-7B00-98A8DFFB1B83}"/>
                </a:ext>
              </a:extLst>
            </p:cNvPr>
            <p:cNvCxnSpPr>
              <a:cxnSpLocks/>
              <a:stCxn id="5" idx="2"/>
            </p:cNvCxnSpPr>
            <p:nvPr/>
          </p:nvCxnSpPr>
          <p:spPr bwMode="auto">
            <a:xfrm flipH="1">
              <a:off x="2895600" y="2565084"/>
              <a:ext cx="7620" cy="242954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0" name="Straight Connector 30759">
              <a:extLst>
                <a:ext uri="{FF2B5EF4-FFF2-40B4-BE49-F238E27FC236}">
                  <a16:creationId xmlns:a16="http://schemas.microsoft.com/office/drawing/2014/main" id="{8BE80930-2DAB-5AF3-179F-7911DC620BB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2000" y="3200400"/>
              <a:ext cx="245040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2" name="Straight Connector 30761">
              <a:extLst>
                <a:ext uri="{FF2B5EF4-FFF2-40B4-BE49-F238E27FC236}">
                  <a16:creationId xmlns:a16="http://schemas.microsoft.com/office/drawing/2014/main" id="{2508D2BC-20B3-0A03-7036-8D7D877FE98B}"/>
                </a:ext>
              </a:extLst>
            </p:cNvPr>
            <p:cNvCxnSpPr>
              <a:cxnSpLocks/>
              <a:stCxn id="2" idx="2"/>
            </p:cNvCxnSpPr>
            <p:nvPr/>
          </p:nvCxnSpPr>
          <p:spPr bwMode="auto">
            <a:xfrm>
              <a:off x="1607820" y="2529840"/>
              <a:ext cx="7620" cy="69130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8" name="Straight Connector 30767">
              <a:extLst>
                <a:ext uri="{FF2B5EF4-FFF2-40B4-BE49-F238E27FC236}">
                  <a16:creationId xmlns:a16="http://schemas.microsoft.com/office/drawing/2014/main" id="{F0DBF52A-A666-25ED-9B86-5A222D9BBE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38982" y="3403568"/>
              <a:ext cx="0" cy="159105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773" name="TextBox 30772">
              <a:extLst>
                <a:ext uri="{FF2B5EF4-FFF2-40B4-BE49-F238E27FC236}">
                  <a16:creationId xmlns:a16="http://schemas.microsoft.com/office/drawing/2014/main" id="{903E2130-9CA2-E3B7-B728-210357A48561}"/>
                </a:ext>
              </a:extLst>
            </p:cNvPr>
            <p:cNvSpPr txBox="1"/>
            <p:nvPr/>
          </p:nvSpPr>
          <p:spPr>
            <a:xfrm>
              <a:off x="914400" y="3729335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…</a:t>
              </a:r>
              <a:endParaRPr lang="en-US" sz="1100" b="1" noProof="0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6F3A15-9D56-1BCB-CBF3-C7DF027EE11A}"/>
                </a:ext>
              </a:extLst>
            </p:cNvPr>
            <p:cNvSpPr/>
            <p:nvPr/>
          </p:nvSpPr>
          <p:spPr bwMode="auto">
            <a:xfrm>
              <a:off x="1447800" y="2209800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72B4A0E-28DF-D6AC-F969-9C98CE9556CF}"/>
                </a:ext>
              </a:extLst>
            </p:cNvPr>
            <p:cNvSpPr/>
            <p:nvPr/>
          </p:nvSpPr>
          <p:spPr bwMode="auto">
            <a:xfrm>
              <a:off x="1965960" y="2240279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EA3694-D8FD-83D1-0A43-6698A0CA8CBF}"/>
                </a:ext>
              </a:extLst>
            </p:cNvPr>
            <p:cNvSpPr/>
            <p:nvPr/>
          </p:nvSpPr>
          <p:spPr bwMode="auto">
            <a:xfrm>
              <a:off x="2743200" y="2245044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A03CC5D-327B-DB28-2608-520606F1F9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39108" y="2394012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DF45542-AC8E-8EFA-F323-0E4CDFA17A7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52600" y="2432607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FAAAF42-EBEE-DF48-772A-30FA290B89A2}"/>
                </a:ext>
              </a:extLst>
            </p:cNvPr>
            <p:cNvSpPr/>
            <p:nvPr/>
          </p:nvSpPr>
          <p:spPr bwMode="auto">
            <a:xfrm>
              <a:off x="3276600" y="3097378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8BCE63-FE8F-CBE3-6518-66B737EC1DB8}"/>
                </a:ext>
              </a:extLst>
            </p:cNvPr>
            <p:cNvSpPr txBox="1"/>
            <p:nvPr/>
          </p:nvSpPr>
          <p:spPr>
            <a:xfrm>
              <a:off x="3238732" y="3030124"/>
              <a:ext cx="397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DA1FA78-B79C-6C0E-6C59-3DC116CFEE96}"/>
                </a:ext>
              </a:extLst>
            </p:cNvPr>
            <p:cNvSpPr txBox="1"/>
            <p:nvPr/>
          </p:nvSpPr>
          <p:spPr>
            <a:xfrm>
              <a:off x="3733800" y="30596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BE0FAC-6652-EE2C-4E6E-8BCE32BDBD3C}"/>
                </a:ext>
              </a:extLst>
            </p:cNvPr>
            <p:cNvSpPr txBox="1"/>
            <p:nvPr/>
          </p:nvSpPr>
          <p:spPr>
            <a:xfrm>
              <a:off x="4615931" y="2967335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…</a:t>
              </a:r>
              <a:endParaRPr lang="en-US" sz="1100" b="1" noProof="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47CB05-975F-F294-2947-C77CD78CB209}"/>
                </a:ext>
              </a:extLst>
            </p:cNvPr>
            <p:cNvSpPr txBox="1"/>
            <p:nvPr/>
          </p:nvSpPr>
          <p:spPr>
            <a:xfrm>
              <a:off x="4267200" y="30596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2000" baseline="-25000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18E179-540C-BD4A-9A45-788AF27AB676}"/>
                </a:ext>
              </a:extLst>
            </p:cNvPr>
            <p:cNvSpPr txBox="1"/>
            <p:nvPr/>
          </p:nvSpPr>
          <p:spPr>
            <a:xfrm>
              <a:off x="4968243" y="3059668"/>
              <a:ext cx="594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n-1</a:t>
              </a:r>
              <a:endParaRPr lang="en-US" sz="2000" baseline="-25000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5CE693-FA03-78EC-C608-71A4363AC587}"/>
                </a:ext>
              </a:extLst>
            </p:cNvPr>
            <p:cNvSpPr/>
            <p:nvPr/>
          </p:nvSpPr>
          <p:spPr bwMode="auto">
            <a:xfrm>
              <a:off x="3810000" y="3066899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D26AE93-EA06-B4DE-8815-D7722A67BEE8}"/>
                </a:ext>
              </a:extLst>
            </p:cNvPr>
            <p:cNvSpPr/>
            <p:nvPr/>
          </p:nvSpPr>
          <p:spPr bwMode="auto">
            <a:xfrm>
              <a:off x="4328160" y="3097378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A4204FA-F32B-13DB-6C1E-2261286ACD2A}"/>
                </a:ext>
              </a:extLst>
            </p:cNvPr>
            <p:cNvSpPr/>
            <p:nvPr/>
          </p:nvSpPr>
          <p:spPr bwMode="auto">
            <a:xfrm>
              <a:off x="4996931" y="3102143"/>
              <a:ext cx="471901" cy="28426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02DC62-A0D1-3268-65DF-6207F3B7C1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01308" y="3251111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A6006E1-D9B8-7AEC-48AD-20A253BF939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14800" y="3289706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7763543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8120" y="6354585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29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noProof="0" dirty="0"/>
              <a:t>Eigenvalue Estimation</a:t>
            </a:r>
            <a:endParaRPr lang="en-US" sz="36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275570"/>
                <a:ext cx="7924800" cy="93423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1800" noProof="0" dirty="0"/>
                  <a:t> is an eigenstate of a unitary operator,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800" noProof="0" dirty="0"/>
                  <a:t>, so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sz="1800" b="0" i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=</m:t>
                        </m:r>
                        <m:r>
                          <m:rPr>
                            <m:sty m:val="p"/>
                          </m:rPr>
                          <a:rPr lang="en-US" sz="1800" b="0" i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exp</m:t>
                        </m:r>
                        <m:d>
                          <m:d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&gt;.</m:t>
                    </m:r>
                  </m:oMath>
                </a14:m>
                <a:r>
                  <a:rPr lang="en-US" sz="1800" noProof="0" dirty="0"/>
                  <a:t>  </a:t>
                </a:r>
                <a14:m>
                  <m:oMath xmlns:m="http://schemas.openxmlformats.org/officeDocument/2006/math">
                    <m:r>
                      <a:rPr lang="en-US" sz="1800" b="0" i="0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ϕ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1800" b="0" i="0" noProof="0" smtClean="0">
                        <a:latin typeface="Cambria Math" panose="02040503050406030204" pitchFamily="18" charset="0"/>
                      </a:rPr>
                      <m:t>&gt; = 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noProof="0" dirty="0"/>
                  <a:t> (a binary expansion) 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75570"/>
                <a:ext cx="7924800" cy="934230"/>
              </a:xfrm>
              <a:blipFill>
                <a:blip r:embed="rId3"/>
                <a:stretch>
                  <a:fillRect l="-960" t="-45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27E095B0-42CB-7747-E686-8BF7C2229F03}"/>
              </a:ext>
            </a:extLst>
          </p:cNvPr>
          <p:cNvGrpSpPr/>
          <p:nvPr/>
        </p:nvGrpSpPr>
        <p:grpSpPr>
          <a:xfrm>
            <a:off x="76200" y="2133179"/>
            <a:ext cx="8686800" cy="3962821"/>
            <a:chOff x="-152400" y="2056979"/>
            <a:chExt cx="8686800" cy="39628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4B712F1-53DC-38A9-C465-257B67A62CF9}"/>
                    </a:ext>
                  </a:extLst>
                </p:cNvPr>
                <p:cNvSpPr txBox="1"/>
                <p:nvPr/>
              </p:nvSpPr>
              <p:spPr>
                <a:xfrm>
                  <a:off x="2002575" y="5456563"/>
                  <a:ext cx="715093" cy="5632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𝑈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180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4B712F1-53DC-38A9-C465-257B67A62C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2575" y="5456563"/>
                  <a:ext cx="715093" cy="563237"/>
                </a:xfrm>
                <a:prstGeom prst="rect">
                  <a:avLst/>
                </a:prstGeom>
                <a:blipFill>
                  <a:blip r:embed="rId4"/>
                  <a:stretch>
                    <a:fillRect l="-35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D276CAF-1044-A14A-4A8D-5EC0DE5F63E9}"/>
                    </a:ext>
                  </a:extLst>
                </p:cNvPr>
                <p:cNvSpPr txBox="1"/>
                <p:nvPr/>
              </p:nvSpPr>
              <p:spPr>
                <a:xfrm>
                  <a:off x="3205632" y="5456563"/>
                  <a:ext cx="650085" cy="5632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𝑈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180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−2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D276CAF-1044-A14A-4A8D-5EC0DE5F63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5632" y="5456563"/>
                  <a:ext cx="650085" cy="563237"/>
                </a:xfrm>
                <a:prstGeom prst="rect">
                  <a:avLst/>
                </a:prstGeom>
                <a:blipFill>
                  <a:blip r:embed="rId5"/>
                  <a:stretch>
                    <a:fillRect l="-9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B1992A2-DF9B-EE74-3CE5-B2731FD7456F}"/>
                    </a:ext>
                  </a:extLst>
                </p:cNvPr>
                <p:cNvSpPr txBox="1"/>
                <p:nvPr/>
              </p:nvSpPr>
              <p:spPr>
                <a:xfrm>
                  <a:off x="5725326" y="5456563"/>
                  <a:ext cx="715093" cy="5632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𝑈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180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B1992A2-DF9B-EE74-3CE5-B2731FD745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5326" y="5456563"/>
                  <a:ext cx="715093" cy="56323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E529DEA8-BB7C-14A7-55AF-4BF4C53C53B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4068" y="2715833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86F93FC-7924-8501-01DE-0E07ED3B4B4D}"/>
                    </a:ext>
                  </a:extLst>
                </p:cNvPr>
                <p:cNvSpPr txBox="1"/>
                <p:nvPr/>
              </p:nvSpPr>
              <p:spPr>
                <a:xfrm>
                  <a:off x="1" y="2518891"/>
                  <a:ext cx="8126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86F93FC-7924-8501-01DE-0E07ED3B4B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" y="2518891"/>
                  <a:ext cx="812667" cy="400110"/>
                </a:xfrm>
                <a:prstGeom prst="rect">
                  <a:avLst/>
                </a:prstGeom>
                <a:blipFill>
                  <a:blip r:embed="rId7"/>
                  <a:stretch>
                    <a:fillRect l="-461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88EC25-BA42-797F-E01A-898336B57EDC}"/>
                </a:ext>
              </a:extLst>
            </p:cNvPr>
            <p:cNvSpPr/>
            <p:nvPr/>
          </p:nvSpPr>
          <p:spPr bwMode="auto">
            <a:xfrm>
              <a:off x="812667" y="2498901"/>
              <a:ext cx="356351" cy="415051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23E75F-756D-7823-4312-E5C46DBCE681}"/>
                </a:ext>
              </a:extLst>
            </p:cNvPr>
            <p:cNvSpPr txBox="1"/>
            <p:nvPr/>
          </p:nvSpPr>
          <p:spPr>
            <a:xfrm>
              <a:off x="744088" y="2498901"/>
              <a:ext cx="428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C631E8-655C-2E46-E01E-608B8D534C6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193668" y="2703562"/>
              <a:ext cx="5591695" cy="776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D0F9C70-10FA-9574-773D-7C6F153D1FBA}"/>
                    </a:ext>
                  </a:extLst>
                </p:cNvPr>
                <p:cNvSpPr txBox="1"/>
                <p:nvPr/>
              </p:nvSpPr>
              <p:spPr>
                <a:xfrm>
                  <a:off x="-33152" y="4576291"/>
                  <a:ext cx="9220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D0F9C70-10FA-9574-773D-7C6F153D1F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152" y="4576291"/>
                  <a:ext cx="922020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2C52723-2B95-54FB-7CB2-8073804C5F8C}"/>
                    </a:ext>
                  </a:extLst>
                </p:cNvPr>
                <p:cNvSpPr txBox="1"/>
                <p:nvPr/>
              </p:nvSpPr>
              <p:spPr>
                <a:xfrm>
                  <a:off x="-152400" y="3357091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2C52723-2B95-54FB-7CB2-8073804C5F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2400" y="3357091"/>
                  <a:ext cx="1117468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058A302-F2F5-79DC-C02D-64373BD4A63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68319" y="2703562"/>
              <a:ext cx="0" cy="273003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7097AAC-E092-2A65-3311-8EC302954EF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43272" y="4702081"/>
              <a:ext cx="0" cy="73152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BDD24D1-7DA4-19F6-3133-1DFD85CBCDC9}"/>
                </a:ext>
              </a:extLst>
            </p:cNvPr>
            <p:cNvSpPr txBox="1"/>
            <p:nvPr/>
          </p:nvSpPr>
          <p:spPr>
            <a:xfrm>
              <a:off x="2412868" y="3661892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…</a:t>
              </a:r>
              <a:endParaRPr lang="en-US" sz="1100" b="1" noProof="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A3B81DF-657F-EBE4-4ABE-2283B88C0249}"/>
                    </a:ext>
                  </a:extLst>
                </p:cNvPr>
                <p:cNvSpPr txBox="1"/>
                <p:nvPr/>
              </p:nvSpPr>
              <p:spPr>
                <a:xfrm>
                  <a:off x="-152400" y="5448542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A3B81DF-657F-EBE4-4ABE-2283B88C02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2400" y="5448542"/>
                  <a:ext cx="1117468" cy="400110"/>
                </a:xfrm>
                <a:prstGeom prst="rect">
                  <a:avLst/>
                </a:prstGeom>
                <a:blipFill>
                  <a:blip r:embed="rId1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45B9359-BA20-869D-C002-48BE6C924CDB}"/>
                </a:ext>
              </a:extLst>
            </p:cNvPr>
            <p:cNvSpPr/>
            <p:nvPr/>
          </p:nvSpPr>
          <p:spPr bwMode="auto">
            <a:xfrm>
              <a:off x="1890517" y="5433600"/>
              <a:ext cx="827151" cy="509999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D53DD0A-363D-204A-6BEA-DCF7955841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4068" y="3528601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B89461E-2476-3FC3-D696-8CFBB77E9F12}"/>
                </a:ext>
              </a:extLst>
            </p:cNvPr>
            <p:cNvSpPr/>
            <p:nvPr/>
          </p:nvSpPr>
          <p:spPr bwMode="auto">
            <a:xfrm>
              <a:off x="812667" y="3325433"/>
              <a:ext cx="356351" cy="415051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086D95C-2E3D-8369-DF97-1BFB00C12ECD}"/>
                </a:ext>
              </a:extLst>
            </p:cNvPr>
            <p:cNvSpPr txBox="1"/>
            <p:nvPr/>
          </p:nvSpPr>
          <p:spPr>
            <a:xfrm>
              <a:off x="744088" y="3325433"/>
              <a:ext cx="428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5098643-EC32-3503-07C9-AC50ADF77E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543" y="4778282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E1C3600-C0C1-1611-DBEE-45EAEC444D31}"/>
                </a:ext>
              </a:extLst>
            </p:cNvPr>
            <p:cNvSpPr/>
            <p:nvPr/>
          </p:nvSpPr>
          <p:spPr bwMode="auto">
            <a:xfrm>
              <a:off x="834142" y="4561350"/>
              <a:ext cx="356351" cy="415051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BDCE664-3BED-2E85-A643-002D42143DB4}"/>
                </a:ext>
              </a:extLst>
            </p:cNvPr>
            <p:cNvSpPr txBox="1"/>
            <p:nvPr/>
          </p:nvSpPr>
          <p:spPr>
            <a:xfrm>
              <a:off x="765563" y="4561350"/>
              <a:ext cx="428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723D79-F0F8-9217-25CC-AC8844513C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0877" y="5662201"/>
              <a:ext cx="1248591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A2E0B0F-D235-30AB-FC84-1C94A1F0888F}"/>
                </a:ext>
              </a:extLst>
            </p:cNvPr>
            <p:cNvSpPr/>
            <p:nvPr/>
          </p:nvSpPr>
          <p:spPr bwMode="auto">
            <a:xfrm>
              <a:off x="3098668" y="5433601"/>
              <a:ext cx="751955" cy="509999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98AEEE1-205E-2E48-F12E-36A178604176}"/>
                </a:ext>
              </a:extLst>
            </p:cNvPr>
            <p:cNvSpPr/>
            <p:nvPr/>
          </p:nvSpPr>
          <p:spPr bwMode="auto">
            <a:xfrm>
              <a:off x="5613268" y="5433601"/>
              <a:ext cx="827151" cy="509999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0CEFFF3-BDAC-BFFB-8B35-97FE07D48F38}"/>
                </a:ext>
              </a:extLst>
            </p:cNvPr>
            <p:cNvSpPr txBox="1"/>
            <p:nvPr/>
          </p:nvSpPr>
          <p:spPr>
            <a:xfrm>
              <a:off x="4470268" y="5357401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…</a:t>
              </a:r>
              <a:endParaRPr lang="en-US" sz="1100" b="1" noProof="0" dirty="0"/>
            </a:p>
          </p:txBody>
        </p:sp>
        <p:cxnSp>
          <p:nvCxnSpPr>
            <p:cNvPr id="30721" name="Straight Connector 30720">
              <a:extLst>
                <a:ext uri="{FF2B5EF4-FFF2-40B4-BE49-F238E27FC236}">
                  <a16:creationId xmlns:a16="http://schemas.microsoft.com/office/drawing/2014/main" id="{BF512327-49CD-020F-BF57-6A654F1151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93668" y="3556452"/>
              <a:ext cx="559169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22" name="Straight Connector 30721">
              <a:extLst>
                <a:ext uri="{FF2B5EF4-FFF2-40B4-BE49-F238E27FC236}">
                  <a16:creationId xmlns:a16="http://schemas.microsoft.com/office/drawing/2014/main" id="{73AB3B25-E11E-8C1D-C7F7-4B9191C9B82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93668" y="4697055"/>
              <a:ext cx="559169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26" name="Straight Connector 30725">
              <a:extLst>
                <a:ext uri="{FF2B5EF4-FFF2-40B4-BE49-F238E27FC236}">
                  <a16:creationId xmlns:a16="http://schemas.microsoft.com/office/drawing/2014/main" id="{891426EC-B25B-ECAF-12C3-35703435610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76334" y="3558830"/>
              <a:ext cx="18915" cy="18653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30" name="Straight Connector 30729">
              <a:extLst>
                <a:ext uri="{FF2B5EF4-FFF2-40B4-BE49-F238E27FC236}">
                  <a16:creationId xmlns:a16="http://schemas.microsoft.com/office/drawing/2014/main" id="{0E333BFB-F26A-FB0C-802C-20DCFB1B34E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54052" y="5662201"/>
              <a:ext cx="3446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32" name="Straight Connector 30731">
              <a:extLst>
                <a:ext uri="{FF2B5EF4-FFF2-40B4-BE49-F238E27FC236}">
                  <a16:creationId xmlns:a16="http://schemas.microsoft.com/office/drawing/2014/main" id="{DC496374-FD3F-5901-1298-38380FB13CA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60668" y="5662201"/>
              <a:ext cx="3446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33" name="Straight Connector 30732">
              <a:extLst>
                <a:ext uri="{FF2B5EF4-FFF2-40B4-BE49-F238E27FC236}">
                  <a16:creationId xmlns:a16="http://schemas.microsoft.com/office/drawing/2014/main" id="{E685CC43-1DA8-6C64-2A91-7A6808CC18C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68652" y="5662201"/>
              <a:ext cx="3446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34" name="Straight Connector 30733">
              <a:extLst>
                <a:ext uri="{FF2B5EF4-FFF2-40B4-BE49-F238E27FC236}">
                  <a16:creationId xmlns:a16="http://schemas.microsoft.com/office/drawing/2014/main" id="{860C5522-F5E6-E8F1-B31D-16B4350F81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51468" y="5662201"/>
              <a:ext cx="33389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39" name="TextBox 30738">
                  <a:extLst>
                    <a:ext uri="{FF2B5EF4-FFF2-40B4-BE49-F238E27FC236}">
                      <a16:creationId xmlns:a16="http://schemas.microsoft.com/office/drawing/2014/main" id="{C60C1551-2485-ED1A-54F1-E3DDA69275CD}"/>
                    </a:ext>
                  </a:extLst>
                </p:cNvPr>
                <p:cNvSpPr txBox="1"/>
                <p:nvPr/>
              </p:nvSpPr>
              <p:spPr>
                <a:xfrm>
                  <a:off x="8247077" y="3429000"/>
                  <a:ext cx="28732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oMath>
                    </m:oMathPara>
                  </a14:m>
                  <a:endParaRPr lang="en-US" sz="2000" noProof="0" dirty="0"/>
                </a:p>
              </p:txBody>
            </p:sp>
          </mc:Choice>
          <mc:Fallback xmlns="">
            <p:sp>
              <p:nvSpPr>
                <p:cNvPr id="30739" name="TextBox 30738">
                  <a:extLst>
                    <a:ext uri="{FF2B5EF4-FFF2-40B4-BE49-F238E27FC236}">
                      <a16:creationId xmlns:a16="http://schemas.microsoft.com/office/drawing/2014/main" id="{C60C1551-2485-ED1A-54F1-E3DDA69275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7077" y="3429000"/>
                  <a:ext cx="287323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37500" t="-4167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A19FE54-FC6B-69C7-07F0-7C678B4E0D75}"/>
                    </a:ext>
                  </a:extLst>
                </p:cNvPr>
                <p:cNvSpPr txBox="1"/>
                <p:nvPr/>
              </p:nvSpPr>
              <p:spPr>
                <a:xfrm>
                  <a:off x="6984868" y="5486400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A19FE54-FC6B-69C7-07F0-7C678B4E0D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868" y="5486400"/>
                  <a:ext cx="1117468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FDF73E3-14EF-29BB-55A8-73600430AA6B}"/>
                    </a:ext>
                  </a:extLst>
                </p:cNvPr>
                <p:cNvSpPr txBox="1"/>
                <p:nvPr/>
              </p:nvSpPr>
              <p:spPr>
                <a:xfrm>
                  <a:off x="4205284" y="2056979"/>
                  <a:ext cx="3643316" cy="5432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200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20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0&gt;+</m:t>
                          </m:r>
                          <m:func>
                            <m:funcPr>
                              <m:ctrlP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en-US" sz="2000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sz="2000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2000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0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1&gt;</m:t>
                      </m:r>
                    </m:oMath>
                  </a14:m>
                  <a:r>
                    <a:rPr lang="en-US" sz="2000" noProof="0" dirty="0"/>
                    <a:t>)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FDF73E3-14EF-29BB-55A8-73600430AA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5284" y="2056979"/>
                  <a:ext cx="3643316" cy="543252"/>
                </a:xfrm>
                <a:prstGeom prst="rect">
                  <a:avLst/>
                </a:prstGeom>
                <a:blipFill>
                  <a:blip r:embed="rId13"/>
                  <a:stretch>
                    <a:fillRect t="-2326" r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7C8E92D-D34C-99AB-4863-A850C3E1656F}"/>
                    </a:ext>
                  </a:extLst>
                </p:cNvPr>
                <p:cNvSpPr txBox="1"/>
                <p:nvPr/>
              </p:nvSpPr>
              <p:spPr>
                <a:xfrm>
                  <a:off x="4205284" y="2895600"/>
                  <a:ext cx="3643316" cy="5432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0&gt;+</m:t>
                            </m:r>
                            <m:func>
                              <m:func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sSup>
                                      <m:sSupPr>
                                        <m:ctrlPr>
                                          <a:rPr lang="en-US" sz="2000" b="0" i="1" noProof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 noProof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  <m:r>
                                          <a:rPr lang="en-US" sz="2000" i="1" noProof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sz="2000" b="0" i="1" noProof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noProof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1&gt;)</m:t>
                        </m:r>
                      </m:oMath>
                    </m:oMathPara>
                  </a14:m>
                  <a:endParaRPr lang="en-US" sz="2000" noProof="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7C8E92D-D34C-99AB-4863-A850C3E165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5284" y="2895600"/>
                  <a:ext cx="3643316" cy="543252"/>
                </a:xfrm>
                <a:prstGeom prst="rect">
                  <a:avLst/>
                </a:prstGeom>
                <a:blipFill>
                  <a:blip r:embed="rId14"/>
                  <a:stretch>
                    <a:fillRect b="-302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B8338B3-90B8-F225-4381-EBB3E9C32161}"/>
                    </a:ext>
                  </a:extLst>
                </p:cNvPr>
                <p:cNvSpPr txBox="1"/>
                <p:nvPr/>
              </p:nvSpPr>
              <p:spPr>
                <a:xfrm>
                  <a:off x="4173197" y="3991509"/>
                  <a:ext cx="3827803" cy="5432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0&gt;+</m:t>
                            </m:r>
                            <m:func>
                              <m:func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sSup>
                                      <m:sSupPr>
                                        <m:ctrlPr>
                                          <a:rPr lang="en-US" sz="2000" b="0" i="1" noProof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noProof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sz="2000" b="0" i="1" noProof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1&gt;)</m:t>
                        </m:r>
                      </m:oMath>
                    </m:oMathPara>
                  </a14:m>
                  <a:endParaRPr lang="en-US" sz="2000" noProof="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B8338B3-90B8-F225-4381-EBB3E9C321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197" y="3991509"/>
                  <a:ext cx="3827803" cy="543252"/>
                </a:xfrm>
                <a:prstGeom prst="rect">
                  <a:avLst/>
                </a:prstGeom>
                <a:blipFill>
                  <a:blip r:embed="rId15"/>
                  <a:stretch>
                    <a:fillRect b="-302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AFF20EB2-4190-8E13-C3B0-13CCB621A845}"/>
                </a:ext>
              </a:extLst>
            </p:cNvPr>
            <p:cNvSpPr/>
            <p:nvPr/>
          </p:nvSpPr>
          <p:spPr bwMode="auto">
            <a:xfrm>
              <a:off x="7848600" y="2209800"/>
              <a:ext cx="322277" cy="2720882"/>
            </a:xfrm>
            <a:prstGeom prst="rightBrac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14751761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1974"/>
            <a:ext cx="7772400" cy="914400"/>
          </a:xfrm>
        </p:spPr>
        <p:txBody>
          <a:bodyPr/>
          <a:lstStyle/>
          <a:p>
            <a:r>
              <a:rPr lang="en-US" sz="4000" noProof="0" dirty="0"/>
              <a:t>Beam splitters and QM</a:t>
            </a:r>
            <a:br>
              <a:rPr lang="en-US" sz="3600" noProof="0" dirty="0"/>
            </a:br>
            <a:r>
              <a:rPr lang="en-US" sz="1800" noProof="0" dirty="0"/>
              <a:t>Mach-Zender Interferometer</a:t>
            </a:r>
            <a:endParaRPr lang="en-US" sz="3600" noProof="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919897"/>
            <a:ext cx="8458200" cy="1698511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Photon source emits stream of photons. 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1)= 0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2)= 1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20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2791">
              <a:lnSpc>
                <a:spcPct val="90000"/>
              </a:lnSpc>
              <a:buNone/>
            </a:pPr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Huh?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2000" noProof="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E255008-6937-3D46-E338-A7A3E9969C45}"/>
              </a:ext>
            </a:extLst>
          </p:cNvPr>
          <p:cNvGrpSpPr/>
          <p:nvPr/>
        </p:nvGrpSpPr>
        <p:grpSpPr>
          <a:xfrm>
            <a:off x="762008" y="1533741"/>
            <a:ext cx="7086593" cy="3266859"/>
            <a:chOff x="762008" y="1305141"/>
            <a:chExt cx="7086593" cy="326685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1FF0BC6-C2B9-7EF4-BE59-6BCA8FE76FD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76600" y="3331692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23A50D3-C569-09BF-97EA-EF4218FF50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05000" y="3581840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FC38900-B0B2-3D1C-4518-01F13623E9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82511" y="1536342"/>
              <a:ext cx="0" cy="9910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1FC695C-0AD8-59D1-D807-8F8EEAC080BC}"/>
                </a:ext>
              </a:extLst>
            </p:cNvPr>
            <p:cNvGrpSpPr/>
            <p:nvPr/>
          </p:nvGrpSpPr>
          <p:grpSpPr>
            <a:xfrm>
              <a:off x="1354828" y="3274670"/>
              <a:ext cx="550172" cy="539028"/>
              <a:chOff x="1219199" y="1775476"/>
              <a:chExt cx="550172" cy="53902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1874A3F-4F3F-9C65-DC4A-263CB66B7A65}"/>
                  </a:ext>
                </a:extLst>
              </p:cNvPr>
              <p:cNvSpPr/>
              <p:nvPr/>
            </p:nvSpPr>
            <p:spPr bwMode="auto">
              <a:xfrm>
                <a:off x="1219199" y="1905000"/>
                <a:ext cx="394073" cy="246221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378"/>
                <a:endParaRPr lang="en-US" noProof="0" dirty="0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68EA72D-F1B8-9CF7-D920-7A6A9A6C10B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-2700000">
                <a:off x="1586491" y="1827269"/>
                <a:ext cx="18288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EEE143F-DA39-4AA5-F2E0-0219D6A003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2700000">
                <a:off x="1596502" y="2223064"/>
                <a:ext cx="18288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6E79D90-2A44-ED7C-811F-E926FE2926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742589" y="1775476"/>
                <a:ext cx="10011" cy="51052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9" name="Chord 18">
              <a:extLst>
                <a:ext uri="{FF2B5EF4-FFF2-40B4-BE49-F238E27FC236}">
                  <a16:creationId xmlns:a16="http://schemas.microsoft.com/office/drawing/2014/main" id="{BADD89E3-7014-CD1A-6D93-8A6852D29FA8}"/>
                </a:ext>
              </a:extLst>
            </p:cNvPr>
            <p:cNvSpPr/>
            <p:nvPr/>
          </p:nvSpPr>
          <p:spPr bwMode="auto">
            <a:xfrm rot="6600000">
              <a:off x="5003653" y="1261907"/>
              <a:ext cx="259766" cy="346234"/>
            </a:xfrm>
            <a:prstGeom prst="chord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47AD71F-4D8A-C868-3042-78C1CD8B05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45216" y="3572484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Chord 22">
              <a:extLst>
                <a:ext uri="{FF2B5EF4-FFF2-40B4-BE49-F238E27FC236}">
                  <a16:creationId xmlns:a16="http://schemas.microsoft.com/office/drawing/2014/main" id="{5986EA78-0378-4479-704E-96BCD9F7E2EA}"/>
                </a:ext>
              </a:extLst>
            </p:cNvPr>
            <p:cNvSpPr/>
            <p:nvPr/>
          </p:nvSpPr>
          <p:spPr bwMode="auto">
            <a:xfrm rot="12000000">
              <a:off x="6077608" y="2354273"/>
              <a:ext cx="259766" cy="346234"/>
            </a:xfrm>
            <a:prstGeom prst="chord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5216F0-1E72-2E52-7A28-DC4880A139AB}"/>
                </a:ext>
              </a:extLst>
            </p:cNvPr>
            <p:cNvSpPr txBox="1"/>
            <p:nvPr/>
          </p:nvSpPr>
          <p:spPr>
            <a:xfrm>
              <a:off x="762008" y="3941292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Photon source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DA0B49-308C-4F5E-1058-1714DC3D4A97}"/>
                </a:ext>
              </a:extLst>
            </p:cNvPr>
            <p:cNvSpPr txBox="1"/>
            <p:nvPr/>
          </p:nvSpPr>
          <p:spPr>
            <a:xfrm>
              <a:off x="2845353" y="3987225"/>
              <a:ext cx="15239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Half silvered mirror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D31F10-CC65-9C38-F775-7101F90887F8}"/>
                </a:ext>
              </a:extLst>
            </p:cNvPr>
            <p:cNvSpPr txBox="1"/>
            <p:nvPr/>
          </p:nvSpPr>
          <p:spPr>
            <a:xfrm>
              <a:off x="6324609" y="2426219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Detector 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2A55E4-E10A-0D98-C99C-EE4807280280}"/>
                </a:ext>
              </a:extLst>
            </p:cNvPr>
            <p:cNvSpPr txBox="1"/>
            <p:nvPr/>
          </p:nvSpPr>
          <p:spPr>
            <a:xfrm>
              <a:off x="5181609" y="1685175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Detector 1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B13EACA-B507-B802-A3F9-C4A454E23D4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27625" y="2356104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2962DA5-066C-B29C-9600-6E3C490621F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80631" y="3352800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2306F05-0C10-E405-A913-770D14EEDDF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09953" y="2283635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8E8172-90B5-59E8-BD17-2C6FC39C35A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41385" y="2574150"/>
              <a:ext cx="0" cy="99833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218C3FA-CF52-A500-94CF-52F6642C805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182159" y="2583506"/>
              <a:ext cx="0" cy="99833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3E4D23D-8160-A2EB-338A-BDAE0B2DCFA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25856" y="2583506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1FBEBF6-BC0E-FA72-2329-B3764CC1625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81600" y="2553383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9B9ADD7-BDCA-1EAE-C9F1-774099DFA443}"/>
                </a:ext>
              </a:extLst>
            </p:cNvPr>
            <p:cNvSpPr txBox="1"/>
            <p:nvPr/>
          </p:nvSpPr>
          <p:spPr>
            <a:xfrm>
              <a:off x="3847203" y="1846255"/>
              <a:ext cx="15239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Half silvered mirror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A33ADC-53B3-9650-87D8-4958A5202FD0}"/>
                </a:ext>
              </a:extLst>
            </p:cNvPr>
            <p:cNvSpPr txBox="1"/>
            <p:nvPr/>
          </p:nvSpPr>
          <p:spPr>
            <a:xfrm>
              <a:off x="2181227" y="2204336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Mirror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B00BD9-C301-EEA9-BD9F-4925EDD923BA}"/>
                </a:ext>
              </a:extLst>
            </p:cNvPr>
            <p:cNvSpPr txBox="1"/>
            <p:nvPr/>
          </p:nvSpPr>
          <p:spPr>
            <a:xfrm>
              <a:off x="4865213" y="3615917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Mirror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6EB1317-097E-2ADF-C29D-88CB8535CCFB}"/>
                </a:ext>
              </a:extLst>
            </p:cNvPr>
            <p:cNvSpPr txBox="1"/>
            <p:nvPr/>
          </p:nvSpPr>
          <p:spPr>
            <a:xfrm>
              <a:off x="4114801" y="2625852"/>
              <a:ext cx="248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65CD0E5-AF48-E4E1-2BA7-19AAA212FA2E}"/>
                </a:ext>
              </a:extLst>
            </p:cNvPr>
            <p:cNvSpPr txBox="1"/>
            <p:nvPr/>
          </p:nvSpPr>
          <p:spPr>
            <a:xfrm>
              <a:off x="3561394" y="2938046"/>
              <a:ext cx="248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7C25F7F-41FD-5D26-337A-E84D4E6B13BA}"/>
                </a:ext>
              </a:extLst>
            </p:cNvPr>
            <p:cNvSpPr txBox="1"/>
            <p:nvPr/>
          </p:nvSpPr>
          <p:spPr>
            <a:xfrm>
              <a:off x="4171369" y="3221844"/>
              <a:ext cx="248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7CB175-643A-86D6-F231-7546AC619D42}"/>
                </a:ext>
              </a:extLst>
            </p:cNvPr>
            <p:cNvSpPr txBox="1"/>
            <p:nvPr/>
          </p:nvSpPr>
          <p:spPr>
            <a:xfrm>
              <a:off x="4932994" y="2895600"/>
              <a:ext cx="248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E7BAC6D-AE1A-443C-3323-2D83C463C88D}"/>
              </a:ext>
            </a:extLst>
          </p:cNvPr>
          <p:cNvSpPr txBox="1"/>
          <p:nvPr/>
        </p:nvSpPr>
        <p:spPr>
          <a:xfrm>
            <a:off x="-78179" y="1428690"/>
            <a:ext cx="2464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Experiment 2</a:t>
            </a:r>
          </a:p>
        </p:txBody>
      </p:sp>
    </p:spTree>
    <p:extLst>
      <p:ext uri="{BB962C8B-B14F-4D97-AF65-F5344CB8AC3E}">
        <p14:creationId xmlns:p14="http://schemas.microsoft.com/office/powerpoint/2010/main" val="178345629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12651-15E5-AE20-8BF5-2AB8B8103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C7B42F7-F1BD-BB48-41E3-2EF443204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48120" y="6354585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30</a:t>
            </a:fld>
            <a:endParaRPr lang="en-US" noProof="0" dirty="0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F5AB3DFA-E54A-EDEE-D4ED-BF6E052C1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noProof="0" dirty="0"/>
              <a:t>Eigenvalue Estimation</a:t>
            </a:r>
            <a:endParaRPr lang="en-US" sz="36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>
                <a:extLst>
                  <a:ext uri="{FF2B5EF4-FFF2-40B4-BE49-F238E27FC236}">
                    <a16:creationId xmlns:a16="http://schemas.microsoft.com/office/drawing/2014/main" id="{307E943E-B2C7-DFE3-8F8C-ABF2E0D2B257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961370"/>
                <a:ext cx="8610600" cy="3296430"/>
              </a:xfrm>
            </p:spPr>
            <p:txBody>
              <a:bodyPr>
                <a:noAutofit/>
              </a:bodyPr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/>
                  <a:t>Applying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𝑄𝐹𝑇</m:t>
                    </m:r>
                  </m:oMath>
                </a14:m>
                <a:r>
                  <a:rPr lang="en-US" sz="2000" noProof="0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|0&gt;</m:t>
                        </m:r>
                      </m:e>
                      <m:sup>
                        <m:r>
                          <a:rPr lang="en-US" sz="20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noProof="0" dirty="0"/>
                  <a:t> produces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p>
                          <m:sSup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2000" noProof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⁡(2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000" noProof="0">
                        <a:latin typeface="Cambria Math" panose="02040503050406030204" pitchFamily="18" charset="0"/>
                      </a:rPr>
                      <m:t>)|</m:t>
                    </m:r>
                    <m:r>
                      <m:rPr>
                        <m:sty m:val="p"/>
                      </m:rPr>
                      <a:rPr lang="en-US" sz="2000" noProof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noProof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(same output as previous slide)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func>
                      <m:func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𝜙</m:t>
                            </m:r>
                          </m:e>
                        </m:d>
                      </m:e>
                    </m:func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so</a:t>
                </a:r>
                <a14:m>
                  <m:oMath xmlns:m="http://schemas.openxmlformats.org/officeDocument/2006/math">
                    <m:r>
                      <a:rPr lang="en-US" sz="2000" b="0" i="0" noProof="0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sup>
                    </m:sSup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func>
                      <m:func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𝜙</m:t>
                            </m:r>
                            <m:sSup>
                              <m:sSupPr>
                                <m:ctrlPr>
                                  <a:rPr lang="en-US" sz="200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20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n-US" sz="2000" b="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𝑄𝐹𝑇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noProof="0" dirty="0"/>
                  <a:t> to </a:t>
                </a:r>
                <a14:m>
                  <m:oMath xmlns:m="http://schemas.openxmlformats.org/officeDocument/2006/math">
                    <m:r>
                      <a:rPr lang="en-US" sz="1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1800" noProof="0" dirty="0"/>
                  <a:t>, gives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noProof="0" dirty="0"/>
                  <a:t> , where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=.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 </a:t>
                </a:r>
                <a14:m>
                  <m:oMath xmlns:m="http://schemas.openxmlformats.org/officeDocument/2006/math">
                    <m:r>
                      <a:rPr lang="en-US" sz="1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𝜒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 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get </a:t>
                </a:r>
                <a14:m>
                  <m:oMath xmlns:m="http://schemas.openxmlformats.org/officeDocument/2006/math">
                    <m:r>
                      <a:rPr lang="en-US" sz="1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𝜙</m:t>
                    </m:r>
                  </m:oMath>
                </a14:m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noProof="0" dirty="0"/>
                  <a:t> is a good estimate for </a:t>
                </a:r>
                <a14:m>
                  <m:oMath xmlns:m="http://schemas.openxmlformats.org/officeDocument/2006/math">
                    <m:r>
                      <a:rPr lang="en-US" sz="1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r>
                  <a:rPr lang="en-US" sz="1600" noProof="0" dirty="0"/>
                  <a:t>.</a:t>
                </a:r>
              </a:p>
            </p:txBody>
          </p:sp>
        </mc:Choice>
        <mc:Fallback xmlns="">
          <p:sp>
            <p:nvSpPr>
              <p:cNvPr id="30725" name="Rectangle 3">
                <a:extLst>
                  <a:ext uri="{FF2B5EF4-FFF2-40B4-BE49-F238E27FC236}">
                    <a16:creationId xmlns:a16="http://schemas.microsoft.com/office/drawing/2014/main" id="{307E943E-B2C7-DFE3-8F8C-ABF2E0D2B2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961370"/>
                <a:ext cx="8610600" cy="3296430"/>
              </a:xfrm>
              <a:blipFill>
                <a:blip r:embed="rId3"/>
                <a:stretch>
                  <a:fillRect l="-885" t="-13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40287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31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839200" cy="685800"/>
          </a:xfrm>
        </p:spPr>
        <p:txBody>
          <a:bodyPr/>
          <a:lstStyle/>
          <a:p>
            <a:r>
              <a:rPr lang="en-US" sz="4000" noProof="0" dirty="0"/>
              <a:t>Factorization using order finding (Shor)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1389" y="2057400"/>
                <a:ext cx="8377811" cy="39624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𝑝𝑞</m:t>
                    </m:r>
                  </m:oMath>
                </a14:m>
                <a:r>
                  <a:rPr lang="en-US" sz="2000" noProof="0" dirty="0"/>
                  <a:t>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=1 (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noProof="0" dirty="0"/>
                  <a:t>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=0 </m:t>
                    </m:r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𝑝𝑞</m:t>
                            </m:r>
                          </m:e>
                        </m:d>
                      </m:e>
                    </m:d>
                  </m:oMath>
                </a14:m>
                <a:endParaRPr lang="en-US" sz="20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noProof="0" dirty="0"/>
                  <a:t>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even, say</a:t>
                </a:r>
                <a:r>
                  <a:rPr lang="en-US" sz="2000" noProof="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noProof="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=0 (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𝑝𝑞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noProof="0" dirty="0"/>
                  <a:t>.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There is a good chance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000" noProof="0" dirty="0"/>
                  <a:t>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but</a:t>
                </a:r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sz="2000" b="0" i="0" noProof="0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en-US" sz="2000" noProof="0" dirty="0"/>
                  <a:t> 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0" noProof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noProof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2000" b="0" i="0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000" noProof="0" dirty="0"/>
                  <a:t>.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Voila!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Note that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&gt; =</m:t>
                    </m:r>
                    <m:f>
                      <m:f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2000" b="0" i="0" noProof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⁡(−</m:t>
                        </m:r>
                        <m:f>
                          <m:f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𝑖𝑘𝑡</m:t>
                            </m:r>
                          </m:num>
                          <m:den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)|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r>
                  <a:rPr lang="en-US" sz="2000" noProof="0" dirty="0"/>
                  <a:t>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an eigenvalue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𝑥𝑘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noProof="0" dirty="0"/>
                  <a:t>.  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Shor</a:t>
                </a:r>
                <a:r>
                  <a:rPr lang="en-US" sz="2000" noProof="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|1&gt; =</m:t>
                    </m:r>
                    <m:f>
                      <m:f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r>
                  <a:rPr lang="en-US" sz="2000" noProof="0" dirty="0"/>
                  <a:t>.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Applying</a:t>
                </a:r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𝑄𝐹𝑇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noProof="0" dirty="0"/>
                  <a:t>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control gives phase of eigenvalues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 of target gives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noProof="0" dirty="0"/>
                  <a:t>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noProof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(|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&gt;)</m:t>
                        </m:r>
                      </m:e>
                    </m:func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f>
                          <m:f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sup>
                            </m:sSup>
                          </m:num>
                          <m:den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noProof="0" dirty="0"/>
                  <a:t>,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</a:t>
                </a:r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⁡(−2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000" noProof="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1389" y="2057400"/>
                <a:ext cx="8377811" cy="3962400"/>
              </a:xfrm>
              <a:blipFill>
                <a:blip r:embed="rId3"/>
                <a:stretch>
                  <a:fillRect l="-758" t="-1278" b="-2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94389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32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Order Finding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447800"/>
                <a:ext cx="8229600" cy="4731822"/>
              </a:xfrm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 defTabSz="912791">
                  <a:spcBef>
                    <a:spcPts val="0"/>
                  </a:spcBef>
                  <a:buNone/>
                </a:pPr>
                <a:r>
                  <a:rPr lang="en-US" sz="2000" u="sng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</a:t>
                </a:r>
                <a:r>
                  <a:rPr lang="en-US" sz="20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Given </a:t>
                </a:r>
                <a14:m>
                  <m:oMath xmlns:m="http://schemas.openxmlformats.org/officeDocument/2006/math">
                    <m:r>
                      <a:rPr lang="en-US" sz="20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∈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ℤ</m:t>
                    </m:r>
                  </m:oMath>
                </a14:m>
                <a:r>
                  <a:rPr lang="en-US" sz="20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20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20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find </a:t>
                </a:r>
                <a14:m>
                  <m:oMath xmlns:m="http://schemas.openxmlformats.org/officeDocument/2006/math">
                    <m:r>
                      <a:rPr lang="en-US" sz="20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sSup>
                      <m:sSup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d>
                      <m:d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𝑚𝑜𝑑</m:t>
                        </m:r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20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endParaRPr lang="en-US" sz="20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spcBef>
                    <a:spcPts val="200"/>
                  </a:spcBef>
                  <a:buNone/>
                </a:pPr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sSup>
                      <m:sSup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≥2</m:t>
                    </m:r>
                    <m:sSup>
                      <m:sSup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Initialize control register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|000…0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 =|0&gt;</m:t>
                        </m:r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⊗2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Initialize target register to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=|000…01&gt; =</m:t>
                    </m:r>
                    <m:sSup>
                      <m:sSupPr>
                        <m:ctrlP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|000…0&gt; =|0&gt;</m:t>
                        </m:r>
                      </m:e>
                      <m:sup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⊗2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18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⊗|1&gt;</m:t>
                    </m:r>
                  </m:oMath>
                </a14:m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r>
                      <a:rPr lang="en-US" sz="1800" i="1" noProof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𝐹𝑇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and target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𝑄𝐹𝑇</m:t>
                        </m:r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 CR to get estimate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multiple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sz="22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Use continued fraction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sSup>
                      <m:sSup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Repeat 1-8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2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sSup>
                      <m:sSup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if none, FAIL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r</m:t>
                    </m:r>
                    <m:r>
                      <a:rPr lang="en-US" sz="1800" b="0" i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𝐿𝐶𝑀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𝑚𝑜𝑑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1800" b="0" i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output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otherwise FAIL</a:t>
                </a:r>
              </a:p>
              <a:p>
                <a:pPr marL="857228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endParaRPr lang="en-US" sz="18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447800"/>
                <a:ext cx="8229600" cy="4731822"/>
              </a:xfrm>
              <a:blipFill>
                <a:blip r:embed="rId3"/>
                <a:stretch>
                  <a:fillRect l="-768" t="-53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34842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84585-5B7A-BC8C-8D88-5612BBC6C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507297-F2B1-A91E-FD90-1A4DEAFE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33</a:t>
            </a:fld>
            <a:endParaRPr lang="en-US" noProof="0" dirty="0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EB70F322-C4A5-09C5-1129-AF50358B3B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Order Finding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69CD3-4E87-8157-BA6D-49B686BCFB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981200"/>
                <a:ext cx="8229600" cy="4114800"/>
              </a:xfrm>
            </p:spPr>
            <p:txBody>
              <a:bodyPr/>
              <a:lstStyle/>
              <a:p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Order finding has quantum complexity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𝑁</m:t>
                                </m:r>
                              </m:e>
                            </m:d>
                          </m:e>
                        </m:func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lg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lg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</m:t>
                    </m:r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lg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</m:t>
                    </m:r>
                    <m:func>
                      <m:func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𝑁</m:t>
                            </m:r>
                          </m:e>
                        </m:d>
                      </m:e>
                    </m:func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b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Classical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exp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𝑁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n-US" sz="2000" b="0" i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lg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⁡(</m:t>
                        </m:r>
                        <m:func>
                          <m:func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𝑁</m:t>
                                </m:r>
                              </m:e>
                            </m:d>
                          </m:e>
                        </m:func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))</m:t>
                        </m:r>
                      </m:e>
                    </m:rad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69CD3-4E87-8157-BA6D-49B686BCFB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981200"/>
                <a:ext cx="8229600" cy="4114800"/>
              </a:xfrm>
              <a:blipFill>
                <a:blip r:embed="rId3"/>
                <a:stretch>
                  <a:fillRect l="-924" t="-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32502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2749" y="6341496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34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Discrete log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382000" cy="12954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p>
                    </m:sSup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noProof="0" dirty="0"/>
                  <a:t>,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 noProof="0" dirty="0"/>
                  <a:t> 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has known order.  We want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sSup>
                      <m:sSup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  <m:d>
                      <m:d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𝑚𝑜𝑑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1800" b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noProof="0" dirty="0"/>
                  <a:t>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b="0" i="0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Consider the circuit below. 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|1&gt; = </m:t>
                    </m:r>
                    <m:f>
                      <m:f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nary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Below,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sSup>
                      <m:sSup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382000" cy="1295400"/>
              </a:xfrm>
              <a:blipFill>
                <a:blip r:embed="rId3"/>
                <a:stretch>
                  <a:fillRect l="-758" t="-5825" b="-29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ED844F1F-DF9C-D796-F7C2-EA8BC01BEB84}"/>
              </a:ext>
            </a:extLst>
          </p:cNvPr>
          <p:cNvGrpSpPr/>
          <p:nvPr/>
        </p:nvGrpSpPr>
        <p:grpSpPr>
          <a:xfrm>
            <a:off x="846909" y="2736729"/>
            <a:ext cx="7611291" cy="3382637"/>
            <a:chOff x="457200" y="2743200"/>
            <a:chExt cx="7611291" cy="3382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0A03506-2E81-63CE-CD80-82CDD020D76B}"/>
                    </a:ext>
                  </a:extLst>
                </p:cNvPr>
                <p:cNvSpPr txBox="1"/>
                <p:nvPr/>
              </p:nvSpPr>
              <p:spPr>
                <a:xfrm>
                  <a:off x="457200" y="2988102"/>
                  <a:ext cx="914400" cy="4408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|0&gt;</m:t>
                            </m:r>
                          </m:e>
                          <m:sup>
                            <m:r>
                              <a:rPr lang="en-US" sz="20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sz="1400" noProof="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0A03506-2E81-63CE-CD80-82CDD020D7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2988102"/>
                  <a:ext cx="914400" cy="440898"/>
                </a:xfrm>
                <a:prstGeom prst="rect">
                  <a:avLst/>
                </a:prstGeom>
                <a:blipFill>
                  <a:blip r:embed="rId4"/>
                  <a:stretch>
                    <a:fillRect l="-15068"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C921AE1-73D2-8789-B8DC-7FFBD20753A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95600" y="3148826"/>
              <a:ext cx="301752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B081F90-20AC-0A0F-445F-EE67C9337BD4}"/>
                    </a:ext>
                  </a:extLst>
                </p:cNvPr>
                <p:cNvSpPr txBox="1"/>
                <p:nvPr/>
              </p:nvSpPr>
              <p:spPr>
                <a:xfrm>
                  <a:off x="558932" y="5521214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B081F90-20AC-0A0F-445F-EE67C9337B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932" y="5521214"/>
                  <a:ext cx="1117468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11F0083-204A-7531-4F22-D03489D3A004}"/>
                </a:ext>
              </a:extLst>
            </p:cNvPr>
            <p:cNvSpPr/>
            <p:nvPr/>
          </p:nvSpPr>
          <p:spPr bwMode="auto">
            <a:xfrm>
              <a:off x="2974140" y="5506272"/>
              <a:ext cx="827151" cy="509999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D8A99C5-C788-1928-7058-20E56338F64D}"/>
                    </a:ext>
                  </a:extLst>
                </p:cNvPr>
                <p:cNvSpPr txBox="1"/>
                <p:nvPr/>
              </p:nvSpPr>
              <p:spPr>
                <a:xfrm>
                  <a:off x="3086198" y="5551991"/>
                  <a:ext cx="715093" cy="5632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80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  <m:sup>
                            <m:r>
                              <a:rPr lang="en-US" sz="180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endPara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D8A99C5-C788-1928-7058-20E56338F6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6198" y="5551991"/>
                  <a:ext cx="715093" cy="56323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CA852E8-B777-75D2-B07C-53726538F86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71600" y="5734873"/>
              <a:ext cx="1591491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A4C4C4-C955-BEE1-FED2-0DC24A30075C}"/>
                </a:ext>
              </a:extLst>
            </p:cNvPr>
            <p:cNvSpPr/>
            <p:nvPr/>
          </p:nvSpPr>
          <p:spPr bwMode="auto">
            <a:xfrm>
              <a:off x="4182291" y="5506273"/>
              <a:ext cx="751955" cy="509999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C01EF18-B82A-ED3A-E1FA-0E7911E5EF9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276601" y="3107610"/>
              <a:ext cx="13947" cy="239866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990193C-CD20-0F29-8622-D9F5681B422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37675" y="5734873"/>
              <a:ext cx="3446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C4DF502-F0DB-FE14-46B6-FAD0834D68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71600" y="4419600"/>
              <a:ext cx="609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FE2C017-9BDF-33EF-55CC-623B634D36FE}"/>
                    </a:ext>
                  </a:extLst>
                </p:cNvPr>
                <p:cNvSpPr txBox="1"/>
                <p:nvPr/>
              </p:nvSpPr>
              <p:spPr>
                <a:xfrm>
                  <a:off x="7620000" y="5579496"/>
                  <a:ext cx="3054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oMath>
                    </m:oMathPara>
                  </a14:m>
                  <a:endParaRPr lang="en-US" sz="2000" noProof="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FE2C017-9BDF-33EF-55CC-623B634D36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5579496"/>
                  <a:ext cx="30546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4000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C6173F1-10C9-9695-2A2C-B064CBDFFA74}"/>
                    </a:ext>
                  </a:extLst>
                </p:cNvPr>
                <p:cNvSpPr txBox="1"/>
                <p:nvPr/>
              </p:nvSpPr>
              <p:spPr>
                <a:xfrm>
                  <a:off x="7467600" y="2819400"/>
                  <a:ext cx="600891" cy="6027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oMath>
                    </m:oMathPara>
                  </a14:m>
                  <a:endParaRPr lang="en-US" sz="2000" noProof="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C6173F1-10C9-9695-2A2C-B064CBDFFA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600" y="2819400"/>
                  <a:ext cx="600891" cy="602729"/>
                </a:xfrm>
                <a:prstGeom prst="rect">
                  <a:avLst/>
                </a:prstGeom>
                <a:blipFill>
                  <a:blip r:embed="rId8"/>
                  <a:stretch>
                    <a:fillRect t="-2083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504647B-EDE0-853B-9FE6-A544070E1355}"/>
                    </a:ext>
                  </a:extLst>
                </p:cNvPr>
                <p:cNvSpPr txBox="1"/>
                <p:nvPr/>
              </p:nvSpPr>
              <p:spPr>
                <a:xfrm>
                  <a:off x="4237907" y="5562600"/>
                  <a:ext cx="715093" cy="5632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80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  <m:sup>
                            <m:r>
                              <a:rPr lang="en-US" sz="180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endPara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504647B-EDE0-853B-9FE6-A544070E13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7907" y="5562600"/>
                  <a:ext cx="715093" cy="56323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BBDC205-553B-6C24-0F35-506BAD3A7343}"/>
                    </a:ext>
                  </a:extLst>
                </p:cNvPr>
                <p:cNvSpPr txBox="1"/>
                <p:nvPr/>
              </p:nvSpPr>
              <p:spPr>
                <a:xfrm>
                  <a:off x="533400" y="4131102"/>
                  <a:ext cx="914400" cy="4408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|0&gt;</m:t>
                            </m:r>
                          </m:e>
                          <m:sup>
                            <m:r>
                              <a:rPr lang="en-US" sz="20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sz="1400" noProof="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BBDC205-553B-6C24-0F35-506BAD3A73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4131102"/>
                  <a:ext cx="914400" cy="440898"/>
                </a:xfrm>
                <a:prstGeom prst="rect">
                  <a:avLst/>
                </a:prstGeom>
                <a:blipFill>
                  <a:blip r:embed="rId4"/>
                  <a:stretch>
                    <a:fillRect l="-15068"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B25C7B3-0950-F439-2B9F-20C22651644A}"/>
                </a:ext>
              </a:extLst>
            </p:cNvPr>
            <p:cNvSpPr/>
            <p:nvPr/>
          </p:nvSpPr>
          <p:spPr bwMode="auto">
            <a:xfrm>
              <a:off x="1957795" y="2743200"/>
              <a:ext cx="914400" cy="914400"/>
            </a:xfrm>
            <a:prstGeom prst="rect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3ADDA31-FED3-D2DF-65DE-49028656612F}"/>
                    </a:ext>
                  </a:extLst>
                </p:cNvPr>
                <p:cNvSpPr txBox="1"/>
                <p:nvPr/>
              </p:nvSpPr>
              <p:spPr>
                <a:xfrm>
                  <a:off x="2033996" y="2971800"/>
                  <a:ext cx="71425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𝑄𝐹𝑇</m:t>
                        </m:r>
                      </m:oMath>
                    </m:oMathPara>
                  </a14:m>
                  <a:endParaRPr lang="en-US" sz="2000" noProof="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3ADDA31-FED3-D2DF-65DE-4902865661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3996" y="2971800"/>
                  <a:ext cx="714254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0526" b="-7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08A9DB4-5165-8E7B-6A96-9E4BFA9D136D}"/>
                </a:ext>
              </a:extLst>
            </p:cNvPr>
            <p:cNvSpPr/>
            <p:nvPr/>
          </p:nvSpPr>
          <p:spPr bwMode="auto">
            <a:xfrm>
              <a:off x="1981200" y="3962400"/>
              <a:ext cx="914400" cy="914400"/>
            </a:xfrm>
            <a:prstGeom prst="rect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9A1A13D-EAD0-27E1-E0E3-094086EB5981}"/>
                    </a:ext>
                  </a:extLst>
                </p:cNvPr>
                <p:cNvSpPr txBox="1"/>
                <p:nvPr/>
              </p:nvSpPr>
              <p:spPr>
                <a:xfrm>
                  <a:off x="2057401" y="4191000"/>
                  <a:ext cx="71425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𝑄𝐹𝑇</m:t>
                        </m:r>
                      </m:oMath>
                    </m:oMathPara>
                  </a14:m>
                  <a:endParaRPr lang="en-US" sz="2000" noProof="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9A1A13D-EAD0-27E1-E0E3-094086EB59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1" y="4191000"/>
                  <a:ext cx="714254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8621" b="-7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3DEAB9F-99D2-532A-5A03-70D406BF0F45}"/>
                </a:ext>
              </a:extLst>
            </p:cNvPr>
            <p:cNvSpPr/>
            <p:nvPr/>
          </p:nvSpPr>
          <p:spPr bwMode="auto">
            <a:xfrm>
              <a:off x="5843995" y="2743200"/>
              <a:ext cx="914400" cy="914400"/>
            </a:xfrm>
            <a:prstGeom prst="rect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C500D0-F59A-F903-0E9D-32494CE877B4}"/>
                </a:ext>
              </a:extLst>
            </p:cNvPr>
            <p:cNvSpPr/>
            <p:nvPr/>
          </p:nvSpPr>
          <p:spPr bwMode="auto">
            <a:xfrm>
              <a:off x="5867400" y="3962400"/>
              <a:ext cx="914400" cy="914400"/>
            </a:xfrm>
            <a:prstGeom prst="rect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8554E2F-BB6B-AC9D-40B1-EA897FA5B6EB}"/>
                    </a:ext>
                  </a:extLst>
                </p:cNvPr>
                <p:cNvSpPr txBox="1"/>
                <p:nvPr/>
              </p:nvSpPr>
              <p:spPr>
                <a:xfrm>
                  <a:off x="6067546" y="4191000"/>
                  <a:ext cx="714254" cy="5334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𝑄𝐹𝑇</m:t>
                            </m:r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2000" noProof="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8554E2F-BB6B-AC9D-40B1-EA897FA5B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546" y="4191000"/>
                  <a:ext cx="714254" cy="533400"/>
                </a:xfrm>
                <a:prstGeom prst="rect">
                  <a:avLst/>
                </a:prstGeom>
                <a:blipFill>
                  <a:blip r:embed="rId12"/>
                  <a:stretch>
                    <a:fillRect l="-280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F2B3F8F-4B5A-7E00-F0AC-EB2E6DE556B0}"/>
                    </a:ext>
                  </a:extLst>
                </p:cNvPr>
                <p:cNvSpPr txBox="1"/>
                <p:nvPr/>
              </p:nvSpPr>
              <p:spPr>
                <a:xfrm>
                  <a:off x="6096001" y="2895600"/>
                  <a:ext cx="714254" cy="5334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𝑄𝐹𝑇</m:t>
                            </m:r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2000" noProof="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F2B3F8F-4B5A-7E00-F0AC-EB2E6DE556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1" y="2895600"/>
                  <a:ext cx="714254" cy="533400"/>
                </a:xfrm>
                <a:prstGeom prst="rect">
                  <a:avLst/>
                </a:prstGeom>
                <a:blipFill>
                  <a:blip r:embed="rId13"/>
                  <a:stretch>
                    <a:fillRect l="-280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5CE4D7A-5B78-5B79-0D28-FE40E8DABC8D}"/>
                    </a:ext>
                  </a:extLst>
                </p:cNvPr>
                <p:cNvSpPr txBox="1"/>
                <p:nvPr/>
              </p:nvSpPr>
              <p:spPr>
                <a:xfrm>
                  <a:off x="7467600" y="4197871"/>
                  <a:ext cx="600891" cy="6027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𝑘𝑡</m:t>
                            </m:r>
                          </m:num>
                          <m:den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oMath>
                    </m:oMathPara>
                  </a14:m>
                  <a:endParaRPr lang="en-US" sz="2000" noProof="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5CE4D7A-5B78-5B79-0D28-FE40E8DAB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600" y="4197871"/>
                  <a:ext cx="600891" cy="602729"/>
                </a:xfrm>
                <a:prstGeom prst="rect">
                  <a:avLst/>
                </a:prstGeom>
                <a:blipFill>
                  <a:blip r:embed="rId14"/>
                  <a:stretch>
                    <a:fillRect t="-2083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78F1680F-B5F2-5124-10DE-772D5D4600C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49880" y="4437221"/>
              <a:ext cx="301752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56534D1-F5A1-ABF6-E712-D4EDA6F7629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71600" y="3124200"/>
              <a:ext cx="609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074DC82-E0C3-E1E5-DBB3-301D3849EB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81800" y="3200400"/>
              <a:ext cx="609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81CCEF-BE51-5718-F7EF-8E351005DD7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81800" y="4419600"/>
              <a:ext cx="609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774D30F-E74E-C53E-5666-8D62A1C38E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72000" y="4419600"/>
              <a:ext cx="0" cy="112722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2AE92E-B415-1505-40F6-2825489C2C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61709" y="5791200"/>
              <a:ext cx="2429691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8913447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023B9-9EFD-E462-6136-7DFD74F1A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051C208-D89A-6F85-1B6D-EA9F9C77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32749" y="6341496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35</a:t>
            </a:fld>
            <a:endParaRPr lang="en-US" noProof="0" dirty="0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20310E54-007E-7CB6-893E-169463E40F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Discrete log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>
                <a:extLst>
                  <a:ext uri="{FF2B5EF4-FFF2-40B4-BE49-F238E27FC236}">
                    <a16:creationId xmlns:a16="http://schemas.microsoft.com/office/drawing/2014/main" id="{0D371BDC-2F91-4342-6B05-9983115DF902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8382000" cy="39624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Measuring first control register gives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f>
                      <m:f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num>
                      <m:den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den>
                    </m:f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Measuring first control register gives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f>
                      <m:f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𝑘𝑡</m:t>
                        </m:r>
                      </m:num>
                      <m:den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den>
                    </m:f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Quantum complexity is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func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lg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lg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</m:t>
                    </m:r>
                    <m:func>
                      <m:func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lg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b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Best known classical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exp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noProof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lg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b="0" i="1" noProof="0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noProof="0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func>
                      </m:e>
                    </m:rad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>
                <a:extLst>
                  <a:ext uri="{FF2B5EF4-FFF2-40B4-BE49-F238E27FC236}">
                    <a16:creationId xmlns:a16="http://schemas.microsoft.com/office/drawing/2014/main" id="{0D371BDC-2F91-4342-6B05-9983115DF9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382000" cy="3962400"/>
              </a:xfrm>
              <a:blipFill>
                <a:blip r:embed="rId3"/>
                <a:stretch>
                  <a:fillRect l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78500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36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Hidden subgroup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423182"/>
                <a:ext cx="79248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noProof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000" b="0" i="0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noProof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</a:rPr>
                      <m:t>iff</m:t>
                    </m:r>
                    <m:r>
                      <a:rPr lang="en-US" sz="2000" b="0" i="0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000" noProof="0" dirty="0"/>
              </a:p>
              <a:p>
                <a:pPr defTabSz="912791">
                  <a:lnSpc>
                    <a:spcPct val="90000"/>
                  </a:lnSpc>
                </a:pPr>
                <a:endParaRPr lang="en-US" sz="2000" noProof="0" dirty="0"/>
              </a:p>
              <a:p>
                <a:pPr defTabSz="912791">
                  <a:lnSpc>
                    <a:spcPct val="90000"/>
                  </a:lnSpc>
                </a:pPr>
                <a:endParaRPr lang="en-US" sz="2000" noProof="0" dirty="0"/>
              </a:p>
              <a:p>
                <a:pPr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423182"/>
                <a:ext cx="7924800" cy="4800600"/>
              </a:xfrm>
              <a:blipFill>
                <a:blip r:embed="rId3"/>
                <a:stretch>
                  <a:fillRect l="-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20522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37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125969"/>
            <a:ext cx="7772400" cy="685800"/>
          </a:xfrm>
        </p:spPr>
        <p:txBody>
          <a:bodyPr/>
          <a:lstStyle/>
          <a:p>
            <a:r>
              <a:rPr lang="en-US" sz="4000" noProof="0" dirty="0"/>
              <a:t>Error Correction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3886200"/>
                <a:ext cx="8229600" cy="28956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Unlike classical error correction, the no cloning theorem restricts codes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|0&gt;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&gt; → 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0&gt;|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&gt; + 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 |1&gt;|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1&gt;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&gt; → 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0&gt;|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&gt; + 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 |1&gt;|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 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 + 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1&gt;→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0&gt;|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+</m:t>
                    </m:r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8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</m:t>
                    </m:r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+</m:t>
                    </m:r>
                    <m:r>
                      <a:rPr lang="en-US" sz="18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|0&gt;|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+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|1&gt;|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+ </m:t>
                            </m:r>
                            <m:sSub>
                              <m:sSubPr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r>
                  <a:rPr lang="en-US" sz="1800" noProof="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+ </m:t>
                            </m:r>
                            <m:sSub>
                              <m:sSubPr>
                                <m:ctrlPr>
                                  <a:rPr lang="en-US" sz="180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r>
                  <a:rPr lang="en-US" sz="1800" noProof="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𝑋𝑍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+ </m:t>
                            </m:r>
                            <m:sSub>
                              <m:sSub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18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3886200"/>
                <a:ext cx="8229600" cy="2895600"/>
              </a:xfrm>
              <a:blipFill>
                <a:blip r:embed="rId3"/>
                <a:stretch>
                  <a:fillRect l="-772" t="-2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3C3B95F-3104-AF1A-7EF9-83E5FC1E43AD}"/>
              </a:ext>
            </a:extLst>
          </p:cNvPr>
          <p:cNvGrpSpPr/>
          <p:nvPr/>
        </p:nvGrpSpPr>
        <p:grpSpPr>
          <a:xfrm>
            <a:off x="952500" y="1600200"/>
            <a:ext cx="6972300" cy="1600200"/>
            <a:chOff x="952500" y="1447800"/>
            <a:chExt cx="6972300" cy="16002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830C270-203F-D2B3-E8ED-D51ED6BF61A8}"/>
                </a:ext>
              </a:extLst>
            </p:cNvPr>
            <p:cNvSpPr/>
            <p:nvPr/>
          </p:nvSpPr>
          <p:spPr bwMode="auto">
            <a:xfrm>
              <a:off x="2209800" y="1447800"/>
              <a:ext cx="838200" cy="1600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C6BDBF7-2F4E-0245-3810-6252B78CEB34}"/>
                    </a:ext>
                  </a:extLst>
                </p:cNvPr>
                <p:cNvSpPr txBox="1"/>
                <p:nvPr/>
              </p:nvSpPr>
              <p:spPr>
                <a:xfrm>
                  <a:off x="2235200" y="2047845"/>
                  <a:ext cx="8382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b>
                        </m:sSub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C6BDBF7-2F4E-0245-3810-6252B78CEB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5200" y="2047845"/>
                  <a:ext cx="838200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32A563-CAD6-8C9D-65C8-B4C91850BA63}"/>
                </a:ext>
              </a:extLst>
            </p:cNvPr>
            <p:cNvSpPr/>
            <p:nvPr/>
          </p:nvSpPr>
          <p:spPr bwMode="auto">
            <a:xfrm>
              <a:off x="4038600" y="1447800"/>
              <a:ext cx="838200" cy="1600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A595493-A63F-1941-2E06-21FFF393703F}"/>
                    </a:ext>
                  </a:extLst>
                </p:cNvPr>
                <p:cNvSpPr txBox="1"/>
                <p:nvPr/>
              </p:nvSpPr>
              <p:spPr>
                <a:xfrm>
                  <a:off x="4064000" y="2047845"/>
                  <a:ext cx="838200" cy="4224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ℇ</m:t>
                                </m:r>
                              </m:e>
                              <m:sub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A595493-A63F-1941-2E06-21FFF3937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4000" y="2047845"/>
                  <a:ext cx="838200" cy="42242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54FDE5-90F7-1D22-050E-D70D7AB3A2F1}"/>
                </a:ext>
              </a:extLst>
            </p:cNvPr>
            <p:cNvSpPr/>
            <p:nvPr/>
          </p:nvSpPr>
          <p:spPr bwMode="auto">
            <a:xfrm>
              <a:off x="5918200" y="1447800"/>
              <a:ext cx="838200" cy="1600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41B83A2-B911-C1F5-7B54-100468F0E8FB}"/>
                    </a:ext>
                  </a:extLst>
                </p:cNvPr>
                <p:cNvSpPr txBox="1"/>
                <p:nvPr/>
              </p:nvSpPr>
              <p:spPr>
                <a:xfrm>
                  <a:off x="5943600" y="2047845"/>
                  <a:ext cx="838200" cy="401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41B83A2-B911-C1F5-7B54-100468F0E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2047845"/>
                  <a:ext cx="838200" cy="40113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BB10D07-AE24-CFE2-1157-E437B0D29281}"/>
                    </a:ext>
                  </a:extLst>
                </p:cNvPr>
                <p:cNvSpPr txBox="1"/>
                <p:nvPr/>
              </p:nvSpPr>
              <p:spPr>
                <a:xfrm>
                  <a:off x="1181100" y="1611868"/>
                  <a:ext cx="800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BB10D07-AE24-CFE2-1157-E437B0D29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1100" y="1611868"/>
                  <a:ext cx="80010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0DF0608-B89C-D03B-170E-A73AD83E7A0E}"/>
                    </a:ext>
                  </a:extLst>
                </p:cNvPr>
                <p:cNvSpPr txBox="1"/>
                <p:nvPr/>
              </p:nvSpPr>
              <p:spPr>
                <a:xfrm>
                  <a:off x="952500" y="2329934"/>
                  <a:ext cx="1016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000&gt;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0DF0608-B89C-D03B-170E-A73AD83E7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500" y="2329934"/>
                  <a:ext cx="101600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220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3763E67-7F06-1925-C9A7-57BC1643BDCA}"/>
                    </a:ext>
                  </a:extLst>
                </p:cNvPr>
                <p:cNvSpPr txBox="1"/>
                <p:nvPr/>
              </p:nvSpPr>
              <p:spPr>
                <a:xfrm>
                  <a:off x="7124700" y="2069068"/>
                  <a:ext cx="800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3763E67-7F06-1925-C9A7-57BC1643BD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4700" y="2069068"/>
                  <a:ext cx="80010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81A9D4A-5490-294E-9F4A-C5C3BB30E9AD}"/>
                </a:ext>
              </a:extLst>
            </p:cNvPr>
            <p:cNvCxnSpPr/>
            <p:nvPr/>
          </p:nvCxnSpPr>
          <p:spPr bwMode="auto">
            <a:xfrm>
              <a:off x="3048000" y="2209800"/>
              <a:ext cx="1016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53B2E85-8A34-9161-2811-AE68993C4B37}"/>
                </a:ext>
              </a:extLst>
            </p:cNvPr>
            <p:cNvCxnSpPr/>
            <p:nvPr/>
          </p:nvCxnSpPr>
          <p:spPr bwMode="auto">
            <a:xfrm>
              <a:off x="4902200" y="2209800"/>
              <a:ext cx="1016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649AAE-7918-D7A4-AED4-3DA61B4586F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81800" y="2209800"/>
              <a:ext cx="4064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9AC2177-FCBE-DC44-EC38-C4D47A99BFB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28800" y="17526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DDB6C97-917F-5F38-540B-984C6083DC5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28800" y="25146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6873397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38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Error Correction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50061" y="1346200"/>
                <a:ext cx="7924800" cy="2311398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𝑒𝑟𝑟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&lt;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𝑒𝑟𝑟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&gt; =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b>
                        </m:sSub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&gt;|000…&gt;</m:t>
                    </m:r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1800" b="0" noProof="0" dirty="0">
                  <a:ea typeface="Cambria Math" panose="02040503050406030204" pitchFamily="18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d>
                      <m:dPr>
                        <m:begChr m:val="|"/>
                        <m:endChr m:val="|"/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b="0" noProof="0" dirty="0">
                  <a:ea typeface="Cambria Math" panose="02040503050406030204" pitchFamily="18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(|000&gt; +|100&gt;)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(|000&gt; +|1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&gt;)</m:t>
                    </m:r>
                    <m:r>
                      <a:rPr lang="en-US" sz="1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(|0&gt; +|1&gt;)</m:t>
                        </m:r>
                        <m:r>
                          <m:rPr>
                            <m:nor/>
                          </m:rPr>
                          <a:rPr lang="en-US" sz="1800" noProof="0"/>
                          <m:t> </m:t>
                        </m:r>
                      </m:e>
                      <m:sup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noProof="0" dirty="0"/>
                  <a:t>3-bit code, Shor 9-bit code</a:t>
                </a:r>
              </a:p>
              <a:p>
                <a:pPr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50061" y="1346200"/>
                <a:ext cx="7924800" cy="2311398"/>
              </a:xfrm>
              <a:blipFill>
                <a:blip r:embed="rId3"/>
                <a:stretch>
                  <a:fillRect l="-480" b="-6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FE0B794-603C-9814-5694-3EDEC3DB0BCF}"/>
              </a:ext>
            </a:extLst>
          </p:cNvPr>
          <p:cNvGrpSpPr/>
          <p:nvPr/>
        </p:nvGrpSpPr>
        <p:grpSpPr>
          <a:xfrm>
            <a:off x="1463582" y="4343400"/>
            <a:ext cx="5089618" cy="1606231"/>
            <a:chOff x="1463582" y="4343400"/>
            <a:chExt cx="5089618" cy="160623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F9D09C-2EDE-8BFC-12BD-38165EA5279A}"/>
                </a:ext>
              </a:extLst>
            </p:cNvPr>
            <p:cNvSpPr txBox="1"/>
            <p:nvPr/>
          </p:nvSpPr>
          <p:spPr>
            <a:xfrm>
              <a:off x="2700323" y="4785361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CCCB1D-4611-9756-451F-AD0F6AD5B6D9}"/>
                </a:ext>
              </a:extLst>
            </p:cNvPr>
            <p:cNvSpPr/>
            <p:nvPr/>
          </p:nvSpPr>
          <p:spPr bwMode="auto">
            <a:xfrm>
              <a:off x="2700323" y="48006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93E8FD-8143-F17F-7ADE-F143FAA055F0}"/>
                </a:ext>
              </a:extLst>
            </p:cNvPr>
            <p:cNvSpPr/>
            <p:nvPr/>
          </p:nvSpPr>
          <p:spPr bwMode="auto">
            <a:xfrm>
              <a:off x="3462323" y="5492431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97F09E-D2CC-2694-3F1D-193CA0852197}"/>
                </a:ext>
              </a:extLst>
            </p:cNvPr>
            <p:cNvSpPr/>
            <p:nvPr/>
          </p:nvSpPr>
          <p:spPr bwMode="auto">
            <a:xfrm>
              <a:off x="5678061" y="43434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70A865-EE61-A5E7-F181-65F3E3D7F121}"/>
                </a:ext>
              </a:extLst>
            </p:cNvPr>
            <p:cNvSpPr txBox="1"/>
            <p:nvPr/>
          </p:nvSpPr>
          <p:spPr>
            <a:xfrm>
              <a:off x="3462323" y="54864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92BA6B-F6F2-0FD9-9E72-AD0255AE4365}"/>
                </a:ext>
              </a:extLst>
            </p:cNvPr>
            <p:cNvSpPr txBox="1"/>
            <p:nvPr/>
          </p:nvSpPr>
          <p:spPr>
            <a:xfrm>
              <a:off x="5672123" y="4347576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E15CD4-0E72-6A62-1122-2223C6DD1B1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66923" y="5657110"/>
              <a:ext cx="1295400" cy="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8B34E3-AD75-9751-51A3-6E1E72684D5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76446" y="5013961"/>
              <a:ext cx="4238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5E91735-94AC-F699-0E11-BE463142DC62}"/>
                    </a:ext>
                  </a:extLst>
                </p:cNvPr>
                <p:cNvSpPr txBox="1"/>
                <p:nvPr/>
              </p:nvSpPr>
              <p:spPr>
                <a:xfrm>
                  <a:off x="1463582" y="5476518"/>
                  <a:ext cx="927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 smtClean="0">
                            <a:latin typeface="Cambria Math" panose="02040503050406030204" pitchFamily="18" charset="0"/>
                          </a:rPr>
                          <m:t>|0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noProof="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5E91735-94AC-F699-0E11-BE463142DC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582" y="5476518"/>
                  <a:ext cx="92716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F0206A8-41BC-A1EE-BC4E-781545A7AB14}"/>
                    </a:ext>
                  </a:extLst>
                </p:cNvPr>
                <p:cNvSpPr txBox="1"/>
                <p:nvPr/>
              </p:nvSpPr>
              <p:spPr>
                <a:xfrm>
                  <a:off x="1501682" y="4781490"/>
                  <a:ext cx="927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noProof="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F0206A8-41BC-A1EE-BC4E-781545A7A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682" y="4781490"/>
                  <a:ext cx="92716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72CF37F-9396-36AA-56BD-B0E30B7343B2}"/>
                    </a:ext>
                  </a:extLst>
                </p:cNvPr>
                <p:cNvSpPr txBox="1"/>
                <p:nvPr/>
              </p:nvSpPr>
              <p:spPr>
                <a:xfrm>
                  <a:off x="1514446" y="4343400"/>
                  <a:ext cx="927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noProof="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72CF37F-9396-36AA-56BD-B0E30B734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4446" y="4343400"/>
                  <a:ext cx="92716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7D00C6A-FED5-F662-DA1C-6E1B8EDECF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10649" y="4484651"/>
              <a:ext cx="0" cy="3692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01DC4B2-7390-BA89-36A9-F0943E6C61EC}"/>
                </a:ext>
              </a:extLst>
            </p:cNvPr>
            <p:cNvSpPr/>
            <p:nvPr/>
          </p:nvSpPr>
          <p:spPr bwMode="auto">
            <a:xfrm>
              <a:off x="5678061" y="48768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9698B2F-A551-4589-22EC-D420D1AFC9BD}"/>
                </a:ext>
              </a:extLst>
            </p:cNvPr>
            <p:cNvSpPr txBox="1"/>
            <p:nvPr/>
          </p:nvSpPr>
          <p:spPr>
            <a:xfrm>
              <a:off x="5672123" y="4880976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572F7BB-0881-CFA1-A406-3A72CDDEC3C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19523" y="5657110"/>
              <a:ext cx="1752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5574FC-C8D8-F773-03AE-127EE4D097B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57523" y="5105400"/>
              <a:ext cx="2514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6AE0436-0C33-F276-43D5-C1203BEF3D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43123" y="4495800"/>
              <a:ext cx="3429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5DA4F154-C720-D50A-CAC4-C605676324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06757" y="4513613"/>
              <a:ext cx="1188" cy="97580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D3D6214-3A73-C945-C898-FAFB07240CB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29323" y="5105400"/>
              <a:ext cx="4238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68870B3-63E0-6C9C-C3DC-BDECBB02228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29323" y="4495800"/>
              <a:ext cx="4238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47081EF-1C5C-9C65-2C37-691484FE89F9}"/>
                </a:ext>
              </a:extLst>
            </p:cNvPr>
            <p:cNvSpPr/>
            <p:nvPr/>
          </p:nvSpPr>
          <p:spPr bwMode="auto">
            <a:xfrm>
              <a:off x="5644738" y="54864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E81074-B601-4C7F-9156-E1CCF9D0FB5C}"/>
                </a:ext>
              </a:extLst>
            </p:cNvPr>
            <p:cNvSpPr txBox="1"/>
            <p:nvPr/>
          </p:nvSpPr>
          <p:spPr>
            <a:xfrm>
              <a:off x="5638800" y="5490576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65FFFC3-E851-B7D7-E769-7D94814B174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96000" y="5715000"/>
              <a:ext cx="4238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4598535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39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Amplitude Amplification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noProof="0" dirty="0"/>
          </a:p>
          <a:p>
            <a:pPr defTabSz="912791">
              <a:lnSpc>
                <a:spcPct val="90000"/>
              </a:lnSpc>
            </a:pPr>
            <a:endParaRPr lang="en-US" sz="1800" noProof="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54813843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4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4000" noProof="0" dirty="0">
                <a:latin typeface="Calibri" panose="020F0502020204030204" pitchFamily="34" charset="0"/>
                <a:cs typeface="Calibri" panose="020F0502020204030204" pitchFamily="34" charset="0"/>
              </a:rPr>
              <a:t>According to QM</a:t>
            </a:r>
            <a:br>
              <a:rPr lang="en-US" sz="3600" noProof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US" sz="360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687393"/>
                <a:ext cx="8572500" cy="5246807"/>
              </a:xfrm>
            </p:spPr>
            <p:txBody>
              <a:bodyPr/>
              <a:lstStyle/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Beam splitter causes the photon to go into superposition: 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0&gt;+ </m:t>
                        </m:r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en-US" sz="1800" noProof="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 noProof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noProof="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 noProof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noProof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800" noProof="0" dirty="0"/>
                  <a:t>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|0&gt; 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is right,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|1&gt;</m:t>
                    </m:r>
                  </m:oMath>
                </a14:m>
                <a:r>
                  <a:rPr lang="en-US" sz="1800" noProof="0" dirty="0"/>
                  <a:t> 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up.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|0&gt; =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 noProof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1800" noProof="0" dirty="0"/>
                  <a:t>),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|1&gt; =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 noProof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sz="1800" noProof="0" dirty="0"/>
                  <a:t>).  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Beam splitter acts on incoming state via the matrix</a:t>
                </a:r>
                <a:r>
                  <a:rPr lang="en-US" sz="1800" noProof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noProof="0" dirty="0"/>
                  <a:t>.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experiment 1, if all photons leave source in state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 noProof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1800" noProof="0" dirty="0"/>
                  <a:t>), 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after the splitter they are in state</a:t>
                </a:r>
                <a:r>
                  <a:rPr lang="en-US" sz="1800" noProof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noProof="0" dirty="0"/>
                  <a:t>.  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they arrive at detector 1 with probability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noProof="0" dirty="0"/>
                  <a:t> 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detector 2 with probability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noProof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noProof="0" dirty="0"/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endParaRPr lang="en-US" sz="2000" noProof="0" dirty="0"/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However, going through another beam splitter, in experiment 2, yields the output state: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noProof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 noProof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sz="1800" i="1" noProof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noProof="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b="0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1800" noProof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noProof="0" dirty="0"/>
                  <a:t>.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they always arrive at detector 2.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:endParaRPr lang="en-US" sz="16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20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20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20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20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687393"/>
                <a:ext cx="8572500" cy="5246807"/>
              </a:xfrm>
              <a:blipFill>
                <a:blip r:embed="rId3"/>
                <a:stretch>
                  <a:fillRect l="-591" t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12163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40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Grover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3B95C3-85C9-1FED-B815-1AC2268506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1600"/>
                <a:ext cx="7772400" cy="2057400"/>
              </a:xfrm>
            </p:spPr>
            <p:txBody>
              <a:bodyPr/>
              <a:lstStyle/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en-US" sz="2000" kern="0" noProof="0" dirty="0"/>
                  <a:t>Search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r>
                  <a:rPr lang="en-US" sz="2000" kern="0" noProof="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kern="0" noProof="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b="0" kern="0" noProof="0" dirty="0">
                  <a:ea typeface="Cambria Math" panose="02040503050406030204" pitchFamily="18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noProof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kern="0" noProof="0" dirty="0"/>
                  <a:t>, </a:t>
                </a:r>
                <a14:m>
                  <m:oMath xmlns:m="http://schemas.openxmlformats.org/officeDocument/2006/math">
                    <m:r>
                      <a:rPr lang="en-US" sz="2000" i="1" kern="0" noProof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kern="0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noProof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i="1" kern="0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0" kern="0" noProof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kern="0" noProof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1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endParaRPr lang="en-US" sz="2000" b="1" kern="0" noProof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0" noProof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2000" b="1" i="1" kern="0" noProof="0" smtClean="0">
                          <a:latin typeface="Cambria Math" panose="02040503050406030204" pitchFamily="18" charset="0"/>
                        </a:rPr>
                        <m:t>&gt; =</m:t>
                      </m:r>
                      <m:r>
                        <a:rPr lang="en-US" sz="2000" b="1" i="1" kern="0" noProof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000" b="1" kern="0" noProof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kern="0" noProof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1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2000" b="1" i="1" kern="0" noProof="0" smtClean="0">
                          <a:latin typeface="Cambria Math" panose="02040503050406030204" pitchFamily="18" charset="0"/>
                        </a:rPr>
                        <m:t>&gt; =</m:t>
                      </m:r>
                      <m:f>
                        <m:fPr>
                          <m:ctrlPr>
                            <a:rPr lang="en-US" sz="2000" i="1" kern="0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kern="0" noProof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kern="0" noProof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kern="0" noProof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 kern="0" noProof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1" i="1" kern="0" noProof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kern="0" noProof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9"/>
                            </m:rPr>
                            <a:rPr lang="en-US" sz="2000" i="1" kern="0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m:rPr>
                              <m:brk m:alnAt="9"/>
                            </m:rPr>
                            <a:rPr lang="en-US" sz="2000" b="1" i="1" kern="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  <m:sup/>
                        <m:e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en-US" sz="2000" noProof="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3B95C3-85C9-1FED-B815-1AC2268506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1600"/>
                <a:ext cx="7772400" cy="2057400"/>
              </a:xfrm>
              <a:blipFill>
                <a:blip r:embed="rId3"/>
                <a:stretch>
                  <a:fillRect l="-817" t="-3067" b="-70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901333B-26C4-E177-3D78-2337A23B7DBA}"/>
              </a:ext>
            </a:extLst>
          </p:cNvPr>
          <p:cNvSpPr/>
          <p:nvPr/>
        </p:nvSpPr>
        <p:spPr bwMode="auto">
          <a:xfrm>
            <a:off x="3974961" y="4267200"/>
            <a:ext cx="685800" cy="18288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8C9526-DE4C-1616-8093-5C8302C8AEF2}"/>
              </a:ext>
            </a:extLst>
          </p:cNvPr>
          <p:cNvSpPr txBox="1"/>
          <p:nvPr/>
        </p:nvSpPr>
        <p:spPr>
          <a:xfrm>
            <a:off x="3962400" y="485769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000" baseline="-250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en-US" sz="2000" baseline="-250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B4232C-9D21-4253-B9CA-6FEED26D4CEF}"/>
              </a:ext>
            </a:extLst>
          </p:cNvPr>
          <p:cNvCxnSpPr>
            <a:cxnSpLocks/>
          </p:cNvCxnSpPr>
          <p:nvPr/>
        </p:nvCxnSpPr>
        <p:spPr bwMode="auto">
          <a:xfrm>
            <a:off x="4660761" y="5029200"/>
            <a:ext cx="29223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9DFCFD-ADAD-C970-C3DA-3330F935CEDD}"/>
              </a:ext>
            </a:extLst>
          </p:cNvPr>
          <p:cNvCxnSpPr>
            <a:cxnSpLocks/>
          </p:cNvCxnSpPr>
          <p:nvPr/>
        </p:nvCxnSpPr>
        <p:spPr bwMode="auto">
          <a:xfrm>
            <a:off x="3352800" y="4648200"/>
            <a:ext cx="60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CB07FF-2D2D-26E8-B71C-A15D5B439B40}"/>
              </a:ext>
            </a:extLst>
          </p:cNvPr>
          <p:cNvCxnSpPr>
            <a:cxnSpLocks/>
          </p:cNvCxnSpPr>
          <p:nvPr/>
        </p:nvCxnSpPr>
        <p:spPr bwMode="auto">
          <a:xfrm>
            <a:off x="838200" y="5486400"/>
            <a:ext cx="3124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F1D5D8-6D8F-2D6B-C93C-54F66C4D3D94}"/>
                  </a:ext>
                </a:extLst>
              </p:cNvPr>
              <p:cNvSpPr txBox="1"/>
              <p:nvPr/>
            </p:nvSpPr>
            <p:spPr>
              <a:xfrm>
                <a:off x="152400" y="4190807"/>
                <a:ext cx="3886200" cy="81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noProof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1600" b="0" i="1" noProof="0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i="1" kern="0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kern="0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i="1" kern="0" noProof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1600" b="0" i="1" noProof="0" smtClean="0">
                          <a:latin typeface="Cambria Math" panose="02040503050406030204" pitchFamily="18" charset="0"/>
                        </a:rPr>
                        <m:t>&gt; +</m:t>
                      </m:r>
                      <m:rad>
                        <m:radPr>
                          <m:degHide m:val="on"/>
                          <m:ctrlP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sz="1600" b="0" i="1" noProof="0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1600" b="0" i="1" noProof="0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F1D5D8-6D8F-2D6B-C93C-54F66C4D3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190807"/>
                <a:ext cx="3886200" cy="819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3E906C-7543-FB37-2E59-17F69AA966E4}"/>
                  </a:ext>
                </a:extLst>
              </p:cNvPr>
              <p:cNvSpPr txBox="1"/>
              <p:nvPr/>
            </p:nvSpPr>
            <p:spPr>
              <a:xfrm>
                <a:off x="252450" y="53340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noProof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3E906C-7543-FB37-2E59-17F69AA96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50" y="5334000"/>
                <a:ext cx="685800" cy="369332"/>
              </a:xfrm>
              <a:prstGeom prst="rect">
                <a:avLst/>
              </a:prstGeom>
              <a:blipFill>
                <a:blip r:embed="rId5"/>
                <a:stretch>
                  <a:fillRect l="-181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2E4740-B72B-F509-7033-C1E8C181614A}"/>
                  </a:ext>
                </a:extLst>
              </p:cNvPr>
              <p:cNvSpPr txBox="1"/>
              <p:nvPr/>
            </p:nvSpPr>
            <p:spPr>
              <a:xfrm>
                <a:off x="5029200" y="4496169"/>
                <a:ext cx="4191000" cy="81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noProof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1600" b="0" i="1" noProof="0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i="1" kern="0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kern="0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i="1" kern="0" noProof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1600" b="0" i="1" noProof="0" smtClean="0">
                          <a:latin typeface="Cambria Math" panose="02040503050406030204" pitchFamily="18" charset="0"/>
                        </a:rPr>
                        <m:t>&gt;|1&gt; +</m:t>
                      </m:r>
                      <m:rad>
                        <m:radPr>
                          <m:degHide m:val="on"/>
                          <m:ctrlP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sz="1600" b="0" i="1" noProof="0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1600" b="0" i="1" noProof="0" smtClean="0">
                          <a:latin typeface="Cambria Math" panose="02040503050406030204" pitchFamily="18" charset="0"/>
                        </a:rPr>
                        <m:t>&gt;|0&gt;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2E4740-B72B-F509-7033-C1E8C1816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496169"/>
                <a:ext cx="4191000" cy="8198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658501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41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Grover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4114800" cy="2209800"/>
              </a:xfrm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1800" noProof="0" dirty="0"/>
                  <a:t>Initialize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noProof="0" dirty="0"/>
                  <a:t>-qubits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|0000…0&gt;</m:t>
                    </m:r>
                  </m:oMath>
                </a14:m>
                <a:r>
                  <a:rPr lang="en-US" sz="1800" noProof="0" dirty="0"/>
                  <a:t>.</a:t>
                </a:r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1800" noProof="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noProof="0" dirty="0"/>
                  <a:t>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sz="1800" noProof="0" dirty="0"/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1800" noProof="0" dirty="0"/>
                  <a:t>Apply Grover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800" noProof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800" noProof="0" dirty="0"/>
                  <a:t> times</a:t>
                </a:r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1800" noProof="0" dirty="0"/>
                  <a:t>Measure output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4114800" cy="2209800"/>
              </a:xfrm>
              <a:blipFill>
                <a:blip r:embed="rId3"/>
                <a:stretch>
                  <a:fillRect l="-613" t="-2825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26A72E5-24E3-3924-1AD7-962C649058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3886200"/>
                <a:ext cx="4114800" cy="22098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en-US" sz="2000" kern="0" noProof="0" dirty="0"/>
                  <a:t>Algorithm </a:t>
                </a:r>
                <a14:m>
                  <m:oMath xmlns:m="http://schemas.openxmlformats.org/officeDocument/2006/math"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000" kern="0" noProof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kern="0" noProof="0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000" kern="0" noProof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noProof="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kern="0" noProof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kern="0" noProof="0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p>
                          <m:sSupPr>
                            <m:ctrlPr>
                              <a:rPr lang="en-US" sz="2000" b="0" i="1" kern="0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kern="0" noProof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b="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sub>
                    </m:sSub>
                  </m:oMath>
                </a14:m>
                <a:endParaRPr lang="en-US" sz="2000" kern="0" noProof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noProof="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kern="0" noProof="0" dirty="0"/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26A72E5-24E3-3924-1AD7-962C64905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886200"/>
                <a:ext cx="4114800" cy="2209800"/>
              </a:xfrm>
              <a:prstGeom prst="rect">
                <a:avLst/>
              </a:prstGeom>
              <a:blipFill>
                <a:blip r:embed="rId4"/>
                <a:stretch>
                  <a:fillRect l="-1227" t="-2273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1C1D9E87-7389-1D0B-3083-EE13B2CFDF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7300" y="4191000"/>
                <a:ext cx="3543300" cy="16002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en-US" sz="2000" kern="0" noProof="0" dirty="0"/>
                  <a:t>Algorithm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kern="0" noProof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p>
                          <m:sSupPr>
                            <m:ctrlPr>
                              <a:rPr lang="en-US" sz="2000" i="1" kern="0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kern="0" noProof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sub>
                    </m:sSub>
                  </m:oMath>
                </a14:m>
                <a:endParaRPr lang="en-US" sz="2000" kern="0" noProof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endParaRPr lang="en-US" sz="2000" kern="0" noProof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kern="0" noProof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kern="0" noProof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000" i="1" kern="0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sub>
                      </m:sSub>
                      <m:r>
                        <a:rPr lang="en-US" sz="2000" b="0" i="0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:|</m:t>
                      </m:r>
                      <m:r>
                        <m:rPr>
                          <m:sty m:val="p"/>
                        </m:rPr>
                        <a:rPr lang="en-US" sz="2000" b="0" i="0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sz="2000" b="0" i="0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⟶−|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&gt;, 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2000" kern="0" noProof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kern="0" noProof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kern="0" noProof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000" i="1" kern="0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sub>
                      </m:sSub>
                      <m:r>
                        <a:rPr lang="en-US" sz="2000" b="0" i="0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:|0&gt; 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⟶0|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2000" kern="0" noProof="0" dirty="0"/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1C1D9E87-7389-1D0B-3083-EE13B2CFD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7300" y="4191000"/>
                <a:ext cx="3543300" cy="1600200"/>
              </a:xfrm>
              <a:prstGeom prst="rect">
                <a:avLst/>
              </a:prstGeom>
              <a:blipFill>
                <a:blip r:embed="rId5"/>
                <a:stretch>
                  <a:fillRect l="-1060" t="-3125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255830-8A1A-EF88-0BB9-D2CD8500E5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4400" y="1295400"/>
                <a:ext cx="4191000" cy="26670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en-US" sz="2000" kern="0" noProof="0" dirty="0"/>
                  <a:t>Search</a:t>
                </a:r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en-US" sz="2000" kern="0" noProof="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kern="0" noProof="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b="0" kern="0" noProof="0" dirty="0">
                  <a:ea typeface="Cambria Math" panose="02040503050406030204" pitchFamily="18" charset="0"/>
                </a:endParaRPr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noProof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kern="0" noProof="0" dirty="0"/>
                  <a:t>, </a:t>
                </a:r>
                <a14:m>
                  <m:oMath xmlns:m="http://schemas.openxmlformats.org/officeDocument/2006/math">
                    <m:r>
                      <a:rPr lang="en-US" sz="2000" i="1" kern="0" noProof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kern="0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noProof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i="1" kern="0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0" kern="0" noProof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kern="0" noProof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1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endParaRPr lang="en-US" sz="2000" b="1" kern="0" noProof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endParaRPr lang="en-US" sz="2000" b="1" kern="0" noProof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0" noProof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2000" b="1" i="1" kern="0" noProof="0" smtClean="0">
                          <a:latin typeface="Cambria Math" panose="02040503050406030204" pitchFamily="18" charset="0"/>
                        </a:rPr>
                        <m:t>&gt; =</m:t>
                      </m:r>
                      <m:r>
                        <a:rPr lang="en-US" sz="2000" b="1" i="1" kern="0" noProof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000" b="1" kern="0" noProof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kern="0" noProof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1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2000" b="1" i="1" kern="0" noProof="0" smtClean="0">
                          <a:latin typeface="Cambria Math" panose="02040503050406030204" pitchFamily="18" charset="0"/>
                        </a:rPr>
                        <m:t>&gt; =</m:t>
                      </m:r>
                      <m:f>
                        <m:fPr>
                          <m:ctrlPr>
                            <a:rPr lang="en-US" sz="2000" i="1" kern="0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kern="0" noProof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kern="0" noProof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kern="0" noProof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 kern="0" noProof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1" i="1" kern="0" noProof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kern="0" noProof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9"/>
                            </m:rPr>
                            <a:rPr lang="en-US" sz="2000" i="1" kern="0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m:rPr>
                              <m:brk m:alnAt="9"/>
                            </m:rPr>
                            <a:rPr lang="en-US" sz="2000" b="1" i="1" kern="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  <m:sup/>
                        <m:e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en-US" sz="2000" b="1" kern="0" noProof="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255830-8A1A-EF88-0BB9-D2CD8500E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1295400"/>
                <a:ext cx="4191000" cy="2667000"/>
              </a:xfrm>
              <a:prstGeom prst="rect">
                <a:avLst/>
              </a:prstGeom>
              <a:blipFill>
                <a:blip r:embed="rId6"/>
                <a:stretch>
                  <a:fillRect l="-1201" t="-1887" b="-44340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665643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42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End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endParaRPr lang="en-US" sz="1800" noProof="0" dirty="0"/>
          </a:p>
          <a:p>
            <a:pPr defTabSz="912791">
              <a:lnSpc>
                <a:spcPct val="90000"/>
              </a:lnSpc>
            </a:pPr>
            <a:endParaRPr lang="en-US" sz="1800" noProof="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189973012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5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Postulates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181100"/>
                <a:ext cx="8610600" cy="54483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of a system is a unit vector over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Hilbert space (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of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qubit is a quantum system, with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.  A one qubit system is in general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0&gt;+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|1&gt;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̅"/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000" i="1" noProof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̅"/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sz="2000" i="1" noProof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400"/>
                  </a:spcBef>
                  <a:buFont typeface="+mj-lt"/>
                  <a:buAutoNum type="arabicPeriod"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system, with state, </a:t>
                </a:r>
                <a14:m>
                  <m:oMath xmlns:m="http://schemas.openxmlformats.org/officeDocument/2006/math">
                    <m:r>
                      <a:rPr lang="en-US" sz="2000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evolves according to a unitary operator</a:t>
                </a:r>
                <a14:m>
                  <m:oMath xmlns:m="http://schemas.openxmlformats.org/officeDocument/2006/math">
                    <m: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namely</m:t>
                    </m:r>
                    <m:r>
                      <a:rPr lang="en-US" sz="20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(0)&gt;)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unitary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𝑈𝑥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𝑈𝑦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Note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𝑈</m:t>
                    </m:r>
                    <m:acc>
                      <m:accPr>
                        <m:chr m:val="̅"/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acc>
                    <m:r>
                      <a:rPr lang="en-US" sz="2000" i="1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400"/>
                  </a:spcBef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 is a Hamiltonian: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m:rPr>
                        <m:sty m:val="p"/>
                      </m:rP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&gt;|</m:t>
                        </m:r>
                      </m:num>
                      <m:den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ℏ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Two physical systems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can be treated as a single system,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noProof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 state, </a:t>
                </a:r>
                <a14:m>
                  <m:oMath xmlns:m="http://schemas.openxmlformats.org/officeDocument/2006/math">
                    <m: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 state, </a:t>
                </a:r>
                <a14:m>
                  <m:oMath xmlns:m="http://schemas.openxmlformats.org/officeDocument/2006/math">
                    <m: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&gt;,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joint state is </a:t>
                </a:r>
                <a14:m>
                  <m:oMath xmlns:m="http://schemas.openxmlformats.org/officeDocument/2006/math">
                    <m: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&gt;⊗</m:t>
                    </m:r>
                    <m: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an orthonormal basis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},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one can perform a von-Neuman 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that outputs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It is projective.  Further,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 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</m:e>
                    </m:d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 yields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leaves state in </a:t>
                </a:r>
                <a14:m>
                  <m:oMath xmlns:m="http://schemas.openxmlformats.org/officeDocument/2006/math">
                    <m:r>
                      <a:rPr lang="en-US" sz="20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|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&gt;&lt;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|</m:t>
                            </m:r>
                          </m:e>
                        </m:nary>
                      </m:e>
                    </m:nary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181100"/>
                <a:ext cx="8610600" cy="5448300"/>
              </a:xfrm>
              <a:blipFill>
                <a:blip r:embed="rId3"/>
                <a:stretch>
                  <a:fillRect l="-736" t="-1395" r="-1620" b="-8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1420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6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Linear Algebra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600200"/>
                <a:ext cx="84582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Dirac Notation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Element in Hilbert space of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represented by n-entry symbol.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|000…00&gt;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(1, 0,…,0)</m:t>
                        </m:r>
                        <m:r>
                          <m:rPr>
                            <m:nor/>
                          </m:rPr>
                          <a:rPr lang="en-US" sz="2000" noProof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|000…01&gt;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(0, 1,…,0)</m:t>
                        </m:r>
                        <m:r>
                          <m:rPr>
                            <m:nor/>
                          </m:rPr>
                          <a:rPr lang="en-US" sz="2000" noProof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 …,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 111…1&gt; 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(0,0,…,1)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where column vectors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coordinates.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|0&gt; 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⊗|0&gt;⨂…⨂|0&gt; =|000…0&gt;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normal if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Spectral Theorem: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normal operator in the Hilbert space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an orthonormal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each is an eigenvector of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For every such , there is a unitary matrix,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sty m:val="p"/>
                      </m:rP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diagonal.</a:t>
                </a:r>
                <a:endParaRPr lang="en-US" sz="2000" noProof="0" dirty="0"/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Dual basis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Inner product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̅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Outer product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&gt;&lt;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𝛾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𝜙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𝛾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&gt;)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Every linear operator can be written as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&gt;&lt;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endParaRPr lang="en-US" sz="2000" i="1" noProof="0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=&lt;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</m:d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600200"/>
                <a:ext cx="8458200" cy="4800600"/>
              </a:xfrm>
              <a:blipFill>
                <a:blip r:embed="rId3"/>
                <a:stretch>
                  <a:fillRect l="-599" t="-1583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97131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7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Linear Algebra (continued)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</p:spPr>
            <p:txBody>
              <a:bodyPr/>
              <a:lstStyle/>
              <a:p>
                <a:pPr marL="0" indent="0" defTabSz="912791">
                  <a:lnSpc>
                    <a:spcPct val="90000"/>
                  </a:lnSpc>
                  <a:spcBef>
                    <a:spcPts val="200"/>
                  </a:spcBef>
                  <a:buNone/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Tensor product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b="0" i="1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b="0" i="1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</m:m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noProof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&gt;=(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i="1" noProof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 noProof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i="1" noProof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 noProof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</m:m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</a:t>
                </a:r>
              </a:p>
              <a:p>
                <a:pPr marL="0" indent="0" defTabSz="912791">
                  <a:lnSpc>
                    <a:spcPct val="90000"/>
                  </a:lnSpc>
                  <a:spcBef>
                    <a:spcPts val="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 noProof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 noProof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 noProof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 noProof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 noProof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 noProof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 noProof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 noProof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⨂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</m:mr>
                      <m:mr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</m:e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</m:e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𝑛𝑛</m:t>
                              </m:r>
                            </m:sub>
                          </m:sSub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</m:mr>
                    </m:m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Schmidt decomposition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∈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an orthonormal basis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an orthonormal basis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≥0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/>
                      <m:e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</m:e>
                    </m:nary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𝑇𝑟</m:t>
                      </m:r>
                      <m:d>
                        <m:dPr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&lt;</m:t>
                      </m:r>
                      <m:sSub>
                        <m:sSubPr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e>
                      </m:d>
                      <m:sSub>
                        <m:sSubPr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&gt;</m:t>
                      </m:r>
                    </m:oMath>
                  </m:oMathPara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Eigenvector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  <a:blipFill>
                <a:blip r:embed="rId3"/>
                <a:stretch>
                  <a:fillRect l="-4035" t="-583" r="-1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7943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9AAC5-E6AA-0D87-58C5-931B16EC6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10D9D3-A3EB-F2F5-BA2D-E509BC31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8</a:t>
            </a:fld>
            <a:endParaRPr lang="en-US" noProof="0" dirty="0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29A2E2E8-0EFA-F8FA-30CF-03AF982FF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>
                <a:solidFill>
                  <a:schemeClr val="tx1"/>
                </a:solidFill>
              </a:rPr>
              <a:t>More notation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9228437A-8EF1-0597-ECE7-449530161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endParaRPr lang="en-US" sz="1800" noProof="0" dirty="0"/>
          </a:p>
          <a:p>
            <a:pPr defTabSz="912791">
              <a:lnSpc>
                <a:spcPct val="90000"/>
              </a:lnSpc>
            </a:pPr>
            <a:endParaRPr lang="en-US" sz="1800" noProof="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1600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42414C4-6826-677D-35DA-043151C2E1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8758" y="1555668"/>
                <a:ext cx="8526483" cy="4921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kern="0" noProof="0" dirty="0"/>
                  <a:t>, </a:t>
                </a: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kern="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m:rPr>
                        <m:sty m:val="p"/>
                      </m:rPr>
                      <a:rPr lang="en-US" sz="1800" b="0" i="0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sz="1800" b="0" i="0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, …,</m:t>
                            </m:r>
                            <m:sSub>
                              <m:sSubPr>
                                <m:ctrlPr>
                                  <a:rPr lang="en-US" sz="1800" i="1" kern="0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 kern="0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800" kern="0" noProof="0" dirty="0"/>
              </a:p>
              <a:p>
                <a:pPr defTabSz="91279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&gt; =</m:t>
                    </m:r>
                    <m:sSup>
                      <m:sSupPr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( </m:t>
                        </m:r>
                        <m:sSub>
                          <m:sSubPr>
                            <m:ctrlP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,   </m:t>
                        </m:r>
                        <m:sSub>
                          <m:sSubPr>
                            <m:ctrlP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,  …,   </m:t>
                        </m:r>
                        <m:sSub>
                          <m:sSubPr>
                            <m:ctrlP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  <m:sup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800" kern="0" noProof="0" dirty="0"/>
                  <a:t> , </a:t>
                </a: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|=( </m:t>
                    </m:r>
                    <m:sSub>
                      <m:sSubPr>
                        <m:ctrlPr>
                          <a:rPr lang="en-US" sz="1800" i="1" kern="0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 kern="0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kern="0" noProof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sz="1800" i="1" kern="0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 kern="0" noProof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 kern="0" noProof="0">
                        <a:latin typeface="Cambria Math" panose="02040503050406030204" pitchFamily="18" charset="0"/>
                      </a:rPr>
                      <m:t>,  …,   </m:t>
                    </m:r>
                    <m:sSub>
                      <m:sSubPr>
                        <m:ctrlPr>
                          <a:rPr lang="en-US" sz="1800" i="1" kern="0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 kern="0" noProof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i="1" kern="0" noProof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sz="1800" kern="0" noProof="0" dirty="0"/>
                  <a:t> </a:t>
                </a:r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</a:p>
              <a:p>
                <a:pPr marL="0" indent="0" defTabSz="912791">
                  <a:spcBef>
                    <a:spcPts val="0"/>
                  </a:spcBef>
                  <a:buNone/>
                </a:pPr>
                <a:endParaRPr lang="en-US" sz="1800" kern="0" noProof="0" dirty="0"/>
              </a:p>
              <a:p>
                <a:pPr marL="0" indent="0" defTabSz="912791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= </m:t>
                    </m:r>
                    <m:m>
                      <m:mPr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e>
                          <m:sSub>
                            <m:sSubPr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e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e>
                      </m:mr>
                      <m:mr>
                        <m:e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e>
                          <m:sSub>
                            <m:sSubPr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e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e>
                      </m:mr>
                    </m:m>
                  </m:oMath>
                </a14:m>
                <a:r>
                  <a:rPr lang="en-US" sz="1800" kern="0" noProof="0" dirty="0"/>
                  <a:t> , </a:t>
                </a:r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</a:t>
                </a:r>
                <a:r>
                  <a:rPr lang="en-US" sz="1800" kern="0" noProof="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z="1800" kern="0" noProof="0" dirty="0"/>
                  <a:t> </a:t>
                </a:r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en-US" sz="1800" kern="0" noProof="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800" i="1" kern="0" noProof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i="1" kern="0" noProof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800" i="1" kern="0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800" i="1" kern="0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1800" i="1" kern="0" noProof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1800" i="1" kern="0" noProof="0">
                            <a:latin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 kern="0" noProof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1800" kern="0" noProof="0" dirty="0"/>
              </a:p>
              <a:p>
                <a:pPr marL="0" indent="0" defTabSz="912791">
                  <a:spcBef>
                    <a:spcPts val="0"/>
                  </a:spcBef>
                  <a:buNone/>
                </a:pPr>
                <a:endParaRPr lang="en-US" sz="1800" kern="0" noProof="0" dirty="0"/>
              </a:p>
              <a:p>
                <a:pPr defTabSz="912791">
                  <a:spcBef>
                    <a:spcPts val="0"/>
                  </a:spcBef>
                </a:pPr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Pauli </a:t>
                </a:r>
                <a:r>
                  <a:rPr lang="en-US" sz="1800" kern="0" noProof="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matricies</a:t>
                </a:r>
                <a:endParaRPr lang="en-US" sz="18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</m:oMath>
                </a14:m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𝑋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kern="0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𝑌</m:t>
                    </m:r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 kern="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kern="0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 kern="0" noProof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 kern="0" noProof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𝑍</m:t>
                    </m:r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kern="0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</m:e>
                    </m:d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𝑖𝑍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𝑍</m:t>
                        </m:r>
                      </m:e>
                    </m:d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𝑖𝑋</m:t>
                    </m:r>
                  </m:oMath>
                </a14:m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𝑍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</m:d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𝑖𝑌</m:t>
                    </m:r>
                  </m:oMath>
                </a14:m>
                <a:endParaRPr lang="en-US" sz="18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|+&gt; =</m:t>
                    </m:r>
                    <m:f>
                      <m:fPr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kern="0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(|0&gt; + |1&gt;)</m:t>
                    </m:r>
                  </m:oMath>
                </a14:m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f>
                      <m:fPr>
                        <m:ctrlPr>
                          <a:rPr lang="en-US" sz="1800" i="1" kern="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i="1" kern="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kern="0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kern="0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(|0&gt;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  </m:t>
                    </m:r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|1&gt;)</m:t>
                    </m:r>
                  </m:oMath>
                </a14:m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f>
                      <m:fPr>
                        <m:ctrlPr>
                          <a:rPr lang="en-US" sz="1800" i="1" kern="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i="1" kern="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kern="0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kern="0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(|0&gt;+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|1&gt;)</m:t>
                    </m:r>
                  </m:oMath>
                </a14:m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|−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f>
                      <m:fPr>
                        <m:ctrlPr>
                          <a:rPr lang="en-US" sz="1800" i="1" kern="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i="1" kern="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kern="0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kern="0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(|0&gt;−  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|1&gt;)</m:t>
                    </m:r>
                  </m:oMath>
                </a14:m>
                <a:endParaRPr lang="en-US" sz="18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18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42414C4-6826-677D-35DA-043151C2E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8758" y="1555668"/>
                <a:ext cx="8526483" cy="4921332"/>
              </a:xfrm>
              <a:prstGeom prst="rect">
                <a:avLst/>
              </a:prstGeom>
              <a:blipFill>
                <a:blip r:embed="rId3"/>
                <a:stretch>
                  <a:fillRect l="-595" t="-77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92147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9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Mixed states and density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pure states,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density is </a:t>
                </a:r>
                <a14:m>
                  <m:oMath xmlns:m="http://schemas.openxmlformats.org/officeDocument/2006/math">
                    <m:r>
                      <a:rPr lang="en-US" sz="20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&gt;&lt;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Mixed states: 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{</m:t>
                    </m:r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</m:e>
                      <m:e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</m:e>
                      <m:e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</m:e>
                      <m:e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the probability that the system is in pure state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Density operator for mixed state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&gt;&lt;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Bloch Sphere 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Pure state in general position is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func>
                      <m:func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0&gt; +</m:t>
                        </m:r>
                        <m:sSup>
                          <m:sSup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𝜑</m:t>
                            </m:r>
                          </m:sup>
                        </m:sSup>
                        <m:func>
                          <m:func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18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1&gt;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mixed state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 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𝑍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on interior of Block sphere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</m:e>
                    </m:nary>
                  </m:oMath>
                </a14:m>
                <a:r>
                  <a:rPr lang="en-US" sz="1800" noProof="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evolves as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</m:e>
                    </m:nary>
                  </m:oMath>
                </a14:m>
                <a:r>
                  <a:rPr lang="en-US" sz="1800" noProof="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p>
                      <m:sSupPr>
                        <m:ctrlP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f>
                      <m:f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</m:oMath>
                </a14:m>
                <a:r>
                  <a:rPr lang="en-US" sz="1800" noProof="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𝑋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</m:oMath>
                </a14:m>
                <a:r>
                  <a:rPr lang="en-US" sz="1800" noProof="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𝑌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</m:oMath>
                </a14:m>
                <a:r>
                  <a:rPr lang="en-US" sz="1800" noProof="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𝑍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𝑍</m:t>
                    </m:r>
                  </m:oMath>
                </a14:m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(|0&gt;)= &lt;0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0&gt; =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r>
                      <a:rPr lang="en-US" sz="18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&lt;0</m:t>
                    </m:r>
                    <m:d>
                      <m:dPr>
                        <m:begChr m:val="|"/>
                        <m:endChr m:val="|"/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)=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0&gt;&lt;0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&gt;&lt;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  <a:blipFill>
                <a:blip r:embed="rId3"/>
                <a:stretch>
                  <a:fillRect l="-576" t="-1749" r="-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83240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73323</TotalTime>
  <Words>3563</Words>
  <Application>Microsoft Macintosh PowerPoint</Application>
  <PresentationFormat>On-screen Show (4:3)</PresentationFormat>
  <Paragraphs>545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Cambria Math</vt:lpstr>
      <vt:lpstr>Courier New</vt:lpstr>
      <vt:lpstr>Times New Roman</vt:lpstr>
      <vt:lpstr>Contemporary</vt:lpstr>
      <vt:lpstr>PowerPoint Presentation</vt:lpstr>
      <vt:lpstr>Beam splitters and QM I can safely say that no one understands Quantum Mechanics - Feynman</vt:lpstr>
      <vt:lpstr>Beam splitters and QM Mach-Zender Interferometer</vt:lpstr>
      <vt:lpstr>According to QM Analysis</vt:lpstr>
      <vt:lpstr>Postulates</vt:lpstr>
      <vt:lpstr>Linear Algebra</vt:lpstr>
      <vt:lpstr>Linear Algebra (continued)</vt:lpstr>
      <vt:lpstr>More notation</vt:lpstr>
      <vt:lpstr>Mixed states and density</vt:lpstr>
      <vt:lpstr>Mixed states and density</vt:lpstr>
      <vt:lpstr>Circuits and gates</vt:lpstr>
      <vt:lpstr>Gates and states</vt:lpstr>
      <vt:lpstr>Common gates</vt:lpstr>
      <vt:lpstr>Measurement in alternate basis</vt:lpstr>
      <vt:lpstr>Converting to Bell Basis</vt:lpstr>
      <vt:lpstr>Changing Measurement  Basis</vt:lpstr>
      <vt:lpstr>Superoperator and mixed states</vt:lpstr>
      <vt:lpstr>No Cloning Theorem</vt:lpstr>
      <vt:lpstr>Parity Circuit</vt:lpstr>
      <vt:lpstr>Superdense coding</vt:lpstr>
      <vt:lpstr>Deutch</vt:lpstr>
      <vt:lpstr>Deutch-Josza</vt:lpstr>
      <vt:lpstr>DJ</vt:lpstr>
      <vt:lpstr>Simon</vt:lpstr>
      <vt:lpstr>Phase kick back</vt:lpstr>
      <vt:lpstr>Phase Estimation</vt:lpstr>
      <vt:lpstr>Quantum Fourier Transform</vt:lpstr>
      <vt:lpstr>Quantum Fourier Circuit</vt:lpstr>
      <vt:lpstr>Eigenvalue Estimation</vt:lpstr>
      <vt:lpstr>Eigenvalue Estimation</vt:lpstr>
      <vt:lpstr>Factorization using order finding (Shor)</vt:lpstr>
      <vt:lpstr>Order Finding</vt:lpstr>
      <vt:lpstr>Order Finding</vt:lpstr>
      <vt:lpstr>Discrete log</vt:lpstr>
      <vt:lpstr>Discrete log</vt:lpstr>
      <vt:lpstr>Hidden subgroup</vt:lpstr>
      <vt:lpstr>Error Correction</vt:lpstr>
      <vt:lpstr>Error Correction</vt:lpstr>
      <vt:lpstr>Amplitude Amplification</vt:lpstr>
      <vt:lpstr>Grover</vt:lpstr>
      <vt:lpstr>Grover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Adversaries and  Cryptography</dc:title>
  <dc:subject>Cryptanalysis</dc:subject>
  <dc:creator>John L Manferdelli</dc:creator>
  <cp:lastModifiedBy>John Manferdelli</cp:lastModifiedBy>
  <cp:revision>3655</cp:revision>
  <cp:lastPrinted>2025-01-22T23:45:03Z</cp:lastPrinted>
  <dcterms:created xsi:type="dcterms:W3CDTF">2013-01-28T20:25:58Z</dcterms:created>
  <dcterms:modified xsi:type="dcterms:W3CDTF">2025-01-24T00:17:24Z</dcterms:modified>
</cp:coreProperties>
</file>