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73"/>
  </p:notesMasterIdLst>
  <p:handoutMasterIdLst>
    <p:handoutMasterId r:id="rId74"/>
  </p:handoutMasterIdLst>
  <p:sldIdLst>
    <p:sldId id="3500" r:id="rId2"/>
    <p:sldId id="3502" r:id="rId3"/>
    <p:sldId id="3452" r:id="rId4"/>
    <p:sldId id="3453" r:id="rId5"/>
    <p:sldId id="3449" r:id="rId6"/>
    <p:sldId id="3470" r:id="rId7"/>
    <p:sldId id="3442" r:id="rId8"/>
    <p:sldId id="3402" r:id="rId9"/>
    <p:sldId id="3401" r:id="rId10"/>
    <p:sldId id="3445" r:id="rId11"/>
    <p:sldId id="3443" r:id="rId12"/>
    <p:sldId id="3385" r:id="rId13"/>
    <p:sldId id="3454" r:id="rId14"/>
    <p:sldId id="3503" r:id="rId15"/>
    <p:sldId id="3482" r:id="rId16"/>
    <p:sldId id="3525" r:id="rId17"/>
    <p:sldId id="3486" r:id="rId18"/>
    <p:sldId id="3489" r:id="rId19"/>
    <p:sldId id="3484" r:id="rId20"/>
    <p:sldId id="3492" r:id="rId21"/>
    <p:sldId id="3483" r:id="rId22"/>
    <p:sldId id="3488" r:id="rId23"/>
    <p:sldId id="3494" r:id="rId24"/>
    <p:sldId id="3481" r:id="rId25"/>
    <p:sldId id="3485" r:id="rId26"/>
    <p:sldId id="3526" r:id="rId27"/>
    <p:sldId id="3527" r:id="rId28"/>
    <p:sldId id="3357" r:id="rId29"/>
    <p:sldId id="3519" r:id="rId30"/>
    <p:sldId id="3583" r:id="rId31"/>
    <p:sldId id="3584" r:id="rId32"/>
    <p:sldId id="3585" r:id="rId33"/>
    <p:sldId id="3408" r:id="rId34"/>
    <p:sldId id="3444" r:id="rId35"/>
    <p:sldId id="3587" r:id="rId36"/>
    <p:sldId id="3549" r:id="rId37"/>
    <p:sldId id="3550" r:id="rId38"/>
    <p:sldId id="3551" r:id="rId39"/>
    <p:sldId id="3588" r:id="rId40"/>
    <p:sldId id="3589" r:id="rId41"/>
    <p:sldId id="3590" r:id="rId42"/>
    <p:sldId id="3591" r:id="rId43"/>
    <p:sldId id="3592" r:id="rId44"/>
    <p:sldId id="3593" r:id="rId45"/>
    <p:sldId id="3594" r:id="rId46"/>
    <p:sldId id="3595" r:id="rId47"/>
    <p:sldId id="3596" r:id="rId48"/>
    <p:sldId id="3597" r:id="rId49"/>
    <p:sldId id="3598" r:id="rId50"/>
    <p:sldId id="3599" r:id="rId51"/>
    <p:sldId id="3579" r:id="rId52"/>
    <p:sldId id="3580" r:id="rId53"/>
    <p:sldId id="3457" r:id="rId54"/>
    <p:sldId id="3173" r:id="rId55"/>
    <p:sldId id="3528" r:id="rId56"/>
    <p:sldId id="3529" r:id="rId57"/>
    <p:sldId id="3530" r:id="rId58"/>
    <p:sldId id="3531" r:id="rId59"/>
    <p:sldId id="3532" r:id="rId60"/>
    <p:sldId id="3533" r:id="rId61"/>
    <p:sldId id="3534" r:id="rId62"/>
    <p:sldId id="3535" r:id="rId63"/>
    <p:sldId id="3536" r:id="rId64"/>
    <p:sldId id="3537" r:id="rId65"/>
    <p:sldId id="3538" r:id="rId66"/>
    <p:sldId id="3577" r:id="rId67"/>
    <p:sldId id="3578" r:id="rId68"/>
    <p:sldId id="3447" r:id="rId69"/>
    <p:sldId id="3424" r:id="rId70"/>
    <p:sldId id="3570" r:id="rId71"/>
    <p:sldId id="3574" r:id="rId72"/>
  </p:sldIdLst>
  <p:sldSz cx="9144000" cy="6858000" type="letter"/>
  <p:notesSz cx="6794500" cy="9918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3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8000"/>
    <a:srgbClr val="66FF66"/>
    <a:srgbClr val="006600"/>
    <a:srgbClr val="33CC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12" autoAdjust="0"/>
    <p:restoredTop sz="80721" autoAdjust="0"/>
  </p:normalViewPr>
  <p:slideViewPr>
    <p:cSldViewPr>
      <p:cViewPr varScale="1">
        <p:scale>
          <a:sx n="127" d="100"/>
          <a:sy n="127" d="100"/>
        </p:scale>
        <p:origin x="14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440" y="-90"/>
      </p:cViewPr>
      <p:guideLst>
        <p:guide orient="horz" pos="3123"/>
        <p:guide pos="213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4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5" Type="http://schemas.openxmlformats.org/officeDocument/2006/relationships/slide" Target="slides/slide55.xml"/><Relationship Id="rId4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3361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142" y="1"/>
            <a:ext cx="2943360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4121"/>
            <a:ext cx="2943361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142" y="9424121"/>
            <a:ext cx="2943360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690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3361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142" y="1"/>
            <a:ext cx="2943360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243" y="4710367"/>
            <a:ext cx="4982018" cy="446477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4121"/>
            <a:ext cx="2943361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142" y="9424121"/>
            <a:ext cx="2943360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695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JLM 20190103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20110804</a:t>
            </a:r>
            <a:endParaRPr lang="en-US" dirty="0"/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Cryptanalysis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Block Ciphers 2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256782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Arial" charset="0"/>
              </a:rPr>
              <a:t>John Manferdelli</a:t>
            </a:r>
            <a:endParaRPr lang="en-US" sz="1800" dirty="0">
              <a:latin typeface="Arial" charset="0"/>
            </a:endParaRPr>
          </a:p>
          <a:p>
            <a:pPr algn="r"/>
            <a:r>
              <a:rPr lang="en-US" sz="2000">
                <a:latin typeface="Arial" charset="0"/>
              </a:rPr>
              <a:t>JohnManferdelli</a:t>
            </a:r>
            <a:r>
              <a:rPr lang="en-US" sz="2000" dirty="0">
                <a:latin typeface="Arial" charset="0"/>
              </a:rPr>
              <a:t>@hotmail.com</a:t>
            </a: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64314"/>
            <a:ext cx="861060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2004-2012, John L. Manferdelli.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10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- 3</a:t>
            </a:r>
            <a:endParaRPr lang="en-US" altLang="ko-KR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8382000" cy="3810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enhanced probability, 24 bits, find keys in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e’=0400 0000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 E’=P(0w 00 00 00)= x0 0y z0 00= f’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= x0 5v z0 00.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S/N=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/(4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5243)= 15.6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Alternatively use 18 bit count (S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), requiring 150,000 pairs with S/N= 1.2 followed by 12 bits.  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These keys allow us to calculate 20 bits of H, H*.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Can use this to complete K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(48 bits).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Final 8 bits from exhaustive search.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11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- 4</a:t>
            </a:r>
            <a:endParaRPr lang="en-US" altLang="ko-KR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191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18 bits of key, 150,000 pairs from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Set up 2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18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counter</a:t>
            </a: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Preprocess S</a:t>
            </a:r>
            <a:r>
              <a:rPr lang="en-US" altLang="ko-KR" sz="14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O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’.</a:t>
            </a:r>
            <a:endParaRPr lang="en-US" altLang="ko-KR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each cipher text pair</a:t>
            </a:r>
          </a:p>
          <a:p>
            <a:pPr marL="1314450" lvl="2" indent="-457200">
              <a:spcBef>
                <a:spcPts val="200"/>
              </a:spcBef>
              <a:buFont typeface="+mj-lt"/>
              <a:buAutoNum type="alphaL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Calculate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’=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’,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Oh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 for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</a:p>
          <a:p>
            <a:pPr marL="1314450" lvl="2" indent="-457200">
              <a:spcBef>
                <a:spcPts val="200"/>
              </a:spcBef>
              <a:buFont typeface="+mj-lt"/>
              <a:buAutoNum type="alphaL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each of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check is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Oh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’ is not satisfied for any S-box.  If so, discard.</a:t>
            </a:r>
          </a:p>
          <a:p>
            <a:pPr marL="1314450" lvl="2" indent="-457200">
              <a:spcBef>
                <a:spcPts val="200"/>
              </a:spcBef>
              <a:buFont typeface="+mj-lt"/>
              <a:buAutoNum type="alphaL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get all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which are possible for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.  Calculate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Kh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Eh</a:t>
            </a:r>
            <a:endParaRPr lang="en-US" altLang="ko-KR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Get entry of maximal count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9C207-5B15-40FD-A040-6394A7E4E7B1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762000"/>
          </a:xfrm>
        </p:spPr>
        <p:txBody>
          <a:bodyPr/>
          <a:lstStyle/>
          <a:p>
            <a:r>
              <a:rPr lang="en-US" sz="3600" dirty="0"/>
              <a:t>Full Differential Attack on 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71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6527" y="1981200"/>
                <a:ext cx="7924800" cy="35052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Use 0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 0 and concatenated 2R characteristic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234</m:t>
                        </m:r>
                      </m:den>
                    </m:f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to get 13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th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round with p=2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-47.2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Want 1960 0000 0000 0000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Candidate in round 16 has 20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ciphertexts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with 0, use 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24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-20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of these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Additional filter: 3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xors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can only produce 15 outputs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Survival rate: .0745, get 1.19 for 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35.2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structures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Rate of values not discarded in round 16 is 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-32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/(4/5)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8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This gives 1.19x.84 =1 key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571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6527" y="1981200"/>
                <a:ext cx="7924800" cy="3505200"/>
              </a:xfrm>
              <a:blipFill>
                <a:blip r:embed="rId2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13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01000" cy="762000"/>
          </a:xfrm>
        </p:spPr>
        <p:txBody>
          <a:bodyPr/>
          <a:lstStyle/>
          <a:p>
            <a:r>
              <a:rPr lang="en-US" altLang="ko-KR" sz="3600" dirty="0"/>
              <a:t>Summary of DES DC Attacks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334000"/>
            <a:ext cx="8686800" cy="457200"/>
          </a:xfrm>
        </p:spPr>
        <p:txBody>
          <a:bodyPr/>
          <a:lstStyle/>
          <a:p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For simple attacks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944478"/>
              </p:ext>
            </p:extLst>
          </p:nvPr>
        </p:nvGraphicFramePr>
        <p:xfrm>
          <a:off x="609603" y="1767840"/>
          <a:ext cx="7696197" cy="348996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990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5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600" b="1" dirty="0"/>
                        <a:t>#</a:t>
                      </a:r>
                    </a:p>
                    <a:p>
                      <a:r>
                        <a:rPr lang="en-US" sz="1600" b="1" dirty="0"/>
                        <a:t>Rounds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Pairs</a:t>
                      </a:r>
                    </a:p>
                    <a:p>
                      <a:r>
                        <a:rPr lang="en-US" sz="1600" b="1" dirty="0"/>
                        <a:t>needed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Pairs</a:t>
                      </a:r>
                    </a:p>
                    <a:p>
                      <a:r>
                        <a:rPr lang="en-US" sz="1600" b="1" dirty="0"/>
                        <a:t>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bits</a:t>
                      </a:r>
                    </a:p>
                    <a:p>
                      <a:r>
                        <a:rPr lang="en-US" sz="1600" b="1" dirty="0"/>
                        <a:t>found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</a:t>
                      </a:r>
                    </a:p>
                    <a:p>
                      <a:r>
                        <a:rPr lang="en-US" sz="1600" b="1" dirty="0" err="1"/>
                        <a:t>chrtstcs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S/N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ath1Mono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ath1Mono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1/16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1/104656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15.6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1/104656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1/55000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Linear Cryptanalysis of DES</a:t>
            </a:r>
          </a:p>
        </p:txBody>
      </p:sp>
    </p:spTree>
    <p:extLst>
      <p:ext uri="{BB962C8B-B14F-4D97-AF65-F5344CB8AC3E}">
        <p14:creationId xmlns:p14="http://schemas.microsoft.com/office/powerpoint/2010/main" val="347073851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One round linear constraint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2883932"/>
          </a:xfrm>
        </p:spPr>
        <p:txBody>
          <a:bodyPr/>
          <a:lstStyle/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)[1,2,3,4]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⨁x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=k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⨁1, p=52/64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Output of F from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is permuted (by P) into positions 8,14,25,3 of round output, O.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Input to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for F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comes from bits 16,17,18,19,20,21 of round input, I (after expansion).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Key bits for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are from bits 25,26,27,28,29,30 of the round key, K.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After renaming input, output and key bits in this way, the constraint becomes O[3,8,14,25]⨁I[17] = K[26]⨁1.</a:t>
            </a: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D6E236-41A1-79A3-6649-1D305823E8E4}"/>
              </a:ext>
            </a:extLst>
          </p:cNvPr>
          <p:cNvGrpSpPr/>
          <p:nvPr/>
        </p:nvGrpSpPr>
        <p:grpSpPr>
          <a:xfrm>
            <a:off x="149812" y="3974068"/>
            <a:ext cx="4041188" cy="674132"/>
            <a:chOff x="123031" y="4724400"/>
            <a:chExt cx="4041188" cy="674132"/>
          </a:xfrm>
        </p:grpSpPr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>
              <a:off x="1540866" y="4876800"/>
              <a:ext cx="685800" cy="4572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Line 8"/>
            <p:cNvSpPr>
              <a:spLocks noChangeShapeType="1"/>
            </p:cNvSpPr>
            <p:nvPr/>
          </p:nvSpPr>
          <p:spPr bwMode="auto">
            <a:xfrm flipH="1">
              <a:off x="1143000" y="5105400"/>
              <a:ext cx="39786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 Box 12"/>
            <p:cNvSpPr txBox="1">
              <a:spLocks noChangeArrowheads="1"/>
            </p:cNvSpPr>
            <p:nvPr/>
          </p:nvSpPr>
          <p:spPr bwMode="auto">
            <a:xfrm>
              <a:off x="1600200" y="4876800"/>
              <a:ext cx="6096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123031" y="4888468"/>
              <a:ext cx="1079142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Y[1,2,3,4]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 flipH="1" flipV="1">
              <a:off x="2209800" y="4941332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Text Box 9"/>
            <p:cNvSpPr txBox="1">
              <a:spLocks noChangeArrowheads="1"/>
            </p:cNvSpPr>
            <p:nvPr/>
          </p:nvSpPr>
          <p:spPr bwMode="auto">
            <a:xfrm>
              <a:off x="2727607" y="4724400"/>
              <a:ext cx="1436612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K[1,2,3,4,5,6]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 Box 9"/>
            <p:cNvSpPr txBox="1">
              <a:spLocks noChangeArrowheads="1"/>
            </p:cNvSpPr>
            <p:nvPr/>
          </p:nvSpPr>
          <p:spPr bwMode="auto">
            <a:xfrm>
              <a:off x="2727607" y="5029200"/>
              <a:ext cx="1436612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X[1,2,3,4,5,6]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Line 11"/>
            <p:cNvSpPr>
              <a:spLocks noChangeShapeType="1"/>
            </p:cNvSpPr>
            <p:nvPr/>
          </p:nvSpPr>
          <p:spPr bwMode="auto">
            <a:xfrm flipH="1" flipV="1">
              <a:off x="2209800" y="5246132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3120CEE-0DFA-DDD3-837A-7DF489E1BAB9}"/>
              </a:ext>
            </a:extLst>
          </p:cNvPr>
          <p:cNvGrpSpPr/>
          <p:nvPr/>
        </p:nvGrpSpPr>
        <p:grpSpPr>
          <a:xfrm>
            <a:off x="4638763" y="4038600"/>
            <a:ext cx="3908233" cy="685800"/>
            <a:chOff x="4638763" y="4724400"/>
            <a:chExt cx="3908233" cy="685800"/>
          </a:xfrm>
        </p:grpSpPr>
        <p:sp>
          <p:nvSpPr>
            <p:cNvPr id="61" name="Rectangle 6"/>
            <p:cNvSpPr>
              <a:spLocks noChangeArrowheads="1"/>
            </p:cNvSpPr>
            <p:nvPr/>
          </p:nvSpPr>
          <p:spPr bwMode="auto">
            <a:xfrm>
              <a:off x="6193062" y="4876800"/>
              <a:ext cx="685800" cy="4572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Line 8"/>
            <p:cNvSpPr>
              <a:spLocks noChangeShapeType="1"/>
            </p:cNvSpPr>
            <p:nvPr/>
          </p:nvSpPr>
          <p:spPr bwMode="auto">
            <a:xfrm flipH="1">
              <a:off x="5715000" y="5105400"/>
              <a:ext cx="47806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Text Box 12"/>
            <p:cNvSpPr txBox="1">
              <a:spLocks noChangeArrowheads="1"/>
            </p:cNvSpPr>
            <p:nvPr/>
          </p:nvSpPr>
          <p:spPr bwMode="auto">
            <a:xfrm>
              <a:off x="6338936" y="48768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7475870" y="4724400"/>
              <a:ext cx="107112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K[1,…,48]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4638763" y="4876800"/>
              <a:ext cx="110318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O[1,…,32]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 Box 9"/>
            <p:cNvSpPr txBox="1">
              <a:spLocks noChangeArrowheads="1"/>
            </p:cNvSpPr>
            <p:nvPr/>
          </p:nvSpPr>
          <p:spPr bwMode="auto">
            <a:xfrm>
              <a:off x="7492658" y="5040868"/>
              <a:ext cx="100860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I[1,…,32]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Line 11"/>
            <p:cNvSpPr>
              <a:spLocks noChangeShapeType="1"/>
            </p:cNvSpPr>
            <p:nvPr/>
          </p:nvSpPr>
          <p:spPr bwMode="auto">
            <a:xfrm flipH="1" flipV="1">
              <a:off x="6858000" y="4953000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Line 11"/>
            <p:cNvSpPr>
              <a:spLocks noChangeShapeType="1"/>
            </p:cNvSpPr>
            <p:nvPr/>
          </p:nvSpPr>
          <p:spPr bwMode="auto">
            <a:xfrm flipH="1" flipV="1">
              <a:off x="6858000" y="5246132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D91D58-1FAD-50A9-E287-C28DAF034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235019"/>
              </p:ext>
            </p:extLst>
          </p:nvPr>
        </p:nvGraphicFramePr>
        <p:xfrm>
          <a:off x="685800" y="4876800"/>
          <a:ext cx="2314392" cy="167640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426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600" b="1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en-US" sz="1600" b="0" u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EE99E9-1D05-4D5D-484F-BB34CBA8E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401335"/>
              </p:ext>
            </p:extLst>
          </p:nvPr>
        </p:nvGraphicFramePr>
        <p:xfrm>
          <a:off x="4638763" y="4876800"/>
          <a:ext cx="2314392" cy="167640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426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600" b="1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28D1C6-E41A-4620-8181-4AB6F8BAD9A4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Matsui’s Per Round Constraints</a:t>
            </a:r>
            <a:r>
              <a:rPr lang="en-US" sz="3200" dirty="0"/>
              <a:t> </a:t>
            </a:r>
          </a:p>
        </p:txBody>
      </p:sp>
      <p:graphicFrame>
        <p:nvGraphicFramePr>
          <p:cNvPr id="3031043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8905292"/>
              </p:ext>
            </p:extLst>
          </p:nvPr>
        </p:nvGraphicFramePr>
        <p:xfrm>
          <a:off x="304800" y="1501268"/>
          <a:ext cx="8502136" cy="2537332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0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397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SBox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Sbox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Equation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ht</a:t>
                      </a:r>
                      <a:r>
                        <a:rPr kumimoji="1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Prob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Round Equation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95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X[2]⨁Y[1,2,3,4]= K[2]⨁1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X[17]⨁Y[3,8,14,25]=K[26]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X[2,3,5,6]⨁Y[2]=K[2,3,5,6]⨁1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X[1,2,4,5]⨁Y[17]=K[2,3,5,6]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X[4]⨁Y[2]= K[4]⨁1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X[3]⨁Y[17]=K[4]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96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X[2]⨁Y[1,2,3]= K[2]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X[17]⨁Y[8,14,25]=K[26]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31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X[1, 5]⨁Y[1,2,3]= K[1,5]⨁1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X[16,20]⨁Y[8,14,25]=K[25,29]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5987" name="Text Box 33"/>
          <p:cNvSpPr txBox="1">
            <a:spLocks noChangeArrowheads="1"/>
          </p:cNvSpPr>
          <p:nvPr/>
        </p:nvSpPr>
        <p:spPr bwMode="auto">
          <a:xfrm>
            <a:off x="304800" y="4458919"/>
            <a:ext cx="8856662" cy="138499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Ht(w) is (unnormalized) Hadamard weight.  Note that a-d=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(w) and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a+d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so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a= (2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+ht(w))/2 where a= # places linear appx agrees and d= # places linear appx disagrees.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Matsui: Linear Cryptanalysis Method for DES Cipher. 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Eurocrypt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98.  By the way, Matsui’s bit numbering scheme differs from ours.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 dirty="0"/>
              <a:t>S-Box constraints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534400" cy="53340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S-1, Y[4 ]: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w :  000 001 002 003 004 005 006 007 008 009 010 011 012 013 014 015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000 000 004 004 -04 004 000 008 -08 000 004 -04 004 -12 000 000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016 017 018 019 020 021 022 023 024 025 026 027 028 029 030 031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-04 -04 -08 -08 -08 000 -12 -04 -04 004 000 -08 008 -08 -04 -04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032 033 034 035 036 037 038 039 040 041 042 043 044 045 046 047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000 000 -04 -04 -04 004 -08 000 -08 000 -04 020 -12 004 008 008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048 049 050 051 052 053 054 055 056 057 058 059 060 061 062 063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004 004 008 008 -16 -08 -12 -04 020 -04 000 -08 000 -16 -04 028</a:t>
            </a:r>
          </a:p>
          <a:p>
            <a:pPr>
              <a:buNone/>
            </a:pPr>
            <a:endParaRPr lang="en-US" sz="1400" dirty="0">
              <a:latin typeface="Courier New"/>
              <a:cs typeface="Arial" pitchFamily="34" charset="0"/>
              <a:sym typeface="Wingdings" pitchFamily="2" charset="2"/>
            </a:endParaRPr>
          </a:p>
          <a:p>
            <a:pPr>
              <a:buFont typeface="Arial"/>
              <a:buChar char="•"/>
            </a:pPr>
            <a:r>
              <a:rPr lang="en-US" sz="2000" dirty="0">
                <a:cs typeface="Arial" pitchFamily="34" charset="0"/>
                <a:sym typeface="Wingdings" pitchFamily="2" charset="2"/>
              </a:rPr>
              <a:t>S5, Y[1 2 3 4 ]:</a:t>
            </a:r>
            <a:endParaRPr lang="en-US" sz="1400" dirty="0">
              <a:latin typeface="Courier New"/>
              <a:cs typeface="Arial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000 001 002 003 004 005 006 007 008 009 010 011 012 013 014 015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000 000 008 008 000 -08 000 008 -08 008 000 000 008 000 008 000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016 017 018 019 020 021 022 023 024 025 026 027 028 029 030 031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040 -08 000 000 000 -08 000 -08 008 008 000 000 000 -08 000 008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032 033 034 035 036 037 038 039 040 041 042 043 044 045 046 047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000 000 024 008 000 008 000 008 000 000 -08 -08 000 -08 000 008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048 049 050 051 052 053 054 055 056 057 058 059 060 061 062 063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-08 -08 000 000 000 -08 000 008 000 000 008 -08 -08 000 -08 000</a:t>
            </a:r>
          </a:p>
          <a:p>
            <a:pPr>
              <a:buNone/>
            </a:pPr>
            <a:endParaRPr lang="en-US" sz="1400" dirty="0">
              <a:latin typeface="Courier New"/>
              <a:cs typeface="Arial" pitchFamily="34" charset="0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sz="3600" dirty="0"/>
              <a:t>S-Box constraints to round constraints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8077200" cy="39624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S-Box output bit use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S[1]: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9 17 23 31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S[2]: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13 28  2 18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S[3]: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24 16 30  6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S[4]: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26 20 10  1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S[5]: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8 14 25  3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S[6]: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4 29 11 19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S[7]: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32 12 22  7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S[8]: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5 27 15 21 </a:t>
            </a: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LC of DES, 3 rounds - 1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95400"/>
            <a:ext cx="53340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Input at round 1 to activate S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constraint is 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Output at round 1 for constraint is 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O[3,8,14,25]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 which holds with probability 52/64.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Key bits are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 and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First round thus yields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Similarly using the same S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relation, round 3 is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1, which holds with probability 52/64.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Adding we get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[17]=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This holds with probability 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p= (52/64)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+(12/64)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.6953</a:t>
            </a: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66740C-7ED1-C37C-B046-7B9D4F0DB0F6}"/>
              </a:ext>
            </a:extLst>
          </p:cNvPr>
          <p:cNvGrpSpPr/>
          <p:nvPr/>
        </p:nvGrpSpPr>
        <p:grpSpPr>
          <a:xfrm>
            <a:off x="5257800" y="1455838"/>
            <a:ext cx="3611563" cy="4640162"/>
            <a:chOff x="5303837" y="1227238"/>
            <a:chExt cx="3611563" cy="4640162"/>
          </a:xfrm>
        </p:grpSpPr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>
              <a:off x="6878862" y="2395508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Text Box 7"/>
            <p:cNvSpPr txBox="1">
              <a:spLocks noChangeArrowheads="1"/>
            </p:cNvSpPr>
            <p:nvPr/>
          </p:nvSpPr>
          <p:spPr bwMode="auto">
            <a:xfrm>
              <a:off x="5303837" y="2251919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57" name="Line 8"/>
            <p:cNvSpPr>
              <a:spLocks noChangeShapeType="1"/>
            </p:cNvSpPr>
            <p:nvPr/>
          </p:nvSpPr>
          <p:spPr bwMode="auto">
            <a:xfrm flipH="1">
              <a:off x="5583462" y="24805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6143541" y="1339107"/>
              <a:ext cx="2066591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[3,8,14,25]  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[17]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Line 11"/>
            <p:cNvSpPr>
              <a:spLocks noChangeShapeType="1"/>
            </p:cNvSpPr>
            <p:nvPr/>
          </p:nvSpPr>
          <p:spPr bwMode="auto">
            <a:xfrm flipH="1">
              <a:off x="7564662" y="24805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Text Box 12"/>
            <p:cNvSpPr txBox="1">
              <a:spLocks noChangeArrowheads="1"/>
            </p:cNvSpPr>
            <p:nvPr/>
          </p:nvSpPr>
          <p:spPr bwMode="auto">
            <a:xfrm>
              <a:off x="7124155" y="2328119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61" name="Line 15"/>
            <p:cNvSpPr>
              <a:spLocks noChangeShapeType="1"/>
            </p:cNvSpPr>
            <p:nvPr/>
          </p:nvSpPr>
          <p:spPr bwMode="auto">
            <a:xfrm>
              <a:off x="7259862" y="179471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Line 16"/>
            <p:cNvSpPr>
              <a:spLocks noChangeShapeType="1"/>
            </p:cNvSpPr>
            <p:nvPr/>
          </p:nvSpPr>
          <p:spPr bwMode="auto">
            <a:xfrm>
              <a:off x="5507262" y="2099519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Line 17"/>
            <p:cNvSpPr>
              <a:spLocks noChangeShapeType="1"/>
            </p:cNvSpPr>
            <p:nvPr/>
          </p:nvSpPr>
          <p:spPr bwMode="auto">
            <a:xfrm>
              <a:off x="5507262" y="4995119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Line 18"/>
            <p:cNvSpPr>
              <a:spLocks noChangeShapeType="1"/>
            </p:cNvSpPr>
            <p:nvPr/>
          </p:nvSpPr>
          <p:spPr bwMode="auto">
            <a:xfrm>
              <a:off x="7259862" y="499511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Line 19"/>
            <p:cNvSpPr>
              <a:spLocks noChangeShapeType="1"/>
            </p:cNvSpPr>
            <p:nvPr/>
          </p:nvSpPr>
          <p:spPr bwMode="auto">
            <a:xfrm>
              <a:off x="5507262" y="209951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Line 20"/>
            <p:cNvSpPr>
              <a:spLocks noChangeShapeType="1"/>
            </p:cNvSpPr>
            <p:nvPr/>
          </p:nvSpPr>
          <p:spPr bwMode="auto">
            <a:xfrm>
              <a:off x="8860062" y="20995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Line 21"/>
            <p:cNvSpPr>
              <a:spLocks noChangeShapeType="1"/>
            </p:cNvSpPr>
            <p:nvPr/>
          </p:nvSpPr>
          <p:spPr bwMode="auto">
            <a:xfrm>
              <a:off x="5507262" y="263291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Line 22"/>
            <p:cNvSpPr>
              <a:spLocks noChangeShapeType="1"/>
            </p:cNvSpPr>
            <p:nvPr/>
          </p:nvSpPr>
          <p:spPr bwMode="auto">
            <a:xfrm>
              <a:off x="8860062" y="248051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Rectangle 23"/>
            <p:cNvSpPr>
              <a:spLocks noChangeArrowheads="1"/>
            </p:cNvSpPr>
            <p:nvPr/>
          </p:nvSpPr>
          <p:spPr bwMode="auto">
            <a:xfrm>
              <a:off x="6878862" y="3462308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Line 24"/>
            <p:cNvSpPr>
              <a:spLocks noChangeShapeType="1"/>
            </p:cNvSpPr>
            <p:nvPr/>
          </p:nvSpPr>
          <p:spPr bwMode="auto">
            <a:xfrm flipH="1">
              <a:off x="5583462" y="35473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Line 25"/>
            <p:cNvSpPr>
              <a:spLocks noChangeShapeType="1"/>
            </p:cNvSpPr>
            <p:nvPr/>
          </p:nvSpPr>
          <p:spPr bwMode="auto">
            <a:xfrm flipH="1">
              <a:off x="7564662" y="35473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Text Box 26"/>
            <p:cNvSpPr txBox="1">
              <a:spLocks noChangeArrowheads="1"/>
            </p:cNvSpPr>
            <p:nvPr/>
          </p:nvSpPr>
          <p:spPr bwMode="auto">
            <a:xfrm>
              <a:off x="7124155" y="3394919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73" name="Line 29"/>
            <p:cNvSpPr>
              <a:spLocks noChangeShapeType="1"/>
            </p:cNvSpPr>
            <p:nvPr/>
          </p:nvSpPr>
          <p:spPr bwMode="auto">
            <a:xfrm>
              <a:off x="5507262" y="324251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Line 30"/>
            <p:cNvSpPr>
              <a:spLocks noChangeShapeType="1"/>
            </p:cNvSpPr>
            <p:nvPr/>
          </p:nvSpPr>
          <p:spPr bwMode="auto">
            <a:xfrm flipH="1">
              <a:off x="8860062" y="31663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Line 31"/>
            <p:cNvSpPr>
              <a:spLocks noChangeShapeType="1"/>
            </p:cNvSpPr>
            <p:nvPr/>
          </p:nvSpPr>
          <p:spPr bwMode="auto">
            <a:xfrm>
              <a:off x="5507262" y="369971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Line 32"/>
            <p:cNvSpPr>
              <a:spLocks noChangeShapeType="1"/>
            </p:cNvSpPr>
            <p:nvPr/>
          </p:nvSpPr>
          <p:spPr bwMode="auto">
            <a:xfrm>
              <a:off x="8860062" y="35473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5303837" y="3318719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78" name="Line 34"/>
            <p:cNvSpPr>
              <a:spLocks noChangeShapeType="1"/>
            </p:cNvSpPr>
            <p:nvPr/>
          </p:nvSpPr>
          <p:spPr bwMode="auto">
            <a:xfrm flipH="1">
              <a:off x="5507262" y="2785319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Line 35"/>
            <p:cNvSpPr>
              <a:spLocks noChangeShapeType="1"/>
            </p:cNvSpPr>
            <p:nvPr/>
          </p:nvSpPr>
          <p:spPr bwMode="auto">
            <a:xfrm>
              <a:off x="5507262" y="2861519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Rectangle 36"/>
            <p:cNvSpPr>
              <a:spLocks noChangeArrowheads="1"/>
            </p:cNvSpPr>
            <p:nvPr/>
          </p:nvSpPr>
          <p:spPr bwMode="auto">
            <a:xfrm>
              <a:off x="6878862" y="4452908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Line 37"/>
            <p:cNvSpPr>
              <a:spLocks noChangeShapeType="1"/>
            </p:cNvSpPr>
            <p:nvPr/>
          </p:nvSpPr>
          <p:spPr bwMode="auto">
            <a:xfrm flipH="1">
              <a:off x="5583462" y="45379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Line 38"/>
            <p:cNvSpPr>
              <a:spLocks noChangeShapeType="1"/>
            </p:cNvSpPr>
            <p:nvPr/>
          </p:nvSpPr>
          <p:spPr bwMode="auto">
            <a:xfrm flipH="1">
              <a:off x="7564662" y="45379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Text Box 39"/>
            <p:cNvSpPr txBox="1">
              <a:spLocks noChangeArrowheads="1"/>
            </p:cNvSpPr>
            <p:nvPr/>
          </p:nvSpPr>
          <p:spPr bwMode="auto">
            <a:xfrm>
              <a:off x="7124155" y="4385519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84" name="Line 42"/>
            <p:cNvSpPr>
              <a:spLocks noChangeShapeType="1"/>
            </p:cNvSpPr>
            <p:nvPr/>
          </p:nvSpPr>
          <p:spPr bwMode="auto">
            <a:xfrm>
              <a:off x="5507262" y="415691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Line 43"/>
            <p:cNvSpPr>
              <a:spLocks noChangeShapeType="1"/>
            </p:cNvSpPr>
            <p:nvPr/>
          </p:nvSpPr>
          <p:spPr bwMode="auto">
            <a:xfrm flipH="1">
              <a:off x="8860062" y="41569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Line 44"/>
            <p:cNvSpPr>
              <a:spLocks noChangeShapeType="1"/>
            </p:cNvSpPr>
            <p:nvPr/>
          </p:nvSpPr>
          <p:spPr bwMode="auto">
            <a:xfrm>
              <a:off x="5507262" y="46141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Line 45"/>
            <p:cNvSpPr>
              <a:spLocks noChangeShapeType="1"/>
            </p:cNvSpPr>
            <p:nvPr/>
          </p:nvSpPr>
          <p:spPr bwMode="auto">
            <a:xfrm>
              <a:off x="8860062" y="4537919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Text Box 46"/>
            <p:cNvSpPr txBox="1">
              <a:spLocks noChangeArrowheads="1"/>
            </p:cNvSpPr>
            <p:nvPr/>
          </p:nvSpPr>
          <p:spPr bwMode="auto">
            <a:xfrm>
              <a:off x="5303837" y="4233119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89" name="Line 47"/>
            <p:cNvSpPr>
              <a:spLocks noChangeShapeType="1"/>
            </p:cNvSpPr>
            <p:nvPr/>
          </p:nvSpPr>
          <p:spPr bwMode="auto">
            <a:xfrm flipH="1">
              <a:off x="5507262" y="3928319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Line 48"/>
            <p:cNvSpPr>
              <a:spLocks noChangeShapeType="1"/>
            </p:cNvSpPr>
            <p:nvPr/>
          </p:nvSpPr>
          <p:spPr bwMode="auto">
            <a:xfrm>
              <a:off x="5507262" y="3928319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Text Box 9"/>
            <p:cNvSpPr txBox="1">
              <a:spLocks noChangeArrowheads="1"/>
            </p:cNvSpPr>
            <p:nvPr/>
          </p:nvSpPr>
          <p:spPr bwMode="auto">
            <a:xfrm>
              <a:off x="6273788" y="5376119"/>
              <a:ext cx="207620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3,8,14,25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] 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[17] 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 Box 9"/>
            <p:cNvSpPr txBox="1">
              <a:spLocks noChangeArrowheads="1"/>
            </p:cNvSpPr>
            <p:nvPr/>
          </p:nvSpPr>
          <p:spPr bwMode="auto">
            <a:xfrm>
              <a:off x="8447769" y="3166319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3" name="Text Box 9"/>
            <p:cNvSpPr txBox="1">
              <a:spLocks noChangeArrowheads="1"/>
            </p:cNvSpPr>
            <p:nvPr/>
          </p:nvSpPr>
          <p:spPr bwMode="auto">
            <a:xfrm>
              <a:off x="8447769" y="4156919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4" name="Text Box 9"/>
            <p:cNvSpPr txBox="1">
              <a:spLocks noChangeArrowheads="1"/>
            </p:cNvSpPr>
            <p:nvPr/>
          </p:nvSpPr>
          <p:spPr bwMode="auto">
            <a:xfrm>
              <a:off x="8503107" y="2099519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5" name="Text Box 9"/>
            <p:cNvSpPr txBox="1">
              <a:spLocks noChangeArrowheads="1"/>
            </p:cNvSpPr>
            <p:nvPr/>
          </p:nvSpPr>
          <p:spPr bwMode="auto">
            <a:xfrm>
              <a:off x="5585031" y="2099519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6" name="Text Box 9"/>
            <p:cNvSpPr txBox="1">
              <a:spLocks noChangeArrowheads="1"/>
            </p:cNvSpPr>
            <p:nvPr/>
          </p:nvSpPr>
          <p:spPr bwMode="auto">
            <a:xfrm>
              <a:off x="5601897" y="3177987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7" name="Text Box 9"/>
            <p:cNvSpPr txBox="1">
              <a:spLocks noChangeArrowheads="1"/>
            </p:cNvSpPr>
            <p:nvPr/>
          </p:nvSpPr>
          <p:spPr bwMode="auto">
            <a:xfrm>
              <a:off x="5601897" y="4168587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8" name="Rectangle 6"/>
            <p:cNvSpPr>
              <a:spLocks noChangeArrowheads="1"/>
            </p:cNvSpPr>
            <p:nvPr/>
          </p:nvSpPr>
          <p:spPr bwMode="auto">
            <a:xfrm>
              <a:off x="5507262" y="1227238"/>
              <a:ext cx="3352800" cy="56748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Rectangle 6"/>
            <p:cNvSpPr>
              <a:spLocks noChangeArrowheads="1"/>
            </p:cNvSpPr>
            <p:nvPr/>
          </p:nvSpPr>
          <p:spPr bwMode="auto">
            <a:xfrm>
              <a:off x="5507262" y="5299919"/>
              <a:ext cx="3352800" cy="56748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 Box 52"/>
            <p:cNvSpPr txBox="1">
              <a:spLocks noChangeArrowheads="1"/>
            </p:cNvSpPr>
            <p:nvPr/>
          </p:nvSpPr>
          <p:spPr bwMode="auto">
            <a:xfrm>
              <a:off x="5867400" y="22068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[3,8,14,25]</a:t>
              </a:r>
            </a:p>
          </p:txBody>
        </p:sp>
        <p:sp>
          <p:nvSpPr>
            <p:cNvPr id="53" name="Text Box 52"/>
            <p:cNvSpPr txBox="1">
              <a:spLocks noChangeArrowheads="1"/>
            </p:cNvSpPr>
            <p:nvPr/>
          </p:nvSpPr>
          <p:spPr bwMode="auto">
            <a:xfrm>
              <a:off x="5867400" y="42642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[3,8,14,25]</a:t>
              </a:r>
            </a:p>
          </p:txBody>
        </p:sp>
        <p:sp>
          <p:nvSpPr>
            <p:cNvPr id="54" name="Text Box 52"/>
            <p:cNvSpPr txBox="1">
              <a:spLocks noChangeArrowheads="1"/>
            </p:cNvSpPr>
            <p:nvPr/>
          </p:nvSpPr>
          <p:spPr bwMode="auto">
            <a:xfrm>
              <a:off x="7620000" y="22098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100" name="Text Box 52"/>
            <p:cNvSpPr txBox="1">
              <a:spLocks noChangeArrowheads="1"/>
            </p:cNvSpPr>
            <p:nvPr/>
          </p:nvSpPr>
          <p:spPr bwMode="auto">
            <a:xfrm>
              <a:off x="7010400" y="2667000"/>
              <a:ext cx="8382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[26]</a:t>
              </a:r>
            </a:p>
          </p:txBody>
        </p:sp>
        <p:sp>
          <p:nvSpPr>
            <p:cNvPr id="101" name="Text Box 52"/>
            <p:cNvSpPr txBox="1">
              <a:spLocks noChangeArrowheads="1"/>
            </p:cNvSpPr>
            <p:nvPr/>
          </p:nvSpPr>
          <p:spPr bwMode="auto">
            <a:xfrm>
              <a:off x="6934200" y="4111823"/>
              <a:ext cx="8382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[26]</a:t>
              </a:r>
            </a:p>
          </p:txBody>
        </p:sp>
        <p:sp>
          <p:nvSpPr>
            <p:cNvPr id="102" name="Text Box 52"/>
            <p:cNvSpPr txBox="1">
              <a:spLocks noChangeArrowheads="1"/>
            </p:cNvSpPr>
            <p:nvPr/>
          </p:nvSpPr>
          <p:spPr bwMode="auto">
            <a:xfrm>
              <a:off x="7620000" y="41910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Differential Cryptanalysis of DES</a:t>
            </a:r>
          </a:p>
        </p:txBody>
      </p:sp>
    </p:spTree>
    <p:extLst>
      <p:ext uri="{BB962C8B-B14F-4D97-AF65-F5344CB8AC3E}">
        <p14:creationId xmlns:p14="http://schemas.microsoft.com/office/powerpoint/2010/main" val="145506092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Evaluating experimental outcome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534400" cy="5029200"/>
          </a:xfrm>
        </p:spPr>
        <p:txBody>
          <a:bodyPr/>
          <a:lstStyle/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Suppose an affine constraint P[j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j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C[l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]= K[k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 holds with probability p.   Put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=(x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where 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[j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j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 for the observed sequence 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of corresponding plain and cipher text. 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is sampled from one of two populations: one with K[k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 =0 and one with K[k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 =1.  We assume that the choice of population 1 or population 2 is made at random prior to observation of 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If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is sampled from the first population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Pr(x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while if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is sampled from the second population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Pr(x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1-p.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Denoting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and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), from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Bayes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Theorem, we  obtain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Pr(q=0)/Pr(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while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Pr(q=1)/Pr(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 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=0)=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=1)= 1/2.  Suppose we observe a 0’s in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1’s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a+b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), then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=0)= 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similarly,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=1)= 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while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)= 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(1/2)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(1/2)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-n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So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Thus,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/p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(p/q)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(q/p)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buNone/>
            </a:pPr>
            <a:endParaRPr lang="en-US" sz="2000" dirty="0"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3565C3-2EDC-4968-8E17-03819C45369A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sz="3600" dirty="0"/>
              <a:t>LC of DES, 3 rounds - 2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381310"/>
            <a:ext cx="4557712" cy="295269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</a:t>
            </a:r>
          </a:p>
          <a:p>
            <a:pPr marL="0" indent="0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 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Recall p= .6953 so q= .3047.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we observe a 0’s in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1’s, the previous result gives:</a:t>
            </a:r>
          </a:p>
          <a:p>
            <a:pPr>
              <a:lnSpc>
                <a:spcPct val="90000"/>
              </a:lnSpc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(q=0|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/Pr(q=1|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= (p/q)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(q/p)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Equivalently, if a&gt;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</a:t>
            </a:r>
          </a:p>
          <a:p>
            <a:pPr>
              <a:lnSpc>
                <a:spcPct val="90000"/>
              </a:lnSpc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(q=0|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/Pr(q=1|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= (p/q)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a-b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≅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(7/3)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a-b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So, if, for example, a-b=5,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≅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.99.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1136750-A608-277C-00E8-806C4A02AC56}"/>
              </a:ext>
            </a:extLst>
          </p:cNvPr>
          <p:cNvGrpSpPr/>
          <p:nvPr/>
        </p:nvGrpSpPr>
        <p:grpSpPr>
          <a:xfrm>
            <a:off x="4572000" y="1676400"/>
            <a:ext cx="4400550" cy="4724400"/>
            <a:chOff x="4572000" y="1447800"/>
            <a:chExt cx="4400550" cy="4724400"/>
          </a:xfrm>
        </p:grpSpPr>
        <p:sp>
          <p:nvSpPr>
            <p:cNvPr id="124934" name="Oval 4"/>
            <p:cNvSpPr>
              <a:spLocks noChangeArrowheads="1"/>
            </p:cNvSpPr>
            <p:nvPr/>
          </p:nvSpPr>
          <p:spPr bwMode="auto">
            <a:xfrm>
              <a:off x="5029200" y="1447800"/>
              <a:ext cx="3352800" cy="6096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5" name="Oval 5"/>
            <p:cNvSpPr>
              <a:spLocks noChangeArrowheads="1"/>
            </p:cNvSpPr>
            <p:nvPr/>
          </p:nvSpPr>
          <p:spPr bwMode="auto">
            <a:xfrm>
              <a:off x="5105400" y="5562600"/>
              <a:ext cx="3505200" cy="6096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6" name="Rectangle 6"/>
            <p:cNvSpPr>
              <a:spLocks noChangeArrowheads="1"/>
            </p:cNvSpPr>
            <p:nvPr/>
          </p:nvSpPr>
          <p:spPr bwMode="auto">
            <a:xfrm>
              <a:off x="6400800" y="25908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7" name="Text Box 7"/>
            <p:cNvSpPr txBox="1">
              <a:spLocks noChangeArrowheads="1"/>
            </p:cNvSpPr>
            <p:nvPr/>
          </p:nvSpPr>
          <p:spPr bwMode="auto">
            <a:xfrm>
              <a:off x="4846638" y="2495490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</a:p>
          </p:txBody>
        </p:sp>
        <p:sp>
          <p:nvSpPr>
            <p:cNvPr id="124938" name="Line 8"/>
            <p:cNvSpPr>
              <a:spLocks noChangeShapeType="1"/>
            </p:cNvSpPr>
            <p:nvPr/>
          </p:nvSpPr>
          <p:spPr bwMode="auto">
            <a:xfrm flipH="1">
              <a:off x="5105400" y="2743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9" name="Text Box 9"/>
            <p:cNvSpPr txBox="1">
              <a:spLocks noChangeArrowheads="1"/>
            </p:cNvSpPr>
            <p:nvPr/>
          </p:nvSpPr>
          <p:spPr bwMode="auto">
            <a:xfrm>
              <a:off x="6365875" y="1600200"/>
              <a:ext cx="746125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P</a:t>
              </a:r>
              <a:r>
                <a:rPr lang="en-US" sz="1800" baseline="-25000">
                  <a:latin typeface="Arial" pitchFamily="34" charset="0"/>
                </a:rPr>
                <a:t>L</a:t>
              </a:r>
              <a:r>
                <a:rPr lang="en-US" sz="1800">
                  <a:latin typeface="Arial" pitchFamily="34" charset="0"/>
                </a:rPr>
                <a:t> P</a:t>
              </a:r>
              <a:r>
                <a:rPr lang="en-US" sz="1800" baseline="-25000">
                  <a:latin typeface="Arial" pitchFamily="34" charset="0"/>
                </a:rPr>
                <a:t>R</a:t>
              </a:r>
            </a:p>
          </p:txBody>
        </p:sp>
        <p:sp>
          <p:nvSpPr>
            <p:cNvPr id="124940" name="Text Box 10"/>
            <p:cNvSpPr txBox="1">
              <a:spLocks noChangeArrowheads="1"/>
            </p:cNvSpPr>
            <p:nvPr/>
          </p:nvSpPr>
          <p:spPr bwMode="auto">
            <a:xfrm>
              <a:off x="6505575" y="5715000"/>
              <a:ext cx="771525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C</a:t>
              </a:r>
              <a:r>
                <a:rPr lang="en-US" sz="1800" baseline="-25000">
                  <a:latin typeface="Arial" pitchFamily="34" charset="0"/>
                </a:rPr>
                <a:t>L</a:t>
              </a:r>
              <a:r>
                <a:rPr lang="en-US" sz="1800">
                  <a:latin typeface="Arial" pitchFamily="34" charset="0"/>
                </a:rPr>
                <a:t> C</a:t>
              </a:r>
              <a:r>
                <a:rPr lang="en-US" sz="1800" baseline="-25000">
                  <a:latin typeface="Arial" pitchFamily="34" charset="0"/>
                </a:rPr>
                <a:t>R</a:t>
              </a:r>
            </a:p>
          </p:txBody>
        </p:sp>
        <p:sp>
          <p:nvSpPr>
            <p:cNvPr id="124941" name="Line 11"/>
            <p:cNvSpPr>
              <a:spLocks noChangeShapeType="1"/>
            </p:cNvSpPr>
            <p:nvPr/>
          </p:nvSpPr>
          <p:spPr bwMode="auto">
            <a:xfrm flipH="1">
              <a:off x="7086600" y="2743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2" name="Text Box 12"/>
            <p:cNvSpPr txBox="1">
              <a:spLocks noChangeArrowheads="1"/>
            </p:cNvSpPr>
            <p:nvPr/>
          </p:nvSpPr>
          <p:spPr bwMode="auto">
            <a:xfrm>
              <a:off x="6629400" y="25908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43" name="Text Box 13"/>
            <p:cNvSpPr txBox="1">
              <a:spLocks noChangeArrowheads="1"/>
            </p:cNvSpPr>
            <p:nvPr/>
          </p:nvSpPr>
          <p:spPr bwMode="auto">
            <a:xfrm>
              <a:off x="7239000" y="2438400"/>
              <a:ext cx="11430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[ 17]</a:t>
              </a:r>
            </a:p>
          </p:txBody>
        </p:sp>
        <p:sp>
          <p:nvSpPr>
            <p:cNvPr id="124944" name="Line 14"/>
            <p:cNvSpPr>
              <a:spLocks noChangeShapeType="1"/>
            </p:cNvSpPr>
            <p:nvPr/>
          </p:nvSpPr>
          <p:spPr bwMode="auto">
            <a:xfrm>
              <a:off x="6781800" y="2057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5" name="Line 15"/>
            <p:cNvSpPr>
              <a:spLocks noChangeShapeType="1"/>
            </p:cNvSpPr>
            <p:nvPr/>
          </p:nvSpPr>
          <p:spPr bwMode="auto">
            <a:xfrm>
              <a:off x="5029200" y="23622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6" name="Line 16"/>
            <p:cNvSpPr>
              <a:spLocks noChangeShapeType="1"/>
            </p:cNvSpPr>
            <p:nvPr/>
          </p:nvSpPr>
          <p:spPr bwMode="auto">
            <a:xfrm>
              <a:off x="5029200" y="52578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7" name="Line 17"/>
            <p:cNvSpPr>
              <a:spLocks noChangeShapeType="1"/>
            </p:cNvSpPr>
            <p:nvPr/>
          </p:nvSpPr>
          <p:spPr bwMode="auto">
            <a:xfrm>
              <a:off x="6781800" y="5257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8" name="Line 18"/>
            <p:cNvSpPr>
              <a:spLocks noChangeShapeType="1"/>
            </p:cNvSpPr>
            <p:nvPr/>
          </p:nvSpPr>
          <p:spPr bwMode="auto">
            <a:xfrm>
              <a:off x="5029200" y="2362200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9" name="Line 19"/>
            <p:cNvSpPr>
              <a:spLocks noChangeShapeType="1"/>
            </p:cNvSpPr>
            <p:nvPr/>
          </p:nvSpPr>
          <p:spPr bwMode="auto">
            <a:xfrm>
              <a:off x="8382000" y="23622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0" name="Line 20"/>
            <p:cNvSpPr>
              <a:spLocks noChangeShapeType="1"/>
            </p:cNvSpPr>
            <p:nvPr/>
          </p:nvSpPr>
          <p:spPr bwMode="auto">
            <a:xfrm>
              <a:off x="5029200" y="2819400"/>
              <a:ext cx="0" cy="3017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1" name="Line 21"/>
            <p:cNvSpPr>
              <a:spLocks noChangeShapeType="1"/>
            </p:cNvSpPr>
            <p:nvPr/>
          </p:nvSpPr>
          <p:spPr bwMode="auto">
            <a:xfrm>
              <a:off x="8382000" y="2743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2" name="Rectangle 22"/>
            <p:cNvSpPr>
              <a:spLocks noChangeArrowheads="1"/>
            </p:cNvSpPr>
            <p:nvPr/>
          </p:nvSpPr>
          <p:spPr bwMode="auto">
            <a:xfrm>
              <a:off x="6400800" y="36576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3" name="Line 23"/>
            <p:cNvSpPr>
              <a:spLocks noChangeShapeType="1"/>
            </p:cNvSpPr>
            <p:nvPr/>
          </p:nvSpPr>
          <p:spPr bwMode="auto">
            <a:xfrm flipH="1">
              <a:off x="5105400" y="3810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4" name="Line 24"/>
            <p:cNvSpPr>
              <a:spLocks noChangeShapeType="1"/>
            </p:cNvSpPr>
            <p:nvPr/>
          </p:nvSpPr>
          <p:spPr bwMode="auto">
            <a:xfrm flipH="1">
              <a:off x="7086600" y="3810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5" name="Text Box 25"/>
            <p:cNvSpPr txBox="1">
              <a:spLocks noChangeArrowheads="1"/>
            </p:cNvSpPr>
            <p:nvPr/>
          </p:nvSpPr>
          <p:spPr bwMode="auto">
            <a:xfrm>
              <a:off x="6629400" y="36576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56" name="Text Box 26"/>
            <p:cNvSpPr txBox="1">
              <a:spLocks noChangeArrowheads="1"/>
            </p:cNvSpPr>
            <p:nvPr/>
          </p:nvSpPr>
          <p:spPr bwMode="auto">
            <a:xfrm>
              <a:off x="7504112" y="3505200"/>
              <a:ext cx="366713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X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57" name="Line 27"/>
            <p:cNvSpPr>
              <a:spLocks noChangeShapeType="1"/>
            </p:cNvSpPr>
            <p:nvPr/>
          </p:nvSpPr>
          <p:spPr bwMode="auto">
            <a:xfrm>
              <a:off x="5029200" y="3505200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8" name="Line 28"/>
            <p:cNvSpPr>
              <a:spLocks noChangeShapeType="1"/>
            </p:cNvSpPr>
            <p:nvPr/>
          </p:nvSpPr>
          <p:spPr bwMode="auto">
            <a:xfrm flipH="1">
              <a:off x="8382000" y="3429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9" name="Line 29"/>
            <p:cNvSpPr>
              <a:spLocks noChangeShapeType="1"/>
            </p:cNvSpPr>
            <p:nvPr/>
          </p:nvSpPr>
          <p:spPr bwMode="auto">
            <a:xfrm>
              <a:off x="5029200" y="3962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0" name="Line 30"/>
            <p:cNvSpPr>
              <a:spLocks noChangeShapeType="1"/>
            </p:cNvSpPr>
            <p:nvPr/>
          </p:nvSpPr>
          <p:spPr bwMode="auto">
            <a:xfrm>
              <a:off x="8382000" y="3810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1" name="Text Box 31"/>
            <p:cNvSpPr txBox="1">
              <a:spLocks noChangeArrowheads="1"/>
            </p:cNvSpPr>
            <p:nvPr/>
          </p:nvSpPr>
          <p:spPr bwMode="auto">
            <a:xfrm>
              <a:off x="4828032" y="3638490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</a:p>
          </p:txBody>
        </p:sp>
        <p:sp>
          <p:nvSpPr>
            <p:cNvPr id="124962" name="Line 32"/>
            <p:cNvSpPr>
              <a:spLocks noChangeShapeType="1"/>
            </p:cNvSpPr>
            <p:nvPr/>
          </p:nvSpPr>
          <p:spPr bwMode="auto">
            <a:xfrm flipH="1">
              <a:off x="5029200" y="30480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3" name="Line 33"/>
            <p:cNvSpPr>
              <a:spLocks noChangeShapeType="1"/>
            </p:cNvSpPr>
            <p:nvPr/>
          </p:nvSpPr>
          <p:spPr bwMode="auto">
            <a:xfrm>
              <a:off x="5029200" y="31242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4" name="Rectangle 34"/>
            <p:cNvSpPr>
              <a:spLocks noChangeArrowheads="1"/>
            </p:cNvSpPr>
            <p:nvPr/>
          </p:nvSpPr>
          <p:spPr bwMode="auto">
            <a:xfrm>
              <a:off x="6400800" y="46482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5" name="Line 35"/>
            <p:cNvSpPr>
              <a:spLocks noChangeShapeType="1"/>
            </p:cNvSpPr>
            <p:nvPr/>
          </p:nvSpPr>
          <p:spPr bwMode="auto">
            <a:xfrm flipH="1">
              <a:off x="5105400" y="4800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6" name="Line 36"/>
            <p:cNvSpPr>
              <a:spLocks noChangeShapeType="1"/>
            </p:cNvSpPr>
            <p:nvPr/>
          </p:nvSpPr>
          <p:spPr bwMode="auto">
            <a:xfrm flipH="1">
              <a:off x="7086600" y="4800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7" name="Text Box 37"/>
            <p:cNvSpPr txBox="1">
              <a:spLocks noChangeArrowheads="1"/>
            </p:cNvSpPr>
            <p:nvPr/>
          </p:nvSpPr>
          <p:spPr bwMode="auto">
            <a:xfrm>
              <a:off x="6629400" y="46482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68" name="Text Box 38"/>
            <p:cNvSpPr txBox="1">
              <a:spLocks noChangeArrowheads="1"/>
            </p:cNvSpPr>
            <p:nvPr/>
          </p:nvSpPr>
          <p:spPr bwMode="auto">
            <a:xfrm>
              <a:off x="7504112" y="4495800"/>
              <a:ext cx="366713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X</a:t>
              </a:r>
              <a:r>
                <a:rPr lang="en-US" sz="1400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124969" name="Line 39"/>
            <p:cNvSpPr>
              <a:spLocks noChangeShapeType="1"/>
            </p:cNvSpPr>
            <p:nvPr/>
          </p:nvSpPr>
          <p:spPr bwMode="auto">
            <a:xfrm>
              <a:off x="5029200" y="44958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0" name="Line 40"/>
            <p:cNvSpPr>
              <a:spLocks noChangeShapeType="1"/>
            </p:cNvSpPr>
            <p:nvPr/>
          </p:nvSpPr>
          <p:spPr bwMode="auto">
            <a:xfrm flipH="1">
              <a:off x="8382000" y="44196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1" name="Line 41"/>
            <p:cNvSpPr>
              <a:spLocks noChangeShapeType="1"/>
            </p:cNvSpPr>
            <p:nvPr/>
          </p:nvSpPr>
          <p:spPr bwMode="auto">
            <a:xfrm>
              <a:off x="5029200" y="4876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2" name="Line 42"/>
            <p:cNvSpPr>
              <a:spLocks noChangeShapeType="1"/>
            </p:cNvSpPr>
            <p:nvPr/>
          </p:nvSpPr>
          <p:spPr bwMode="auto">
            <a:xfrm>
              <a:off x="8382000" y="480060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3" name="Text Box 43"/>
            <p:cNvSpPr txBox="1">
              <a:spLocks noChangeArrowheads="1"/>
            </p:cNvSpPr>
            <p:nvPr/>
          </p:nvSpPr>
          <p:spPr bwMode="auto">
            <a:xfrm>
              <a:off x="4846637" y="455289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  <a:endParaRPr kumimoji="1" lang="en-US" sz="2400" dirty="0">
                <a:latin typeface="Math1Mono"/>
              </a:endParaRPr>
            </a:p>
          </p:txBody>
        </p:sp>
        <p:sp>
          <p:nvSpPr>
            <p:cNvPr id="124974" name="Line 44"/>
            <p:cNvSpPr>
              <a:spLocks noChangeShapeType="1"/>
            </p:cNvSpPr>
            <p:nvPr/>
          </p:nvSpPr>
          <p:spPr bwMode="auto">
            <a:xfrm flipH="1">
              <a:off x="5029200" y="41148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5" name="Line 45"/>
            <p:cNvSpPr>
              <a:spLocks noChangeShapeType="1"/>
            </p:cNvSpPr>
            <p:nvPr/>
          </p:nvSpPr>
          <p:spPr bwMode="auto">
            <a:xfrm>
              <a:off x="5029200" y="41910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6" name="Line 46"/>
            <p:cNvSpPr>
              <a:spLocks noChangeShapeType="1"/>
            </p:cNvSpPr>
            <p:nvPr/>
          </p:nvSpPr>
          <p:spPr bwMode="auto">
            <a:xfrm flipH="1">
              <a:off x="7086600" y="28956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7" name="Text Box 47"/>
            <p:cNvSpPr txBox="1">
              <a:spLocks noChangeArrowheads="1"/>
            </p:cNvSpPr>
            <p:nvPr/>
          </p:nvSpPr>
          <p:spPr bwMode="auto">
            <a:xfrm>
              <a:off x="8458200" y="27432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latin typeface="Arial" pitchFamily="34" charset="0"/>
                </a:rPr>
                <a:t>k</a:t>
              </a:r>
              <a:r>
                <a:rPr lang="en-US" sz="1400" b="1" baseline="-25000" dirty="0">
                  <a:latin typeface="Arial" pitchFamily="34" charset="0"/>
                </a:rPr>
                <a:t>1</a:t>
              </a:r>
            </a:p>
          </p:txBody>
        </p:sp>
        <p:sp>
          <p:nvSpPr>
            <p:cNvPr id="124978" name="Line 48"/>
            <p:cNvSpPr>
              <a:spLocks noChangeShapeType="1"/>
            </p:cNvSpPr>
            <p:nvPr/>
          </p:nvSpPr>
          <p:spPr bwMode="auto">
            <a:xfrm flipH="1">
              <a:off x="7086600" y="39624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9" name="Text Box 49"/>
            <p:cNvSpPr txBox="1">
              <a:spLocks noChangeArrowheads="1"/>
            </p:cNvSpPr>
            <p:nvPr/>
          </p:nvSpPr>
          <p:spPr bwMode="auto">
            <a:xfrm>
              <a:off x="8458200" y="38100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>
                  <a:latin typeface="Arial" pitchFamily="34" charset="0"/>
                </a:rPr>
                <a:t>k</a:t>
              </a:r>
              <a:r>
                <a:rPr lang="en-US" sz="1400" b="1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80" name="Line 50"/>
            <p:cNvSpPr>
              <a:spLocks noChangeShapeType="1"/>
            </p:cNvSpPr>
            <p:nvPr/>
          </p:nvSpPr>
          <p:spPr bwMode="auto">
            <a:xfrm flipH="1">
              <a:off x="7086600" y="49530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81" name="Text Box 51"/>
            <p:cNvSpPr txBox="1">
              <a:spLocks noChangeArrowheads="1"/>
            </p:cNvSpPr>
            <p:nvPr/>
          </p:nvSpPr>
          <p:spPr bwMode="auto">
            <a:xfrm>
              <a:off x="8458200" y="48006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latin typeface="Arial" pitchFamily="34" charset="0"/>
                </a:rPr>
                <a:t>k</a:t>
              </a:r>
              <a:r>
                <a:rPr lang="en-US" sz="1400" b="1" baseline="-25000" dirty="0">
                  <a:latin typeface="Arial" pitchFamily="34" charset="0"/>
                </a:rPr>
                <a:t>3</a:t>
              </a:r>
            </a:p>
          </p:txBody>
        </p:sp>
        <p:sp>
          <p:nvSpPr>
            <p:cNvPr id="124982" name="Text Box 52"/>
            <p:cNvSpPr txBox="1">
              <a:spLocks noChangeArrowheads="1"/>
            </p:cNvSpPr>
            <p:nvPr/>
          </p:nvSpPr>
          <p:spPr bwMode="auto">
            <a:xfrm>
              <a:off x="5029200" y="24384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[3,8,14,25]</a:t>
              </a:r>
            </a:p>
          </p:txBody>
        </p:sp>
        <p:sp>
          <p:nvSpPr>
            <p:cNvPr id="124983" name="Text Box 53"/>
            <p:cNvSpPr txBox="1">
              <a:spLocks noChangeArrowheads="1"/>
            </p:cNvSpPr>
            <p:nvPr/>
          </p:nvSpPr>
          <p:spPr bwMode="auto">
            <a:xfrm>
              <a:off x="5715000" y="3505200"/>
              <a:ext cx="366712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latin typeface="Arial" pitchFamily="34" charset="0"/>
                </a:rPr>
                <a:t>Y</a:t>
              </a:r>
              <a:r>
                <a:rPr lang="en-US" sz="1400" baseline="-25000" dirty="0">
                  <a:latin typeface="Arial" pitchFamily="34" charset="0"/>
                </a:rPr>
                <a:t>2</a:t>
              </a:r>
            </a:p>
          </p:txBody>
        </p:sp>
        <p:sp>
          <p:nvSpPr>
            <p:cNvPr id="124984" name="Text Box 54"/>
            <p:cNvSpPr txBox="1">
              <a:spLocks noChangeArrowheads="1"/>
            </p:cNvSpPr>
            <p:nvPr/>
          </p:nvSpPr>
          <p:spPr bwMode="auto">
            <a:xfrm>
              <a:off x="5791200" y="4495800"/>
              <a:ext cx="366712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Y</a:t>
              </a:r>
              <a:r>
                <a:rPr lang="en-US" sz="1400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124985" name="Text Box 55"/>
            <p:cNvSpPr txBox="1">
              <a:spLocks noChangeArrowheads="1"/>
            </p:cNvSpPr>
            <p:nvPr/>
          </p:nvSpPr>
          <p:spPr bwMode="auto">
            <a:xfrm>
              <a:off x="4572000" y="34290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24986" name="Text Box 56"/>
            <p:cNvSpPr txBox="1">
              <a:spLocks noChangeArrowheads="1"/>
            </p:cNvSpPr>
            <p:nvPr/>
          </p:nvSpPr>
          <p:spPr bwMode="auto">
            <a:xfrm>
              <a:off x="4572000" y="43434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87" name="Text Box 57"/>
            <p:cNvSpPr txBox="1">
              <a:spLocks noChangeArrowheads="1"/>
            </p:cNvSpPr>
            <p:nvPr/>
          </p:nvSpPr>
          <p:spPr bwMode="auto">
            <a:xfrm>
              <a:off x="4572000" y="22860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0</a:t>
              </a:r>
            </a:p>
          </p:txBody>
        </p:sp>
        <p:sp>
          <p:nvSpPr>
            <p:cNvPr id="124988" name="Text Box 58"/>
            <p:cNvSpPr txBox="1">
              <a:spLocks noChangeArrowheads="1"/>
            </p:cNvSpPr>
            <p:nvPr/>
          </p:nvSpPr>
          <p:spPr bwMode="auto">
            <a:xfrm>
              <a:off x="8382000" y="22860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0</a:t>
              </a:r>
            </a:p>
          </p:txBody>
        </p:sp>
        <p:sp>
          <p:nvSpPr>
            <p:cNvPr id="124989" name="Text Box 59"/>
            <p:cNvSpPr txBox="1">
              <a:spLocks noChangeArrowheads="1"/>
            </p:cNvSpPr>
            <p:nvPr/>
          </p:nvSpPr>
          <p:spPr bwMode="auto">
            <a:xfrm>
              <a:off x="8382000" y="33528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24990" name="Text Box 60"/>
            <p:cNvSpPr txBox="1">
              <a:spLocks noChangeArrowheads="1"/>
            </p:cNvSpPr>
            <p:nvPr/>
          </p:nvSpPr>
          <p:spPr bwMode="auto">
            <a:xfrm>
              <a:off x="8458200" y="43434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6571"/>
            <a:ext cx="7772400" cy="762000"/>
          </a:xfrm>
        </p:spPr>
        <p:txBody>
          <a:bodyPr/>
          <a:lstStyle/>
          <a:p>
            <a:r>
              <a:rPr lang="en-US" sz="3600" dirty="0"/>
              <a:t>LC of DES, 5 rounds - 1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26706D-7751-22A3-8395-F8DA1036E650}"/>
              </a:ext>
            </a:extLst>
          </p:cNvPr>
          <p:cNvGrpSpPr/>
          <p:nvPr/>
        </p:nvGrpSpPr>
        <p:grpSpPr>
          <a:xfrm>
            <a:off x="2362200" y="1258342"/>
            <a:ext cx="4191000" cy="5447258"/>
            <a:chOff x="381000" y="990600"/>
            <a:chExt cx="4191000" cy="5447258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154462" y="1713011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579437" y="1626512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859062" y="17980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786183" y="990600"/>
              <a:ext cx="32766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[17], 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[1,2,3,4,5,8,14,25]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2840262" y="17980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399755" y="1645622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782862" y="1417022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4135662" y="1417022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782862" y="1950422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4135662" y="1798022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2154462" y="2779811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859062" y="28648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2840262" y="28648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399755" y="2712422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782862" y="2560022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4135662" y="2483822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782862" y="2941022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4135662" y="2864822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579437" y="2636222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782862" y="2102822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782862" y="2179022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2154462" y="4608611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859062" y="46936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2840262" y="46936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2399755" y="4541222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786183" y="4312622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 flipH="1">
              <a:off x="4135662" y="4388822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603621" y="4445912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H="1">
              <a:off x="782862" y="3169622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782862" y="3245822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2154462" y="3770411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 flipH="1">
              <a:off x="859062" y="38554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 flipH="1">
              <a:off x="2840262" y="38554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 Box 52"/>
            <p:cNvSpPr txBox="1">
              <a:spLocks noChangeArrowheads="1"/>
            </p:cNvSpPr>
            <p:nvPr/>
          </p:nvSpPr>
          <p:spPr bwMode="auto">
            <a:xfrm>
              <a:off x="2399755" y="3703022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51" name="Line 54"/>
            <p:cNvSpPr>
              <a:spLocks noChangeShapeType="1"/>
            </p:cNvSpPr>
            <p:nvPr/>
          </p:nvSpPr>
          <p:spPr bwMode="auto">
            <a:xfrm>
              <a:off x="782862" y="3550622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Line 55"/>
            <p:cNvSpPr>
              <a:spLocks noChangeShapeType="1"/>
            </p:cNvSpPr>
            <p:nvPr/>
          </p:nvSpPr>
          <p:spPr bwMode="auto">
            <a:xfrm flipH="1">
              <a:off x="4135662" y="3474422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>
              <a:off x="782862" y="3931622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Line 57"/>
            <p:cNvSpPr>
              <a:spLocks noChangeShapeType="1"/>
            </p:cNvSpPr>
            <p:nvPr/>
          </p:nvSpPr>
          <p:spPr bwMode="auto">
            <a:xfrm>
              <a:off x="4135662" y="3855422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Text Box 58"/>
            <p:cNvSpPr txBox="1">
              <a:spLocks noChangeArrowheads="1"/>
            </p:cNvSpPr>
            <p:nvPr/>
          </p:nvSpPr>
          <p:spPr bwMode="auto">
            <a:xfrm>
              <a:off x="603620" y="3626822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 flipH="1">
              <a:off x="786182" y="4160222"/>
              <a:ext cx="3349479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>
              <a:off x="786183" y="4160222"/>
              <a:ext cx="3328613" cy="225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401004" y="138326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381000" y="24384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381000" y="34290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381000" y="41910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4183752" y="1417022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4183752" y="241929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4183752" y="348609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4183752" y="432429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2133600" y="5511046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533400" y="5367457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73" name="Line 8"/>
            <p:cNvSpPr>
              <a:spLocks noChangeShapeType="1"/>
            </p:cNvSpPr>
            <p:nvPr/>
          </p:nvSpPr>
          <p:spPr bwMode="auto">
            <a:xfrm flipH="1">
              <a:off x="838200" y="5596057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Text Box 10"/>
            <p:cNvSpPr txBox="1">
              <a:spLocks noChangeArrowheads="1"/>
            </p:cNvSpPr>
            <p:nvPr/>
          </p:nvSpPr>
          <p:spPr bwMode="auto">
            <a:xfrm>
              <a:off x="914400" y="6026406"/>
              <a:ext cx="33528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[17],C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[1,2,3,4,5,8,14,25]</a:t>
              </a: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H="1">
              <a:off x="2819400" y="5596057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 Box 12"/>
            <p:cNvSpPr txBox="1">
              <a:spLocks noChangeArrowheads="1"/>
            </p:cNvSpPr>
            <p:nvPr/>
          </p:nvSpPr>
          <p:spPr bwMode="auto">
            <a:xfrm>
              <a:off x="2378893" y="5443657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82" name="Line 19"/>
            <p:cNvSpPr>
              <a:spLocks noChangeShapeType="1"/>
            </p:cNvSpPr>
            <p:nvPr/>
          </p:nvSpPr>
          <p:spPr bwMode="auto">
            <a:xfrm>
              <a:off x="762000" y="5215057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Line 20"/>
            <p:cNvSpPr>
              <a:spLocks noChangeShapeType="1"/>
            </p:cNvSpPr>
            <p:nvPr/>
          </p:nvSpPr>
          <p:spPr bwMode="auto">
            <a:xfrm>
              <a:off x="4114800" y="5215057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Line 21"/>
            <p:cNvSpPr>
              <a:spLocks noChangeShapeType="1"/>
            </p:cNvSpPr>
            <p:nvPr/>
          </p:nvSpPr>
          <p:spPr bwMode="auto">
            <a:xfrm>
              <a:off x="762000" y="5748457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Line 22"/>
            <p:cNvSpPr>
              <a:spLocks noChangeShapeType="1"/>
            </p:cNvSpPr>
            <p:nvPr/>
          </p:nvSpPr>
          <p:spPr bwMode="auto">
            <a:xfrm>
              <a:off x="4114800" y="5596057"/>
              <a:ext cx="0" cy="3505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Text Box 9"/>
            <p:cNvSpPr txBox="1">
              <a:spLocks noChangeArrowheads="1"/>
            </p:cNvSpPr>
            <p:nvPr/>
          </p:nvSpPr>
          <p:spPr bwMode="auto">
            <a:xfrm>
              <a:off x="381000" y="51054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23" name="Text Box 9"/>
            <p:cNvSpPr txBox="1">
              <a:spLocks noChangeArrowheads="1"/>
            </p:cNvSpPr>
            <p:nvPr/>
          </p:nvSpPr>
          <p:spPr bwMode="auto">
            <a:xfrm>
              <a:off x="4107552" y="5215057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9" name="Line 56"/>
            <p:cNvSpPr>
              <a:spLocks noChangeShapeType="1"/>
            </p:cNvSpPr>
            <p:nvPr/>
          </p:nvSpPr>
          <p:spPr bwMode="auto">
            <a:xfrm>
              <a:off x="782862" y="4769822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Line 57"/>
            <p:cNvSpPr>
              <a:spLocks noChangeShapeType="1"/>
            </p:cNvSpPr>
            <p:nvPr/>
          </p:nvSpPr>
          <p:spPr bwMode="auto">
            <a:xfrm>
              <a:off x="4135662" y="4617422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Line 60"/>
            <p:cNvSpPr>
              <a:spLocks noChangeShapeType="1"/>
            </p:cNvSpPr>
            <p:nvPr/>
          </p:nvSpPr>
          <p:spPr bwMode="auto">
            <a:xfrm flipH="1">
              <a:off x="761998" y="4922223"/>
              <a:ext cx="3373661" cy="3016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Line 61"/>
            <p:cNvSpPr>
              <a:spLocks noChangeShapeType="1"/>
            </p:cNvSpPr>
            <p:nvPr/>
          </p:nvSpPr>
          <p:spPr bwMode="auto">
            <a:xfrm>
              <a:off x="782862" y="4998422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079157" y="1414045"/>
              <a:ext cx="816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[2,3,5,6]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843583" y="1798022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[]</a:t>
              </a:r>
            </a:p>
          </p:txBody>
        </p:sp>
        <p:sp>
          <p:nvSpPr>
            <p:cNvPr id="103" name="Rectangle 6"/>
            <p:cNvSpPr>
              <a:spLocks noChangeArrowheads="1"/>
            </p:cNvSpPr>
            <p:nvPr/>
          </p:nvSpPr>
          <p:spPr bwMode="auto">
            <a:xfrm>
              <a:off x="709983" y="1036022"/>
              <a:ext cx="3481017" cy="400110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6"/>
            <p:cNvSpPr>
              <a:spLocks noChangeArrowheads="1"/>
            </p:cNvSpPr>
            <p:nvPr/>
          </p:nvSpPr>
          <p:spPr bwMode="auto">
            <a:xfrm>
              <a:off x="685800" y="5992326"/>
              <a:ext cx="3542102" cy="445532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Text Box 52"/>
            <p:cNvSpPr txBox="1">
              <a:spLocks noChangeArrowheads="1"/>
            </p:cNvSpPr>
            <p:nvPr/>
          </p:nvSpPr>
          <p:spPr bwMode="auto">
            <a:xfrm>
              <a:off x="1167183" y="2560022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[3,8,14,25]</a:t>
              </a:r>
            </a:p>
          </p:txBody>
        </p:sp>
        <p:sp>
          <p:nvSpPr>
            <p:cNvPr id="94" name="Text Box 52"/>
            <p:cNvSpPr txBox="1">
              <a:spLocks noChangeArrowheads="1"/>
            </p:cNvSpPr>
            <p:nvPr/>
          </p:nvSpPr>
          <p:spPr bwMode="auto">
            <a:xfrm>
              <a:off x="1167183" y="4385845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[3,8,14,25]</a:t>
              </a:r>
            </a:p>
          </p:txBody>
        </p:sp>
        <p:sp>
          <p:nvSpPr>
            <p:cNvPr id="95" name="Text Box 52"/>
            <p:cNvSpPr txBox="1">
              <a:spLocks noChangeArrowheads="1"/>
            </p:cNvSpPr>
            <p:nvPr/>
          </p:nvSpPr>
          <p:spPr bwMode="auto">
            <a:xfrm>
              <a:off x="2995983" y="2560022"/>
              <a:ext cx="8382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96" name="Text Box 52"/>
            <p:cNvSpPr txBox="1">
              <a:spLocks noChangeArrowheads="1"/>
            </p:cNvSpPr>
            <p:nvPr/>
          </p:nvSpPr>
          <p:spPr bwMode="auto">
            <a:xfrm>
              <a:off x="2233983" y="2407622"/>
              <a:ext cx="8382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[26]</a:t>
              </a:r>
            </a:p>
          </p:txBody>
        </p:sp>
        <p:sp>
          <p:nvSpPr>
            <p:cNvPr id="97" name="Text Box 52"/>
            <p:cNvSpPr txBox="1">
              <a:spLocks noChangeArrowheads="1"/>
            </p:cNvSpPr>
            <p:nvPr/>
          </p:nvSpPr>
          <p:spPr bwMode="auto">
            <a:xfrm>
              <a:off x="2233983" y="4236422"/>
              <a:ext cx="8382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[26]</a:t>
              </a:r>
            </a:p>
          </p:txBody>
        </p:sp>
        <p:sp>
          <p:nvSpPr>
            <p:cNvPr id="98" name="Text Box 52"/>
            <p:cNvSpPr txBox="1">
              <a:spLocks noChangeArrowheads="1"/>
            </p:cNvSpPr>
            <p:nvPr/>
          </p:nvSpPr>
          <p:spPr bwMode="auto">
            <a:xfrm>
              <a:off x="3072183" y="4388822"/>
              <a:ext cx="8382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99" name="Text Box 52"/>
            <p:cNvSpPr txBox="1">
              <a:spLocks noChangeArrowheads="1"/>
            </p:cNvSpPr>
            <p:nvPr/>
          </p:nvSpPr>
          <p:spPr bwMode="auto">
            <a:xfrm>
              <a:off x="1067790" y="1493222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100" name="Text Box 52"/>
            <p:cNvSpPr txBox="1">
              <a:spLocks noChangeArrowheads="1"/>
            </p:cNvSpPr>
            <p:nvPr/>
          </p:nvSpPr>
          <p:spPr bwMode="auto">
            <a:xfrm>
              <a:off x="2971800" y="1493222"/>
              <a:ext cx="81644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[1,2,4,5]</a:t>
              </a:r>
            </a:p>
          </p:txBody>
        </p:sp>
        <p:sp>
          <p:nvSpPr>
            <p:cNvPr id="101" name="Text Box 52"/>
            <p:cNvSpPr txBox="1">
              <a:spLocks noChangeArrowheads="1"/>
            </p:cNvSpPr>
            <p:nvPr/>
          </p:nvSpPr>
          <p:spPr bwMode="auto">
            <a:xfrm>
              <a:off x="2995983" y="5255729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[1,2,4,5]</a:t>
              </a:r>
            </a:p>
          </p:txBody>
        </p:sp>
        <p:sp>
          <p:nvSpPr>
            <p:cNvPr id="102" name="Text Box 52"/>
            <p:cNvSpPr txBox="1">
              <a:spLocks noChangeArrowheads="1"/>
            </p:cNvSpPr>
            <p:nvPr/>
          </p:nvSpPr>
          <p:spPr bwMode="auto">
            <a:xfrm>
              <a:off x="1219200" y="5260777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062131" y="5181600"/>
              <a:ext cx="793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[2,3,5,6]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LC of DES, 5 rounds - 2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458200" cy="5029200"/>
          </a:xfrm>
        </p:spPr>
        <p:txBody>
          <a:bodyPr/>
          <a:lstStyle/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[2,3,5,6]⨁P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[1,2,4,5]⨁1           …..(Eq B)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[17]⨁1  …..(Eq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[17]⨁1  …..(Eq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[2,3,5,6]⨁C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[1,2,4,5]⨁1           …..(Eq B)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Adding yields: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[1,2,3,4,5,8,14,25]⨁C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[1,2,3,4,5,8,14,25] =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[2,3,5,6]⨁K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[2,3,5,6]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This holds with probability: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p=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+4(q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)+q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≅.519=.5+1.22x2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where 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=1-p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 p/q=1.07927.. 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Suppose we decide, based on an excess (e), of LHS values.  Odds of right answer is r=(p/q)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  For example, if e= 64, r ≅131.92.</a:t>
            </a:r>
          </a:p>
          <a:p>
            <a:pPr>
              <a:buNone/>
            </a:pPr>
            <a:r>
              <a:rPr lang="en-US" sz="2000" dirty="0"/>
              <a:t>	</a:t>
            </a:r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buNone/>
            </a:pPr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7772400" cy="762000"/>
          </a:xfrm>
        </p:spPr>
        <p:txBody>
          <a:bodyPr/>
          <a:lstStyle/>
          <a:p>
            <a:r>
              <a:rPr lang="en-US" sz="3600" dirty="0"/>
              <a:t>LC of DES, 8 rounds - 1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5029200" y="990600"/>
            <a:ext cx="289560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5811C9-3588-6101-731C-13FCEAF01838}"/>
              </a:ext>
            </a:extLst>
          </p:cNvPr>
          <p:cNvGrpSpPr/>
          <p:nvPr/>
        </p:nvGrpSpPr>
        <p:grpSpPr>
          <a:xfrm>
            <a:off x="4572000" y="1447800"/>
            <a:ext cx="3810000" cy="4922520"/>
            <a:chOff x="4572000" y="1447800"/>
            <a:chExt cx="3810000" cy="4922520"/>
          </a:xfrm>
        </p:grpSpPr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6172200" y="20485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4572000" y="19050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73" name="Line 8"/>
            <p:cNvSpPr>
              <a:spLocks noChangeShapeType="1"/>
            </p:cNvSpPr>
            <p:nvPr/>
          </p:nvSpPr>
          <p:spPr bwMode="auto">
            <a:xfrm flipH="1">
              <a:off x="4876800" y="2133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Text Box 10"/>
            <p:cNvSpPr txBox="1">
              <a:spLocks noChangeArrowheads="1"/>
            </p:cNvSpPr>
            <p:nvPr/>
          </p:nvSpPr>
          <p:spPr bwMode="auto">
            <a:xfrm>
              <a:off x="5044173" y="5943600"/>
              <a:ext cx="277992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[17], 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[1,2,3,4,5,8,14,25]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H="1">
              <a:off x="6858000" y="2133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 Box 12"/>
            <p:cNvSpPr txBox="1">
              <a:spLocks noChangeArrowheads="1"/>
            </p:cNvSpPr>
            <p:nvPr/>
          </p:nvSpPr>
          <p:spPr bwMode="auto">
            <a:xfrm>
              <a:off x="6417493" y="19812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78" name="Line 15"/>
            <p:cNvSpPr>
              <a:spLocks noChangeShapeType="1"/>
            </p:cNvSpPr>
            <p:nvPr/>
          </p:nvSpPr>
          <p:spPr bwMode="auto">
            <a:xfrm>
              <a:off x="6553200" y="1447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Line 16"/>
            <p:cNvSpPr>
              <a:spLocks noChangeShapeType="1"/>
            </p:cNvSpPr>
            <p:nvPr/>
          </p:nvSpPr>
          <p:spPr bwMode="auto">
            <a:xfrm>
              <a:off x="4800600" y="17526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Line 17"/>
            <p:cNvSpPr>
              <a:spLocks noChangeShapeType="1"/>
            </p:cNvSpPr>
            <p:nvPr/>
          </p:nvSpPr>
          <p:spPr bwMode="auto">
            <a:xfrm>
              <a:off x="4800600" y="54864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Line 18"/>
            <p:cNvSpPr>
              <a:spLocks noChangeShapeType="1"/>
            </p:cNvSpPr>
            <p:nvPr/>
          </p:nvSpPr>
          <p:spPr bwMode="auto">
            <a:xfrm>
              <a:off x="6553200" y="5486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Line 19"/>
            <p:cNvSpPr>
              <a:spLocks noChangeShapeType="1"/>
            </p:cNvSpPr>
            <p:nvPr/>
          </p:nvSpPr>
          <p:spPr bwMode="auto">
            <a:xfrm>
              <a:off x="4800600" y="1752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Line 20"/>
            <p:cNvSpPr>
              <a:spLocks noChangeShapeType="1"/>
            </p:cNvSpPr>
            <p:nvPr/>
          </p:nvSpPr>
          <p:spPr bwMode="auto">
            <a:xfrm>
              <a:off x="8153400" y="17526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Line 21"/>
            <p:cNvSpPr>
              <a:spLocks noChangeShapeType="1"/>
            </p:cNvSpPr>
            <p:nvPr/>
          </p:nvSpPr>
          <p:spPr bwMode="auto">
            <a:xfrm>
              <a:off x="4800600" y="22860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Line 22"/>
            <p:cNvSpPr>
              <a:spLocks noChangeShapeType="1"/>
            </p:cNvSpPr>
            <p:nvPr/>
          </p:nvSpPr>
          <p:spPr bwMode="auto">
            <a:xfrm>
              <a:off x="8153400" y="2133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Rectangle 23"/>
            <p:cNvSpPr>
              <a:spLocks noChangeArrowheads="1"/>
            </p:cNvSpPr>
            <p:nvPr/>
          </p:nvSpPr>
          <p:spPr bwMode="auto">
            <a:xfrm>
              <a:off x="6172200" y="31153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Line 24"/>
            <p:cNvSpPr>
              <a:spLocks noChangeShapeType="1"/>
            </p:cNvSpPr>
            <p:nvPr/>
          </p:nvSpPr>
          <p:spPr bwMode="auto">
            <a:xfrm flipH="1">
              <a:off x="4876800" y="3200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Line 25"/>
            <p:cNvSpPr>
              <a:spLocks noChangeShapeType="1"/>
            </p:cNvSpPr>
            <p:nvPr/>
          </p:nvSpPr>
          <p:spPr bwMode="auto">
            <a:xfrm flipH="1">
              <a:off x="6858000" y="3200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 Box 26"/>
            <p:cNvSpPr txBox="1">
              <a:spLocks noChangeArrowheads="1"/>
            </p:cNvSpPr>
            <p:nvPr/>
          </p:nvSpPr>
          <p:spPr bwMode="auto">
            <a:xfrm>
              <a:off x="6417493" y="30480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90" name="Line 29"/>
            <p:cNvSpPr>
              <a:spLocks noChangeShapeType="1"/>
            </p:cNvSpPr>
            <p:nvPr/>
          </p:nvSpPr>
          <p:spPr bwMode="auto">
            <a:xfrm>
              <a:off x="4800600" y="2895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Line 30"/>
            <p:cNvSpPr>
              <a:spLocks noChangeShapeType="1"/>
            </p:cNvSpPr>
            <p:nvPr/>
          </p:nvSpPr>
          <p:spPr bwMode="auto">
            <a:xfrm flipH="1">
              <a:off x="8153400" y="28194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Line 31"/>
            <p:cNvSpPr>
              <a:spLocks noChangeShapeType="1"/>
            </p:cNvSpPr>
            <p:nvPr/>
          </p:nvSpPr>
          <p:spPr bwMode="auto">
            <a:xfrm>
              <a:off x="4800600" y="3352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Line 32"/>
            <p:cNvSpPr>
              <a:spLocks noChangeShapeType="1"/>
            </p:cNvSpPr>
            <p:nvPr/>
          </p:nvSpPr>
          <p:spPr bwMode="auto">
            <a:xfrm>
              <a:off x="8153400" y="3200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Text Box 33"/>
            <p:cNvSpPr txBox="1">
              <a:spLocks noChangeArrowheads="1"/>
            </p:cNvSpPr>
            <p:nvPr/>
          </p:nvSpPr>
          <p:spPr bwMode="auto">
            <a:xfrm>
              <a:off x="4572000" y="29718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95" name="Line 34"/>
            <p:cNvSpPr>
              <a:spLocks noChangeShapeType="1"/>
            </p:cNvSpPr>
            <p:nvPr/>
          </p:nvSpPr>
          <p:spPr bwMode="auto">
            <a:xfrm flipH="1">
              <a:off x="4800600" y="24384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Line 35"/>
            <p:cNvSpPr>
              <a:spLocks noChangeShapeType="1"/>
            </p:cNvSpPr>
            <p:nvPr/>
          </p:nvSpPr>
          <p:spPr bwMode="auto">
            <a:xfrm>
              <a:off x="4800600" y="25146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tangle 36"/>
            <p:cNvSpPr>
              <a:spLocks noChangeArrowheads="1"/>
            </p:cNvSpPr>
            <p:nvPr/>
          </p:nvSpPr>
          <p:spPr bwMode="auto">
            <a:xfrm>
              <a:off x="6172200" y="49441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Line 37"/>
            <p:cNvSpPr>
              <a:spLocks noChangeShapeType="1"/>
            </p:cNvSpPr>
            <p:nvPr/>
          </p:nvSpPr>
          <p:spPr bwMode="auto">
            <a:xfrm flipH="1">
              <a:off x="4876800" y="5029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Line 38"/>
            <p:cNvSpPr>
              <a:spLocks noChangeShapeType="1"/>
            </p:cNvSpPr>
            <p:nvPr/>
          </p:nvSpPr>
          <p:spPr bwMode="auto">
            <a:xfrm flipH="1">
              <a:off x="6858000" y="5029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 Box 39"/>
            <p:cNvSpPr txBox="1">
              <a:spLocks noChangeArrowheads="1"/>
            </p:cNvSpPr>
            <p:nvPr/>
          </p:nvSpPr>
          <p:spPr bwMode="auto">
            <a:xfrm>
              <a:off x="6417493" y="48768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" name="Line 42"/>
            <p:cNvSpPr>
              <a:spLocks noChangeShapeType="1"/>
            </p:cNvSpPr>
            <p:nvPr/>
          </p:nvSpPr>
          <p:spPr bwMode="auto">
            <a:xfrm>
              <a:off x="4800600" y="4724400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Line 43"/>
            <p:cNvSpPr>
              <a:spLocks noChangeShapeType="1"/>
            </p:cNvSpPr>
            <p:nvPr/>
          </p:nvSpPr>
          <p:spPr bwMode="auto">
            <a:xfrm flipH="1">
              <a:off x="8153400" y="4724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Line 44"/>
            <p:cNvSpPr>
              <a:spLocks noChangeShapeType="1"/>
            </p:cNvSpPr>
            <p:nvPr/>
          </p:nvSpPr>
          <p:spPr bwMode="auto">
            <a:xfrm flipH="1">
              <a:off x="4800600" y="5208210"/>
              <a:ext cx="0" cy="27819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Line 45"/>
            <p:cNvSpPr>
              <a:spLocks noChangeShapeType="1"/>
            </p:cNvSpPr>
            <p:nvPr/>
          </p:nvSpPr>
          <p:spPr bwMode="auto">
            <a:xfrm>
              <a:off x="8153400" y="502920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Text Box 46"/>
            <p:cNvSpPr txBox="1">
              <a:spLocks noChangeArrowheads="1"/>
            </p:cNvSpPr>
            <p:nvPr/>
          </p:nvSpPr>
          <p:spPr bwMode="auto">
            <a:xfrm>
              <a:off x="4618038" y="4857690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6" name="Line 47"/>
            <p:cNvSpPr>
              <a:spLocks noChangeShapeType="1"/>
            </p:cNvSpPr>
            <p:nvPr/>
          </p:nvSpPr>
          <p:spPr bwMode="auto">
            <a:xfrm flipH="1">
              <a:off x="4800600" y="35052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Line 48"/>
            <p:cNvSpPr>
              <a:spLocks noChangeShapeType="1"/>
            </p:cNvSpPr>
            <p:nvPr/>
          </p:nvSpPr>
          <p:spPr bwMode="auto">
            <a:xfrm>
              <a:off x="4800600" y="35814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Rectangle 49"/>
            <p:cNvSpPr>
              <a:spLocks noChangeArrowheads="1"/>
            </p:cNvSpPr>
            <p:nvPr/>
          </p:nvSpPr>
          <p:spPr bwMode="auto">
            <a:xfrm>
              <a:off x="6172200" y="41059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Line 50"/>
            <p:cNvSpPr>
              <a:spLocks noChangeShapeType="1"/>
            </p:cNvSpPr>
            <p:nvPr/>
          </p:nvSpPr>
          <p:spPr bwMode="auto">
            <a:xfrm flipH="1">
              <a:off x="4876800" y="4191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Line 51"/>
            <p:cNvSpPr>
              <a:spLocks noChangeShapeType="1"/>
            </p:cNvSpPr>
            <p:nvPr/>
          </p:nvSpPr>
          <p:spPr bwMode="auto">
            <a:xfrm flipH="1">
              <a:off x="6858000" y="4191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Text Box 52"/>
            <p:cNvSpPr txBox="1">
              <a:spLocks noChangeArrowheads="1"/>
            </p:cNvSpPr>
            <p:nvPr/>
          </p:nvSpPr>
          <p:spPr bwMode="auto">
            <a:xfrm>
              <a:off x="6417493" y="40386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12" name="Line 54"/>
            <p:cNvSpPr>
              <a:spLocks noChangeShapeType="1"/>
            </p:cNvSpPr>
            <p:nvPr/>
          </p:nvSpPr>
          <p:spPr bwMode="auto">
            <a:xfrm>
              <a:off x="4800600" y="38862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Line 55"/>
            <p:cNvSpPr>
              <a:spLocks noChangeShapeType="1"/>
            </p:cNvSpPr>
            <p:nvPr/>
          </p:nvSpPr>
          <p:spPr bwMode="auto">
            <a:xfrm flipH="1">
              <a:off x="8153400" y="3810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Line 56"/>
            <p:cNvSpPr>
              <a:spLocks noChangeShapeType="1"/>
            </p:cNvSpPr>
            <p:nvPr/>
          </p:nvSpPr>
          <p:spPr bwMode="auto">
            <a:xfrm>
              <a:off x="4800600" y="42672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Line 57"/>
            <p:cNvSpPr>
              <a:spLocks noChangeShapeType="1"/>
            </p:cNvSpPr>
            <p:nvPr/>
          </p:nvSpPr>
          <p:spPr bwMode="auto">
            <a:xfrm>
              <a:off x="8153400" y="4191000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Text Box 58"/>
            <p:cNvSpPr txBox="1">
              <a:spLocks noChangeArrowheads="1"/>
            </p:cNvSpPr>
            <p:nvPr/>
          </p:nvSpPr>
          <p:spPr bwMode="auto">
            <a:xfrm>
              <a:off x="4618037" y="394329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17" name="Line 60"/>
            <p:cNvSpPr>
              <a:spLocks noChangeShapeType="1"/>
            </p:cNvSpPr>
            <p:nvPr/>
          </p:nvSpPr>
          <p:spPr bwMode="auto">
            <a:xfrm flipH="1">
              <a:off x="4800600" y="44196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Line 61"/>
            <p:cNvSpPr>
              <a:spLocks noChangeShapeType="1"/>
            </p:cNvSpPr>
            <p:nvPr/>
          </p:nvSpPr>
          <p:spPr bwMode="auto">
            <a:xfrm>
              <a:off x="4800600" y="44958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Text Box 9"/>
            <p:cNvSpPr txBox="1">
              <a:spLocks noChangeArrowheads="1"/>
            </p:cNvSpPr>
            <p:nvPr/>
          </p:nvSpPr>
          <p:spPr bwMode="auto">
            <a:xfrm>
              <a:off x="4802169" y="17526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20" name="Text Box 9"/>
            <p:cNvSpPr txBox="1">
              <a:spLocks noChangeArrowheads="1"/>
            </p:cNvSpPr>
            <p:nvPr/>
          </p:nvSpPr>
          <p:spPr bwMode="auto">
            <a:xfrm>
              <a:off x="4802169" y="283106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21" name="Text Box 9"/>
            <p:cNvSpPr txBox="1">
              <a:spLocks noChangeArrowheads="1"/>
            </p:cNvSpPr>
            <p:nvPr/>
          </p:nvSpPr>
          <p:spPr bwMode="auto">
            <a:xfrm>
              <a:off x="4878369" y="382166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122" name="Text Box 9"/>
            <p:cNvSpPr txBox="1">
              <a:spLocks noChangeArrowheads="1"/>
            </p:cNvSpPr>
            <p:nvPr/>
          </p:nvSpPr>
          <p:spPr bwMode="auto">
            <a:xfrm>
              <a:off x="4895235" y="46482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123" name="Text Box 9"/>
            <p:cNvSpPr txBox="1">
              <a:spLocks noChangeArrowheads="1"/>
            </p:cNvSpPr>
            <p:nvPr/>
          </p:nvSpPr>
          <p:spPr bwMode="auto">
            <a:xfrm>
              <a:off x="7779579" y="17526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24" name="Text Box 9"/>
            <p:cNvSpPr txBox="1">
              <a:spLocks noChangeArrowheads="1"/>
            </p:cNvSpPr>
            <p:nvPr/>
          </p:nvSpPr>
          <p:spPr bwMode="auto">
            <a:xfrm>
              <a:off x="7796445" y="2754868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25" name="Text Box 9"/>
            <p:cNvSpPr txBox="1">
              <a:spLocks noChangeArrowheads="1"/>
            </p:cNvSpPr>
            <p:nvPr/>
          </p:nvSpPr>
          <p:spPr bwMode="auto">
            <a:xfrm>
              <a:off x="7796445" y="3821668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126" name="Text Box 9"/>
            <p:cNvSpPr txBox="1">
              <a:spLocks noChangeArrowheads="1"/>
            </p:cNvSpPr>
            <p:nvPr/>
          </p:nvSpPr>
          <p:spPr bwMode="auto">
            <a:xfrm>
              <a:off x="7796445" y="4659868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156" name="Rectangle 6"/>
            <p:cNvSpPr>
              <a:spLocks noChangeArrowheads="1"/>
            </p:cNvSpPr>
            <p:nvPr/>
          </p:nvSpPr>
          <p:spPr bwMode="auto">
            <a:xfrm>
              <a:off x="4800600" y="5802839"/>
              <a:ext cx="3352800" cy="56748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 Box 52"/>
            <p:cNvSpPr txBox="1">
              <a:spLocks noChangeArrowheads="1"/>
            </p:cNvSpPr>
            <p:nvPr/>
          </p:nvSpPr>
          <p:spPr bwMode="auto">
            <a:xfrm>
              <a:off x="6324600" y="3733800"/>
              <a:ext cx="533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[26]</a:t>
              </a:r>
            </a:p>
          </p:txBody>
        </p:sp>
        <p:sp>
          <p:nvSpPr>
            <p:cNvPr id="145" name="Text Box 52"/>
            <p:cNvSpPr txBox="1">
              <a:spLocks noChangeArrowheads="1"/>
            </p:cNvSpPr>
            <p:nvPr/>
          </p:nvSpPr>
          <p:spPr bwMode="auto">
            <a:xfrm>
              <a:off x="6096000" y="45690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[2,3,5,6]</a:t>
              </a:r>
            </a:p>
          </p:txBody>
        </p:sp>
        <p:sp>
          <p:nvSpPr>
            <p:cNvPr id="149" name="Text Box 52"/>
            <p:cNvSpPr txBox="1">
              <a:spLocks noChangeArrowheads="1"/>
            </p:cNvSpPr>
            <p:nvPr/>
          </p:nvSpPr>
          <p:spPr bwMode="auto">
            <a:xfrm>
              <a:off x="5105400" y="38862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[3,8,14,25]</a:t>
              </a:r>
            </a:p>
          </p:txBody>
        </p:sp>
        <p:sp>
          <p:nvSpPr>
            <p:cNvPr id="157" name="Text Box 52"/>
            <p:cNvSpPr txBox="1">
              <a:spLocks noChangeArrowheads="1"/>
            </p:cNvSpPr>
            <p:nvPr/>
          </p:nvSpPr>
          <p:spPr bwMode="auto">
            <a:xfrm>
              <a:off x="7065738" y="38832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166" name="Text Box 52"/>
            <p:cNvSpPr txBox="1">
              <a:spLocks noChangeArrowheads="1"/>
            </p:cNvSpPr>
            <p:nvPr/>
          </p:nvSpPr>
          <p:spPr bwMode="auto">
            <a:xfrm>
              <a:off x="5105400" y="18258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[3,8,14,25]</a:t>
              </a:r>
            </a:p>
          </p:txBody>
        </p:sp>
        <p:sp>
          <p:nvSpPr>
            <p:cNvPr id="167" name="Text Box 52"/>
            <p:cNvSpPr txBox="1">
              <a:spLocks noChangeArrowheads="1"/>
            </p:cNvSpPr>
            <p:nvPr/>
          </p:nvSpPr>
          <p:spPr bwMode="auto">
            <a:xfrm>
              <a:off x="7086600" y="18288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170" name="Text Box 52"/>
            <p:cNvSpPr txBox="1">
              <a:spLocks noChangeArrowheads="1"/>
            </p:cNvSpPr>
            <p:nvPr/>
          </p:nvSpPr>
          <p:spPr bwMode="auto">
            <a:xfrm>
              <a:off x="5105400" y="47244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171" name="Text Box 52"/>
            <p:cNvSpPr txBox="1">
              <a:spLocks noChangeArrowheads="1"/>
            </p:cNvSpPr>
            <p:nvPr/>
          </p:nvSpPr>
          <p:spPr bwMode="auto">
            <a:xfrm>
              <a:off x="6934200" y="47214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[1,2,4,5]</a:t>
              </a:r>
            </a:p>
          </p:txBody>
        </p:sp>
        <p:sp>
          <p:nvSpPr>
            <p:cNvPr id="172" name="Text Box 52"/>
            <p:cNvSpPr txBox="1">
              <a:spLocks noChangeArrowheads="1"/>
            </p:cNvSpPr>
            <p:nvPr/>
          </p:nvSpPr>
          <p:spPr bwMode="auto">
            <a:xfrm>
              <a:off x="6324600" y="1676400"/>
              <a:ext cx="6096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[26]</a:t>
              </a:r>
            </a:p>
          </p:txBody>
        </p:sp>
        <p:sp>
          <p:nvSpPr>
            <p:cNvPr id="163" name="Text Box 24"/>
            <p:cNvSpPr txBox="1">
              <a:spLocks noChangeArrowheads="1"/>
            </p:cNvSpPr>
            <p:nvPr/>
          </p:nvSpPr>
          <p:spPr bwMode="auto">
            <a:xfrm>
              <a:off x="7099300" y="4995446"/>
              <a:ext cx="368300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168" name="Line 11"/>
            <p:cNvSpPr>
              <a:spLocks noChangeShapeType="1"/>
            </p:cNvSpPr>
            <p:nvPr/>
          </p:nvSpPr>
          <p:spPr bwMode="auto">
            <a:xfrm flipH="1">
              <a:off x="6858000" y="5189965"/>
              <a:ext cx="2743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8" name="Text Box 24"/>
            <p:cNvSpPr txBox="1">
              <a:spLocks noChangeArrowheads="1"/>
            </p:cNvSpPr>
            <p:nvPr/>
          </p:nvSpPr>
          <p:spPr bwMode="auto">
            <a:xfrm>
              <a:off x="7099300" y="4114800"/>
              <a:ext cx="368300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173" name="Line 11"/>
            <p:cNvSpPr>
              <a:spLocks noChangeShapeType="1"/>
            </p:cNvSpPr>
            <p:nvPr/>
          </p:nvSpPr>
          <p:spPr bwMode="auto">
            <a:xfrm flipH="1">
              <a:off x="6858000" y="4309319"/>
              <a:ext cx="2743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4" name="Text Box 24"/>
            <p:cNvSpPr txBox="1">
              <a:spLocks noChangeArrowheads="1"/>
            </p:cNvSpPr>
            <p:nvPr/>
          </p:nvSpPr>
          <p:spPr bwMode="auto">
            <a:xfrm>
              <a:off x="7099300" y="3124200"/>
              <a:ext cx="368300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175" name="Line 11"/>
            <p:cNvSpPr>
              <a:spLocks noChangeShapeType="1"/>
            </p:cNvSpPr>
            <p:nvPr/>
          </p:nvSpPr>
          <p:spPr bwMode="auto">
            <a:xfrm flipH="1">
              <a:off x="6858000" y="3318719"/>
              <a:ext cx="2743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6" name="Text Box 24"/>
            <p:cNvSpPr txBox="1">
              <a:spLocks noChangeArrowheads="1"/>
            </p:cNvSpPr>
            <p:nvPr/>
          </p:nvSpPr>
          <p:spPr bwMode="auto">
            <a:xfrm>
              <a:off x="7099300" y="2057400"/>
              <a:ext cx="368300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77" name="Line 11"/>
            <p:cNvSpPr>
              <a:spLocks noChangeShapeType="1"/>
            </p:cNvSpPr>
            <p:nvPr/>
          </p:nvSpPr>
          <p:spPr bwMode="auto">
            <a:xfrm flipH="1">
              <a:off x="6858000" y="2251919"/>
              <a:ext cx="2743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BADCE0B-5D76-4DCF-122A-AB2A452DC1C6}"/>
              </a:ext>
            </a:extLst>
          </p:cNvPr>
          <p:cNvGrpSpPr/>
          <p:nvPr/>
        </p:nvGrpSpPr>
        <p:grpSpPr>
          <a:xfrm>
            <a:off x="228600" y="1371600"/>
            <a:ext cx="3810000" cy="5181600"/>
            <a:chOff x="228600" y="1219200"/>
            <a:chExt cx="3810000" cy="5181600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828800" y="23533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228600" y="22098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533400" y="2438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685800" y="1276290"/>
              <a:ext cx="2895600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[8,14,25]</a:t>
              </a:r>
              <a:r>
                <a:rPr lang="en-US" sz="2000" dirty="0">
                  <a:solidFill>
                    <a:srgbClr val="000000"/>
                  </a:solidFill>
                  <a:latin typeface="Calibri" panose="020F0502020204030204" pitchFamily="34" charset="0"/>
                  <a:ea typeface="PMingLiU" pitchFamily="18" charset="-120"/>
                  <a:cs typeface="Calibri" panose="020F0502020204030204" pitchFamily="34" charset="0"/>
                  <a:sym typeface="Wingdings" pitchFamily="2" charset="2"/>
                </a:rPr>
                <a:t>, 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[16,20]</a:t>
              </a:r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2514600" y="2514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074093" y="22860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209800" y="1752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457200" y="20574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457200" y="60960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2209800" y="6096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457200" y="2057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3810000" y="20574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457200" y="2590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810000" y="2438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828800" y="34201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533400" y="3505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2514600" y="3505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074093" y="33528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457200" y="3200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3810000" y="31242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457200" y="3657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3810000" y="3505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228600" y="32766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457200" y="27432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457200" y="28194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1828800" y="52489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533400" y="5334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2514600" y="5334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2074093" y="51816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457200" y="50292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 flipH="1">
              <a:off x="3810000" y="5029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274638" y="5029200"/>
              <a:ext cx="411162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H="1">
              <a:off x="457200" y="38100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457200" y="38862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1828800" y="44107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 flipH="1">
              <a:off x="533400" y="4495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 flipH="1">
              <a:off x="2514600" y="4495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 Box 52"/>
            <p:cNvSpPr txBox="1">
              <a:spLocks noChangeArrowheads="1"/>
            </p:cNvSpPr>
            <p:nvPr/>
          </p:nvSpPr>
          <p:spPr bwMode="auto">
            <a:xfrm>
              <a:off x="2074093" y="43434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51" name="Line 54"/>
            <p:cNvSpPr>
              <a:spLocks noChangeShapeType="1"/>
            </p:cNvSpPr>
            <p:nvPr/>
          </p:nvSpPr>
          <p:spPr bwMode="auto">
            <a:xfrm>
              <a:off x="457200" y="41910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Line 55"/>
            <p:cNvSpPr>
              <a:spLocks noChangeShapeType="1"/>
            </p:cNvSpPr>
            <p:nvPr/>
          </p:nvSpPr>
          <p:spPr bwMode="auto">
            <a:xfrm flipH="1">
              <a:off x="3810000" y="4114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>
              <a:off x="457200" y="4572000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Line 57"/>
            <p:cNvSpPr>
              <a:spLocks noChangeShapeType="1"/>
            </p:cNvSpPr>
            <p:nvPr/>
          </p:nvSpPr>
          <p:spPr bwMode="auto">
            <a:xfrm>
              <a:off x="3810000" y="4495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Text Box 58"/>
            <p:cNvSpPr txBox="1">
              <a:spLocks noChangeArrowheads="1"/>
            </p:cNvSpPr>
            <p:nvPr/>
          </p:nvSpPr>
          <p:spPr bwMode="auto">
            <a:xfrm>
              <a:off x="274637" y="42672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 flipH="1">
              <a:off x="457200" y="48006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>
              <a:off x="457199" y="4800600"/>
              <a:ext cx="3352801" cy="17151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458769" y="20574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458769" y="313586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534969" y="412646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551835" y="49530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3436179" y="20574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3453045" y="3059668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3453045" y="4126468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3453045" y="4964668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475635" y="57150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29" name="Text Box 9"/>
            <p:cNvSpPr txBox="1">
              <a:spLocks noChangeArrowheads="1"/>
            </p:cNvSpPr>
            <p:nvPr/>
          </p:nvSpPr>
          <p:spPr bwMode="auto">
            <a:xfrm>
              <a:off x="3453045" y="57150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6" name="Line 42"/>
            <p:cNvSpPr>
              <a:spLocks noChangeShapeType="1"/>
            </p:cNvSpPr>
            <p:nvPr/>
          </p:nvSpPr>
          <p:spPr bwMode="auto">
            <a:xfrm>
              <a:off x="457200" y="5791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Line 56"/>
            <p:cNvSpPr>
              <a:spLocks noChangeShapeType="1"/>
            </p:cNvSpPr>
            <p:nvPr/>
          </p:nvSpPr>
          <p:spPr bwMode="auto">
            <a:xfrm>
              <a:off x="457200" y="54102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Line 57"/>
            <p:cNvSpPr>
              <a:spLocks noChangeShapeType="1"/>
            </p:cNvSpPr>
            <p:nvPr/>
          </p:nvSpPr>
          <p:spPr bwMode="auto">
            <a:xfrm>
              <a:off x="3810000" y="5257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Line 60"/>
            <p:cNvSpPr>
              <a:spLocks noChangeShapeType="1"/>
            </p:cNvSpPr>
            <p:nvPr/>
          </p:nvSpPr>
          <p:spPr bwMode="auto">
            <a:xfrm flipH="1">
              <a:off x="457200" y="56388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Line 61"/>
            <p:cNvSpPr>
              <a:spLocks noChangeShapeType="1"/>
            </p:cNvSpPr>
            <p:nvPr/>
          </p:nvSpPr>
          <p:spPr bwMode="auto">
            <a:xfrm>
              <a:off x="457200" y="56388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Line 42"/>
            <p:cNvSpPr>
              <a:spLocks noChangeShapeType="1"/>
            </p:cNvSpPr>
            <p:nvPr/>
          </p:nvSpPr>
          <p:spPr bwMode="auto">
            <a:xfrm>
              <a:off x="3810000" y="5791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5" name="Rectangle 6"/>
            <p:cNvSpPr>
              <a:spLocks noChangeArrowheads="1"/>
            </p:cNvSpPr>
            <p:nvPr/>
          </p:nvSpPr>
          <p:spPr bwMode="auto">
            <a:xfrm>
              <a:off x="533400" y="1219200"/>
              <a:ext cx="3352800" cy="56748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Text Box 52"/>
            <p:cNvSpPr txBox="1">
              <a:spLocks noChangeArrowheads="1"/>
            </p:cNvSpPr>
            <p:nvPr/>
          </p:nvSpPr>
          <p:spPr bwMode="auto">
            <a:xfrm>
              <a:off x="838200" y="21306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[8,14,25]</a:t>
              </a:r>
            </a:p>
          </p:txBody>
        </p:sp>
        <p:sp>
          <p:nvSpPr>
            <p:cNvPr id="131" name="Text Box 52"/>
            <p:cNvSpPr txBox="1">
              <a:spLocks noChangeArrowheads="1"/>
            </p:cNvSpPr>
            <p:nvPr/>
          </p:nvSpPr>
          <p:spPr bwMode="auto">
            <a:xfrm>
              <a:off x="1828800" y="19812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[25,29]</a:t>
              </a:r>
            </a:p>
          </p:txBody>
        </p:sp>
        <p:sp>
          <p:nvSpPr>
            <p:cNvPr id="132" name="Text Box 52"/>
            <p:cNvSpPr txBox="1">
              <a:spLocks noChangeArrowheads="1"/>
            </p:cNvSpPr>
            <p:nvPr/>
          </p:nvSpPr>
          <p:spPr bwMode="auto">
            <a:xfrm>
              <a:off x="2743200" y="21336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[16,20]</a:t>
              </a:r>
            </a:p>
          </p:txBody>
        </p:sp>
        <p:sp>
          <p:nvSpPr>
            <p:cNvPr id="137" name="Text Box 52"/>
            <p:cNvSpPr txBox="1">
              <a:spLocks noChangeArrowheads="1"/>
            </p:cNvSpPr>
            <p:nvPr/>
          </p:nvSpPr>
          <p:spPr bwMode="auto">
            <a:xfrm>
              <a:off x="1981200" y="4038601"/>
              <a:ext cx="6858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[26]</a:t>
              </a:r>
            </a:p>
          </p:txBody>
        </p:sp>
        <p:sp>
          <p:nvSpPr>
            <p:cNvPr id="146" name="Text Box 52"/>
            <p:cNvSpPr txBox="1">
              <a:spLocks noChangeArrowheads="1"/>
            </p:cNvSpPr>
            <p:nvPr/>
          </p:nvSpPr>
          <p:spPr bwMode="auto">
            <a:xfrm>
              <a:off x="838200" y="41880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[8,14,25]</a:t>
              </a:r>
            </a:p>
          </p:txBody>
        </p:sp>
        <p:sp>
          <p:nvSpPr>
            <p:cNvPr id="147" name="Text Box 52"/>
            <p:cNvSpPr txBox="1">
              <a:spLocks noChangeArrowheads="1"/>
            </p:cNvSpPr>
            <p:nvPr/>
          </p:nvSpPr>
          <p:spPr bwMode="auto">
            <a:xfrm>
              <a:off x="838200" y="50262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151" name="Text Box 52"/>
            <p:cNvSpPr txBox="1">
              <a:spLocks noChangeArrowheads="1"/>
            </p:cNvSpPr>
            <p:nvPr/>
          </p:nvSpPr>
          <p:spPr bwMode="auto">
            <a:xfrm>
              <a:off x="2667000" y="41880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152" name="Text Box 52"/>
            <p:cNvSpPr txBox="1">
              <a:spLocks noChangeArrowheads="1"/>
            </p:cNvSpPr>
            <p:nvPr/>
          </p:nvSpPr>
          <p:spPr bwMode="auto">
            <a:xfrm>
              <a:off x="2667000" y="50262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[3]</a:t>
              </a:r>
            </a:p>
          </p:txBody>
        </p:sp>
        <p:sp>
          <p:nvSpPr>
            <p:cNvPr id="154" name="Text Box 52"/>
            <p:cNvSpPr txBox="1">
              <a:spLocks noChangeArrowheads="1"/>
            </p:cNvSpPr>
            <p:nvPr/>
          </p:nvSpPr>
          <p:spPr bwMode="auto">
            <a:xfrm>
              <a:off x="1981200" y="4876800"/>
              <a:ext cx="533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[4]</a:t>
              </a:r>
            </a:p>
          </p:txBody>
        </p:sp>
        <p:sp>
          <p:nvSpPr>
            <p:cNvPr id="153" name="Text Box 24"/>
            <p:cNvSpPr txBox="1">
              <a:spLocks noChangeArrowheads="1"/>
            </p:cNvSpPr>
            <p:nvPr/>
          </p:nvSpPr>
          <p:spPr bwMode="auto">
            <a:xfrm>
              <a:off x="2755900" y="2438400"/>
              <a:ext cx="368300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59" name="Line 11"/>
            <p:cNvSpPr>
              <a:spLocks noChangeShapeType="1"/>
            </p:cNvSpPr>
            <p:nvPr/>
          </p:nvSpPr>
          <p:spPr bwMode="auto">
            <a:xfrm flipH="1">
              <a:off x="2514600" y="2624554"/>
              <a:ext cx="2743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8" name="Text Box 24"/>
            <p:cNvSpPr txBox="1">
              <a:spLocks noChangeArrowheads="1"/>
            </p:cNvSpPr>
            <p:nvPr/>
          </p:nvSpPr>
          <p:spPr bwMode="auto">
            <a:xfrm>
              <a:off x="2755900" y="3471446"/>
              <a:ext cx="368300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79" name="Line 11"/>
            <p:cNvSpPr>
              <a:spLocks noChangeShapeType="1"/>
            </p:cNvSpPr>
            <p:nvPr/>
          </p:nvSpPr>
          <p:spPr bwMode="auto">
            <a:xfrm flipH="1">
              <a:off x="2514600" y="3657600"/>
              <a:ext cx="2743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0" name="Text Box 24"/>
            <p:cNvSpPr txBox="1">
              <a:spLocks noChangeArrowheads="1"/>
            </p:cNvSpPr>
            <p:nvPr/>
          </p:nvSpPr>
          <p:spPr bwMode="auto">
            <a:xfrm>
              <a:off x="2755900" y="4419600"/>
              <a:ext cx="368300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81" name="Line 11"/>
            <p:cNvSpPr>
              <a:spLocks noChangeShapeType="1"/>
            </p:cNvSpPr>
            <p:nvPr/>
          </p:nvSpPr>
          <p:spPr bwMode="auto">
            <a:xfrm flipH="1">
              <a:off x="2514600" y="4605754"/>
              <a:ext cx="2743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2" name="Text Box 24"/>
            <p:cNvSpPr txBox="1">
              <a:spLocks noChangeArrowheads="1"/>
            </p:cNvSpPr>
            <p:nvPr/>
          </p:nvSpPr>
          <p:spPr bwMode="auto">
            <a:xfrm>
              <a:off x="2755900" y="5257800"/>
              <a:ext cx="368300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83" name="Line 11"/>
            <p:cNvSpPr>
              <a:spLocks noChangeShapeType="1"/>
            </p:cNvSpPr>
            <p:nvPr/>
          </p:nvSpPr>
          <p:spPr bwMode="auto">
            <a:xfrm flipH="1">
              <a:off x="2514600" y="5443954"/>
              <a:ext cx="2743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LC of DES, 8 rounds - 2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610600" cy="3733800"/>
          </a:xfrm>
        </p:spPr>
        <p:txBody>
          <a:bodyPr/>
          <a:lstStyle/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[8,14,25]⨁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[25, 29]⨁P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[16,20]⨁1 ……(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……(Eq D)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3,8,14,25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……(Eq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]⨁1                                   ……(Eq C)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3,8,14,25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            ……(Eq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[17]⨁R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[2,3,5,6]⨁C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[1,2,4,5]⨁1               ..….(Eq B)</a:t>
            </a:r>
          </a:p>
          <a:p>
            <a:pPr marL="0" indent="0">
              <a:spcBef>
                <a:spcPts val="2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[8,14,25]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[16,20]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[1,2,3,4,5,8,14,25]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              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[25,29]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[4]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[2,4,5,6]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holds with probability:  p≅ 0.500596 =.50+1.22x2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FA924-620C-40E9-92B8-7C7FF39A51C3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131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838200"/>
          </a:xfrm>
        </p:spPr>
        <p:txBody>
          <a:bodyPr/>
          <a:lstStyle/>
          <a:p>
            <a:r>
              <a:rPr lang="en-US" sz="3600" dirty="0"/>
              <a:t>15 Round Linear Approximation</a:t>
            </a:r>
          </a:p>
        </p:txBody>
      </p:sp>
      <p:sp>
        <p:nvSpPr>
          <p:cNvPr id="131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78486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Pattern: E-DCA-ACD-DCA-A.  Note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31078" name="Rectangle 4"/>
          <p:cNvSpPr>
            <a:spLocks noChangeArrowheads="1"/>
          </p:cNvSpPr>
          <p:nvPr/>
        </p:nvSpPr>
        <p:spPr bwMode="auto">
          <a:xfrm>
            <a:off x="381000" y="2286000"/>
            <a:ext cx="8382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		P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[8,14,25] </a:t>
            </a:r>
            <a:r>
              <a:rPr kumimoji="1" lang="en-US" sz="20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P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[16,20]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[23,25]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		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	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 		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7 	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8	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       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9		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11		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=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12	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      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      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=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13		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⨁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⨁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=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15  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⨁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[3,8,14,25]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[17]       =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ct val="20000"/>
              </a:spcBef>
            </a:pPr>
            <a:endParaRPr kumimoji="1" lang="en-US" sz="2000" dirty="0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C0D54-BB7A-4FD2-8F7D-F3297112723E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13210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914400"/>
          </a:xfrm>
        </p:spPr>
        <p:txBody>
          <a:bodyPr/>
          <a:lstStyle/>
          <a:p>
            <a:r>
              <a:rPr lang="en-US" sz="3600" dirty="0"/>
              <a:t>15 Round Linear Approximation</a:t>
            </a:r>
          </a:p>
        </p:txBody>
      </p:sp>
      <p:sp>
        <p:nvSpPr>
          <p:cNvPr id="132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32004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Adding and canceling:</a:t>
            </a:r>
          </a:p>
          <a:p>
            <a:pPr lvl="1"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[8,14,25]⨁P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[16,20]⨁C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[17]=  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[23,25]⨁K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lvl="1">
              <a:buFont typeface="Math1" pitchFamily="2" charset="2"/>
              <a:buChar char=" 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which holds (Piling-up Lemma) with the indicated probability.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21DB80-2744-4003-9825-94A4832B8648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382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Full Linear Attack on DES</a:t>
            </a:r>
          </a:p>
        </p:txBody>
      </p:sp>
      <p:sp>
        <p:nvSpPr>
          <p:cNvPr id="138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4572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Linear cryptanalysis can be accomplished with ~2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43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known plaintexts, using a more sophisticated estimation 14 round approximation</a:t>
            </a:r>
          </a:p>
          <a:p>
            <a:pPr marL="762000" lvl="1" indent="-304800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each 48 bit last round sub-key, decrypt cipher-text backwards across last round for all sample cipher-texts</a:t>
            </a:r>
          </a:p>
          <a:p>
            <a:pPr marL="762000" lvl="1" indent="-304800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Increment count for all sub-keys whose linear expression holds true to the penultimate round</a:t>
            </a:r>
          </a:p>
          <a:p>
            <a:pPr marL="762000" lvl="1" indent="-304800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done for the first and last round yielding 13 key bits each (total: 26) 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Here they are: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8,14,25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3,8,14,25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[4]⨁K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[4]⨁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[4]⨁K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with probability </a:t>
            </a:r>
            <a:r>
              <a:rPr lang="en-US" sz="1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½ -1.19x2</a:t>
            </a:r>
            <a:r>
              <a:rPr lang="en-US" sz="1800" b="1" baseline="30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-21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sz="18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8,14,25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3,8,14,25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[24]⨁K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[24] 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[4] 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with probability </a:t>
            </a:r>
            <a:r>
              <a:rPr lang="en-US" sz="1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½ -1.19x2</a:t>
            </a:r>
            <a:r>
              <a:rPr lang="en-US" sz="1800" b="1" baseline="30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-21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FEAL</a:t>
            </a:r>
            <a:br>
              <a:rPr lang="en-US" sz="3600" dirty="0"/>
            </a:br>
            <a:r>
              <a:rPr lang="en-US" sz="3600" dirty="0"/>
              <a:t>(A fortunate mistake)</a:t>
            </a:r>
          </a:p>
        </p:txBody>
      </p:sp>
    </p:spTree>
    <p:extLst>
      <p:ext uri="{BB962C8B-B14F-4D97-AF65-F5344CB8AC3E}">
        <p14:creationId xmlns:p14="http://schemas.microsoft.com/office/powerpoint/2010/main" val="138963529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3</a:t>
            </a:fld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How input differentials affect output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200" y="4648200"/>
            <a:ext cx="2971800" cy="914400"/>
          </a:xfrm>
        </p:spPr>
        <p:txBody>
          <a:bodyPr/>
          <a:lstStyle/>
          <a:p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After P</a:t>
            </a:r>
          </a:p>
          <a:p>
            <a:pPr lvl="1"/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On average 1 bit difference affects 3 S boxes in next round </a:t>
            </a:r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after expansion.</a:t>
            </a:r>
            <a:endParaRPr lang="en-US" altLang="zh-TW" sz="18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buNone/>
            </a:pPr>
            <a:endParaRPr lang="en-US" altLang="zh-TW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91496"/>
              </p:ext>
            </p:extLst>
          </p:nvPr>
        </p:nvGraphicFramePr>
        <p:xfrm>
          <a:off x="304800" y="1889760"/>
          <a:ext cx="2819400" cy="268224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52890"/>
              </p:ext>
            </p:extLst>
          </p:nvPr>
        </p:nvGraphicFramePr>
        <p:xfrm>
          <a:off x="3352800" y="1524000"/>
          <a:ext cx="2438400" cy="301752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375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604363"/>
              </p:ext>
            </p:extLst>
          </p:nvPr>
        </p:nvGraphicFramePr>
        <p:xfrm>
          <a:off x="6019800" y="1295400"/>
          <a:ext cx="2895600" cy="326136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593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/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04800" y="1356360"/>
            <a:ext cx="259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Expansion Matrix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77424" y="6248400"/>
            <a:ext cx="1428750" cy="3429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1344775" y="228600"/>
            <a:ext cx="5829300" cy="571500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FEAL-4</a:t>
            </a:r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 bwMode="auto">
          <a:xfrm>
            <a:off x="470491" y="1752600"/>
            <a:ext cx="8006316" cy="331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9056" tIns="34529" rIns="69056" bIns="34529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Four round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Feistel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cipher with a 64-bit block and 64-bit key </a:t>
            </a:r>
          </a:p>
          <a:p>
            <a:pPr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Plaintext: P, Cipher-text: C</a:t>
            </a:r>
          </a:p>
          <a:p>
            <a:pPr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Round function: F</a:t>
            </a:r>
          </a:p>
          <a:p>
            <a:pPr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Several equivalent descriptions</a:t>
            </a:r>
          </a:p>
          <a:p>
            <a:pPr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32-bit sub-keys: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, …,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  <a:p>
            <a:pPr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Most important failed cipher:  showed the power of differential cryptanalysis and linear cryptanalysis</a:t>
            </a:r>
          </a:p>
          <a:p>
            <a:pPr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All blocks have bits starting at 0 on the left, so low order bit in first byte is bit 7</a:t>
            </a:r>
          </a:p>
          <a:p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396166101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172200"/>
            <a:ext cx="1428750" cy="3429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1" y="87539"/>
            <a:ext cx="8515896" cy="105546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FEAL-4 – First description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B817EB8-40C2-A673-C2A0-92A2E97B478C}"/>
              </a:ext>
            </a:extLst>
          </p:cNvPr>
          <p:cNvGrpSpPr/>
          <p:nvPr/>
        </p:nvGrpSpPr>
        <p:grpSpPr>
          <a:xfrm>
            <a:off x="2286000" y="1646947"/>
            <a:ext cx="3791390" cy="4507668"/>
            <a:chOff x="410377" y="1167853"/>
            <a:chExt cx="3791390" cy="4507668"/>
          </a:xfrm>
        </p:grpSpPr>
        <p:cxnSp>
          <p:nvCxnSpPr>
            <p:cNvPr id="3" name="Straight Arrow Connector 2"/>
            <p:cNvCxnSpPr>
              <a:stCxn id="115" idx="3"/>
            </p:cNvCxnSpPr>
            <p:nvPr/>
          </p:nvCxnSpPr>
          <p:spPr bwMode="auto">
            <a:xfrm>
              <a:off x="1225279" y="1331024"/>
              <a:ext cx="1837057" cy="7155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Straight Arrow Connector 47"/>
            <p:cNvCxnSpPr/>
            <p:nvPr/>
          </p:nvCxnSpPr>
          <p:spPr bwMode="auto">
            <a:xfrm>
              <a:off x="1229966" y="1356191"/>
              <a:ext cx="188595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 flipH="1">
              <a:off x="1110650" y="2500181"/>
              <a:ext cx="2374880" cy="19017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1096220" y="2586872"/>
              <a:ext cx="2385647" cy="551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3309385" y="1977579"/>
              <a:ext cx="31931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79" name="Rectangle 6"/>
            <p:cNvSpPr>
              <a:spLocks noChangeArrowheads="1"/>
            </p:cNvSpPr>
            <p:nvPr/>
          </p:nvSpPr>
          <p:spPr bwMode="auto">
            <a:xfrm>
              <a:off x="2148224" y="2265104"/>
              <a:ext cx="388620" cy="20774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 Box 7"/>
            <p:cNvSpPr txBox="1">
              <a:spLocks noChangeArrowheads="1"/>
            </p:cNvSpPr>
            <p:nvPr/>
          </p:nvSpPr>
          <p:spPr bwMode="auto">
            <a:xfrm>
              <a:off x="981920" y="2236544"/>
              <a:ext cx="241250" cy="20774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75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81" name="Line 8"/>
            <p:cNvSpPr>
              <a:spLocks noChangeShapeType="1"/>
            </p:cNvSpPr>
            <p:nvPr/>
          </p:nvSpPr>
          <p:spPr bwMode="auto">
            <a:xfrm flipH="1">
              <a:off x="2536842" y="2386310"/>
              <a:ext cx="932688" cy="27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 flipH="1">
              <a:off x="1153370" y="2386310"/>
              <a:ext cx="994853" cy="12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Text Box 12"/>
            <p:cNvSpPr txBox="1">
              <a:spLocks noChangeArrowheads="1"/>
            </p:cNvSpPr>
            <p:nvPr/>
          </p:nvSpPr>
          <p:spPr bwMode="auto">
            <a:xfrm>
              <a:off x="2243745" y="2237809"/>
              <a:ext cx="23594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 flipH="1">
              <a:off x="2369794" y="2088831"/>
              <a:ext cx="0" cy="1167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Text Box 9"/>
            <p:cNvSpPr txBox="1">
              <a:spLocks noChangeArrowheads="1"/>
            </p:cNvSpPr>
            <p:nvPr/>
          </p:nvSpPr>
          <p:spPr bwMode="auto">
            <a:xfrm>
              <a:off x="2218349" y="1877932"/>
              <a:ext cx="34290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91" name="Text Box 9"/>
            <p:cNvSpPr txBox="1">
              <a:spLocks noChangeArrowheads="1"/>
            </p:cNvSpPr>
            <p:nvPr/>
          </p:nvSpPr>
          <p:spPr bwMode="auto">
            <a:xfrm>
              <a:off x="938058" y="1964143"/>
              <a:ext cx="300083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113" name="Text Box 9"/>
            <p:cNvSpPr txBox="1">
              <a:spLocks noChangeArrowheads="1"/>
            </p:cNvSpPr>
            <p:nvPr/>
          </p:nvSpPr>
          <p:spPr bwMode="auto">
            <a:xfrm>
              <a:off x="3307498" y="1167853"/>
              <a:ext cx="320922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115" name="Text Box 9"/>
            <p:cNvSpPr txBox="1">
              <a:spLocks noChangeArrowheads="1"/>
            </p:cNvSpPr>
            <p:nvPr/>
          </p:nvSpPr>
          <p:spPr bwMode="auto">
            <a:xfrm>
              <a:off x="917181" y="1192524"/>
              <a:ext cx="30809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547736" y="1200967"/>
              <a:ext cx="1200149" cy="244454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3342229" y="1649144"/>
              <a:ext cx="241250" cy="20774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75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 bwMode="auto">
            <a:xfrm>
              <a:off x="1172816" y="1691296"/>
              <a:ext cx="188595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8" name="Straight Arrow Connector 147"/>
            <p:cNvCxnSpPr>
              <a:cxnSpLocks/>
              <a:endCxn id="117" idx="1"/>
            </p:cNvCxnSpPr>
            <p:nvPr/>
          </p:nvCxnSpPr>
          <p:spPr bwMode="auto">
            <a:xfrm flipV="1">
              <a:off x="1058516" y="1753019"/>
              <a:ext cx="2283713" cy="2856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9" name="Text Box 7"/>
            <p:cNvSpPr txBox="1">
              <a:spLocks noChangeArrowheads="1"/>
            </p:cNvSpPr>
            <p:nvPr/>
          </p:nvSpPr>
          <p:spPr bwMode="auto">
            <a:xfrm>
              <a:off x="3344515" y="1422159"/>
              <a:ext cx="241250" cy="20774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75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53" name="Text Box 7"/>
            <p:cNvSpPr txBox="1">
              <a:spLocks noChangeArrowheads="1"/>
            </p:cNvSpPr>
            <p:nvPr/>
          </p:nvSpPr>
          <p:spPr bwMode="auto">
            <a:xfrm>
              <a:off x="939643" y="1443042"/>
              <a:ext cx="241250" cy="20774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75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54" name="Text Box 9"/>
            <p:cNvSpPr txBox="1">
              <a:spLocks noChangeArrowheads="1"/>
            </p:cNvSpPr>
            <p:nvPr/>
          </p:nvSpPr>
          <p:spPr bwMode="auto">
            <a:xfrm>
              <a:off x="410377" y="1466261"/>
              <a:ext cx="34290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55" name="Line 11"/>
            <p:cNvSpPr>
              <a:spLocks noChangeShapeType="1"/>
            </p:cNvSpPr>
            <p:nvPr/>
          </p:nvSpPr>
          <p:spPr bwMode="auto">
            <a:xfrm flipH="1">
              <a:off x="715616" y="1583081"/>
              <a:ext cx="28575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6" name="Text Box 9"/>
            <p:cNvSpPr txBox="1">
              <a:spLocks noChangeArrowheads="1"/>
            </p:cNvSpPr>
            <p:nvPr/>
          </p:nvSpPr>
          <p:spPr bwMode="auto">
            <a:xfrm>
              <a:off x="3754930" y="1422160"/>
              <a:ext cx="446837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58" name="Line 11"/>
            <p:cNvSpPr>
              <a:spLocks noChangeShapeType="1"/>
            </p:cNvSpPr>
            <p:nvPr/>
          </p:nvSpPr>
          <p:spPr bwMode="auto">
            <a:xfrm flipH="1">
              <a:off x="3515966" y="1555796"/>
              <a:ext cx="28575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6" name="Line 19"/>
            <p:cNvSpPr>
              <a:spLocks noChangeShapeType="1"/>
            </p:cNvSpPr>
            <p:nvPr/>
          </p:nvSpPr>
          <p:spPr bwMode="auto">
            <a:xfrm>
              <a:off x="3481868" y="2247436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3" name="Line 19"/>
            <p:cNvSpPr>
              <a:spLocks noChangeShapeType="1"/>
            </p:cNvSpPr>
            <p:nvPr/>
          </p:nvSpPr>
          <p:spPr bwMode="auto">
            <a:xfrm>
              <a:off x="1058516" y="1443043"/>
              <a:ext cx="0" cy="1050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4" name="Line 19"/>
            <p:cNvSpPr>
              <a:spLocks noChangeShapeType="1"/>
            </p:cNvSpPr>
            <p:nvPr/>
          </p:nvSpPr>
          <p:spPr bwMode="auto">
            <a:xfrm>
              <a:off x="3458816" y="1410895"/>
              <a:ext cx="0" cy="1050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0" name="Line 19"/>
            <p:cNvSpPr>
              <a:spLocks noChangeShapeType="1"/>
            </p:cNvSpPr>
            <p:nvPr/>
          </p:nvSpPr>
          <p:spPr bwMode="auto">
            <a:xfrm>
              <a:off x="1094141" y="2236544"/>
              <a:ext cx="0" cy="1050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2" name="Line 19"/>
            <p:cNvSpPr>
              <a:spLocks noChangeShapeType="1"/>
            </p:cNvSpPr>
            <p:nvPr/>
          </p:nvSpPr>
          <p:spPr bwMode="auto">
            <a:xfrm>
              <a:off x="3458816" y="1579377"/>
              <a:ext cx="0" cy="1508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6" name="Line 19"/>
            <p:cNvSpPr>
              <a:spLocks noChangeShapeType="1"/>
            </p:cNvSpPr>
            <p:nvPr/>
          </p:nvSpPr>
          <p:spPr bwMode="auto">
            <a:xfrm>
              <a:off x="1058515" y="1607150"/>
              <a:ext cx="8906" cy="3703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23C67F6-7660-2D53-1CC2-90DE641397B1}"/>
                </a:ext>
              </a:extLst>
            </p:cNvPr>
            <p:cNvSpPr/>
            <p:nvPr/>
          </p:nvSpPr>
          <p:spPr bwMode="auto">
            <a:xfrm>
              <a:off x="2826607" y="1174564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8C3FD1-C4FB-A715-CC3B-BC78CBC36D13}"/>
                </a:ext>
              </a:extLst>
            </p:cNvPr>
            <p:cNvSpPr/>
            <p:nvPr/>
          </p:nvSpPr>
          <p:spPr bwMode="auto">
            <a:xfrm>
              <a:off x="2896373" y="1983566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53AF4AF-A55A-9583-9B6B-303108679E54}"/>
                </a:ext>
              </a:extLst>
            </p:cNvPr>
            <p:cNvSpPr/>
            <p:nvPr/>
          </p:nvSpPr>
          <p:spPr bwMode="auto">
            <a:xfrm>
              <a:off x="597016" y="1982083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E985995F-4D5A-1ECC-9F71-C9B3DBFC1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3435" y="2447675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19">
              <a:extLst>
                <a:ext uri="{FF2B5EF4-FFF2-40B4-BE49-F238E27FC236}">
                  <a16:creationId xmlns:a16="http://schemas.microsoft.com/office/drawing/2014/main" id="{6468384F-0EB8-5A6D-A43F-58C8AC00EE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4455" y="1837193"/>
              <a:ext cx="0" cy="1508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Line 34">
              <a:extLst>
                <a:ext uri="{FF2B5EF4-FFF2-40B4-BE49-F238E27FC236}">
                  <a16:creationId xmlns:a16="http://schemas.microsoft.com/office/drawing/2014/main" id="{152E2BC2-FB52-5355-E6AB-7927B1C1B5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3006" y="3365153"/>
              <a:ext cx="2374880" cy="19017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Line 35">
              <a:extLst>
                <a:ext uri="{FF2B5EF4-FFF2-40B4-BE49-F238E27FC236}">
                  <a16:creationId xmlns:a16="http://schemas.microsoft.com/office/drawing/2014/main" id="{35B64E5D-D934-3560-BFDC-413C5F3C3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8576" y="3433309"/>
              <a:ext cx="2385647" cy="551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 Box 9">
              <a:extLst>
                <a:ext uri="{FF2B5EF4-FFF2-40B4-BE49-F238E27FC236}">
                  <a16:creationId xmlns:a16="http://schemas.microsoft.com/office/drawing/2014/main" id="{3C111C58-862C-6DC9-2A6C-37179E1EAC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1740" y="2796213"/>
              <a:ext cx="31931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59" name="Rectangle 6">
              <a:extLst>
                <a:ext uri="{FF2B5EF4-FFF2-40B4-BE49-F238E27FC236}">
                  <a16:creationId xmlns:a16="http://schemas.microsoft.com/office/drawing/2014/main" id="{66A001F1-8DBD-AB1E-DB77-7E54032E5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579" y="3111541"/>
              <a:ext cx="388620" cy="20774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0" name="Text Box 7">
              <a:extLst>
                <a:ext uri="{FF2B5EF4-FFF2-40B4-BE49-F238E27FC236}">
                  <a16:creationId xmlns:a16="http://schemas.microsoft.com/office/drawing/2014/main" id="{505507A5-9959-2849-9422-37BD1F577D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4276" y="3082981"/>
              <a:ext cx="241250" cy="20774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75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61" name="Line 8">
              <a:extLst>
                <a:ext uri="{FF2B5EF4-FFF2-40B4-BE49-F238E27FC236}">
                  <a16:creationId xmlns:a16="http://schemas.microsoft.com/office/drawing/2014/main" id="{7EBB1CE1-1BF0-C14A-5DDC-938412E2F4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9198" y="3232747"/>
              <a:ext cx="932688" cy="27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2" name="Line 11">
              <a:extLst>
                <a:ext uri="{FF2B5EF4-FFF2-40B4-BE49-F238E27FC236}">
                  <a16:creationId xmlns:a16="http://schemas.microsoft.com/office/drawing/2014/main" id="{A051BC02-9180-97C8-477C-C9ACFFDE41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5726" y="3232747"/>
              <a:ext cx="994853" cy="12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3" name="Text Box 12">
              <a:extLst>
                <a:ext uri="{FF2B5EF4-FFF2-40B4-BE49-F238E27FC236}">
                  <a16:creationId xmlns:a16="http://schemas.microsoft.com/office/drawing/2014/main" id="{DA79C018-82B5-E111-7738-D74D90DF5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101" y="3084247"/>
              <a:ext cx="23594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64" name="Line 11">
              <a:extLst>
                <a:ext uri="{FF2B5EF4-FFF2-40B4-BE49-F238E27FC236}">
                  <a16:creationId xmlns:a16="http://schemas.microsoft.com/office/drawing/2014/main" id="{5A995A75-9921-07E2-B3F3-60613DA070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2149" y="2935268"/>
              <a:ext cx="0" cy="1167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5" name="Text Box 9">
              <a:extLst>
                <a:ext uri="{FF2B5EF4-FFF2-40B4-BE49-F238E27FC236}">
                  <a16:creationId xmlns:a16="http://schemas.microsoft.com/office/drawing/2014/main" id="{8131D4A3-C815-C800-7CD0-55486750A9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0414" y="2810580"/>
              <a:ext cx="300083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66" name="Line 19">
              <a:extLst>
                <a:ext uri="{FF2B5EF4-FFF2-40B4-BE49-F238E27FC236}">
                  <a16:creationId xmlns:a16="http://schemas.microsoft.com/office/drawing/2014/main" id="{B17D5173-9CAB-1454-8AFF-1479A2ED68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4224" y="3093873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7" name="Line 19">
              <a:extLst>
                <a:ext uri="{FF2B5EF4-FFF2-40B4-BE49-F238E27FC236}">
                  <a16:creationId xmlns:a16="http://schemas.microsoft.com/office/drawing/2014/main" id="{EDA41C02-CFBE-7E22-E360-E222514267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6496" y="3082981"/>
              <a:ext cx="0" cy="1050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DDFEB7F9-B4A2-3BA8-036E-10673BBF4274}"/>
                </a:ext>
              </a:extLst>
            </p:cNvPr>
            <p:cNvSpPr/>
            <p:nvPr/>
          </p:nvSpPr>
          <p:spPr bwMode="auto">
            <a:xfrm>
              <a:off x="2908729" y="2802200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25973075-A78E-686E-9E5B-81B939D535AA}"/>
                </a:ext>
              </a:extLst>
            </p:cNvPr>
            <p:cNvSpPr/>
            <p:nvPr/>
          </p:nvSpPr>
          <p:spPr bwMode="auto">
            <a:xfrm>
              <a:off x="609371" y="2828521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170" name="Line 19">
              <a:extLst>
                <a:ext uri="{FF2B5EF4-FFF2-40B4-BE49-F238E27FC236}">
                  <a16:creationId xmlns:a16="http://schemas.microsoft.com/office/drawing/2014/main" id="{84A9A6CC-725B-1AA7-98A6-5F7308D4B0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5791" y="3294112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1" name="Line 19">
              <a:extLst>
                <a:ext uri="{FF2B5EF4-FFF2-40B4-BE49-F238E27FC236}">
                  <a16:creationId xmlns:a16="http://schemas.microsoft.com/office/drawing/2014/main" id="{3D233BAC-8BE9-522C-5F7C-E1A176624F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5790" y="2691723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2" name="Line 19">
              <a:extLst>
                <a:ext uri="{FF2B5EF4-FFF2-40B4-BE49-F238E27FC236}">
                  <a16:creationId xmlns:a16="http://schemas.microsoft.com/office/drawing/2014/main" id="{E38B73E8-D141-1B0A-96EE-84F59FC259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2117" y="2639206"/>
              <a:ext cx="0" cy="1508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4" name="Text Box 9">
              <a:extLst>
                <a:ext uri="{FF2B5EF4-FFF2-40B4-BE49-F238E27FC236}">
                  <a16:creationId xmlns:a16="http://schemas.microsoft.com/office/drawing/2014/main" id="{2BC6256D-198D-06B1-E4C7-4D9BA8F48B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1437" y="2724376"/>
              <a:ext cx="34290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79" name="Line 34">
              <a:extLst>
                <a:ext uri="{FF2B5EF4-FFF2-40B4-BE49-F238E27FC236}">
                  <a16:creationId xmlns:a16="http://schemas.microsoft.com/office/drawing/2014/main" id="{A2E11D6C-5088-5FAD-298A-BA100DAECB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35360" y="4257931"/>
              <a:ext cx="2374880" cy="19017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0" name="Line 35">
              <a:extLst>
                <a:ext uri="{FF2B5EF4-FFF2-40B4-BE49-F238E27FC236}">
                  <a16:creationId xmlns:a16="http://schemas.microsoft.com/office/drawing/2014/main" id="{36E69862-A1B5-A8FA-C729-44241485AE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0930" y="4326086"/>
              <a:ext cx="2385647" cy="551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1" name="Text Box 9">
              <a:extLst>
                <a:ext uri="{FF2B5EF4-FFF2-40B4-BE49-F238E27FC236}">
                  <a16:creationId xmlns:a16="http://schemas.microsoft.com/office/drawing/2014/main" id="{D39633DF-E238-8DC9-D8B0-450293F8C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095" y="3688990"/>
              <a:ext cx="31931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82" name="Rectangle 6">
              <a:extLst>
                <a:ext uri="{FF2B5EF4-FFF2-40B4-BE49-F238E27FC236}">
                  <a16:creationId xmlns:a16="http://schemas.microsoft.com/office/drawing/2014/main" id="{C66B8694-ECD9-0D57-7247-C35B89AC7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2934" y="4004319"/>
              <a:ext cx="388620" cy="20774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3" name="Text Box 7">
              <a:extLst>
                <a:ext uri="{FF2B5EF4-FFF2-40B4-BE49-F238E27FC236}">
                  <a16:creationId xmlns:a16="http://schemas.microsoft.com/office/drawing/2014/main" id="{CAB12535-6DB7-CC88-C39B-9E5DB268B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6630" y="3975759"/>
              <a:ext cx="241250" cy="20774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75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84" name="Line 8">
              <a:extLst>
                <a:ext uri="{FF2B5EF4-FFF2-40B4-BE49-F238E27FC236}">
                  <a16:creationId xmlns:a16="http://schemas.microsoft.com/office/drawing/2014/main" id="{379E0451-62C7-4A11-0A10-447E75136D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1552" y="4125524"/>
              <a:ext cx="932688" cy="27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5" name="Line 11">
              <a:extLst>
                <a:ext uri="{FF2B5EF4-FFF2-40B4-BE49-F238E27FC236}">
                  <a16:creationId xmlns:a16="http://schemas.microsoft.com/office/drawing/2014/main" id="{DC7CF33F-8583-1668-1206-D3C8451568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78080" y="4125525"/>
              <a:ext cx="994853" cy="12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9" name="Text Box 12">
              <a:extLst>
                <a:ext uri="{FF2B5EF4-FFF2-40B4-BE49-F238E27FC236}">
                  <a16:creationId xmlns:a16="http://schemas.microsoft.com/office/drawing/2014/main" id="{083D1BEE-9BEC-FCCE-A9C2-AD15AA7306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8456" y="3977024"/>
              <a:ext cx="23594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32" name="Line 11">
              <a:extLst>
                <a:ext uri="{FF2B5EF4-FFF2-40B4-BE49-F238E27FC236}">
                  <a16:creationId xmlns:a16="http://schemas.microsoft.com/office/drawing/2014/main" id="{C36BDA42-818A-9561-EA00-379202E761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94504" y="3828046"/>
              <a:ext cx="0" cy="1167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3" name="Text Box 9">
              <a:extLst>
                <a:ext uri="{FF2B5EF4-FFF2-40B4-BE49-F238E27FC236}">
                  <a16:creationId xmlns:a16="http://schemas.microsoft.com/office/drawing/2014/main" id="{51DD2064-03F8-42C9-9028-4B752A16DA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2769" y="3703357"/>
              <a:ext cx="300083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34" name="Line 19">
              <a:extLst>
                <a:ext uri="{FF2B5EF4-FFF2-40B4-BE49-F238E27FC236}">
                  <a16:creationId xmlns:a16="http://schemas.microsoft.com/office/drawing/2014/main" id="{9BE22F92-38A9-171C-1DD2-A14DAB7C2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6579" y="3986651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5" name="Line 19">
              <a:extLst>
                <a:ext uri="{FF2B5EF4-FFF2-40B4-BE49-F238E27FC236}">
                  <a16:creationId xmlns:a16="http://schemas.microsoft.com/office/drawing/2014/main" id="{2839175C-D872-C689-64AD-8394EEAC8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851" y="3975759"/>
              <a:ext cx="0" cy="1050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CEC0CB42-5317-F900-90C1-D74A369565BE}"/>
                </a:ext>
              </a:extLst>
            </p:cNvPr>
            <p:cNvSpPr/>
            <p:nvPr/>
          </p:nvSpPr>
          <p:spPr bwMode="auto">
            <a:xfrm>
              <a:off x="2921083" y="3694978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8F36D1A6-1BAD-B9FA-C2F2-C6D883C058C6}"/>
                </a:ext>
              </a:extLst>
            </p:cNvPr>
            <p:cNvSpPr/>
            <p:nvPr/>
          </p:nvSpPr>
          <p:spPr bwMode="auto">
            <a:xfrm>
              <a:off x="621726" y="3721298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38" name="Line 19">
              <a:extLst>
                <a:ext uri="{FF2B5EF4-FFF2-40B4-BE49-F238E27FC236}">
                  <a16:creationId xmlns:a16="http://schemas.microsoft.com/office/drawing/2014/main" id="{CAFB2712-8609-8647-1F8E-C629A739E1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8146" y="4186889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9" name="Line 19">
              <a:extLst>
                <a:ext uri="{FF2B5EF4-FFF2-40B4-BE49-F238E27FC236}">
                  <a16:creationId xmlns:a16="http://schemas.microsoft.com/office/drawing/2014/main" id="{2DDB6D5E-9675-3F52-1E3E-192B95ED59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8145" y="3584501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0" name="Line 19">
              <a:extLst>
                <a:ext uri="{FF2B5EF4-FFF2-40B4-BE49-F238E27FC236}">
                  <a16:creationId xmlns:a16="http://schemas.microsoft.com/office/drawing/2014/main" id="{9D594354-07F4-ED53-550E-E5040B3452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4223" y="3470380"/>
              <a:ext cx="250" cy="21945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1" name="Text Box 9">
              <a:extLst>
                <a:ext uri="{FF2B5EF4-FFF2-40B4-BE49-F238E27FC236}">
                  <a16:creationId xmlns:a16="http://schemas.microsoft.com/office/drawing/2014/main" id="{4F563E5D-8AF6-F1DC-2D29-0EB0A7D5F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3792" y="3617153"/>
              <a:ext cx="34290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62" name="Text Box 9">
              <a:extLst>
                <a:ext uri="{FF2B5EF4-FFF2-40B4-BE49-F238E27FC236}">
                  <a16:creationId xmlns:a16="http://schemas.microsoft.com/office/drawing/2014/main" id="{95C4204E-88B2-6416-6205-E761DCD47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8944" y="4548725"/>
              <a:ext cx="31931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63" name="Rectangle 6">
              <a:extLst>
                <a:ext uri="{FF2B5EF4-FFF2-40B4-BE49-F238E27FC236}">
                  <a16:creationId xmlns:a16="http://schemas.microsoft.com/office/drawing/2014/main" id="{B9238079-6DA6-031D-51A4-7621F017B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783" y="4864053"/>
              <a:ext cx="388620" cy="20774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4" name="Text Box 7">
              <a:extLst>
                <a:ext uri="{FF2B5EF4-FFF2-40B4-BE49-F238E27FC236}">
                  <a16:creationId xmlns:a16="http://schemas.microsoft.com/office/drawing/2014/main" id="{2B91650D-DBA1-04DC-51F4-DFA064D1E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1479" y="4835493"/>
              <a:ext cx="241250" cy="20774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75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265" name="Line 8">
              <a:extLst>
                <a:ext uri="{FF2B5EF4-FFF2-40B4-BE49-F238E27FC236}">
                  <a16:creationId xmlns:a16="http://schemas.microsoft.com/office/drawing/2014/main" id="{02F11F42-399D-BF31-BD9E-87C694D0FA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401" y="4985259"/>
              <a:ext cx="932688" cy="27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" name="Line 11">
              <a:extLst>
                <a:ext uri="{FF2B5EF4-FFF2-40B4-BE49-F238E27FC236}">
                  <a16:creationId xmlns:a16="http://schemas.microsoft.com/office/drawing/2014/main" id="{662A8DEA-8E22-45D1-95AF-A375DD7EC0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2929" y="4985259"/>
              <a:ext cx="994853" cy="12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7" name="Text Box 12">
              <a:extLst>
                <a:ext uri="{FF2B5EF4-FFF2-40B4-BE49-F238E27FC236}">
                  <a16:creationId xmlns:a16="http://schemas.microsoft.com/office/drawing/2014/main" id="{83A07950-1DF0-3CA2-FFB6-C8104FA6B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3305" y="4836759"/>
              <a:ext cx="23594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68" name="Line 11">
              <a:extLst>
                <a:ext uri="{FF2B5EF4-FFF2-40B4-BE49-F238E27FC236}">
                  <a16:creationId xmlns:a16="http://schemas.microsoft.com/office/drawing/2014/main" id="{ABFEE3CF-B53B-E2BD-8449-CE998E34A5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19353" y="4687780"/>
              <a:ext cx="0" cy="1167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9" name="Text Box 9">
              <a:extLst>
                <a:ext uri="{FF2B5EF4-FFF2-40B4-BE49-F238E27FC236}">
                  <a16:creationId xmlns:a16="http://schemas.microsoft.com/office/drawing/2014/main" id="{E05F0B61-4EF0-7ED5-1929-5A26BB150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7618" y="4563092"/>
              <a:ext cx="300083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70" name="Line 19">
              <a:extLst>
                <a:ext uri="{FF2B5EF4-FFF2-40B4-BE49-F238E27FC236}">
                  <a16:creationId xmlns:a16="http://schemas.microsoft.com/office/drawing/2014/main" id="{914C39C6-A816-F548-FF0B-30F808BFB0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1428" y="4846385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1" name="Line 19">
              <a:extLst>
                <a:ext uri="{FF2B5EF4-FFF2-40B4-BE49-F238E27FC236}">
                  <a16:creationId xmlns:a16="http://schemas.microsoft.com/office/drawing/2014/main" id="{73A958A8-BF98-6704-596E-D6E843B050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3700" y="4835494"/>
              <a:ext cx="0" cy="1050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F6D19013-45AD-3409-C59E-66D34BB2BD16}"/>
                </a:ext>
              </a:extLst>
            </p:cNvPr>
            <p:cNvSpPr/>
            <p:nvPr/>
          </p:nvSpPr>
          <p:spPr bwMode="auto">
            <a:xfrm>
              <a:off x="2945932" y="4554712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C43DB719-7A18-CC3E-53EF-F222D3604F58}"/>
                </a:ext>
              </a:extLst>
            </p:cNvPr>
            <p:cNvSpPr/>
            <p:nvPr/>
          </p:nvSpPr>
          <p:spPr bwMode="auto">
            <a:xfrm>
              <a:off x="646575" y="4581033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74" name="Line 19">
              <a:extLst>
                <a:ext uri="{FF2B5EF4-FFF2-40B4-BE49-F238E27FC236}">
                  <a16:creationId xmlns:a16="http://schemas.microsoft.com/office/drawing/2014/main" id="{34415182-1E72-784D-5E42-E9F03D4AB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995" y="5046624"/>
              <a:ext cx="0" cy="3429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5" name="Line 19">
              <a:extLst>
                <a:ext uri="{FF2B5EF4-FFF2-40B4-BE49-F238E27FC236}">
                  <a16:creationId xmlns:a16="http://schemas.microsoft.com/office/drawing/2014/main" id="{EEC07344-2727-419C-2E58-8693BB659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994" y="4444235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6" name="Line 19">
              <a:extLst>
                <a:ext uri="{FF2B5EF4-FFF2-40B4-BE49-F238E27FC236}">
                  <a16:creationId xmlns:a16="http://schemas.microsoft.com/office/drawing/2014/main" id="{D21D78B9-3931-B2E8-8A47-70EECD0C15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3754" y="4350497"/>
              <a:ext cx="250" cy="21945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7" name="Text Box 9">
              <a:extLst>
                <a:ext uri="{FF2B5EF4-FFF2-40B4-BE49-F238E27FC236}">
                  <a16:creationId xmlns:a16="http://schemas.microsoft.com/office/drawing/2014/main" id="{5C571EC5-C10E-7850-225D-0E22B9EBCA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8641" y="4476888"/>
              <a:ext cx="34290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78" name="Text Box 9">
              <a:extLst>
                <a:ext uri="{FF2B5EF4-FFF2-40B4-BE49-F238E27FC236}">
                  <a16:creationId xmlns:a16="http://schemas.microsoft.com/office/drawing/2014/main" id="{A5CCE60A-1A52-94F7-78EB-8B1DE3CC30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2190" y="5398522"/>
              <a:ext cx="322524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280" name="Text Box 9">
              <a:extLst>
                <a:ext uri="{FF2B5EF4-FFF2-40B4-BE49-F238E27FC236}">
                  <a16:creationId xmlns:a16="http://schemas.microsoft.com/office/drawing/2014/main" id="{7CDAF5AC-76D2-AE55-50A5-80AC81711D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7657" y="5383072"/>
              <a:ext cx="309701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E38396C3-1DCC-CADF-C7EE-E67845EBF0D7}"/>
                </a:ext>
              </a:extLst>
            </p:cNvPr>
            <p:cNvSpPr/>
            <p:nvPr/>
          </p:nvSpPr>
          <p:spPr bwMode="auto">
            <a:xfrm>
              <a:off x="2970781" y="5404509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2D170C54-5409-AC6F-32DD-C82B7D2B4AA9}"/>
                </a:ext>
              </a:extLst>
            </p:cNvPr>
            <p:cNvSpPr/>
            <p:nvPr/>
          </p:nvSpPr>
          <p:spPr bwMode="auto">
            <a:xfrm>
              <a:off x="671424" y="5401013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85" name="Text Box 7">
              <a:extLst>
                <a:ext uri="{FF2B5EF4-FFF2-40B4-BE49-F238E27FC236}">
                  <a16:creationId xmlns:a16="http://schemas.microsoft.com/office/drawing/2014/main" id="{23CD7887-13FB-F040-80E0-C56EF517A9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6712" y="5043362"/>
              <a:ext cx="241250" cy="20774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75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7ECE051C-EFEB-EBF3-15E5-5E450139302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62877" y="5185744"/>
              <a:ext cx="233172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8" name="Line 19">
              <a:extLst>
                <a:ext uri="{FF2B5EF4-FFF2-40B4-BE49-F238E27FC236}">
                  <a16:creationId xmlns:a16="http://schemas.microsoft.com/office/drawing/2014/main" id="{700A678B-C1BA-0E94-DC61-55ECD9D20D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8889" y="5204758"/>
              <a:ext cx="250" cy="21945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846589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5AEBEC21-A022-58A9-73CD-5D30C75BC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FD6D0-33FF-A135-16E0-95B4937E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9000" y="6172200"/>
            <a:ext cx="1428750" cy="3429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152" name="Rectangle 2">
            <a:extLst>
              <a:ext uri="{FF2B5EF4-FFF2-40B4-BE49-F238E27FC236}">
                <a16:creationId xmlns:a16="http://schemas.microsoft.com/office/drawing/2014/main" id="{F478FA3C-A164-2751-4F2C-66B178BF33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1" y="152400"/>
            <a:ext cx="8151536" cy="7239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FEAL-4 – Second description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8C75E4-A1A8-5D38-9970-330FAFEAC10E}"/>
              </a:ext>
            </a:extLst>
          </p:cNvPr>
          <p:cNvGrpSpPr/>
          <p:nvPr/>
        </p:nvGrpSpPr>
        <p:grpSpPr>
          <a:xfrm>
            <a:off x="2324952" y="1461318"/>
            <a:ext cx="3654034" cy="4710882"/>
            <a:chOff x="547736" y="1167853"/>
            <a:chExt cx="3654034" cy="4710882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CF8929E-18C5-F6A8-1353-9B17BDE26613}"/>
                </a:ext>
              </a:extLst>
            </p:cNvPr>
            <p:cNvCxnSpPr>
              <a:stCxn id="115" idx="3"/>
            </p:cNvCxnSpPr>
            <p:nvPr/>
          </p:nvCxnSpPr>
          <p:spPr bwMode="auto">
            <a:xfrm>
              <a:off x="1225279" y="1331024"/>
              <a:ext cx="1837057" cy="7155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F28501C-70F9-B734-32E8-AF219B389823}"/>
                </a:ext>
              </a:extLst>
            </p:cNvPr>
            <p:cNvCxnSpPr/>
            <p:nvPr/>
          </p:nvCxnSpPr>
          <p:spPr bwMode="auto">
            <a:xfrm>
              <a:off x="1229966" y="1356191"/>
              <a:ext cx="188595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Line 34">
              <a:extLst>
                <a:ext uri="{FF2B5EF4-FFF2-40B4-BE49-F238E27FC236}">
                  <a16:creationId xmlns:a16="http://schemas.microsoft.com/office/drawing/2014/main" id="{89D0E608-3FFE-BA6F-91F9-54BE0667D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10650" y="2361035"/>
              <a:ext cx="2374880" cy="19017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Line 35">
              <a:extLst>
                <a:ext uri="{FF2B5EF4-FFF2-40B4-BE49-F238E27FC236}">
                  <a16:creationId xmlns:a16="http://schemas.microsoft.com/office/drawing/2014/main" id="{9B222243-773B-D377-0864-1085C82C9A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6220" y="2447726"/>
              <a:ext cx="2385647" cy="551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 Box 9">
              <a:extLst>
                <a:ext uri="{FF2B5EF4-FFF2-40B4-BE49-F238E27FC236}">
                  <a16:creationId xmlns:a16="http://schemas.microsoft.com/office/drawing/2014/main" id="{49C68AB2-519A-50FF-9677-DD4F486F4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9385" y="1838433"/>
              <a:ext cx="31931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79" name="Rectangle 6">
              <a:extLst>
                <a:ext uri="{FF2B5EF4-FFF2-40B4-BE49-F238E27FC236}">
                  <a16:creationId xmlns:a16="http://schemas.microsoft.com/office/drawing/2014/main" id="{2A6356B4-350C-345E-5DF1-5DC37B213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8224" y="2125958"/>
              <a:ext cx="388620" cy="20774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 Box 7">
              <a:extLst>
                <a:ext uri="{FF2B5EF4-FFF2-40B4-BE49-F238E27FC236}">
                  <a16:creationId xmlns:a16="http://schemas.microsoft.com/office/drawing/2014/main" id="{3B677F95-EA35-45F7-951D-32D8E7325C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1920" y="2097398"/>
              <a:ext cx="241250" cy="20774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75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81" name="Line 8">
              <a:extLst>
                <a:ext uri="{FF2B5EF4-FFF2-40B4-BE49-F238E27FC236}">
                  <a16:creationId xmlns:a16="http://schemas.microsoft.com/office/drawing/2014/main" id="{1919B10C-ADF4-95E8-DAF4-8CE7087237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36842" y="2247164"/>
              <a:ext cx="932688" cy="27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Line 11">
              <a:extLst>
                <a:ext uri="{FF2B5EF4-FFF2-40B4-BE49-F238E27FC236}">
                  <a16:creationId xmlns:a16="http://schemas.microsoft.com/office/drawing/2014/main" id="{7D774A93-4AB2-1B5A-2DA2-E04AFEDC75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3370" y="2247164"/>
              <a:ext cx="994853" cy="12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Text Box 12">
              <a:extLst>
                <a:ext uri="{FF2B5EF4-FFF2-40B4-BE49-F238E27FC236}">
                  <a16:creationId xmlns:a16="http://schemas.microsoft.com/office/drawing/2014/main" id="{8852493E-38D0-C245-B994-67B88562B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3745" y="2098663"/>
              <a:ext cx="23594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87" name="Line 11">
              <a:extLst>
                <a:ext uri="{FF2B5EF4-FFF2-40B4-BE49-F238E27FC236}">
                  <a16:creationId xmlns:a16="http://schemas.microsoft.com/office/drawing/2014/main" id="{EF1C3A87-12A4-083D-37A5-1EA074436E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9794" y="1949685"/>
              <a:ext cx="0" cy="1167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Text Box 9">
              <a:extLst>
                <a:ext uri="{FF2B5EF4-FFF2-40B4-BE49-F238E27FC236}">
                  <a16:creationId xmlns:a16="http://schemas.microsoft.com/office/drawing/2014/main" id="{65F1FF10-4143-6EE2-A563-7D11AE2AEE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8349" y="1738786"/>
              <a:ext cx="34290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91" name="Text Box 9">
              <a:extLst>
                <a:ext uri="{FF2B5EF4-FFF2-40B4-BE49-F238E27FC236}">
                  <a16:creationId xmlns:a16="http://schemas.microsoft.com/office/drawing/2014/main" id="{05488651-3E55-414C-5B8F-C5E9BDF853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8058" y="1824997"/>
              <a:ext cx="300083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113" name="Text Box 9">
              <a:extLst>
                <a:ext uri="{FF2B5EF4-FFF2-40B4-BE49-F238E27FC236}">
                  <a16:creationId xmlns:a16="http://schemas.microsoft.com/office/drawing/2014/main" id="{4F9AAA44-7285-E49B-B8E6-D64605DE7C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7498" y="1167853"/>
              <a:ext cx="320922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115" name="Text Box 9">
              <a:extLst>
                <a:ext uri="{FF2B5EF4-FFF2-40B4-BE49-F238E27FC236}">
                  <a16:creationId xmlns:a16="http://schemas.microsoft.com/office/drawing/2014/main" id="{76255F71-49EB-B16D-1938-C2A467BA5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7181" y="1192524"/>
              <a:ext cx="30809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014D04A7-774D-345B-E1D3-EE2F2FA6B15A}"/>
                </a:ext>
              </a:extLst>
            </p:cNvPr>
            <p:cNvSpPr/>
            <p:nvPr/>
          </p:nvSpPr>
          <p:spPr bwMode="auto">
            <a:xfrm>
              <a:off x="547736" y="1200967"/>
              <a:ext cx="1200149" cy="244454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117" name="Text Box 7">
              <a:extLst>
                <a:ext uri="{FF2B5EF4-FFF2-40B4-BE49-F238E27FC236}">
                  <a16:creationId xmlns:a16="http://schemas.microsoft.com/office/drawing/2014/main" id="{B60048F9-DC5C-351A-C4DE-990738070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2229" y="1509998"/>
              <a:ext cx="241250" cy="20774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75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A7CDA71F-1CEE-BC6B-65D5-5FC0EECAFA83}"/>
                </a:ext>
              </a:extLst>
            </p:cNvPr>
            <p:cNvCxnSpPr/>
            <p:nvPr/>
          </p:nvCxnSpPr>
          <p:spPr bwMode="auto">
            <a:xfrm>
              <a:off x="1172816" y="1552150"/>
              <a:ext cx="188595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34F1F124-9CD5-1807-3681-8A3A6A3497D8}"/>
                </a:ext>
              </a:extLst>
            </p:cNvPr>
            <p:cNvCxnSpPr>
              <a:cxnSpLocks/>
              <a:endCxn id="117" idx="1"/>
            </p:cNvCxnSpPr>
            <p:nvPr/>
          </p:nvCxnSpPr>
          <p:spPr bwMode="auto">
            <a:xfrm flipV="1">
              <a:off x="1058516" y="1613873"/>
              <a:ext cx="2283713" cy="2856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9" name="Text Box 7">
              <a:extLst>
                <a:ext uri="{FF2B5EF4-FFF2-40B4-BE49-F238E27FC236}">
                  <a16:creationId xmlns:a16="http://schemas.microsoft.com/office/drawing/2014/main" id="{3AE0B848-307C-AAE5-DAEF-A040B1375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3970" y="5189094"/>
              <a:ext cx="241250" cy="20774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75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53" name="Text Box 7">
              <a:extLst>
                <a:ext uri="{FF2B5EF4-FFF2-40B4-BE49-F238E27FC236}">
                  <a16:creationId xmlns:a16="http://schemas.microsoft.com/office/drawing/2014/main" id="{C40C6488-1388-3ECA-46A2-E0C34AC2D8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036" y="5150341"/>
              <a:ext cx="241250" cy="20774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75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54" name="Text Box 9">
              <a:extLst>
                <a:ext uri="{FF2B5EF4-FFF2-40B4-BE49-F238E27FC236}">
                  <a16:creationId xmlns:a16="http://schemas.microsoft.com/office/drawing/2014/main" id="{2230945F-C0D6-1675-7155-AE76F7945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280" y="5173562"/>
              <a:ext cx="34290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56" name="Text Box 9">
              <a:extLst>
                <a:ext uri="{FF2B5EF4-FFF2-40B4-BE49-F238E27FC236}">
                  <a16:creationId xmlns:a16="http://schemas.microsoft.com/office/drawing/2014/main" id="{56312B4B-D79D-75E7-9251-35D6378FE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4933" y="5208968"/>
              <a:ext cx="446837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58" name="Line 11">
              <a:extLst>
                <a:ext uri="{FF2B5EF4-FFF2-40B4-BE49-F238E27FC236}">
                  <a16:creationId xmlns:a16="http://schemas.microsoft.com/office/drawing/2014/main" id="{F3A511C4-C988-67B5-94C1-AF9BC1377B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11053" y="5350634"/>
              <a:ext cx="28575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6" name="Line 19">
              <a:extLst>
                <a:ext uri="{FF2B5EF4-FFF2-40B4-BE49-F238E27FC236}">
                  <a16:creationId xmlns:a16="http://schemas.microsoft.com/office/drawing/2014/main" id="{8D88C55D-8FB5-3531-3691-F19D022544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1868" y="2108290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0" name="Line 19">
              <a:extLst>
                <a:ext uri="{FF2B5EF4-FFF2-40B4-BE49-F238E27FC236}">
                  <a16:creationId xmlns:a16="http://schemas.microsoft.com/office/drawing/2014/main" id="{E593BD29-B0D5-F053-4C87-F98E32A6F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4141" y="2097398"/>
              <a:ext cx="0" cy="1050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2" name="Line 19">
              <a:extLst>
                <a:ext uri="{FF2B5EF4-FFF2-40B4-BE49-F238E27FC236}">
                  <a16:creationId xmlns:a16="http://schemas.microsoft.com/office/drawing/2014/main" id="{7913E51A-E655-4161-5D0D-C0056B1119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8816" y="1440231"/>
              <a:ext cx="0" cy="1508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6" name="Line 19">
              <a:extLst>
                <a:ext uri="{FF2B5EF4-FFF2-40B4-BE49-F238E27FC236}">
                  <a16:creationId xmlns:a16="http://schemas.microsoft.com/office/drawing/2014/main" id="{A276357E-52E1-D298-5958-DBE794DF47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8515" y="1468004"/>
              <a:ext cx="8906" cy="3703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AC14CF-D01C-98D2-25BD-48E8EA938DD2}"/>
                </a:ext>
              </a:extLst>
            </p:cNvPr>
            <p:cNvSpPr/>
            <p:nvPr/>
          </p:nvSpPr>
          <p:spPr bwMode="auto">
            <a:xfrm>
              <a:off x="2826607" y="1174564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5A4DADF-D374-17B8-B3E2-27FC009BBE29}"/>
                </a:ext>
              </a:extLst>
            </p:cNvPr>
            <p:cNvSpPr/>
            <p:nvPr/>
          </p:nvSpPr>
          <p:spPr bwMode="auto">
            <a:xfrm>
              <a:off x="2896373" y="1844420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136411B-61B7-0C41-6730-380A120DDB32}"/>
                </a:ext>
              </a:extLst>
            </p:cNvPr>
            <p:cNvSpPr/>
            <p:nvPr/>
          </p:nvSpPr>
          <p:spPr bwMode="auto">
            <a:xfrm>
              <a:off x="597016" y="1842937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21AE837B-D819-EF2A-5B0D-F264F536CE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3435" y="2308529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19">
              <a:extLst>
                <a:ext uri="{FF2B5EF4-FFF2-40B4-BE49-F238E27FC236}">
                  <a16:creationId xmlns:a16="http://schemas.microsoft.com/office/drawing/2014/main" id="{398F0EEF-AE27-92AB-AB7E-F62A452B84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4455" y="1698047"/>
              <a:ext cx="0" cy="1508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Line 34">
              <a:extLst>
                <a:ext uri="{FF2B5EF4-FFF2-40B4-BE49-F238E27FC236}">
                  <a16:creationId xmlns:a16="http://schemas.microsoft.com/office/drawing/2014/main" id="{F3013DED-2C25-84B9-2DE4-21A3973FDC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3006" y="3226007"/>
              <a:ext cx="2374880" cy="19017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Line 35">
              <a:extLst>
                <a:ext uri="{FF2B5EF4-FFF2-40B4-BE49-F238E27FC236}">
                  <a16:creationId xmlns:a16="http://schemas.microsoft.com/office/drawing/2014/main" id="{95EEB7AF-7955-448D-34BC-B35265B30E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8576" y="3294163"/>
              <a:ext cx="2385647" cy="551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 Box 9">
              <a:extLst>
                <a:ext uri="{FF2B5EF4-FFF2-40B4-BE49-F238E27FC236}">
                  <a16:creationId xmlns:a16="http://schemas.microsoft.com/office/drawing/2014/main" id="{11FE004E-2061-3D49-202C-A074D848E4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1740" y="2657067"/>
              <a:ext cx="31931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59" name="Rectangle 6">
              <a:extLst>
                <a:ext uri="{FF2B5EF4-FFF2-40B4-BE49-F238E27FC236}">
                  <a16:creationId xmlns:a16="http://schemas.microsoft.com/office/drawing/2014/main" id="{967B621A-2345-3036-64F7-8F1C90134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579" y="2972395"/>
              <a:ext cx="388620" cy="20774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0" name="Text Box 7">
              <a:extLst>
                <a:ext uri="{FF2B5EF4-FFF2-40B4-BE49-F238E27FC236}">
                  <a16:creationId xmlns:a16="http://schemas.microsoft.com/office/drawing/2014/main" id="{A27C77F8-C60D-1CB7-F0D4-CA056167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4276" y="2943835"/>
              <a:ext cx="241250" cy="20774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75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61" name="Line 8">
              <a:extLst>
                <a:ext uri="{FF2B5EF4-FFF2-40B4-BE49-F238E27FC236}">
                  <a16:creationId xmlns:a16="http://schemas.microsoft.com/office/drawing/2014/main" id="{DAB7E252-4C8B-BC6B-5958-F863D78B98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9198" y="3093601"/>
              <a:ext cx="932688" cy="27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2" name="Line 11">
              <a:extLst>
                <a:ext uri="{FF2B5EF4-FFF2-40B4-BE49-F238E27FC236}">
                  <a16:creationId xmlns:a16="http://schemas.microsoft.com/office/drawing/2014/main" id="{8DBC90F4-BF81-4B01-DB37-6C256CCEB1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5726" y="3093601"/>
              <a:ext cx="994853" cy="12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3" name="Text Box 12">
              <a:extLst>
                <a:ext uri="{FF2B5EF4-FFF2-40B4-BE49-F238E27FC236}">
                  <a16:creationId xmlns:a16="http://schemas.microsoft.com/office/drawing/2014/main" id="{288C09E9-E85C-4271-4002-834390294E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101" y="2945101"/>
              <a:ext cx="23594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64" name="Line 11">
              <a:extLst>
                <a:ext uri="{FF2B5EF4-FFF2-40B4-BE49-F238E27FC236}">
                  <a16:creationId xmlns:a16="http://schemas.microsoft.com/office/drawing/2014/main" id="{B3124076-F80B-4CF6-8A39-D0A681893F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2149" y="2796122"/>
              <a:ext cx="0" cy="1167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5" name="Text Box 9">
              <a:extLst>
                <a:ext uri="{FF2B5EF4-FFF2-40B4-BE49-F238E27FC236}">
                  <a16:creationId xmlns:a16="http://schemas.microsoft.com/office/drawing/2014/main" id="{FC30CC1B-498C-2693-7C54-11C5315291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0414" y="2671434"/>
              <a:ext cx="300083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66" name="Line 19">
              <a:extLst>
                <a:ext uri="{FF2B5EF4-FFF2-40B4-BE49-F238E27FC236}">
                  <a16:creationId xmlns:a16="http://schemas.microsoft.com/office/drawing/2014/main" id="{2252240A-1C44-CAC0-0695-359577248F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4224" y="2954727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7" name="Line 19">
              <a:extLst>
                <a:ext uri="{FF2B5EF4-FFF2-40B4-BE49-F238E27FC236}">
                  <a16:creationId xmlns:a16="http://schemas.microsoft.com/office/drawing/2014/main" id="{36524A0E-250F-4603-735E-4CF60A4AB0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6496" y="2943835"/>
              <a:ext cx="0" cy="1050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B606E909-3BC2-1AF9-06CF-CA7423E89398}"/>
                </a:ext>
              </a:extLst>
            </p:cNvPr>
            <p:cNvSpPr/>
            <p:nvPr/>
          </p:nvSpPr>
          <p:spPr bwMode="auto">
            <a:xfrm>
              <a:off x="2908729" y="2663054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C34DDF57-A0AE-B6CA-C6A4-3CE0B429DE37}"/>
                </a:ext>
              </a:extLst>
            </p:cNvPr>
            <p:cNvSpPr/>
            <p:nvPr/>
          </p:nvSpPr>
          <p:spPr bwMode="auto">
            <a:xfrm>
              <a:off x="609371" y="2689375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170" name="Line 19">
              <a:extLst>
                <a:ext uri="{FF2B5EF4-FFF2-40B4-BE49-F238E27FC236}">
                  <a16:creationId xmlns:a16="http://schemas.microsoft.com/office/drawing/2014/main" id="{501688C0-A42C-98C9-1B18-F005DDADE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5791" y="3154966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1" name="Line 19">
              <a:extLst>
                <a:ext uri="{FF2B5EF4-FFF2-40B4-BE49-F238E27FC236}">
                  <a16:creationId xmlns:a16="http://schemas.microsoft.com/office/drawing/2014/main" id="{5A526E86-3513-927E-59EF-5D7679F16F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5790" y="2552577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2" name="Line 19">
              <a:extLst>
                <a:ext uri="{FF2B5EF4-FFF2-40B4-BE49-F238E27FC236}">
                  <a16:creationId xmlns:a16="http://schemas.microsoft.com/office/drawing/2014/main" id="{421A710E-5BE7-51B0-C945-9EAEF195BF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2117" y="2500060"/>
              <a:ext cx="0" cy="1508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4" name="Text Box 9">
              <a:extLst>
                <a:ext uri="{FF2B5EF4-FFF2-40B4-BE49-F238E27FC236}">
                  <a16:creationId xmlns:a16="http://schemas.microsoft.com/office/drawing/2014/main" id="{3FDA3395-D254-DB04-D026-3E0CAAB872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1437" y="2585230"/>
              <a:ext cx="34290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79" name="Line 34">
              <a:extLst>
                <a:ext uri="{FF2B5EF4-FFF2-40B4-BE49-F238E27FC236}">
                  <a16:creationId xmlns:a16="http://schemas.microsoft.com/office/drawing/2014/main" id="{7281AE5B-90E9-646E-5ECC-36F2E03D70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35360" y="4118785"/>
              <a:ext cx="2374880" cy="19017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0" name="Line 35">
              <a:extLst>
                <a:ext uri="{FF2B5EF4-FFF2-40B4-BE49-F238E27FC236}">
                  <a16:creationId xmlns:a16="http://schemas.microsoft.com/office/drawing/2014/main" id="{B13F1E7D-B68F-24F4-DCAB-72764928BD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0930" y="4186940"/>
              <a:ext cx="2385647" cy="551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1" name="Text Box 9">
              <a:extLst>
                <a:ext uri="{FF2B5EF4-FFF2-40B4-BE49-F238E27FC236}">
                  <a16:creationId xmlns:a16="http://schemas.microsoft.com/office/drawing/2014/main" id="{FD327EDC-6D5E-9430-84FC-649234746D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095" y="3549844"/>
              <a:ext cx="31931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82" name="Rectangle 6">
              <a:extLst>
                <a:ext uri="{FF2B5EF4-FFF2-40B4-BE49-F238E27FC236}">
                  <a16:creationId xmlns:a16="http://schemas.microsoft.com/office/drawing/2014/main" id="{33ACC6A3-3220-1832-C85C-0B0CDB977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2934" y="3865173"/>
              <a:ext cx="388620" cy="20774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3" name="Text Box 7">
              <a:extLst>
                <a:ext uri="{FF2B5EF4-FFF2-40B4-BE49-F238E27FC236}">
                  <a16:creationId xmlns:a16="http://schemas.microsoft.com/office/drawing/2014/main" id="{6CBE4240-6289-38D3-3A82-69472D9F94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6630" y="3836613"/>
              <a:ext cx="241250" cy="20774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75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84" name="Line 8">
              <a:extLst>
                <a:ext uri="{FF2B5EF4-FFF2-40B4-BE49-F238E27FC236}">
                  <a16:creationId xmlns:a16="http://schemas.microsoft.com/office/drawing/2014/main" id="{74BEDCA9-A40F-4D9D-09D6-92233A1FC8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1552" y="3986378"/>
              <a:ext cx="932688" cy="27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5" name="Line 11">
              <a:extLst>
                <a:ext uri="{FF2B5EF4-FFF2-40B4-BE49-F238E27FC236}">
                  <a16:creationId xmlns:a16="http://schemas.microsoft.com/office/drawing/2014/main" id="{46CF20FE-73E4-1939-469F-62B883EBFB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78080" y="3986379"/>
              <a:ext cx="994853" cy="12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9" name="Text Box 12">
              <a:extLst>
                <a:ext uri="{FF2B5EF4-FFF2-40B4-BE49-F238E27FC236}">
                  <a16:creationId xmlns:a16="http://schemas.microsoft.com/office/drawing/2014/main" id="{5C64CE94-4A11-D53C-F43D-3142AD616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8456" y="3837878"/>
              <a:ext cx="23594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32" name="Line 11">
              <a:extLst>
                <a:ext uri="{FF2B5EF4-FFF2-40B4-BE49-F238E27FC236}">
                  <a16:creationId xmlns:a16="http://schemas.microsoft.com/office/drawing/2014/main" id="{3BE11AF4-EC37-D17B-BDB5-35728DB6CD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94504" y="3688900"/>
              <a:ext cx="0" cy="1167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3" name="Text Box 9">
              <a:extLst>
                <a:ext uri="{FF2B5EF4-FFF2-40B4-BE49-F238E27FC236}">
                  <a16:creationId xmlns:a16="http://schemas.microsoft.com/office/drawing/2014/main" id="{22D9A015-058D-B05B-259D-5DA8FF5FA6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2769" y="3564211"/>
              <a:ext cx="300083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34" name="Line 19">
              <a:extLst>
                <a:ext uri="{FF2B5EF4-FFF2-40B4-BE49-F238E27FC236}">
                  <a16:creationId xmlns:a16="http://schemas.microsoft.com/office/drawing/2014/main" id="{C023A860-298A-710B-84F8-D3BADC3F48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6579" y="3847505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5" name="Line 19">
              <a:extLst>
                <a:ext uri="{FF2B5EF4-FFF2-40B4-BE49-F238E27FC236}">
                  <a16:creationId xmlns:a16="http://schemas.microsoft.com/office/drawing/2014/main" id="{695B6171-C29E-DEA6-42D9-A85F6FA385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851" y="3836613"/>
              <a:ext cx="0" cy="1050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EF409689-399B-FF8A-BBAD-2E2EE699AA8F}"/>
                </a:ext>
              </a:extLst>
            </p:cNvPr>
            <p:cNvSpPr/>
            <p:nvPr/>
          </p:nvSpPr>
          <p:spPr bwMode="auto">
            <a:xfrm>
              <a:off x="2921083" y="3555832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786534DB-5DF7-41C4-0769-B9D99AD4661D}"/>
                </a:ext>
              </a:extLst>
            </p:cNvPr>
            <p:cNvSpPr/>
            <p:nvPr/>
          </p:nvSpPr>
          <p:spPr bwMode="auto">
            <a:xfrm>
              <a:off x="621726" y="3582152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38" name="Line 19">
              <a:extLst>
                <a:ext uri="{FF2B5EF4-FFF2-40B4-BE49-F238E27FC236}">
                  <a16:creationId xmlns:a16="http://schemas.microsoft.com/office/drawing/2014/main" id="{23F0BB69-F4A5-21A7-E9E0-709CDCB0C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8146" y="4047743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9" name="Line 19">
              <a:extLst>
                <a:ext uri="{FF2B5EF4-FFF2-40B4-BE49-F238E27FC236}">
                  <a16:creationId xmlns:a16="http://schemas.microsoft.com/office/drawing/2014/main" id="{8E1B0C04-A918-F118-4F9A-8B8E927283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8145" y="3445355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0" name="Line 19">
              <a:extLst>
                <a:ext uri="{FF2B5EF4-FFF2-40B4-BE49-F238E27FC236}">
                  <a16:creationId xmlns:a16="http://schemas.microsoft.com/office/drawing/2014/main" id="{53A578E5-90B8-D17E-A21F-94B642999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4223" y="3331234"/>
              <a:ext cx="250" cy="21945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1" name="Text Box 9">
              <a:extLst>
                <a:ext uri="{FF2B5EF4-FFF2-40B4-BE49-F238E27FC236}">
                  <a16:creationId xmlns:a16="http://schemas.microsoft.com/office/drawing/2014/main" id="{6769A3EC-2B4C-275D-E277-DF74ABE31C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3792" y="3478007"/>
              <a:ext cx="34290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62" name="Text Box 9">
              <a:extLst>
                <a:ext uri="{FF2B5EF4-FFF2-40B4-BE49-F238E27FC236}">
                  <a16:creationId xmlns:a16="http://schemas.microsoft.com/office/drawing/2014/main" id="{E4DDB86D-B774-7BA4-3E29-B5DC544F13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8944" y="4409579"/>
              <a:ext cx="31931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63" name="Rectangle 6">
              <a:extLst>
                <a:ext uri="{FF2B5EF4-FFF2-40B4-BE49-F238E27FC236}">
                  <a16:creationId xmlns:a16="http://schemas.microsoft.com/office/drawing/2014/main" id="{DD97D8B1-130D-6804-6DB8-F21E11706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783" y="4724907"/>
              <a:ext cx="388620" cy="20774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4" name="Text Box 7">
              <a:extLst>
                <a:ext uri="{FF2B5EF4-FFF2-40B4-BE49-F238E27FC236}">
                  <a16:creationId xmlns:a16="http://schemas.microsoft.com/office/drawing/2014/main" id="{099E1BA9-0985-882F-3418-08D954249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1479" y="4696347"/>
              <a:ext cx="241250" cy="20774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75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265" name="Line 8">
              <a:extLst>
                <a:ext uri="{FF2B5EF4-FFF2-40B4-BE49-F238E27FC236}">
                  <a16:creationId xmlns:a16="http://schemas.microsoft.com/office/drawing/2014/main" id="{24F213DA-CE7B-A36F-7FE0-6FBBE01D61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401" y="4846113"/>
              <a:ext cx="932688" cy="27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" name="Line 11">
              <a:extLst>
                <a:ext uri="{FF2B5EF4-FFF2-40B4-BE49-F238E27FC236}">
                  <a16:creationId xmlns:a16="http://schemas.microsoft.com/office/drawing/2014/main" id="{E57D69F2-792C-4934-DB45-9F09E82C9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2929" y="4846113"/>
              <a:ext cx="994853" cy="12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7" name="Text Box 12">
              <a:extLst>
                <a:ext uri="{FF2B5EF4-FFF2-40B4-BE49-F238E27FC236}">
                  <a16:creationId xmlns:a16="http://schemas.microsoft.com/office/drawing/2014/main" id="{6AF23F5F-1432-6E96-EFA5-92AB186E06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3305" y="4697613"/>
              <a:ext cx="23594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68" name="Line 11">
              <a:extLst>
                <a:ext uri="{FF2B5EF4-FFF2-40B4-BE49-F238E27FC236}">
                  <a16:creationId xmlns:a16="http://schemas.microsoft.com/office/drawing/2014/main" id="{2280F3B8-88FD-E748-471C-71FA7564A6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19353" y="4548634"/>
              <a:ext cx="0" cy="1167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9" name="Text Box 9">
              <a:extLst>
                <a:ext uri="{FF2B5EF4-FFF2-40B4-BE49-F238E27FC236}">
                  <a16:creationId xmlns:a16="http://schemas.microsoft.com/office/drawing/2014/main" id="{F678D5BC-8E48-92E6-390B-3C4F689897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7618" y="4423946"/>
              <a:ext cx="300083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70" name="Line 19">
              <a:extLst>
                <a:ext uri="{FF2B5EF4-FFF2-40B4-BE49-F238E27FC236}">
                  <a16:creationId xmlns:a16="http://schemas.microsoft.com/office/drawing/2014/main" id="{EDD56FA9-E344-B754-0148-B80BBD3F8B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1428" y="4707239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1" name="Line 19">
              <a:extLst>
                <a:ext uri="{FF2B5EF4-FFF2-40B4-BE49-F238E27FC236}">
                  <a16:creationId xmlns:a16="http://schemas.microsoft.com/office/drawing/2014/main" id="{FAC03BDC-22B3-9260-5DF5-6B9F6BFCF0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3700" y="4696348"/>
              <a:ext cx="0" cy="1050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A1FA1E6A-EAC9-E3C8-0413-694FD54EAAEC}"/>
                </a:ext>
              </a:extLst>
            </p:cNvPr>
            <p:cNvSpPr/>
            <p:nvPr/>
          </p:nvSpPr>
          <p:spPr bwMode="auto">
            <a:xfrm>
              <a:off x="2945932" y="4415566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E302D502-6344-7226-D257-B840169C59A7}"/>
                </a:ext>
              </a:extLst>
            </p:cNvPr>
            <p:cNvSpPr/>
            <p:nvPr/>
          </p:nvSpPr>
          <p:spPr bwMode="auto">
            <a:xfrm>
              <a:off x="646575" y="4441887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74" name="Line 19">
              <a:extLst>
                <a:ext uri="{FF2B5EF4-FFF2-40B4-BE49-F238E27FC236}">
                  <a16:creationId xmlns:a16="http://schemas.microsoft.com/office/drawing/2014/main" id="{00976AE7-225B-17DF-B8AE-50B2F3E912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995" y="4907478"/>
              <a:ext cx="0" cy="3429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5" name="Line 19">
              <a:extLst>
                <a:ext uri="{FF2B5EF4-FFF2-40B4-BE49-F238E27FC236}">
                  <a16:creationId xmlns:a16="http://schemas.microsoft.com/office/drawing/2014/main" id="{A7DF9A07-DC7F-0AC7-31F8-2292261B7F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994" y="4305089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6" name="Line 19">
              <a:extLst>
                <a:ext uri="{FF2B5EF4-FFF2-40B4-BE49-F238E27FC236}">
                  <a16:creationId xmlns:a16="http://schemas.microsoft.com/office/drawing/2014/main" id="{C8D039E1-C380-4A05-3E69-40C3B2194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3754" y="4211351"/>
              <a:ext cx="250" cy="21945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7" name="Text Box 9">
              <a:extLst>
                <a:ext uri="{FF2B5EF4-FFF2-40B4-BE49-F238E27FC236}">
                  <a16:creationId xmlns:a16="http://schemas.microsoft.com/office/drawing/2014/main" id="{7636F0D9-1EDF-6252-D672-D3433BC10C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8641" y="4337742"/>
              <a:ext cx="34290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78" name="Text Box 9">
              <a:extLst>
                <a:ext uri="{FF2B5EF4-FFF2-40B4-BE49-F238E27FC236}">
                  <a16:creationId xmlns:a16="http://schemas.microsoft.com/office/drawing/2014/main" id="{59CE29C6-3114-8FDB-99EE-3D1F76EF5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2190" y="5587368"/>
              <a:ext cx="322524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280" name="Text Box 9">
              <a:extLst>
                <a:ext uri="{FF2B5EF4-FFF2-40B4-BE49-F238E27FC236}">
                  <a16:creationId xmlns:a16="http://schemas.microsoft.com/office/drawing/2014/main" id="{42ADE5BC-BCBF-EE4D-8D34-B2CA7F30E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7657" y="5601736"/>
              <a:ext cx="309701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B3F9BD4E-0B14-1B7B-3A1F-9CBAA4CB8789}"/>
                </a:ext>
              </a:extLst>
            </p:cNvPr>
            <p:cNvSpPr/>
            <p:nvPr/>
          </p:nvSpPr>
          <p:spPr bwMode="auto">
            <a:xfrm>
              <a:off x="2970781" y="5593355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415FB3AA-DD89-50A5-B2D7-137420F3B592}"/>
                </a:ext>
              </a:extLst>
            </p:cNvPr>
            <p:cNvSpPr/>
            <p:nvPr/>
          </p:nvSpPr>
          <p:spPr bwMode="auto">
            <a:xfrm>
              <a:off x="671424" y="5599798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85" name="Text Box 7">
              <a:extLst>
                <a:ext uri="{FF2B5EF4-FFF2-40B4-BE49-F238E27FC236}">
                  <a16:creationId xmlns:a16="http://schemas.microsoft.com/office/drawing/2014/main" id="{21651C58-7EB2-7B5F-061F-B85C9A9EB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6712" y="4904216"/>
              <a:ext cx="241250" cy="20774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75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9E2E1A85-3469-8EF1-435E-B8BD3DC4F9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62877" y="5046598"/>
              <a:ext cx="233172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8" name="Line 19">
              <a:extLst>
                <a:ext uri="{FF2B5EF4-FFF2-40B4-BE49-F238E27FC236}">
                  <a16:creationId xmlns:a16="http://schemas.microsoft.com/office/drawing/2014/main" id="{35ED1F60-5B5B-90CC-F57F-87F6FCCD92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8889" y="5065612"/>
              <a:ext cx="250" cy="21945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" name="Line 11">
              <a:extLst>
                <a:ext uri="{FF2B5EF4-FFF2-40B4-BE49-F238E27FC236}">
                  <a16:creationId xmlns:a16="http://schemas.microsoft.com/office/drawing/2014/main" id="{FAF7CAED-98EF-D25C-9887-354E6CE9CD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48264" y="5387334"/>
              <a:ext cx="0" cy="21171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Line 11">
              <a:extLst>
                <a:ext uri="{FF2B5EF4-FFF2-40B4-BE49-F238E27FC236}">
                  <a16:creationId xmlns:a16="http://schemas.microsoft.com/office/drawing/2014/main" id="{0F9C269D-923E-CDCF-C029-F2B45888F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7902" y="5362488"/>
              <a:ext cx="0" cy="21171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Line 11">
              <a:extLst>
                <a:ext uri="{FF2B5EF4-FFF2-40B4-BE49-F238E27FC236}">
                  <a16:creationId xmlns:a16="http://schemas.microsoft.com/office/drawing/2014/main" id="{64D57558-A78A-3DC1-77CE-92D3B182B0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3182" y="5305909"/>
              <a:ext cx="28575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228409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FEAL-4 Round Function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4572000" cy="4495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a+b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(mod 256))&lt;&lt;&lt; 2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(a+b+1 (mod 256))&lt;&lt;&lt; 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where “&lt;&lt;&lt;”  is left cyclic shift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(rotation)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where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	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0" y="5994484"/>
            <a:ext cx="1765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Diagram from Mark Stamp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33</a:t>
            </a:fld>
            <a:endParaRPr lang="en-US" altLang="ko-KR" dirty="0"/>
          </a:p>
        </p:txBody>
      </p:sp>
      <p:pic>
        <p:nvPicPr>
          <p:cNvPr id="8" name="Picture 5" descr="slide0008_image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905000"/>
            <a:ext cx="3962400" cy="37322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FEAL-4 Key Schedule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467600" cy="4572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by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-2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i-2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i-3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34</a:t>
            </a:fld>
            <a:endParaRPr lang="en-US" altLang="ko-KR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466850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Encryption Equations (First Description)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343650" y="5486400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35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E8F42EB5-0DC4-900D-EBA4-6FFE7EC1DF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9942" y="2438400"/>
                <a:ext cx="7424117" cy="30413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9056" tIns="34529" rIns="69056" bIns="34529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300038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5</m:t>
                        </m:r>
                      </m:sub>
                    </m:sSub>
                    <m:r>
                      <a:rPr lang="en-US" sz="1800" dirty="0">
                        <a:latin typeface="Cambria Math" panose="02040503050406030204" pitchFamily="18" charset="0"/>
                        <a:sym typeface="Symbol" pitchFamily="18" charset="2"/>
                      </a:rPr>
                      <m:t>, 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</m:oMath>
                </a14:m>
                <a:endParaRPr lang="en-US" sz="1800" i="1" kern="0" dirty="0">
                  <a:latin typeface="Cambria Math" panose="02040503050406030204" pitchFamily="18" charset="0"/>
                  <a:sym typeface="Symbol" pitchFamily="18" charset="2"/>
                </a:endParaRPr>
              </a:p>
              <a:p>
                <a:pPr marL="300038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</m:t>
                        </m:r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sz="1800" kern="0" dirty="0">
                  <a:sym typeface="Symbol" pitchFamily="18" charset="2"/>
                </a:endParaRPr>
              </a:p>
              <a:p>
                <a:pPr marL="300038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1800" kern="0" dirty="0">
                  <a:sym typeface="Symbol" pitchFamily="18" charset="2"/>
                </a:endParaRPr>
              </a:p>
              <a:p>
                <a:pPr marL="300038"/>
                <a:endParaRPr lang="en-US" sz="1800" kern="0" dirty="0">
                  <a:sym typeface="Symbol" pitchFamily="18" charset="2"/>
                </a:endParaRPr>
              </a:p>
              <a:p>
                <a:pPr marL="300038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800" kern="0">
                        <a:latin typeface="Cambria Math" panose="02040503050406030204" pitchFamily="18" charset="0"/>
                        <a:sym typeface="Symbol" pitchFamily="18" charset="2"/>
                      </a:rPr>
                      <m:t>,  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</m:oMath>
                </a14:m>
                <a:endParaRPr lang="en-US" sz="1800" kern="0" dirty="0">
                  <a:sym typeface="Symbol" pitchFamily="18" charset="2"/>
                </a:endParaRPr>
              </a:p>
              <a:p>
                <a:pPr marL="300038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1800" kern="0" dirty="0">
                  <a:sym typeface="Symbol" pitchFamily="18" charset="2"/>
                </a:endParaRPr>
              </a:p>
              <a:p>
                <a:pPr marL="42863" indent="0">
                  <a:buNone/>
                </a:pPr>
                <a:endParaRPr lang="en-US" sz="1500" kern="0" dirty="0">
                  <a:sym typeface="Symbol" pitchFamily="18" charset="2"/>
                </a:endParaRPr>
              </a:p>
              <a:p>
                <a:pPr marL="300038"/>
                <a:endParaRPr lang="en-US" sz="1500" kern="0" dirty="0">
                  <a:sym typeface="Symbol" pitchFamily="18" charset="2"/>
                </a:endParaRPr>
              </a:p>
              <a:p>
                <a:pPr marL="300038"/>
                <a:endParaRPr lang="en-US" sz="1350" kern="0" dirty="0">
                  <a:sym typeface="Symbol" pitchFamily="18" charset="2"/>
                </a:endParaRPr>
              </a:p>
              <a:p>
                <a:pPr marL="300038"/>
                <a:endParaRPr lang="en-US" sz="1350" kern="0" dirty="0">
                  <a:sym typeface="Symbol" pitchFamily="18" charset="2"/>
                </a:endParaRPr>
              </a:p>
              <a:p>
                <a:pPr marL="300038"/>
                <a:endParaRPr lang="en-US" sz="1350" kern="0" dirty="0">
                  <a:sym typeface="Symbol" pitchFamily="18" charset="2"/>
                </a:endParaRPr>
              </a:p>
              <a:p>
                <a:pPr>
                  <a:buFontTx/>
                  <a:buNone/>
                </a:pPr>
                <a:endParaRPr lang="en-US" sz="1500" kern="0" baseline="-250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E8F42EB5-0DC4-900D-EBA4-6FFE7EC1D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9942" y="2438400"/>
                <a:ext cx="7424117" cy="3041374"/>
              </a:xfrm>
              <a:prstGeom prst="rect">
                <a:avLst/>
              </a:prstGeom>
              <a:blipFill>
                <a:blip r:embed="rId2"/>
                <a:stretch>
                  <a:fillRect l="-68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24412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229600" cy="762000"/>
          </a:xfrm>
        </p:spPr>
        <p:txBody>
          <a:bodyPr/>
          <a:lstStyle/>
          <a:p>
            <a:r>
              <a:rPr lang="en-US" sz="3600" dirty="0"/>
              <a:t>FEAL-4 Basic Differential Attack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5562600" cy="4114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the differential attack, any description is fine.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= 0 then F(A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= F(A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), p=1.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0x80800000 then F(A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)= 0x02000000, p=1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Choose 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):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=0x8080000080800000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C’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’=0x02000000⨁Z’, Y’=0x80800000 ⨁ X’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C= (L,R) we have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L⨁R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Solve for sub-key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Z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’= 0x02000000⨁L’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Compute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</a:p>
          <a:p>
            <a:pPr>
              <a:spcBef>
                <a:spcPts val="200"/>
              </a:spcBef>
              <a:buSzPct val="100000"/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Guess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compute guessed Z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Z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marL="800100" lvl="1" indent="-342900">
              <a:spcBef>
                <a:spcPts val="200"/>
              </a:spcBef>
              <a:buSzPct val="100000"/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F(Y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  <a:buSzPct val="100000"/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Compare true Z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’ to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guessed Z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’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/>
          </a:p>
        </p:txBody>
      </p:sp>
      <p:pic>
        <p:nvPicPr>
          <p:cNvPr id="226309" name="Picture 5" descr="slide0012_image0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6737" y="1066800"/>
            <a:ext cx="3421063" cy="51816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009640" y="6184984"/>
            <a:ext cx="1765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Diagram from Mark Stamp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36</a:t>
            </a:fld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7848600" y="3623846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T’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01000" y="2633246"/>
            <a:ext cx="340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S’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05600" y="2633246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R’</a:t>
            </a:r>
          </a:p>
        </p:txBody>
      </p:sp>
    </p:spTree>
    <p:extLst>
      <p:ext uri="{BB962C8B-B14F-4D97-AF65-F5344CB8AC3E}">
        <p14:creationId xmlns:p14="http://schemas.microsoft.com/office/powerpoint/2010/main" val="7493938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FEAL-4 Improved Differential Attack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660" y="1524000"/>
            <a:ext cx="82296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4 chosen plaintext pairs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Work is of order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Expect one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to survive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reduce work to about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32-bit word A=(a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), define 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M(A) = (z, 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z), where z is all-zero byte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all possible A=(z, 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z), compute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F(M(Y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A) and 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F(M(Y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A) 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Can be used to find 16 bits of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When A = M(K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we have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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8…23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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8…23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where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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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…j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bits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thru j of X.  Can recover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about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work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Once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known, can successively recover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finally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Second characteristic: 0xa200 8000   0x2280 8000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5868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77426" y="153558"/>
            <a:ext cx="7772400" cy="762000"/>
          </a:xfrm>
        </p:spPr>
        <p:txBody>
          <a:bodyPr/>
          <a:lstStyle/>
          <a:p>
            <a:r>
              <a:rPr lang="en-US" sz="3600" dirty="0"/>
              <a:t>FEAL-4 Differential Attack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741" y="1129507"/>
            <a:ext cx="3352800" cy="609600"/>
          </a:xfrm>
        </p:spPr>
        <p:txBody>
          <a:bodyPr/>
          <a:lstStyle/>
          <a:p>
            <a:r>
              <a:rPr lang="en-US" sz="2000" dirty="0"/>
              <a:t>Primary for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2000" baseline="-25000" dirty="0">
                <a:latin typeface="Arial" charset="0"/>
                <a:ea typeface="Arial" charset="0"/>
                <a:cs typeface="Arial" charset="0"/>
              </a:rPr>
              <a:t>3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4800600" y="1169474"/>
            <a:ext cx="3810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Secondary for K</a:t>
            </a:r>
            <a:r>
              <a:rPr lang="en-US" sz="2000" baseline="-25000" dirty="0">
                <a:latin typeface="+mn-lt"/>
              </a:rPr>
              <a:t>3</a:t>
            </a:r>
            <a:endParaRPr lang="en-US" sz="2000" dirty="0">
              <a:latin typeface="+mn-lt"/>
            </a:endParaRPr>
          </a:p>
        </p:txBody>
      </p:sp>
      <p:pic>
        <p:nvPicPr>
          <p:cNvPr id="2334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76400"/>
            <a:ext cx="3962400" cy="3962400"/>
          </a:xfrm>
          <a:prstGeom prst="rect">
            <a:avLst/>
          </a:prstGeom>
          <a:noFill/>
        </p:spPr>
      </p:pic>
      <p:pic>
        <p:nvPicPr>
          <p:cNvPr id="2334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6519" y="1711474"/>
            <a:ext cx="4178300" cy="3021013"/>
          </a:xfrm>
          <a:prstGeom prst="rect">
            <a:avLst/>
          </a:prstGeom>
          <a:noFill/>
        </p:spPr>
      </p:pic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681613" y="5740442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Assuming only one chosen plaintext pair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05600" y="5918284"/>
            <a:ext cx="20810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Slide adapted from Mark Stamp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85557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80085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FEAL-4 Round equations for F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315200" y="6286500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39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 bwMode="auto">
              <a:xfrm>
                <a:off x="381000" y="1752600"/>
                <a:ext cx="8534399" cy="4229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9056" tIns="34529" rIns="69056" bIns="34529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For the Linear attack, we use the second FEAL-4 description</a:t>
                </a:r>
              </a:p>
              <a:p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First, we compute some round invariants based on the round function and the fact that (</a:t>
                </a:r>
                <a:r>
                  <a:rPr lang="en-US" sz="1800" kern="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a+b</a:t>
                </a:r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 and (a+b+1) is linear over GF(2) in the least significant but of each byte.</a:t>
                </a:r>
              </a:p>
              <a:p>
                <a:endParaRPr lang="en-US" sz="1800" kern="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Notation: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let Y=F(X).  We use X[</a:t>
                </a:r>
                <a:r>
                  <a:rPr lang="en-US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i,j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 to denote X[</a:t>
                </a:r>
                <a:r>
                  <a:rPr lang="en-US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⨁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X[j]</a:t>
                </a:r>
              </a:p>
              <a:p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Y=(y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y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y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y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), X=(x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,x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,x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,x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Using the definition of F, we will see that the following linear constraints hold with probability 1 over GF(2). </a:t>
                </a:r>
              </a:p>
              <a:p>
                <a:pPr marL="557213" lvl="2" indent="-257175">
                  <a:spcBef>
                    <a:spcPts val="15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Y[13] = X[7, 15, 23, 31] + 1  (or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𝑋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13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7,15,23,31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+1</m:t>
                    </m:r>
                    <m:r>
                      <a:rPr lang="en-US" sz="180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 marL="557213" lvl="2" indent="-257175">
                  <a:spcBef>
                    <a:spcPts val="15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Y[5, 15] = X[7] (or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𝑋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5,15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[7</m:t>
                    </m:r>
                    <m:r>
                      <a:rPr lang="en-US" sz="180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]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</a:t>
                </a:r>
              </a:p>
              <a:p>
                <a:pPr marL="557213" lvl="2" indent="-257175">
                  <a:spcBef>
                    <a:spcPts val="15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Y[15, 21] = X[23, 31] (or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𝑋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15,21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23,31</m:t>
                        </m:r>
                      </m:e>
                    </m:d>
                    <m:r>
                      <a:rPr lang="en-US" sz="180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 marL="557213" lvl="2" indent="-257175">
                  <a:spcBef>
                    <a:spcPts val="15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Y[23, 29] = X[31] + 1 (or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𝑋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23,29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+1</m:t>
                    </m:r>
                    <m:r>
                      <a:rPr lang="en-US" sz="180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2200" kern="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 marL="257175" lvl="1" indent="-257175">
                  <a:buFontTx/>
                  <a:buChar char="•"/>
                </a:pPr>
                <a:endParaRPr lang="en-US" sz="1350" kern="0" dirty="0">
                  <a:sym typeface="Symbol" pitchFamily="18" charset="2"/>
                </a:endParaRPr>
              </a:p>
              <a:p>
                <a:endParaRPr lang="en-US" sz="1350" kern="0" dirty="0">
                  <a:sym typeface="Symbol" pitchFamily="18" charset="2"/>
                </a:endParaRPr>
              </a:p>
              <a:p>
                <a:pPr>
                  <a:buFontTx/>
                  <a:buNone/>
                </a:pPr>
                <a:endParaRPr lang="en-US" sz="1500" kern="0" dirty="0">
                  <a:sym typeface="Symbol" pitchFamily="18" charset="2"/>
                </a:endParaRPr>
              </a:p>
              <a:p>
                <a:pPr>
                  <a:buFontTx/>
                  <a:buNone/>
                </a:pPr>
                <a:endParaRPr lang="en-US" sz="1500" kern="0" dirty="0">
                  <a:latin typeface="Times-Roman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752600"/>
                <a:ext cx="8534399" cy="4229100"/>
              </a:xfrm>
              <a:prstGeom prst="rect">
                <a:avLst/>
              </a:prstGeom>
              <a:blipFill>
                <a:blip r:embed="rId2"/>
                <a:stretch>
                  <a:fillRect l="-893" t="-120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94264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096000" y="629412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How input differentials affect output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200" y="4419600"/>
            <a:ext cx="2590800" cy="762000"/>
          </a:xfrm>
        </p:spPr>
        <p:txBody>
          <a:bodyPr/>
          <a:lstStyle/>
          <a:p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After P</a:t>
            </a:r>
          </a:p>
          <a:p>
            <a:pPr lvl="1"/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Affected by box</a:t>
            </a:r>
          </a:p>
          <a:p>
            <a:pPr>
              <a:buNone/>
            </a:pPr>
            <a:endParaRPr lang="en-US" altLang="zh-TW" sz="2000" dirty="0">
              <a:solidFill>
                <a:srgbClr val="000000"/>
              </a:solidFill>
              <a:ea typeface="PMingLiU" pitchFamily="18" charset="-12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228141"/>
              </p:ext>
            </p:extLst>
          </p:nvPr>
        </p:nvGraphicFramePr>
        <p:xfrm>
          <a:off x="228600" y="1356360"/>
          <a:ext cx="2819400" cy="268224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03837"/>
              </p:ext>
            </p:extLst>
          </p:nvPr>
        </p:nvGraphicFramePr>
        <p:xfrm>
          <a:off x="3276600" y="716280"/>
          <a:ext cx="2438400" cy="301752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375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566386"/>
              </p:ext>
            </p:extLst>
          </p:nvPr>
        </p:nvGraphicFramePr>
        <p:xfrm>
          <a:off x="6096000" y="1066800"/>
          <a:ext cx="2895600" cy="326136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593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52400" y="899160"/>
            <a:ext cx="259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Expansion Matrix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FD44B69-A18F-3ABC-648F-0AD522AFE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160759"/>
              </p:ext>
            </p:extLst>
          </p:nvPr>
        </p:nvGraphicFramePr>
        <p:xfrm>
          <a:off x="3276600" y="3810000"/>
          <a:ext cx="2690817" cy="301752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433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600" b="1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en-US" sz="1600" b="0" u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5829300" cy="5715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FEAL-4 Linear Equations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543800" y="6172200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40</a:t>
            </a:fld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75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19075" y="1371600"/>
                <a:ext cx="8705849" cy="4495800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Using the second FEAL-4 description</a:t>
                </a:r>
              </a:p>
              <a:p>
                <a:pPr marL="600075" lvl="1" indent="-257175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 marL="600075" lvl="1" indent="-257175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 marL="600075" lvl="1" indent="-257175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 marL="600075" lvl="1" indent="-257175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3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5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Combining the last two equations we get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4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5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 or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)[23,29]=(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4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5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)[23,29]</m:t>
                    </m:r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 algn="just"/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Applying the fourth-round equation </a:t>
                </a:r>
              </a:p>
              <a:p>
                <a:pPr lvl="1" algn="just"/>
                <a14:m>
                  <m:oMath xmlns:m="http://schemas.openxmlformats.org/officeDocument/2006/math"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23,29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𝐹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31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+1=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4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23,29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4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5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3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31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+1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</a:t>
                </a:r>
              </a:p>
              <a:p>
                <a:pPr algn="just"/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One more rearrangement yields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31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23, 29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31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23,29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31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[23,29]+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23,29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3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4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[31]</m:t>
                    </m:r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 algn="just"/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This is the equation we use in the attack</a:t>
                </a:r>
                <a:endParaRPr lang="en-US" sz="1600" dirty="0">
                  <a:sym typeface="Symbol" pitchFamily="18" charset="2"/>
                </a:endParaRPr>
              </a:p>
              <a:p>
                <a:endParaRPr lang="en-US" sz="1350" dirty="0">
                  <a:sym typeface="Symbol" pitchFamily="18" charset="2"/>
                </a:endParaRPr>
              </a:p>
              <a:p>
                <a:endParaRPr lang="en-US" sz="1350" dirty="0">
                  <a:sym typeface="Symbol" pitchFamily="18" charset="2"/>
                </a:endParaRPr>
              </a:p>
              <a:p>
                <a:endParaRPr lang="en-US" sz="1350" dirty="0">
                  <a:sym typeface="Symbol" pitchFamily="18" charset="2"/>
                </a:endParaRPr>
              </a:p>
              <a:p>
                <a:endParaRPr lang="en-US" sz="1500" dirty="0">
                  <a:latin typeface="Times-Roman" charset="0"/>
                  <a:sym typeface="Symbol" pitchFamily="18" charset="2"/>
                </a:endParaRPr>
              </a:p>
              <a:p>
                <a:endParaRPr lang="en-US" sz="1800" dirty="0">
                  <a:latin typeface="Times-Roman" charset="0"/>
                  <a:sym typeface="Symbol" pitchFamily="18" charset="2"/>
                </a:endParaRPr>
              </a:p>
              <a:p>
                <a:endParaRPr lang="en-US" sz="1500" dirty="0">
                  <a:latin typeface="Times-Roman" charset="0"/>
                </a:endParaRPr>
              </a:p>
              <a:p>
                <a:endParaRPr lang="en-US" sz="1500" dirty="0">
                  <a:latin typeface="Times-Roman" charset="0"/>
                </a:endParaRPr>
              </a:p>
              <a:p>
                <a:endParaRPr lang="en-US" sz="1500" dirty="0">
                  <a:latin typeface="Times-Roman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2375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19075" y="1371600"/>
                <a:ext cx="8705849" cy="4495800"/>
              </a:xfrm>
              <a:blipFill>
                <a:blip r:embed="rId2"/>
                <a:stretch>
                  <a:fillRect l="-583" t="-563" b="-14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5536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71475" y="14235"/>
            <a:ext cx="8153400" cy="1204965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FEAL-4 Simple Linear Attack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5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219200"/>
                <a:ext cx="8439150" cy="3638550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15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We found on the last slide</a:t>
                </a:r>
              </a:p>
              <a:p>
                <a:pPr lvl="1">
                  <a:spcBef>
                    <a:spcPts val="150"/>
                  </a:spcBef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31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31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23, 29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31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23,29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31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[23,29]+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23,29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3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4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[31]</m:t>
                    </m:r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>
                  <a:spcBef>
                    <a:spcPts val="15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Suppose we guess a candidate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.  Then we can compute the left-hand side of the above equation.  We don’t know the right-hand side but a correct guess will yield the same right hand side value for all input/output texts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𝑃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𝐶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.</a:t>
                </a:r>
              </a:p>
              <a:p>
                <a:pPr>
                  <a:spcBef>
                    <a:spcPts val="15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Having found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 we can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explicitly.  Using the same estimation technique we can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.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</a:t>
                </a:r>
              </a:p>
              <a:p>
                <a:pPr>
                  <a:spcBef>
                    <a:spcPts val="15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Now we can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explicitly.  Knowing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allows us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.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>
                  <a:spcBef>
                    <a:spcPts val="15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Knowing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allows us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.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>
                  <a:spcBef>
                    <a:spcPts val="15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Now we can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. And we’re done.</a:t>
                </a:r>
              </a:p>
              <a:p>
                <a:pPr>
                  <a:spcBef>
                    <a:spcPts val="15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This requires about 128 known plain/cipher text pairs (to isolate one or at most a few possible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0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′</m:t>
                        </m:r>
                      </m:sup>
                    </m:sSubSup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𝑠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and the attack takes on the order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34</m:t>
                        </m:r>
                      </m:sup>
                    </m:sSup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which is quite feasible.</a:t>
                </a:r>
              </a:p>
              <a:p>
                <a:pPr>
                  <a:spcBef>
                    <a:spcPts val="15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However, we can use a little trick to reduce this further to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18</m:t>
                        </m:r>
                      </m:sup>
                    </m:sSup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 which is very small.</a:t>
                </a:r>
              </a:p>
              <a:p>
                <a:pPr>
                  <a:spcBef>
                    <a:spcPts val="15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To mount the faster attack requires using other round equations (which we could have use here to reduce the number of plain/cipher pairs.</a:t>
                </a:r>
              </a:p>
            </p:txBody>
          </p:sp>
        </mc:Choice>
        <mc:Fallback xmlns="">
          <p:sp>
            <p:nvSpPr>
              <p:cNvPr id="2385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219200"/>
                <a:ext cx="8439150" cy="3638550"/>
              </a:xfrm>
              <a:blipFill>
                <a:blip r:embed="rId2"/>
                <a:stretch>
                  <a:fillRect l="-752" t="-697" b="-45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543800" y="6324600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41</a:t>
            </a:fld>
            <a:endParaRPr lang="en-US" altLang="ko-KR" dirty="0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534400" cy="990600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Computing the constraint Equations - A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86600" y="5943600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42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07310" y="1752600"/>
            <a:ext cx="8103290" cy="322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9056" tIns="34529" rIns="69056" bIns="34529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The final equation we used above can be written as:</a:t>
            </a:r>
          </a:p>
          <a:p>
            <a:pPr marL="600075" lvl="1">
              <a:spcBef>
                <a:spcPts val="150"/>
              </a:spcBef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)[23,29]+P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[31]+(C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)[31]+F(P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</a:t>
            </a:r>
          </a:p>
          <a:p>
            <a:pPr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It was derived from 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)[23,29] = 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[23,29] + 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[23, 29].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[23, 29] =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)[31]+1, and 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[31] = 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[31]+F(R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)[31], giving 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[23, 29] = 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[31] +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)[31] +1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[23,29] = 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)[31]+1</a:t>
            </a:r>
          </a:p>
          <a:p>
            <a:pPr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Combining, we get</a:t>
            </a:r>
          </a:p>
          <a:p>
            <a:pPr lvl="1">
              <a:spcBef>
                <a:spcPts val="150"/>
              </a:spcBef>
            </a:pPr>
            <a:r>
              <a:rPr lang="en-US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18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(P,C) = f(K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= 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)[23,29] + 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))[31]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Should be constant</a:t>
            </a:r>
          </a:p>
        </p:txBody>
      </p:sp>
    </p:spTree>
    <p:extLst>
      <p:ext uri="{BB962C8B-B14F-4D97-AF65-F5344CB8AC3E}">
        <p14:creationId xmlns:p14="http://schemas.microsoft.com/office/powerpoint/2010/main" val="3752030161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10641" y="228600"/>
            <a:ext cx="8522717" cy="1085850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Computing the Constraint Equations - B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447523" y="6182248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43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0120" y="1828800"/>
            <a:ext cx="8223758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9056" tIns="34529" rIns="69056" bIns="34529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Analogously,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)[13] = 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[13] + 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[13]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[13] =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)[13]+1 = 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)[7, 15, 23, 31]+1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 = 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 +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))[7, 15, 23, 31], so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[13] = 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 +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))[7, 15, 23, 31] +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31]+1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[13] =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)[13]+1 = 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[7, 15, 23, 31]+1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)[13] = 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 +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))[7, 15, 23, 31]+</a:t>
            </a:r>
          </a:p>
          <a:p>
            <a:pPr marL="300038" lvl="1" indent="0">
              <a:spcBef>
                <a:spcPts val="150"/>
              </a:spcBef>
              <a:buNone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31]+(R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[7, 15, 23, 31]</a:t>
            </a:r>
          </a:p>
          <a:p>
            <a:pPr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This yields</a:t>
            </a:r>
          </a:p>
          <a:p>
            <a:pPr marL="214313" lvl="1">
              <a:spcBef>
                <a:spcPts val="150"/>
              </a:spcBef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)[13]+(P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+(C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))[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7, 15, 23, 31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]</a:t>
            </a:r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350" kern="0" dirty="0"/>
          </a:p>
          <a:p>
            <a:endParaRPr lang="en-US" sz="1350" kern="0" dirty="0"/>
          </a:p>
          <a:p>
            <a:pPr lvl="1"/>
            <a:endParaRPr lang="en-US" sz="1050" kern="0" dirty="0"/>
          </a:p>
        </p:txBody>
      </p:sp>
    </p:spTree>
    <p:extLst>
      <p:ext uri="{BB962C8B-B14F-4D97-AF65-F5344CB8AC3E}">
        <p14:creationId xmlns:p14="http://schemas.microsoft.com/office/powerpoint/2010/main" val="2961367775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-152400"/>
            <a:ext cx="8458200" cy="1619250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Computing the Constraint Equations - C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343650" y="5486400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44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1950982"/>
            <a:ext cx="7228232" cy="349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9056" tIns="34529" rIns="69056" bIns="34529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257175" lvl="1" indent="-257175">
              <a:spcBef>
                <a:spcPts val="150"/>
              </a:spcBef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Similarly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+1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)[7]</a:t>
            </a:r>
          </a:p>
          <a:p>
            <a:pPr lvl="1"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))[7], so</a:t>
            </a:r>
          </a:p>
          <a:p>
            <a:pPr lvl="1"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[7]+F(R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))[7] +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</a:t>
            </a:r>
          </a:p>
          <a:p>
            <a:pPr lvl="1"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[7]</a:t>
            </a:r>
          </a:p>
          <a:p>
            <a:pPr lvl="1"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[7]+F(R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))[7]+K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[7]+(R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[7]</a:t>
            </a:r>
          </a:p>
          <a:p>
            <a:pPr>
              <a:spcBef>
                <a:spcPts val="150"/>
              </a:spcBef>
            </a:pP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This gives</a:t>
            </a:r>
          </a:p>
          <a:p>
            <a:pPr marL="514350" lvl="2">
              <a:spcBef>
                <a:spcPts val="150"/>
              </a:spcBef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)[5, 15]+(P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))[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]</a:t>
            </a:r>
          </a:p>
          <a:p>
            <a:pPr marL="0" indent="0">
              <a:spcBef>
                <a:spcPts val="150"/>
              </a:spcBef>
              <a:buNone/>
            </a:pPr>
            <a:endParaRPr lang="en-US" sz="15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350" kern="0" dirty="0"/>
          </a:p>
          <a:p>
            <a:pPr lvl="1"/>
            <a:endParaRPr lang="en-US" sz="1050" kern="0" dirty="0"/>
          </a:p>
        </p:txBody>
      </p:sp>
    </p:spTree>
    <p:extLst>
      <p:ext uri="{BB962C8B-B14F-4D97-AF65-F5344CB8AC3E}">
        <p14:creationId xmlns:p14="http://schemas.microsoft.com/office/powerpoint/2010/main" val="1586577363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0"/>
            <a:ext cx="8534400" cy="1066800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Computing the Constraint Equations - 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343650" y="5486400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45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1676400"/>
            <a:ext cx="8458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9056" tIns="34529" rIns="69056" bIns="34529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257175" lvl="1" indent="-257175">
              <a:spcBef>
                <a:spcPts val="150"/>
              </a:spcBef>
              <a:buFontTx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From Y[15, 21] = X[23, 31]</a:t>
            </a:r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 = 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 + 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 =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]+1 = 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], so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+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 +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 =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 = 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This gives 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 +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 +(R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This gives</a:t>
            </a:r>
          </a:p>
          <a:p>
            <a:pPr marL="514350" lvl="2">
              <a:spcBef>
                <a:spcPts val="150"/>
              </a:spcBef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)[15, 21]+(P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+(C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))[23, 31]</a:t>
            </a:r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500" kern="0" dirty="0"/>
          </a:p>
          <a:p>
            <a:pPr lvl="1"/>
            <a:endParaRPr lang="en-US" sz="1050" kern="0" dirty="0"/>
          </a:p>
        </p:txBody>
      </p:sp>
    </p:spTree>
    <p:extLst>
      <p:ext uri="{BB962C8B-B14F-4D97-AF65-F5344CB8AC3E}">
        <p14:creationId xmlns:p14="http://schemas.microsoft.com/office/powerpoint/2010/main" val="1851939264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30145"/>
            <a:ext cx="8915400" cy="1390650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Computing the Constraint Equations - 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343650" y="5486400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46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5799" y="1676400"/>
            <a:ext cx="8610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9056" tIns="34529" rIns="69056" bIns="34529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We will use one more constraint.  Adding all four round constraints, we get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)[5,13,21] = 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[5,13,21]+Y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[5,13,21] =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[5,13,21] +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[5,13,21]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[5,13,21] = 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[15]+1 and since 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= 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[5,13,21] = F(L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)= 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)[15]+1</a:t>
            </a:r>
          </a:p>
          <a:p>
            <a:pPr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This gives</a:t>
            </a:r>
          </a:p>
          <a:p>
            <a:pPr lvl="1">
              <a:spcBef>
                <a:spcPts val="150"/>
              </a:spcBef>
            </a:pPr>
            <a:r>
              <a:rPr lang="en-US" sz="1800" kern="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1800" kern="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E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)[5,13,21]+P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[15]+(C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)[15]+F(P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)[15]</a:t>
            </a:r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7175" lvl="1" indent="-257175">
              <a:spcBef>
                <a:spcPts val="150"/>
              </a:spcBef>
              <a:buFontTx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Putting 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(x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x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x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x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we n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ote that 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)[15] is only dependent on (x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x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x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x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 marL="257175" lvl="1" indent="-257175">
              <a:spcBef>
                <a:spcPts val="150"/>
              </a:spcBef>
              <a:buFontTx/>
              <a:buChar char="•"/>
            </a:pPr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257175" lvl="1" indent="-257175">
              <a:spcBef>
                <a:spcPts val="150"/>
              </a:spcBef>
              <a:buFontTx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Similar relations hold looking at FEAL-4 as a decryption algorithm.  These constraints are summarized in the next two slides.</a:t>
            </a:r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237284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554" y="76200"/>
            <a:ext cx="8763000" cy="1466850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FEAL-4 Summary of invariants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343650" y="5486400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47</a:t>
            </a:fld>
            <a:endParaRPr lang="en-US" altLang="ko-KR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25557" y="2232393"/>
          <a:ext cx="7712766" cy="2928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5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0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809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First Round Equation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 bits </a:t>
                      </a:r>
                      <a:r>
                        <a:rPr lang="en-US" sz="140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affecting outcome</a:t>
                      </a:r>
                      <a:endParaRPr lang="en-US" sz="1400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12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4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A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(P,C)=(C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)[23,29]+P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[31]+(C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)[31]+F(P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)[31]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12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4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B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)[13]+ (P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)+F(P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</a:t>
                      </a:r>
                      <a:r>
                        <a:rPr lang="en-US" sz="1400" kern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7, 15, 23, 31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12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1" indent="0">
                        <a:buNone/>
                      </a:pPr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4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C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)[5, 15]+ (P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)+F(P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</a:t>
                      </a:r>
                      <a:r>
                        <a:rPr lang="en-US" sz="14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7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12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-171450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4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D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)[15, 21]+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)+F(P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))[23, 31]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589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400" kern="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E</a:t>
                      </a:r>
                      <a:r>
                        <a:rPr lang="en-US" sz="14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(P,C)=(C</a:t>
                      </a:r>
                      <a:r>
                        <a:rPr lang="en-US" sz="14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4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4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4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)[5,13,21]+P</a:t>
                      </a:r>
                      <a:r>
                        <a:rPr lang="en-US" sz="14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[15]+ (C</a:t>
                      </a:r>
                      <a:r>
                        <a:rPr lang="en-US" sz="14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4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4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)[15]+F(P</a:t>
                      </a:r>
                      <a:r>
                        <a:rPr lang="en-US" sz="14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4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4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4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4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)[15]</a:t>
                      </a:r>
                      <a:endParaRPr lang="en-US" sz="1400" kern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9,</a:t>
                      </a:r>
                      <a:r>
                        <a:rPr lang="is-I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…,15;</a:t>
                      </a:r>
                      <a:r>
                        <a:rPr lang="is-IS" sz="1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17,...,23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35089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62924" cy="876300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FEAL-4 Summary of invariants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343650" y="5486400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48</a:t>
            </a:fld>
            <a:endParaRPr lang="en-US" altLang="ko-KR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23876" y="2228850"/>
          <a:ext cx="7867649" cy="3110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3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Fourth Round Equation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 bits </a:t>
                      </a:r>
                      <a:r>
                        <a:rPr lang="en-US" sz="140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affecting outcome</a:t>
                      </a:r>
                      <a:endParaRPr lang="en-US" sz="1400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57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4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A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(P,C)=(P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)[23,29]+(C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))[31]+F(C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)[31]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57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4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B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)[13]+(C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  [</a:t>
                      </a:r>
                      <a:r>
                        <a:rPr lang="en-US" sz="1400" kern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7, 15, 23, 31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]+F(C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</a:t>
                      </a:r>
                      <a:r>
                        <a:rPr lang="en-US" sz="1400" kern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7, 15, 23, 31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57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4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C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)[5, 15]+ (C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 [</a:t>
                      </a:r>
                      <a:r>
                        <a:rPr lang="en-US" sz="14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7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]+F(C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</a:t>
                      </a:r>
                      <a:r>
                        <a:rPr lang="en-US" sz="14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7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57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-171450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4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D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)[15, 21]+(C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 +F(C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))[23, 31]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368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400" kern="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E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 </a:t>
                      </a:r>
                      <a:r>
                        <a:rPr lang="en-US" sz="14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(P,C)=(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4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)[5,13,21]+ 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 </a:t>
                      </a:r>
                      <a:r>
                        <a:rPr lang="en-US" sz="14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[15]+F(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4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)[15]</a:t>
                      </a:r>
                      <a:endParaRPr lang="en-US" sz="1400" kern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lvl="1" indent="0">
                        <a:buNone/>
                      </a:pP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  <a:sym typeface="Symbol" pitchFamily="18" charset="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9,</a:t>
                      </a:r>
                      <a:r>
                        <a:rPr lang="is-I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…,15;</a:t>
                      </a:r>
                      <a:r>
                        <a:rPr lang="is-IS" sz="1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17,...,23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6872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077200" cy="1638300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Faster FEAL-4 Linear Attack in gory detail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467600" y="6172200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49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1" y="1952625"/>
            <a:ext cx="84582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9056" tIns="34529" rIns="69056" bIns="34529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257175" lvl="1" indent="-257175">
              <a:spcBef>
                <a:spcPts val="150"/>
              </a:spcBef>
              <a:buFont typeface="Wingdings" pitchFamily="2" charset="2"/>
              <a:buChar char="§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If X= 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), Y= 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and Z= 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. Note that X, Y and Z are known once we know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and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. 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= 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marL="257175" lvl="1" indent="-257175">
              <a:spcBef>
                <a:spcPts val="150"/>
              </a:spcBef>
              <a:buFont typeface="Wingdings" pitchFamily="2" charset="2"/>
              <a:buChar char="§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Guess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[0,1],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[2,3] and compute X[0,1], X[2,3], we can test the guess by checking that (Z+Y+F(X+K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))[8,9,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…15] remains constant over a set of plain/cipher pairs.  This requires 2</a:t>
            </a:r>
            <a:r>
              <a:rPr lang="is-IS" sz="18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time.</a:t>
            </a:r>
          </a:p>
          <a:p>
            <a:pPr marL="257175" lvl="1" indent="-257175">
              <a:spcBef>
                <a:spcPts val="150"/>
              </a:spcBef>
              <a:buFont typeface="Wingdings" pitchFamily="2" charset="2"/>
              <a:buChar char="§"/>
            </a:pP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Next, guess K</a:t>
            </a:r>
            <a:r>
              <a:rPr lang="is-I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[0], K</a:t>
            </a:r>
            <a:r>
              <a:rPr lang="is-I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[3] and again confirm the guess by checking that 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(Z+Y+F(X+K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 is constant.  </a:t>
            </a:r>
          </a:p>
          <a:p>
            <a:pPr marL="257175" lvl="1" indent="-257175">
              <a:spcBef>
                <a:spcPts val="150"/>
              </a:spcBef>
              <a:buFont typeface="Wingdings" pitchFamily="2" charset="2"/>
              <a:buChar char="§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Now that we know 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, can compute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= 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257175" lvl="1" indent="-257175">
              <a:spcBef>
                <a:spcPts val="150"/>
              </a:spcBef>
              <a:buFont typeface="Wingdings" pitchFamily="2" charset="2"/>
              <a:buChar char="§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By looking at the corresponding FEAL-4 decryption, we get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in exactly the same way as well as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</a:p>
          <a:p>
            <a:pPr marL="257175" lvl="1" indent="-257175">
              <a:spcBef>
                <a:spcPts val="150"/>
              </a:spcBef>
              <a:buFont typeface="Wingdings" pitchFamily="2" charset="2"/>
              <a:buChar char="§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Finally, we check the complete set of guesses to confirm all the sub-keys are right.</a:t>
            </a:r>
          </a:p>
          <a:p>
            <a:pPr marL="257175" lvl="1" indent="-257175">
              <a:spcBef>
                <a:spcPts val="150"/>
              </a:spcBef>
              <a:buFont typeface="Wingdings" pitchFamily="2" charset="2"/>
              <a:buChar char="§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The entire automated attack runs in about 1 second on my MAC using 128 pairs of corresponding plain and cipher text</a:t>
            </a:r>
            <a:r>
              <a:rPr lang="en-US" sz="1600" kern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00038" lvl="2" indent="0">
              <a:buNone/>
            </a:pPr>
            <a:endParaRPr lang="en-US" sz="1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57213" lvl="2" indent="-257175"/>
            <a:endParaRPr lang="en-US" sz="1350" kern="0" dirty="0"/>
          </a:p>
        </p:txBody>
      </p:sp>
    </p:spTree>
    <p:extLst>
      <p:ext uri="{BB962C8B-B14F-4D97-AF65-F5344CB8AC3E}">
        <p14:creationId xmlns:p14="http://schemas.microsoft.com/office/powerpoint/2010/main" val="196919536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623062" y="152400"/>
            <a:ext cx="7772400" cy="685800"/>
          </a:xfrm>
        </p:spPr>
        <p:txBody>
          <a:bodyPr/>
          <a:lstStyle/>
          <a:p>
            <a:r>
              <a:rPr lang="en-US" sz="3600" dirty="0"/>
              <a:t>DC of DES, 4 rounds - 1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4953000" cy="4800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Input differential: 0x20000000 00000000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A’= 0, a’=0; b’= 0x20000000, B’ is affected (at most) as mask=0x00808202=P(f0000000) since only the first S box is non-zero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d’=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’ is known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D’=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’⨁B’ is known in 28 bits (all but the mask positions: 0x00808202)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S/N=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/(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𝛾), is the ratio of discarded pairs to all pairs, is the number of keys suggested by a pair.  Remember only about .8 of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output patterns are possible.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Bits that leave all S-boxes but S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are valid.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Weighted probabilities (next slide)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each S box, try all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keys and bump counts for each key which matches the differential,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d’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’.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cs typeface="Courier New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50D2368-F625-2BE1-68EC-8C86186D3631}"/>
              </a:ext>
            </a:extLst>
          </p:cNvPr>
          <p:cNvGrpSpPr/>
          <p:nvPr/>
        </p:nvGrpSpPr>
        <p:grpSpPr>
          <a:xfrm>
            <a:off x="5257800" y="914400"/>
            <a:ext cx="3733800" cy="5334000"/>
            <a:chOff x="5334000" y="914400"/>
            <a:chExt cx="3802784" cy="5257800"/>
          </a:xfrm>
        </p:grpSpPr>
        <p:sp>
          <p:nvSpPr>
            <p:cNvPr id="101384" name="Rectangle 6"/>
            <p:cNvSpPr>
              <a:spLocks noChangeArrowheads="1"/>
            </p:cNvSpPr>
            <p:nvPr/>
          </p:nvSpPr>
          <p:spPr bwMode="auto">
            <a:xfrm>
              <a:off x="6956015" y="2090693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5" name="Text Box 7"/>
            <p:cNvSpPr txBox="1">
              <a:spLocks noChangeArrowheads="1"/>
            </p:cNvSpPr>
            <p:nvPr/>
          </p:nvSpPr>
          <p:spPr bwMode="auto">
            <a:xfrm>
              <a:off x="5475045" y="1962488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6" name="Line 8"/>
            <p:cNvSpPr>
              <a:spLocks noChangeShapeType="1"/>
            </p:cNvSpPr>
            <p:nvPr/>
          </p:nvSpPr>
          <p:spPr bwMode="auto">
            <a:xfrm flipH="1">
              <a:off x="5757134" y="2173310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7" name="Text Box 9"/>
            <p:cNvSpPr txBox="1">
              <a:spLocks noChangeArrowheads="1"/>
            </p:cNvSpPr>
            <p:nvPr/>
          </p:nvSpPr>
          <p:spPr bwMode="auto">
            <a:xfrm>
              <a:off x="5898179" y="914400"/>
              <a:ext cx="2679850" cy="56830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’ 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’</a:t>
              </a:r>
            </a:p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0x20000000 00000000</a:t>
              </a:r>
            </a:p>
          </p:txBody>
        </p:sp>
        <p:sp>
          <p:nvSpPr>
            <p:cNvPr id="101388" name="Text Box 10"/>
            <p:cNvSpPr txBox="1">
              <a:spLocks noChangeArrowheads="1"/>
            </p:cNvSpPr>
            <p:nvPr/>
          </p:nvSpPr>
          <p:spPr bwMode="auto">
            <a:xfrm>
              <a:off x="6906024" y="5727878"/>
              <a:ext cx="5848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101389" name="Line 11"/>
            <p:cNvSpPr>
              <a:spLocks noChangeShapeType="1"/>
            </p:cNvSpPr>
            <p:nvPr/>
          </p:nvSpPr>
          <p:spPr bwMode="auto">
            <a:xfrm flipH="1">
              <a:off x="7590716" y="2173310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0" name="Text Box 12"/>
            <p:cNvSpPr txBox="1">
              <a:spLocks noChangeArrowheads="1"/>
            </p:cNvSpPr>
            <p:nvPr/>
          </p:nvSpPr>
          <p:spPr bwMode="auto">
            <a:xfrm>
              <a:off x="7183031" y="2025203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393" name="Line 15"/>
            <p:cNvSpPr>
              <a:spLocks noChangeShapeType="1"/>
            </p:cNvSpPr>
            <p:nvPr/>
          </p:nvSpPr>
          <p:spPr bwMode="auto">
            <a:xfrm>
              <a:off x="7308627" y="1506828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4" name="Line 16"/>
            <p:cNvSpPr>
              <a:spLocks noChangeShapeType="1"/>
            </p:cNvSpPr>
            <p:nvPr/>
          </p:nvSpPr>
          <p:spPr bwMode="auto">
            <a:xfrm>
              <a:off x="5686612" y="1803042"/>
              <a:ext cx="310298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5" name="Line 17"/>
            <p:cNvSpPr>
              <a:spLocks noChangeShapeType="1"/>
            </p:cNvSpPr>
            <p:nvPr/>
          </p:nvSpPr>
          <p:spPr bwMode="auto">
            <a:xfrm>
              <a:off x="5686612" y="5431664"/>
              <a:ext cx="310298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6" name="Line 18"/>
            <p:cNvSpPr>
              <a:spLocks noChangeShapeType="1"/>
            </p:cNvSpPr>
            <p:nvPr/>
          </p:nvSpPr>
          <p:spPr bwMode="auto">
            <a:xfrm>
              <a:off x="7308627" y="5431664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7" name="Line 19"/>
            <p:cNvSpPr>
              <a:spLocks noChangeShapeType="1"/>
            </p:cNvSpPr>
            <p:nvPr/>
          </p:nvSpPr>
          <p:spPr bwMode="auto">
            <a:xfrm>
              <a:off x="5686612" y="1803042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8" name="Line 20"/>
            <p:cNvSpPr>
              <a:spLocks noChangeShapeType="1"/>
            </p:cNvSpPr>
            <p:nvPr/>
          </p:nvSpPr>
          <p:spPr bwMode="auto">
            <a:xfrm>
              <a:off x="8789597" y="1803042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9" name="Line 21"/>
            <p:cNvSpPr>
              <a:spLocks noChangeShapeType="1"/>
            </p:cNvSpPr>
            <p:nvPr/>
          </p:nvSpPr>
          <p:spPr bwMode="auto">
            <a:xfrm>
              <a:off x="5686612" y="2247363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0" name="Line 22"/>
            <p:cNvSpPr>
              <a:spLocks noChangeShapeType="1"/>
            </p:cNvSpPr>
            <p:nvPr/>
          </p:nvSpPr>
          <p:spPr bwMode="auto">
            <a:xfrm>
              <a:off x="8789597" y="2173310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1" name="Rectangle 23"/>
            <p:cNvSpPr>
              <a:spLocks noChangeArrowheads="1"/>
            </p:cNvSpPr>
            <p:nvPr/>
          </p:nvSpPr>
          <p:spPr bwMode="auto">
            <a:xfrm>
              <a:off x="6956015" y="3127442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2" name="Line 24"/>
            <p:cNvSpPr>
              <a:spLocks noChangeShapeType="1"/>
            </p:cNvSpPr>
            <p:nvPr/>
          </p:nvSpPr>
          <p:spPr bwMode="auto">
            <a:xfrm flipH="1">
              <a:off x="5757134" y="3210059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3" name="Line 25"/>
            <p:cNvSpPr>
              <a:spLocks noChangeShapeType="1"/>
            </p:cNvSpPr>
            <p:nvPr/>
          </p:nvSpPr>
          <p:spPr bwMode="auto">
            <a:xfrm flipH="1">
              <a:off x="7590716" y="3210059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4" name="Text Box 26"/>
            <p:cNvSpPr txBox="1">
              <a:spLocks noChangeArrowheads="1"/>
            </p:cNvSpPr>
            <p:nvPr/>
          </p:nvSpPr>
          <p:spPr bwMode="auto">
            <a:xfrm>
              <a:off x="7253553" y="3061952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07" name="Line 29"/>
            <p:cNvSpPr>
              <a:spLocks noChangeShapeType="1"/>
            </p:cNvSpPr>
            <p:nvPr/>
          </p:nvSpPr>
          <p:spPr bwMode="auto">
            <a:xfrm>
              <a:off x="5686612" y="2913845"/>
              <a:ext cx="0" cy="26659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8" name="Line 30"/>
            <p:cNvSpPr>
              <a:spLocks noChangeShapeType="1"/>
            </p:cNvSpPr>
            <p:nvPr/>
          </p:nvSpPr>
          <p:spPr bwMode="auto">
            <a:xfrm flipH="1">
              <a:off x="8789597" y="2839791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9" name="Line 31"/>
            <p:cNvSpPr>
              <a:spLocks noChangeShapeType="1"/>
            </p:cNvSpPr>
            <p:nvPr/>
          </p:nvSpPr>
          <p:spPr bwMode="auto">
            <a:xfrm>
              <a:off x="5686612" y="3358166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0" name="Line 32"/>
            <p:cNvSpPr>
              <a:spLocks noChangeShapeType="1"/>
            </p:cNvSpPr>
            <p:nvPr/>
          </p:nvSpPr>
          <p:spPr bwMode="auto">
            <a:xfrm>
              <a:off x="8789597" y="3210059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1" name="Text Box 33"/>
            <p:cNvSpPr txBox="1">
              <a:spLocks noChangeArrowheads="1"/>
            </p:cNvSpPr>
            <p:nvPr/>
          </p:nvSpPr>
          <p:spPr bwMode="auto">
            <a:xfrm>
              <a:off x="5517652" y="3073291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2" name="Line 34"/>
            <p:cNvSpPr>
              <a:spLocks noChangeShapeType="1"/>
            </p:cNvSpPr>
            <p:nvPr/>
          </p:nvSpPr>
          <p:spPr bwMode="auto">
            <a:xfrm flipH="1">
              <a:off x="5686612" y="2469524"/>
              <a:ext cx="3102985" cy="44432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3" name="Line 35"/>
            <p:cNvSpPr>
              <a:spLocks noChangeShapeType="1"/>
            </p:cNvSpPr>
            <p:nvPr/>
          </p:nvSpPr>
          <p:spPr bwMode="auto">
            <a:xfrm>
              <a:off x="5686612" y="2543577"/>
              <a:ext cx="3102985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4" name="Rectangle 36"/>
            <p:cNvSpPr>
              <a:spLocks noChangeArrowheads="1"/>
            </p:cNvSpPr>
            <p:nvPr/>
          </p:nvSpPr>
          <p:spPr bwMode="auto">
            <a:xfrm>
              <a:off x="6956015" y="4904727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5" name="Line 37"/>
            <p:cNvSpPr>
              <a:spLocks noChangeShapeType="1"/>
            </p:cNvSpPr>
            <p:nvPr/>
          </p:nvSpPr>
          <p:spPr bwMode="auto">
            <a:xfrm flipH="1">
              <a:off x="5757134" y="4987343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6" name="Line 38"/>
            <p:cNvSpPr>
              <a:spLocks noChangeShapeType="1"/>
            </p:cNvSpPr>
            <p:nvPr/>
          </p:nvSpPr>
          <p:spPr bwMode="auto">
            <a:xfrm flipH="1">
              <a:off x="7590716" y="4987343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7" name="Text Box 39"/>
            <p:cNvSpPr txBox="1">
              <a:spLocks noChangeArrowheads="1"/>
            </p:cNvSpPr>
            <p:nvPr/>
          </p:nvSpPr>
          <p:spPr bwMode="auto">
            <a:xfrm>
              <a:off x="7183031" y="4839236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20" name="Line 42"/>
            <p:cNvSpPr>
              <a:spLocks noChangeShapeType="1"/>
            </p:cNvSpPr>
            <p:nvPr/>
          </p:nvSpPr>
          <p:spPr bwMode="auto">
            <a:xfrm>
              <a:off x="5686612" y="4691129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1" name="Line 43"/>
            <p:cNvSpPr>
              <a:spLocks noChangeShapeType="1"/>
            </p:cNvSpPr>
            <p:nvPr/>
          </p:nvSpPr>
          <p:spPr bwMode="auto">
            <a:xfrm flipH="1">
              <a:off x="8789597" y="4691129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2" name="Line 44"/>
            <p:cNvSpPr>
              <a:spLocks noChangeShapeType="1"/>
            </p:cNvSpPr>
            <p:nvPr/>
          </p:nvSpPr>
          <p:spPr bwMode="auto">
            <a:xfrm>
              <a:off x="5686612" y="5061396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3" name="Line 45"/>
            <p:cNvSpPr>
              <a:spLocks noChangeShapeType="1"/>
            </p:cNvSpPr>
            <p:nvPr/>
          </p:nvSpPr>
          <p:spPr bwMode="auto">
            <a:xfrm>
              <a:off x="8789597" y="4987343"/>
              <a:ext cx="0" cy="44432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4" name="Text Box 46"/>
            <p:cNvSpPr txBox="1">
              <a:spLocks noChangeArrowheads="1"/>
            </p:cNvSpPr>
            <p:nvPr/>
          </p:nvSpPr>
          <p:spPr bwMode="auto">
            <a:xfrm>
              <a:off x="5517652" y="4776522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5" name="Line 47"/>
            <p:cNvSpPr>
              <a:spLocks noChangeShapeType="1"/>
            </p:cNvSpPr>
            <p:nvPr/>
          </p:nvSpPr>
          <p:spPr bwMode="auto">
            <a:xfrm flipH="1">
              <a:off x="5686612" y="3506273"/>
              <a:ext cx="3102985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6" name="Line 48"/>
            <p:cNvSpPr>
              <a:spLocks noChangeShapeType="1"/>
            </p:cNvSpPr>
            <p:nvPr/>
          </p:nvSpPr>
          <p:spPr bwMode="auto">
            <a:xfrm>
              <a:off x="5686612" y="3580326"/>
              <a:ext cx="3102985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7" name="Rectangle 49"/>
            <p:cNvSpPr>
              <a:spLocks noChangeArrowheads="1"/>
            </p:cNvSpPr>
            <p:nvPr/>
          </p:nvSpPr>
          <p:spPr bwMode="auto">
            <a:xfrm>
              <a:off x="6956015" y="4090138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8" name="Line 50"/>
            <p:cNvSpPr>
              <a:spLocks noChangeShapeType="1"/>
            </p:cNvSpPr>
            <p:nvPr/>
          </p:nvSpPr>
          <p:spPr bwMode="auto">
            <a:xfrm flipH="1">
              <a:off x="5757134" y="4172754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9" name="Line 51"/>
            <p:cNvSpPr>
              <a:spLocks noChangeShapeType="1"/>
            </p:cNvSpPr>
            <p:nvPr/>
          </p:nvSpPr>
          <p:spPr bwMode="auto">
            <a:xfrm flipH="1">
              <a:off x="7590716" y="4172754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0" name="Text Box 52"/>
            <p:cNvSpPr txBox="1">
              <a:spLocks noChangeArrowheads="1"/>
            </p:cNvSpPr>
            <p:nvPr/>
          </p:nvSpPr>
          <p:spPr bwMode="auto">
            <a:xfrm>
              <a:off x="7183031" y="4024647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32" name="Line 54"/>
            <p:cNvSpPr>
              <a:spLocks noChangeShapeType="1"/>
            </p:cNvSpPr>
            <p:nvPr/>
          </p:nvSpPr>
          <p:spPr bwMode="auto">
            <a:xfrm>
              <a:off x="5686612" y="3876540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3" name="Line 55"/>
            <p:cNvSpPr>
              <a:spLocks noChangeShapeType="1"/>
            </p:cNvSpPr>
            <p:nvPr/>
          </p:nvSpPr>
          <p:spPr bwMode="auto">
            <a:xfrm flipH="1">
              <a:off x="8789597" y="3802487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4" name="Line 56"/>
            <p:cNvSpPr>
              <a:spLocks noChangeShapeType="1"/>
            </p:cNvSpPr>
            <p:nvPr/>
          </p:nvSpPr>
          <p:spPr bwMode="auto">
            <a:xfrm>
              <a:off x="5686612" y="4246808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5" name="Line 57"/>
            <p:cNvSpPr>
              <a:spLocks noChangeShapeType="1"/>
            </p:cNvSpPr>
            <p:nvPr/>
          </p:nvSpPr>
          <p:spPr bwMode="auto">
            <a:xfrm>
              <a:off x="8789597" y="4172754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6" name="Text Box 58"/>
            <p:cNvSpPr txBox="1">
              <a:spLocks noChangeArrowheads="1"/>
            </p:cNvSpPr>
            <p:nvPr/>
          </p:nvSpPr>
          <p:spPr bwMode="auto">
            <a:xfrm>
              <a:off x="5545568" y="3961933"/>
              <a:ext cx="35261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8" name="Line 60"/>
            <p:cNvSpPr>
              <a:spLocks noChangeShapeType="1"/>
            </p:cNvSpPr>
            <p:nvPr/>
          </p:nvSpPr>
          <p:spPr bwMode="auto">
            <a:xfrm flipH="1">
              <a:off x="5686612" y="4468968"/>
              <a:ext cx="3102985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9" name="Line 61"/>
            <p:cNvSpPr>
              <a:spLocks noChangeShapeType="1"/>
            </p:cNvSpPr>
            <p:nvPr/>
          </p:nvSpPr>
          <p:spPr bwMode="auto">
            <a:xfrm>
              <a:off x="5686612" y="4543022"/>
              <a:ext cx="3102985" cy="14810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5334000" y="1728989"/>
              <a:ext cx="3682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5334000" y="2765738"/>
              <a:ext cx="3682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7" name="Text Box 9"/>
            <p:cNvSpPr txBox="1">
              <a:spLocks noChangeArrowheads="1"/>
            </p:cNvSpPr>
            <p:nvPr/>
          </p:nvSpPr>
          <p:spPr bwMode="auto">
            <a:xfrm>
              <a:off x="5335452" y="3728433"/>
              <a:ext cx="334098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8" name="Text Box 9"/>
            <p:cNvSpPr txBox="1">
              <a:spLocks noChangeArrowheads="1"/>
            </p:cNvSpPr>
            <p:nvPr/>
          </p:nvSpPr>
          <p:spPr bwMode="auto">
            <a:xfrm>
              <a:off x="5351061" y="4543022"/>
              <a:ext cx="334098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8760635" y="1803042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71" name="Text Box 9"/>
            <p:cNvSpPr txBox="1">
              <a:spLocks noChangeArrowheads="1"/>
            </p:cNvSpPr>
            <p:nvPr/>
          </p:nvSpPr>
          <p:spPr bwMode="auto">
            <a:xfrm>
              <a:off x="8760635" y="2777077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2" name="Text Box 9"/>
            <p:cNvSpPr txBox="1">
              <a:spLocks noChangeArrowheads="1"/>
            </p:cNvSpPr>
            <p:nvPr/>
          </p:nvSpPr>
          <p:spPr bwMode="auto">
            <a:xfrm>
              <a:off x="8760635" y="3813826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73" name="Text Box 9"/>
            <p:cNvSpPr txBox="1">
              <a:spLocks noChangeArrowheads="1"/>
            </p:cNvSpPr>
            <p:nvPr/>
          </p:nvSpPr>
          <p:spPr bwMode="auto">
            <a:xfrm>
              <a:off x="8760635" y="4617075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686612" y="1877096"/>
              <a:ext cx="434981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686612" y="2910952"/>
              <a:ext cx="1148575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B=0x00?0??0?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013230" y="3873647"/>
              <a:ext cx="259920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968701" y="4688236"/>
              <a:ext cx="273273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590716" y="1877096"/>
              <a:ext cx="418662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524614" y="2910952"/>
              <a:ext cx="1212369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 0x20000000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731761" y="3876540"/>
              <a:ext cx="240635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731761" y="4691129"/>
              <a:ext cx="262887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Rectangle 6"/>
            <p:cNvSpPr>
              <a:spLocks noChangeArrowheads="1"/>
            </p:cNvSpPr>
            <p:nvPr/>
          </p:nvSpPr>
          <p:spPr bwMode="auto">
            <a:xfrm>
              <a:off x="5686612" y="955333"/>
              <a:ext cx="3102985" cy="551496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Rectangle 6"/>
            <p:cNvSpPr>
              <a:spLocks noChangeArrowheads="1"/>
            </p:cNvSpPr>
            <p:nvPr/>
          </p:nvSpPr>
          <p:spPr bwMode="auto">
            <a:xfrm>
              <a:off x="5686612" y="5727879"/>
              <a:ext cx="3102985" cy="44432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" name="Text Box 9">
              <a:extLst>
                <a:ext uri="{FF2B5EF4-FFF2-40B4-BE49-F238E27FC236}">
                  <a16:creationId xmlns:a16="http://schemas.microsoft.com/office/drawing/2014/main" id="{E41B0912-0FB9-F7A5-4186-CC71B7C04A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4003" y="5051272"/>
              <a:ext cx="36099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4" name="Text Box 9">
              <a:extLst>
                <a:ext uri="{FF2B5EF4-FFF2-40B4-BE49-F238E27FC236}">
                  <a16:creationId xmlns:a16="http://schemas.microsoft.com/office/drawing/2014/main" id="{08061E9F-8964-DFE5-CAC5-B52F629F82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8536" y="5051272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</p:grp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CA34E-C682-390A-0060-3431FB11D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>
            <a:extLst>
              <a:ext uri="{FF2B5EF4-FFF2-40B4-BE49-F238E27FC236}">
                <a16:creationId xmlns:a16="http://schemas.microsoft.com/office/drawing/2014/main" id="{04E237BB-2D77-7CB3-98F2-21EF0B625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-76200"/>
            <a:ext cx="8763000" cy="1485900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Rationalizing all the FEAL-4 Descriptions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5B4FC5B-F3A1-622D-8B0D-372DBBAEC2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67600" y="6172200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50</a:t>
            </a:fld>
            <a:endParaRPr lang="en-US" altLang="ko-KR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21F3064-CFAC-8987-17C9-E49D7242C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1" y="1524001"/>
            <a:ext cx="8763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9056" tIns="34529" rIns="69056" bIns="34529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257175" lvl="1" indent="-257175">
              <a:spcBef>
                <a:spcPts val="150"/>
              </a:spcBef>
              <a:buFont typeface="Wingdings" pitchFamily="2" charset="2"/>
              <a:buChar char="§"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We gave two descriptions of FEAL-4.  The original description was different and there is a third description used by Matsui and Yamaguchi that we used in the original notes.  We’d like to show that they are all equivalent. </a:t>
            </a:r>
          </a:p>
          <a:p>
            <a:pPr marL="557213" lvl="2" indent="-257175"/>
            <a:endParaRPr lang="en-US" sz="1350" kern="0" dirty="0"/>
          </a:p>
        </p:txBody>
      </p:sp>
    </p:spTree>
    <p:extLst>
      <p:ext uri="{BB962C8B-B14F-4D97-AF65-F5344CB8AC3E}">
        <p14:creationId xmlns:p14="http://schemas.microsoft.com/office/powerpoint/2010/main" val="2193487697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sz="3600" dirty="0"/>
              <a:t>Automated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51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26473" y="13716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./new_feal4.exe -preparecorrespondingtext 1234567890abcdef 23234545ababcdcd 2048 feal.in1 feal.in2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Key schedule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k0       : 90abcdef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k1       : 32b729f8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k2       : ada42552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k3       : d26ad875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k4       : ed3f65e8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k5       : 5f452e24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k6       : 14ee3941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k7       : dbcb9075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k0+k4+k5 : 22d18623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k1+k4    : df884c10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k2+k6    : b94a1c13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k3+k6+k7 : 1d4f7141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k4+k5+k6 : a694728d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k4+k6+k7 : 221accdc</a:t>
            </a:r>
          </a:p>
          <a:p>
            <a:pPr marL="285750" lvl="1">
              <a:buFont typeface="Arial" charset="0"/>
              <a:buChar char="•"/>
            </a:pPr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8073644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sz="3600" dirty="0"/>
              <a:t>Automated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52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458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./new_feal4.exe -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linearattack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feal.in1 feal.in2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256 pairs examined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Plain: a1b24026 54a3e397, Cipher: c259fa58 99a44084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Plain: 44392b89 3e28d016, Cipher: b01696d4 59d70a09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…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…</a:t>
            </a:r>
          </a:p>
          <a:p>
            <a:pPr marL="0" indent="0">
              <a:spcBef>
                <a:spcPts val="200"/>
              </a:spcBef>
              <a:buNone/>
            </a:pPr>
            <a:endParaRPr lang="is-I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Final check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1 trial key: 22d18623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2 trial key: df884c10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3 trial key: b94a1c13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4 trial key: 1d4f7141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k4k5k6  trial key: a694728d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k4k6k7  trial key: 221accdc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succeeded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3518181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53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Boomerang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7012" y="1600200"/>
            <a:ext cx="5030788" cy="4648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β with probability, p.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𝛿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 with probability, q.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For each pair 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with 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β, obtain (C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and compute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𝛾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and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  Request the 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decryption of (C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C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 as (P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P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Probability that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is p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q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random permutation, the probability that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is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-n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Can also be mounted for all possible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’s and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𝛾’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 as long as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¹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with p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 [</a:t>
            </a:r>
            <a:r>
              <a:rPr lang="en-US" altLang="ko-KR" sz="2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∑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Pr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(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)]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1/2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, q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 [</a:t>
            </a:r>
            <a:r>
              <a:rPr lang="en-US" altLang="ko-KR" sz="2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∑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𝛿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Pr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(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𝛿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)]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1/2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2400" dirty="0"/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11125200" y="6400800"/>
            <a:ext cx="914400" cy="914400"/>
          </a:xfrm>
          <a:prstGeom prst="line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5A183DB-853F-5F66-9860-5AAEBC1E0192}"/>
              </a:ext>
            </a:extLst>
          </p:cNvPr>
          <p:cNvGrpSpPr/>
          <p:nvPr/>
        </p:nvGrpSpPr>
        <p:grpSpPr>
          <a:xfrm>
            <a:off x="0" y="1290935"/>
            <a:ext cx="4343400" cy="4652665"/>
            <a:chOff x="0" y="1290935"/>
            <a:chExt cx="4343400" cy="4652665"/>
          </a:xfrm>
        </p:grpSpPr>
        <p:sp>
          <p:nvSpPr>
            <p:cNvPr id="6" name="Oval 5"/>
            <p:cNvSpPr/>
            <p:nvPr/>
          </p:nvSpPr>
          <p:spPr bwMode="auto">
            <a:xfrm>
              <a:off x="487680" y="22815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 rot="5400000">
              <a:off x="-75406" y="31189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 bwMode="auto">
            <a:xfrm>
              <a:off x="487680" y="37293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rot="5400000">
              <a:off x="-75406" y="45667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 bwMode="auto">
            <a:xfrm>
              <a:off x="457200" y="51314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1478280" y="18243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rot="5400000">
              <a:off x="915194" y="26617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 bwMode="auto">
            <a:xfrm>
              <a:off x="1478280" y="32721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rot="5400000">
              <a:off x="915194" y="41095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 bwMode="auto">
            <a:xfrm>
              <a:off x="1447800" y="46742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1000" y="18243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95400" y="1290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0" y="372487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43000" y="29673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04800" y="5405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600200" y="4719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2468880" y="23577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 rot="5400000">
              <a:off x="1905794" y="31951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 bwMode="auto">
            <a:xfrm>
              <a:off x="2468880" y="38055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rot="5400000">
              <a:off x="1905794" y="46429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 bwMode="auto">
            <a:xfrm>
              <a:off x="2438400" y="52076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3459480" y="19005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 bwMode="auto">
            <a:xfrm rot="5400000">
              <a:off x="2896394" y="27379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 bwMode="auto">
            <a:xfrm>
              <a:off x="3459480" y="33483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 bwMode="auto">
            <a:xfrm rot="5400000">
              <a:off x="2896394" y="41857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 bwMode="auto">
            <a:xfrm>
              <a:off x="3429000" y="47504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362200" y="197227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429000" y="1367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33800" y="3043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286000" y="5481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733800" y="4643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 bwMode="auto">
            <a:xfrm flipV="1">
              <a:off x="685800" y="2052935"/>
              <a:ext cx="914400" cy="32004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 bwMode="auto">
            <a:xfrm>
              <a:off x="731520" y="24339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4" idx="6"/>
            </p:cNvCxnSpPr>
            <p:nvPr/>
          </p:nvCxnSpPr>
          <p:spPr bwMode="auto">
            <a:xfrm flipV="1">
              <a:off x="762000" y="3500735"/>
              <a:ext cx="838200" cy="40171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26" idx="6"/>
            </p:cNvCxnSpPr>
            <p:nvPr/>
          </p:nvCxnSpPr>
          <p:spPr bwMode="auto">
            <a:xfrm flipV="1">
              <a:off x="731520" y="4872335"/>
              <a:ext cx="868680" cy="43219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133600" y="402967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cxnSp>
          <p:nvCxnSpPr>
            <p:cNvPr id="77" name="Straight Arrow Connector 76"/>
            <p:cNvCxnSpPr>
              <a:stCxn id="43" idx="6"/>
            </p:cNvCxnSpPr>
            <p:nvPr/>
          </p:nvCxnSpPr>
          <p:spPr bwMode="auto">
            <a:xfrm flipV="1">
              <a:off x="2743200" y="2129135"/>
              <a:ext cx="838200" cy="40171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 bwMode="auto">
            <a:xfrm flipV="1">
              <a:off x="2743200" y="3576935"/>
              <a:ext cx="838200" cy="36576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 bwMode="auto">
            <a:xfrm flipV="1">
              <a:off x="2743200" y="4948535"/>
              <a:ext cx="838200" cy="36576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1752600" y="19767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 bwMode="auto">
            <a:xfrm>
              <a:off x="1752600" y="34245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 bwMode="auto">
            <a:xfrm>
              <a:off x="762000" y="38817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 bwMode="auto">
            <a:xfrm>
              <a:off x="1676400" y="47961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 bwMode="auto">
            <a:xfrm>
              <a:off x="685800" y="52533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2895600" y="2357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α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743200" y="3424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β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219200" y="5405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𝛾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057400" y="3043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𝛿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14400" y="1748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α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4400" y="3272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β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590800" y="4338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𝛾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676400" y="3500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𝛿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0" y="2814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0" y="42672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127626-FC9E-46A5-A69A-9DC834047FB9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155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4000"/>
              <a:t>End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DES Data</a:t>
            </a:r>
          </a:p>
        </p:txBody>
      </p:sp>
    </p:spTree>
    <p:extLst>
      <p:ext uri="{BB962C8B-B14F-4D97-AF65-F5344CB8AC3E}">
        <p14:creationId xmlns:p14="http://schemas.microsoft.com/office/powerpoint/2010/main" val="3788813433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7F788-EC8E-4878-B211-3B276917BD0B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 Boxes as Polynomials over GF(2)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5029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1,1: 56+4+35+2+26+25+246+245+236+2356+16+15+156+14+146+145+13+135+134+1346+1345+13456+125+1256+1245+123+12356+1234+12346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1,2: C+6+5+4+45+456+36+35+34+346+26+25+24+246+2456+23+236+235+234+2346+1+15+156+134+13456+12+126+1256+124+1246+1245+12456+123+1236+1235+12356+1234+12346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1,3: C+6+56+46+45+3+35+356+346+3456+2+26+24+246+245+236+16+15+145+13+1356+134+13456+12+126+125+12456+123+1236+1235+12356+1234+12346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1,4: C+6+5+456+3+34+346+345+2+23+234+1+15+14+146+135+134+1346+1345+1256+124+1246+1245+123+12356+1234+12346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2,1: C+4+456+3+36+35+26+245+2456+235+2356+1+16+156+1456+13+136+135+1356+12+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125+1256+1246+1236+12356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2,2: C+5+4+35+34+346+345+2+256+246+2456+236+1+156+145+13+135+134+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1346+1345+12+126+125+124+1246+12456+123+1235+12356+1234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2,3: C+6+5+4+456+36+3456+2+24+246+23+1+1245+12456+1235+12356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2,4: C+6+5+45+3+26+24+245+23+236+1+156+145+1456+1356+126+1256+1245+12456+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123+1236 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itchFamily="34" charset="0"/>
                <a:cs typeface="Times New Roman" pitchFamily="18" charset="0"/>
              </a:rPr>
              <a:t>Legend: 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C+6+56+46 means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1⨁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endParaRPr lang="en-US" sz="1800" baseline="-25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Arial Unicode MS" pitchFamily="34" charset="-128"/>
                <a:cs typeface="Times New Roman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88615706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E2A7F-D101-4354-BB40-10F9C310BDFC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S boxes as polynomials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534400" cy="4267200"/>
          </a:xfrm>
        </p:spPr>
        <p:txBody>
          <a:bodyPr/>
          <a:lstStyle/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3,1: 6+4+45+35+2+1+16+15+146+145+13+135+12+126+125+1256+123+1236+1235+12346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3,2: C+6+5+4+46+456+36+35+356+34+346+345+3456+2+25+256+24+245+23+236+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234+2346+1+16+14+146+145+1456+135+1356+1346+13456+126+125+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1256+124+1246+12456+1234+12346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3,3: 6+46+45+456+3+35+26+25+256+24+246+23+236+235+2356+234+1+1456+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13456+12+126+125+1256+124+123+1236+1235+12356+1234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3,4: C+5+46+45+456+3+35+34+3456+2+24+245+2456+235+2356+234+16+14+146+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145+1456+13+1356+134+13456+12+124+1245+12456+123+1234 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4,1: C+56+4+46+45+3+3456+26+25+256+245+2456+23+236+2346+1+16+156+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146+1456+13+136+135+13456+12+125+124+1245+123+1236+12356+1234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4,2: C+6+5+56+46+45+3+345+3456+2+26+256+2456+236+234+2346+16+15+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156+14+146+145+1456+136+135+1345+13456+12+125+124+1245+1236+1235+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4,3: C+56+46+45+456+3+36+35+2+26+256+2456+23+2356+234+2346+1+15+156+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146+135+1356+1346+13456+1256+124+1245+12356+1234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4,4: 6+5+56+4+46+456+36+35+26+25+256+245+2456+23+235+2356+2346+1+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156+14+146+1356+134+1346+1345+13456+125+1256+124+1245+1235+12356+1234 </a:t>
            </a: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864448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E2A7F-D101-4354-BB40-10F9C310BDFC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S boxes as polynomials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4495800"/>
          </a:xfrm>
        </p:spPr>
        <p:txBody>
          <a:bodyPr/>
          <a:lstStyle/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5,1: 56+45+3+36+35+356+346+345+3456+26+25+256+24+246+2456+235+16+14+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145+13+136+1346+1345+13456+12+126+125+1256+124+1245+123+1236+1235+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5,2: C+5+56+4+46+45+36+35+34+346+345+3456+2+25+256+246+245+235+2356+234+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2346+1+16+156+14+145+13+136+135+134+1346+1345+13456+126+125+124+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12456+123+12356+1234+12346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5,3: 6+5+4+3+36+356+346+3456+24+236+2346+1+156+145+1456+1345+126+1246+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123+1236+1234+12346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5,4: 6+5+56+46+45+36+34+346+345+3456+2+24+246+245+236+2356+15+156+146+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13+136+1356+1345+1256+124+1246+1245+12456+1236+1234 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6,1: 5+456+3+34+346+345+3456+24+2456+23+234+2346+1+16+145+1456+135+134+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1346+1345+13456+126+1246+12456+1236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6,2: 6+4+456+35+256+245+23+235+16+15+1456+13+136+135+1356+12+1245+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12456+123+12356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6,3: C+6+5+4+3+35+345+2+24+2456+1+145+1456+13+136+1356+1345+1245+123+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1236+1235+12356+12346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6,4: C+5+56+46+45+456+36+356+34+346+345+3456+2+23+2346+16+15+156+146+1456+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13+136+135+1356+1246+12456+1236+12356+12346 </a:t>
            </a: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394089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E2A7F-D101-4354-BB40-10F9C310BDFC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S boxes as polynomials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534400" cy="4191000"/>
          </a:xfrm>
        </p:spPr>
        <p:txBody>
          <a:bodyPr/>
          <a:lstStyle/>
          <a:p>
            <a:pPr>
              <a:buFontTx/>
              <a:buNone/>
            </a:pPr>
            <a:r>
              <a:rPr lang="en-US" sz="1400" b="1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7,1: 6+5+45+3+34+345+2+246+2456+23+1+146+1456+1346+13456+1256+1246+1236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7,2: 5+56+4+45+456+3+36+346+3456+2+245+2456+2346+16+15+156+13+135+1356+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1346+13456+124+1245+123+1236+1235+12356+12346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7,3: C+5+4+3456+2+26+24+2456+23+1+16+14+13+1345+12+1246+12456+1236+1234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7,4: 6+5+3+345+3456+24+23+236+234+2346+16+15+156+14+1456+136+135+1345+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13456+12+124+1245+123+1236+1235+1234+12346 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8,1: C+5+56+4+46+45+3+356+346+3456+2+256+245+236+16+15+1456+13+135+1356+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1346+1256+124+1246+1245+123+1235+12356+12346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8,2: 5+45+3+35+2+26+256+246+2456+236+2346+1+15+156+14+146+145+1456+135+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125+12456+1235+12356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8,3: C+6+5+4+35+2+25+24+245+23+156+14+146+13+135+1356+134+1346+125+124+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1245+123+1234+12346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8,4: C+6+5+46+456+3+34+346+26+25+256+24+246+245+234+2346+1+16+156+145+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1456+136+135+134+1346+1246+12456+1236+12356+1234+12346 </a:t>
            </a: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sz="1400" b="1" dirty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37969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685800"/>
          </a:xfrm>
        </p:spPr>
        <p:txBody>
          <a:bodyPr/>
          <a:lstStyle/>
          <a:p>
            <a:r>
              <a:rPr lang="en-US" sz="3600" dirty="0"/>
              <a:t>DC of DES, 4 rounds - 2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4876800" cy="4876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Sbox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1: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0x3, p= 6/64 (0x00000202)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0x5, p= 10/64 (0x00800002)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0x6, p= 10/64 (0x00800200)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0x7, p= 6/64 (0x00800202)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0x9, p= 4/64 (0x00008002)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0xa, p= 6/64 (0x00008200)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0xb, p= 4/64 (0x00008202)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0xc, p= 2/64 (0x00808000)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0xd, p= 8/64 (0x00808002)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0xe, p= 6/64 (0x00808200)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0xf,  p= 2/64 (0x00808202</a:t>
            </a:r>
            <a:r>
              <a:rPr lang="en-US" sz="1800" dirty="0">
                <a:cs typeface="Courier New" pitchFamily="49" charset="0"/>
                <a:sym typeface="Wingdings" pitchFamily="2" charset="2"/>
              </a:rPr>
              <a:t>)</a:t>
            </a:r>
            <a:endParaRPr lang="en-US" sz="1800" dirty="0">
              <a:cs typeface="Courier New" pitchFamily="49" charset="0"/>
            </a:endParaRPr>
          </a:p>
          <a:p>
            <a:pPr lvl="1"/>
            <a:endParaRPr lang="en-US" sz="2000" dirty="0">
              <a:cs typeface="Courier New" pitchFamily="49" charset="0"/>
            </a:endParaRPr>
          </a:p>
          <a:p>
            <a:pPr lvl="1"/>
            <a:endParaRPr lang="en-US" sz="2000" dirty="0">
              <a:cs typeface="Courier New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F2B2B7-1981-CE47-C655-91F8EDC3585B}"/>
              </a:ext>
            </a:extLst>
          </p:cNvPr>
          <p:cNvGrpSpPr/>
          <p:nvPr/>
        </p:nvGrpSpPr>
        <p:grpSpPr>
          <a:xfrm>
            <a:off x="5105400" y="914400"/>
            <a:ext cx="3733800" cy="5334000"/>
            <a:chOff x="5334000" y="914400"/>
            <a:chExt cx="3802784" cy="5257800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5E29E6B5-7750-BA62-47C7-A1E4FD7BE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6015" y="2090693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Text Box 7">
              <a:extLst>
                <a:ext uri="{FF2B5EF4-FFF2-40B4-BE49-F238E27FC236}">
                  <a16:creationId xmlns:a16="http://schemas.microsoft.com/office/drawing/2014/main" id="{0E1E8F6B-061B-E0A1-DCA6-25920E4C9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5045" y="1962488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Line 8">
              <a:extLst>
                <a:ext uri="{FF2B5EF4-FFF2-40B4-BE49-F238E27FC236}">
                  <a16:creationId xmlns:a16="http://schemas.microsoft.com/office/drawing/2014/main" id="{4B7D1313-7937-7630-E234-DAA505F83A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7134" y="2173310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11C1EC7A-94F6-618C-D5D8-2943AD4E58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8179" y="914400"/>
              <a:ext cx="2679850" cy="56830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’ 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’</a:t>
              </a:r>
            </a:p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0x20000000 00000000</a:t>
              </a:r>
            </a:p>
          </p:txBody>
        </p:sp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2996A9D7-2B34-D06F-A48E-24C9CEB03D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6024" y="5727878"/>
              <a:ext cx="5848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9D43524D-2588-6C50-2BA7-4BB367EBA9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0716" y="2173310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id="{BD34BF37-D618-7A18-B066-B670F591D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3031" y="2025203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1" name="Line 15">
              <a:extLst>
                <a:ext uri="{FF2B5EF4-FFF2-40B4-BE49-F238E27FC236}">
                  <a16:creationId xmlns:a16="http://schemas.microsoft.com/office/drawing/2014/main" id="{E32A0989-F780-2DE3-EBE6-910420B51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8627" y="1506828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Line 16">
              <a:extLst>
                <a:ext uri="{FF2B5EF4-FFF2-40B4-BE49-F238E27FC236}">
                  <a16:creationId xmlns:a16="http://schemas.microsoft.com/office/drawing/2014/main" id="{58EF4D7A-8702-1520-5959-BB7EC7FA06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1803042"/>
              <a:ext cx="310298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Line 17">
              <a:extLst>
                <a:ext uri="{FF2B5EF4-FFF2-40B4-BE49-F238E27FC236}">
                  <a16:creationId xmlns:a16="http://schemas.microsoft.com/office/drawing/2014/main" id="{B888DC4B-DF5E-6D56-ADFF-2B679DC17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5431664"/>
              <a:ext cx="310298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Line 18">
              <a:extLst>
                <a:ext uri="{FF2B5EF4-FFF2-40B4-BE49-F238E27FC236}">
                  <a16:creationId xmlns:a16="http://schemas.microsoft.com/office/drawing/2014/main" id="{B5E9B312-020B-E219-FC38-FBE7F5C8D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8627" y="5431664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Line 19">
              <a:extLst>
                <a:ext uri="{FF2B5EF4-FFF2-40B4-BE49-F238E27FC236}">
                  <a16:creationId xmlns:a16="http://schemas.microsoft.com/office/drawing/2014/main" id="{FF3150D7-9FAE-E344-CBA4-618B84B7A9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1803042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Line 20">
              <a:extLst>
                <a:ext uri="{FF2B5EF4-FFF2-40B4-BE49-F238E27FC236}">
                  <a16:creationId xmlns:a16="http://schemas.microsoft.com/office/drawing/2014/main" id="{9D745E63-BB7E-9355-87D1-B8C59BBE7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597" y="1803042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Line 21">
              <a:extLst>
                <a:ext uri="{FF2B5EF4-FFF2-40B4-BE49-F238E27FC236}">
                  <a16:creationId xmlns:a16="http://schemas.microsoft.com/office/drawing/2014/main" id="{BB0D8F8A-2920-4D9E-3943-E9FC496444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2247363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Line 22">
              <a:extLst>
                <a:ext uri="{FF2B5EF4-FFF2-40B4-BE49-F238E27FC236}">
                  <a16:creationId xmlns:a16="http://schemas.microsoft.com/office/drawing/2014/main" id="{6C269785-80BD-6F43-347D-71A0268B1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597" y="2173310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59E77598-B874-CCCF-2B6E-C74148713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6015" y="3127442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Line 24">
              <a:extLst>
                <a:ext uri="{FF2B5EF4-FFF2-40B4-BE49-F238E27FC236}">
                  <a16:creationId xmlns:a16="http://schemas.microsoft.com/office/drawing/2014/main" id="{5377CC06-02AC-5A2E-39B8-C7492DBB7D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7134" y="3210059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Line 25">
              <a:extLst>
                <a:ext uri="{FF2B5EF4-FFF2-40B4-BE49-F238E27FC236}">
                  <a16:creationId xmlns:a16="http://schemas.microsoft.com/office/drawing/2014/main" id="{D3B84530-CA4C-D5FF-B3BD-9C6EED29F5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0716" y="3210059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D57DC4CE-4EAF-4606-8B78-4587C9F3A9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3553" y="3061952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3" name="Line 29">
              <a:extLst>
                <a:ext uri="{FF2B5EF4-FFF2-40B4-BE49-F238E27FC236}">
                  <a16:creationId xmlns:a16="http://schemas.microsoft.com/office/drawing/2014/main" id="{9D268A0E-07B4-E842-F3A6-B7D46284AA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2913845"/>
              <a:ext cx="0" cy="26659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30">
              <a:extLst>
                <a:ext uri="{FF2B5EF4-FFF2-40B4-BE49-F238E27FC236}">
                  <a16:creationId xmlns:a16="http://schemas.microsoft.com/office/drawing/2014/main" id="{FDAFC2CE-1F7B-679B-8BE3-E0522ABB38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89597" y="2839791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Line 31">
              <a:extLst>
                <a:ext uri="{FF2B5EF4-FFF2-40B4-BE49-F238E27FC236}">
                  <a16:creationId xmlns:a16="http://schemas.microsoft.com/office/drawing/2014/main" id="{5F24DA57-10B3-1BE9-5F87-7F4DA85B29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3358166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32">
              <a:extLst>
                <a:ext uri="{FF2B5EF4-FFF2-40B4-BE49-F238E27FC236}">
                  <a16:creationId xmlns:a16="http://schemas.microsoft.com/office/drawing/2014/main" id="{2AEACB7C-D2C4-24EA-1D95-558D108AE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597" y="3210059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Text Box 33">
              <a:extLst>
                <a:ext uri="{FF2B5EF4-FFF2-40B4-BE49-F238E27FC236}">
                  <a16:creationId xmlns:a16="http://schemas.microsoft.com/office/drawing/2014/main" id="{03C0353A-0347-BC08-D252-05BB8F0C8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7652" y="3073291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Line 34">
              <a:extLst>
                <a:ext uri="{FF2B5EF4-FFF2-40B4-BE49-F238E27FC236}">
                  <a16:creationId xmlns:a16="http://schemas.microsoft.com/office/drawing/2014/main" id="{D30D8074-09BE-9F0B-EA77-B6157C7D0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86612" y="2469524"/>
              <a:ext cx="3102985" cy="44432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Line 35">
              <a:extLst>
                <a:ext uri="{FF2B5EF4-FFF2-40B4-BE49-F238E27FC236}">
                  <a16:creationId xmlns:a16="http://schemas.microsoft.com/office/drawing/2014/main" id="{BE51135B-42CC-6B57-C065-6E1BC0269E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2543577"/>
              <a:ext cx="3102985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36">
              <a:extLst>
                <a:ext uri="{FF2B5EF4-FFF2-40B4-BE49-F238E27FC236}">
                  <a16:creationId xmlns:a16="http://schemas.microsoft.com/office/drawing/2014/main" id="{DDCC72AE-B1F6-2981-7A31-A48E94832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6015" y="4904727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Line 37">
              <a:extLst>
                <a:ext uri="{FF2B5EF4-FFF2-40B4-BE49-F238E27FC236}">
                  <a16:creationId xmlns:a16="http://schemas.microsoft.com/office/drawing/2014/main" id="{102C888E-8066-C921-3F71-BFB8D5966A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7134" y="4987343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Line 38">
              <a:extLst>
                <a:ext uri="{FF2B5EF4-FFF2-40B4-BE49-F238E27FC236}">
                  <a16:creationId xmlns:a16="http://schemas.microsoft.com/office/drawing/2014/main" id="{1196C8C5-E49D-09C8-C5E7-0629F72C4A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0716" y="4987343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 Box 39">
              <a:extLst>
                <a:ext uri="{FF2B5EF4-FFF2-40B4-BE49-F238E27FC236}">
                  <a16:creationId xmlns:a16="http://schemas.microsoft.com/office/drawing/2014/main" id="{D026F649-98FC-C06F-36B2-E6732FC92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3031" y="4839236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34" name="Line 42">
              <a:extLst>
                <a:ext uri="{FF2B5EF4-FFF2-40B4-BE49-F238E27FC236}">
                  <a16:creationId xmlns:a16="http://schemas.microsoft.com/office/drawing/2014/main" id="{CC72B96F-FE48-C640-C35D-D2152FCA26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4691129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43">
              <a:extLst>
                <a:ext uri="{FF2B5EF4-FFF2-40B4-BE49-F238E27FC236}">
                  <a16:creationId xmlns:a16="http://schemas.microsoft.com/office/drawing/2014/main" id="{72D9E03D-DE1F-07C8-68A3-9B0A16633D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89597" y="4691129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Line 44">
              <a:extLst>
                <a:ext uri="{FF2B5EF4-FFF2-40B4-BE49-F238E27FC236}">
                  <a16:creationId xmlns:a16="http://schemas.microsoft.com/office/drawing/2014/main" id="{12B064DA-2B14-66A4-D481-5CE20215B7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5061396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Line 45">
              <a:extLst>
                <a:ext uri="{FF2B5EF4-FFF2-40B4-BE49-F238E27FC236}">
                  <a16:creationId xmlns:a16="http://schemas.microsoft.com/office/drawing/2014/main" id="{3B3C73C3-90DB-D0A2-B8ED-DF36535CA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597" y="4987343"/>
              <a:ext cx="0" cy="44432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Text Box 46">
              <a:extLst>
                <a:ext uri="{FF2B5EF4-FFF2-40B4-BE49-F238E27FC236}">
                  <a16:creationId xmlns:a16="http://schemas.microsoft.com/office/drawing/2014/main" id="{3581D366-0F3B-7080-5500-6253DA9EA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7652" y="4776522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Line 47">
              <a:extLst>
                <a:ext uri="{FF2B5EF4-FFF2-40B4-BE49-F238E27FC236}">
                  <a16:creationId xmlns:a16="http://schemas.microsoft.com/office/drawing/2014/main" id="{C1BB60B0-F80A-9219-3CFA-CA725E22A3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86612" y="3506273"/>
              <a:ext cx="3102985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Line 48">
              <a:extLst>
                <a:ext uri="{FF2B5EF4-FFF2-40B4-BE49-F238E27FC236}">
                  <a16:creationId xmlns:a16="http://schemas.microsoft.com/office/drawing/2014/main" id="{07C1D0A4-670A-5F17-4FDA-AC2907ACB5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3580326"/>
              <a:ext cx="3102985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Rectangle 49">
              <a:extLst>
                <a:ext uri="{FF2B5EF4-FFF2-40B4-BE49-F238E27FC236}">
                  <a16:creationId xmlns:a16="http://schemas.microsoft.com/office/drawing/2014/main" id="{18FF6EBD-E139-C761-4C68-BC6E4326D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6015" y="4090138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Line 50">
              <a:extLst>
                <a:ext uri="{FF2B5EF4-FFF2-40B4-BE49-F238E27FC236}">
                  <a16:creationId xmlns:a16="http://schemas.microsoft.com/office/drawing/2014/main" id="{BB374003-5C0F-B97A-DD33-A923AD004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7134" y="4172754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Line 51">
              <a:extLst>
                <a:ext uri="{FF2B5EF4-FFF2-40B4-BE49-F238E27FC236}">
                  <a16:creationId xmlns:a16="http://schemas.microsoft.com/office/drawing/2014/main" id="{6FC0A07A-4331-8787-9EE5-E6AF28EDB5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0716" y="4172754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Text Box 52">
              <a:extLst>
                <a:ext uri="{FF2B5EF4-FFF2-40B4-BE49-F238E27FC236}">
                  <a16:creationId xmlns:a16="http://schemas.microsoft.com/office/drawing/2014/main" id="{BE988E00-5D78-54A7-D100-38CD2C964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3031" y="4024647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5" name="Line 54">
              <a:extLst>
                <a:ext uri="{FF2B5EF4-FFF2-40B4-BE49-F238E27FC236}">
                  <a16:creationId xmlns:a16="http://schemas.microsoft.com/office/drawing/2014/main" id="{F483CC7A-AF83-9070-90A0-27511C30A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3876540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Line 55">
              <a:extLst>
                <a:ext uri="{FF2B5EF4-FFF2-40B4-BE49-F238E27FC236}">
                  <a16:creationId xmlns:a16="http://schemas.microsoft.com/office/drawing/2014/main" id="{F649E947-95C2-FDD3-44AF-3A95E83A8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89597" y="3802487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Line 56">
              <a:extLst>
                <a:ext uri="{FF2B5EF4-FFF2-40B4-BE49-F238E27FC236}">
                  <a16:creationId xmlns:a16="http://schemas.microsoft.com/office/drawing/2014/main" id="{AA6510D6-C17F-BBF0-8116-324EE054A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4246808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57">
              <a:extLst>
                <a:ext uri="{FF2B5EF4-FFF2-40B4-BE49-F238E27FC236}">
                  <a16:creationId xmlns:a16="http://schemas.microsoft.com/office/drawing/2014/main" id="{E0ED6AEB-7DE8-2023-BE55-77FC4D1302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597" y="4172754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Text Box 58">
              <a:extLst>
                <a:ext uri="{FF2B5EF4-FFF2-40B4-BE49-F238E27FC236}">
                  <a16:creationId xmlns:a16="http://schemas.microsoft.com/office/drawing/2014/main" id="{22C20FD0-18C1-C470-1AFE-97DFB30AC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5568" y="3961933"/>
              <a:ext cx="35261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Line 60">
              <a:extLst>
                <a:ext uri="{FF2B5EF4-FFF2-40B4-BE49-F238E27FC236}">
                  <a16:creationId xmlns:a16="http://schemas.microsoft.com/office/drawing/2014/main" id="{79F79586-0C38-E38C-2D91-4402BECAAA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86612" y="4468968"/>
              <a:ext cx="3102985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Line 61">
              <a:extLst>
                <a:ext uri="{FF2B5EF4-FFF2-40B4-BE49-F238E27FC236}">
                  <a16:creationId xmlns:a16="http://schemas.microsoft.com/office/drawing/2014/main" id="{580D8BFE-2A3B-40D6-838A-3C8BEB119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4543022"/>
              <a:ext cx="3102985" cy="14810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 Box 9">
              <a:extLst>
                <a:ext uri="{FF2B5EF4-FFF2-40B4-BE49-F238E27FC236}">
                  <a16:creationId xmlns:a16="http://schemas.microsoft.com/office/drawing/2014/main" id="{679209A8-C623-A2EE-CA3D-24D929C1D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1728989"/>
              <a:ext cx="3682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3" name="Text Box 9">
              <a:extLst>
                <a:ext uri="{FF2B5EF4-FFF2-40B4-BE49-F238E27FC236}">
                  <a16:creationId xmlns:a16="http://schemas.microsoft.com/office/drawing/2014/main" id="{9908EA89-DB4E-D95A-E071-0D27EE1B0F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2765738"/>
              <a:ext cx="3682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54" name="Text Box 9">
              <a:extLst>
                <a:ext uri="{FF2B5EF4-FFF2-40B4-BE49-F238E27FC236}">
                  <a16:creationId xmlns:a16="http://schemas.microsoft.com/office/drawing/2014/main" id="{6E7D38DA-0C84-9100-30C3-3070339C78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5452" y="3728433"/>
              <a:ext cx="334098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55" name="Text Box 9">
              <a:extLst>
                <a:ext uri="{FF2B5EF4-FFF2-40B4-BE49-F238E27FC236}">
                  <a16:creationId xmlns:a16="http://schemas.microsoft.com/office/drawing/2014/main" id="{05299B2A-1C49-9E95-641C-E0360BF05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1061" y="4543022"/>
              <a:ext cx="334098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6" name="Text Box 9">
              <a:extLst>
                <a:ext uri="{FF2B5EF4-FFF2-40B4-BE49-F238E27FC236}">
                  <a16:creationId xmlns:a16="http://schemas.microsoft.com/office/drawing/2014/main" id="{1E529888-6E9F-369D-958D-E04D8E5F8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0635" y="1803042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7" name="Text Box 9">
              <a:extLst>
                <a:ext uri="{FF2B5EF4-FFF2-40B4-BE49-F238E27FC236}">
                  <a16:creationId xmlns:a16="http://schemas.microsoft.com/office/drawing/2014/main" id="{410F99FA-34F0-8759-9205-5B043A0990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0635" y="2777077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58" name="Text Box 9">
              <a:extLst>
                <a:ext uri="{FF2B5EF4-FFF2-40B4-BE49-F238E27FC236}">
                  <a16:creationId xmlns:a16="http://schemas.microsoft.com/office/drawing/2014/main" id="{108E59E2-2938-CD38-7C25-F06D19F4F7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0635" y="3813826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59" name="Text Box 9">
              <a:extLst>
                <a:ext uri="{FF2B5EF4-FFF2-40B4-BE49-F238E27FC236}">
                  <a16:creationId xmlns:a16="http://schemas.microsoft.com/office/drawing/2014/main" id="{A948A514-557A-D0DD-9E76-4C1CF04FD0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0635" y="4617075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1F6DFA8-0283-1EF9-2267-E4714C47EA7F}"/>
                </a:ext>
              </a:extLst>
            </p:cNvPr>
            <p:cNvSpPr txBox="1"/>
            <p:nvPr/>
          </p:nvSpPr>
          <p:spPr>
            <a:xfrm>
              <a:off x="5686612" y="1877096"/>
              <a:ext cx="434981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7CD6E78-D355-1F84-E363-30B288FA6D77}"/>
                </a:ext>
              </a:extLst>
            </p:cNvPr>
            <p:cNvSpPr txBox="1"/>
            <p:nvPr/>
          </p:nvSpPr>
          <p:spPr>
            <a:xfrm>
              <a:off x="5686612" y="2910952"/>
              <a:ext cx="1148575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B=0x00?0??0?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35F9C63-0008-30D5-CBBD-46C8B6D68706}"/>
                </a:ext>
              </a:extLst>
            </p:cNvPr>
            <p:cNvSpPr txBox="1"/>
            <p:nvPr/>
          </p:nvSpPr>
          <p:spPr>
            <a:xfrm>
              <a:off x="6013230" y="3873647"/>
              <a:ext cx="259920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EFDE746-1C48-56A7-D8DD-08FB942A1319}"/>
                </a:ext>
              </a:extLst>
            </p:cNvPr>
            <p:cNvSpPr txBox="1"/>
            <p:nvPr/>
          </p:nvSpPr>
          <p:spPr>
            <a:xfrm>
              <a:off x="5968701" y="4688236"/>
              <a:ext cx="273273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C627017-D072-4DBD-68BD-FD640E3BAA27}"/>
                </a:ext>
              </a:extLst>
            </p:cNvPr>
            <p:cNvSpPr txBox="1"/>
            <p:nvPr/>
          </p:nvSpPr>
          <p:spPr>
            <a:xfrm>
              <a:off x="7590716" y="1877096"/>
              <a:ext cx="418662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D967A78-50CA-D31F-FB40-D2FEE8EC5410}"/>
                </a:ext>
              </a:extLst>
            </p:cNvPr>
            <p:cNvSpPr txBox="1"/>
            <p:nvPr/>
          </p:nvSpPr>
          <p:spPr>
            <a:xfrm>
              <a:off x="7524614" y="2910952"/>
              <a:ext cx="1212369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 0x20000000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32D8A5E-7220-CBE1-DCA5-8BEF4DA99BF4}"/>
                </a:ext>
              </a:extLst>
            </p:cNvPr>
            <p:cNvSpPr txBox="1"/>
            <p:nvPr/>
          </p:nvSpPr>
          <p:spPr>
            <a:xfrm>
              <a:off x="7731761" y="3876540"/>
              <a:ext cx="240635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BEFA61A-636D-D0E5-644C-F6F5C6A1CF8A}"/>
                </a:ext>
              </a:extLst>
            </p:cNvPr>
            <p:cNvSpPr txBox="1"/>
            <p:nvPr/>
          </p:nvSpPr>
          <p:spPr>
            <a:xfrm>
              <a:off x="7731761" y="4691129"/>
              <a:ext cx="262887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Rectangle 6">
              <a:extLst>
                <a:ext uri="{FF2B5EF4-FFF2-40B4-BE49-F238E27FC236}">
                  <a16:creationId xmlns:a16="http://schemas.microsoft.com/office/drawing/2014/main" id="{797A7B67-20A5-799F-2D24-D2A8E2049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6612" y="955333"/>
              <a:ext cx="3102985" cy="551496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tangle 6">
              <a:extLst>
                <a:ext uri="{FF2B5EF4-FFF2-40B4-BE49-F238E27FC236}">
                  <a16:creationId xmlns:a16="http://schemas.microsoft.com/office/drawing/2014/main" id="{A813CD2C-84F6-5A0F-5379-BD8F97071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6612" y="5727879"/>
              <a:ext cx="3102985" cy="44432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Text Box 9">
              <a:extLst>
                <a:ext uri="{FF2B5EF4-FFF2-40B4-BE49-F238E27FC236}">
                  <a16:creationId xmlns:a16="http://schemas.microsoft.com/office/drawing/2014/main" id="{9C769158-9C13-9458-0316-F91355284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4003" y="5051272"/>
              <a:ext cx="36099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8" name="Text Box 9">
              <a:extLst>
                <a:ext uri="{FF2B5EF4-FFF2-40B4-BE49-F238E27FC236}">
                  <a16:creationId xmlns:a16="http://schemas.microsoft.com/office/drawing/2014/main" id="{3181DE69-3A63-A7DB-E989-10F1A12AC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8536" y="5051272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</p:grp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60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Amplified Boomerang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2778" y="1295400"/>
            <a:ext cx="4492622" cy="5181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Given plaintext pair 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,P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</a:p>
          <a:p>
            <a:pPr>
              <a:spcBef>
                <a:spcPts val="200"/>
              </a:spcBef>
            </a:pP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For random permutations, the probability that 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= 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a,</a:t>
            </a:r>
          </a:p>
          <a:p>
            <a:pPr>
              <a:spcBef>
                <a:spcPts val="200"/>
              </a:spcBef>
            </a:pP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: a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 b with probability, p.</a:t>
            </a:r>
          </a:p>
          <a:p>
            <a:pPr>
              <a:spcBef>
                <a:spcPts val="200"/>
              </a:spcBef>
            </a:pP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When both pairs satisfy 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 = 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b,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 = (E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b)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b)=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⨁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>
              <a:spcBef>
                <a:spcPts val="200"/>
              </a:spcBef>
            </a:pP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If 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 = 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g, each has a probability, q, to be a right pair </a:t>
            </a:r>
            <a:r>
              <a:rPr lang="en-US" altLang="ko-KR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wrt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ko-KR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gd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  C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=C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=d</a:t>
            </a:r>
          </a:p>
          <a:p>
            <a:pPr>
              <a:spcBef>
                <a:spcPts val="200"/>
              </a:spcBef>
            </a:pP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Pr(quartet becomes right quartet with difference a)= (</a:t>
            </a:r>
            <a:r>
              <a:rPr lang="en-US" altLang="ko-KR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Np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ko-KR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/2 quartets</a:t>
            </a:r>
          </a:p>
          <a:p>
            <a:pPr>
              <a:spcBef>
                <a:spcPts val="200"/>
              </a:spcBef>
            </a:pP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Expected number of right quartets is 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Np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-n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altLang="ko-KR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endParaRPr lang="en-US" altLang="ko-KR" sz="18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11125200" y="6400800"/>
            <a:ext cx="914400" cy="914400"/>
          </a:xfrm>
          <a:prstGeom prst="line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79493E6-7022-D6F7-D6FE-750D55F6B901}"/>
              </a:ext>
            </a:extLst>
          </p:cNvPr>
          <p:cNvGrpSpPr/>
          <p:nvPr/>
        </p:nvGrpSpPr>
        <p:grpSpPr>
          <a:xfrm>
            <a:off x="152400" y="1519535"/>
            <a:ext cx="4343400" cy="4652665"/>
            <a:chOff x="152400" y="1290935"/>
            <a:chExt cx="4343400" cy="4652665"/>
          </a:xfrm>
        </p:grpSpPr>
        <p:sp>
          <p:nvSpPr>
            <p:cNvPr id="6" name="Oval 5"/>
            <p:cNvSpPr/>
            <p:nvPr/>
          </p:nvSpPr>
          <p:spPr bwMode="auto">
            <a:xfrm>
              <a:off x="640080" y="22815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 rot="5400000">
              <a:off x="76994" y="31189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 bwMode="auto">
            <a:xfrm>
              <a:off x="640080" y="37293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rot="5400000">
              <a:off x="76994" y="45667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 bwMode="auto">
            <a:xfrm>
              <a:off x="609600" y="51314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1630680" y="18243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rot="5400000">
              <a:off x="1067594" y="26617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 bwMode="auto">
            <a:xfrm>
              <a:off x="1630680" y="32721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rot="5400000">
              <a:off x="1067594" y="41095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 bwMode="auto">
            <a:xfrm>
              <a:off x="1600200" y="46742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3400" y="18243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47800" y="1290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8600" y="35814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95400" y="29673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7200" y="5405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752600" y="4719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2621280" y="23577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 rot="5400000">
              <a:off x="2058194" y="31951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 bwMode="auto">
            <a:xfrm>
              <a:off x="2621280" y="38055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rot="5400000">
              <a:off x="2058194" y="46429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 bwMode="auto">
            <a:xfrm>
              <a:off x="2590800" y="52076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3611880" y="19005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 bwMode="auto">
            <a:xfrm rot="5400000">
              <a:off x="3048794" y="27379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 bwMode="auto">
            <a:xfrm>
              <a:off x="3611880" y="33483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 bwMode="auto">
            <a:xfrm rot="5400000">
              <a:off x="3048794" y="41857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 bwMode="auto">
            <a:xfrm>
              <a:off x="3581400" y="47504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514600" y="197227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581400" y="1367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886200" y="3043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438400" y="5481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810000" y="4796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 bwMode="auto">
            <a:xfrm flipV="1">
              <a:off x="838200" y="2052935"/>
              <a:ext cx="914400" cy="32004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 bwMode="auto">
            <a:xfrm>
              <a:off x="883920" y="24339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4" idx="6"/>
            </p:cNvCxnSpPr>
            <p:nvPr/>
          </p:nvCxnSpPr>
          <p:spPr bwMode="auto">
            <a:xfrm flipV="1">
              <a:off x="914400" y="3500735"/>
              <a:ext cx="838200" cy="40171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26" idx="6"/>
            </p:cNvCxnSpPr>
            <p:nvPr/>
          </p:nvCxnSpPr>
          <p:spPr bwMode="auto">
            <a:xfrm flipV="1">
              <a:off x="883920" y="4872335"/>
              <a:ext cx="868680" cy="43219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286000" y="402967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cxnSp>
          <p:nvCxnSpPr>
            <p:cNvPr id="77" name="Straight Arrow Connector 76"/>
            <p:cNvCxnSpPr>
              <a:stCxn id="43" idx="6"/>
            </p:cNvCxnSpPr>
            <p:nvPr/>
          </p:nvCxnSpPr>
          <p:spPr bwMode="auto">
            <a:xfrm flipV="1">
              <a:off x="2895600" y="2129135"/>
              <a:ext cx="838200" cy="40171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 bwMode="auto">
            <a:xfrm flipV="1">
              <a:off x="2895600" y="3576935"/>
              <a:ext cx="838200" cy="36576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 bwMode="auto">
            <a:xfrm flipV="1">
              <a:off x="2895600" y="4948535"/>
              <a:ext cx="838200" cy="36576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1905000" y="19767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 bwMode="auto">
            <a:xfrm>
              <a:off x="1905000" y="34245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 bwMode="auto">
            <a:xfrm>
              <a:off x="914400" y="38817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 bwMode="auto">
            <a:xfrm>
              <a:off x="1828800" y="47961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 bwMode="auto">
            <a:xfrm>
              <a:off x="838200" y="52533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3048000" y="2357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895600" y="3424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371600" y="52578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g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209800" y="3043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066800" y="1748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066800" y="3272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743200" y="4338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g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828800" y="3500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52400" y="2814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52400" y="42672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867400" y="62484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61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Truncated Differentials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6868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truncated differential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predicts that the differences are restricted to some set. For example, in the description of the 2R-attack on 7-round DES for a right pair with respect to the 5-round characteristic, there are some cipher text bits with a zero difference for sure. This can be described as a 7-round truncated differential of DES with probability p=1/9511 that predicts the difference of 12 output bits.</a:t>
            </a:r>
          </a:p>
          <a:p>
            <a:pPr>
              <a:spcBef>
                <a:spcPts val="2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Truncated differentials can be used in the differential 1R- and 2R-attacks, to discard wrong pairs. Another application of truncated differentials is to define a distinguisher for the cipher (resulting in a key recovery attack at the end). For example, there is a 12-round truncated differential (in rounds 5–16) of Skipjack with probability 1 that predicts 16 bits of difference.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62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Rectangle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2743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Given N pairs with difference a,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pairs satisfy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b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pairs satisfy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b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 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~(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Np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/2 quartets that satisfy differentials.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Given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Np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pairs (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),(P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), expected number of right quartets is 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Np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-n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q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=N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-n+1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pq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endParaRPr lang="en-US" altLang="ko-KR" sz="2000" baseline="300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E’=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f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,Z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=E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(P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))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Instead of just looking for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d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look for any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g’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d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63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Rectangle Distinguisher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534400" cy="4419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=a,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⨁C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=C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⨁C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=b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Pr[(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),(P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 is a right quartet]=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-n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∑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a,b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([Pr(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a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b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b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∑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([Pr(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d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g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bd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))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E’= 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,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Z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=E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(P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))</a:t>
            </a:r>
            <a:endParaRPr lang="en-US" altLang="zh-TW" sz="2000" baseline="-25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Steps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Data collection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Initialize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Insert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Generate Quartet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Find and analyze quartets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Count sub-keys</a:t>
            </a:r>
          </a:p>
          <a:p>
            <a:endParaRPr lang="en-US" altLang="ko-KR" sz="24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0198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64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Bilinear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305800" cy="2133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[0, 1, 2, . . . , n−1],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[0, 1, 2, . . . , n−1] are the input to round r and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[0, 1, 2, . . . , n − 1], O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[0, 1, 2, . . . , n−1] are the input (without key) and output to the round functions.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α ⊆ {0, 1, 2, . . . 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n−1}, define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α] 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⊕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s∈α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[s].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Consider the bilinear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[β]·R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[α]⊕R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[β]·L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[α]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β]·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α].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65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Slide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305800" cy="2438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F be a per-round function.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C = 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(P), P,C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GF(2)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P′ = F(P)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C′ = E(P′) = F(C). To find slide pairs, let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(P,C) = K which is easy to calculate. Store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/2 (and possibly less as in DES) pairs (P,C) if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(P,C)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(P′,C′), P′ = F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 and C′ = F(C). By birthday collision, this will happen.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Effective against rounds which implement weak permutations.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342749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762000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Original FEAL-4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B5083D-8E14-0B30-76B2-CB9ECAEA0C7F}"/>
              </a:ext>
            </a:extLst>
          </p:cNvPr>
          <p:cNvGrpSpPr/>
          <p:nvPr/>
        </p:nvGrpSpPr>
        <p:grpSpPr>
          <a:xfrm>
            <a:off x="2141947" y="1066800"/>
            <a:ext cx="4826585" cy="5330500"/>
            <a:chOff x="1726615" y="575846"/>
            <a:chExt cx="5055186" cy="6126254"/>
          </a:xfrm>
        </p:grpSpPr>
        <p:sp>
          <p:nvSpPr>
            <p:cNvPr id="113" name="Text Box 9"/>
            <p:cNvSpPr txBox="1">
              <a:spLocks noChangeArrowheads="1"/>
            </p:cNvSpPr>
            <p:nvPr/>
          </p:nvSpPr>
          <p:spPr bwMode="auto">
            <a:xfrm>
              <a:off x="5593238" y="575846"/>
              <a:ext cx="420308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115" name="Text Box 9"/>
            <p:cNvSpPr txBox="1">
              <a:spLocks noChangeArrowheads="1"/>
            </p:cNvSpPr>
            <p:nvPr/>
          </p:nvSpPr>
          <p:spPr bwMode="auto">
            <a:xfrm>
              <a:off x="2481061" y="575846"/>
              <a:ext cx="396263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5602423" y="25968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5108173" y="25908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2" name="Text Box 9"/>
            <p:cNvSpPr txBox="1">
              <a:spLocks noChangeArrowheads="1"/>
            </p:cNvSpPr>
            <p:nvPr/>
          </p:nvSpPr>
          <p:spPr bwMode="auto">
            <a:xfrm>
              <a:off x="2495055" y="26029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1983973" y="25968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6" name="Text Box 9"/>
            <p:cNvSpPr txBox="1">
              <a:spLocks noChangeArrowheads="1"/>
            </p:cNvSpPr>
            <p:nvPr/>
          </p:nvSpPr>
          <p:spPr bwMode="auto">
            <a:xfrm>
              <a:off x="5602423" y="4654523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5108173" y="4648427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8" name="Rectangle 6"/>
            <p:cNvSpPr>
              <a:spLocks noChangeArrowheads="1"/>
            </p:cNvSpPr>
            <p:nvPr/>
          </p:nvSpPr>
          <p:spPr bwMode="auto">
            <a:xfrm>
              <a:off x="3736573" y="5038571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9" name="Text Box 7"/>
            <p:cNvSpPr txBox="1">
              <a:spLocks noChangeArrowheads="1"/>
            </p:cNvSpPr>
            <p:nvPr/>
          </p:nvSpPr>
          <p:spPr bwMode="auto">
            <a:xfrm>
              <a:off x="2517373" y="5023331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40" name="Line 8"/>
            <p:cNvSpPr>
              <a:spLocks noChangeShapeType="1"/>
            </p:cNvSpPr>
            <p:nvPr/>
          </p:nvSpPr>
          <p:spPr bwMode="auto">
            <a:xfrm flipH="1">
              <a:off x="4269973" y="521208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1" name="Line 11"/>
            <p:cNvSpPr>
              <a:spLocks noChangeShapeType="1"/>
            </p:cNvSpPr>
            <p:nvPr/>
          </p:nvSpPr>
          <p:spPr bwMode="auto">
            <a:xfrm flipH="1">
              <a:off x="2745973" y="5233643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3" name="Line 19"/>
            <p:cNvSpPr>
              <a:spLocks noChangeShapeType="1"/>
            </p:cNvSpPr>
            <p:nvPr/>
          </p:nvSpPr>
          <p:spPr bwMode="auto">
            <a:xfrm>
              <a:off x="2669773" y="4959323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6" name="Line 11"/>
            <p:cNvSpPr>
              <a:spLocks noChangeShapeType="1"/>
            </p:cNvSpPr>
            <p:nvPr/>
          </p:nvSpPr>
          <p:spPr bwMode="auto">
            <a:xfrm flipH="1">
              <a:off x="4269973" y="5111723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7" name="Text Box 9"/>
            <p:cNvSpPr txBox="1">
              <a:spLocks noChangeArrowheads="1"/>
            </p:cNvSpPr>
            <p:nvPr/>
          </p:nvSpPr>
          <p:spPr bwMode="auto">
            <a:xfrm>
              <a:off x="4385322" y="4800600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50" name="Text Box 9"/>
            <p:cNvSpPr txBox="1">
              <a:spLocks noChangeArrowheads="1"/>
            </p:cNvSpPr>
            <p:nvPr/>
          </p:nvSpPr>
          <p:spPr bwMode="auto">
            <a:xfrm>
              <a:off x="2517373" y="4648200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1983973" y="4654523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7" name="Text Box 7"/>
            <p:cNvSpPr txBox="1">
              <a:spLocks noChangeArrowheads="1"/>
            </p:cNvSpPr>
            <p:nvPr/>
          </p:nvSpPr>
          <p:spPr bwMode="auto">
            <a:xfrm flipV="1">
              <a:off x="5655664" y="6019800"/>
              <a:ext cx="28793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cxnSp>
          <p:nvCxnSpPr>
            <p:cNvPr id="3" name="Straight Arrow Connector 2"/>
            <p:cNvCxnSpPr>
              <a:stCxn id="115" idx="3"/>
            </p:cNvCxnSpPr>
            <p:nvPr/>
          </p:nvCxnSpPr>
          <p:spPr bwMode="auto">
            <a:xfrm>
              <a:off x="2877324" y="745123"/>
              <a:ext cx="2456676" cy="12333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flipV="1">
              <a:off x="2667000" y="6156982"/>
              <a:ext cx="303580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6" name="Text Box 9"/>
            <p:cNvSpPr txBox="1">
              <a:spLocks noChangeArrowheads="1"/>
            </p:cNvSpPr>
            <p:nvPr/>
          </p:nvSpPr>
          <p:spPr bwMode="auto">
            <a:xfrm>
              <a:off x="5587628" y="6360950"/>
              <a:ext cx="431529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5105400" y="639120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2475451" y="629084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1981200" y="6324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>
              <a:off x="2819400" y="838200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5641573" y="5666006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50" name="Text Box 7"/>
            <p:cNvSpPr txBox="1">
              <a:spLocks noChangeArrowheads="1"/>
            </p:cNvSpPr>
            <p:nvPr/>
          </p:nvSpPr>
          <p:spPr bwMode="auto">
            <a:xfrm>
              <a:off x="2517373" y="577596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51" name="Text Box 9"/>
            <p:cNvSpPr txBox="1">
              <a:spLocks noChangeArrowheads="1"/>
            </p:cNvSpPr>
            <p:nvPr/>
          </p:nvSpPr>
          <p:spPr bwMode="auto">
            <a:xfrm>
              <a:off x="1828800" y="5909846"/>
              <a:ext cx="6096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 flipH="1">
              <a:off x="2211524" y="60198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6174973" y="5681246"/>
              <a:ext cx="595782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 flipH="1">
              <a:off x="5870173" y="5867174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5602423" y="5334000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5108173" y="53340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69" name="Text Box 9"/>
            <p:cNvSpPr txBox="1">
              <a:spLocks noChangeArrowheads="1"/>
            </p:cNvSpPr>
            <p:nvPr/>
          </p:nvSpPr>
          <p:spPr bwMode="auto">
            <a:xfrm>
              <a:off x="2517373" y="5379494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983973" y="5385817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 flipH="1">
              <a:off x="2606039" y="2278973"/>
              <a:ext cx="3105636" cy="16211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2593573" y="2316803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5599650" y="15300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5105400" y="15240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9" name="Rectangle 6"/>
            <p:cNvSpPr>
              <a:spLocks noChangeArrowheads="1"/>
            </p:cNvSpPr>
            <p:nvPr/>
          </p:nvSpPr>
          <p:spPr bwMode="auto">
            <a:xfrm>
              <a:off x="3675613" y="1925745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Text Box 7"/>
            <p:cNvSpPr txBox="1">
              <a:spLocks noChangeArrowheads="1"/>
            </p:cNvSpPr>
            <p:nvPr/>
          </p:nvSpPr>
          <p:spPr bwMode="auto">
            <a:xfrm>
              <a:off x="2441173" y="18288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81" name="Line 8"/>
            <p:cNvSpPr>
              <a:spLocks noChangeShapeType="1"/>
            </p:cNvSpPr>
            <p:nvPr/>
          </p:nvSpPr>
          <p:spPr bwMode="auto">
            <a:xfrm flipH="1">
              <a:off x="4193773" y="213360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 flipH="1">
              <a:off x="2669773" y="2039112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Text Box 12"/>
            <p:cNvSpPr txBox="1">
              <a:spLocks noChangeArrowheads="1"/>
            </p:cNvSpPr>
            <p:nvPr/>
          </p:nvSpPr>
          <p:spPr bwMode="auto">
            <a:xfrm>
              <a:off x="3802975" y="1905000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86" name="Line 19"/>
            <p:cNvSpPr>
              <a:spLocks noChangeShapeType="1"/>
            </p:cNvSpPr>
            <p:nvPr/>
          </p:nvSpPr>
          <p:spPr bwMode="auto">
            <a:xfrm>
              <a:off x="2593573" y="21336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 flipH="1">
              <a:off x="4193773" y="19812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8" name="Text Box 9"/>
            <p:cNvSpPr txBox="1">
              <a:spLocks noChangeArrowheads="1"/>
            </p:cNvSpPr>
            <p:nvPr/>
          </p:nvSpPr>
          <p:spPr bwMode="auto">
            <a:xfrm>
              <a:off x="4419600" y="1676400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91" name="Text Box 9"/>
            <p:cNvSpPr txBox="1">
              <a:spLocks noChangeArrowheads="1"/>
            </p:cNvSpPr>
            <p:nvPr/>
          </p:nvSpPr>
          <p:spPr bwMode="auto">
            <a:xfrm>
              <a:off x="2492282" y="15361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1981200" y="15300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95" name="Text Box 9"/>
            <p:cNvSpPr txBox="1">
              <a:spLocks noChangeArrowheads="1"/>
            </p:cNvSpPr>
            <p:nvPr/>
          </p:nvSpPr>
          <p:spPr bwMode="auto">
            <a:xfrm>
              <a:off x="5602423" y="36636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5108173" y="3657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1" name="Text Box 9"/>
            <p:cNvSpPr txBox="1">
              <a:spLocks noChangeArrowheads="1"/>
            </p:cNvSpPr>
            <p:nvPr/>
          </p:nvSpPr>
          <p:spPr bwMode="auto">
            <a:xfrm>
              <a:off x="2495055" y="3669792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1983973" y="3663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5105400" y="609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1981200" y="615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5635752" y="11430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 bwMode="auto">
            <a:xfrm>
              <a:off x="2743200" y="1304996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8" name="Straight Arrow Connector 147"/>
            <p:cNvCxnSpPr/>
            <p:nvPr/>
          </p:nvCxnSpPr>
          <p:spPr bwMode="auto">
            <a:xfrm flipV="1">
              <a:off x="2590800" y="1353312"/>
              <a:ext cx="309067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9" name="Text Box 7"/>
            <p:cNvSpPr txBox="1">
              <a:spLocks noChangeArrowheads="1"/>
            </p:cNvSpPr>
            <p:nvPr/>
          </p:nvSpPr>
          <p:spPr bwMode="auto">
            <a:xfrm>
              <a:off x="5638800" y="930092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3" name="Text Box 7"/>
            <p:cNvSpPr txBox="1">
              <a:spLocks noChangeArrowheads="1"/>
            </p:cNvSpPr>
            <p:nvPr/>
          </p:nvSpPr>
          <p:spPr bwMode="auto">
            <a:xfrm>
              <a:off x="2432304" y="9144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4" name="Text Box 9"/>
            <p:cNvSpPr txBox="1">
              <a:spLocks noChangeArrowheads="1"/>
            </p:cNvSpPr>
            <p:nvPr/>
          </p:nvSpPr>
          <p:spPr bwMode="auto">
            <a:xfrm>
              <a:off x="1726615" y="946744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4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" name="Line 11"/>
            <p:cNvSpPr>
              <a:spLocks noChangeShapeType="1"/>
            </p:cNvSpPr>
            <p:nvPr/>
          </p:nvSpPr>
          <p:spPr bwMode="auto">
            <a:xfrm flipH="1">
              <a:off x="2133600" y="1109472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6" name="Text Box 9"/>
            <p:cNvSpPr txBox="1">
              <a:spLocks noChangeArrowheads="1"/>
            </p:cNvSpPr>
            <p:nvPr/>
          </p:nvSpPr>
          <p:spPr bwMode="auto">
            <a:xfrm>
              <a:off x="6186019" y="930092"/>
              <a:ext cx="595782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5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8" name="Line 11"/>
            <p:cNvSpPr>
              <a:spLocks noChangeShapeType="1"/>
            </p:cNvSpPr>
            <p:nvPr/>
          </p:nvSpPr>
          <p:spPr bwMode="auto">
            <a:xfrm flipH="1">
              <a:off x="5867400" y="111624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6" name="Line 34"/>
            <p:cNvSpPr>
              <a:spLocks noChangeShapeType="1"/>
            </p:cNvSpPr>
            <p:nvPr/>
          </p:nvSpPr>
          <p:spPr bwMode="auto">
            <a:xfrm flipH="1">
              <a:off x="2590800" y="3317794"/>
              <a:ext cx="3120876" cy="1571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7" name="Line 35"/>
            <p:cNvSpPr>
              <a:spLocks noChangeShapeType="1"/>
            </p:cNvSpPr>
            <p:nvPr/>
          </p:nvSpPr>
          <p:spPr bwMode="auto">
            <a:xfrm>
              <a:off x="2593573" y="3355624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8" name="Rectangle 6"/>
            <p:cNvSpPr>
              <a:spLocks noChangeArrowheads="1"/>
            </p:cNvSpPr>
            <p:nvPr/>
          </p:nvSpPr>
          <p:spPr bwMode="auto">
            <a:xfrm>
              <a:off x="3675613" y="2971800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9" name="Text Box 7"/>
            <p:cNvSpPr txBox="1">
              <a:spLocks noChangeArrowheads="1"/>
            </p:cNvSpPr>
            <p:nvPr/>
          </p:nvSpPr>
          <p:spPr bwMode="auto">
            <a:xfrm>
              <a:off x="2441173" y="28956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90" name="Line 8"/>
            <p:cNvSpPr>
              <a:spLocks noChangeShapeType="1"/>
            </p:cNvSpPr>
            <p:nvPr/>
          </p:nvSpPr>
          <p:spPr bwMode="auto">
            <a:xfrm flipH="1">
              <a:off x="4193773" y="3172421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1" name="Line 11"/>
            <p:cNvSpPr>
              <a:spLocks noChangeShapeType="1"/>
            </p:cNvSpPr>
            <p:nvPr/>
          </p:nvSpPr>
          <p:spPr bwMode="auto">
            <a:xfrm flipH="1">
              <a:off x="2669773" y="3077933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2" name="Text Box 12"/>
            <p:cNvSpPr txBox="1">
              <a:spLocks noChangeArrowheads="1"/>
            </p:cNvSpPr>
            <p:nvPr/>
          </p:nvSpPr>
          <p:spPr bwMode="auto">
            <a:xfrm>
              <a:off x="3802975" y="2958108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93" name="Line 19"/>
            <p:cNvSpPr>
              <a:spLocks noChangeShapeType="1"/>
            </p:cNvSpPr>
            <p:nvPr/>
          </p:nvSpPr>
          <p:spPr bwMode="auto">
            <a:xfrm>
              <a:off x="2593573" y="3172421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4" name="Line 11"/>
            <p:cNvSpPr>
              <a:spLocks noChangeShapeType="1"/>
            </p:cNvSpPr>
            <p:nvPr/>
          </p:nvSpPr>
          <p:spPr bwMode="auto">
            <a:xfrm flipH="1">
              <a:off x="4193773" y="3032213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5" name="Line 34"/>
            <p:cNvSpPr>
              <a:spLocks noChangeShapeType="1"/>
            </p:cNvSpPr>
            <p:nvPr/>
          </p:nvSpPr>
          <p:spPr bwMode="auto">
            <a:xfrm flipH="1">
              <a:off x="2606040" y="4343401"/>
              <a:ext cx="3105636" cy="16365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6" name="Line 35"/>
            <p:cNvSpPr>
              <a:spLocks noChangeShapeType="1"/>
            </p:cNvSpPr>
            <p:nvPr/>
          </p:nvSpPr>
          <p:spPr bwMode="auto">
            <a:xfrm>
              <a:off x="2593573" y="4381231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7" name="Rectangle 6"/>
            <p:cNvSpPr>
              <a:spLocks noChangeArrowheads="1"/>
            </p:cNvSpPr>
            <p:nvPr/>
          </p:nvSpPr>
          <p:spPr bwMode="auto">
            <a:xfrm>
              <a:off x="3675613" y="4038600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8" name="Text Box 7"/>
            <p:cNvSpPr txBox="1">
              <a:spLocks noChangeArrowheads="1"/>
            </p:cNvSpPr>
            <p:nvPr/>
          </p:nvSpPr>
          <p:spPr bwMode="auto">
            <a:xfrm>
              <a:off x="2441173" y="39624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99" name="Line 8"/>
            <p:cNvSpPr>
              <a:spLocks noChangeShapeType="1"/>
            </p:cNvSpPr>
            <p:nvPr/>
          </p:nvSpPr>
          <p:spPr bwMode="auto">
            <a:xfrm flipH="1">
              <a:off x="4193773" y="423672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0" name="Line 11"/>
            <p:cNvSpPr>
              <a:spLocks noChangeShapeType="1"/>
            </p:cNvSpPr>
            <p:nvPr/>
          </p:nvSpPr>
          <p:spPr bwMode="auto">
            <a:xfrm flipH="1">
              <a:off x="2669773" y="4142232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1" name="Line 19"/>
            <p:cNvSpPr>
              <a:spLocks noChangeShapeType="1"/>
            </p:cNvSpPr>
            <p:nvPr/>
          </p:nvSpPr>
          <p:spPr bwMode="auto">
            <a:xfrm>
              <a:off x="2593573" y="42367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2" name="Line 11"/>
            <p:cNvSpPr>
              <a:spLocks noChangeShapeType="1"/>
            </p:cNvSpPr>
            <p:nvPr/>
          </p:nvSpPr>
          <p:spPr bwMode="auto">
            <a:xfrm flipH="1">
              <a:off x="4193773" y="4096512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03" name="Text Box 12"/>
            <p:cNvSpPr txBox="1">
              <a:spLocks noChangeArrowheads="1"/>
            </p:cNvSpPr>
            <p:nvPr/>
          </p:nvSpPr>
          <p:spPr bwMode="auto">
            <a:xfrm>
              <a:off x="3812773" y="4004846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204" name="Text Box 12"/>
            <p:cNvSpPr txBox="1">
              <a:spLocks noChangeArrowheads="1"/>
            </p:cNvSpPr>
            <p:nvPr/>
          </p:nvSpPr>
          <p:spPr bwMode="auto">
            <a:xfrm>
              <a:off x="3812773" y="4995446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205" name="Line 19"/>
            <p:cNvSpPr>
              <a:spLocks noChangeShapeType="1"/>
            </p:cNvSpPr>
            <p:nvPr/>
          </p:nvSpPr>
          <p:spPr bwMode="auto">
            <a:xfrm>
              <a:off x="2590800" y="24384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6" name="Line 19"/>
            <p:cNvSpPr>
              <a:spLocks noChangeShapeType="1"/>
            </p:cNvSpPr>
            <p:nvPr/>
          </p:nvSpPr>
          <p:spPr bwMode="auto">
            <a:xfrm>
              <a:off x="5715000" y="24079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7" name="Line 19"/>
            <p:cNvSpPr>
              <a:spLocks noChangeShapeType="1"/>
            </p:cNvSpPr>
            <p:nvPr/>
          </p:nvSpPr>
          <p:spPr bwMode="auto">
            <a:xfrm>
              <a:off x="2590800" y="34930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8" name="Line 19"/>
            <p:cNvSpPr>
              <a:spLocks noChangeShapeType="1"/>
            </p:cNvSpPr>
            <p:nvPr/>
          </p:nvSpPr>
          <p:spPr bwMode="auto">
            <a:xfrm>
              <a:off x="5715000" y="34747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9" name="Line 19"/>
            <p:cNvSpPr>
              <a:spLocks noChangeShapeType="1"/>
            </p:cNvSpPr>
            <p:nvPr/>
          </p:nvSpPr>
          <p:spPr bwMode="auto">
            <a:xfrm>
              <a:off x="2606040" y="449580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0" name="Line 19"/>
            <p:cNvSpPr>
              <a:spLocks noChangeShapeType="1"/>
            </p:cNvSpPr>
            <p:nvPr/>
          </p:nvSpPr>
          <p:spPr bwMode="auto">
            <a:xfrm>
              <a:off x="5715000" y="449580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1" name="Line 19"/>
            <p:cNvSpPr>
              <a:spLocks noChangeShapeType="1"/>
            </p:cNvSpPr>
            <p:nvPr/>
          </p:nvSpPr>
          <p:spPr bwMode="auto">
            <a:xfrm>
              <a:off x="2667000" y="57028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2" name="Line 19"/>
            <p:cNvSpPr>
              <a:spLocks noChangeShapeType="1"/>
            </p:cNvSpPr>
            <p:nvPr/>
          </p:nvSpPr>
          <p:spPr bwMode="auto">
            <a:xfrm>
              <a:off x="5791200" y="56388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3" name="Line 19"/>
            <p:cNvSpPr>
              <a:spLocks noChangeShapeType="1"/>
            </p:cNvSpPr>
            <p:nvPr/>
          </p:nvSpPr>
          <p:spPr bwMode="auto">
            <a:xfrm>
              <a:off x="2590800" y="914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4" name="Line 19"/>
            <p:cNvSpPr>
              <a:spLocks noChangeShapeType="1"/>
            </p:cNvSpPr>
            <p:nvPr/>
          </p:nvSpPr>
          <p:spPr bwMode="auto">
            <a:xfrm>
              <a:off x="5791200" y="914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" name="Line 19"/>
            <p:cNvSpPr>
              <a:spLocks noChangeShapeType="1"/>
            </p:cNvSpPr>
            <p:nvPr/>
          </p:nvSpPr>
          <p:spPr bwMode="auto">
            <a:xfrm>
              <a:off x="2590800" y="2901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6" name="Line 19"/>
            <p:cNvSpPr>
              <a:spLocks noChangeShapeType="1"/>
            </p:cNvSpPr>
            <p:nvPr/>
          </p:nvSpPr>
          <p:spPr bwMode="auto">
            <a:xfrm>
              <a:off x="2590800" y="39684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7" name="Line 19"/>
            <p:cNvSpPr>
              <a:spLocks noChangeShapeType="1"/>
            </p:cNvSpPr>
            <p:nvPr/>
          </p:nvSpPr>
          <p:spPr bwMode="auto">
            <a:xfrm>
              <a:off x="2667000" y="595884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8" name="Line 19"/>
            <p:cNvSpPr>
              <a:spLocks noChangeShapeType="1"/>
            </p:cNvSpPr>
            <p:nvPr/>
          </p:nvSpPr>
          <p:spPr bwMode="auto">
            <a:xfrm>
              <a:off x="5791200" y="6248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0" name="Line 19"/>
            <p:cNvSpPr>
              <a:spLocks noChangeShapeType="1"/>
            </p:cNvSpPr>
            <p:nvPr/>
          </p:nvSpPr>
          <p:spPr bwMode="auto">
            <a:xfrm>
              <a:off x="2590800" y="18288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1" name="Line 19"/>
            <p:cNvSpPr>
              <a:spLocks noChangeShapeType="1"/>
            </p:cNvSpPr>
            <p:nvPr/>
          </p:nvSpPr>
          <p:spPr bwMode="auto">
            <a:xfrm>
              <a:off x="5791200" y="1377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2" name="Line 19"/>
            <p:cNvSpPr>
              <a:spLocks noChangeShapeType="1"/>
            </p:cNvSpPr>
            <p:nvPr/>
          </p:nvSpPr>
          <p:spPr bwMode="auto">
            <a:xfrm>
              <a:off x="5791200" y="11490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3" name="Line 19"/>
            <p:cNvSpPr>
              <a:spLocks noChangeShapeType="1"/>
            </p:cNvSpPr>
            <p:nvPr/>
          </p:nvSpPr>
          <p:spPr bwMode="auto">
            <a:xfrm>
              <a:off x="5791200" y="5949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4" name="Text Box 9"/>
            <p:cNvSpPr txBox="1">
              <a:spLocks noChangeArrowheads="1"/>
            </p:cNvSpPr>
            <p:nvPr/>
          </p:nvSpPr>
          <p:spPr bwMode="auto">
            <a:xfrm>
              <a:off x="4495800" y="270944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225" name="Text Box 9"/>
            <p:cNvSpPr txBox="1">
              <a:spLocks noChangeArrowheads="1"/>
            </p:cNvSpPr>
            <p:nvPr/>
          </p:nvSpPr>
          <p:spPr bwMode="auto">
            <a:xfrm>
              <a:off x="4495800" y="385244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226" name="Line 19"/>
            <p:cNvSpPr>
              <a:spLocks noChangeShapeType="1"/>
            </p:cNvSpPr>
            <p:nvPr/>
          </p:nvSpPr>
          <p:spPr bwMode="auto">
            <a:xfrm>
              <a:off x="2590800" y="114300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7" name="Line 19"/>
            <p:cNvSpPr>
              <a:spLocks noChangeShapeType="1"/>
            </p:cNvSpPr>
            <p:nvPr/>
          </p:nvSpPr>
          <p:spPr bwMode="auto">
            <a:xfrm>
              <a:off x="2667000" y="52456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8" name="Line 19"/>
            <p:cNvSpPr>
              <a:spLocks noChangeShapeType="1"/>
            </p:cNvSpPr>
            <p:nvPr/>
          </p:nvSpPr>
          <p:spPr bwMode="auto">
            <a:xfrm>
              <a:off x="5791200" y="496824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9" name="Line 19"/>
            <p:cNvSpPr>
              <a:spLocks noChangeShapeType="1"/>
            </p:cNvSpPr>
            <p:nvPr/>
          </p:nvSpPr>
          <p:spPr bwMode="auto">
            <a:xfrm>
              <a:off x="5715000" y="3962400"/>
              <a:ext cx="0" cy="3840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0" name="Line 19"/>
            <p:cNvSpPr>
              <a:spLocks noChangeShapeType="1"/>
            </p:cNvSpPr>
            <p:nvPr/>
          </p:nvSpPr>
          <p:spPr bwMode="auto">
            <a:xfrm>
              <a:off x="5715000" y="2895600"/>
              <a:ext cx="0" cy="3840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1" name="Line 19"/>
            <p:cNvSpPr>
              <a:spLocks noChangeShapeType="1"/>
            </p:cNvSpPr>
            <p:nvPr/>
          </p:nvSpPr>
          <p:spPr bwMode="auto">
            <a:xfrm>
              <a:off x="5715000" y="1828800"/>
              <a:ext cx="0" cy="43891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516280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8933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772400" cy="762000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Refactored FEAL-4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EC1FF0D-7902-D035-94EC-77FC38DC1812}"/>
              </a:ext>
            </a:extLst>
          </p:cNvPr>
          <p:cNvGrpSpPr/>
          <p:nvPr/>
        </p:nvGrpSpPr>
        <p:grpSpPr>
          <a:xfrm>
            <a:off x="304800" y="1371600"/>
            <a:ext cx="8534400" cy="5062954"/>
            <a:chOff x="304800" y="1371600"/>
            <a:chExt cx="8534400" cy="5062954"/>
          </a:xfrm>
        </p:grpSpPr>
        <p:sp>
          <p:nvSpPr>
            <p:cNvPr id="71" name="Line 34"/>
            <p:cNvSpPr>
              <a:spLocks noChangeShapeType="1"/>
            </p:cNvSpPr>
            <p:nvPr/>
          </p:nvSpPr>
          <p:spPr bwMode="auto">
            <a:xfrm flipH="1">
              <a:off x="914400" y="3016589"/>
              <a:ext cx="2356104" cy="21701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2" name="Line 35"/>
            <p:cNvSpPr>
              <a:spLocks noChangeShapeType="1"/>
            </p:cNvSpPr>
            <p:nvPr/>
          </p:nvSpPr>
          <p:spPr bwMode="auto">
            <a:xfrm>
              <a:off x="969818" y="3065021"/>
              <a:ext cx="2297638" cy="18719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3085050" y="22158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2590800" y="2265942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8" name="Rectangle 6"/>
            <p:cNvSpPr>
              <a:spLocks noChangeArrowheads="1"/>
            </p:cNvSpPr>
            <p:nvPr/>
          </p:nvSpPr>
          <p:spPr bwMode="auto">
            <a:xfrm>
              <a:off x="1676400" y="2660582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19" name="Text Box 7"/>
            <p:cNvSpPr txBox="1">
              <a:spLocks noChangeArrowheads="1"/>
            </p:cNvSpPr>
            <p:nvPr/>
          </p:nvSpPr>
          <p:spPr bwMode="auto">
            <a:xfrm>
              <a:off x="838200" y="2584704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20" name="Line 8"/>
            <p:cNvSpPr>
              <a:spLocks noChangeShapeType="1"/>
            </p:cNvSpPr>
            <p:nvPr/>
          </p:nvSpPr>
          <p:spPr bwMode="auto">
            <a:xfrm flipH="1">
              <a:off x="2209800" y="2855976"/>
              <a:ext cx="10607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1" name="Line 11"/>
            <p:cNvSpPr>
              <a:spLocks noChangeShapeType="1"/>
            </p:cNvSpPr>
            <p:nvPr/>
          </p:nvSpPr>
          <p:spPr bwMode="auto">
            <a:xfrm flipH="1">
              <a:off x="1054608" y="2779776"/>
              <a:ext cx="6217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2" name="Text Box 12"/>
            <p:cNvSpPr txBox="1">
              <a:spLocks noChangeArrowheads="1"/>
            </p:cNvSpPr>
            <p:nvPr/>
          </p:nvSpPr>
          <p:spPr bwMode="auto">
            <a:xfrm>
              <a:off x="1723565" y="2642139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23" name="Line 19"/>
            <p:cNvSpPr>
              <a:spLocks noChangeShapeType="1"/>
            </p:cNvSpPr>
            <p:nvPr/>
          </p:nvSpPr>
          <p:spPr bwMode="auto">
            <a:xfrm>
              <a:off x="990600" y="252069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5" name="Line 19"/>
            <p:cNvSpPr>
              <a:spLocks noChangeShapeType="1"/>
            </p:cNvSpPr>
            <p:nvPr/>
          </p:nvSpPr>
          <p:spPr bwMode="auto">
            <a:xfrm>
              <a:off x="3276600" y="2520696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7" name="Line 19"/>
            <p:cNvSpPr>
              <a:spLocks noChangeShapeType="1"/>
            </p:cNvSpPr>
            <p:nvPr/>
          </p:nvSpPr>
          <p:spPr bwMode="auto">
            <a:xfrm>
              <a:off x="990600" y="287121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8" name="Line 11"/>
            <p:cNvSpPr>
              <a:spLocks noChangeShapeType="1"/>
            </p:cNvSpPr>
            <p:nvPr/>
          </p:nvSpPr>
          <p:spPr bwMode="auto">
            <a:xfrm flipH="1">
              <a:off x="2209800" y="274929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9" name="Text Box 9"/>
            <p:cNvSpPr txBox="1">
              <a:spLocks noChangeArrowheads="1"/>
            </p:cNvSpPr>
            <p:nvPr/>
          </p:nvSpPr>
          <p:spPr bwMode="auto">
            <a:xfrm>
              <a:off x="2209800" y="239877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30" name="Line 19"/>
            <p:cNvSpPr>
              <a:spLocks noChangeShapeType="1"/>
            </p:cNvSpPr>
            <p:nvPr/>
          </p:nvSpPr>
          <p:spPr bwMode="auto">
            <a:xfrm>
              <a:off x="929640" y="3252215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1" name="Line 19"/>
            <p:cNvSpPr>
              <a:spLocks noChangeShapeType="1"/>
            </p:cNvSpPr>
            <p:nvPr/>
          </p:nvSpPr>
          <p:spPr bwMode="auto">
            <a:xfrm>
              <a:off x="3270504" y="322478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2" name="Text Box 9"/>
            <p:cNvSpPr txBox="1">
              <a:spLocks noChangeArrowheads="1"/>
            </p:cNvSpPr>
            <p:nvPr/>
          </p:nvSpPr>
          <p:spPr bwMode="auto">
            <a:xfrm>
              <a:off x="815882" y="22219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304800" y="22158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4" name="Line 34"/>
            <p:cNvSpPr>
              <a:spLocks noChangeShapeType="1"/>
            </p:cNvSpPr>
            <p:nvPr/>
          </p:nvSpPr>
          <p:spPr bwMode="auto">
            <a:xfrm flipH="1">
              <a:off x="929639" y="4344817"/>
              <a:ext cx="2337815" cy="2180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5" name="Line 35"/>
            <p:cNvSpPr>
              <a:spLocks noChangeShapeType="1"/>
            </p:cNvSpPr>
            <p:nvPr/>
          </p:nvSpPr>
          <p:spPr bwMode="auto">
            <a:xfrm>
              <a:off x="969818" y="4376929"/>
              <a:ext cx="2297637" cy="12801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6" name="Text Box 9"/>
            <p:cNvSpPr txBox="1">
              <a:spLocks noChangeArrowheads="1"/>
            </p:cNvSpPr>
            <p:nvPr/>
          </p:nvSpPr>
          <p:spPr bwMode="auto">
            <a:xfrm>
              <a:off x="3085050" y="3514345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2590800" y="3508249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8" name="Rectangle 6"/>
            <p:cNvSpPr>
              <a:spLocks noChangeArrowheads="1"/>
            </p:cNvSpPr>
            <p:nvPr/>
          </p:nvSpPr>
          <p:spPr bwMode="auto">
            <a:xfrm>
              <a:off x="1676400" y="3959031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9" name="Text Box 7"/>
            <p:cNvSpPr txBox="1">
              <a:spLocks noChangeArrowheads="1"/>
            </p:cNvSpPr>
            <p:nvPr/>
          </p:nvSpPr>
          <p:spPr bwMode="auto">
            <a:xfrm>
              <a:off x="838200" y="3883153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42" name="Text Box 12"/>
            <p:cNvSpPr txBox="1">
              <a:spLocks noChangeArrowheads="1"/>
            </p:cNvSpPr>
            <p:nvPr/>
          </p:nvSpPr>
          <p:spPr bwMode="auto">
            <a:xfrm>
              <a:off x="1723565" y="3909632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43" name="Line 19"/>
            <p:cNvSpPr>
              <a:spLocks noChangeShapeType="1"/>
            </p:cNvSpPr>
            <p:nvPr/>
          </p:nvSpPr>
          <p:spPr bwMode="auto">
            <a:xfrm>
              <a:off x="990600" y="3819145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4" name="Line 19"/>
            <p:cNvSpPr>
              <a:spLocks noChangeShapeType="1"/>
            </p:cNvSpPr>
            <p:nvPr/>
          </p:nvSpPr>
          <p:spPr bwMode="auto">
            <a:xfrm>
              <a:off x="3276600" y="3819145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5" name="Line 19"/>
            <p:cNvSpPr>
              <a:spLocks noChangeShapeType="1"/>
            </p:cNvSpPr>
            <p:nvPr/>
          </p:nvSpPr>
          <p:spPr bwMode="auto">
            <a:xfrm>
              <a:off x="990600" y="4169665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7" name="Text Box 9"/>
            <p:cNvSpPr txBox="1">
              <a:spLocks noChangeArrowheads="1"/>
            </p:cNvSpPr>
            <p:nvPr/>
          </p:nvSpPr>
          <p:spPr bwMode="auto">
            <a:xfrm>
              <a:off x="2438400" y="3810000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48" name="Line 19"/>
            <p:cNvSpPr>
              <a:spLocks noChangeShapeType="1"/>
            </p:cNvSpPr>
            <p:nvPr/>
          </p:nvSpPr>
          <p:spPr bwMode="auto">
            <a:xfrm>
              <a:off x="929640" y="455066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9" name="Line 19"/>
            <p:cNvSpPr>
              <a:spLocks noChangeShapeType="1"/>
            </p:cNvSpPr>
            <p:nvPr/>
          </p:nvSpPr>
          <p:spPr bwMode="auto">
            <a:xfrm>
              <a:off x="3270504" y="4523233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0" name="Text Box 9"/>
            <p:cNvSpPr txBox="1">
              <a:spLocks noChangeArrowheads="1"/>
            </p:cNvSpPr>
            <p:nvPr/>
          </p:nvSpPr>
          <p:spPr bwMode="auto">
            <a:xfrm>
              <a:off x="815882" y="3520441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304800" y="3514345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3" name="Text Box 9"/>
            <p:cNvSpPr txBox="1">
              <a:spLocks noChangeArrowheads="1"/>
            </p:cNvSpPr>
            <p:nvPr/>
          </p:nvSpPr>
          <p:spPr bwMode="auto">
            <a:xfrm>
              <a:off x="3078638" y="1377696"/>
              <a:ext cx="420308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2590800" y="1371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5" name="Text Box 9"/>
            <p:cNvSpPr txBox="1">
              <a:spLocks noChangeArrowheads="1"/>
            </p:cNvSpPr>
            <p:nvPr/>
          </p:nvSpPr>
          <p:spPr bwMode="auto">
            <a:xfrm>
              <a:off x="804661" y="1383792"/>
              <a:ext cx="396263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304800" y="1377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7" name="Text Box 7"/>
            <p:cNvSpPr txBox="1">
              <a:spLocks noChangeArrowheads="1"/>
            </p:cNvSpPr>
            <p:nvPr/>
          </p:nvSpPr>
          <p:spPr bwMode="auto">
            <a:xfrm>
              <a:off x="3121152" y="17526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9" name="Line 19"/>
            <p:cNvSpPr>
              <a:spLocks noChangeShapeType="1"/>
            </p:cNvSpPr>
            <p:nvPr/>
          </p:nvSpPr>
          <p:spPr bwMode="auto">
            <a:xfrm>
              <a:off x="3276600" y="16764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0" name="Line 19"/>
            <p:cNvSpPr>
              <a:spLocks noChangeShapeType="1"/>
            </p:cNvSpPr>
            <p:nvPr/>
          </p:nvSpPr>
          <p:spPr bwMode="auto">
            <a:xfrm>
              <a:off x="3276600" y="20269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1" name="Line 19"/>
            <p:cNvSpPr>
              <a:spLocks noChangeShapeType="1"/>
            </p:cNvSpPr>
            <p:nvPr/>
          </p:nvSpPr>
          <p:spPr bwMode="auto">
            <a:xfrm>
              <a:off x="1066800" y="1706880"/>
              <a:ext cx="0" cy="5120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3" name="Straight Arrow Connector 2"/>
            <p:cNvCxnSpPr/>
            <p:nvPr/>
          </p:nvCxnSpPr>
          <p:spPr bwMode="auto">
            <a:xfrm>
              <a:off x="914400" y="1859280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flipV="1">
              <a:off x="1066800" y="1941576"/>
              <a:ext cx="210312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3" name="Text Box 7"/>
            <p:cNvSpPr txBox="1">
              <a:spLocks noChangeArrowheads="1"/>
            </p:cNvSpPr>
            <p:nvPr/>
          </p:nvSpPr>
          <p:spPr bwMode="auto">
            <a:xfrm>
              <a:off x="777240" y="4669536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64" name="Text Box 7"/>
            <p:cNvSpPr txBox="1">
              <a:spLocks noChangeArrowheads="1"/>
            </p:cNvSpPr>
            <p:nvPr/>
          </p:nvSpPr>
          <p:spPr bwMode="auto">
            <a:xfrm>
              <a:off x="3107334" y="46482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65" name="Line 19"/>
            <p:cNvSpPr>
              <a:spLocks noChangeShapeType="1"/>
            </p:cNvSpPr>
            <p:nvPr/>
          </p:nvSpPr>
          <p:spPr bwMode="auto">
            <a:xfrm>
              <a:off x="932688" y="496214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6" name="Line 19"/>
            <p:cNvSpPr>
              <a:spLocks noChangeShapeType="1"/>
            </p:cNvSpPr>
            <p:nvPr/>
          </p:nvSpPr>
          <p:spPr bwMode="auto">
            <a:xfrm>
              <a:off x="3267456" y="4953000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8" name="Text Box 9"/>
            <p:cNvSpPr txBox="1">
              <a:spLocks noChangeArrowheads="1"/>
            </p:cNvSpPr>
            <p:nvPr/>
          </p:nvSpPr>
          <p:spPr bwMode="auto">
            <a:xfrm>
              <a:off x="1639349" y="4800600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70" name="Line 11"/>
            <p:cNvSpPr>
              <a:spLocks noChangeShapeType="1"/>
            </p:cNvSpPr>
            <p:nvPr/>
          </p:nvSpPr>
          <p:spPr bwMode="auto">
            <a:xfrm>
              <a:off x="2667000" y="4830116"/>
              <a:ext cx="496349" cy="70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71" name="Line 11"/>
            <p:cNvSpPr>
              <a:spLocks noChangeShapeType="1"/>
            </p:cNvSpPr>
            <p:nvPr/>
          </p:nvSpPr>
          <p:spPr bwMode="auto">
            <a:xfrm flipV="1">
              <a:off x="995544" y="4873847"/>
              <a:ext cx="36576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72" name="Text Box 9"/>
            <p:cNvSpPr txBox="1">
              <a:spLocks noChangeArrowheads="1"/>
            </p:cNvSpPr>
            <p:nvPr/>
          </p:nvSpPr>
          <p:spPr bwMode="auto">
            <a:xfrm>
              <a:off x="1410749" y="5791200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 = 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73" name="Text Box 9"/>
            <p:cNvSpPr txBox="1">
              <a:spLocks noChangeArrowheads="1"/>
            </p:cNvSpPr>
            <p:nvPr/>
          </p:nvSpPr>
          <p:spPr bwMode="auto">
            <a:xfrm>
              <a:off x="1258349" y="6062246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 = 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0" name="Line 8"/>
            <p:cNvSpPr>
              <a:spLocks noChangeShapeType="1"/>
            </p:cNvSpPr>
            <p:nvPr/>
          </p:nvSpPr>
          <p:spPr bwMode="auto">
            <a:xfrm flipH="1">
              <a:off x="2209800" y="4181856"/>
              <a:ext cx="10607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2209800" y="407517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2" name="Line 34"/>
            <p:cNvSpPr>
              <a:spLocks noChangeShapeType="1"/>
            </p:cNvSpPr>
            <p:nvPr/>
          </p:nvSpPr>
          <p:spPr bwMode="auto">
            <a:xfrm flipH="1">
              <a:off x="5498593" y="2715447"/>
              <a:ext cx="2420110" cy="24393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Line 35"/>
            <p:cNvSpPr>
              <a:spLocks noChangeShapeType="1"/>
            </p:cNvSpPr>
            <p:nvPr/>
          </p:nvSpPr>
          <p:spPr bwMode="auto">
            <a:xfrm>
              <a:off x="5486400" y="2719139"/>
              <a:ext cx="2432303" cy="1668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7733250" y="188061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7239000" y="187452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66" name="Rectangle 6"/>
            <p:cNvSpPr>
              <a:spLocks noChangeArrowheads="1"/>
            </p:cNvSpPr>
            <p:nvPr/>
          </p:nvSpPr>
          <p:spPr bwMode="auto">
            <a:xfrm>
              <a:off x="6172200" y="2318730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Text Box 7"/>
            <p:cNvSpPr txBox="1">
              <a:spLocks noChangeArrowheads="1"/>
            </p:cNvSpPr>
            <p:nvPr/>
          </p:nvSpPr>
          <p:spPr bwMode="auto">
            <a:xfrm>
              <a:off x="5334000" y="2249424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68" name="Line 8"/>
            <p:cNvSpPr>
              <a:spLocks noChangeShapeType="1"/>
            </p:cNvSpPr>
            <p:nvPr/>
          </p:nvSpPr>
          <p:spPr bwMode="auto">
            <a:xfrm flipH="1">
              <a:off x="6705600" y="2514600"/>
              <a:ext cx="12131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5562600" y="2459511"/>
              <a:ext cx="609600" cy="22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0" name="Text Box 12"/>
            <p:cNvSpPr txBox="1">
              <a:spLocks noChangeArrowheads="1"/>
            </p:cNvSpPr>
            <p:nvPr/>
          </p:nvSpPr>
          <p:spPr bwMode="auto">
            <a:xfrm>
              <a:off x="6219365" y="2300287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73" name="Line 19"/>
            <p:cNvSpPr>
              <a:spLocks noChangeShapeType="1"/>
            </p:cNvSpPr>
            <p:nvPr/>
          </p:nvSpPr>
          <p:spPr bwMode="auto">
            <a:xfrm>
              <a:off x="5486400" y="218541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Line 19"/>
            <p:cNvSpPr>
              <a:spLocks noChangeShapeType="1"/>
            </p:cNvSpPr>
            <p:nvPr/>
          </p:nvSpPr>
          <p:spPr bwMode="auto">
            <a:xfrm>
              <a:off x="7924800" y="2185416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Line 19"/>
            <p:cNvSpPr>
              <a:spLocks noChangeShapeType="1"/>
            </p:cNvSpPr>
            <p:nvPr/>
          </p:nvSpPr>
          <p:spPr bwMode="auto">
            <a:xfrm>
              <a:off x="5486400" y="253593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H="1">
              <a:off x="6705600" y="241401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6744749" y="2105942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78" name="Line 19"/>
            <p:cNvSpPr>
              <a:spLocks noChangeShapeType="1"/>
            </p:cNvSpPr>
            <p:nvPr/>
          </p:nvSpPr>
          <p:spPr bwMode="auto">
            <a:xfrm>
              <a:off x="7924800" y="4657118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9" name="Line 19"/>
            <p:cNvSpPr>
              <a:spLocks noChangeShapeType="1"/>
            </p:cNvSpPr>
            <p:nvPr/>
          </p:nvSpPr>
          <p:spPr bwMode="auto">
            <a:xfrm>
              <a:off x="7918704" y="288950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Text Box 9"/>
            <p:cNvSpPr txBox="1">
              <a:spLocks noChangeArrowheads="1"/>
            </p:cNvSpPr>
            <p:nvPr/>
          </p:nvSpPr>
          <p:spPr bwMode="auto">
            <a:xfrm>
              <a:off x="5311682" y="188671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4800600" y="188061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82" name="Text Box 9"/>
            <p:cNvSpPr txBox="1">
              <a:spLocks noChangeArrowheads="1"/>
            </p:cNvSpPr>
            <p:nvPr/>
          </p:nvSpPr>
          <p:spPr bwMode="auto">
            <a:xfrm>
              <a:off x="7733250" y="3179065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7239000" y="3172969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6172200" y="3623751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5" name="Text Box 7"/>
            <p:cNvSpPr txBox="1">
              <a:spLocks noChangeArrowheads="1"/>
            </p:cNvSpPr>
            <p:nvPr/>
          </p:nvSpPr>
          <p:spPr bwMode="auto">
            <a:xfrm>
              <a:off x="5334000" y="3547873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86" name="Line 8"/>
            <p:cNvSpPr>
              <a:spLocks noChangeShapeType="1"/>
            </p:cNvSpPr>
            <p:nvPr/>
          </p:nvSpPr>
          <p:spPr bwMode="auto">
            <a:xfrm flipH="1">
              <a:off x="6705600" y="3810000"/>
              <a:ext cx="122529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 flipH="1" flipV="1">
              <a:off x="5562600" y="3758185"/>
              <a:ext cx="609600" cy="891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8" name="Text Box 12"/>
            <p:cNvSpPr txBox="1">
              <a:spLocks noChangeArrowheads="1"/>
            </p:cNvSpPr>
            <p:nvPr/>
          </p:nvSpPr>
          <p:spPr bwMode="auto">
            <a:xfrm>
              <a:off x="6219365" y="3574352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89" name="Line 19"/>
            <p:cNvSpPr>
              <a:spLocks noChangeShapeType="1"/>
            </p:cNvSpPr>
            <p:nvPr/>
          </p:nvSpPr>
          <p:spPr bwMode="auto">
            <a:xfrm>
              <a:off x="5486400" y="3483865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0" name="Line 19"/>
            <p:cNvSpPr>
              <a:spLocks noChangeShapeType="1"/>
            </p:cNvSpPr>
            <p:nvPr/>
          </p:nvSpPr>
          <p:spPr bwMode="auto">
            <a:xfrm>
              <a:off x="7924800" y="3483865"/>
              <a:ext cx="0" cy="8229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91" name="Line 11"/>
            <p:cNvSpPr>
              <a:spLocks noChangeShapeType="1"/>
            </p:cNvSpPr>
            <p:nvPr/>
          </p:nvSpPr>
          <p:spPr bwMode="auto">
            <a:xfrm flipH="1">
              <a:off x="6705600" y="3711773"/>
              <a:ext cx="257764" cy="6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92" name="Text Box 9"/>
            <p:cNvSpPr txBox="1">
              <a:spLocks noChangeArrowheads="1"/>
            </p:cNvSpPr>
            <p:nvPr/>
          </p:nvSpPr>
          <p:spPr bwMode="auto">
            <a:xfrm>
              <a:off x="6820949" y="3401342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93" name="Text Box 9"/>
            <p:cNvSpPr txBox="1">
              <a:spLocks noChangeArrowheads="1"/>
            </p:cNvSpPr>
            <p:nvPr/>
          </p:nvSpPr>
          <p:spPr bwMode="auto">
            <a:xfrm>
              <a:off x="5334000" y="3172742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4800600" y="3179065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95" name="Text Box 7"/>
            <p:cNvSpPr txBox="1">
              <a:spLocks noChangeArrowheads="1"/>
            </p:cNvSpPr>
            <p:nvPr/>
          </p:nvSpPr>
          <p:spPr bwMode="auto">
            <a:xfrm flipV="1">
              <a:off x="7801897" y="4836950"/>
              <a:ext cx="28793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96" name="Line 19"/>
            <p:cNvSpPr>
              <a:spLocks noChangeShapeType="1"/>
            </p:cNvSpPr>
            <p:nvPr/>
          </p:nvSpPr>
          <p:spPr bwMode="auto">
            <a:xfrm>
              <a:off x="5562600" y="1371600"/>
              <a:ext cx="0" cy="5120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97" name="Straight Arrow Connector 96"/>
            <p:cNvCxnSpPr/>
            <p:nvPr/>
          </p:nvCxnSpPr>
          <p:spPr bwMode="auto">
            <a:xfrm>
              <a:off x="5562600" y="1524000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Straight Arrow Connector 97"/>
            <p:cNvCxnSpPr/>
            <p:nvPr/>
          </p:nvCxnSpPr>
          <p:spPr bwMode="auto">
            <a:xfrm flipV="1">
              <a:off x="5486400" y="4953000"/>
              <a:ext cx="231549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9" name="Line 19"/>
            <p:cNvSpPr>
              <a:spLocks noChangeShapeType="1"/>
            </p:cNvSpPr>
            <p:nvPr/>
          </p:nvSpPr>
          <p:spPr bwMode="auto">
            <a:xfrm>
              <a:off x="5486400" y="3849624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00" name="Text Box 9"/>
            <p:cNvSpPr txBox="1">
              <a:spLocks noChangeArrowheads="1"/>
            </p:cNvSpPr>
            <p:nvPr/>
          </p:nvSpPr>
          <p:spPr bwMode="auto">
            <a:xfrm>
              <a:off x="7645028" y="5217950"/>
              <a:ext cx="431529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7162800" y="524820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03" name="Text Box 9"/>
            <p:cNvSpPr txBox="1">
              <a:spLocks noChangeArrowheads="1"/>
            </p:cNvSpPr>
            <p:nvPr/>
          </p:nvSpPr>
          <p:spPr bwMode="auto">
            <a:xfrm>
              <a:off x="5218651" y="522404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4800600" y="521795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05" name="Line 19"/>
            <p:cNvSpPr>
              <a:spLocks noChangeShapeType="1"/>
            </p:cNvSpPr>
            <p:nvPr/>
          </p:nvSpPr>
          <p:spPr bwMode="auto">
            <a:xfrm>
              <a:off x="7924800" y="509603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6" name="Line 19"/>
            <p:cNvSpPr>
              <a:spLocks noChangeShapeType="1"/>
            </p:cNvSpPr>
            <p:nvPr/>
          </p:nvSpPr>
          <p:spPr bwMode="auto">
            <a:xfrm>
              <a:off x="7924800" y="1377696"/>
              <a:ext cx="0" cy="5120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7" name="Text Box 9"/>
            <p:cNvSpPr txBox="1">
              <a:spLocks noChangeArrowheads="1"/>
            </p:cNvSpPr>
            <p:nvPr/>
          </p:nvSpPr>
          <p:spPr bwMode="auto">
            <a:xfrm>
              <a:off x="5943600" y="6096000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600">
                  <a:latin typeface="Arial" pitchFamily="34" charset="0"/>
                  <a:cs typeface="Arial" pitchFamily="34" charset="0"/>
                </a:rPr>
                <a:t>= 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60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6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Text Box 9"/>
            <p:cNvSpPr txBox="1">
              <a:spLocks noChangeArrowheads="1"/>
            </p:cNvSpPr>
            <p:nvPr/>
          </p:nvSpPr>
          <p:spPr bwMode="auto">
            <a:xfrm>
              <a:off x="6067508" y="5833646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 = 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10" name="Text Box 9"/>
            <p:cNvSpPr txBox="1">
              <a:spLocks noChangeArrowheads="1"/>
            </p:cNvSpPr>
            <p:nvPr/>
          </p:nvSpPr>
          <p:spPr bwMode="auto">
            <a:xfrm>
              <a:off x="7733250" y="43459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7239000" y="43399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2" name="Text Box 9"/>
            <p:cNvSpPr txBox="1">
              <a:spLocks noChangeArrowheads="1"/>
            </p:cNvSpPr>
            <p:nvPr/>
          </p:nvSpPr>
          <p:spPr bwMode="auto">
            <a:xfrm>
              <a:off x="5334000" y="4339673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4800600" y="43459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4" name="Line 19"/>
            <p:cNvSpPr>
              <a:spLocks noChangeShapeType="1"/>
            </p:cNvSpPr>
            <p:nvPr/>
          </p:nvSpPr>
          <p:spPr bwMode="auto">
            <a:xfrm>
              <a:off x="5486400" y="4684550"/>
              <a:ext cx="0" cy="5486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15" name="Line 19"/>
            <p:cNvSpPr>
              <a:spLocks noChangeShapeType="1"/>
            </p:cNvSpPr>
            <p:nvPr/>
          </p:nvSpPr>
          <p:spPr bwMode="auto">
            <a:xfrm>
              <a:off x="5498593" y="2962656"/>
              <a:ext cx="0" cy="2377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6" name="Line 11"/>
            <p:cNvSpPr>
              <a:spLocks noChangeShapeType="1"/>
            </p:cNvSpPr>
            <p:nvPr/>
          </p:nvSpPr>
          <p:spPr bwMode="auto">
            <a:xfrm flipH="1">
              <a:off x="1054608" y="4114800"/>
              <a:ext cx="6217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7" name="Text Box 9"/>
            <p:cNvSpPr txBox="1">
              <a:spLocks noChangeArrowheads="1"/>
            </p:cNvSpPr>
            <p:nvPr/>
          </p:nvSpPr>
          <p:spPr bwMode="auto">
            <a:xfrm>
              <a:off x="685800" y="4572000"/>
              <a:ext cx="1942051" cy="50270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  <a:p>
              <a:pPr algn="ctr"/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4012606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r>
              <a:rPr lang="en-US" sz="3600" dirty="0"/>
              <a:t>FEAL-4 Linear Attack using refactored FEAL-4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68</a:t>
            </a:fld>
            <a:endParaRPr lang="en-US" altLang="ko-KR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648200"/>
          </a:xfrm>
        </p:spPr>
        <p:txBody>
          <a:bodyPr/>
          <a:lstStyle/>
          <a:p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Now we can explain why we refactored FEAL-4.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If we knew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we could mount a standard linear attack on FEAL-4.  Because of the “whitening” keys,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L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R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L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R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are unknown. 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However, if we use the round key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for the first-round key and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for the last round key, we can express the inputs to F in the first and last rounds in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terms of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.  This allows us to find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We can then use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to find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Knowing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and K</a:t>
            </a:r>
            <a:r>
              <a:rPr lang="en-US" sz="2000" baseline="-25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allows us to compute the intermediate keys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refactored FEAL4 and then we can compute the original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2000" dirty="0">
              <a:latin typeface="Times-Roman" charset="0"/>
              <a:sym typeface="Symbol" pitchFamily="18" charset="2"/>
            </a:endParaRPr>
          </a:p>
          <a:p>
            <a:endParaRPr lang="en-US" sz="2400" dirty="0">
              <a:latin typeface="Times-Roman" charset="0"/>
              <a:sym typeface="Symbol" pitchFamily="18" charset="2"/>
            </a:endParaRPr>
          </a:p>
          <a:p>
            <a:endParaRPr lang="en-US" sz="2000" dirty="0">
              <a:latin typeface="Times-Roman" charset="0"/>
            </a:endParaRPr>
          </a:p>
          <a:p>
            <a:endParaRPr lang="en-US" sz="2000" dirty="0">
              <a:latin typeface="Times-Roman" charset="0"/>
            </a:endParaRPr>
          </a:p>
          <a:p>
            <a:endParaRPr lang="en-US" sz="2000" dirty="0">
              <a:latin typeface="Times-Roman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804315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3600" dirty="0"/>
              <a:t>FEAL-4 Linear Attack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5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447800"/>
                <a:ext cx="8763000" cy="47244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5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6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6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7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6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7</m:t>
                        </m:r>
                      </m:sub>
                    </m:sSub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𝐹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𝑅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From F-constraint 4, 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F(C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3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)[23,29]= (C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3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)[31]+1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F(P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+F(R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)[23,29]= 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 F(P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 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 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))[31]+1</a:t>
                </a:r>
                <a:endParaRPr lang="en-US" sz="2000" baseline="-250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 marL="400050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Rearranging, we get “Equation A:”</a:t>
                </a:r>
              </a:p>
              <a:p>
                <a:pPr marL="5715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          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3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[31]+K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[31]+K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3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[23,29] = (C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)[23,29]+P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[31]</a:t>
                </a:r>
              </a:p>
              <a:p>
                <a:pPr marL="857250" lvl="2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+(C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)[31]+F(P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)[31]</a:t>
                </a:r>
              </a:p>
              <a:p>
                <a:pPr marL="400050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The attack consists of guessing 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0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and computing</a:t>
                </a:r>
              </a:p>
              <a:p>
                <a:pPr marL="800100" lvl="1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h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(P,C)= (C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)[23,29]+P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[31]+(C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)[31]+F(P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)[31]</a:t>
                </a:r>
              </a:p>
              <a:p>
                <a:pPr marL="40005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    for a number of corresponding 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), (C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).</a:t>
                </a:r>
              </a:p>
              <a:p>
                <a:pPr marL="400050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If the guessed 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0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is right,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h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(P,C) will have the same value for each corresponding pair of plain-text and cipher-text.</a:t>
                </a:r>
              </a:p>
              <a:p>
                <a:pPr marL="57150" indent="0">
                  <a:buNone/>
                </a:pPr>
                <a:endParaRPr lang="en-US" sz="2400" dirty="0">
                  <a:sym typeface="Symbol" pitchFamily="18" charset="2"/>
                </a:endParaRPr>
              </a:p>
              <a:p>
                <a:pPr>
                  <a:buNone/>
                </a:pPr>
                <a:endParaRPr lang="en-US" sz="2000" baseline="-250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385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447800"/>
                <a:ext cx="8763000" cy="4724400"/>
              </a:xfrm>
              <a:blipFill>
                <a:blip r:embed="rId2"/>
                <a:stretch>
                  <a:fillRect l="-578" t="-804" b="-1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867400" y="6248400"/>
            <a:ext cx="20810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Slide adapted from Mark Stamp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2029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762000"/>
          </a:xfrm>
        </p:spPr>
        <p:txBody>
          <a:bodyPr/>
          <a:lstStyle/>
          <a:p>
            <a:r>
              <a:rPr lang="en-US" sz="3600" dirty="0"/>
              <a:t>DC of DES, 5 rounds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4572000" y="1726821"/>
                <a:ext cx="4343389" cy="406437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(P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P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(C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, C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2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) gives information about K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5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in S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2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⨁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𝐸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⨁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0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⨁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𝐴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⨁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𝐸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⨁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02000000 40004010, p=14/64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000006c0 02000000, p=12/64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Need 3-5 right pairs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Pr[wrong pair]= 2</a:t>
                </a:r>
                <a:r>
                  <a:rPr lang="en-US" sz="18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-64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Expected # of wrong pairs is m2</a:t>
                </a:r>
                <a:r>
                  <a:rPr lang="en-US" sz="18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-64</a:t>
                </a:r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726821"/>
                <a:ext cx="4343389" cy="4064379"/>
              </a:xfrm>
              <a:prstGeom prst="rect">
                <a:avLst/>
              </a:prstGeom>
              <a:blipFill>
                <a:blip r:embed="rId2"/>
                <a:stretch>
                  <a:fillRect l="-877" t="-621" r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B66A48EC-503D-C92B-ADCF-EF36684ADEC9}"/>
              </a:ext>
            </a:extLst>
          </p:cNvPr>
          <p:cNvGrpSpPr/>
          <p:nvPr/>
        </p:nvGrpSpPr>
        <p:grpSpPr>
          <a:xfrm>
            <a:off x="228600" y="1078468"/>
            <a:ext cx="4191000" cy="5398532"/>
            <a:chOff x="228600" y="849868"/>
            <a:chExt cx="4572000" cy="5779532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977879" y="18199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377679" y="16764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682479" y="1905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834879" y="852487"/>
              <a:ext cx="289560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40 00 46 d0 02 00 00 00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2663679" y="1905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223172" y="17526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358879" y="1219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606279" y="15240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606279" y="1524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3959079" y="1524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606279" y="2057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959079" y="1905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977879" y="28867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682479" y="2971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2663679" y="2971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223172" y="28194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606279" y="26670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3959079" y="2590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606279" y="31242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3959079" y="2971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377679" y="27432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606279" y="22098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606279" y="22860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1977879" y="47155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682479" y="4800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2663679" y="4800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2223172" y="46482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606279" y="44958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 flipH="1">
              <a:off x="3959079" y="4495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423717" y="4495800"/>
              <a:ext cx="411162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H="1">
              <a:off x="606279" y="32766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606279" y="33528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1977879" y="38773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 flipH="1">
              <a:off x="682479" y="3962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 flipH="1">
              <a:off x="2663679" y="3962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 Box 52"/>
            <p:cNvSpPr txBox="1">
              <a:spLocks noChangeArrowheads="1"/>
            </p:cNvSpPr>
            <p:nvPr/>
          </p:nvSpPr>
          <p:spPr bwMode="auto">
            <a:xfrm>
              <a:off x="2223172" y="38100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51" name="Line 54"/>
            <p:cNvSpPr>
              <a:spLocks noChangeShapeType="1"/>
            </p:cNvSpPr>
            <p:nvPr/>
          </p:nvSpPr>
          <p:spPr bwMode="auto">
            <a:xfrm>
              <a:off x="606279" y="3657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Line 55"/>
            <p:cNvSpPr>
              <a:spLocks noChangeShapeType="1"/>
            </p:cNvSpPr>
            <p:nvPr/>
          </p:nvSpPr>
          <p:spPr bwMode="auto">
            <a:xfrm flipH="1">
              <a:off x="3959079" y="35814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>
              <a:off x="606279" y="4114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Line 57"/>
            <p:cNvSpPr>
              <a:spLocks noChangeShapeType="1"/>
            </p:cNvSpPr>
            <p:nvPr/>
          </p:nvSpPr>
          <p:spPr bwMode="auto">
            <a:xfrm>
              <a:off x="3959079" y="3962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Text Box 58"/>
            <p:cNvSpPr txBox="1">
              <a:spLocks noChangeArrowheads="1"/>
            </p:cNvSpPr>
            <p:nvPr/>
          </p:nvSpPr>
          <p:spPr bwMode="auto">
            <a:xfrm>
              <a:off x="377679" y="37338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 flipH="1">
              <a:off x="606279" y="42672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>
              <a:off x="606279" y="43434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228600" y="13716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248604" y="24384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248604" y="34290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304800" y="42672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4107552" y="14478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3955152" y="2526268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4038600" y="3516868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4031352" y="43434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228600" y="51816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2015975" y="5584268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415775" y="5440679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73" name="Line 8"/>
            <p:cNvSpPr>
              <a:spLocks noChangeShapeType="1"/>
            </p:cNvSpPr>
            <p:nvPr/>
          </p:nvSpPr>
          <p:spPr bwMode="auto">
            <a:xfrm flipH="1">
              <a:off x="720575" y="566927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Text Box 10"/>
            <p:cNvSpPr txBox="1">
              <a:spLocks noChangeArrowheads="1"/>
            </p:cNvSpPr>
            <p:nvPr/>
          </p:nvSpPr>
          <p:spPr bwMode="auto">
            <a:xfrm>
              <a:off x="983672" y="6248399"/>
              <a:ext cx="2819401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40 00 46 d0 02 00 00 00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H="1">
              <a:off x="2701775" y="566927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 Box 12"/>
            <p:cNvSpPr txBox="1">
              <a:spLocks noChangeArrowheads="1"/>
            </p:cNvSpPr>
            <p:nvPr/>
          </p:nvSpPr>
          <p:spPr bwMode="auto">
            <a:xfrm>
              <a:off x="2261268" y="5516879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80" name="Line 17"/>
            <p:cNvSpPr>
              <a:spLocks noChangeShapeType="1"/>
            </p:cNvSpPr>
            <p:nvPr/>
          </p:nvSpPr>
          <p:spPr bwMode="auto">
            <a:xfrm>
              <a:off x="644375" y="6019799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Line 18"/>
            <p:cNvSpPr>
              <a:spLocks noChangeShapeType="1"/>
            </p:cNvSpPr>
            <p:nvPr/>
          </p:nvSpPr>
          <p:spPr bwMode="auto">
            <a:xfrm>
              <a:off x="2396975" y="601979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Line 21"/>
            <p:cNvSpPr>
              <a:spLocks noChangeShapeType="1"/>
            </p:cNvSpPr>
            <p:nvPr/>
          </p:nvSpPr>
          <p:spPr bwMode="auto">
            <a:xfrm>
              <a:off x="644375" y="582167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Line 22"/>
            <p:cNvSpPr>
              <a:spLocks noChangeShapeType="1"/>
            </p:cNvSpPr>
            <p:nvPr/>
          </p:nvSpPr>
          <p:spPr bwMode="auto">
            <a:xfrm>
              <a:off x="3997175" y="5669279"/>
              <a:ext cx="0" cy="3505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Text Box 9"/>
            <p:cNvSpPr txBox="1">
              <a:spLocks noChangeArrowheads="1"/>
            </p:cNvSpPr>
            <p:nvPr/>
          </p:nvSpPr>
          <p:spPr bwMode="auto">
            <a:xfrm>
              <a:off x="4107552" y="51816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6" name="Line 42"/>
            <p:cNvSpPr>
              <a:spLocks noChangeShapeType="1"/>
            </p:cNvSpPr>
            <p:nvPr/>
          </p:nvSpPr>
          <p:spPr bwMode="auto">
            <a:xfrm flipH="1">
              <a:off x="606278" y="5334000"/>
              <a:ext cx="3321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Line 56"/>
            <p:cNvSpPr>
              <a:spLocks noChangeShapeType="1"/>
            </p:cNvSpPr>
            <p:nvPr/>
          </p:nvSpPr>
          <p:spPr bwMode="auto">
            <a:xfrm>
              <a:off x="606279" y="4876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Line 57"/>
            <p:cNvSpPr>
              <a:spLocks noChangeShapeType="1"/>
            </p:cNvSpPr>
            <p:nvPr/>
          </p:nvSpPr>
          <p:spPr bwMode="auto">
            <a:xfrm>
              <a:off x="3959079" y="4724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Line 60"/>
            <p:cNvSpPr>
              <a:spLocks noChangeShapeType="1"/>
            </p:cNvSpPr>
            <p:nvPr/>
          </p:nvSpPr>
          <p:spPr bwMode="auto">
            <a:xfrm flipH="1">
              <a:off x="609599" y="5029200"/>
              <a:ext cx="3349479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Line 61"/>
            <p:cNvSpPr>
              <a:spLocks noChangeShapeType="1"/>
            </p:cNvSpPr>
            <p:nvPr/>
          </p:nvSpPr>
          <p:spPr bwMode="auto">
            <a:xfrm>
              <a:off x="606279" y="51054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Line 42"/>
            <p:cNvSpPr>
              <a:spLocks noChangeShapeType="1"/>
            </p:cNvSpPr>
            <p:nvPr/>
          </p:nvSpPr>
          <p:spPr bwMode="auto">
            <a:xfrm flipH="1">
              <a:off x="3959078" y="5257799"/>
              <a:ext cx="1" cy="37802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941537" y="1834844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p=14/64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962400" y="2971800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p=12/64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038600" y="3807023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62000" y="1905000"/>
              <a:ext cx="1149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 40004010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667000" y="1905000"/>
              <a:ext cx="11320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 02000000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777975" y="5638799"/>
              <a:ext cx="11352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e= 02000000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62000" y="2971800"/>
              <a:ext cx="1143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 02000000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743200" y="2971800"/>
              <a:ext cx="1124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 000006c0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62000" y="3962400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C= 00000000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743200" y="3959423"/>
              <a:ext cx="1120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c= 00000000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62000" y="4800600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D= 02000000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667000" y="4797623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d= 000006c0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62106" y="5638799"/>
              <a:ext cx="1133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E= 40004010</a:t>
              </a:r>
            </a:p>
          </p:txBody>
        </p:sp>
        <p:sp>
          <p:nvSpPr>
            <p:cNvPr id="99" name="Text Box 9"/>
            <p:cNvSpPr txBox="1">
              <a:spLocks noChangeArrowheads="1"/>
            </p:cNvSpPr>
            <p:nvPr/>
          </p:nvSpPr>
          <p:spPr bwMode="auto">
            <a:xfrm>
              <a:off x="3536459" y="849868"/>
              <a:ext cx="38664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100" name="Text Box 9"/>
            <p:cNvSpPr txBox="1">
              <a:spLocks noChangeArrowheads="1"/>
            </p:cNvSpPr>
            <p:nvPr/>
          </p:nvSpPr>
          <p:spPr bwMode="auto">
            <a:xfrm>
              <a:off x="671339" y="849868"/>
              <a:ext cx="36740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  <p:sp>
          <p:nvSpPr>
            <p:cNvPr id="101" name="Text Box 9"/>
            <p:cNvSpPr txBox="1">
              <a:spLocks noChangeArrowheads="1"/>
            </p:cNvSpPr>
            <p:nvPr/>
          </p:nvSpPr>
          <p:spPr bwMode="auto">
            <a:xfrm>
              <a:off x="3653067" y="6248399"/>
              <a:ext cx="391453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773497" y="6248399"/>
              <a:ext cx="37221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  <p:sp>
          <p:nvSpPr>
            <p:cNvPr id="103" name="Rectangle 6"/>
            <p:cNvSpPr>
              <a:spLocks noChangeArrowheads="1"/>
            </p:cNvSpPr>
            <p:nvPr/>
          </p:nvSpPr>
          <p:spPr bwMode="auto">
            <a:xfrm>
              <a:off x="606279" y="885691"/>
              <a:ext cx="3352800" cy="333509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6"/>
            <p:cNvSpPr>
              <a:spLocks noChangeArrowheads="1"/>
            </p:cNvSpPr>
            <p:nvPr/>
          </p:nvSpPr>
          <p:spPr bwMode="auto">
            <a:xfrm>
              <a:off x="720575" y="6324600"/>
              <a:ext cx="3352800" cy="304800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C93E5C8-699B-62DC-D385-FF8946CEFA4E}"/>
                </a:ext>
              </a:extLst>
            </p:cNvPr>
            <p:cNvSpPr txBox="1"/>
            <p:nvPr/>
          </p:nvSpPr>
          <p:spPr>
            <a:xfrm>
              <a:off x="3920975" y="4690067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p=12/64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FB4F2FC-5046-07C8-B730-9ADEFDC38F44}"/>
                </a:ext>
              </a:extLst>
            </p:cNvPr>
            <p:cNvSpPr txBox="1"/>
            <p:nvPr/>
          </p:nvSpPr>
          <p:spPr>
            <a:xfrm>
              <a:off x="3997175" y="5523996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p=14/64</a:t>
              </a:r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en-US" sz="3600" dirty="0"/>
              <a:t>Strategy for FEAL-4 Linear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70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1905000"/>
            <a:ext cx="8686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We use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(P,C) to estimate the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of the first two and last two bytes of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and 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to estimate the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of the two halves of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(see slide 47) then we use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s-I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…,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to find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.   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Next, we use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’(P,C) to estimate the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of the first two and last two bytes of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and 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then we use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s-I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…,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to find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Next compute candidate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’s; for successful candidates, compute</a:t>
            </a:r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= 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+ 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+ 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Analogously, for round 3, compute candidate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’s; for successful, candidates compute</a:t>
            </a:r>
          </a:p>
          <a:p>
            <a:pPr lvl="1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= 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+ 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+(C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The “vanilla” attack of guessing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, also works but our modified attack is much faster --- on the order of 2</a:t>
            </a:r>
            <a:r>
              <a:rPr lang="en-US" sz="20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, which is peanuts.</a:t>
            </a:r>
          </a:p>
          <a:p>
            <a:pPr lvl="1"/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23500079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en-US" sz="3600" dirty="0"/>
              <a:t>FEAL-4 Linear Attack in gory detail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71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" y="1676400"/>
            <a:ext cx="8839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Remember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= 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742950" lvl="2" indent="-342900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If X= 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), Y= 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and Z= 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. Note that X, Y and Z are known once we know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and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.   </a:t>
            </a:r>
          </a:p>
          <a:p>
            <a:pPr marL="742950" lvl="2" indent="-342900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= 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marL="742950" lvl="2" indent="-342900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Guess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[0,1],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[2,3] and compute X[0,1], X[2,3], we can test the guess by checking that (Z+Y+F(X+K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))[8,9,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…15] remains constant over a set of plain/cipher pairs.  This requires 2</a:t>
            </a:r>
            <a:r>
              <a:rPr lang="is-IS" sz="18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time.</a:t>
            </a:r>
          </a:p>
          <a:p>
            <a:pPr marL="685800" lvl="2">
              <a:spcBef>
                <a:spcPts val="200"/>
              </a:spcBef>
              <a:buFont typeface="Arial" charset="0"/>
              <a:buChar char="•"/>
            </a:pP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Next, guess K</a:t>
            </a:r>
            <a:r>
              <a:rPr lang="is-I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[0], K</a:t>
            </a:r>
            <a:r>
              <a:rPr lang="is-I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[3] and again confirm the guess by checking that 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(Z+Y+F(X+K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 is constant.  </a:t>
            </a:r>
          </a:p>
          <a:p>
            <a:pPr marL="685800" lvl="2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Now that we know 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, can compute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= 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285750" lvl="1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By looking at the corresponding FEAL-4 decryption, we get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in exactly the same way as well as the other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invariants 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r intermediate key,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</a:p>
          <a:p>
            <a:pPr marL="285750" lvl="1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Finally, we check the complete set of guesses to confirm all the sub-keys are right.</a:t>
            </a:r>
          </a:p>
          <a:p>
            <a:pPr marL="285750" lvl="1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The entire automated attack runs in about 1 second on my MAC using 128 pairs of corresponding plain and cipher text.</a:t>
            </a:r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84133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- 1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8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EF9121F-6127-BB7D-7CF2-931350D02352}"/>
              </a:ext>
            </a:extLst>
          </p:cNvPr>
          <p:cNvGrpSpPr/>
          <p:nvPr/>
        </p:nvGrpSpPr>
        <p:grpSpPr>
          <a:xfrm>
            <a:off x="297130" y="1219200"/>
            <a:ext cx="4121109" cy="5257800"/>
            <a:chOff x="295970" y="990600"/>
            <a:chExt cx="4743614" cy="5257800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057400" y="2200989"/>
              <a:ext cx="685799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457200" y="211449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762000" y="2286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914400" y="990600"/>
              <a:ext cx="2895600" cy="61555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 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  <a:p>
              <a:pPr algn="ctr"/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0x405c 0000 0400 0000</a:t>
              </a: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2743200" y="2286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280756" y="2133600"/>
              <a:ext cx="33433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438400" y="1600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685800" y="19050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685800" y="59436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2438400" y="5943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685800" y="1905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4038600" y="1905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685800" y="2438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4038600" y="2286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2057400" y="3267789"/>
              <a:ext cx="685799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762000" y="3352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2743200" y="3352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280756" y="3200400"/>
              <a:ext cx="33433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685800" y="30480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4038600" y="2971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685800" y="35052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4038600" y="3352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457200" y="312420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685800" y="25908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685800" y="26670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2057400" y="5096589"/>
              <a:ext cx="685799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762000" y="5181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2743200" y="5181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2280756" y="5029200"/>
              <a:ext cx="33433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685800" y="48768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 flipH="1">
              <a:off x="4038600" y="4876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503238" y="4933890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H="1">
              <a:off x="685800" y="36576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685800" y="37338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2057400" y="4258389"/>
              <a:ext cx="685799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 flipH="1">
              <a:off x="762000" y="4343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 flipH="1">
              <a:off x="2743200" y="4343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 Box 52"/>
            <p:cNvSpPr txBox="1">
              <a:spLocks noChangeArrowheads="1"/>
            </p:cNvSpPr>
            <p:nvPr/>
          </p:nvSpPr>
          <p:spPr bwMode="auto">
            <a:xfrm>
              <a:off x="2280756" y="4191000"/>
              <a:ext cx="33433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51" name="Line 54"/>
            <p:cNvSpPr>
              <a:spLocks noChangeShapeType="1"/>
            </p:cNvSpPr>
            <p:nvPr/>
          </p:nvSpPr>
          <p:spPr bwMode="auto">
            <a:xfrm>
              <a:off x="685800" y="4038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Line 55"/>
            <p:cNvSpPr>
              <a:spLocks noChangeShapeType="1"/>
            </p:cNvSpPr>
            <p:nvPr/>
          </p:nvSpPr>
          <p:spPr bwMode="auto">
            <a:xfrm flipH="1">
              <a:off x="4038600" y="39624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>
              <a:off x="685800" y="4495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Line 57"/>
            <p:cNvSpPr>
              <a:spLocks noChangeShapeType="1"/>
            </p:cNvSpPr>
            <p:nvPr/>
          </p:nvSpPr>
          <p:spPr bwMode="auto">
            <a:xfrm>
              <a:off x="4038600" y="4343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Text Box 58"/>
            <p:cNvSpPr txBox="1">
              <a:spLocks noChangeArrowheads="1"/>
            </p:cNvSpPr>
            <p:nvPr/>
          </p:nvSpPr>
          <p:spPr bwMode="auto">
            <a:xfrm>
              <a:off x="457200" y="411480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 flipH="1">
              <a:off x="685800" y="46482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>
              <a:off x="685800" y="47244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295970" y="1828800"/>
              <a:ext cx="41552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295970" y="2895600"/>
              <a:ext cx="41552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295970" y="3886200"/>
              <a:ext cx="41552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295970" y="4724400"/>
              <a:ext cx="41552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4054185" y="1828800"/>
              <a:ext cx="44689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4054185" y="2907268"/>
              <a:ext cx="44689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4109523" y="3886200"/>
              <a:ext cx="44689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4054185" y="4812268"/>
              <a:ext cx="44689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295970" y="5562600"/>
              <a:ext cx="41552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29" name="Text Box 9"/>
            <p:cNvSpPr txBox="1">
              <a:spLocks noChangeArrowheads="1"/>
            </p:cNvSpPr>
            <p:nvPr/>
          </p:nvSpPr>
          <p:spPr bwMode="auto">
            <a:xfrm>
              <a:off x="4109523" y="5562600"/>
              <a:ext cx="44689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6" name="Line 42"/>
            <p:cNvSpPr>
              <a:spLocks noChangeShapeType="1"/>
            </p:cNvSpPr>
            <p:nvPr/>
          </p:nvSpPr>
          <p:spPr bwMode="auto">
            <a:xfrm>
              <a:off x="685800" y="5638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Line 56"/>
            <p:cNvSpPr>
              <a:spLocks noChangeShapeType="1"/>
            </p:cNvSpPr>
            <p:nvPr/>
          </p:nvSpPr>
          <p:spPr bwMode="auto">
            <a:xfrm>
              <a:off x="685800" y="5257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Line 57"/>
            <p:cNvSpPr>
              <a:spLocks noChangeShapeType="1"/>
            </p:cNvSpPr>
            <p:nvPr/>
          </p:nvSpPr>
          <p:spPr bwMode="auto">
            <a:xfrm>
              <a:off x="4038600" y="5105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Line 60"/>
            <p:cNvSpPr>
              <a:spLocks noChangeShapeType="1"/>
            </p:cNvSpPr>
            <p:nvPr/>
          </p:nvSpPr>
          <p:spPr bwMode="auto">
            <a:xfrm flipH="1">
              <a:off x="685800" y="54102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Line 61"/>
            <p:cNvSpPr>
              <a:spLocks noChangeShapeType="1"/>
            </p:cNvSpPr>
            <p:nvPr/>
          </p:nvSpPr>
          <p:spPr bwMode="auto">
            <a:xfrm>
              <a:off x="685800" y="54864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Line 42"/>
            <p:cNvSpPr>
              <a:spLocks noChangeShapeType="1"/>
            </p:cNvSpPr>
            <p:nvPr/>
          </p:nvSpPr>
          <p:spPr bwMode="auto">
            <a:xfrm>
              <a:off x="4038600" y="5638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093938" y="2054423"/>
              <a:ext cx="7144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p=1/4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114800" y="3349823"/>
              <a:ext cx="9247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p=10/64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114801" y="4188023"/>
              <a:ext cx="5299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62000" y="2286000"/>
              <a:ext cx="13671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A’=4008 0000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2283023"/>
              <a:ext cx="13547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a’=0400 0000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62000" y="3349823"/>
              <a:ext cx="13676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B’=0400 0000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62000" y="4340423"/>
              <a:ext cx="907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C’=0000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762000" y="5178623"/>
              <a:ext cx="13826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D’=4008 0000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743200" y="3349823"/>
              <a:ext cx="13639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b’=0054 0000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819400" y="4340423"/>
              <a:ext cx="9210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c’= 0000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743200" y="5178623"/>
              <a:ext cx="13639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d’=4008 0000</a:t>
              </a:r>
            </a:p>
          </p:txBody>
        </p:sp>
        <p:sp>
          <p:nvSpPr>
            <p:cNvPr id="155" name="Rectangle 6"/>
            <p:cNvSpPr>
              <a:spLocks noChangeArrowheads="1"/>
            </p:cNvSpPr>
            <p:nvPr/>
          </p:nvSpPr>
          <p:spPr bwMode="auto">
            <a:xfrm>
              <a:off x="685800" y="990600"/>
              <a:ext cx="3352800" cy="56748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64C3BD1-C9FF-786E-E96C-BDD64E3DEED5}"/>
              </a:ext>
            </a:extLst>
          </p:cNvPr>
          <p:cNvGrpSpPr/>
          <p:nvPr/>
        </p:nvGrpSpPr>
        <p:grpSpPr>
          <a:xfrm>
            <a:off x="4952999" y="915711"/>
            <a:ext cx="3878018" cy="5332667"/>
            <a:chOff x="4800600" y="911501"/>
            <a:chExt cx="4182180" cy="5150419"/>
          </a:xfrm>
        </p:grpSpPr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6553200" y="1854676"/>
              <a:ext cx="685800" cy="23780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4999037" y="173349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Line 8"/>
            <p:cNvSpPr>
              <a:spLocks noChangeShapeType="1"/>
            </p:cNvSpPr>
            <p:nvPr/>
          </p:nvSpPr>
          <p:spPr bwMode="auto">
            <a:xfrm flipH="1">
              <a:off x="5257800" y="19354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Text Box 9"/>
            <p:cNvSpPr txBox="1">
              <a:spLocks noChangeArrowheads="1"/>
            </p:cNvSpPr>
            <p:nvPr/>
          </p:nvSpPr>
          <p:spPr bwMode="auto">
            <a:xfrm>
              <a:off x="5410200" y="911501"/>
              <a:ext cx="2895601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Text Box 10"/>
            <p:cNvSpPr txBox="1">
              <a:spLocks noChangeArrowheads="1"/>
            </p:cNvSpPr>
            <p:nvPr/>
          </p:nvSpPr>
          <p:spPr bwMode="auto">
            <a:xfrm>
              <a:off x="6474403" y="5562600"/>
              <a:ext cx="681466" cy="3567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H="1">
              <a:off x="7239000" y="19354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 Box 12"/>
            <p:cNvSpPr txBox="1">
              <a:spLocks noChangeArrowheads="1"/>
            </p:cNvSpPr>
            <p:nvPr/>
          </p:nvSpPr>
          <p:spPr bwMode="auto">
            <a:xfrm>
              <a:off x="6781800" y="178308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78" name="Line 15"/>
            <p:cNvSpPr>
              <a:spLocks noChangeShapeType="1"/>
            </p:cNvSpPr>
            <p:nvPr/>
          </p:nvSpPr>
          <p:spPr bwMode="auto">
            <a:xfrm>
              <a:off x="6934200" y="12496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Line 16"/>
            <p:cNvSpPr>
              <a:spLocks noChangeShapeType="1"/>
            </p:cNvSpPr>
            <p:nvPr/>
          </p:nvSpPr>
          <p:spPr bwMode="auto">
            <a:xfrm>
              <a:off x="5181600" y="155448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Line 17"/>
            <p:cNvSpPr>
              <a:spLocks noChangeShapeType="1"/>
            </p:cNvSpPr>
            <p:nvPr/>
          </p:nvSpPr>
          <p:spPr bwMode="auto">
            <a:xfrm>
              <a:off x="5181600" y="528828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Line 18"/>
            <p:cNvSpPr>
              <a:spLocks noChangeShapeType="1"/>
            </p:cNvSpPr>
            <p:nvPr/>
          </p:nvSpPr>
          <p:spPr bwMode="auto">
            <a:xfrm>
              <a:off x="6934200" y="52882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Line 19"/>
            <p:cNvSpPr>
              <a:spLocks noChangeShapeType="1"/>
            </p:cNvSpPr>
            <p:nvPr/>
          </p:nvSpPr>
          <p:spPr bwMode="auto">
            <a:xfrm>
              <a:off x="5181600" y="15544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Line 20"/>
            <p:cNvSpPr>
              <a:spLocks noChangeShapeType="1"/>
            </p:cNvSpPr>
            <p:nvPr/>
          </p:nvSpPr>
          <p:spPr bwMode="auto">
            <a:xfrm>
              <a:off x="8534400" y="155448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Line 21"/>
            <p:cNvSpPr>
              <a:spLocks noChangeShapeType="1"/>
            </p:cNvSpPr>
            <p:nvPr/>
          </p:nvSpPr>
          <p:spPr bwMode="auto">
            <a:xfrm>
              <a:off x="5181600" y="2057400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Line 22"/>
            <p:cNvSpPr>
              <a:spLocks noChangeShapeType="1"/>
            </p:cNvSpPr>
            <p:nvPr/>
          </p:nvSpPr>
          <p:spPr bwMode="auto">
            <a:xfrm>
              <a:off x="8534400" y="19354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Rectangle 23"/>
            <p:cNvSpPr>
              <a:spLocks noChangeArrowheads="1"/>
            </p:cNvSpPr>
            <p:nvPr/>
          </p:nvSpPr>
          <p:spPr bwMode="auto">
            <a:xfrm>
              <a:off x="6553200" y="2921477"/>
              <a:ext cx="685800" cy="23780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Line 24"/>
            <p:cNvSpPr>
              <a:spLocks noChangeShapeType="1"/>
            </p:cNvSpPr>
            <p:nvPr/>
          </p:nvSpPr>
          <p:spPr bwMode="auto">
            <a:xfrm flipH="1">
              <a:off x="5257800" y="30022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Line 25"/>
            <p:cNvSpPr>
              <a:spLocks noChangeShapeType="1"/>
            </p:cNvSpPr>
            <p:nvPr/>
          </p:nvSpPr>
          <p:spPr bwMode="auto">
            <a:xfrm flipH="1">
              <a:off x="7239000" y="30022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 Box 26"/>
            <p:cNvSpPr txBox="1">
              <a:spLocks noChangeArrowheads="1"/>
            </p:cNvSpPr>
            <p:nvPr/>
          </p:nvSpPr>
          <p:spPr bwMode="auto">
            <a:xfrm>
              <a:off x="6781800" y="284988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90" name="Line 29"/>
            <p:cNvSpPr>
              <a:spLocks noChangeShapeType="1"/>
            </p:cNvSpPr>
            <p:nvPr/>
          </p:nvSpPr>
          <p:spPr bwMode="auto">
            <a:xfrm>
              <a:off x="5181600" y="269748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Line 30"/>
            <p:cNvSpPr>
              <a:spLocks noChangeShapeType="1"/>
            </p:cNvSpPr>
            <p:nvPr/>
          </p:nvSpPr>
          <p:spPr bwMode="auto">
            <a:xfrm flipH="1">
              <a:off x="8534400" y="262128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Line 31"/>
            <p:cNvSpPr>
              <a:spLocks noChangeShapeType="1"/>
            </p:cNvSpPr>
            <p:nvPr/>
          </p:nvSpPr>
          <p:spPr bwMode="auto">
            <a:xfrm>
              <a:off x="5181600" y="315468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Line 32"/>
            <p:cNvSpPr>
              <a:spLocks noChangeShapeType="1"/>
            </p:cNvSpPr>
            <p:nvPr/>
          </p:nvSpPr>
          <p:spPr bwMode="auto">
            <a:xfrm>
              <a:off x="8534400" y="30022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Text Box 33"/>
            <p:cNvSpPr txBox="1">
              <a:spLocks noChangeArrowheads="1"/>
            </p:cNvSpPr>
            <p:nvPr/>
          </p:nvSpPr>
          <p:spPr bwMode="auto">
            <a:xfrm>
              <a:off x="4999037" y="277368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Line 34"/>
            <p:cNvSpPr>
              <a:spLocks noChangeShapeType="1"/>
            </p:cNvSpPr>
            <p:nvPr/>
          </p:nvSpPr>
          <p:spPr bwMode="auto">
            <a:xfrm flipH="1">
              <a:off x="5181600" y="224028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Line 35"/>
            <p:cNvSpPr>
              <a:spLocks noChangeShapeType="1"/>
            </p:cNvSpPr>
            <p:nvPr/>
          </p:nvSpPr>
          <p:spPr bwMode="auto">
            <a:xfrm>
              <a:off x="5181600" y="231648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tangle 36"/>
            <p:cNvSpPr>
              <a:spLocks noChangeArrowheads="1"/>
            </p:cNvSpPr>
            <p:nvPr/>
          </p:nvSpPr>
          <p:spPr bwMode="auto">
            <a:xfrm>
              <a:off x="6553200" y="4750276"/>
              <a:ext cx="685800" cy="23780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Line 37"/>
            <p:cNvSpPr>
              <a:spLocks noChangeShapeType="1"/>
            </p:cNvSpPr>
            <p:nvPr/>
          </p:nvSpPr>
          <p:spPr bwMode="auto">
            <a:xfrm flipH="1">
              <a:off x="5257800" y="48310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Line 38"/>
            <p:cNvSpPr>
              <a:spLocks noChangeShapeType="1"/>
            </p:cNvSpPr>
            <p:nvPr/>
          </p:nvSpPr>
          <p:spPr bwMode="auto">
            <a:xfrm flipH="1">
              <a:off x="7239000" y="48310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 Box 39"/>
            <p:cNvSpPr txBox="1">
              <a:spLocks noChangeArrowheads="1"/>
            </p:cNvSpPr>
            <p:nvPr/>
          </p:nvSpPr>
          <p:spPr bwMode="auto">
            <a:xfrm>
              <a:off x="6781800" y="467868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" name="Line 42"/>
            <p:cNvSpPr>
              <a:spLocks noChangeShapeType="1"/>
            </p:cNvSpPr>
            <p:nvPr/>
          </p:nvSpPr>
          <p:spPr bwMode="auto">
            <a:xfrm>
              <a:off x="5181600" y="4526280"/>
              <a:ext cx="0" cy="2011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Line 43"/>
            <p:cNvSpPr>
              <a:spLocks noChangeShapeType="1"/>
            </p:cNvSpPr>
            <p:nvPr/>
          </p:nvSpPr>
          <p:spPr bwMode="auto">
            <a:xfrm flipH="1">
              <a:off x="8534400" y="45262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Line 44"/>
            <p:cNvSpPr>
              <a:spLocks noChangeShapeType="1"/>
            </p:cNvSpPr>
            <p:nvPr/>
          </p:nvSpPr>
          <p:spPr bwMode="auto">
            <a:xfrm>
              <a:off x="5181600" y="490728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Line 45"/>
            <p:cNvSpPr>
              <a:spLocks noChangeShapeType="1"/>
            </p:cNvSpPr>
            <p:nvPr/>
          </p:nvSpPr>
          <p:spPr bwMode="auto">
            <a:xfrm>
              <a:off x="8534400" y="483108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Text Box 46"/>
            <p:cNvSpPr txBox="1">
              <a:spLocks noChangeArrowheads="1"/>
            </p:cNvSpPr>
            <p:nvPr/>
          </p:nvSpPr>
          <p:spPr bwMode="auto">
            <a:xfrm>
              <a:off x="4999038" y="4629090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Line 47"/>
            <p:cNvSpPr>
              <a:spLocks noChangeShapeType="1"/>
            </p:cNvSpPr>
            <p:nvPr/>
          </p:nvSpPr>
          <p:spPr bwMode="auto">
            <a:xfrm flipH="1">
              <a:off x="5181600" y="330708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Line 48"/>
            <p:cNvSpPr>
              <a:spLocks noChangeShapeType="1"/>
            </p:cNvSpPr>
            <p:nvPr/>
          </p:nvSpPr>
          <p:spPr bwMode="auto">
            <a:xfrm>
              <a:off x="5181600" y="338328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Rectangle 49"/>
            <p:cNvSpPr>
              <a:spLocks noChangeArrowheads="1"/>
            </p:cNvSpPr>
            <p:nvPr/>
          </p:nvSpPr>
          <p:spPr bwMode="auto">
            <a:xfrm>
              <a:off x="6553200" y="3912076"/>
              <a:ext cx="685800" cy="23780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Line 50"/>
            <p:cNvSpPr>
              <a:spLocks noChangeShapeType="1"/>
            </p:cNvSpPr>
            <p:nvPr/>
          </p:nvSpPr>
          <p:spPr bwMode="auto">
            <a:xfrm flipH="1">
              <a:off x="5257800" y="39928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Line 51"/>
            <p:cNvSpPr>
              <a:spLocks noChangeShapeType="1"/>
            </p:cNvSpPr>
            <p:nvPr/>
          </p:nvSpPr>
          <p:spPr bwMode="auto">
            <a:xfrm flipH="1">
              <a:off x="7239000" y="39928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Text Box 52"/>
            <p:cNvSpPr txBox="1">
              <a:spLocks noChangeArrowheads="1"/>
            </p:cNvSpPr>
            <p:nvPr/>
          </p:nvSpPr>
          <p:spPr bwMode="auto">
            <a:xfrm>
              <a:off x="6781800" y="384048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12" name="Line 54"/>
            <p:cNvSpPr>
              <a:spLocks noChangeShapeType="1"/>
            </p:cNvSpPr>
            <p:nvPr/>
          </p:nvSpPr>
          <p:spPr bwMode="auto">
            <a:xfrm>
              <a:off x="5181600" y="368808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Line 55"/>
            <p:cNvSpPr>
              <a:spLocks noChangeShapeType="1"/>
            </p:cNvSpPr>
            <p:nvPr/>
          </p:nvSpPr>
          <p:spPr bwMode="auto">
            <a:xfrm flipH="1">
              <a:off x="8534400" y="361188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Line 56"/>
            <p:cNvSpPr>
              <a:spLocks noChangeShapeType="1"/>
            </p:cNvSpPr>
            <p:nvPr/>
          </p:nvSpPr>
          <p:spPr bwMode="auto">
            <a:xfrm>
              <a:off x="5181600" y="4050792"/>
              <a:ext cx="0" cy="29260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Line 57"/>
            <p:cNvSpPr>
              <a:spLocks noChangeShapeType="1"/>
            </p:cNvSpPr>
            <p:nvPr/>
          </p:nvSpPr>
          <p:spPr bwMode="auto">
            <a:xfrm>
              <a:off x="8534400" y="39928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Text Box 58"/>
            <p:cNvSpPr txBox="1">
              <a:spLocks noChangeArrowheads="1"/>
            </p:cNvSpPr>
            <p:nvPr/>
          </p:nvSpPr>
          <p:spPr bwMode="auto">
            <a:xfrm>
              <a:off x="4999037" y="376428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Line 60"/>
            <p:cNvSpPr>
              <a:spLocks noChangeShapeType="1"/>
            </p:cNvSpPr>
            <p:nvPr/>
          </p:nvSpPr>
          <p:spPr bwMode="auto">
            <a:xfrm flipH="1">
              <a:off x="5181600" y="429768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Line 61"/>
            <p:cNvSpPr>
              <a:spLocks noChangeShapeType="1"/>
            </p:cNvSpPr>
            <p:nvPr/>
          </p:nvSpPr>
          <p:spPr bwMode="auto">
            <a:xfrm>
              <a:off x="5164734" y="4370010"/>
              <a:ext cx="3369666" cy="1562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Text Box 9"/>
            <p:cNvSpPr txBox="1">
              <a:spLocks noChangeArrowheads="1"/>
            </p:cNvSpPr>
            <p:nvPr/>
          </p:nvSpPr>
          <p:spPr bwMode="auto">
            <a:xfrm>
              <a:off x="4800600" y="14478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20" name="Text Box 9"/>
            <p:cNvSpPr txBox="1">
              <a:spLocks noChangeArrowheads="1"/>
            </p:cNvSpPr>
            <p:nvPr/>
          </p:nvSpPr>
          <p:spPr bwMode="auto">
            <a:xfrm>
              <a:off x="4800600" y="2632948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21" name="Text Box 9"/>
            <p:cNvSpPr txBox="1">
              <a:spLocks noChangeArrowheads="1"/>
            </p:cNvSpPr>
            <p:nvPr/>
          </p:nvSpPr>
          <p:spPr bwMode="auto">
            <a:xfrm>
              <a:off x="4859934" y="35052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122" name="Text Box 9"/>
            <p:cNvSpPr txBox="1">
              <a:spLocks noChangeArrowheads="1"/>
            </p:cNvSpPr>
            <p:nvPr/>
          </p:nvSpPr>
          <p:spPr bwMode="auto">
            <a:xfrm>
              <a:off x="4800600" y="44196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123" name="Text Box 9"/>
            <p:cNvSpPr txBox="1">
              <a:spLocks noChangeArrowheads="1"/>
            </p:cNvSpPr>
            <p:nvPr/>
          </p:nvSpPr>
          <p:spPr bwMode="auto">
            <a:xfrm>
              <a:off x="8564081" y="1554480"/>
              <a:ext cx="418699" cy="3567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24" name="Text Box 9"/>
            <p:cNvSpPr txBox="1">
              <a:spLocks noChangeArrowheads="1"/>
            </p:cNvSpPr>
            <p:nvPr/>
          </p:nvSpPr>
          <p:spPr bwMode="auto">
            <a:xfrm>
              <a:off x="8564081" y="2556748"/>
              <a:ext cx="418699" cy="3567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25" name="Text Box 9"/>
            <p:cNvSpPr txBox="1">
              <a:spLocks noChangeArrowheads="1"/>
            </p:cNvSpPr>
            <p:nvPr/>
          </p:nvSpPr>
          <p:spPr bwMode="auto">
            <a:xfrm>
              <a:off x="8564081" y="3623548"/>
              <a:ext cx="418699" cy="3567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126" name="Text Box 9"/>
            <p:cNvSpPr txBox="1">
              <a:spLocks noChangeArrowheads="1"/>
            </p:cNvSpPr>
            <p:nvPr/>
          </p:nvSpPr>
          <p:spPr bwMode="auto">
            <a:xfrm>
              <a:off x="8564081" y="4461748"/>
              <a:ext cx="418699" cy="3567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127" name="Text Box 9"/>
            <p:cNvSpPr txBox="1">
              <a:spLocks noChangeArrowheads="1"/>
            </p:cNvSpPr>
            <p:nvPr/>
          </p:nvSpPr>
          <p:spPr bwMode="auto">
            <a:xfrm>
              <a:off x="4800600" y="4964668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128" name="Text Box 9"/>
            <p:cNvSpPr txBox="1">
              <a:spLocks noChangeArrowheads="1"/>
            </p:cNvSpPr>
            <p:nvPr/>
          </p:nvSpPr>
          <p:spPr bwMode="auto">
            <a:xfrm>
              <a:off x="8543220" y="4964668"/>
              <a:ext cx="418699" cy="3567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257800" y="1905000"/>
              <a:ext cx="12939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E’=4008 0000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257800" y="2971800"/>
              <a:ext cx="1280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F’=4008 0000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257800" y="3962400"/>
              <a:ext cx="1313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G’=4008 0000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257800" y="4797623"/>
              <a:ext cx="13035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H’=4008 0000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329993" y="1902023"/>
              <a:ext cx="1280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e’=4008 0000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315200" y="2968823"/>
              <a:ext cx="12170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f’=405c 0000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7315200" y="3959423"/>
              <a:ext cx="1280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g’=4008 0000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315200" y="4797623"/>
              <a:ext cx="1280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h’=4008 0000</a:t>
              </a:r>
            </a:p>
          </p:txBody>
        </p:sp>
        <p:sp>
          <p:nvSpPr>
            <p:cNvPr id="156" name="Rectangle 6"/>
            <p:cNvSpPr>
              <a:spLocks noChangeArrowheads="1"/>
            </p:cNvSpPr>
            <p:nvPr/>
          </p:nvSpPr>
          <p:spPr bwMode="auto">
            <a:xfrm>
              <a:off x="5181600" y="5604719"/>
              <a:ext cx="3352800" cy="45720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9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- 2</a:t>
            </a:r>
            <a:endParaRPr lang="en-US" altLang="ko-KR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84366"/>
            <a:ext cx="86868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Requires 25,000 cipher texts. Finds 30 bits in K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  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Uses 5 round differential 405c 0000 0400 0000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405c 0000 0400 0000 for five rounds, p= 1/10485.76. 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f’=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’=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b’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’=L’, H’=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l’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’= 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l’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 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S/N= 2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30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/(4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10485.76)= 100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4008 0000= P(0a00 0000), 0400 0000=P(0010 0000)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S/N=2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30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/(4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10485.76)=100 for 30 bits --- too many counters.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Reduce to 24 bit search with enhanced probability.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e’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 E’=P(0W 00 00 00)= X0 0Y Z0 00=f’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= X0 5V Z0 00.</a:t>
            </a:r>
            <a:endParaRPr lang="en-US" altLang="zh-TW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  <a:sym typeface="Wingdings" pitchFamily="2" charset="2"/>
            </a:endParaRP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W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{1,2,3,8,9,a,b}, X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{0,4}, Y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{0,8}, Z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{0,4}.  V=Y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4.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Z=0, 0400 00004008 0000, p=1/4, all others Z=4, p=20/64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e’E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’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=1/4+.8(20/64)=1/2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Pr(24 bit, differential)= [(16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16)/64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 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[(16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32)/64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]= 1/5243</a:t>
            </a:r>
            <a:endParaRPr lang="en-US" altLang="zh-TW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75190</TotalTime>
  <Words>10084</Words>
  <Application>Microsoft Macintosh PowerPoint</Application>
  <PresentationFormat>Letter Paper (8.5x11 in)</PresentationFormat>
  <Paragraphs>1693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4" baseType="lpstr">
      <vt:lpstr>Arial Unicode MS</vt:lpstr>
      <vt:lpstr>PMingLiU</vt:lpstr>
      <vt:lpstr>Arial</vt:lpstr>
      <vt:lpstr>Calibri</vt:lpstr>
      <vt:lpstr>Cambria Math</vt:lpstr>
      <vt:lpstr>Courier New</vt:lpstr>
      <vt:lpstr>Math1</vt:lpstr>
      <vt:lpstr>Math1Mono</vt:lpstr>
      <vt:lpstr>Symbol</vt:lpstr>
      <vt:lpstr>Times New Roman</vt:lpstr>
      <vt:lpstr>Times-Roman</vt:lpstr>
      <vt:lpstr>Wingdings</vt:lpstr>
      <vt:lpstr>Contemporary</vt:lpstr>
      <vt:lpstr>PowerPoint Presentation</vt:lpstr>
      <vt:lpstr>Differential Cryptanalysis of DES</vt:lpstr>
      <vt:lpstr>How input differentials affect output</vt:lpstr>
      <vt:lpstr>How input differentials affect output</vt:lpstr>
      <vt:lpstr>DC of DES, 4 rounds - 1</vt:lpstr>
      <vt:lpstr>DC of DES, 4 rounds - 2</vt:lpstr>
      <vt:lpstr>DC of DES, 5 rounds</vt:lpstr>
      <vt:lpstr>DC of DES, 8 rounds - 1</vt:lpstr>
      <vt:lpstr>DC of DES, 8 rounds - 2</vt:lpstr>
      <vt:lpstr>DC of DES, 8 rounds - 3</vt:lpstr>
      <vt:lpstr>DC of DES, 8 rounds - 4</vt:lpstr>
      <vt:lpstr>Full Differential Attack on DES</vt:lpstr>
      <vt:lpstr>Summary of DES DC Attacks</vt:lpstr>
      <vt:lpstr>Linear Cryptanalysis of DES</vt:lpstr>
      <vt:lpstr>One round linear constraint</vt:lpstr>
      <vt:lpstr>Matsui’s Per Round Constraints </vt:lpstr>
      <vt:lpstr>S-Box constraints</vt:lpstr>
      <vt:lpstr>S-Box constraints to round constraints</vt:lpstr>
      <vt:lpstr>LC of DES, 3 rounds - 1</vt:lpstr>
      <vt:lpstr>Evaluating experimental outcome</vt:lpstr>
      <vt:lpstr>LC of DES, 3 rounds - 2</vt:lpstr>
      <vt:lpstr>LC of DES, 5 rounds - 1</vt:lpstr>
      <vt:lpstr>LC of DES, 5 rounds - 2</vt:lpstr>
      <vt:lpstr>LC of DES, 8 rounds - 1</vt:lpstr>
      <vt:lpstr>LC of DES, 8 rounds - 2</vt:lpstr>
      <vt:lpstr>15 Round Linear Approximation</vt:lpstr>
      <vt:lpstr>15 Round Linear Approximation</vt:lpstr>
      <vt:lpstr>Full Linear Attack on DES</vt:lpstr>
      <vt:lpstr>FEAL (A fortunate mistake)</vt:lpstr>
      <vt:lpstr>FEAL-4</vt:lpstr>
      <vt:lpstr>FEAL-4 – First description</vt:lpstr>
      <vt:lpstr>FEAL-4 – Second description</vt:lpstr>
      <vt:lpstr>FEAL-4 Round Function</vt:lpstr>
      <vt:lpstr>FEAL-4 Key Schedule</vt:lpstr>
      <vt:lpstr>Encryption Equations (First Description)</vt:lpstr>
      <vt:lpstr>FEAL-4 Basic Differential Attack</vt:lpstr>
      <vt:lpstr>FEAL-4 Improved Differential Attack</vt:lpstr>
      <vt:lpstr>FEAL-4 Differential Attack</vt:lpstr>
      <vt:lpstr>FEAL-4 Round equations for F</vt:lpstr>
      <vt:lpstr>FEAL-4 Linear Equations</vt:lpstr>
      <vt:lpstr>FEAL-4 Simple Linear Attack</vt:lpstr>
      <vt:lpstr>Computing the constraint Equations - A</vt:lpstr>
      <vt:lpstr>Computing the Constraint Equations - B</vt:lpstr>
      <vt:lpstr>Computing the Constraint Equations - C</vt:lpstr>
      <vt:lpstr>Computing the Constraint Equations - D</vt:lpstr>
      <vt:lpstr>Computing the Constraint Equations - E</vt:lpstr>
      <vt:lpstr>FEAL-4 Summary of invariants</vt:lpstr>
      <vt:lpstr>FEAL-4 Summary of invariants</vt:lpstr>
      <vt:lpstr>Faster FEAL-4 Linear Attack in gory detail</vt:lpstr>
      <vt:lpstr>Rationalizing all the FEAL-4 Descriptions</vt:lpstr>
      <vt:lpstr>Automated attack</vt:lpstr>
      <vt:lpstr>Automated attack</vt:lpstr>
      <vt:lpstr>Boomerang Attack</vt:lpstr>
      <vt:lpstr>End</vt:lpstr>
      <vt:lpstr>DES Data</vt:lpstr>
      <vt:lpstr>S Boxes as Polynomials over GF(2)</vt:lpstr>
      <vt:lpstr>S boxes as polynomials</vt:lpstr>
      <vt:lpstr>S boxes as polynomials</vt:lpstr>
      <vt:lpstr>S boxes as polynomials</vt:lpstr>
      <vt:lpstr>Amplified Boomerang Attack</vt:lpstr>
      <vt:lpstr>Truncated Differentials</vt:lpstr>
      <vt:lpstr>Rectangle Attack</vt:lpstr>
      <vt:lpstr>Rectangle Distinguisher</vt:lpstr>
      <vt:lpstr>Bilinear Attack</vt:lpstr>
      <vt:lpstr>Slide Attack</vt:lpstr>
      <vt:lpstr>Original FEAL-4</vt:lpstr>
      <vt:lpstr>Refactored FEAL-4</vt:lpstr>
      <vt:lpstr>FEAL-4 Linear Attack using refactored FEAL-4</vt:lpstr>
      <vt:lpstr>FEAL-4 Linear Attack</vt:lpstr>
      <vt:lpstr>Strategy for FEAL-4 Linear Attack</vt:lpstr>
      <vt:lpstr>FEAL-4 Linear Attack in gory detail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Ciphers in the 1990s</dc:title>
  <dc:subject>Cryptanalysis</dc:subject>
  <dc:creator>John L. Manferdelli</dc:creator>
  <cp:lastModifiedBy>John Manferdelli</cp:lastModifiedBy>
  <cp:revision>4151</cp:revision>
  <cp:lastPrinted>2023-11-04T03:22:12Z</cp:lastPrinted>
  <dcterms:created xsi:type="dcterms:W3CDTF">2013-02-11T03:53:24Z</dcterms:created>
  <dcterms:modified xsi:type="dcterms:W3CDTF">2024-12-21T23:59:06Z</dcterms:modified>
</cp:coreProperties>
</file>