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447800"/>
            <a:ext cx="8610600" cy="48768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for y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a:latin typeface="Calibri" panose="020F0502020204030204" pitchFamily="34" charset="0"/>
                <a:ea typeface="PMingLiU" pitchFamily="18" charset="-120"/>
                <a:cs typeface="Calibri" panose="020F0502020204030204" pitchFamily="34" charset="0"/>
              </a:rPr>
              <a:t>) </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D</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𝐸</m:t>
                    </m:r>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𝑐</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𝑎</m:t>
                        </m:r>
                      </m:e>
                      <m:sup>
                        <m:r>
                          <a:rPr lang="en-US" sz="2000" b="0" i="1" smtClean="0">
                            <a:latin typeface="Cambria Math" panose="02040503050406030204" pitchFamily="18" charset="0"/>
                            <a:cs typeface="Calibri" panose="020F0502020204030204" pitchFamily="34" charset="0"/>
                          </a:rPr>
                          <m:t>2</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−4</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𝑏</m:t>
                        </m:r>
                      </m:e>
                      <m:sup>
                        <m:r>
                          <a:rPr lang="en-US" sz="2000" b="0" i="1" smtClean="0">
                            <a:latin typeface="Cambria Math" panose="02040503050406030204" pitchFamily="18" charset="0"/>
                            <a:cs typeface="Calibri" panose="020F0502020204030204" pitchFamily="34" charset="0"/>
                          </a:rPr>
                          <m:t>3</m:t>
                        </m:r>
                      </m:sup>
                    </m:sSup>
                    <m:r>
                      <a:rPr lang="en-US" sz="2000" b="0" i="1" smtClean="0">
                        <a:latin typeface="Cambria Math" panose="02040503050406030204" pitchFamily="18" charset="0"/>
                        <a:cs typeface="Calibri" panose="020F0502020204030204" pitchFamily="34" charset="0"/>
                      </a:rPr>
                      <m:t>−27</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𝑐</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+18</m:t>
                    </m:r>
                    <m:r>
                      <a:rPr lang="en-US" sz="2000" b="0" i="1" smtClean="0">
                        <a:latin typeface="Cambria Math" panose="02040503050406030204" pitchFamily="18" charset="0"/>
                        <a:cs typeface="Calibri" panose="020F0502020204030204" pitchFamily="34" charset="0"/>
                      </a:rPr>
                      <m:t>𝑎𝑏𝑐</m:t>
                    </m:r>
                    <m:r>
                      <a:rPr lang="en-US"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2000" dirty="0">
                    <a:latin typeface="Calibri" panose="020F0502020204030204" pitchFamily="34" charset="0"/>
                    <a:cs typeface="Calibri" panose="020F0502020204030204" pitchFamily="34" charset="0"/>
                  </a:rPr>
                  <a:t>.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981200"/>
                <a:ext cx="8534400" cy="2971800"/>
              </a:xfrm>
              <a:blipFill>
                <a:blip r:embed="rId3"/>
                <a:stretch>
                  <a:fillRect l="-744" t="-2553"/>
                </a:stretch>
              </a:blipFill>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a:t>
            </a:r>
            <a:r>
              <a:rPr lang="en-US" sz="2000" dirty="0" err="1">
                <a:latin typeface="Calibri" panose="020F0502020204030204" pitchFamily="34" charset="0"/>
                <a:cs typeface="Calibri" panose="020F0502020204030204" pitchFamily="34" charset="0"/>
                <a:sym typeface="Symbol" pitchFamily="18" charset="2"/>
              </a:rPr>
              <a:t>Z</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Zq</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534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534400" cy="5410200"/>
              </a:xfrm>
              <a:prstGeom prst="rect">
                <a:avLst/>
              </a:prstGeom>
              <a:blipFill>
                <a:blip r:embed="rId2"/>
                <a:stretch>
                  <a:fillRect l="-892" t="-1408" r="-8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a:t>
                </a:r>
                <a14:m>
                  <m:oMath xmlns:m="http://schemas.openxmlformats.org/officeDocument/2006/math">
                    <m:r>
                      <a:rPr lang="en-US" altLang="zh-TW" sz="2000" b="0" i="0" smtClean="0">
                        <a:latin typeface="Cambria Math" panose="02040503050406030204" pitchFamily="18" charset="0"/>
                        <a:ea typeface="PMingLiU" pitchFamily="18" charset="-120"/>
                        <a:cs typeface="Calibri" panose="020F0502020204030204" pitchFamily="34" charset="0"/>
                      </a:rPr>
                      <m:t> </m:t>
                    </m:r>
                    <m:r>
                      <a:rPr lang="en-US" altLang="zh-TW" sz="2000" b="0" i="1" smtClean="0">
                        <a:latin typeface="Cambria Math" panose="02040503050406030204" pitchFamily="18" charset="0"/>
                        <a:ea typeface="PMingLiU" pitchFamily="18" charset="-120"/>
                        <a:cs typeface="Calibri" panose="020F0502020204030204" pitchFamily="34" charset="0"/>
                      </a:rPr>
                      <m:t>27</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𝑏</m:t>
                        </m:r>
                      </m:e>
                      <m:sup>
                        <m:r>
                          <a:rPr lang="en-US" altLang="zh-TW" sz="2000" b="0" i="1" smtClean="0">
                            <a:latin typeface="Cambria Math" panose="02040503050406030204" pitchFamily="18" charset="0"/>
                            <a:ea typeface="PMingLiU" pitchFamily="18" charset="-120"/>
                            <a:cs typeface="Calibri" panose="020F0502020204030204" pitchFamily="34" charset="0"/>
                          </a:rPr>
                          <m:t>2</m:t>
                        </m:r>
                      </m:sup>
                    </m:sSup>
                    <m:r>
                      <a:rPr lang="en-US" altLang="zh-TW" sz="2000" b="0" i="1" smtClean="0">
                        <a:latin typeface="Cambria Math" panose="02040503050406030204" pitchFamily="18" charset="0"/>
                        <a:ea typeface="PMingLiU" pitchFamily="18" charset="-120"/>
                        <a:cs typeface="Calibri" panose="020F0502020204030204" pitchFamily="34" charset="0"/>
                      </a:rPr>
                      <m:t>+4</m:t>
                    </m:r>
                    <m:sSup>
                      <m:sSupPr>
                        <m:ctrlPr>
                          <a:rPr lang="en-US" altLang="zh-TW" sz="2000" b="0" i="1" smtClean="0">
                            <a:latin typeface="Cambria Math" panose="02040503050406030204" pitchFamily="18" charset="0"/>
                            <a:ea typeface="PMingLiU" pitchFamily="18" charset="-120"/>
                            <a:cs typeface="Calibri" panose="020F0502020204030204" pitchFamily="34" charset="0"/>
                          </a:rPr>
                        </m:ctrlPr>
                      </m:sSupPr>
                      <m:e>
                        <m:r>
                          <a:rPr lang="en-US" altLang="zh-TW" sz="2000" b="0" i="1" smtClean="0">
                            <a:latin typeface="Cambria Math" panose="02040503050406030204" pitchFamily="18" charset="0"/>
                            <a:ea typeface="PMingLiU" pitchFamily="18" charset="-120"/>
                            <a:cs typeface="Calibri" panose="020F0502020204030204" pitchFamily="34" charset="0"/>
                          </a:rPr>
                          <m:t>𝑎</m:t>
                        </m:r>
                      </m:e>
                      <m:sup>
                        <m:r>
                          <a:rPr lang="en-US" altLang="zh-TW" sz="2000" b="0" i="1" smtClean="0">
                            <a:latin typeface="Cambria Math" panose="02040503050406030204" pitchFamily="18" charset="0"/>
                            <a:ea typeface="PMingLiU" pitchFamily="18" charset="-120"/>
                            <a:cs typeface="Calibri" panose="020F0502020204030204" pitchFamily="34" charset="0"/>
                          </a:rPr>
                          <m:t>3</m:t>
                        </m:r>
                      </m:sup>
                    </m:sSup>
                    <m:r>
                      <a:rPr lang="en-US" altLang="zh-TW" sz="20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altLang="zh-TW" sz="2000" dirty="0">
                    <a:latin typeface="Calibri" panose="020F0502020204030204" pitchFamily="34" charset="0"/>
                    <a:ea typeface="PMingLiU" pitchFamily="18" charset="-120"/>
                    <a:cs typeface="Calibri" panose="020F0502020204030204" pitchFamily="34" charset="0"/>
                  </a:rPr>
                  <a:t>,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57200" y="1752600"/>
                <a:ext cx="8229600" cy="3657600"/>
              </a:xfrm>
              <a:blipFill>
                <a:blip r:embed="rId3"/>
                <a:stretch>
                  <a:fillRect l="-772" t="-2076" r="-772"/>
                </a:stretch>
              </a:blipFill>
            </p:spPr>
            <p:txBody>
              <a:bodyPr/>
              <a:lstStyle/>
              <a:p>
                <a:r>
                  <a:rPr lang="en-US">
                    <a:noFill/>
                  </a:rPr>
                  <a:t> </a:t>
                </a:r>
              </a:p>
            </p:txBody>
          </p:sp>
        </mc:Fallback>
      </mc:AlternateContent>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73756</TotalTime>
  <Words>13979</Words>
  <Application>Microsoft Macintosh PowerPoint</Application>
  <PresentationFormat>Letter Paper (8.5x11 in)</PresentationFormat>
  <Paragraphs>1209</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4442</cp:revision>
  <cp:lastPrinted>2023-11-03T20:47:49Z</cp:lastPrinted>
  <dcterms:created xsi:type="dcterms:W3CDTF">2013-04-22T16:10:14Z</dcterms:created>
  <dcterms:modified xsi:type="dcterms:W3CDTF">2023-11-11T22:18:26Z</dcterms:modified>
</cp:coreProperties>
</file>