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7"/>
  </p:notesMasterIdLst>
  <p:handoutMasterIdLst>
    <p:handoutMasterId r:id="rId98"/>
  </p:handoutMasterIdLst>
  <p:sldIdLst>
    <p:sldId id="3175" r:id="rId2"/>
    <p:sldId id="3358" r:id="rId3"/>
    <p:sldId id="3360" r:id="rId4"/>
    <p:sldId id="3363" r:id="rId5"/>
    <p:sldId id="3364" r:id="rId6"/>
    <p:sldId id="3521" r:id="rId7"/>
    <p:sldId id="3523" r:id="rId8"/>
    <p:sldId id="3367" r:id="rId9"/>
    <p:sldId id="3383" r:id="rId10"/>
    <p:sldId id="3387" r:id="rId11"/>
    <p:sldId id="3446" r:id="rId12"/>
    <p:sldId id="3522" r:id="rId13"/>
    <p:sldId id="3524" r:id="rId14"/>
    <p:sldId id="3452" r:id="rId15"/>
    <p:sldId id="3450" r:id="rId16"/>
    <p:sldId id="3515" r:id="rId17"/>
    <p:sldId id="3454" r:id="rId18"/>
    <p:sldId id="3456" r:id="rId19"/>
    <p:sldId id="3458" r:id="rId20"/>
    <p:sldId id="3460" r:id="rId21"/>
    <p:sldId id="3462" r:id="rId22"/>
    <p:sldId id="3463" r:id="rId23"/>
    <p:sldId id="3465" r:id="rId24"/>
    <p:sldId id="3467" r:id="rId25"/>
    <p:sldId id="3468" r:id="rId26"/>
    <p:sldId id="3470" r:id="rId27"/>
    <p:sldId id="3516" r:id="rId28"/>
    <p:sldId id="3517" r:id="rId29"/>
    <p:sldId id="3471" r:id="rId30"/>
    <p:sldId id="3472" r:id="rId31"/>
    <p:sldId id="3474" r:id="rId32"/>
    <p:sldId id="3475" r:id="rId33"/>
    <p:sldId id="3477" r:id="rId34"/>
    <p:sldId id="3518" r:id="rId35"/>
    <p:sldId id="3519" r:id="rId36"/>
    <p:sldId id="3520" r:id="rId37"/>
    <p:sldId id="3431" r:id="rId38"/>
    <p:sldId id="3432" r:id="rId39"/>
    <p:sldId id="3527" r:id="rId40"/>
    <p:sldId id="3584" r:id="rId41"/>
    <p:sldId id="3528" r:id="rId42"/>
    <p:sldId id="3529" r:id="rId43"/>
    <p:sldId id="3530" r:id="rId44"/>
    <p:sldId id="3531" r:id="rId45"/>
    <p:sldId id="3532" r:id="rId46"/>
    <p:sldId id="3533" r:id="rId47"/>
    <p:sldId id="3534" r:id="rId48"/>
    <p:sldId id="3535" r:id="rId49"/>
    <p:sldId id="3536" r:id="rId50"/>
    <p:sldId id="3537" r:id="rId51"/>
    <p:sldId id="3538" r:id="rId52"/>
    <p:sldId id="3539" r:id="rId53"/>
    <p:sldId id="3540" r:id="rId54"/>
    <p:sldId id="3541" r:id="rId55"/>
    <p:sldId id="3543" r:id="rId56"/>
    <p:sldId id="3544" r:id="rId57"/>
    <p:sldId id="3545" r:id="rId58"/>
    <p:sldId id="3547" r:id="rId59"/>
    <p:sldId id="3548" r:id="rId60"/>
    <p:sldId id="3549" r:id="rId61"/>
    <p:sldId id="3550" r:id="rId62"/>
    <p:sldId id="3551" r:id="rId63"/>
    <p:sldId id="3552" r:id="rId64"/>
    <p:sldId id="3553" r:id="rId65"/>
    <p:sldId id="3554" r:id="rId66"/>
    <p:sldId id="3555" r:id="rId67"/>
    <p:sldId id="3556" r:id="rId68"/>
    <p:sldId id="3557" r:id="rId69"/>
    <p:sldId id="3558" r:id="rId70"/>
    <p:sldId id="3559" r:id="rId71"/>
    <p:sldId id="3560" r:id="rId72"/>
    <p:sldId id="3561" r:id="rId73"/>
    <p:sldId id="3562" r:id="rId74"/>
    <p:sldId id="3563" r:id="rId75"/>
    <p:sldId id="3564" r:id="rId76"/>
    <p:sldId id="3565" r:id="rId77"/>
    <p:sldId id="3566" r:id="rId78"/>
    <p:sldId id="3567" r:id="rId79"/>
    <p:sldId id="3568" r:id="rId80"/>
    <p:sldId id="3569" r:id="rId81"/>
    <p:sldId id="3570" r:id="rId82"/>
    <p:sldId id="3571" r:id="rId83"/>
    <p:sldId id="3572" r:id="rId84"/>
    <p:sldId id="3573" r:id="rId85"/>
    <p:sldId id="3574" r:id="rId86"/>
    <p:sldId id="3575" r:id="rId87"/>
    <p:sldId id="3576" r:id="rId88"/>
    <p:sldId id="3577" r:id="rId89"/>
    <p:sldId id="3578" r:id="rId90"/>
    <p:sldId id="3579" r:id="rId91"/>
    <p:sldId id="3580" r:id="rId92"/>
    <p:sldId id="3581" r:id="rId93"/>
    <p:sldId id="3582" r:id="rId94"/>
    <p:sldId id="3583" r:id="rId95"/>
    <p:sldId id="3585" r:id="rId9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2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752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3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9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means to choose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uniformly</a:t>
            </a:r>
            <a:r>
              <a:rPr lang="en-US" baseline="0" dirty="0">
                <a:sym typeface="Symbol"/>
              </a:rPr>
              <a:t> at random from the set </a:t>
            </a:r>
            <a:r>
              <a:rPr lang="en-US" i="1" baseline="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dirty="0"/>
              <a:t> denotes the DES decryption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73F40-8BE9-4557-AE49-ED7CB7CCC01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gif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Relationship Id="rId1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pload.wikimedia.org/wikipedia/en/d/d5/SHA-1.png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estl.info/Groestl.pdf" TargetMode="External"/><Relationship Id="rId2" Type="http://schemas.openxmlformats.org/officeDocument/2006/relationships/hyperlink" Target="https://131002.net/blake/blak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kein-hash.info/sites/default/files/skein1.1.pdf" TargetMode="External"/><Relationship Id="rId5" Type="http://schemas.openxmlformats.org/officeDocument/2006/relationships/hyperlink" Target="http://keccak.noekeon.org/Keccak-submission-3.pdf" TargetMode="External"/><Relationship Id="rId4" Type="http://schemas.openxmlformats.org/officeDocument/2006/relationships/hyperlink" Target="http://www3.ntu.edu.sg/home/wuhj/research/jh/jh_round3.pdf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Cryptographic Hashes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86400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02FFB-0200-4439-AC47-FCE82F13394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200" dirty="0"/>
              <a:t>SHA-0/1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3810000" cy="5029200"/>
          </a:xfrm>
        </p:spPr>
        <p:txBody>
          <a:bodyPr/>
          <a:lstStyle/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A= 0x67452301, B= 0xefcdab89,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C= 0x98badcfe, D= 0x10325476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E= 0xc3d2e1f0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⋀Y)⋁((¬X)⋀Z),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0,…,19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⋀Y)⋁(X⋀Z)⋁(Y⋀Z),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t= 60,…,79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0x5a827999, t= 0,…,19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0x6ed9eba1, t=20,…,39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0x8f1bbcdc, 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0xca62c1d6, t=60,…,79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4419600" y="12954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Do until no more input blocks {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If last input block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Pad to 512 bits by adding 1 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then 0s then 64 bits of length.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M</a:t>
            </a:r>
            <a:r>
              <a:rPr kumimoji="1" lang="en-US" sz="1600" b="1" baseline="-25000" dirty="0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input block(32 bits)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     </a:t>
            </a:r>
            <a:r>
              <a:rPr kumimoji="1" lang="en-US" sz="1600" b="1" dirty="0" err="1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0,…,15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M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, 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0,…,15;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(W</a:t>
            </a:r>
            <a:r>
              <a:rPr kumimoji="1" lang="en-US" sz="1600" b="1" baseline="-25000" dirty="0">
                <a:sym typeface="Symbol" pitchFamily="18" charset="2"/>
              </a:rPr>
              <a:t>t-3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t-8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t-14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t-16</a:t>
            </a:r>
            <a:r>
              <a:rPr kumimoji="1" lang="en-US" sz="1600" b="1" dirty="0">
                <a:sym typeface="Symbol" pitchFamily="18" charset="2"/>
              </a:rPr>
              <a:t>) </a:t>
            </a:r>
            <a:r>
              <a:rPr kumimoji="1" lang="en-US" sz="1600" b="1" dirty="0">
                <a:solidFill>
                  <a:schemeClr val="accent2"/>
                </a:solidFill>
                <a:sym typeface="Symbol" pitchFamily="18" charset="2"/>
              </a:rPr>
              <a:t>&lt;&lt;&lt;1</a:t>
            </a:r>
            <a:r>
              <a:rPr kumimoji="1" lang="en-US" sz="1600" b="1" dirty="0">
                <a:sym typeface="Symbol" pitchFamily="18" charset="2"/>
              </a:rPr>
              <a:t>,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	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16,…,79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a= A;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 B;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C;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 D;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E;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 err="1">
                <a:sym typeface="Symbol" pitchFamily="18" charset="2"/>
              </a:rPr>
              <a:t>for(t</a:t>
            </a:r>
            <a:r>
              <a:rPr kumimoji="1" lang="en-US" sz="1600" b="1" dirty="0">
                <a:sym typeface="Symbol" pitchFamily="18" charset="2"/>
              </a:rPr>
              <a:t>=0 to 79) {	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= (a&lt;&lt;&lt;5)+f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(b,c,d)+e+W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+K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endParaRPr kumimoji="1" lang="en-US" sz="1600" b="1" dirty="0">
              <a:sym typeface="Symbol" pitchFamily="18" charset="2"/>
            </a:endParaRP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&lt;&lt;&lt;30;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=a; a= 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}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A+= a; B+=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; C+=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D+=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E+=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}</a:t>
            </a:r>
          </a:p>
          <a:p>
            <a:pPr marL="533400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Output (A, B, C, D, E)</a:t>
            </a:r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>
            <a:off x="4191000" y="1295400"/>
            <a:ext cx="0" cy="5334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7848600" y="3352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5653088" y="457200"/>
            <a:ext cx="3221037" cy="5175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Absence of this term is only </a:t>
            </a:r>
          </a:p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difference between  SHA-0 and SHA-1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5562600" y="457200"/>
            <a:ext cx="3352800" cy="6096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8153400" y="1219200"/>
            <a:ext cx="0" cy="201168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MD4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2971800"/>
          </a:xfrm>
        </p:spPr>
        <p:txBody>
          <a:bodyPr/>
          <a:lstStyle/>
          <a:p>
            <a:r>
              <a:rPr lang="en-US" sz="2000" dirty="0"/>
              <a:t>Invented by </a:t>
            </a:r>
            <a:r>
              <a:rPr lang="en-US" sz="2000" dirty="0" err="1"/>
              <a:t>Rivest</a:t>
            </a:r>
            <a:r>
              <a:rPr lang="en-US" sz="2000" dirty="0"/>
              <a:t>, ca 1990</a:t>
            </a:r>
          </a:p>
          <a:p>
            <a:r>
              <a:rPr lang="en-US" sz="2000" dirty="0"/>
              <a:t>Weaknesses found by 1992</a:t>
            </a:r>
          </a:p>
          <a:p>
            <a:pPr lvl="1"/>
            <a:r>
              <a:rPr lang="en-US" sz="2000" dirty="0" err="1"/>
              <a:t>Rivest</a:t>
            </a:r>
            <a:r>
              <a:rPr lang="en-US" sz="2000" dirty="0"/>
              <a:t> proposed improved version (MD5), 1992</a:t>
            </a:r>
          </a:p>
          <a:p>
            <a:pPr lvl="1"/>
            <a:r>
              <a:rPr lang="en-US" sz="2000" dirty="0"/>
              <a:t>SHA-0/1, 1993/1995</a:t>
            </a:r>
          </a:p>
          <a:p>
            <a:pPr lvl="1"/>
            <a:r>
              <a:rPr lang="en-US" sz="2000" dirty="0"/>
              <a:t>SHA-2,  2001</a:t>
            </a:r>
          </a:p>
          <a:p>
            <a:pPr lvl="1"/>
            <a:r>
              <a:rPr lang="en-US" sz="2000" dirty="0"/>
              <a:t>SHA-3, 2012</a:t>
            </a:r>
          </a:p>
          <a:p>
            <a:r>
              <a:rPr lang="en-US" sz="2000" dirty="0" err="1"/>
              <a:t>Dobbertin</a:t>
            </a:r>
            <a:r>
              <a:rPr lang="en-US" sz="2000" dirty="0"/>
              <a:t> found MD4 collision in 1998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MD-4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4EB143-41CD-C348-401B-17D81DE2B148}"/>
              </a:ext>
            </a:extLst>
          </p:cNvPr>
          <p:cNvGrpSpPr/>
          <p:nvPr/>
        </p:nvGrpSpPr>
        <p:grpSpPr>
          <a:xfrm>
            <a:off x="304800" y="1905000"/>
            <a:ext cx="6375400" cy="4758047"/>
            <a:chOff x="304800" y="1905000"/>
            <a:chExt cx="6375400" cy="4758047"/>
          </a:xfrm>
        </p:grpSpPr>
        <p:sp>
          <p:nvSpPr>
            <p:cNvPr id="40965" name="AutoShape 3"/>
            <p:cNvSpPr>
              <a:spLocks noChangeArrowheads="1"/>
            </p:cNvSpPr>
            <p:nvPr/>
          </p:nvSpPr>
          <p:spPr bwMode="auto">
            <a:xfrm>
              <a:off x="2743200" y="3276600"/>
              <a:ext cx="3657600" cy="11430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Compression</a:t>
              </a:r>
            </a:p>
            <a:p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Function</a:t>
              </a:r>
            </a:p>
          </p:txBody>
        </p:sp>
        <p:sp>
          <p:nvSpPr>
            <p:cNvPr id="40966" name="Line 4"/>
            <p:cNvSpPr>
              <a:spLocks noChangeShapeType="1"/>
            </p:cNvSpPr>
            <p:nvPr/>
          </p:nvSpPr>
          <p:spPr bwMode="auto">
            <a:xfrm>
              <a:off x="4572000" y="4419600"/>
              <a:ext cx="0" cy="1143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67" name="Text Box 5"/>
            <p:cNvSpPr txBox="1">
              <a:spLocks noChangeArrowheads="1"/>
            </p:cNvSpPr>
            <p:nvPr/>
          </p:nvSpPr>
          <p:spPr bwMode="auto">
            <a:xfrm>
              <a:off x="3505200" y="5638800"/>
              <a:ext cx="2044149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128-bit Output</a:t>
              </a:r>
            </a:p>
          </p:txBody>
        </p:sp>
        <p:sp>
          <p:nvSpPr>
            <p:cNvPr id="40968" name="Line 6"/>
            <p:cNvSpPr>
              <a:spLocks noChangeShapeType="1"/>
            </p:cNvSpPr>
            <p:nvPr/>
          </p:nvSpPr>
          <p:spPr bwMode="auto">
            <a:xfrm>
              <a:off x="5410200" y="2362200"/>
              <a:ext cx="0" cy="914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69" name="Text Box 7"/>
            <p:cNvSpPr txBox="1">
              <a:spLocks noChangeArrowheads="1"/>
            </p:cNvSpPr>
            <p:nvPr/>
          </p:nvSpPr>
          <p:spPr bwMode="auto">
            <a:xfrm>
              <a:off x="4800600" y="1905000"/>
              <a:ext cx="18796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512-bit Input</a:t>
              </a:r>
            </a:p>
          </p:txBody>
        </p:sp>
        <p:sp>
          <p:nvSpPr>
            <p:cNvPr id="40970" name="Line 8"/>
            <p:cNvSpPr>
              <a:spLocks noChangeShapeType="1"/>
            </p:cNvSpPr>
            <p:nvPr/>
          </p:nvSpPr>
          <p:spPr bwMode="auto">
            <a:xfrm>
              <a:off x="3733800" y="2743200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1" name="Line 9"/>
            <p:cNvSpPr>
              <a:spLocks noChangeShapeType="1"/>
            </p:cNvSpPr>
            <p:nvPr/>
          </p:nvSpPr>
          <p:spPr bwMode="auto">
            <a:xfrm flipH="1">
              <a:off x="2286000" y="27432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>
              <a:off x="2286000" y="2743200"/>
              <a:ext cx="0" cy="2133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3" name="Line 11"/>
            <p:cNvSpPr>
              <a:spLocks noChangeShapeType="1"/>
            </p:cNvSpPr>
            <p:nvPr/>
          </p:nvSpPr>
          <p:spPr bwMode="auto">
            <a:xfrm>
              <a:off x="2286000" y="4876800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4" name="Text Box 12"/>
            <p:cNvSpPr txBox="1">
              <a:spLocks noChangeArrowheads="1"/>
            </p:cNvSpPr>
            <p:nvPr/>
          </p:nvSpPr>
          <p:spPr bwMode="auto">
            <a:xfrm>
              <a:off x="2514600" y="1905000"/>
              <a:ext cx="1973617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(IV ) – 128 bits</a:t>
              </a:r>
            </a:p>
          </p:txBody>
        </p:sp>
        <p:sp>
          <p:nvSpPr>
            <p:cNvPr id="40975" name="Line 13"/>
            <p:cNvSpPr>
              <a:spLocks noChangeShapeType="1"/>
            </p:cNvSpPr>
            <p:nvPr/>
          </p:nvSpPr>
          <p:spPr bwMode="auto">
            <a:xfrm flipV="1">
              <a:off x="3733800" y="2362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6" name="Text Box 14"/>
            <p:cNvSpPr txBox="1">
              <a:spLocks noChangeArrowheads="1"/>
            </p:cNvSpPr>
            <p:nvPr/>
          </p:nvSpPr>
          <p:spPr bwMode="auto">
            <a:xfrm>
              <a:off x="304800" y="6386048"/>
              <a:ext cx="25590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aseline="-25000" dirty="0">
                  <a:latin typeface="Arial" charset="0"/>
                </a:rPr>
                <a:t>Slide by Josh Benaloh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MD4: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734"/>
            <a:ext cx="8153400" cy="282386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function takes 128-bit state and 512 bit input and produces new 128 bit state (one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512-bit message input block: 16 32-bit words 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consists of 48 rounds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0≤t&lt;47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Structure of round is same for all 48 rounds, 3 round functions</a:t>
            </a:r>
          </a:p>
          <a:p>
            <a:pPr lvl="2">
              <a:buNone/>
            </a:pPr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67066"/>
              </p:ext>
            </p:extLst>
          </p:nvPr>
        </p:nvGraphicFramePr>
        <p:xfrm>
          <a:off x="533400" y="4191000"/>
          <a:ext cx="8077209" cy="213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8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sz="3600" dirty="0"/>
              <a:t>MD4 round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838200"/>
          </a:xfrm>
        </p:spPr>
        <p:txBody>
          <a:bodyPr/>
          <a:lstStyle/>
          <a:p>
            <a:r>
              <a:rPr lang="en-US" sz="2800" dirty="0"/>
              <a:t>Where</a:t>
            </a: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82675"/>
            <a:ext cx="4648200" cy="3794125"/>
          </a:xfrm>
          <a:prstGeom prst="rect">
            <a:avLst/>
          </a:prstGeom>
          <a:noFill/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953000"/>
            <a:ext cx="5638800" cy="1025525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3048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371600"/>
            <a:ext cx="3810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</a:t>
            </a:r>
            <a:r>
              <a:rPr lang="en-US" sz="1600" baseline="-25000" dirty="0" err="1"/>
              <a:t>i</a:t>
            </a:r>
            <a:r>
              <a:rPr lang="en-US" sz="1600" dirty="0" err="1"/>
              <a:t>(A,B,C</a:t>
            </a:r>
            <a:r>
              <a:rPr lang="en-US" sz="1600" dirty="0"/>
              <a:t>)</a:t>
            </a:r>
          </a:p>
          <a:p>
            <a:r>
              <a:rPr lang="en-US" sz="1600" dirty="0"/>
              <a:t>  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B)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</a:t>
            </a:r>
            <a:r>
              <a:rPr lang="en-US" sz="1600" dirty="0">
                <a:sym typeface="Symbol" pitchFamily="18" charset="2"/>
              </a:rPr>
              <a:t>¬</a:t>
            </a:r>
            <a:r>
              <a:rPr lang="en-US" sz="1600" dirty="0"/>
              <a:t>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C), 0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i&lt;16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B)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(B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C), 16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i&lt;32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A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B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C, 32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i&lt;48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	</a:t>
            </a:r>
            <a:endParaRPr lang="en-US" sz="1600" dirty="0">
              <a:sym typeface="Symbol" pitchFamily="18" charset="2"/>
            </a:endParaRPr>
          </a:p>
          <a:p>
            <a:r>
              <a:rPr lang="en-US" sz="1600" dirty="0"/>
              <a:t>K</a:t>
            </a:r>
            <a:r>
              <a:rPr lang="en-US" sz="1600" baseline="-25000" dirty="0"/>
              <a:t>0</a:t>
            </a:r>
            <a:r>
              <a:rPr lang="en-US" sz="1600" dirty="0"/>
              <a:t> = 0x00000000, 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K</a:t>
            </a:r>
            <a:r>
              <a:rPr lang="en-US" sz="1600" baseline="-25000" dirty="0"/>
              <a:t>1</a:t>
            </a:r>
            <a:r>
              <a:rPr lang="en-US" sz="1600" dirty="0"/>
              <a:t> = 0x5a827999, 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K</a:t>
            </a:r>
            <a:r>
              <a:rPr lang="en-US" sz="1600" baseline="-25000" dirty="0"/>
              <a:t>2</a:t>
            </a:r>
            <a:r>
              <a:rPr lang="en-US" sz="1600" dirty="0"/>
              <a:t> = 0x6ed9eba1.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 dirty="0"/>
              <a:t>MD4 Algorithm</a:t>
            </a:r>
          </a:p>
        </p:txBody>
      </p:sp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19188"/>
            <a:ext cx="6324600" cy="512921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Overview </a:t>
            </a:r>
            <a:r>
              <a:rPr lang="en-US" sz="3600"/>
              <a:t>of attack</a:t>
            </a:r>
            <a:endParaRPr lang="en-US" sz="3600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 to find one block collision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Denote M =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Define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 and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Word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only appears in steps 12, 19, 35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provides a “natural” round division of the attack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have the freedom to choose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our convenience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Goal is to find pair M and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(0,0,0,0)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Dobbertin’s attack strategy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065" y="15240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Specify a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condition holds, there’s a probability of collision---try enough times for overall probability to be high.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Derive system of nonlinear equations: solution satisfies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efficient method to solve equations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enough solutions to yield a collision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one-block collision, where M=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Difference is subtraction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Blocks differ in only 1 word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Difference in that word is exactly 1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Limits avalanche effect to steps 12 thru19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Only 8 of the 48 steps are critical to attack!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System of equations applies to these 8 steps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81800" y="5562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Notation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00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(IV,M)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and 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where subtraction is modulo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denote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0x02000000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0xffffffe0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arithmetic is modulo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Three phases of MD4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191000"/>
          </a:xfrm>
        </p:spPr>
        <p:txBody>
          <a:bodyPr/>
          <a:lstStyle/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Show: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implies probability at least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holds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differential cryptanalysis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“Backup” to step 12: We can start at step 12 and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hold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solving system of nonlinear equations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“Backup” to step 0: And find collision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each phase of attack, some words of M are determined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completed, have M and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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but h(M) = h(M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Equation solving step is tricky part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Nonlinear system of equations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be able to solve efficiently</a:t>
            </a:r>
          </a:p>
          <a:p>
            <a:pPr marL="533400" indent="-533400">
              <a:buSzTx/>
              <a:buFont typeface="Times" charset="0"/>
              <a:buAutoNum type="arabicPeriod"/>
            </a:pPr>
            <a:endParaRPr lang="en-US" sz="20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93B4F-88DB-48FE-ACB5-0EF584AA391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Cryptographic Hashes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905000"/>
            <a:ext cx="8610600" cy="36576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cryptographic hash (“CH”) is a “one way function,” h, from all binary strings (of arbitrary length) into a fixed block of size n (called the size of the hash) with the following properties: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Computing h is relatively cheap.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y=h(x) it is infeasible to calculate x.  (“One way,” “non-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invertibility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 or “pre-image” resistance).  Functions satisfying this condition are called One Way Hash Functions (OWHF)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u, it is infeasible to find w such that h(u)=h(w).  (weak collision resistance,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resistance). 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infeasible to find u, w such that h(u)=h(w).  (strong collision resistance).  Note 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3.  Functions satisfying this condition are called Collision Resistant Functions (CRFs).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Steps 19 to 35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37338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Differential phase of the attack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 and 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as given above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Only differ in word 12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Assume that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G(Q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Then we compute probabilities of “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”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conditions at steps 19 thru 35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Total probability: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-30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actually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-22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457200" y="5867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2898" y="1752600"/>
            <a:ext cx="4981101" cy="3916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Computing p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j = 34 holds: Then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(0,0,0,1) and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Implies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(0,0,0,0) with probability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summarized in j = 35 row of table</a:t>
            </a:r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731" y="2397125"/>
            <a:ext cx="6477000" cy="1565275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3048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46482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Analyze steps 12 to 19, find conditions that ensure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G(Q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as required in differential phase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12 to 19—equation solving phase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most complex part of attack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Last phase, steps 0 to 11, is easy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81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183" y="3124200"/>
            <a:ext cx="4492815" cy="333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3733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apply differential phase, must have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step 12 we have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&lt;&lt;&lt; 3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F(Q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&lt;&lt;&lt; 3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 and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&lt;&lt;&lt;29)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&lt;&lt;&lt;29)= 1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1524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Equations for 12 to 19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7772400" cy="990600"/>
          </a:xfrm>
        </p:spPr>
        <p:txBody>
          <a:bodyPr/>
          <a:lstStyle/>
          <a:p>
            <a:r>
              <a:rPr lang="en-US" sz="2000" dirty="0"/>
              <a:t>Similar analysis for remaining steps yields system of equations:</a:t>
            </a: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64544"/>
            <a:ext cx="7162800" cy="3490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5257800" y="57150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Solving the equations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solve this system must find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  so that all equations hold.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there are 14 variables and 8 equations, we have wiggle room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such a solution, we determine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 = 13, 14, 15, 0, 4, 8, 12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so that we begin at step 12 and arrive at step 19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satisfied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phase reduces to solving (nonlinear) system of equations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manipulate the equations so that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arbitrary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determines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696200" cy="442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59436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Conditions for solution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conditions must be satisfied: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2 are “check” equations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Third is “admissible”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Naïve algorithm: choose six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yields five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until 3 equations satisfied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much work is this</a:t>
            </a:r>
            <a:r>
              <a:rPr lang="en-US" sz="2000" dirty="0"/>
              <a:t>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2057401"/>
            <a:ext cx="6324600" cy="990600"/>
            <a:chOff x="672" y="1622"/>
            <a:chExt cx="4752" cy="730"/>
          </a:xfrm>
        </p:grpSpPr>
        <p:pic>
          <p:nvPicPr>
            <p:cNvPr id="2426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1622"/>
              <a:ext cx="4752" cy="475"/>
            </a:xfrm>
            <a:prstGeom prst="rect">
              <a:avLst/>
            </a:prstGeom>
            <a:noFill/>
          </p:spPr>
        </p:pic>
        <p:pic>
          <p:nvPicPr>
            <p:cNvPr id="24269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2102"/>
              <a:ext cx="2640" cy="250"/>
            </a:xfrm>
            <a:prstGeom prst="rect">
              <a:avLst/>
            </a:prstGeom>
            <a:noFill/>
          </p:spPr>
        </p:pic>
      </p:grpSp>
      <p:sp>
        <p:nvSpPr>
          <p:cNvPr id="8" name="Slide Number Placeholder 5"/>
          <p:cNvSpPr txBox="1">
            <a:spLocks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Message conditions for equations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6868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this we can solve for seven message words: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anything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Solution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-1,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’=0,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=0.  Then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’&lt;&lt;&lt;19)-(Q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&lt;&lt;&lt;19)-1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’&lt;&lt;&lt;23)-(Q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&lt;&lt;&lt;23)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’&lt;&lt;&lt;21)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’&lt;&lt;&lt;25)-(Q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&lt;&lt;&lt;25)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’&lt;&lt;&lt;13)-(Q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&lt;&lt;&lt;13)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arbitrarily and solve for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0)-F(Q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-1)= 0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Continuous Approximation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holds with probability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that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96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iterations required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three 32-bit check equations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Birthday attack on MD4 is only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work!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“continuous approximation”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Small changes, converge to a solution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5029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EBF1-491F-4807-9698-D630DF1163B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/>
          <a:lstStyle/>
          <a:p>
            <a:r>
              <a:rPr lang="en-US" sz="3600" dirty="0"/>
              <a:t>Observations</a:t>
            </a:r>
            <a:endParaRPr lang="en-US" sz="3200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4582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pre-image resistance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Let f(x)=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-1 (mod p).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f(x) acts like a random function but is not a OWHF since square roots are easy to calculate mod p.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Let f(x)=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f(x) is a OWHF but is neither collision nor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pre-image resistant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either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or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is a CRHF so is h(x)=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(x)||h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MDC+signature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&amp;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MAC+unknown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Key require all three properties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Ideal Work Factors: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graphicFrame>
        <p:nvGraphicFramePr>
          <p:cNvPr id="334438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5456987"/>
              </p:ext>
            </p:extLst>
          </p:nvPr>
        </p:nvGraphicFramePr>
        <p:xfrm>
          <a:off x="762000" y="4040886"/>
          <a:ext cx="7315200" cy="208091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OWHF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Pre-image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nd</a:t>
                      </a: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Pre-image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CRHF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Collision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Key recovery, computational resistance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Approximation technique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values until first check equation is satisfied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one-bit modifications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if 1st check equation still holds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2nd check equation is “closer” to holding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Else try different random modifications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Modifications converge to solution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2 check equations satisfied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Repeat until admissible condition holds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048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Steps 0 to 11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this point, we have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12…47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12…47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finish, we must have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(IV,X)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only difference between M,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first appears in step 12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Have already found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0,4,8,12,13,14,15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Free to choose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1,2,3,5,6,7,9,10,11 so that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equation holds easily!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248400" y="5181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Recap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100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proceeds as follows…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12 to 19: Find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0,4,8,12,13,14,15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0 to 11: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remaining j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19 to 35: Check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(0,0,0,0)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so, have found a collision!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not, go to 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4553197" y="5795158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Meaningful Collision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685800"/>
          </a:xfrm>
        </p:spPr>
        <p:txBody>
          <a:bodyPr/>
          <a:lstStyle/>
          <a:p>
            <a:r>
              <a:rPr lang="en-US" sz="2000" dirty="0"/>
              <a:t>Different contracts, same hash value</a:t>
            </a:r>
          </a:p>
        </p:txBody>
      </p:sp>
      <p:pic>
        <p:nvPicPr>
          <p:cNvPr id="246790" name="Picture 6" descr="slide0033_image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20988"/>
            <a:ext cx="4191000" cy="1938337"/>
          </a:xfrm>
          <a:prstGeom prst="rect">
            <a:avLst/>
          </a:prstGeom>
          <a:noFill/>
        </p:spPr>
      </p:pic>
      <p:pic>
        <p:nvPicPr>
          <p:cNvPr id="246791" name="Picture 7" descr="slide0033_image0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19400"/>
            <a:ext cx="4267200" cy="1979613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228600" y="6019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86800" cy="3429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h be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hash with compression function f and initial value IV . Goal is to hash a prefix value (P) quickly by appending random suffixes (S).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1: Pick k, generate K=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each pair of the values f(IV||d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i,i+1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two messages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collide under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Call this value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takes effort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each pair. Do this (colliding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produce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i,j+1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until you reach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This is the diamond.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Publish y = w(d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w is the final transformation in the hash as the hash [i.e. - claim y = h(P||S)].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Diamond structure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A13565-E1A2-93AD-520D-FAE370F4D85D}"/>
              </a:ext>
            </a:extLst>
          </p:cNvPr>
          <p:cNvGrpSpPr/>
          <p:nvPr/>
        </p:nvGrpSpPr>
        <p:grpSpPr>
          <a:xfrm>
            <a:off x="234874" y="1905000"/>
            <a:ext cx="8604326" cy="4267200"/>
            <a:chOff x="234874" y="1905000"/>
            <a:chExt cx="8604326" cy="4267200"/>
          </a:xfrm>
        </p:grpSpPr>
        <p:sp>
          <p:nvSpPr>
            <p:cNvPr id="8" name="TextBox 7"/>
            <p:cNvSpPr txBox="1"/>
            <p:nvPr/>
          </p:nvSpPr>
          <p:spPr>
            <a:xfrm>
              <a:off x="2438400" y="19050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h(0,0)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38400" y="19354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8400" y="23622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h(0,1)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438400" y="23926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28194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h(0,2)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28498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32736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h(0,3)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37338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h(0,4)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438400" y="3736777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38400" y="41880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h(0,5)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38400" y="4218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2126" y="46452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h(0,6)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432126" y="46757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8400" y="51024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h(0,7)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38400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27526" y="51024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3)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727526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3" idx="3"/>
            </p:cNvCxnSpPr>
            <p:nvPr/>
          </p:nvCxnSpPr>
          <p:spPr bwMode="auto">
            <a:xfrm>
              <a:off x="3048000" y="52700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3" idx="3"/>
              <a:endCxn id="25" idx="1"/>
            </p:cNvCxnSpPr>
            <p:nvPr/>
          </p:nvCxnSpPr>
          <p:spPr bwMode="auto">
            <a:xfrm>
              <a:off x="3048000" y="52700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895600" y="5257800"/>
              <a:ext cx="914400" cy="914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048000" y="48006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3727526" y="41880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2)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727526" y="4218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048000" y="43556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>
              <a:endCxn id="38" idx="1"/>
            </p:cNvCxnSpPr>
            <p:nvPr/>
          </p:nvCxnSpPr>
          <p:spPr bwMode="auto">
            <a:xfrm>
              <a:off x="3048000" y="43556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3048000" y="38862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3727526" y="23592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0)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727526" y="23897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3048000" y="25268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endCxn id="43" idx="1"/>
            </p:cNvCxnSpPr>
            <p:nvPr/>
          </p:nvCxnSpPr>
          <p:spPr bwMode="auto">
            <a:xfrm>
              <a:off x="3048000" y="25268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3048000" y="20574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3727526" y="32736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1)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727526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3048000" y="34412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>
              <a:endCxn id="48" idx="1"/>
            </p:cNvCxnSpPr>
            <p:nvPr/>
          </p:nvCxnSpPr>
          <p:spPr bwMode="auto">
            <a:xfrm>
              <a:off x="3048000" y="34412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3048000" y="29718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5022926" y="51024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h(2, 1)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022926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343400" y="52700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endCxn id="53" idx="1"/>
            </p:cNvCxnSpPr>
            <p:nvPr/>
          </p:nvCxnSpPr>
          <p:spPr bwMode="auto">
            <a:xfrm>
              <a:off x="4343400" y="52700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37" idx="3"/>
            </p:cNvCxnSpPr>
            <p:nvPr/>
          </p:nvCxnSpPr>
          <p:spPr bwMode="auto">
            <a:xfrm>
              <a:off x="4383475" y="4341912"/>
              <a:ext cx="645725" cy="7634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5022926" y="32736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h(2,0)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022926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4343400" y="34412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endCxn id="58" idx="1"/>
            </p:cNvCxnSpPr>
            <p:nvPr/>
          </p:nvCxnSpPr>
          <p:spPr bwMode="auto">
            <a:xfrm>
              <a:off x="4343400" y="34412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43" idx="3"/>
            </p:cNvCxnSpPr>
            <p:nvPr/>
          </p:nvCxnSpPr>
          <p:spPr bwMode="auto">
            <a:xfrm>
              <a:off x="4337126" y="2526863"/>
              <a:ext cx="692074" cy="7497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6318326" y="5103911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h(3,0)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318326" y="5134391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5638800" y="5271551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endCxn id="65" idx="1"/>
            </p:cNvCxnSpPr>
            <p:nvPr/>
          </p:nvCxnSpPr>
          <p:spPr bwMode="auto">
            <a:xfrm>
              <a:off x="5638800" y="5271551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>
              <a:stCxn id="58" idx="3"/>
            </p:cNvCxnSpPr>
            <p:nvPr/>
          </p:nvCxnSpPr>
          <p:spPr bwMode="auto">
            <a:xfrm>
              <a:off x="5632526" y="3441263"/>
              <a:ext cx="692074" cy="16656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7404192" y="4614446"/>
              <a:ext cx="1435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Published hash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13726" y="5105400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w(h(3,0))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613726" y="5135880"/>
              <a:ext cx="844474" cy="24622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6934200" y="5273040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Straight Arrow Connector 73"/>
            <p:cNvCxnSpPr>
              <a:endCxn id="72" idx="1"/>
            </p:cNvCxnSpPr>
            <p:nvPr/>
          </p:nvCxnSpPr>
          <p:spPr bwMode="auto">
            <a:xfrm flipV="1">
              <a:off x="6934200" y="5258991"/>
              <a:ext cx="679526" cy="140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408160" y="3426023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P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34874" y="3456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844474" y="3590686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9" name="Straight Arrow Connector 78"/>
            <p:cNvCxnSpPr>
              <a:endCxn id="9" idx="1"/>
            </p:cNvCxnSpPr>
            <p:nvPr/>
          </p:nvCxnSpPr>
          <p:spPr bwMode="auto">
            <a:xfrm flipV="1">
              <a:off x="838200" y="2072640"/>
              <a:ext cx="1600200" cy="135636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914400" y="27402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0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>
              <a:off x="996874" y="59558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endCxn id="23" idx="1"/>
            </p:cNvCxnSpPr>
            <p:nvPr/>
          </p:nvCxnSpPr>
          <p:spPr bwMode="auto">
            <a:xfrm>
              <a:off x="838200" y="3733800"/>
              <a:ext cx="1600200" cy="15362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838200" y="4114800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57932" y="37308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5</a:t>
              </a:r>
            </a:p>
          </p:txBody>
        </p:sp>
        <p:cxnSp>
          <p:nvCxnSpPr>
            <p:cNvPr id="89" name="Straight Arrow Connector 88"/>
            <p:cNvCxnSpPr>
              <a:endCxn id="19" idx="1"/>
            </p:cNvCxnSpPr>
            <p:nvPr/>
          </p:nvCxnSpPr>
          <p:spPr bwMode="auto">
            <a:xfrm>
              <a:off x="838200" y="3581400"/>
              <a:ext cx="1600200" cy="7742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95500"/>
            <a:ext cx="85344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cost of phase 1 is (2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-1)2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phase 2, guess S’ and compute T= f(IV||P||S’).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Keep guessing until T is one of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Once you get a collision, follow a path through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Append these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P||S’ and apply w to get right hash.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Total cost: W=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n-k-1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n/2+k/2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k=(n-5)/3 is a good choice.  For 160 bit hash, k=52.</a:t>
            </a:r>
            <a:endParaRPr lang="en-US" sz="2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02F70-86BE-4D33-BBD5-D187CB61F16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3600" dirty="0"/>
              <a:t>Cryptographic Hashes and Performance</a:t>
            </a:r>
          </a:p>
        </p:txBody>
      </p:sp>
      <p:graphicFrame>
        <p:nvGraphicFramePr>
          <p:cNvPr id="32102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846774"/>
              </p:ext>
            </p:extLst>
          </p:nvPr>
        </p:nvGraphicFramePr>
        <p:xfrm>
          <a:off x="990600" y="1981200"/>
          <a:ext cx="6934200" cy="3124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Hash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Relative 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MD4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MD5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RIPEMD-128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RIPEMD-160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CFE61-89F0-4286-9649-755FDE24A2D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What to take home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and hashes provide key ingredients for “distributed security”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Fast data transformation to provide confidentiality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crypto provides critical third component (trust negotiation, key distribution)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It’s important to know properties of cryptographic primitives and how likely possible attacks are, etc.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Most modern ciphers are designed so that knowing output of n-1 messages provides no useful information about 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message.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has an effect on some modes of operation.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609600" y="2895600"/>
            <a:ext cx="7467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Jesse Walker, Ph.D.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One-Way Functions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34400" cy="2743200"/>
          </a:xfrm>
        </p:spPr>
        <p:txBody>
          <a:bodyPr/>
          <a:lstStyle/>
          <a:p>
            <a:r>
              <a:rPr lang="en-US" sz="2000" dirty="0"/>
              <a:t>Hashes come from two basic classes of one-way functions</a:t>
            </a:r>
          </a:p>
          <a:p>
            <a:pPr lvl="1"/>
            <a:r>
              <a:rPr lang="en-US" sz="2000" dirty="0"/>
              <a:t>Mathematical</a:t>
            </a:r>
          </a:p>
          <a:p>
            <a:pPr lvl="2"/>
            <a:r>
              <a:rPr lang="en-US" sz="2000" dirty="0"/>
              <a:t>Multiplication:  Z=X•Y</a:t>
            </a:r>
          </a:p>
          <a:p>
            <a:pPr lvl="2"/>
            <a:r>
              <a:rPr lang="en-US" sz="2000" dirty="0"/>
              <a:t>Modular Exponentiation:  Z =</a:t>
            </a:r>
            <a:r>
              <a:rPr lang="en-US" sz="2000" i="1" dirty="0"/>
              <a:t> </a:t>
            </a:r>
            <a:r>
              <a:rPr lang="en-US" sz="2000" dirty="0"/>
              <a:t>Y</a:t>
            </a:r>
            <a:r>
              <a:rPr lang="en-US" sz="2000" baseline="30000" dirty="0"/>
              <a:t>X</a:t>
            </a:r>
            <a:r>
              <a:rPr lang="en-US" sz="2000" i="1" dirty="0"/>
              <a:t> (</a:t>
            </a:r>
            <a:r>
              <a:rPr lang="en-US" sz="2000" dirty="0"/>
              <a:t>mod n) (</a:t>
            </a:r>
            <a:r>
              <a:rPr lang="en-US" sz="2000" dirty="0" err="1"/>
              <a:t>Chaum</a:t>
            </a:r>
            <a:r>
              <a:rPr lang="en-US" sz="2000" dirty="0"/>
              <a:t> </a:t>
            </a:r>
            <a:r>
              <a:rPr lang="en-US" sz="2000" dirty="0" err="1"/>
              <a:t>vP</a:t>
            </a:r>
            <a:r>
              <a:rPr lang="en-US" sz="2000" dirty="0"/>
              <a:t> Hash)</a:t>
            </a:r>
          </a:p>
          <a:p>
            <a:pPr lvl="1"/>
            <a:r>
              <a:rPr lang="en-US" sz="2000" dirty="0"/>
              <a:t>Ad-hoc (Symmetric cipher-like constructions)</a:t>
            </a:r>
          </a:p>
          <a:p>
            <a:pPr lvl="2"/>
            <a:r>
              <a:rPr lang="en-US" sz="2000" dirty="0"/>
              <a:t>Custom Hash functions (MD4, SHA, MD5, RIPEMD)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Early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22860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Historical Context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Rabin’s Hash Function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Davies-Meyer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MDC2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Historical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Computer scientists introduced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 to create a compact table index optimizing search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Requirement: a hash function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Indices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acts like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mapping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Minimize probability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when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</a:p>
          <a:p>
            <a:pPr lvl="2">
              <a:buNone/>
            </a:pP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0</a:t>
            </a:r>
          </a:p>
          <a:p>
            <a:pPr lvl="2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endParaRPr lang="en-US" sz="3000" i="1" baseline="-25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usually chosen to be a number theoretic mixer, e.g.,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h,m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 + am + 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mod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for primes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</a:t>
            </a:r>
            <a:endParaRPr lang="en-US" sz="36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endParaRPr lang="en-US" sz="3000" i="1" baseline="-25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419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1978 M. Rabin wanted to create a digital signature scheme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 needed something like a hash function to “compress” the message into a fixed sized “index”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 like a random mapping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it is hard find two documents with same hash or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digest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="1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pre-image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given a hash of a document, it is hard to find a second document with same hash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Pre-image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given a hash value, it is to find a document that produces that hash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Rabin’s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 realized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being a strong pseudo-random mixer, can replace the non-cryptographic 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in conventional hash function designs</a:t>
            </a:r>
          </a:p>
          <a:p>
            <a:pPr lvl="1">
              <a:buNone/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RabinHash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Must return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instead of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obtain collision resistance</a:t>
            </a:r>
          </a:p>
          <a:p>
            <a:pPr lvl="1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))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Lesson 1: The initial value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must be fixed to obtain collision resistance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Birthday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standard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Birthday Problem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people who live on a planet with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day year, what is the probability two share a birthday?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Assuming birthdays are uniformly distributed,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approximately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1/2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Birthday Problem for two sets: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a population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boys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girls who live on a planet with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day year, what is the probability a boy and girl share a birthday?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When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assuming birthdays are uniformly distributed,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approximately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1/2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Attacking Rabin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Coppersmith: To find a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pre-image for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: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Then compute</a:t>
            </a:r>
          </a:p>
          <a:p>
            <a:pPr lvl="1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the Birthday problem for two lists the probability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exists with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approximately (2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)(2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)/2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1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9154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implies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resistance, because if we produce a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then we also produce a collision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Exercise: modify the attack to produce pre-images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2: We must somehow neutralize the decryption function to build successful hash functions from block ciphers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3: Hash functions are attacked by multi-block messages, which enables various forms of the Birthday problem to govern their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Neutralizing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early 1980s Davies and Meyer observed that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 is one-way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Given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it is hard to find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</a:t>
            </a:r>
          </a:p>
          <a:p>
            <a:pPr algn="ctr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Davies-Meyer construction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replaces DES in the Rabin hash function: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m; 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Does this work?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Ideal Cipher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Davies and Meyer reasoned as if DES were 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 cipher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“key”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) acts like a random permutation of 64 bits strings {0,1}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64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easy to reason about an ideal cipher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] =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⨁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] =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] = 1/2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(pre-image resistance)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Also easy to show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] =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 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(collision resistance) in the ideal cipher model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Lesson 4. Nearly all hash function rationales or “security proofs” rely on the ideal cipher model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Lesson 5. The digest size must be at least twice the block size of the underlying block cipher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nd</a:t>
            </a:r>
            <a:r>
              <a:rPr lang="en-US" dirty="0">
                <a:solidFill>
                  <a:srgbClr val="0070C0"/>
                </a:solidFill>
              </a:rPr>
              <a:t>-Preimages with Davies-Meyer Compression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5720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It is easy to find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fixed points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for the Davies-Meyer construction</a:t>
            </a:r>
          </a:p>
          <a:p>
            <a:pPr algn="ctr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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0 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Attack: Given a message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(with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replacing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</a:t>
            </a:r>
          </a:p>
          <a:p>
            <a:pPr lvl="1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</a:p>
          <a:p>
            <a:pPr marL="342900" lvl="1" indent="-34290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	  do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0) ⨁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the Birthday problem for two lists with high probability there are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j, 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with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. . 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Conclusion: With Davies-Meyer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 resistance is no more expensive than collision resistance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90912-4C11-46BA-ADEF-AD098608EB2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 dirty="0" err="1"/>
              <a:t>Chaum-vanHeijst-Pfitzmann</a:t>
            </a:r>
            <a:r>
              <a:rPr lang="en-US" sz="3600" dirty="0"/>
              <a:t> Compression Function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2286000"/>
            <a:ext cx="87630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p is prime, q=(p-1)/2 is prime, a is a primitive root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b is another primitive root so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=b (mod p) for some unknown x).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g: {1,2,…,q-1}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{1,2,…,p-1}, q=(p-1)/2 by: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g(s, t) =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Reduction to discrete log: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g(s, t)= g(u, v) can be found.  Then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p)=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s-u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 Let b=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 Then (s-u)=x(y-t) (mod p-1).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But p-1= 2q so we can solve for x, thus determining the discrete log of b.</a:t>
            </a:r>
          </a:p>
          <a:p>
            <a:pPr lvl="1">
              <a:buFontTx/>
              <a:buNone/>
            </a:pPr>
            <a:endParaRPr lang="en-US" sz="1800" dirty="0"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MDC2: Widening the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419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Davies-Meyer enhancement can only provide collision resistance to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64/2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DES operations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1987 IBM proposed MDC2 to obtain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collision resistance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MDC2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m;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</a:t>
            </a:r>
          </a:p>
          <a:p>
            <a:pPr lvl="3">
              <a:buNone/>
            </a:pP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534400" cy="4191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construction 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offers the same collision and pre-image bounds as Davies-Meyer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Nearly an identical argument in the ideal cipher model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is the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Matyas-Meyer-Oseas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construction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Swapping the left and right digest halves is essential for security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Collisions could be found in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+ 2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instead of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 operations, because without the swap the digest is just the concatenation of digests from two independent hashes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Steinberger proved MDC2 is collision resistant in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 ({0,1}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+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i.e.,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is a string whose bit length is a multiple of 56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For any string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it is easy to verify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for each of the hash constructions we have considered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is called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attacks succeed even if the attacker never sees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attacks indicate something is still missing from our construction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3581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Suppose the message digest of a hash function is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bits wide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the message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sz="24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By the standard birthday problem there is at probability of at least 0.5 that at least two messages in {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. . . 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} collide.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6. To achieve collision resistance the length of all the combined inputs to a hash function must be less than 2</a:t>
            </a:r>
            <a:r>
              <a:rPr lang="en-US" sz="24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Early Years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343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Davies-Meyer hash is too weak for practical applications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Collisions found in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 operations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MDC2 hash is too expensive for practical use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 DES operation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 500 cycles; 1 MDC2 operation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 1000 cycles = 125 cycles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per byte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 something wrong in the way early hash functions deal with the length of their inputs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Question: Even though the inner loop is collision/pre-image/2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resistant, why do we believe the hash function is?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Revolution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8458200" cy="490696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At Crypto 1989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Damgård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published papers revolutionizing hash function design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Replace the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construction by a clean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compression function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abstraction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: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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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operating on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bit message blocks and an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bit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chaining variable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Define a padding scheme to block length extension attacks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Because it blocks length extension attacks, the padding scheme extends compression function’s collision resistance to the entire hash function</a:t>
            </a:r>
            <a:endParaRPr lang="en-US" sz="22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MD-Hash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compression function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operates on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 message blocks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 chaining variables then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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				--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’s length in bits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–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mod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–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 – 1		-- compute number of 0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 0 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+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--    bits needed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1 0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l&gt;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-- append a 1 bit,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0 bits,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		--   encoded as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 bit integer </a:t>
            </a:r>
          </a:p>
          <a:p>
            <a:pPr lvl="1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 property: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gives the number of bits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scheme makes it unambiguous where the message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ends and where the padding ends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Collision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2540"/>
            <a:ext cx="86868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does collision resistance of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imply collision resistance of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Suppose we can easily find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with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cases: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with |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= |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Case 1: Since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=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the last block (of padding) is the same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). There must be some 1 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but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. This contradicts the assumption it is hard to find collisions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Case 2: Since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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 we know that the final (padding) blocks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), a contradiction since it is hard to find collisions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6344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Example: SHA-1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7772400" cy="1569660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767548"/>
            <a:ext cx="7772400" cy="3785652"/>
          </a:xfrm>
          <a:prstGeom prst="rect">
            <a:avLst/>
          </a:prstGeom>
          <a:solidFill>
            <a:schemeClr val="accent1">
              <a:lumMod val="9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1676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1C6"/>
                </a:solidFill>
                <a:latin typeface="+mn-lt"/>
              </a:rPr>
              <a:t>Merkle-Damgård</a:t>
            </a:r>
            <a:r>
              <a:rPr lang="en-US" dirty="0">
                <a:solidFill>
                  <a:srgbClr val="0071C6"/>
                </a:solidFill>
                <a:latin typeface="+mn-lt"/>
              </a:rPr>
              <a:t> construction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066800" y="3276600"/>
            <a:ext cx="7924800" cy="646331"/>
            <a:chOff x="1066800" y="3352800"/>
            <a:chExt cx="7924800" cy="646331"/>
          </a:xfrm>
        </p:grpSpPr>
        <p:sp>
          <p:nvSpPr>
            <p:cNvPr id="11" name="Rectangle 10"/>
            <p:cNvSpPr/>
            <p:nvPr/>
          </p:nvSpPr>
          <p:spPr>
            <a:xfrm>
              <a:off x="1066800" y="3429000"/>
              <a:ext cx="6172200" cy="4572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9000" y="3352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 key schedule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1066800" y="3810000"/>
            <a:ext cx="7924800" cy="2133600"/>
            <a:chOff x="1066800" y="3886200"/>
            <a:chExt cx="7924800" cy="2133600"/>
          </a:xfrm>
        </p:grpSpPr>
        <p:sp>
          <p:nvSpPr>
            <p:cNvPr id="14" name="Rectangle 13"/>
            <p:cNvSpPr/>
            <p:nvPr/>
          </p:nvSpPr>
          <p:spPr>
            <a:xfrm>
              <a:off x="1066800" y="3886200"/>
              <a:ext cx="6172200" cy="213360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9000" y="46598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</a:t>
              </a:r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1066800" y="5105400"/>
            <a:ext cx="7848600" cy="1143000"/>
            <a:chOff x="1066800" y="5181600"/>
            <a:chExt cx="7848600" cy="1143000"/>
          </a:xfrm>
        </p:grpSpPr>
        <p:sp>
          <p:nvSpPr>
            <p:cNvPr id="17" name="Rectangle 16"/>
            <p:cNvSpPr/>
            <p:nvPr/>
          </p:nvSpPr>
          <p:spPr>
            <a:xfrm>
              <a:off x="1066800" y="6019800"/>
              <a:ext cx="6629400" cy="3048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39000" y="51816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Davies-Meyer feed-forward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Structural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pre-image attacks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Mapping properties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Multi-block Differential Attacks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SHA-1</a:t>
            </a:r>
          </a:p>
        </p:txBody>
      </p:sp>
      <p:sp>
        <p:nvSpPr>
          <p:cNvPr id="40965" name="AutoShape 3"/>
          <p:cNvSpPr>
            <a:spLocks noChangeArrowheads="1"/>
          </p:cNvSpPr>
          <p:nvPr/>
        </p:nvSpPr>
        <p:spPr bwMode="auto">
          <a:xfrm>
            <a:off x="2743200" y="3124200"/>
            <a:ext cx="3657600" cy="1143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4572000" y="4267200"/>
            <a:ext cx="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505200" y="5486400"/>
            <a:ext cx="21161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160-bit Output</a:t>
            </a:r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5410200" y="22098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4800600" y="1600200"/>
            <a:ext cx="187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512-bit Input</a:t>
            </a:r>
          </a:p>
        </p:txBody>
      </p:sp>
      <p:sp>
        <p:nvSpPr>
          <p:cNvPr id="40970" name="Line 8"/>
          <p:cNvSpPr>
            <a:spLocks noChangeShapeType="1"/>
          </p:cNvSpPr>
          <p:nvPr/>
        </p:nvSpPr>
        <p:spPr bwMode="auto">
          <a:xfrm>
            <a:off x="3733800" y="2590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1" name="Line 9"/>
          <p:cNvSpPr>
            <a:spLocks noChangeShapeType="1"/>
          </p:cNvSpPr>
          <p:nvPr/>
        </p:nvSpPr>
        <p:spPr bwMode="auto">
          <a:xfrm flipH="1">
            <a:off x="2286000" y="2590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2" name="Line 10"/>
          <p:cNvSpPr>
            <a:spLocks noChangeShapeType="1"/>
          </p:cNvSpPr>
          <p:nvPr/>
        </p:nvSpPr>
        <p:spPr bwMode="auto">
          <a:xfrm>
            <a:off x="2286000" y="2590800"/>
            <a:ext cx="0" cy="213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3" name="Line 11"/>
          <p:cNvSpPr>
            <a:spLocks noChangeShapeType="1"/>
          </p:cNvSpPr>
          <p:nvPr/>
        </p:nvSpPr>
        <p:spPr bwMode="auto">
          <a:xfrm>
            <a:off x="2286000" y="4724400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2514600" y="1752600"/>
            <a:ext cx="197361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(IV ) – 160 bits</a:t>
            </a:r>
          </a:p>
        </p:txBody>
      </p:sp>
      <p:sp>
        <p:nvSpPr>
          <p:cNvPr id="40975" name="Line 13"/>
          <p:cNvSpPr>
            <a:spLocks noChangeShapeType="1"/>
          </p:cNvSpPr>
          <p:nvPr/>
        </p:nvSpPr>
        <p:spPr bwMode="auto">
          <a:xfrm flipV="1">
            <a:off x="3733800" y="2209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6" name="Text Box 14"/>
          <p:cNvSpPr txBox="1">
            <a:spLocks noChangeArrowheads="1"/>
          </p:cNvSpPr>
          <p:nvPr/>
        </p:nvSpPr>
        <p:spPr bwMode="auto">
          <a:xfrm>
            <a:off x="184150" y="6200001"/>
            <a:ext cx="255905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aseline="-25000" dirty="0">
                <a:latin typeface="Arial" charset="0"/>
              </a:rPr>
              <a:t>Slide by Josh Benaloh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Joux’s</a:t>
            </a:r>
            <a:r>
              <a:rPr lang="en-US" sz="4000" dirty="0">
                <a:solidFill>
                  <a:srgbClr val="0070C0"/>
                </a:solidFill>
              </a:rPr>
              <a:t> Multi-collision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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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 a collision resistant compression function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 a 2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bit message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assumption we can find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Similarly we can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Therefore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preimages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under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-hash that we have found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+ 2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/2+1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 instead of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Clearly the attack can be extended to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block messages to find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pre-images in time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instead of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Conclusion: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 resistance from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construction is no stronger than collision resistance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Random Mapping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6482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oracle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public random mapping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random oracle returns a fixed length random string in response to any input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widely assumed in practice that hash functions behave like random oracles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. Then it is easy to see that</a:t>
            </a:r>
          </a:p>
          <a:p>
            <a:pPr marL="342900" lvl="2" indent="-342900" algn="ctr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pad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acted like a random oracle, then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 pad (m) 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should assume independent values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makes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hard to use in practice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We don’t know that constructions using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deliver the security claimed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leak that they are iterative constructions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Random Oracles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D. Simon showed that random oracles cannot be instantiated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oracles assume an infinite world, so can always be distinguished from real-word constructions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Maurer introduced the notion of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replace the notion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distinguishability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when reasoning about hash functions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is not enough; hash functions should be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random oracles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Indifferentiability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Question: When can an iterated construction replace a monolithic construction?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Answer: When for every adversary a simulation environment exists wherein the adversary cannot distinguish the real construction from the monolithic construction operating in the 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6" descr="bsd%20linux%20dev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276850"/>
            <a:ext cx="1295400" cy="971550"/>
          </a:xfrm>
          <a:prstGeom prst="rect">
            <a:avLst/>
          </a:prstGeom>
          <a:noFill/>
        </p:spPr>
      </p:pic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181600" y="3505200"/>
            <a:ext cx="3276600" cy="1600200"/>
            <a:chOff x="3264" y="1680"/>
            <a:chExt cx="2064" cy="1152"/>
          </a:xfrm>
        </p:grpSpPr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264" y="1680"/>
              <a:ext cx="2064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576" y="1776"/>
              <a:ext cx="1440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Simulation Environment</a:t>
              </a: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914400" y="3505200"/>
            <a:ext cx="2362200" cy="1447800"/>
            <a:chOff x="576" y="1728"/>
            <a:chExt cx="1488" cy="912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576" y="2304"/>
              <a:ext cx="1488" cy="336"/>
              <a:chOff x="912" y="2304"/>
              <a:chExt cx="1488" cy="336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1488" cy="3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84" y="2366"/>
                <a:ext cx="13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>
                    <a:latin typeface="+mn-lt"/>
                  </a:rPr>
                  <a:t>Iterated Construction</a:t>
                </a:r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600" y="1728"/>
              <a:ext cx="1440" cy="336"/>
              <a:chOff x="864" y="1728"/>
              <a:chExt cx="1440" cy="336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1440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954" y="1800"/>
                <a:ext cx="12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Iterated Ideal Primitive</a:t>
                </a:r>
              </a:p>
            </p:txBody>
          </p:sp>
        </p:grp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5448300" y="4419600"/>
            <a:ext cx="2743200" cy="533400"/>
            <a:chOff x="2784" y="2304"/>
            <a:chExt cx="1728" cy="336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784" y="2304"/>
              <a:ext cx="172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820" y="2366"/>
              <a:ext cx="16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Monolithic Ideal Primitive</a:t>
              </a:r>
            </a:p>
          </p:txBody>
        </p:sp>
      </p:grpSp>
      <p:sp>
        <p:nvSpPr>
          <p:cNvPr id="20" name="Line 24"/>
          <p:cNvSpPr>
            <a:spLocks noChangeShapeType="1"/>
          </p:cNvSpPr>
          <p:nvPr/>
        </p:nvSpPr>
        <p:spPr bwMode="auto">
          <a:xfrm flipH="1" flipV="1">
            <a:off x="1981200" y="49530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 flipV="1">
            <a:off x="3124200" y="4038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4343400" y="4953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V="1">
            <a:off x="4419600" y="41148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Relationships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5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Collision resistance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1524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Random oracle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1447800" y="1831777"/>
            <a:ext cx="6019800" cy="2359222"/>
            <a:chOff x="1447800" y="1831777"/>
            <a:chExt cx="6019800" cy="2359222"/>
          </a:xfrm>
        </p:grpSpPr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rot="5400000">
              <a:off x="3906630" y="2496355"/>
              <a:ext cx="1329948" cy="792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6" idx="0"/>
            </p:cNvCxnSpPr>
            <p:nvPr/>
          </p:nvCxnSpPr>
          <p:spPr>
            <a:xfrm>
              <a:off x="5105400" y="2133600"/>
              <a:ext cx="2362200" cy="2057399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 rot="10800000" flipV="1">
              <a:off x="1447800" y="2133599"/>
              <a:ext cx="2667000" cy="1524000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81400" y="365759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2</a:t>
            </a:r>
            <a:r>
              <a:rPr lang="en-US" sz="1400" baseline="30000" dirty="0">
                <a:latin typeface="+mn-lt"/>
              </a:rPr>
              <a:t>nd</a:t>
            </a:r>
            <a:r>
              <a:rPr lang="en-US" sz="1400" dirty="0">
                <a:latin typeface="+mn-lt"/>
              </a:rPr>
              <a:t> pre-image resistance</a:t>
            </a:r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>
            <a:off x="2286000" y="3919209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41909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Pre-image resistance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3800" y="461146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Non-trivial compression</a:t>
            </a:r>
          </a:p>
        </p:txBody>
      </p:sp>
      <p:grpSp>
        <p:nvGrpSpPr>
          <p:cNvPr id="7" name="Group 30"/>
          <p:cNvGrpSpPr/>
          <p:nvPr/>
        </p:nvGrpSpPr>
        <p:grpSpPr>
          <a:xfrm>
            <a:off x="5257801" y="3581400"/>
            <a:ext cx="228600" cy="1676400"/>
            <a:chOff x="5257801" y="3581400"/>
            <a:chExt cx="228600" cy="1676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486400" y="3581400"/>
              <a:ext cx="1" cy="167640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5257801" y="5257799"/>
              <a:ext cx="228600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 rot="10800000">
            <a:off x="5257801" y="3581400"/>
            <a:ext cx="2286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86400" y="4494211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4278867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+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Multi-block Differential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Differential cryptanalysis was introduced to study block ciphers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Given a key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with difference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⨁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what is the difference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)⨁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often yields useful information about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deep insight into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’s structure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Since compression functions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hashing are based on block ciphers, there should be some way to extend differential cryptanalysis to hashing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Since hashing is multi-block, we need some way to extend differential cryptanalysis to multi-block attacks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Multi-Block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>
            <a:off x="4191000" y="1750874"/>
            <a:ext cx="1447800" cy="609600"/>
            <a:chOff x="3505200" y="1447800"/>
            <a:chExt cx="1447800" cy="609600"/>
          </a:xfrm>
        </p:grpSpPr>
        <p:sp>
          <p:nvSpPr>
            <p:cNvPr id="6" name="Rectangle 5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IV</a:t>
              </a:r>
            </a:p>
          </p:txBody>
        </p:sp>
      </p:grpSp>
      <p:grpSp>
        <p:nvGrpSpPr>
          <p:cNvPr id="8" name="Group 14"/>
          <p:cNvGrpSpPr/>
          <p:nvPr/>
        </p:nvGrpSpPr>
        <p:grpSpPr>
          <a:xfrm>
            <a:off x="1905000" y="3274874"/>
            <a:ext cx="6019800" cy="609600"/>
            <a:chOff x="1828800" y="2971800"/>
            <a:chExt cx="6019800" cy="609600"/>
          </a:xfrm>
        </p:grpSpPr>
        <p:grpSp>
          <p:nvGrpSpPr>
            <p:cNvPr id="9" name="Group 8"/>
            <p:cNvGrpSpPr/>
            <p:nvPr/>
          </p:nvGrpSpPr>
          <p:grpSpPr>
            <a:xfrm>
              <a:off x="1828800" y="2971800"/>
              <a:ext cx="1447800" cy="609600"/>
              <a:chOff x="3505200" y="1447800"/>
              <a:chExt cx="1447800" cy="6096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00800" y="2971800"/>
              <a:ext cx="1447800" cy="609600"/>
              <a:chOff x="3505200" y="1447800"/>
              <a:chExt cx="1447800" cy="6096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4191000" y="4875074"/>
            <a:ext cx="1447800" cy="609600"/>
            <a:chOff x="3505200" y="1447800"/>
            <a:chExt cx="1447800" cy="609600"/>
          </a:xfrm>
        </p:grpSpPr>
        <p:sp>
          <p:nvSpPr>
            <p:cNvPr id="17" name="Rectangle 16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result</a:t>
              </a:r>
            </a:p>
          </p:txBody>
        </p:sp>
      </p:grpSp>
      <p:grpSp>
        <p:nvGrpSpPr>
          <p:cNvPr id="16" name="Group 35"/>
          <p:cNvGrpSpPr/>
          <p:nvPr/>
        </p:nvGrpSpPr>
        <p:grpSpPr>
          <a:xfrm>
            <a:off x="2667000" y="2362200"/>
            <a:ext cx="4572000" cy="914400"/>
            <a:chOff x="2628900" y="2360474"/>
            <a:chExt cx="4572000" cy="914400"/>
          </a:xfrm>
        </p:grpSpPr>
        <p:cxnSp>
          <p:nvCxnSpPr>
            <p:cNvPr id="20" name="Straight Arrow Connector 19"/>
            <p:cNvCxnSpPr>
              <a:endCxn id="10" idx="0"/>
            </p:cNvCxnSpPr>
            <p:nvPr/>
          </p:nvCxnSpPr>
          <p:spPr>
            <a:xfrm flipH="1">
              <a:off x="26289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>
              <a:off x="56007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086100" y="2817674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grpSp>
        <p:nvGrpSpPr>
          <p:cNvPr id="19" name="Group 36"/>
          <p:cNvGrpSpPr/>
          <p:nvPr/>
        </p:nvGrpSpPr>
        <p:grpSpPr>
          <a:xfrm>
            <a:off x="2590800" y="3886200"/>
            <a:ext cx="4572000" cy="990600"/>
            <a:chOff x="2628900" y="3884474"/>
            <a:chExt cx="4572000" cy="990600"/>
          </a:xfrm>
        </p:grpSpPr>
        <p:cxnSp>
          <p:nvCxnSpPr>
            <p:cNvPr id="26" name="Straight Arrow Connector 25"/>
            <p:cNvCxnSpPr>
              <a:stCxn id="13" idx="2"/>
            </p:cNvCxnSpPr>
            <p:nvPr/>
          </p:nvCxnSpPr>
          <p:spPr>
            <a:xfrm flipH="1">
              <a:off x="56007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2"/>
            </p:cNvCxnSpPr>
            <p:nvPr/>
          </p:nvCxnSpPr>
          <p:spPr>
            <a:xfrm>
              <a:off x="26289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086100" y="4048542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=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700" y="1827074"/>
            <a:ext cx="2552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Step 1. Find a </a:t>
            </a:r>
            <a:r>
              <a:rPr lang="en-US" sz="1100" b="1" dirty="0">
                <a:solidFill>
                  <a:srgbClr val="0070C0"/>
                </a:solidFill>
                <a:latin typeface="+mn-lt"/>
              </a:rPr>
              <a:t>near collision</a:t>
            </a:r>
            <a:r>
              <a:rPr lang="en-US" sz="1100" dirty="0">
                <a:latin typeface="+mn-lt"/>
              </a:rPr>
              <a:t> </a:t>
            </a:r>
            <a:r>
              <a:rPr lang="en-US" sz="1100" i="1" dirty="0">
                <a:latin typeface="+mn-lt"/>
                <a:cs typeface="Times New Roman" pitchFamily="18" charset="0"/>
              </a:rPr>
              <a:t>m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100" dirty="0">
                <a:latin typeface="+mn-lt"/>
              </a:rPr>
              <a:t>producing a designated output difference </a:t>
            </a:r>
            <a:r>
              <a:rPr lang="en-US" sz="1100" i="1" dirty="0">
                <a:latin typeface="+mn-lt"/>
                <a:cs typeface="Times New Roman" pitchFamily="18" charset="0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</a:rPr>
              <a:t>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</a:t>
            </a:r>
            <a:endParaRPr lang="en-US" sz="1100" dirty="0">
              <a:latin typeface="+mn-lt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41982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Step 2. Find a </a:t>
            </a:r>
            <a:r>
              <a:rPr lang="en-US" sz="1200" b="1" dirty="0">
                <a:solidFill>
                  <a:srgbClr val="0070C0"/>
                </a:solidFill>
                <a:latin typeface="+mn-lt"/>
              </a:rPr>
              <a:t>pseudo collision</a:t>
            </a:r>
            <a:r>
              <a:rPr lang="en-US" sz="1200" dirty="0">
                <a:latin typeface="+mn-lt"/>
              </a:rPr>
              <a:t> </a:t>
            </a:r>
            <a:r>
              <a:rPr lang="en-US" sz="1200" i="1" dirty="0">
                <a:latin typeface="+mn-lt"/>
                <a:cs typeface="Times New Roman" pitchFamily="18" charset="0"/>
              </a:rPr>
              <a:t>n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from a designated input difference </a:t>
            </a:r>
            <a:r>
              <a:rPr lang="en-US" sz="1200" i="1" dirty="0">
                <a:latin typeface="+mn-lt"/>
                <a:cs typeface="Times New Roman" pitchFamily="18" charset="0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</a:rPr>
              <a:t>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producing the same result</a:t>
            </a:r>
            <a:endParaRPr lang="en-US" sz="1200" dirty="0">
              <a:latin typeface="+mn-lt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19400" y="5802868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n-lt"/>
                <a:cs typeface="Times New Roman" pitchFamily="18" charset="0"/>
              </a:rPr>
              <a:t>m n</a:t>
            </a:r>
            <a:r>
              <a:rPr lang="en-US" sz="1200" dirty="0">
                <a:latin typeface="+mn-lt"/>
              </a:rPr>
              <a:t> and </a:t>
            </a:r>
            <a:r>
              <a:rPr lang="en-US" sz="1200" i="1" dirty="0">
                <a:latin typeface="+mn-lt"/>
                <a:cs typeface="Times New Roman" pitchFamily="18" charset="0"/>
              </a:rPr>
              <a:t>m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  <a:sym typeface="Symbol"/>
              </a:rPr>
              <a:t> are colliding messages when successful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  <p:bldP spid="34" grpId="0"/>
      <p:bldP spid="35" grpId="0"/>
      <p:bldP spid="3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Wang’s Attack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2004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Xiayuan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Wang applied the multi-block technique to break the collision resistance of MD4, MD5, and Ripe-MD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2009 their attack was extended to forge the certificate of real CA that supported MD5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2005 Wang and colleagues used the technique to defeat the collision resistance of SHA-1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showed a collision could be found at cost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instead of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operations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attacks caused deep trauma and introspection in the crypto community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“Do we know what a hash function is?”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685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What Went Wrong?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8437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4"/>
          <p:cNvGrpSpPr/>
          <p:nvPr/>
        </p:nvGrpSpPr>
        <p:grpSpPr>
          <a:xfrm>
            <a:off x="2133600" y="5257800"/>
            <a:ext cx="5410200" cy="381000"/>
            <a:chOff x="2133600" y="5257800"/>
            <a:chExt cx="5410200" cy="381000"/>
          </a:xfrm>
        </p:grpSpPr>
        <p:sp>
          <p:nvSpPr>
            <p:cNvPr id="10" name="Oval 9"/>
            <p:cNvSpPr/>
            <p:nvPr/>
          </p:nvSpPr>
          <p:spPr>
            <a:xfrm>
              <a:off x="2133600" y="5257800"/>
              <a:ext cx="31242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5263634"/>
              <a:ext cx="2209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  <p:grpSp>
        <p:nvGrpSpPr>
          <p:cNvPr id="9" name="Group 33"/>
          <p:cNvGrpSpPr/>
          <p:nvPr/>
        </p:nvGrpSpPr>
        <p:grpSpPr>
          <a:xfrm>
            <a:off x="1066800" y="3124200"/>
            <a:ext cx="8001000" cy="1815882"/>
            <a:chOff x="1066800" y="3124200"/>
            <a:chExt cx="8001000" cy="1815882"/>
          </a:xfrm>
        </p:grpSpPr>
        <p:sp>
          <p:nvSpPr>
            <p:cNvPr id="13" name="Oval 12"/>
            <p:cNvSpPr/>
            <p:nvPr/>
          </p:nvSpPr>
          <p:spPr>
            <a:xfrm>
              <a:off x="1066800" y="3276600"/>
              <a:ext cx="6096000" cy="76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2800" y="3124200"/>
              <a:ext cx="1905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Key schedule doesn’t resist related key attacks or compensate for cipher’s 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Davies-Meyer elevates the importance of related key attacks in block cipher designs, because the attacker has control over differences between encryption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block being hashed is the encryption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attacks exploit the fact that making small changes in one block can be canceled by a later block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have learned that hash functions and block ciphers are attacked in similar ways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longer surprising, given how hash function have been built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of the state-of-the-art design techniques for design and validation of block ciphers should be applied to hash function designs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e.g., show that every input bit flows to every output bit after a few rounds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838200"/>
          </a:xfrm>
        </p:spPr>
        <p:txBody>
          <a:bodyPr/>
          <a:lstStyle/>
          <a:p>
            <a:r>
              <a:rPr lang="en-US" sz="3600" dirty="0"/>
              <a:t>SHA-1: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02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function takes 160-bit state and 512 bit input and produces new 160 bit state (one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512-bit message input block: 16 32-bit words 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consists of 80 rounds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0≤t&lt;16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&lt;&lt;&lt;1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16≤t&lt;80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Structure of round is same for all 80 rounds:</a:t>
            </a: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X= (a&lt;&lt;&lt;5)+f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(b,c,d)+e+W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&lt;&lt;&lt;30;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=a; a=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Three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functions.  First used in rounds 0 through 19,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Second used in rounds 20 through 39.   Third used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in rounds 40-59.  First reused in rounds 60-79</a:t>
            </a: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458200" cy="4114799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theory finally puts collision resistance,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resistance, and pre-image resistance on a firm foundation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is much weaker than anticipated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hash functions do not act like random oracles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we don’t know many of our constructions are safe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Multi-block technique appears to threaten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designs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12192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and Modern Hash Function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43434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SHA-3 competition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HAIFA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Domain Switching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Sponge Construction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the winner is . .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adopted the SHA-2 family in 2003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Block sizes of 224, 256, 384, and 512 bits to address Moore’s Law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of SHA-2 family very similar to that for SHA-1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SHA-2 vulnerable to Wang’s attack? No, but this was not established until after SHA-3 competition was under way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Due to similarity of SHA-2 family to SHA-1, consensus was we need a new hash algorithm design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 community’s BKM for designing new algorithms: hold a contest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published RFP January 7, 2007 announcing competition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Submissions due October 31, 2007, with 64 designs received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1534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accepted 51 of the 64 submissions into Round 1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Extensive cryptanalysis of all designs by the international community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designs independently analyzed by multiple parties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Majority of designs broken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Extensive performance data collected at the e-BACS site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selected 14 designs for Round 2 in July 2009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selected 5 finalist algorithms in December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Round 2 Candidates and </a:t>
            </a:r>
            <a:r>
              <a:rPr lang="en-US" sz="4000" dirty="0"/>
              <a:t>Finalists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8600" y="990600"/>
          <a:ext cx="8686800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Designer Origins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600" b="1" dirty="0"/>
                        <a:t>BLAKE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Blue Midnight Wish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CubeHash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Fugue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Grøstl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Hamsi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/>
                        <a:t>JH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Keccak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Luffa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Shabal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SHAvite-3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Skein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MD(+ 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7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5876544"/>
            <a:ext cx="328906" cy="219456"/>
          </a:xfrm>
          <a:prstGeom prst="rect">
            <a:avLst/>
          </a:prstGeom>
          <a:noFill/>
        </p:spPr>
      </p:pic>
      <p:pic>
        <p:nvPicPr>
          <p:cNvPr id="8" name="Picture 3" descr="C:\Users\jwalker1\Documents\Work\Intel\IDF\2011\german-flag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5876544"/>
            <a:ext cx="315689" cy="219456"/>
          </a:xfrm>
          <a:prstGeom prst="rect">
            <a:avLst/>
          </a:prstGeom>
          <a:noFill/>
        </p:spPr>
      </p:pic>
      <p:pic>
        <p:nvPicPr>
          <p:cNvPr id="9" name="Picture 4" descr="C:\Users\jwalker1\Documents\Work\Intel\IDF\2011\swiss-flag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9625" y="1422271"/>
            <a:ext cx="330021" cy="219456"/>
          </a:xfrm>
          <a:prstGeom prst="rect">
            <a:avLst/>
          </a:prstGeom>
          <a:noFill/>
        </p:spPr>
      </p:pic>
      <p:pic>
        <p:nvPicPr>
          <p:cNvPr id="10" name="Picture 5" descr="C:\Users\jwalker1\Documents\Work\Intel\IDF\2011\uk_flag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422271"/>
            <a:ext cx="293334" cy="219456"/>
          </a:xfrm>
          <a:prstGeom prst="rect">
            <a:avLst/>
          </a:prstGeom>
          <a:noFill/>
        </p:spPr>
      </p:pic>
      <p:pic>
        <p:nvPicPr>
          <p:cNvPr id="11" name="Picture 6" descr="C:\Users\jwalker1\Documents\Work\Intel\IDF\2011\singapore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9625" y="3810000"/>
            <a:ext cx="292985" cy="219456"/>
          </a:xfrm>
          <a:prstGeom prst="rect">
            <a:avLst/>
          </a:prstGeom>
          <a:noFill/>
        </p:spPr>
      </p:pic>
      <p:pic>
        <p:nvPicPr>
          <p:cNvPr id="12" name="Picture 7" descr="C:\Users\jwalker1\Documents\Work\Intel\IDF\2011\norway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9625" y="1752600"/>
            <a:ext cx="361163" cy="219456"/>
          </a:xfrm>
          <a:prstGeom prst="rect">
            <a:avLst/>
          </a:prstGeom>
          <a:noFill/>
        </p:spPr>
      </p:pic>
      <p:pic>
        <p:nvPicPr>
          <p:cNvPr id="13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107985"/>
            <a:ext cx="328906" cy="219456"/>
          </a:xfrm>
          <a:prstGeom prst="rect">
            <a:avLst/>
          </a:prstGeom>
          <a:noFill/>
        </p:spPr>
      </p:pic>
      <p:pic>
        <p:nvPicPr>
          <p:cNvPr id="14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793785"/>
            <a:ext cx="328906" cy="219456"/>
          </a:xfrm>
          <a:prstGeom prst="rect">
            <a:avLst/>
          </a:prstGeom>
          <a:noFill/>
        </p:spPr>
      </p:pic>
      <p:pic>
        <p:nvPicPr>
          <p:cNvPr id="15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2438954"/>
            <a:ext cx="329784" cy="219456"/>
          </a:xfrm>
          <a:prstGeom prst="rect">
            <a:avLst/>
          </a:prstGeom>
          <a:noFill/>
        </p:spPr>
      </p:pic>
      <p:pic>
        <p:nvPicPr>
          <p:cNvPr id="16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4851862"/>
            <a:ext cx="329784" cy="219456"/>
          </a:xfrm>
          <a:prstGeom prst="rect">
            <a:avLst/>
          </a:prstGeom>
          <a:noFill/>
        </p:spPr>
      </p:pic>
      <p:pic>
        <p:nvPicPr>
          <p:cNvPr id="17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5537662"/>
            <a:ext cx="329784" cy="219456"/>
          </a:xfrm>
          <a:prstGeom prst="rect">
            <a:avLst/>
          </a:prstGeom>
          <a:noFill/>
        </p:spPr>
      </p:pic>
      <p:pic>
        <p:nvPicPr>
          <p:cNvPr id="18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3471339"/>
            <a:ext cx="257512" cy="219456"/>
          </a:xfrm>
          <a:prstGeom prst="rect">
            <a:avLst/>
          </a:prstGeom>
          <a:noFill/>
        </p:spPr>
      </p:pic>
      <p:pic>
        <p:nvPicPr>
          <p:cNvPr id="19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518586"/>
            <a:ext cx="257513" cy="219456"/>
          </a:xfrm>
          <a:prstGeom prst="rect">
            <a:avLst/>
          </a:prstGeom>
          <a:noFill/>
        </p:spPr>
      </p:pic>
      <p:pic>
        <p:nvPicPr>
          <p:cNvPr id="20" name="Picture 10" descr="C:\Users\jwalker1\Documents\Work\Intel\IDF\2011\israel.bm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49625" y="5196666"/>
            <a:ext cx="300609" cy="219456"/>
          </a:xfrm>
          <a:prstGeom prst="rect">
            <a:avLst/>
          </a:prstGeom>
          <a:noFill/>
        </p:spPr>
      </p:pic>
      <p:pic>
        <p:nvPicPr>
          <p:cNvPr id="21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200144"/>
            <a:ext cx="257513" cy="219456"/>
          </a:xfrm>
          <a:prstGeom prst="rect">
            <a:avLst/>
          </a:prstGeom>
          <a:noFill/>
        </p:spPr>
      </p:pic>
      <p:pic>
        <p:nvPicPr>
          <p:cNvPr id="22" name="Picture 11" descr="C:\Users\jwalker1\Documents\Work\Intel\IDF\2011\austri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9625" y="3124200"/>
            <a:ext cx="329783" cy="219456"/>
          </a:xfrm>
          <a:prstGeom prst="rect">
            <a:avLst/>
          </a:prstGeom>
          <a:noFill/>
        </p:spPr>
      </p:pic>
      <p:pic>
        <p:nvPicPr>
          <p:cNvPr id="23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3800" y="3124200"/>
            <a:ext cx="257512" cy="219456"/>
          </a:xfrm>
          <a:prstGeom prst="rect">
            <a:avLst/>
          </a:prstGeom>
          <a:noFill/>
        </p:spPr>
      </p:pic>
      <p:pic>
        <p:nvPicPr>
          <p:cNvPr id="24" name="Picture 12" descr="C:\Users\jwalker1\Documents\Work\Intel\IDF\2011\poland.bmp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24650" y="3124200"/>
            <a:ext cx="352150" cy="219456"/>
          </a:xfrm>
          <a:prstGeom prst="rect">
            <a:avLst/>
          </a:prstGeom>
          <a:noFill/>
        </p:spPr>
      </p:pic>
      <p:pic>
        <p:nvPicPr>
          <p:cNvPr id="25" name="Picture 13" descr="C:\Users\jwalker1\Documents\Work\Intel\IDF\2011\denmark.bm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85702" y="3124200"/>
            <a:ext cx="329784" cy="219456"/>
          </a:xfrm>
          <a:prstGeom prst="rect">
            <a:avLst/>
          </a:prstGeom>
          <a:noFill/>
        </p:spPr>
      </p:pic>
      <p:pic>
        <p:nvPicPr>
          <p:cNvPr id="26" name="Picture 14" descr="C:\Users\jwalker1\Documents\Work\Intel\IDF\2011\japan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33800" y="4518586"/>
            <a:ext cx="310025" cy="219456"/>
          </a:xfrm>
          <a:prstGeom prst="rect">
            <a:avLst/>
          </a:prstGeom>
          <a:noFill/>
        </p:spPr>
      </p:pic>
      <p:pic>
        <p:nvPicPr>
          <p:cNvPr id="27" name="Picture 15" descr="C:\Users\jwalker1\Documents\Work\Intel\IDF\2011\italy.bm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33800" y="4200144"/>
            <a:ext cx="329784" cy="21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Addressing </a:t>
            </a:r>
            <a:r>
              <a:rPr lang="en-US" dirty="0" err="1">
                <a:solidFill>
                  <a:srgbClr val="0070C0"/>
                </a:solidFill>
              </a:rPr>
              <a:t>Merkle-Damgård</a:t>
            </a:r>
            <a:r>
              <a:rPr lang="en-US" dirty="0">
                <a:solidFill>
                  <a:srgbClr val="0070C0"/>
                </a:solidFill>
              </a:rPr>
              <a:t>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10600" cy="4343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 Approaches proposed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HAIFA construction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Domain switching (aka “Final Transform”)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Sponge construction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HAIFA and domain switching patch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while a sponge is something entirely new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five finalists employ one or more of these approaches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five finalists appear to have comparable security levels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Significantly better safety margins than SHA-2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random oracles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HAIFA Construction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Dunkleman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Idea: hash each message block through the compression function with the number of bits hashed so far and an optional salt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Intuition: This makes each compression function invocation independent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mapping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(0,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(2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. . .  ((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–1)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is 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prefix-free encoding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Coron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et al proved that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hash of a prefix-free encoded message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HAIFA Example: Skein’s UBI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3" name="Group 132"/>
          <p:cNvGrpSpPr/>
          <p:nvPr/>
        </p:nvGrpSpPr>
        <p:grpSpPr>
          <a:xfrm>
            <a:off x="457200" y="1676400"/>
            <a:ext cx="8458200" cy="4062968"/>
            <a:chOff x="577273" y="2514600"/>
            <a:chExt cx="7195127" cy="3646017"/>
          </a:xfrm>
        </p:grpSpPr>
        <p:sp>
          <p:nvSpPr>
            <p:cNvPr id="7" name="Rectangle 6"/>
            <p:cNvSpPr/>
            <p:nvPr/>
          </p:nvSpPr>
          <p:spPr>
            <a:xfrm>
              <a:off x="2251363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32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620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80127" y="4555067"/>
              <a:ext cx="757382" cy="4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68"/>
            <p:cNvGrpSpPr/>
            <p:nvPr/>
          </p:nvGrpSpPr>
          <p:grpSpPr>
            <a:xfrm>
              <a:off x="2156691" y="2514600"/>
              <a:ext cx="946727" cy="719667"/>
              <a:chOff x="2156691" y="3276600"/>
              <a:chExt cx="946727" cy="719667"/>
            </a:xfrm>
          </p:grpSpPr>
          <p:sp>
            <p:nvSpPr>
              <p:cNvPr id="66" name="Rectangle 7"/>
              <p:cNvSpPr/>
              <p:nvPr/>
            </p:nvSpPr>
            <p:spPr>
              <a:xfrm>
                <a:off x="2156691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TextBox 30"/>
              <p:cNvSpPr txBox="1"/>
              <p:nvPr/>
            </p:nvSpPr>
            <p:spPr>
              <a:xfrm>
                <a:off x="2363354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1" name="Group 69"/>
            <p:cNvGrpSpPr/>
            <p:nvPr/>
          </p:nvGrpSpPr>
          <p:grpSpPr>
            <a:xfrm>
              <a:off x="4038600" y="2514600"/>
              <a:ext cx="946727" cy="719667"/>
              <a:chOff x="4038600" y="3276600"/>
              <a:chExt cx="946727" cy="719667"/>
            </a:xfrm>
          </p:grpSpPr>
          <p:sp>
            <p:nvSpPr>
              <p:cNvPr id="64" name="Rectangle 8"/>
              <p:cNvSpPr/>
              <p:nvPr/>
            </p:nvSpPr>
            <p:spPr>
              <a:xfrm>
                <a:off x="4038600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45263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2" name="Group 70"/>
            <p:cNvGrpSpPr/>
            <p:nvPr/>
          </p:nvGrpSpPr>
          <p:grpSpPr>
            <a:xfrm>
              <a:off x="5867400" y="2514600"/>
              <a:ext cx="946727" cy="719667"/>
              <a:chOff x="6063673" y="3276600"/>
              <a:chExt cx="946727" cy="719667"/>
            </a:xfrm>
          </p:grpSpPr>
          <p:sp>
            <p:nvSpPr>
              <p:cNvPr id="62" name="Rectangle 9"/>
              <p:cNvSpPr/>
              <p:nvPr/>
            </p:nvSpPr>
            <p:spPr>
              <a:xfrm>
                <a:off x="6063673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270336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3" name="Group 72"/>
            <p:cNvGrpSpPr/>
            <p:nvPr/>
          </p:nvGrpSpPr>
          <p:grpSpPr>
            <a:xfrm>
              <a:off x="577273" y="4267200"/>
              <a:ext cx="946727" cy="609600"/>
              <a:chOff x="457200" y="4191000"/>
              <a:chExt cx="946727" cy="609600"/>
            </a:xfrm>
          </p:grpSpPr>
          <p:sp>
            <p:nvSpPr>
              <p:cNvPr id="60" name="Rectangle 10"/>
              <p:cNvSpPr/>
              <p:nvPr/>
            </p:nvSpPr>
            <p:spPr>
              <a:xfrm>
                <a:off x="457200" y="4191000"/>
                <a:ext cx="946727" cy="609600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3863" y="4364566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IV</a:t>
                </a:r>
                <a:endParaRPr lang="en-US" sz="1050" baseline="-25000" dirty="0">
                  <a:latin typeface="+mn-lt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84"/>
            <p:cNvGrpSpPr/>
            <p:nvPr/>
          </p:nvGrpSpPr>
          <p:grpSpPr>
            <a:xfrm>
              <a:off x="2667001" y="3234266"/>
              <a:ext cx="1445490" cy="1523739"/>
              <a:chOff x="2667001" y="3234266"/>
              <a:chExt cx="1445490" cy="1523739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352800" y="4398955"/>
                <a:ext cx="457200" cy="359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+mn-lt"/>
                    <a:sym typeface="Symbol"/>
                  </a:rPr>
                  <a:t>+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1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Arrow Connector 5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12"/>
            <p:cNvGrpSpPr/>
            <p:nvPr/>
          </p:nvGrpSpPr>
          <p:grpSpPr>
            <a:xfrm>
              <a:off x="1219200" y="4724400"/>
              <a:ext cx="1219200" cy="1436217"/>
              <a:chOff x="1219200" y="4712055"/>
              <a:chExt cx="1219200" cy="143621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219200" y="5181600"/>
                <a:ext cx="12192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r>
                  <a:rPr lang="en-US" sz="1600" dirty="0">
                    <a:latin typeface="+mn-lt"/>
                  </a:rPr>
                  <a:t>,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Length = 64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1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18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endCxn id="4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85"/>
            <p:cNvGrpSpPr/>
            <p:nvPr/>
          </p:nvGrpSpPr>
          <p:grpSpPr>
            <a:xfrm>
              <a:off x="44981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83"/>
              <p:cNvGrpSpPr/>
              <p:nvPr/>
            </p:nvGrpSpPr>
            <p:grpSpPr>
              <a:xfrm>
                <a:off x="2667001" y="3234266"/>
                <a:ext cx="914400" cy="1301918"/>
                <a:chOff x="2667001" y="3234266"/>
                <a:chExt cx="914400" cy="1301918"/>
              </a:xfrm>
            </p:grpSpPr>
            <p:grpSp>
              <p:nvGrpSpPr>
                <p:cNvPr id="25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3009105" y="3963889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94"/>
            <p:cNvGrpSpPr/>
            <p:nvPr/>
          </p:nvGrpSpPr>
          <p:grpSpPr>
            <a:xfrm>
              <a:off x="63269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3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128"/>
            <p:cNvGrpSpPr/>
            <p:nvPr/>
          </p:nvGrpSpPr>
          <p:grpSpPr>
            <a:xfrm>
              <a:off x="3048000" y="4724400"/>
              <a:ext cx="1371600" cy="1436217"/>
              <a:chOff x="3048000" y="4724400"/>
              <a:chExt cx="1371600" cy="143621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048000" y="5193945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128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44" name="Group 103"/>
              <p:cNvGrpSpPr/>
              <p:nvPr/>
            </p:nvGrpSpPr>
            <p:grpSpPr>
              <a:xfrm>
                <a:off x="3733800" y="4724400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2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118"/>
            <p:cNvGrpSpPr/>
            <p:nvPr/>
          </p:nvGrpSpPr>
          <p:grpSpPr>
            <a:xfrm>
              <a:off x="4876800" y="4724400"/>
              <a:ext cx="1371600" cy="1436217"/>
              <a:chOff x="1143000" y="4712055"/>
              <a:chExt cx="1371600" cy="143621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143000" y="5181600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192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1</a:t>
                </a:r>
              </a:p>
            </p:txBody>
          </p:sp>
          <p:grpSp>
            <p:nvGrpSpPr>
              <p:cNvPr id="55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endCxn id="24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TextBox 20"/>
            <p:cNvSpPr txBox="1"/>
            <p:nvPr/>
          </p:nvSpPr>
          <p:spPr>
            <a:xfrm>
              <a:off x="2269836" y="4181046"/>
              <a:ext cx="706582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8636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9800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26289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44958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63246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152400" y="5105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Tweak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63341" y="379089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96941" y="381000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10600" cy="4191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Developed by Bellare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Ristenpart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Idea: Rehash the output from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Merkle-Damgård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under an independent compression function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Intuition: Hide the iterative structure with an independent hash (“domain switch”)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 compression function acts like a random oracle, then so is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Merkle-Damgård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digest after being post-processed in this way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 Example: </a:t>
            </a:r>
            <a:r>
              <a:rPr lang="en-US" sz="4000" dirty="0" err="1">
                <a:solidFill>
                  <a:srgbClr val="0070C0"/>
                </a:solidFill>
              </a:rPr>
              <a:t>Grøstl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grpSp>
        <p:nvGrpSpPr>
          <p:cNvPr id="3" name="Group 68"/>
          <p:cNvGrpSpPr/>
          <p:nvPr/>
        </p:nvGrpSpPr>
        <p:grpSpPr>
          <a:xfrm>
            <a:off x="2362200" y="2286000"/>
            <a:ext cx="946727" cy="719667"/>
            <a:chOff x="2156691" y="3276600"/>
            <a:chExt cx="946727" cy="719667"/>
          </a:xfrm>
        </p:grpSpPr>
        <p:sp>
          <p:nvSpPr>
            <p:cNvPr id="66" name="Rectangle 7"/>
            <p:cNvSpPr/>
            <p:nvPr/>
          </p:nvSpPr>
          <p:spPr>
            <a:xfrm>
              <a:off x="2156691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30"/>
            <p:cNvSpPr txBox="1"/>
            <p:nvPr/>
          </p:nvSpPr>
          <p:spPr>
            <a:xfrm>
              <a:off x="2363354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6" name="Group 69"/>
          <p:cNvGrpSpPr/>
          <p:nvPr/>
        </p:nvGrpSpPr>
        <p:grpSpPr>
          <a:xfrm>
            <a:off x="4920673" y="2286000"/>
            <a:ext cx="946727" cy="719667"/>
            <a:chOff x="4038600" y="3276600"/>
            <a:chExt cx="946727" cy="719667"/>
          </a:xfrm>
        </p:grpSpPr>
        <p:sp>
          <p:nvSpPr>
            <p:cNvPr id="64" name="Rectangle 8"/>
            <p:cNvSpPr/>
            <p:nvPr/>
          </p:nvSpPr>
          <p:spPr>
            <a:xfrm>
              <a:off x="4038600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45263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8" name="Group 86"/>
          <p:cNvGrpSpPr/>
          <p:nvPr/>
        </p:nvGrpSpPr>
        <p:grpSpPr>
          <a:xfrm>
            <a:off x="744714" y="4233959"/>
            <a:ext cx="609600" cy="609600"/>
            <a:chOff x="744714" y="4148667"/>
            <a:chExt cx="609600" cy="609600"/>
          </a:xfrm>
        </p:grpSpPr>
        <p:sp>
          <p:nvSpPr>
            <p:cNvPr id="60" name="Rectangle 10"/>
            <p:cNvSpPr/>
            <p:nvPr/>
          </p:nvSpPr>
          <p:spPr>
            <a:xfrm>
              <a:off x="744714" y="4148667"/>
              <a:ext cx="609600" cy="6096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7367" y="4262967"/>
              <a:ext cx="52429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IV</a:t>
              </a:r>
              <a:endParaRPr 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 rot="5400000" flipH="1" flipV="1">
            <a:off x="26088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194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338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71"/>
          <p:cNvGrpSpPr/>
          <p:nvPr/>
        </p:nvGrpSpPr>
        <p:grpSpPr>
          <a:xfrm>
            <a:off x="6862618" y="4200719"/>
            <a:ext cx="757382" cy="676081"/>
            <a:chOff x="2648527" y="3962399"/>
            <a:chExt cx="757382" cy="676081"/>
          </a:xfrm>
        </p:grpSpPr>
        <p:sp>
          <p:nvSpPr>
            <p:cNvPr id="73" name="Rectangle 72"/>
            <p:cNvSpPr/>
            <p:nvPr/>
          </p:nvSpPr>
          <p:spPr>
            <a:xfrm>
              <a:off x="2648527" y="3962399"/>
              <a:ext cx="757382" cy="67608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2418" y="414655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0"/>
          <p:cNvGrpSpPr/>
          <p:nvPr/>
        </p:nvGrpSpPr>
        <p:grpSpPr>
          <a:xfrm>
            <a:off x="2447636" y="3438719"/>
            <a:ext cx="775855" cy="1438081"/>
            <a:chOff x="2514600" y="3438719"/>
            <a:chExt cx="775855" cy="1438081"/>
          </a:xfrm>
        </p:grpSpPr>
        <p:grpSp>
          <p:nvGrpSpPr>
            <p:cNvPr id="11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3" name="Group 88"/>
          <p:cNvGrpSpPr/>
          <p:nvPr/>
        </p:nvGrpSpPr>
        <p:grpSpPr>
          <a:xfrm>
            <a:off x="1373909" y="4346073"/>
            <a:ext cx="1064491" cy="338554"/>
            <a:chOff x="1676400" y="4278868"/>
            <a:chExt cx="1064491" cy="338554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>
            <a:off x="32004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5200" y="4309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886200" y="4526969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9050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13342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524000" y="4572000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000" y="5105400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733800" y="4571998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10"/>
          <p:cNvGrpSpPr/>
          <p:nvPr/>
        </p:nvGrpSpPr>
        <p:grpSpPr>
          <a:xfrm>
            <a:off x="3888509" y="4346073"/>
            <a:ext cx="1064491" cy="338554"/>
            <a:chOff x="1676400" y="4278868"/>
            <a:chExt cx="1064491" cy="338554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4038600" y="4561307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038600" y="5094707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248400" y="4561305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51234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340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484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20"/>
          <p:cNvGrpSpPr/>
          <p:nvPr/>
        </p:nvGrpSpPr>
        <p:grpSpPr>
          <a:xfrm>
            <a:off x="4962236" y="3438719"/>
            <a:ext cx="775855" cy="1438081"/>
            <a:chOff x="2514600" y="3438719"/>
            <a:chExt cx="775855" cy="1438081"/>
          </a:xfrm>
        </p:grpSpPr>
        <p:grpSp>
          <p:nvGrpSpPr>
            <p:cNvPr id="16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126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28" name="Straight Connector 127"/>
          <p:cNvCxnSpPr/>
          <p:nvPr/>
        </p:nvCxnSpPr>
        <p:spPr>
          <a:xfrm>
            <a:off x="44196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38488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150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0198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6403109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6962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553200" y="2286000"/>
            <a:ext cx="0" cy="32766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971800" y="53340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Message hashed in 1</a:t>
            </a:r>
            <a:r>
              <a:rPr lang="en-US" sz="1200" baseline="30000" dirty="0">
                <a:latin typeface="+mn-lt"/>
              </a:rPr>
              <a:t>st</a:t>
            </a:r>
            <a:r>
              <a:rPr lang="en-US" sz="1200" dirty="0">
                <a:latin typeface="+mn-lt"/>
              </a:rPr>
              <a:t> domain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781800" y="5334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Digest rehashed in a 2</a:t>
            </a:r>
            <a:r>
              <a:rPr lang="en-US" sz="1200" baseline="30000" dirty="0">
                <a:latin typeface="+mn-lt"/>
              </a:rPr>
              <a:t>nd</a:t>
            </a:r>
            <a:r>
              <a:rPr lang="en-US" sz="1200" dirty="0">
                <a:latin typeface="+mn-lt"/>
              </a:rPr>
              <a:t> domain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8AB98-1950-4771-9DF6-238A6D4D372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600" dirty="0"/>
              <a:t>SHA-1round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7162800" y="5105400"/>
            <a:ext cx="182880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aseline="-25000">
                <a:latin typeface="Arial" charset="0"/>
              </a:rPr>
              <a:t>Picture from Wikipedia</a:t>
            </a:r>
          </a:p>
        </p:txBody>
      </p:sp>
      <p:pic>
        <p:nvPicPr>
          <p:cNvPr id="25606" name="Picture 4" descr="SHA-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81150"/>
            <a:ext cx="56388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Van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Idea: We don’t know the right design criteria except that a hash function act like a random oracle, so make the design act as much like a random oracle as possible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Intuition: A permutation with a large state space, only some of which can be updated by the environment, acts like a random oracle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prove a sponge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81</a:t>
            </a:fld>
            <a:endParaRPr lang="en-US" sz="16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76400" y="3048000"/>
            <a:ext cx="304800" cy="1066800"/>
            <a:chOff x="528" y="1872"/>
            <a:chExt cx="192" cy="67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28" y="1872"/>
              <a:ext cx="192" cy="6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8" y="2102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676400" y="4114800"/>
            <a:ext cx="304800" cy="533400"/>
            <a:chOff x="528" y="2544"/>
            <a:chExt cx="192" cy="336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28" y="2544"/>
              <a:ext cx="192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28" y="2606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1219200" y="2362200"/>
            <a:ext cx="1066800" cy="1752600"/>
            <a:chOff x="768" y="1440"/>
            <a:chExt cx="672" cy="1104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960" y="18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768" y="1440"/>
              <a:ext cx="67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r</a:t>
              </a:r>
              <a:r>
                <a:rPr lang="en-US" sz="1800" dirty="0">
                  <a:latin typeface="+mn-lt"/>
                </a:rPr>
                <a:t> bits = “bit rate”</a:t>
              </a:r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1219200" y="4114800"/>
            <a:ext cx="2133600" cy="1255713"/>
            <a:chOff x="768" y="2544"/>
            <a:chExt cx="912" cy="791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960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768" y="2928"/>
              <a:ext cx="9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c</a:t>
              </a:r>
              <a:r>
                <a:rPr lang="en-US" sz="1800" dirty="0">
                  <a:latin typeface="+mn-lt"/>
                </a:rPr>
                <a:t> bits = “sponge capacity”</a:t>
              </a: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1336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5052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2</a:t>
            </a:r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1981200" y="2209800"/>
            <a:ext cx="2743200" cy="2514600"/>
            <a:chOff x="1248" y="1344"/>
            <a:chExt cx="1728" cy="1584"/>
          </a:xfrm>
        </p:grpSpPr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1248" y="1344"/>
              <a:ext cx="864" cy="1584"/>
              <a:chOff x="1248" y="1344"/>
              <a:chExt cx="864" cy="1584"/>
            </a:xfrm>
          </p:grpSpPr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latin typeface="+mn-lt"/>
                    <a:sym typeface="Symbol" pitchFamily="18" charset="2"/>
                  </a:rPr>
                  <a:t>⨁</a:t>
                </a:r>
                <a:endParaRPr lang="en-US" sz="2000" baseline="-25000" dirty="0">
                  <a:latin typeface="+mn-lt"/>
                  <a:sym typeface="Symbol" pitchFamily="18" charset="2"/>
                </a:endParaRPr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>
                <a:off x="1248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1512" y="1344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grpSp>
            <p:nvGrpSpPr>
              <p:cNvPr id="21" name="Group 26"/>
              <p:cNvGrpSpPr>
                <a:grpSpLocks/>
              </p:cNvGrpSpPr>
              <p:nvPr/>
            </p:nvGrpSpPr>
            <p:grpSpPr bwMode="auto">
              <a:xfrm>
                <a:off x="1824" y="1824"/>
                <a:ext cx="288" cy="1104"/>
                <a:chOff x="1344" y="1824"/>
                <a:chExt cx="288" cy="1104"/>
              </a:xfrm>
            </p:grpSpPr>
            <p:sp>
              <p:nvSpPr>
                <p:cNvPr id="37" name="AutoShape 24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288" cy="110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050">
                    <a:latin typeface="+mn-lt"/>
                  </a:endParaRPr>
                </a:p>
              </p:txBody>
            </p:sp>
            <p:sp>
              <p:nvSpPr>
                <p:cNvPr id="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68" y="2260"/>
                  <a:ext cx="24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i="1" dirty="0">
                      <a:latin typeface="+mn-lt"/>
                      <a:sym typeface="Symbol" pitchFamily="18" charset="2"/>
                    </a:rPr>
                    <a:t>p</a:t>
                  </a:r>
                  <a:endParaRPr lang="en-US" sz="2000" i="1" baseline="-25000" dirty="0">
                    <a:latin typeface="+mn-lt"/>
                    <a:sym typeface="Symbol" pitchFamily="18" charset="2"/>
                  </a:endParaRPr>
                </a:p>
              </p:txBody>
            </p:sp>
          </p:grp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5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610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256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2112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376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2688" y="1824"/>
              <a:ext cx="288" cy="1104"/>
              <a:chOff x="1344" y="1824"/>
              <a:chExt cx="288" cy="1104"/>
            </a:xfrm>
          </p:grpSpPr>
          <p:sp>
            <p:nvSpPr>
              <p:cNvPr id="29" name="AutoShape 35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12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2474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8768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3</a:t>
            </a:r>
          </a:p>
        </p:txBody>
      </p:sp>
      <p:grpSp>
        <p:nvGrpSpPr>
          <p:cNvPr id="26" name="Group 43"/>
          <p:cNvGrpSpPr>
            <a:grpSpLocks/>
          </p:cNvGrpSpPr>
          <p:nvPr/>
        </p:nvGrpSpPr>
        <p:grpSpPr bwMode="auto">
          <a:xfrm>
            <a:off x="5638800" y="2971800"/>
            <a:ext cx="457200" cy="1752600"/>
            <a:chOff x="1344" y="1824"/>
            <a:chExt cx="288" cy="1104"/>
          </a:xfrm>
        </p:grpSpPr>
        <p:sp>
          <p:nvSpPr>
            <p:cNvPr id="41" name="AutoShape 44"/>
            <p:cNvSpPr>
              <a:spLocks noChangeArrowheads="1"/>
            </p:cNvSpPr>
            <p:nvPr/>
          </p:nvSpPr>
          <p:spPr bwMode="auto">
            <a:xfrm>
              <a:off x="1344" y="1824"/>
              <a:ext cx="288" cy="110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1368" y="2260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 dirty="0">
                  <a:latin typeface="+mn-lt"/>
                  <a:sym typeface="Symbol" pitchFamily="18" charset="2"/>
                </a:rPr>
                <a:t>p</a:t>
              </a:r>
              <a:endParaRPr lang="en-US" sz="2000" i="1" baseline="-25000" dirty="0">
                <a:latin typeface="+mn-lt"/>
                <a:sym typeface="Symbol" pitchFamily="18" charset="2"/>
              </a:endParaRPr>
            </a:p>
          </p:txBody>
        </p:sp>
      </p:grpSp>
      <p:grpSp>
        <p:nvGrpSpPr>
          <p:cNvPr id="34" name="Group 73"/>
          <p:cNvGrpSpPr>
            <a:grpSpLocks/>
          </p:cNvGrpSpPr>
          <p:nvPr/>
        </p:nvGrpSpPr>
        <p:grpSpPr bwMode="auto">
          <a:xfrm>
            <a:off x="4724400" y="2209800"/>
            <a:ext cx="879475" cy="2133600"/>
            <a:chOff x="2976" y="1344"/>
            <a:chExt cx="554" cy="1344"/>
          </a:xfrm>
        </p:grpSpPr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3120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2976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3240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976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338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0" name="Group 75"/>
          <p:cNvGrpSpPr>
            <a:grpSpLocks/>
          </p:cNvGrpSpPr>
          <p:nvPr/>
        </p:nvGrpSpPr>
        <p:grpSpPr bwMode="auto">
          <a:xfrm>
            <a:off x="6096000" y="1828800"/>
            <a:ext cx="2057400" cy="2895600"/>
            <a:chOff x="3840" y="1104"/>
            <a:chExt cx="1296" cy="1824"/>
          </a:xfrm>
        </p:grpSpPr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3936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1</a:t>
              </a: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104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4416" y="1824"/>
              <a:ext cx="288" cy="1104"/>
              <a:chOff x="1344" y="1824"/>
              <a:chExt cx="288" cy="1104"/>
            </a:xfrm>
          </p:grpSpPr>
          <p:sp>
            <p:nvSpPr>
              <p:cNvPr id="60" name="AutoShape 53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61" name="Text Box 54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840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4800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2</a:t>
              </a: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4704" y="2208"/>
              <a:ext cx="240" cy="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4944" y="134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4191000" y="1905000"/>
            <a:ext cx="1981200" cy="3733800"/>
            <a:chOff x="2640" y="1152"/>
            <a:chExt cx="1248" cy="2352"/>
          </a:xfrm>
        </p:grpSpPr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3888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64" name="Text Box 67"/>
            <p:cNvSpPr txBox="1">
              <a:spLocks noChangeArrowheads="1"/>
            </p:cNvSpPr>
            <p:nvPr/>
          </p:nvSpPr>
          <p:spPr bwMode="auto">
            <a:xfrm>
              <a:off x="2640" y="3168"/>
              <a:ext cx="12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Absorbing</a:t>
              </a:r>
            </a:p>
          </p:txBody>
        </p:sp>
      </p:grp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6248400" y="5105400"/>
            <a:ext cx="190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+mn-lt"/>
              </a:rPr>
              <a:t>Squeezing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71700" y="5955268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+mn-lt"/>
                <a:cs typeface="Times New Roman" pitchFamily="18" charset="0"/>
              </a:rPr>
              <a:t>p</a:t>
            </a:r>
            <a:r>
              <a:rPr lang="en-US" sz="1600" dirty="0">
                <a:latin typeface="+mn-lt"/>
              </a:rPr>
              <a:t> = permutation of </a:t>
            </a:r>
            <a:r>
              <a:rPr lang="en-US" sz="1600" dirty="0">
                <a:latin typeface="+mn-lt"/>
                <a:cs typeface="Times New Roman" pitchFamily="18" charset="0"/>
              </a:rPr>
              <a:t>{0,1}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c</a:t>
            </a:r>
            <a:r>
              <a:rPr lang="en-US" sz="1600" baseline="30000" dirty="0" err="1">
                <a:latin typeface="+mn-lt"/>
                <a:cs typeface="Times New Roman" pitchFamily="18" charset="0"/>
              </a:rPr>
              <a:t>+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r</a:t>
            </a:r>
            <a:endParaRPr lang="en-US" sz="1600" i="1" baseline="30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Line 55"/>
          <p:cNvSpPr>
            <a:spLocks noChangeShapeType="1"/>
          </p:cNvSpPr>
          <p:nvPr/>
        </p:nvSpPr>
        <p:spPr bwMode="auto">
          <a:xfrm>
            <a:off x="6096000" y="3505200"/>
            <a:ext cx="87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 sz="105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And the Winner is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was designed by Guido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Joan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Michael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Gilles Van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Vincent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Rijman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designed AES</a:t>
            </a:r>
          </a:p>
          <a:p>
            <a:pPr lvl="1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announced the SHA-3 winner on October 2, 2012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AES winner announced 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October 2, 2000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indicated design diversity drove their choice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SHA-2, BLAKE,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Grøstl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Skein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High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uses a 24 round permutation in the sponge construction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Keccak’s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permuation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called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parameterized by rate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capacity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1600 = 25  64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Keccak-512: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512,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1088  faster with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544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security bound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Keccak-256: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256,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1344  slower with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672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security bound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goal: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has no exploitable properties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’s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esign based on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wide-trail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design strategy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Spread a round’s non-linear across across the entire round using well-chosen linear transformations to get provable resistance to linear and differential cryptanalysis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round: (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(((((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)))))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143000"/>
          </a:xfrm>
        </p:spPr>
        <p:txBody>
          <a:bodyPr/>
          <a:lstStyle/>
          <a:p>
            <a:r>
              <a:rPr lang="en-US" sz="2400" dirty="0" err="1"/>
              <a:t>Keccak</a:t>
            </a:r>
            <a:r>
              <a:rPr lang="en-US" sz="2400" dirty="0"/>
              <a:t> represents its 1600 bit state as a </a:t>
            </a:r>
            <a:r>
              <a:rPr lang="en-US" sz="2400" dirty="0">
                <a:latin typeface="Times New Roman" pitchFamily="18" charset="0"/>
              </a:rPr>
              <a:t>5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 5  64</a:t>
            </a:r>
            <a:r>
              <a:rPr lang="en-US" sz="2400" dirty="0">
                <a:sym typeface="Symbol" pitchFamily="18" charset="2"/>
              </a:rPr>
              <a:t> bit cube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3429000" y="2057400"/>
            <a:ext cx="2286000" cy="2286000"/>
            <a:chOff x="1440" y="2496"/>
            <a:chExt cx="1344" cy="1344"/>
          </a:xfrm>
        </p:grpSpPr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1776" y="2496"/>
              <a:ext cx="1008" cy="1008"/>
              <a:chOff x="1440" y="2832"/>
              <a:chExt cx="1008" cy="1008"/>
            </a:xfrm>
          </p:grpSpPr>
          <p:sp>
            <p:nvSpPr>
              <p:cNvPr id="94" name="AutoShape 6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utoShape 6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utoShape 6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utoShape 6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utoShape 6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utoShape 7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utoShape 7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utoShape 7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utoShape 7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4"/>
            <p:cNvGrpSpPr>
              <a:grpSpLocks/>
            </p:cNvGrpSpPr>
            <p:nvPr/>
          </p:nvGrpSpPr>
          <p:grpSpPr bwMode="auto">
            <a:xfrm>
              <a:off x="1728" y="2544"/>
              <a:ext cx="1008" cy="1008"/>
              <a:chOff x="1440" y="2832"/>
              <a:chExt cx="1008" cy="1008"/>
            </a:xfrm>
          </p:grpSpPr>
          <p:sp>
            <p:nvSpPr>
              <p:cNvPr id="85" name="AutoShape 7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utoShape 7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utoShape 7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utoShape 7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utoShape 7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utoShape 8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utoShape 8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utoShape 8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utoShape 8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4"/>
            <p:cNvGrpSpPr>
              <a:grpSpLocks/>
            </p:cNvGrpSpPr>
            <p:nvPr/>
          </p:nvGrpSpPr>
          <p:grpSpPr bwMode="auto">
            <a:xfrm>
              <a:off x="1680" y="2592"/>
              <a:ext cx="1008" cy="1008"/>
              <a:chOff x="1440" y="2832"/>
              <a:chExt cx="1008" cy="1008"/>
            </a:xfrm>
          </p:grpSpPr>
          <p:sp>
            <p:nvSpPr>
              <p:cNvPr id="76" name="AutoShape 8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utoShape 8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utoShape 8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utoShape 8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utoShape 8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utoShape 9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utoShape 9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utoShape 9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utoShape 9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4"/>
            <p:cNvGrpSpPr>
              <a:grpSpLocks/>
            </p:cNvGrpSpPr>
            <p:nvPr/>
          </p:nvGrpSpPr>
          <p:grpSpPr bwMode="auto">
            <a:xfrm>
              <a:off x="1632" y="2640"/>
              <a:ext cx="1008" cy="1008"/>
              <a:chOff x="1440" y="2832"/>
              <a:chExt cx="1008" cy="1008"/>
            </a:xfrm>
          </p:grpSpPr>
          <p:sp>
            <p:nvSpPr>
              <p:cNvPr id="67" name="AutoShape 9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utoShape 9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utoShape 9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utoShape 9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utoShape 9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utoShape 10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utoShape 10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AutoShape 10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utoShape 10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584" y="2688"/>
              <a:ext cx="1008" cy="1008"/>
              <a:chOff x="1440" y="2832"/>
              <a:chExt cx="1008" cy="1008"/>
            </a:xfrm>
          </p:grpSpPr>
          <p:sp>
            <p:nvSpPr>
              <p:cNvPr id="58" name="AutoShape 5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utoShape 5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utoShape 5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utoShape 5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utoShape 5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utoShape 6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utoShape 6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utoShape 6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utoShape 6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1536" y="2736"/>
              <a:ext cx="1008" cy="1008"/>
              <a:chOff x="1440" y="2832"/>
              <a:chExt cx="1008" cy="1008"/>
            </a:xfrm>
          </p:grpSpPr>
          <p:sp>
            <p:nvSpPr>
              <p:cNvPr id="49" name="AutoShape 4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utoShape 4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utoShape 4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utoShape 4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utoShape 4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utoShape 5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utoShape 5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utoShape 5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utoShape 5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1488" y="2784"/>
              <a:ext cx="1008" cy="1008"/>
              <a:chOff x="1440" y="2832"/>
              <a:chExt cx="1008" cy="1008"/>
            </a:xfrm>
          </p:grpSpPr>
          <p:sp>
            <p:nvSpPr>
              <p:cNvPr id="40" name="AutoShape 3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utoShape 3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utoShape 3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utoShape 3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utoShape 3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utoShape 4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utoShape 4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utoShape 4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1440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1440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1440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1440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1632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1632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1632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632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1824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1824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1824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1824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2016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2016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2016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2016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1440" y="2832"/>
              <a:ext cx="1008" cy="1008"/>
              <a:chOff x="1440" y="2832"/>
              <a:chExt cx="1008" cy="1008"/>
            </a:xfrm>
          </p:grpSpPr>
          <p:sp>
            <p:nvSpPr>
              <p:cNvPr id="31" name="AutoShape 7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utoShape 17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utoShape 22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utoShape 27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utoShape 28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utoShape 29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utoShape 30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utoShape 31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utoShape 32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Keecak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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18037"/>
            <a:ext cx="8458200" cy="2239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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 provides diffusion – each bit affects 11 adjacent bits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 implemented by 50 XORs and 5 rotations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grpSp>
        <p:nvGrpSpPr>
          <p:cNvPr id="6" name="Group 286"/>
          <p:cNvGrpSpPr>
            <a:grpSpLocks/>
          </p:cNvGrpSpPr>
          <p:nvPr/>
        </p:nvGrpSpPr>
        <p:grpSpPr bwMode="auto">
          <a:xfrm>
            <a:off x="3505200" y="1981200"/>
            <a:ext cx="2133600" cy="2133600"/>
            <a:chOff x="1824" y="2208"/>
            <a:chExt cx="1344" cy="1344"/>
          </a:xfrm>
        </p:grpSpPr>
        <p:sp>
          <p:nvSpPr>
            <p:cNvPr id="7" name="AutoShape 75"/>
            <p:cNvSpPr>
              <a:spLocks noChangeArrowheads="1"/>
            </p:cNvSpPr>
            <p:nvPr/>
          </p:nvSpPr>
          <p:spPr bwMode="auto">
            <a:xfrm>
              <a:off x="2160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6"/>
            <p:cNvSpPr>
              <a:spLocks noChangeArrowheads="1"/>
            </p:cNvSpPr>
            <p:nvPr/>
          </p:nvSpPr>
          <p:spPr bwMode="auto">
            <a:xfrm>
              <a:off x="2160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>
              <a:off x="2160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78"/>
            <p:cNvSpPr>
              <a:spLocks noChangeArrowheads="1"/>
            </p:cNvSpPr>
            <p:nvPr/>
          </p:nvSpPr>
          <p:spPr bwMode="auto">
            <a:xfrm>
              <a:off x="2160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79"/>
            <p:cNvSpPr>
              <a:spLocks noChangeArrowheads="1"/>
            </p:cNvSpPr>
            <p:nvPr/>
          </p:nvSpPr>
          <p:spPr bwMode="auto">
            <a:xfrm>
              <a:off x="2352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80"/>
            <p:cNvSpPr>
              <a:spLocks noChangeArrowheads="1"/>
            </p:cNvSpPr>
            <p:nvPr/>
          </p:nvSpPr>
          <p:spPr bwMode="auto">
            <a:xfrm>
              <a:off x="2352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81"/>
            <p:cNvSpPr>
              <a:spLocks noChangeArrowheads="1"/>
            </p:cNvSpPr>
            <p:nvPr/>
          </p:nvSpPr>
          <p:spPr bwMode="auto">
            <a:xfrm>
              <a:off x="2352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82"/>
            <p:cNvSpPr>
              <a:spLocks noChangeArrowheads="1"/>
            </p:cNvSpPr>
            <p:nvPr/>
          </p:nvSpPr>
          <p:spPr bwMode="auto">
            <a:xfrm>
              <a:off x="2352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83"/>
            <p:cNvSpPr>
              <a:spLocks noChangeArrowheads="1"/>
            </p:cNvSpPr>
            <p:nvPr/>
          </p:nvSpPr>
          <p:spPr bwMode="auto">
            <a:xfrm>
              <a:off x="2544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84"/>
            <p:cNvSpPr>
              <a:spLocks noChangeArrowheads="1"/>
            </p:cNvSpPr>
            <p:nvPr/>
          </p:nvSpPr>
          <p:spPr bwMode="auto">
            <a:xfrm>
              <a:off x="2544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85"/>
            <p:cNvSpPr>
              <a:spLocks noChangeArrowheads="1"/>
            </p:cNvSpPr>
            <p:nvPr/>
          </p:nvSpPr>
          <p:spPr bwMode="auto">
            <a:xfrm>
              <a:off x="2544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86"/>
            <p:cNvSpPr>
              <a:spLocks noChangeArrowheads="1"/>
            </p:cNvSpPr>
            <p:nvPr/>
          </p:nvSpPr>
          <p:spPr bwMode="auto">
            <a:xfrm>
              <a:off x="2544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87"/>
            <p:cNvSpPr>
              <a:spLocks noChangeArrowheads="1"/>
            </p:cNvSpPr>
            <p:nvPr/>
          </p:nvSpPr>
          <p:spPr bwMode="auto">
            <a:xfrm>
              <a:off x="2736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88"/>
            <p:cNvSpPr>
              <a:spLocks noChangeArrowheads="1"/>
            </p:cNvSpPr>
            <p:nvPr/>
          </p:nvSpPr>
          <p:spPr bwMode="auto">
            <a:xfrm>
              <a:off x="2736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89"/>
            <p:cNvSpPr>
              <a:spLocks noChangeArrowheads="1"/>
            </p:cNvSpPr>
            <p:nvPr/>
          </p:nvSpPr>
          <p:spPr bwMode="auto">
            <a:xfrm>
              <a:off x="2736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90"/>
            <p:cNvSpPr>
              <a:spLocks noChangeArrowheads="1"/>
            </p:cNvSpPr>
            <p:nvPr/>
          </p:nvSpPr>
          <p:spPr bwMode="auto">
            <a:xfrm>
              <a:off x="2736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92"/>
            <p:cNvSpPr>
              <a:spLocks noChangeArrowheads="1"/>
            </p:cNvSpPr>
            <p:nvPr/>
          </p:nvSpPr>
          <p:spPr bwMode="auto">
            <a:xfrm>
              <a:off x="2160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3"/>
            <p:cNvSpPr>
              <a:spLocks noChangeArrowheads="1"/>
            </p:cNvSpPr>
            <p:nvPr/>
          </p:nvSpPr>
          <p:spPr bwMode="auto">
            <a:xfrm>
              <a:off x="2352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94"/>
            <p:cNvSpPr>
              <a:spLocks noChangeArrowheads="1"/>
            </p:cNvSpPr>
            <p:nvPr/>
          </p:nvSpPr>
          <p:spPr bwMode="auto">
            <a:xfrm>
              <a:off x="2544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95"/>
            <p:cNvSpPr>
              <a:spLocks noChangeArrowheads="1"/>
            </p:cNvSpPr>
            <p:nvPr/>
          </p:nvSpPr>
          <p:spPr bwMode="auto">
            <a:xfrm>
              <a:off x="2736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6"/>
            <p:cNvSpPr>
              <a:spLocks noChangeArrowheads="1"/>
            </p:cNvSpPr>
            <p:nvPr/>
          </p:nvSpPr>
          <p:spPr bwMode="auto">
            <a:xfrm>
              <a:off x="2928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97"/>
            <p:cNvSpPr>
              <a:spLocks noChangeArrowheads="1"/>
            </p:cNvSpPr>
            <p:nvPr/>
          </p:nvSpPr>
          <p:spPr bwMode="auto">
            <a:xfrm>
              <a:off x="2928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98"/>
            <p:cNvSpPr>
              <a:spLocks noChangeArrowheads="1"/>
            </p:cNvSpPr>
            <p:nvPr/>
          </p:nvSpPr>
          <p:spPr bwMode="auto">
            <a:xfrm>
              <a:off x="2928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99"/>
            <p:cNvSpPr>
              <a:spLocks noChangeArrowheads="1"/>
            </p:cNvSpPr>
            <p:nvPr/>
          </p:nvSpPr>
          <p:spPr bwMode="auto">
            <a:xfrm>
              <a:off x="2928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00"/>
            <p:cNvSpPr>
              <a:spLocks noChangeArrowheads="1"/>
            </p:cNvSpPr>
            <p:nvPr/>
          </p:nvSpPr>
          <p:spPr bwMode="auto">
            <a:xfrm>
              <a:off x="2928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01"/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2"/>
            <p:cNvSpPr>
              <a:spLocks noChangeArrowheads="1"/>
            </p:cNvSpPr>
            <p:nvPr/>
          </p:nvSpPr>
          <p:spPr bwMode="auto">
            <a:xfrm>
              <a:off x="2112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103"/>
            <p:cNvSpPr>
              <a:spLocks noChangeArrowheads="1"/>
            </p:cNvSpPr>
            <p:nvPr/>
          </p:nvSpPr>
          <p:spPr bwMode="auto">
            <a:xfrm>
              <a:off x="2112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104"/>
            <p:cNvSpPr>
              <a:spLocks noChangeArrowheads="1"/>
            </p:cNvSpPr>
            <p:nvPr/>
          </p:nvSpPr>
          <p:spPr bwMode="auto">
            <a:xfrm>
              <a:off x="2112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105"/>
            <p:cNvSpPr>
              <a:spLocks noChangeArrowheads="1"/>
            </p:cNvSpPr>
            <p:nvPr/>
          </p:nvSpPr>
          <p:spPr bwMode="auto">
            <a:xfrm>
              <a:off x="2304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106"/>
            <p:cNvSpPr>
              <a:spLocks noChangeArrowheads="1"/>
            </p:cNvSpPr>
            <p:nvPr/>
          </p:nvSpPr>
          <p:spPr bwMode="auto">
            <a:xfrm>
              <a:off x="2304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107"/>
            <p:cNvSpPr>
              <a:spLocks noChangeArrowheads="1"/>
            </p:cNvSpPr>
            <p:nvPr/>
          </p:nvSpPr>
          <p:spPr bwMode="auto">
            <a:xfrm>
              <a:off x="2304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108"/>
            <p:cNvSpPr>
              <a:spLocks noChangeArrowheads="1"/>
            </p:cNvSpPr>
            <p:nvPr/>
          </p:nvSpPr>
          <p:spPr bwMode="auto">
            <a:xfrm>
              <a:off x="2304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109"/>
            <p:cNvSpPr>
              <a:spLocks noChangeArrowheads="1"/>
            </p:cNvSpPr>
            <p:nvPr/>
          </p:nvSpPr>
          <p:spPr bwMode="auto">
            <a:xfrm>
              <a:off x="2496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110"/>
            <p:cNvSpPr>
              <a:spLocks noChangeArrowheads="1"/>
            </p:cNvSpPr>
            <p:nvPr/>
          </p:nvSpPr>
          <p:spPr bwMode="auto">
            <a:xfrm>
              <a:off x="2496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11"/>
            <p:cNvSpPr>
              <a:spLocks noChangeArrowheads="1"/>
            </p:cNvSpPr>
            <p:nvPr/>
          </p:nvSpPr>
          <p:spPr bwMode="auto">
            <a:xfrm>
              <a:off x="2496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112"/>
            <p:cNvSpPr>
              <a:spLocks noChangeArrowheads="1"/>
            </p:cNvSpPr>
            <p:nvPr/>
          </p:nvSpPr>
          <p:spPr bwMode="auto">
            <a:xfrm>
              <a:off x="2496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113"/>
            <p:cNvSpPr>
              <a:spLocks noChangeArrowheads="1"/>
            </p:cNvSpPr>
            <p:nvPr/>
          </p:nvSpPr>
          <p:spPr bwMode="auto">
            <a:xfrm>
              <a:off x="2688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114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115"/>
            <p:cNvSpPr>
              <a:spLocks noChangeArrowheads="1"/>
            </p:cNvSpPr>
            <p:nvPr/>
          </p:nvSpPr>
          <p:spPr bwMode="auto">
            <a:xfrm>
              <a:off x="2688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16"/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17"/>
            <p:cNvSpPr>
              <a:spLocks noChangeArrowheads="1"/>
            </p:cNvSpPr>
            <p:nvPr/>
          </p:nvSpPr>
          <p:spPr bwMode="auto">
            <a:xfrm>
              <a:off x="2112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18"/>
            <p:cNvSpPr>
              <a:spLocks noChangeArrowheads="1"/>
            </p:cNvSpPr>
            <p:nvPr/>
          </p:nvSpPr>
          <p:spPr bwMode="auto">
            <a:xfrm>
              <a:off x="2304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119"/>
            <p:cNvSpPr>
              <a:spLocks noChangeArrowheads="1"/>
            </p:cNvSpPr>
            <p:nvPr/>
          </p:nvSpPr>
          <p:spPr bwMode="auto">
            <a:xfrm>
              <a:off x="2496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120"/>
            <p:cNvSpPr>
              <a:spLocks noChangeArrowheads="1"/>
            </p:cNvSpPr>
            <p:nvPr/>
          </p:nvSpPr>
          <p:spPr bwMode="auto">
            <a:xfrm>
              <a:off x="2688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121"/>
            <p:cNvSpPr>
              <a:spLocks noChangeArrowheads="1"/>
            </p:cNvSpPr>
            <p:nvPr/>
          </p:nvSpPr>
          <p:spPr bwMode="auto">
            <a:xfrm>
              <a:off x="2880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122"/>
            <p:cNvSpPr>
              <a:spLocks noChangeArrowheads="1"/>
            </p:cNvSpPr>
            <p:nvPr/>
          </p:nvSpPr>
          <p:spPr bwMode="auto">
            <a:xfrm>
              <a:off x="2880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123"/>
            <p:cNvSpPr>
              <a:spLocks noChangeArrowheads="1"/>
            </p:cNvSpPr>
            <p:nvPr/>
          </p:nvSpPr>
          <p:spPr bwMode="auto">
            <a:xfrm>
              <a:off x="2880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124"/>
            <p:cNvSpPr>
              <a:spLocks noChangeArrowheads="1"/>
            </p:cNvSpPr>
            <p:nvPr/>
          </p:nvSpPr>
          <p:spPr bwMode="auto">
            <a:xfrm>
              <a:off x="2880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125"/>
            <p:cNvSpPr>
              <a:spLocks noChangeArrowheads="1"/>
            </p:cNvSpPr>
            <p:nvPr/>
          </p:nvSpPr>
          <p:spPr bwMode="auto">
            <a:xfrm>
              <a:off x="2880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51"/>
            <p:cNvGrpSpPr>
              <a:grpSpLocks/>
            </p:cNvGrpSpPr>
            <p:nvPr/>
          </p:nvGrpSpPr>
          <p:grpSpPr bwMode="auto">
            <a:xfrm>
              <a:off x="2064" y="2304"/>
              <a:ext cx="1008" cy="1008"/>
              <a:chOff x="2016" y="2304"/>
              <a:chExt cx="1008" cy="1008"/>
            </a:xfrm>
          </p:grpSpPr>
          <p:sp>
            <p:nvSpPr>
              <p:cNvPr id="188" name="AutoShape 126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27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128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129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13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131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132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133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134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135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136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137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13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AutoShape 139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AutoShape 140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AutoShape 141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142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143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AutoShape 144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AutoShape 145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AutoShape 146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AutoShape 147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AutoShape 148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149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150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" name="Group 282"/>
            <p:cNvGrpSpPr>
              <a:grpSpLocks/>
            </p:cNvGrpSpPr>
            <p:nvPr/>
          </p:nvGrpSpPr>
          <p:grpSpPr bwMode="auto">
            <a:xfrm>
              <a:off x="2016" y="2352"/>
              <a:ext cx="1008" cy="1008"/>
              <a:chOff x="3360" y="2352"/>
              <a:chExt cx="1008" cy="1008"/>
            </a:xfrm>
          </p:grpSpPr>
          <p:sp>
            <p:nvSpPr>
              <p:cNvPr id="163" name="AutoShape 153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154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155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156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15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158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159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160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161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162"/>
              <p:cNvSpPr>
                <a:spLocks noChangeArrowheads="1"/>
              </p:cNvSpPr>
              <p:nvPr/>
            </p:nvSpPr>
            <p:spPr bwMode="auto">
              <a:xfrm>
                <a:off x="374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16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164"/>
              <p:cNvSpPr>
                <a:spLocks noChangeArrowheads="1"/>
              </p:cNvSpPr>
              <p:nvPr/>
            </p:nvSpPr>
            <p:spPr bwMode="auto">
              <a:xfrm>
                <a:off x="374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165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166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167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168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169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170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171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172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173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174"/>
              <p:cNvSpPr>
                <a:spLocks noChangeArrowheads="1"/>
              </p:cNvSpPr>
              <p:nvPr/>
            </p:nvSpPr>
            <p:spPr bwMode="auto">
              <a:xfrm>
                <a:off x="412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175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176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177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" name="Group 283"/>
            <p:cNvGrpSpPr>
              <a:grpSpLocks/>
            </p:cNvGrpSpPr>
            <p:nvPr/>
          </p:nvGrpSpPr>
          <p:grpSpPr bwMode="auto">
            <a:xfrm>
              <a:off x="1968" y="2400"/>
              <a:ext cx="1008" cy="1008"/>
              <a:chOff x="3456" y="2400"/>
              <a:chExt cx="1008" cy="1008"/>
            </a:xfrm>
          </p:grpSpPr>
          <p:sp>
            <p:nvSpPr>
              <p:cNvPr id="138" name="AutoShape 179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180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181"/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182"/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183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184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185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186"/>
              <p:cNvSpPr>
                <a:spLocks noChangeArrowheads="1"/>
              </p:cNvSpPr>
              <p:nvPr/>
            </p:nvSpPr>
            <p:spPr bwMode="auto">
              <a:xfrm>
                <a:off x="364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187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88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189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00FF00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90"/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191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92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AutoShape 193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94"/>
              <p:cNvSpPr>
                <a:spLocks noChangeArrowheads="1"/>
              </p:cNvSpPr>
              <p:nvPr/>
            </p:nvSpPr>
            <p:spPr bwMode="auto">
              <a:xfrm>
                <a:off x="4032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AutoShape 195"/>
              <p:cNvSpPr>
                <a:spLocks noChangeArrowheads="1"/>
              </p:cNvSpPr>
              <p:nvPr/>
            </p:nvSpPr>
            <p:spPr bwMode="auto">
              <a:xfrm>
                <a:off x="345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AutoShape 196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utoShape 197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AutoShape 198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utoShape 199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utoShape 200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201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202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203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284"/>
            <p:cNvGrpSpPr>
              <a:grpSpLocks/>
            </p:cNvGrpSpPr>
            <p:nvPr/>
          </p:nvGrpSpPr>
          <p:grpSpPr bwMode="auto">
            <a:xfrm>
              <a:off x="1920" y="2448"/>
              <a:ext cx="1008" cy="1008"/>
              <a:chOff x="3360" y="2448"/>
              <a:chExt cx="1008" cy="1008"/>
            </a:xfrm>
          </p:grpSpPr>
          <p:sp>
            <p:nvSpPr>
              <p:cNvPr id="113" name="AutoShape 205"/>
              <p:cNvSpPr>
                <a:spLocks noChangeArrowheads="1"/>
              </p:cNvSpPr>
              <p:nvPr/>
            </p:nvSpPr>
            <p:spPr bwMode="auto">
              <a:xfrm>
                <a:off x="336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20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207"/>
              <p:cNvSpPr>
                <a:spLocks noChangeArrowheads="1"/>
              </p:cNvSpPr>
              <p:nvPr/>
            </p:nvSpPr>
            <p:spPr bwMode="auto">
              <a:xfrm>
                <a:off x="336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208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209"/>
              <p:cNvSpPr>
                <a:spLocks noChangeArrowheads="1"/>
              </p:cNvSpPr>
              <p:nvPr/>
            </p:nvSpPr>
            <p:spPr bwMode="auto">
              <a:xfrm>
                <a:off x="355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210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211"/>
              <p:cNvSpPr>
                <a:spLocks noChangeArrowheads="1"/>
              </p:cNvSpPr>
              <p:nvPr/>
            </p:nvSpPr>
            <p:spPr bwMode="auto">
              <a:xfrm>
                <a:off x="355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212"/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213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214"/>
              <p:cNvSpPr>
                <a:spLocks noChangeArrowheads="1"/>
              </p:cNvSpPr>
              <p:nvPr/>
            </p:nvSpPr>
            <p:spPr bwMode="auto">
              <a:xfrm>
                <a:off x="3744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215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216"/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217"/>
              <p:cNvSpPr>
                <a:spLocks noChangeArrowheads="1"/>
              </p:cNvSpPr>
              <p:nvPr/>
            </p:nvSpPr>
            <p:spPr bwMode="auto">
              <a:xfrm>
                <a:off x="393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218"/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219"/>
              <p:cNvSpPr>
                <a:spLocks noChangeArrowheads="1"/>
              </p:cNvSpPr>
              <p:nvPr/>
            </p:nvSpPr>
            <p:spPr bwMode="auto">
              <a:xfrm>
                <a:off x="393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220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221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222"/>
              <p:cNvSpPr>
                <a:spLocks noChangeArrowheads="1"/>
              </p:cNvSpPr>
              <p:nvPr/>
            </p:nvSpPr>
            <p:spPr bwMode="auto">
              <a:xfrm>
                <a:off x="355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223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224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225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226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227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228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229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230"/>
            <p:cNvGrpSpPr>
              <a:grpSpLocks/>
            </p:cNvGrpSpPr>
            <p:nvPr/>
          </p:nvGrpSpPr>
          <p:grpSpPr bwMode="auto">
            <a:xfrm>
              <a:off x="1872" y="2496"/>
              <a:ext cx="1008" cy="1008"/>
              <a:chOff x="2016" y="2304"/>
              <a:chExt cx="1008" cy="1008"/>
            </a:xfrm>
          </p:grpSpPr>
          <p:sp>
            <p:nvSpPr>
              <p:cNvPr id="88" name="AutoShape 231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232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233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234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235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23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237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238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239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240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24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242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243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244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AutoShape 245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utoShape 246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utoShape 247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utoShape 248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utoShape 249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AutoShape 250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251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AutoShape 252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AutoShape 253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utoShape 254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utoShape 255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" name="Group 256"/>
            <p:cNvGrpSpPr>
              <a:grpSpLocks/>
            </p:cNvGrpSpPr>
            <p:nvPr/>
          </p:nvGrpSpPr>
          <p:grpSpPr bwMode="auto">
            <a:xfrm>
              <a:off x="1824" y="2544"/>
              <a:ext cx="1008" cy="1008"/>
              <a:chOff x="2016" y="2304"/>
              <a:chExt cx="1008" cy="1008"/>
            </a:xfrm>
          </p:grpSpPr>
          <p:sp>
            <p:nvSpPr>
              <p:cNvPr id="63" name="AutoShape 257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258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259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260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261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262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263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264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265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266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267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268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269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270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271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272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27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274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275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276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277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278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279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280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281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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4384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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 provides inter-slice dispersion by moving 25 bits of a slice to 25 different slices</a:t>
            </a:r>
          </a:p>
          <a:p>
            <a:r>
              <a:rPr lang="en-US" sz="2400" dirty="0">
                <a:sym typeface="Symbol" pitchFamily="18" charset="2"/>
              </a:rPr>
              <a:t>Implemented by 24 rotations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grpSp>
        <p:nvGrpSpPr>
          <p:cNvPr id="6" name="Group 541"/>
          <p:cNvGrpSpPr>
            <a:grpSpLocks/>
          </p:cNvGrpSpPr>
          <p:nvPr/>
        </p:nvGrpSpPr>
        <p:grpSpPr bwMode="auto">
          <a:xfrm>
            <a:off x="1638300" y="1447800"/>
            <a:ext cx="5867400" cy="2362200"/>
            <a:chOff x="912" y="2352"/>
            <a:chExt cx="3696" cy="1488"/>
          </a:xfrm>
        </p:grpSpPr>
        <p:grpSp>
          <p:nvGrpSpPr>
            <p:cNvPr id="7" name="Group 319"/>
            <p:cNvGrpSpPr>
              <a:grpSpLocks/>
            </p:cNvGrpSpPr>
            <p:nvPr/>
          </p:nvGrpSpPr>
          <p:grpSpPr bwMode="auto">
            <a:xfrm>
              <a:off x="912" y="2352"/>
              <a:ext cx="576" cy="1344"/>
              <a:chOff x="432" y="2448"/>
              <a:chExt cx="576" cy="1344"/>
            </a:xfrm>
          </p:grpSpPr>
          <p:sp>
            <p:nvSpPr>
              <p:cNvPr id="210" name="AutoShape 217"/>
              <p:cNvSpPr>
                <a:spLocks noChangeArrowheads="1"/>
              </p:cNvSpPr>
              <p:nvPr/>
            </p:nvSpPr>
            <p:spPr bwMode="auto">
              <a:xfrm>
                <a:off x="76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218"/>
              <p:cNvSpPr>
                <a:spLocks noChangeArrowheads="1"/>
              </p:cNvSpPr>
              <p:nvPr/>
            </p:nvSpPr>
            <p:spPr bwMode="auto">
              <a:xfrm>
                <a:off x="76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219"/>
              <p:cNvSpPr>
                <a:spLocks noChangeArrowheads="1"/>
              </p:cNvSpPr>
              <p:nvPr/>
            </p:nvSpPr>
            <p:spPr bwMode="auto">
              <a:xfrm>
                <a:off x="76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AutoShape 22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AutoShape 221"/>
              <p:cNvSpPr>
                <a:spLocks noChangeArrowheads="1"/>
              </p:cNvSpPr>
              <p:nvPr/>
            </p:nvSpPr>
            <p:spPr bwMode="auto">
              <a:xfrm>
                <a:off x="76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AutoShape 227"/>
              <p:cNvSpPr>
                <a:spLocks noChangeArrowheads="1"/>
              </p:cNvSpPr>
              <p:nvPr/>
            </p:nvSpPr>
            <p:spPr bwMode="auto">
              <a:xfrm>
                <a:off x="72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AutoShape 228"/>
              <p:cNvSpPr>
                <a:spLocks noChangeArrowheads="1"/>
              </p:cNvSpPr>
              <p:nvPr/>
            </p:nvSpPr>
            <p:spPr bwMode="auto">
              <a:xfrm>
                <a:off x="72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AutoShape 229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AutoShape 230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AutoShape 231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AutoShape 237"/>
              <p:cNvSpPr>
                <a:spLocks noChangeArrowheads="1"/>
              </p:cNvSpPr>
              <p:nvPr/>
            </p:nvSpPr>
            <p:spPr bwMode="auto">
              <a:xfrm>
                <a:off x="672" y="331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AutoShape 238"/>
              <p:cNvSpPr>
                <a:spLocks noChangeArrowheads="1"/>
              </p:cNvSpPr>
              <p:nvPr/>
            </p:nvSpPr>
            <p:spPr bwMode="auto">
              <a:xfrm>
                <a:off x="67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AutoShape 239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AutoShape 24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AutoShape 241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AutoShape 247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AutoShape 248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AutoShape 249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AutoShape 250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251"/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257"/>
              <p:cNvSpPr>
                <a:spLocks noChangeArrowheads="1"/>
              </p:cNvSpPr>
              <p:nvPr/>
            </p:nvSpPr>
            <p:spPr bwMode="auto">
              <a:xfrm>
                <a:off x="576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AutoShape 258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AutoShape 259"/>
              <p:cNvSpPr>
                <a:spLocks noChangeArrowheads="1"/>
              </p:cNvSpPr>
              <p:nvPr/>
            </p:nvSpPr>
            <p:spPr bwMode="auto">
              <a:xfrm>
                <a:off x="57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AutoShape 260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AutoShape 261"/>
              <p:cNvSpPr>
                <a:spLocks noChangeArrowheads="1"/>
              </p:cNvSpPr>
              <p:nvPr/>
            </p:nvSpPr>
            <p:spPr bwMode="auto">
              <a:xfrm>
                <a:off x="57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AutoShape 267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AutoShape 268"/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AutoShape 269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AutoShape 270"/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AutoShape 271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AutoShape 277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utoShape 278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AutoShape 279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utoShape 280"/>
              <p:cNvSpPr>
                <a:spLocks noChangeArrowheads="1"/>
              </p:cNvSpPr>
              <p:nvPr/>
            </p:nvSpPr>
            <p:spPr bwMode="auto">
              <a:xfrm>
                <a:off x="48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utoShape 281"/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utoShape 303"/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utoShape 304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utoShape 305"/>
              <p:cNvSpPr>
                <a:spLocks noChangeArrowheads="1"/>
              </p:cNvSpPr>
              <p:nvPr/>
            </p:nvSpPr>
            <p:spPr bwMode="auto">
              <a:xfrm>
                <a:off x="4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utoShape 306"/>
              <p:cNvSpPr>
                <a:spLocks noChangeArrowheads="1"/>
              </p:cNvSpPr>
              <p:nvPr/>
            </p:nvSpPr>
            <p:spPr bwMode="auto">
              <a:xfrm>
                <a:off x="4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utoShape 307"/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Oval 309"/>
              <p:cNvSpPr>
                <a:spLocks noChangeArrowheads="1"/>
              </p:cNvSpPr>
              <p:nvPr/>
            </p:nvSpPr>
            <p:spPr bwMode="auto">
              <a:xfrm>
                <a:off x="528" y="36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Oval 310"/>
              <p:cNvSpPr>
                <a:spLocks noChangeArrowheads="1"/>
              </p:cNvSpPr>
              <p:nvPr/>
            </p:nvSpPr>
            <p:spPr bwMode="auto">
              <a:xfrm>
                <a:off x="528" y="35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Oval 311"/>
              <p:cNvSpPr>
                <a:spLocks noChangeArrowheads="1"/>
              </p:cNvSpPr>
              <p:nvPr/>
            </p:nvSpPr>
            <p:spPr bwMode="auto">
              <a:xfrm>
                <a:off x="528" y="331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Oval 312"/>
              <p:cNvSpPr>
                <a:spLocks noChangeArrowheads="1"/>
              </p:cNvSpPr>
              <p:nvPr/>
            </p:nvSpPr>
            <p:spPr bwMode="auto">
              <a:xfrm>
                <a:off x="528" y="312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Oval 313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314"/>
              <p:cNvSpPr>
                <a:spLocks noChangeShapeType="1"/>
              </p:cNvSpPr>
              <p:nvPr/>
            </p:nvSpPr>
            <p:spPr bwMode="auto">
              <a:xfrm flipV="1">
                <a:off x="528" y="283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315"/>
              <p:cNvSpPr>
                <a:spLocks noChangeShapeType="1"/>
              </p:cNvSpPr>
              <p:nvPr/>
            </p:nvSpPr>
            <p:spPr bwMode="auto">
              <a:xfrm flipV="1">
                <a:off x="528" y="2784"/>
                <a:ext cx="33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317"/>
              <p:cNvSpPr>
                <a:spLocks noChangeShapeType="1"/>
              </p:cNvSpPr>
              <p:nvPr/>
            </p:nvSpPr>
            <p:spPr bwMode="auto">
              <a:xfrm flipV="1">
                <a:off x="528" y="3120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318"/>
              <p:cNvSpPr>
                <a:spLocks noChangeShapeType="1"/>
              </p:cNvSpPr>
              <p:nvPr/>
            </p:nvSpPr>
            <p:spPr bwMode="auto">
              <a:xfrm flipV="1">
                <a:off x="576" y="3456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528"/>
            <p:cNvGrpSpPr>
              <a:grpSpLocks/>
            </p:cNvGrpSpPr>
            <p:nvPr/>
          </p:nvGrpSpPr>
          <p:grpSpPr bwMode="auto">
            <a:xfrm>
              <a:off x="1680" y="2352"/>
              <a:ext cx="576" cy="1344"/>
              <a:chOff x="1680" y="2352"/>
              <a:chExt cx="576" cy="1344"/>
            </a:xfrm>
          </p:grpSpPr>
          <p:sp>
            <p:nvSpPr>
              <p:cNvPr id="161" name="AutoShape 321"/>
              <p:cNvSpPr>
                <a:spLocks noChangeArrowheads="1"/>
              </p:cNvSpPr>
              <p:nvPr/>
            </p:nvSpPr>
            <p:spPr bwMode="auto">
              <a:xfrm>
                <a:off x="201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322"/>
              <p:cNvSpPr>
                <a:spLocks noChangeArrowheads="1"/>
              </p:cNvSpPr>
              <p:nvPr/>
            </p:nvSpPr>
            <p:spPr bwMode="auto">
              <a:xfrm>
                <a:off x="201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AutoShape 323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324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325"/>
              <p:cNvSpPr>
                <a:spLocks noChangeArrowheads="1"/>
              </p:cNvSpPr>
              <p:nvPr/>
            </p:nvSpPr>
            <p:spPr bwMode="auto">
              <a:xfrm>
                <a:off x="2016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326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327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328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329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33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331"/>
              <p:cNvSpPr>
                <a:spLocks noChangeArrowheads="1"/>
              </p:cNvSpPr>
              <p:nvPr/>
            </p:nvSpPr>
            <p:spPr bwMode="auto">
              <a:xfrm>
                <a:off x="192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332"/>
              <p:cNvSpPr>
                <a:spLocks noChangeArrowheads="1"/>
              </p:cNvSpPr>
              <p:nvPr/>
            </p:nvSpPr>
            <p:spPr bwMode="auto">
              <a:xfrm>
                <a:off x="192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333"/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334"/>
              <p:cNvSpPr>
                <a:spLocks noChangeArrowheads="1"/>
              </p:cNvSpPr>
              <p:nvPr/>
            </p:nvSpPr>
            <p:spPr bwMode="auto">
              <a:xfrm>
                <a:off x="192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335"/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336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337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338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339"/>
              <p:cNvSpPr>
                <a:spLocks noChangeArrowheads="1"/>
              </p:cNvSpPr>
              <p:nvPr/>
            </p:nvSpPr>
            <p:spPr bwMode="auto">
              <a:xfrm>
                <a:off x="1872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340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341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342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343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344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345"/>
              <p:cNvSpPr>
                <a:spLocks noChangeArrowheads="1"/>
              </p:cNvSpPr>
              <p:nvPr/>
            </p:nvSpPr>
            <p:spPr bwMode="auto">
              <a:xfrm>
                <a:off x="182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346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347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utoShape 348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349"/>
              <p:cNvSpPr>
                <a:spLocks noChangeArrowheads="1"/>
              </p:cNvSpPr>
              <p:nvPr/>
            </p:nvSpPr>
            <p:spPr bwMode="auto">
              <a:xfrm>
                <a:off x="177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350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351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352"/>
              <p:cNvSpPr>
                <a:spLocks noChangeArrowheads="1"/>
              </p:cNvSpPr>
              <p:nvPr/>
            </p:nvSpPr>
            <p:spPr bwMode="auto">
              <a:xfrm>
                <a:off x="17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353"/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354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355"/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356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357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358"/>
              <p:cNvSpPr>
                <a:spLocks noChangeArrowheads="1"/>
              </p:cNvSpPr>
              <p:nvPr/>
            </p:nvSpPr>
            <p:spPr bwMode="auto">
              <a:xfrm>
                <a:off x="168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359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360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361"/>
              <p:cNvSpPr>
                <a:spLocks noChangeArrowheads="1"/>
              </p:cNvSpPr>
              <p:nvPr/>
            </p:nvSpPr>
            <p:spPr bwMode="auto">
              <a:xfrm>
                <a:off x="1776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362"/>
              <p:cNvSpPr>
                <a:spLocks noChangeArrowheads="1"/>
              </p:cNvSpPr>
              <p:nvPr/>
            </p:nvSpPr>
            <p:spPr bwMode="auto">
              <a:xfrm>
                <a:off x="1776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Oval 363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Oval 364"/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Oval 365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521"/>
              <p:cNvSpPr>
                <a:spLocks noChangeShapeType="1"/>
              </p:cNvSpPr>
              <p:nvPr/>
            </p:nvSpPr>
            <p:spPr bwMode="auto">
              <a:xfrm flipV="1">
                <a:off x="1824" y="2544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525"/>
              <p:cNvSpPr>
                <a:spLocks noChangeShapeType="1"/>
              </p:cNvSpPr>
              <p:nvPr/>
            </p:nvSpPr>
            <p:spPr bwMode="auto">
              <a:xfrm flipV="1">
                <a:off x="1824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526"/>
              <p:cNvSpPr>
                <a:spLocks noChangeShapeType="1"/>
              </p:cNvSpPr>
              <p:nvPr/>
            </p:nvSpPr>
            <p:spPr bwMode="auto">
              <a:xfrm flipV="1">
                <a:off x="1824" y="307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527"/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532"/>
            <p:cNvGrpSpPr>
              <a:grpSpLocks/>
            </p:cNvGrpSpPr>
            <p:nvPr/>
          </p:nvGrpSpPr>
          <p:grpSpPr bwMode="auto">
            <a:xfrm>
              <a:off x="2448" y="2352"/>
              <a:ext cx="576" cy="1488"/>
              <a:chOff x="2448" y="2352"/>
              <a:chExt cx="576" cy="1488"/>
            </a:xfrm>
          </p:grpSpPr>
          <p:sp>
            <p:nvSpPr>
              <p:cNvPr id="112" name="AutoShape 371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AutoShape 372"/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373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374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375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376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377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378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379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380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381"/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382"/>
              <p:cNvSpPr>
                <a:spLocks noChangeArrowheads="1"/>
              </p:cNvSpPr>
              <p:nvPr/>
            </p:nvSpPr>
            <p:spPr bwMode="auto">
              <a:xfrm>
                <a:off x="268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383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384"/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385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386"/>
              <p:cNvSpPr>
                <a:spLocks noChangeArrowheads="1"/>
              </p:cNvSpPr>
              <p:nvPr/>
            </p:nvSpPr>
            <p:spPr bwMode="auto">
              <a:xfrm>
                <a:off x="264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387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388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38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390"/>
              <p:cNvSpPr>
                <a:spLocks noChangeArrowheads="1"/>
              </p:cNvSpPr>
              <p:nvPr/>
            </p:nvSpPr>
            <p:spPr bwMode="auto">
              <a:xfrm>
                <a:off x="264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391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392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393"/>
              <p:cNvSpPr>
                <a:spLocks noChangeArrowheads="1"/>
              </p:cNvSpPr>
              <p:nvPr/>
            </p:nvSpPr>
            <p:spPr bwMode="auto">
              <a:xfrm>
                <a:off x="259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394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395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396"/>
              <p:cNvSpPr>
                <a:spLocks noChangeArrowheads="1"/>
              </p:cNvSpPr>
              <p:nvPr/>
            </p:nvSpPr>
            <p:spPr bwMode="auto">
              <a:xfrm>
                <a:off x="254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397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398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399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400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401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402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403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404"/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405"/>
              <p:cNvSpPr>
                <a:spLocks noChangeArrowheads="1"/>
              </p:cNvSpPr>
              <p:nvPr/>
            </p:nvSpPr>
            <p:spPr bwMode="auto">
              <a:xfrm>
                <a:off x="249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406"/>
              <p:cNvSpPr>
                <a:spLocks noChangeArrowheads="1"/>
              </p:cNvSpPr>
              <p:nvPr/>
            </p:nvSpPr>
            <p:spPr bwMode="auto">
              <a:xfrm>
                <a:off x="2448" y="36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407"/>
              <p:cNvSpPr>
                <a:spLocks noChangeArrowheads="1"/>
              </p:cNvSpPr>
              <p:nvPr/>
            </p:nvSpPr>
            <p:spPr bwMode="auto">
              <a:xfrm>
                <a:off x="244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408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409"/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410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411"/>
              <p:cNvSpPr>
                <a:spLocks noChangeArrowheads="1"/>
              </p:cNvSpPr>
              <p:nvPr/>
            </p:nvSpPr>
            <p:spPr bwMode="auto">
              <a:xfrm>
                <a:off x="2544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412"/>
              <p:cNvSpPr>
                <a:spLocks noChangeArrowheads="1"/>
              </p:cNvSpPr>
              <p:nvPr/>
            </p:nvSpPr>
            <p:spPr bwMode="auto">
              <a:xfrm>
                <a:off x="2544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Oval 413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Oval 414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Oval 415"/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416"/>
              <p:cNvSpPr>
                <a:spLocks noChangeShapeType="1"/>
              </p:cNvSpPr>
              <p:nvPr/>
            </p:nvSpPr>
            <p:spPr bwMode="auto">
              <a:xfrm flipV="1">
                <a:off x="2544" y="2688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417"/>
              <p:cNvSpPr>
                <a:spLocks noChangeShapeType="1"/>
              </p:cNvSpPr>
              <p:nvPr/>
            </p:nvSpPr>
            <p:spPr bwMode="auto">
              <a:xfrm flipV="1">
                <a:off x="2544" y="283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530"/>
              <p:cNvSpPr>
                <a:spLocks noChangeShapeType="1"/>
              </p:cNvSpPr>
              <p:nvPr/>
            </p:nvSpPr>
            <p:spPr bwMode="auto">
              <a:xfrm flipV="1">
                <a:off x="259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531"/>
              <p:cNvSpPr>
                <a:spLocks noChangeShapeType="1"/>
              </p:cNvSpPr>
              <p:nvPr/>
            </p:nvSpPr>
            <p:spPr bwMode="auto">
              <a:xfrm flipV="1">
                <a:off x="2592" y="336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37"/>
            <p:cNvGrpSpPr>
              <a:grpSpLocks/>
            </p:cNvGrpSpPr>
            <p:nvPr/>
          </p:nvGrpSpPr>
          <p:grpSpPr bwMode="auto">
            <a:xfrm>
              <a:off x="3216" y="2352"/>
              <a:ext cx="576" cy="1344"/>
              <a:chOff x="3216" y="2352"/>
              <a:chExt cx="576" cy="1344"/>
            </a:xfrm>
          </p:grpSpPr>
          <p:sp>
            <p:nvSpPr>
              <p:cNvPr id="62" name="AutoShape 4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422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423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42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425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426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427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428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429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430"/>
              <p:cNvSpPr>
                <a:spLocks noChangeArrowheads="1"/>
              </p:cNvSpPr>
              <p:nvPr/>
            </p:nvSpPr>
            <p:spPr bwMode="auto">
              <a:xfrm>
                <a:off x="350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431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432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433"/>
              <p:cNvSpPr>
                <a:spLocks noChangeArrowheads="1"/>
              </p:cNvSpPr>
              <p:nvPr/>
            </p:nvSpPr>
            <p:spPr bwMode="auto">
              <a:xfrm>
                <a:off x="345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434"/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435"/>
              <p:cNvSpPr>
                <a:spLocks noChangeArrowheads="1"/>
              </p:cNvSpPr>
              <p:nvPr/>
            </p:nvSpPr>
            <p:spPr bwMode="auto">
              <a:xfrm>
                <a:off x="3456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436"/>
              <p:cNvSpPr>
                <a:spLocks noChangeArrowheads="1"/>
              </p:cNvSpPr>
              <p:nvPr/>
            </p:nvSpPr>
            <p:spPr bwMode="auto">
              <a:xfrm>
                <a:off x="340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437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438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439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440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441"/>
              <p:cNvSpPr>
                <a:spLocks noChangeArrowheads="1"/>
              </p:cNvSpPr>
              <p:nvPr/>
            </p:nvSpPr>
            <p:spPr bwMode="auto">
              <a:xfrm>
                <a:off x="336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442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443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444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445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446"/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447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448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449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450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451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452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453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454"/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455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456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457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458"/>
              <p:cNvSpPr>
                <a:spLocks noChangeArrowheads="1"/>
              </p:cNvSpPr>
              <p:nvPr/>
            </p:nvSpPr>
            <p:spPr bwMode="auto">
              <a:xfrm>
                <a:off x="32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459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460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Oval 461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Oval 462"/>
              <p:cNvSpPr>
                <a:spLocks noChangeArrowheads="1"/>
              </p:cNvSpPr>
              <p:nvPr/>
            </p:nvSpPr>
            <p:spPr bwMode="auto">
              <a:xfrm>
                <a:off x="3312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Oval 463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Oval 464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Oval 465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66"/>
              <p:cNvSpPr>
                <a:spLocks noChangeShapeType="1"/>
              </p:cNvSpPr>
              <p:nvPr/>
            </p:nvSpPr>
            <p:spPr bwMode="auto">
              <a:xfrm flipV="1">
                <a:off x="3312" y="273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533"/>
              <p:cNvSpPr>
                <a:spLocks noChangeShapeType="1"/>
              </p:cNvSpPr>
              <p:nvPr/>
            </p:nvSpPr>
            <p:spPr bwMode="auto">
              <a:xfrm flipV="1">
                <a:off x="3360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534"/>
              <p:cNvSpPr>
                <a:spLocks noChangeShapeType="1"/>
              </p:cNvSpPr>
              <p:nvPr/>
            </p:nvSpPr>
            <p:spPr bwMode="auto">
              <a:xfrm flipV="1">
                <a:off x="3360" y="316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535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536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40"/>
            <p:cNvGrpSpPr>
              <a:grpSpLocks/>
            </p:cNvGrpSpPr>
            <p:nvPr/>
          </p:nvGrpSpPr>
          <p:grpSpPr bwMode="auto">
            <a:xfrm>
              <a:off x="4032" y="2352"/>
              <a:ext cx="576" cy="1344"/>
              <a:chOff x="4032" y="2352"/>
              <a:chExt cx="576" cy="1344"/>
            </a:xfrm>
          </p:grpSpPr>
          <p:sp>
            <p:nvSpPr>
              <p:cNvPr id="12" name="AutoShape 471"/>
              <p:cNvSpPr>
                <a:spLocks noChangeArrowheads="1"/>
              </p:cNvSpPr>
              <p:nvPr/>
            </p:nvSpPr>
            <p:spPr bwMode="auto">
              <a:xfrm>
                <a:off x="4368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472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47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474"/>
              <p:cNvSpPr>
                <a:spLocks noChangeArrowheads="1"/>
              </p:cNvSpPr>
              <p:nvPr/>
            </p:nvSpPr>
            <p:spPr bwMode="auto">
              <a:xfrm>
                <a:off x="436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475"/>
              <p:cNvSpPr>
                <a:spLocks noChangeArrowheads="1"/>
              </p:cNvSpPr>
              <p:nvPr/>
            </p:nvSpPr>
            <p:spPr bwMode="auto">
              <a:xfrm>
                <a:off x="436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476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utoShape 477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478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479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480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481"/>
              <p:cNvSpPr>
                <a:spLocks noChangeArrowheads="1"/>
              </p:cNvSpPr>
              <p:nvPr/>
            </p:nvSpPr>
            <p:spPr bwMode="auto">
              <a:xfrm>
                <a:off x="427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82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483"/>
              <p:cNvSpPr>
                <a:spLocks noChangeArrowheads="1"/>
              </p:cNvSpPr>
              <p:nvPr/>
            </p:nvSpPr>
            <p:spPr bwMode="auto">
              <a:xfrm>
                <a:off x="427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484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utoShape 485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486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487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488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489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490"/>
              <p:cNvSpPr>
                <a:spLocks noChangeArrowheads="1"/>
              </p:cNvSpPr>
              <p:nvPr/>
            </p:nvSpPr>
            <p:spPr bwMode="auto">
              <a:xfrm>
                <a:off x="422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491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492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49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49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495"/>
              <p:cNvSpPr>
                <a:spLocks noChangeArrowheads="1"/>
              </p:cNvSpPr>
              <p:nvPr/>
            </p:nvSpPr>
            <p:spPr bwMode="auto">
              <a:xfrm>
                <a:off x="4176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496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497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498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499"/>
              <p:cNvSpPr>
                <a:spLocks noChangeArrowheads="1"/>
              </p:cNvSpPr>
              <p:nvPr/>
            </p:nvSpPr>
            <p:spPr bwMode="auto">
              <a:xfrm>
                <a:off x="412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00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501"/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502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AutoShape 503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504"/>
              <p:cNvSpPr>
                <a:spLocks noChangeArrowheads="1"/>
              </p:cNvSpPr>
              <p:nvPr/>
            </p:nvSpPr>
            <p:spPr bwMode="auto">
              <a:xfrm>
                <a:off x="408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505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506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07"/>
              <p:cNvSpPr>
                <a:spLocks noChangeArrowheads="1"/>
              </p:cNvSpPr>
              <p:nvPr/>
            </p:nvSpPr>
            <p:spPr bwMode="auto">
              <a:xfrm>
                <a:off x="403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508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509"/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AutoShape 510"/>
              <p:cNvSpPr>
                <a:spLocks noChangeArrowheads="1"/>
              </p:cNvSpPr>
              <p:nvPr/>
            </p:nvSpPr>
            <p:spPr bwMode="auto">
              <a:xfrm>
                <a:off x="403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511"/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512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513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514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515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16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17"/>
              <p:cNvSpPr>
                <a:spLocks noChangeShapeType="1"/>
              </p:cNvSpPr>
              <p:nvPr/>
            </p:nvSpPr>
            <p:spPr bwMode="auto">
              <a:xfrm flipV="1">
                <a:off x="4128" y="2736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8"/>
              <p:cNvSpPr>
                <a:spLocks noChangeShapeType="1"/>
              </p:cNvSpPr>
              <p:nvPr/>
            </p:nvSpPr>
            <p:spPr bwMode="auto">
              <a:xfrm flipV="1">
                <a:off x="4128" y="2928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19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9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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0437"/>
            <a:ext cx="8229600" cy="15541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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 distributes horizontal/vertical alignment using a period 24 cycle about a fixed origin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Implemented as a linear mapping of GF(5)  GF(5)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6" name="Group 223"/>
          <p:cNvGrpSpPr/>
          <p:nvPr/>
        </p:nvGrpSpPr>
        <p:grpSpPr>
          <a:xfrm>
            <a:off x="1752600" y="1371600"/>
            <a:ext cx="5638800" cy="2971800"/>
            <a:chOff x="1524000" y="3048000"/>
            <a:chExt cx="6172200" cy="3429000"/>
          </a:xfrm>
        </p:grpSpPr>
        <p:grpSp>
          <p:nvGrpSpPr>
            <p:cNvPr id="7" name="Group 221"/>
            <p:cNvGrpSpPr/>
            <p:nvPr/>
          </p:nvGrpSpPr>
          <p:grpSpPr>
            <a:xfrm>
              <a:off x="1524000" y="3048000"/>
              <a:ext cx="6172200" cy="1600200"/>
              <a:chOff x="1524000" y="3048000"/>
              <a:chExt cx="6172200" cy="1600200"/>
            </a:xfrm>
          </p:grpSpPr>
          <p:grpSp>
            <p:nvGrpSpPr>
              <p:cNvPr id="8" name="Group 290"/>
              <p:cNvGrpSpPr>
                <a:grpSpLocks/>
              </p:cNvGrpSpPr>
              <p:nvPr/>
            </p:nvGrpSpPr>
            <p:grpSpPr bwMode="auto">
              <a:xfrm>
                <a:off x="1524000" y="3048000"/>
                <a:ext cx="1600200" cy="1600200"/>
                <a:chOff x="960" y="1920"/>
                <a:chExt cx="1008" cy="1008"/>
              </a:xfrm>
            </p:grpSpPr>
            <p:grpSp>
              <p:nvGrpSpPr>
                <p:cNvPr id="9" name="Group 101"/>
                <p:cNvGrpSpPr>
                  <a:grpSpLocks/>
                </p:cNvGrpSpPr>
                <p:nvPr/>
              </p:nvGrpSpPr>
              <p:grpSpPr bwMode="auto">
                <a:xfrm>
                  <a:off x="960" y="1920"/>
                  <a:ext cx="1008" cy="1008"/>
                  <a:chOff x="1008" y="2736"/>
                  <a:chExt cx="1008" cy="1008"/>
                </a:xfrm>
              </p:grpSpPr>
              <p:sp>
                <p:nvSpPr>
                  <p:cNvPr id="200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1" name="AutoShape 76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utoShape 7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6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8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9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0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1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" name="AutoShape 8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" name="AutoShape 8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8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9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0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1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3" name="AutoShape 99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1" name="Oval 237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Oval 238"/>
                <p:cNvSpPr>
                  <a:spLocks noChangeArrowheads="1"/>
                </p:cNvSpPr>
                <p:nvPr/>
              </p:nvSpPr>
              <p:spPr bwMode="auto">
                <a:xfrm>
                  <a:off x="1200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Oval 239"/>
                <p:cNvSpPr>
                  <a:spLocks noChangeArrowheads="1"/>
                </p:cNvSpPr>
                <p:nvPr/>
              </p:nvSpPr>
              <p:spPr bwMode="auto">
                <a:xfrm>
                  <a:off x="139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" name="Oval 24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Oval 241"/>
                <p:cNvSpPr>
                  <a:spLocks noChangeArrowheads="1"/>
                </p:cNvSpPr>
                <p:nvPr/>
              </p:nvSpPr>
              <p:spPr bwMode="auto">
                <a:xfrm>
                  <a:off x="177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Line 269"/>
                <p:cNvSpPr>
                  <a:spLocks noChangeShapeType="1"/>
                </p:cNvSpPr>
                <p:nvPr/>
              </p:nvSpPr>
              <p:spPr bwMode="auto">
                <a:xfrm>
                  <a:off x="1056" y="206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270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1248" y="264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1056" y="283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91"/>
              <p:cNvGrpSpPr>
                <a:grpSpLocks/>
              </p:cNvGrpSpPr>
              <p:nvPr/>
            </p:nvGrpSpPr>
            <p:grpSpPr bwMode="auto">
              <a:xfrm>
                <a:off x="3810000" y="3048000"/>
                <a:ext cx="1600200" cy="1600200"/>
                <a:chOff x="2448" y="1920"/>
                <a:chExt cx="1008" cy="1008"/>
              </a:xfrm>
            </p:grpSpPr>
            <p:grpSp>
              <p:nvGrpSpPr>
                <p:cNvPr id="11" name="Group 232"/>
                <p:cNvGrpSpPr>
                  <a:grpSpLocks/>
                </p:cNvGrpSpPr>
                <p:nvPr/>
              </p:nvGrpSpPr>
              <p:grpSpPr bwMode="auto">
                <a:xfrm>
                  <a:off x="2448" y="1920"/>
                  <a:ext cx="1008" cy="1008"/>
                  <a:chOff x="2448" y="1824"/>
                  <a:chExt cx="1008" cy="1008"/>
                </a:xfrm>
              </p:grpSpPr>
              <p:sp>
                <p:nvSpPr>
                  <p:cNvPr id="165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0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AutoShape 10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8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AutoShape 109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AutoShape 11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AutoShape 117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AutoShape 11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1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AutoShape 12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3" name="AutoShape 12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AutoShape 122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" name="AutoShap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AutoShape 1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" name="AutoShape 12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8" name="AutoShap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9" name="AutoShape 127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6" name="Oval 242"/>
                <p:cNvSpPr>
                  <a:spLocks noChangeArrowheads="1"/>
                </p:cNvSpPr>
                <p:nvPr/>
              </p:nvSpPr>
              <p:spPr bwMode="auto">
                <a:xfrm>
                  <a:off x="249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243"/>
                <p:cNvSpPr>
                  <a:spLocks noChangeArrowheads="1"/>
                </p:cNvSpPr>
                <p:nvPr/>
              </p:nvSpPr>
              <p:spPr bwMode="auto">
                <a:xfrm>
                  <a:off x="268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Oval 244"/>
                <p:cNvSpPr>
                  <a:spLocks noChangeArrowheads="1"/>
                </p:cNvSpPr>
                <p:nvPr/>
              </p:nvSpPr>
              <p:spPr bwMode="auto">
                <a:xfrm>
                  <a:off x="28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Oval 245"/>
                <p:cNvSpPr>
                  <a:spLocks noChangeArrowheads="1"/>
                </p:cNvSpPr>
                <p:nvPr/>
              </p:nvSpPr>
              <p:spPr bwMode="auto">
                <a:xfrm>
                  <a:off x="3072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246"/>
                <p:cNvSpPr>
                  <a:spLocks noChangeArrowheads="1"/>
                </p:cNvSpPr>
                <p:nvPr/>
              </p:nvSpPr>
              <p:spPr bwMode="auto">
                <a:xfrm>
                  <a:off x="3264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268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276"/>
                <p:cNvSpPr>
                  <a:spLocks noChangeShapeType="1"/>
                </p:cNvSpPr>
                <p:nvPr/>
              </p:nvSpPr>
              <p:spPr bwMode="auto">
                <a:xfrm>
                  <a:off x="3120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277"/>
                <p:cNvSpPr>
                  <a:spLocks noChangeShapeType="1"/>
                </p:cNvSpPr>
                <p:nvPr/>
              </p:nvSpPr>
              <p:spPr bwMode="auto">
                <a:xfrm>
                  <a:off x="3312" y="2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92"/>
              <p:cNvGrpSpPr>
                <a:grpSpLocks/>
              </p:cNvGrpSpPr>
              <p:nvPr/>
            </p:nvGrpSpPr>
            <p:grpSpPr bwMode="auto">
              <a:xfrm>
                <a:off x="6096000" y="3048000"/>
                <a:ext cx="1600200" cy="1600200"/>
                <a:chOff x="3840" y="1920"/>
                <a:chExt cx="1008" cy="1008"/>
              </a:xfrm>
            </p:grpSpPr>
            <p:grpSp>
              <p:nvGrpSpPr>
                <p:cNvPr id="225" name="Group 234"/>
                <p:cNvGrpSpPr>
                  <a:grpSpLocks/>
                </p:cNvGrpSpPr>
                <p:nvPr/>
              </p:nvGrpSpPr>
              <p:grpSpPr bwMode="auto">
                <a:xfrm>
                  <a:off x="3840" y="1920"/>
                  <a:ext cx="1008" cy="1008"/>
                  <a:chOff x="3840" y="1824"/>
                  <a:chExt cx="1008" cy="1008"/>
                </a:xfrm>
              </p:grpSpPr>
              <p:sp>
                <p:nvSpPr>
                  <p:cNvPr id="130" name="AutoShape 12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AutoShape 13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Auto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AutoShape 132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13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AutoShape 135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AutoShape 13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AutoShape 13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AutoShape 13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AutoShape 13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AutoShape 14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AutoShape 14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utoShap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AutoShape 144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AutoShape 145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AutoShape 14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AutoShape 14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AutoShape 14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AutoShape 15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15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AutoShape 152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AutoShap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1" name="Oval 247"/>
                <p:cNvSpPr>
                  <a:spLocks noChangeArrowheads="1"/>
                </p:cNvSpPr>
                <p:nvPr/>
              </p:nvSpPr>
              <p:spPr bwMode="auto">
                <a:xfrm>
                  <a:off x="3888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Oval 248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Oval 249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Oval 250"/>
                <p:cNvSpPr>
                  <a:spLocks noChangeArrowheads="1"/>
                </p:cNvSpPr>
                <p:nvPr/>
              </p:nvSpPr>
              <p:spPr bwMode="auto">
                <a:xfrm>
                  <a:off x="4464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Oval 251"/>
                <p:cNvSpPr>
                  <a:spLocks noChangeArrowheads="1"/>
                </p:cNvSpPr>
                <p:nvPr/>
              </p:nvSpPr>
              <p:spPr bwMode="auto">
                <a:xfrm>
                  <a:off x="4656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936" y="2256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279"/>
                <p:cNvSpPr>
                  <a:spLocks noChangeShapeType="1"/>
                </p:cNvSpPr>
                <p:nvPr/>
              </p:nvSpPr>
              <p:spPr bwMode="auto">
                <a:xfrm>
                  <a:off x="4080" y="2448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280"/>
                <p:cNvSpPr>
                  <a:spLocks noChangeShapeType="1"/>
                </p:cNvSpPr>
                <p:nvPr/>
              </p:nvSpPr>
              <p:spPr bwMode="auto">
                <a:xfrm flipH="1" flipV="1">
                  <a:off x="4272" y="2064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Line 281"/>
                <p:cNvSpPr>
                  <a:spLocks noChangeShapeType="1"/>
                </p:cNvSpPr>
                <p:nvPr/>
              </p:nvSpPr>
              <p:spPr bwMode="auto">
                <a:xfrm flipH="1">
                  <a:off x="4320" y="2496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6" name="Group 222"/>
            <p:cNvGrpSpPr/>
            <p:nvPr/>
          </p:nvGrpSpPr>
          <p:grpSpPr>
            <a:xfrm>
              <a:off x="1524000" y="4876800"/>
              <a:ext cx="6172200" cy="1600200"/>
              <a:chOff x="1524000" y="4876800"/>
              <a:chExt cx="6172200" cy="1600200"/>
            </a:xfrm>
          </p:grpSpPr>
          <p:grpSp>
            <p:nvGrpSpPr>
              <p:cNvPr id="227" name="Group 293"/>
              <p:cNvGrpSpPr>
                <a:grpSpLocks/>
              </p:cNvGrpSpPr>
              <p:nvPr/>
            </p:nvGrpSpPr>
            <p:grpSpPr bwMode="auto">
              <a:xfrm>
                <a:off x="1524000" y="4876800"/>
                <a:ext cx="1600200" cy="1600200"/>
                <a:chOff x="960" y="3072"/>
                <a:chExt cx="1008" cy="1008"/>
              </a:xfrm>
            </p:grpSpPr>
            <p:grpSp>
              <p:nvGrpSpPr>
                <p:cNvPr id="228" name="Group 235"/>
                <p:cNvGrpSpPr>
                  <a:grpSpLocks/>
                </p:cNvGrpSpPr>
                <p:nvPr/>
              </p:nvGrpSpPr>
              <p:grpSpPr bwMode="auto">
                <a:xfrm>
                  <a:off x="960" y="3072"/>
                  <a:ext cx="1008" cy="1008"/>
                  <a:chOff x="960" y="3024"/>
                  <a:chExt cx="1008" cy="1008"/>
                </a:xfrm>
              </p:grpSpPr>
              <p:sp>
                <p:nvSpPr>
                  <p:cNvPr id="92" name="AutoShape 155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AutoShape 156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157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AutoShape 15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AutoShape 15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AutoShape 16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AutoShape 16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AutoShape 16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AutoShape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AutoShape 16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AutoShape 16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AutoShape 16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AutoShape 16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AutoShape 16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170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AutoShape 171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AutoShape 17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AutoShape 17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AutoShape 174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17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AutoShape 17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AutoShape 17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AutoShape 17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AutoShape 17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3" name="Oval 252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253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Oval 254"/>
                <p:cNvSpPr>
                  <a:spLocks noChangeArrowheads="1"/>
                </p:cNvSpPr>
                <p:nvPr/>
              </p:nvSpPr>
              <p:spPr bwMode="auto">
                <a:xfrm>
                  <a:off x="139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255"/>
                <p:cNvSpPr>
                  <a:spLocks noChangeArrowheads="1"/>
                </p:cNvSpPr>
                <p:nvPr/>
              </p:nvSpPr>
              <p:spPr bwMode="auto">
                <a:xfrm>
                  <a:off x="1392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Oval 256"/>
                <p:cNvSpPr>
                  <a:spLocks noChangeArrowheads="1"/>
                </p:cNvSpPr>
                <p:nvPr/>
              </p:nvSpPr>
              <p:spPr bwMode="auto">
                <a:xfrm>
                  <a:off x="139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82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384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283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216"/>
                  <a:ext cx="24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284"/>
                <p:cNvSpPr>
                  <a:spLocks noChangeShapeType="1"/>
                </p:cNvSpPr>
                <p:nvPr/>
              </p:nvSpPr>
              <p:spPr bwMode="auto">
                <a:xfrm>
                  <a:off x="1440" y="3264"/>
                  <a:ext cx="3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285"/>
                <p:cNvSpPr>
                  <a:spLocks noChangeShapeType="1"/>
                </p:cNvSpPr>
                <p:nvPr/>
              </p:nvSpPr>
              <p:spPr bwMode="auto">
                <a:xfrm>
                  <a:off x="1392" y="3408"/>
                  <a:ext cx="24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294"/>
              <p:cNvGrpSpPr>
                <a:grpSpLocks/>
              </p:cNvGrpSpPr>
              <p:nvPr/>
            </p:nvGrpSpPr>
            <p:grpSpPr bwMode="auto">
              <a:xfrm>
                <a:off x="3810000" y="4876800"/>
                <a:ext cx="1600200" cy="1600200"/>
                <a:chOff x="2448" y="3072"/>
                <a:chExt cx="1008" cy="1008"/>
              </a:xfrm>
            </p:grpSpPr>
            <p:grpSp>
              <p:nvGrpSpPr>
                <p:cNvPr id="230" name="Group 236"/>
                <p:cNvGrpSpPr>
                  <a:grpSpLocks/>
                </p:cNvGrpSpPr>
                <p:nvPr/>
              </p:nvGrpSpPr>
              <p:grpSpPr bwMode="auto">
                <a:xfrm>
                  <a:off x="2448" y="3072"/>
                  <a:ext cx="1008" cy="1008"/>
                  <a:chOff x="2448" y="3024"/>
                  <a:chExt cx="1008" cy="1008"/>
                </a:xfrm>
              </p:grpSpPr>
              <p:sp>
                <p:nvSpPr>
                  <p:cNvPr id="57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AutoShape 18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AutoShape 18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AutoShape 18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AutoShape 18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AutoShape 186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AutoShape 18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AutoShape 18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AutoShape 18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AutoShape 190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AutoShape 19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AutoShape 1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AutoShape 19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AutoShape 19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AutoShape 19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AutoShape 19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AutoShape 19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19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AutoShape 19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AutoShape 2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20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2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AutoShape 20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utoShape 2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" name="Oval 257"/>
                <p:cNvSpPr>
                  <a:spLocks noChangeArrowheads="1"/>
                </p:cNvSpPr>
                <p:nvPr/>
              </p:nvSpPr>
              <p:spPr bwMode="auto">
                <a:xfrm>
                  <a:off x="2880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Oval 258"/>
                <p:cNvSpPr>
                  <a:spLocks noChangeArrowheads="1"/>
                </p:cNvSpPr>
                <p:nvPr/>
              </p:nvSpPr>
              <p:spPr bwMode="auto">
                <a:xfrm>
                  <a:off x="2688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Oval 259"/>
                <p:cNvSpPr>
                  <a:spLocks noChangeArrowheads="1"/>
                </p:cNvSpPr>
                <p:nvPr/>
              </p:nvSpPr>
              <p:spPr bwMode="auto">
                <a:xfrm>
                  <a:off x="326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Oval 260"/>
                <p:cNvSpPr>
                  <a:spLocks noChangeArrowheads="1"/>
                </p:cNvSpPr>
                <p:nvPr/>
              </p:nvSpPr>
              <p:spPr bwMode="auto">
                <a:xfrm>
                  <a:off x="249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261"/>
                <p:cNvSpPr>
                  <a:spLocks noChangeArrowheads="1"/>
                </p:cNvSpPr>
                <p:nvPr/>
              </p:nvSpPr>
              <p:spPr bwMode="auto">
                <a:xfrm>
                  <a:off x="307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286"/>
                <p:cNvSpPr>
                  <a:spLocks noChangeShapeType="1"/>
                </p:cNvSpPr>
                <p:nvPr/>
              </p:nvSpPr>
              <p:spPr bwMode="auto">
                <a:xfrm flipH="1" flipV="1">
                  <a:off x="3072" y="3216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87"/>
                <p:cNvSpPr>
                  <a:spLocks noChangeShapeType="1"/>
                </p:cNvSpPr>
                <p:nvPr/>
              </p:nvSpPr>
              <p:spPr bwMode="auto">
                <a:xfrm>
                  <a:off x="2736" y="3216"/>
                  <a:ext cx="576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288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3408"/>
                  <a:ext cx="528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289"/>
                <p:cNvSpPr>
                  <a:spLocks noChangeShapeType="1"/>
                </p:cNvSpPr>
                <p:nvPr/>
              </p:nvSpPr>
              <p:spPr bwMode="auto">
                <a:xfrm>
                  <a:off x="2544" y="379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1" name="Group 299"/>
              <p:cNvGrpSpPr>
                <a:grpSpLocks/>
              </p:cNvGrpSpPr>
              <p:nvPr/>
            </p:nvGrpSpPr>
            <p:grpSpPr bwMode="auto">
              <a:xfrm>
                <a:off x="6096000" y="4876800"/>
                <a:ext cx="1600200" cy="1600200"/>
                <a:chOff x="3840" y="3072"/>
                <a:chExt cx="1008" cy="1008"/>
              </a:xfrm>
            </p:grpSpPr>
            <p:grpSp>
              <p:nvGrpSpPr>
                <p:cNvPr id="232" name="Group 233"/>
                <p:cNvGrpSpPr>
                  <a:grpSpLocks/>
                </p:cNvGrpSpPr>
                <p:nvPr/>
              </p:nvGrpSpPr>
              <p:grpSpPr bwMode="auto">
                <a:xfrm>
                  <a:off x="3840" y="3072"/>
                  <a:ext cx="1008" cy="1008"/>
                  <a:chOff x="3840" y="3024"/>
                  <a:chExt cx="1008" cy="1008"/>
                </a:xfrm>
              </p:grpSpPr>
              <p:sp>
                <p:nvSpPr>
                  <p:cNvPr id="22" name="AutoShape 20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AutoShape 208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AutoShape 20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AutoShape 21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AutoShape 21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AutoShape 212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21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AutoShape 21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AutoShape 2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1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AutoShape 21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AutoShape 2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AutoShape 219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AutoShape 22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AutoShape 22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AutoShape 22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AutoShape 223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AutoShape 22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AutoShape 2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AutoShape 226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AutoShape 227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AutoShape 228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AutoShape 22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AutoShape 23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AutoShape 23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" name="Oval 262"/>
                <p:cNvSpPr>
                  <a:spLocks noChangeArrowheads="1"/>
                </p:cNvSpPr>
                <p:nvPr/>
              </p:nvSpPr>
              <p:spPr bwMode="auto">
                <a:xfrm>
                  <a:off x="427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Oval 263"/>
                <p:cNvSpPr>
                  <a:spLocks noChangeArrowheads="1"/>
                </p:cNvSpPr>
                <p:nvPr/>
              </p:nvSpPr>
              <p:spPr bwMode="auto">
                <a:xfrm>
                  <a:off x="4464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Oval 264"/>
                <p:cNvSpPr>
                  <a:spLocks noChangeArrowheads="1"/>
                </p:cNvSpPr>
                <p:nvPr/>
              </p:nvSpPr>
              <p:spPr bwMode="auto">
                <a:xfrm>
                  <a:off x="465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265"/>
                <p:cNvSpPr>
                  <a:spLocks noChangeArrowheads="1"/>
                </p:cNvSpPr>
                <p:nvPr/>
              </p:nvSpPr>
              <p:spPr bwMode="auto">
                <a:xfrm>
                  <a:off x="4128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266"/>
                <p:cNvSpPr>
                  <a:spLocks noChangeArrowheads="1"/>
                </p:cNvSpPr>
                <p:nvPr/>
              </p:nvSpPr>
              <p:spPr bwMode="auto">
                <a:xfrm>
                  <a:off x="3888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3936" y="3216"/>
                  <a:ext cx="192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296"/>
                <p:cNvSpPr>
                  <a:spLocks noChangeShapeType="1"/>
                </p:cNvSpPr>
                <p:nvPr/>
              </p:nvSpPr>
              <p:spPr bwMode="auto">
                <a:xfrm>
                  <a:off x="3936" y="3456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297"/>
                <p:cNvSpPr>
                  <a:spLocks noChangeShapeType="1"/>
                </p:cNvSpPr>
                <p:nvPr/>
              </p:nvSpPr>
              <p:spPr bwMode="auto">
                <a:xfrm>
                  <a:off x="4464" y="3264"/>
                  <a:ext cx="24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298"/>
                <p:cNvSpPr>
                  <a:spLocks noChangeShapeType="1"/>
                </p:cNvSpPr>
                <p:nvPr/>
              </p:nvSpPr>
              <p:spPr bwMode="auto">
                <a:xfrm flipH="1" flipV="1">
                  <a:off x="4128" y="3408"/>
                  <a:ext cx="576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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65637"/>
            <a:ext cx="8229600" cy="17827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(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 provides non-linearity</a:t>
            </a:r>
          </a:p>
          <a:p>
            <a:r>
              <a:rPr lang="en-US" sz="2400" dirty="0">
                <a:sym typeface="Symbol" pitchFamily="18" charset="2"/>
              </a:rPr>
              <a:t>Note it is a </a:t>
            </a:r>
            <a:r>
              <a:rPr lang="en-US" sz="2400" dirty="0" err="1">
                <a:sym typeface="Symbol" pitchFamily="18" charset="2"/>
              </a:rPr>
              <a:t>Feistel</a:t>
            </a:r>
            <a:r>
              <a:rPr lang="en-US" sz="2400" dirty="0">
                <a:sym typeface="Symbol" pitchFamily="18" charset="2"/>
              </a:rPr>
              <a:t>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grpSp>
        <p:nvGrpSpPr>
          <p:cNvPr id="6" name="Group 177"/>
          <p:cNvGrpSpPr>
            <a:grpSpLocks/>
          </p:cNvGrpSpPr>
          <p:nvPr/>
        </p:nvGrpSpPr>
        <p:grpSpPr bwMode="auto">
          <a:xfrm>
            <a:off x="3695700" y="1524000"/>
            <a:ext cx="1752600" cy="2590800"/>
            <a:chOff x="1872" y="1968"/>
            <a:chExt cx="1104" cy="1632"/>
          </a:xfrm>
        </p:grpSpPr>
        <p:grpSp>
          <p:nvGrpSpPr>
            <p:cNvPr id="7" name="Group 102"/>
            <p:cNvGrpSpPr>
              <a:grpSpLocks/>
            </p:cNvGrpSpPr>
            <p:nvPr/>
          </p:nvGrpSpPr>
          <p:grpSpPr bwMode="auto">
            <a:xfrm>
              <a:off x="1872" y="3360"/>
              <a:ext cx="1008" cy="240"/>
              <a:chOff x="1872" y="3360"/>
              <a:chExt cx="1008" cy="240"/>
            </a:xfrm>
          </p:grpSpPr>
          <p:sp>
            <p:nvSpPr>
              <p:cNvPr id="84" name="AutoShape 75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79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83"/>
              <p:cNvSpPr>
                <a:spLocks noChangeArrowheads="1"/>
              </p:cNvSpPr>
              <p:nvPr/>
            </p:nvSpPr>
            <p:spPr bwMode="auto">
              <a:xfrm>
                <a:off x="2256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87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96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01"/>
            <p:cNvGrpSpPr>
              <a:grpSpLocks/>
            </p:cNvGrpSpPr>
            <p:nvPr/>
          </p:nvGrpSpPr>
          <p:grpSpPr bwMode="auto">
            <a:xfrm>
              <a:off x="1872" y="1968"/>
              <a:ext cx="1008" cy="240"/>
              <a:chOff x="1872" y="2592"/>
              <a:chExt cx="1008" cy="240"/>
            </a:xfrm>
          </p:grpSpPr>
          <p:sp>
            <p:nvSpPr>
              <p:cNvPr id="79" name="AutoShape 92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93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94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95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00"/>
              <p:cNvSpPr>
                <a:spLocks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06"/>
            <p:cNvGrpSpPr>
              <a:grpSpLocks/>
            </p:cNvGrpSpPr>
            <p:nvPr/>
          </p:nvGrpSpPr>
          <p:grpSpPr bwMode="auto">
            <a:xfrm>
              <a:off x="1968" y="2688"/>
              <a:ext cx="240" cy="240"/>
              <a:chOff x="624" y="2688"/>
              <a:chExt cx="240" cy="240"/>
            </a:xfrm>
          </p:grpSpPr>
          <p:sp>
            <p:nvSpPr>
              <p:cNvPr id="76" name="AutoShape 103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04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05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07"/>
            <p:cNvGrpSpPr>
              <a:grpSpLocks/>
            </p:cNvGrpSpPr>
            <p:nvPr/>
          </p:nvGrpSpPr>
          <p:grpSpPr bwMode="auto">
            <a:xfrm>
              <a:off x="2160" y="2688"/>
              <a:ext cx="240" cy="240"/>
              <a:chOff x="624" y="2688"/>
              <a:chExt cx="240" cy="240"/>
            </a:xfrm>
          </p:grpSpPr>
          <p:sp>
            <p:nvSpPr>
              <p:cNvPr id="73" name="AutoShape 108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109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0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1"/>
            <p:cNvGrpSpPr>
              <a:grpSpLocks/>
            </p:cNvGrpSpPr>
            <p:nvPr/>
          </p:nvGrpSpPr>
          <p:grpSpPr bwMode="auto">
            <a:xfrm>
              <a:off x="2352" y="2688"/>
              <a:ext cx="240" cy="240"/>
              <a:chOff x="624" y="2688"/>
              <a:chExt cx="240" cy="240"/>
            </a:xfrm>
          </p:grpSpPr>
          <p:sp>
            <p:nvSpPr>
              <p:cNvPr id="70" name="AutoShape 112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4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5"/>
            <p:cNvGrpSpPr>
              <a:grpSpLocks/>
            </p:cNvGrpSpPr>
            <p:nvPr/>
          </p:nvGrpSpPr>
          <p:grpSpPr bwMode="auto">
            <a:xfrm>
              <a:off x="2544" y="2688"/>
              <a:ext cx="240" cy="240"/>
              <a:chOff x="624" y="2688"/>
              <a:chExt cx="240" cy="240"/>
            </a:xfrm>
          </p:grpSpPr>
          <p:sp>
            <p:nvSpPr>
              <p:cNvPr id="67" name="AutoShape 116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17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18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19"/>
            <p:cNvGrpSpPr>
              <a:grpSpLocks/>
            </p:cNvGrpSpPr>
            <p:nvPr/>
          </p:nvGrpSpPr>
          <p:grpSpPr bwMode="auto">
            <a:xfrm>
              <a:off x="2736" y="2688"/>
              <a:ext cx="240" cy="240"/>
              <a:chOff x="624" y="2688"/>
              <a:chExt cx="240" cy="240"/>
            </a:xfrm>
          </p:grpSpPr>
          <p:sp>
            <p:nvSpPr>
              <p:cNvPr id="64" name="AutoShape 12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121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22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 Box 123"/>
            <p:cNvSpPr txBox="1">
              <a:spLocks noChangeArrowheads="1"/>
            </p:cNvSpPr>
            <p:nvPr/>
          </p:nvSpPr>
          <p:spPr bwMode="auto">
            <a:xfrm>
              <a:off x="1872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064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6" name="Text Box 125"/>
            <p:cNvSpPr txBox="1">
              <a:spLocks noChangeArrowheads="1"/>
            </p:cNvSpPr>
            <p:nvPr/>
          </p:nvSpPr>
          <p:spPr bwMode="auto">
            <a:xfrm>
              <a:off x="2256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7" name="Text Box 126"/>
            <p:cNvSpPr txBox="1">
              <a:spLocks noChangeArrowheads="1"/>
            </p:cNvSpPr>
            <p:nvPr/>
          </p:nvSpPr>
          <p:spPr bwMode="auto">
            <a:xfrm>
              <a:off x="2448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8" name="Text Box 127"/>
            <p:cNvSpPr txBox="1">
              <a:spLocks noChangeArrowheads="1"/>
            </p:cNvSpPr>
            <p:nvPr/>
          </p:nvSpPr>
          <p:spPr bwMode="auto">
            <a:xfrm>
              <a:off x="2688" y="3072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9" name="Line 128"/>
            <p:cNvSpPr>
              <a:spLocks noChangeShapeType="1"/>
            </p:cNvSpPr>
            <p:nvPr/>
          </p:nvSpPr>
          <p:spPr bwMode="auto">
            <a:xfrm>
              <a:off x="1968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9"/>
            <p:cNvSpPr>
              <a:spLocks noChangeShapeType="1"/>
            </p:cNvSpPr>
            <p:nvPr/>
          </p:nvSpPr>
          <p:spPr bwMode="auto">
            <a:xfrm>
              <a:off x="216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0"/>
            <p:cNvSpPr>
              <a:spLocks noChangeShapeType="1"/>
            </p:cNvSpPr>
            <p:nvPr/>
          </p:nvSpPr>
          <p:spPr bwMode="auto">
            <a:xfrm>
              <a:off x="2352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1"/>
            <p:cNvSpPr>
              <a:spLocks noChangeShapeType="1"/>
            </p:cNvSpPr>
            <p:nvPr/>
          </p:nvSpPr>
          <p:spPr bwMode="auto">
            <a:xfrm>
              <a:off x="254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32"/>
            <p:cNvSpPr>
              <a:spLocks noChangeShapeType="1"/>
            </p:cNvSpPr>
            <p:nvPr/>
          </p:nvSpPr>
          <p:spPr bwMode="auto">
            <a:xfrm>
              <a:off x="278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33"/>
            <p:cNvSpPr>
              <a:spLocks noChangeShapeType="1"/>
            </p:cNvSpPr>
            <p:nvPr/>
          </p:nvSpPr>
          <p:spPr bwMode="auto">
            <a:xfrm>
              <a:off x="1968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34"/>
            <p:cNvSpPr>
              <a:spLocks noChangeShapeType="1"/>
            </p:cNvSpPr>
            <p:nvPr/>
          </p:nvSpPr>
          <p:spPr bwMode="auto">
            <a:xfrm>
              <a:off x="2208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35"/>
            <p:cNvSpPr>
              <a:spLocks noChangeShapeType="1"/>
            </p:cNvSpPr>
            <p:nvPr/>
          </p:nvSpPr>
          <p:spPr bwMode="auto">
            <a:xfrm>
              <a:off x="2352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6"/>
            <p:cNvSpPr>
              <a:spLocks noChangeShapeType="1"/>
            </p:cNvSpPr>
            <p:nvPr/>
          </p:nvSpPr>
          <p:spPr bwMode="auto">
            <a:xfrm>
              <a:off x="254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8"/>
            <p:cNvSpPr>
              <a:spLocks noChangeShapeType="1"/>
            </p:cNvSpPr>
            <p:nvPr/>
          </p:nvSpPr>
          <p:spPr bwMode="auto">
            <a:xfrm>
              <a:off x="278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139"/>
            <p:cNvSpPr>
              <a:spLocks noChangeArrowheads="1"/>
            </p:cNvSpPr>
            <p:nvPr/>
          </p:nvSpPr>
          <p:spPr bwMode="auto">
            <a:xfrm rot="10800000">
              <a:off x="2016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140"/>
            <p:cNvSpPr>
              <a:spLocks noChangeArrowheads="1"/>
            </p:cNvSpPr>
            <p:nvPr/>
          </p:nvSpPr>
          <p:spPr bwMode="auto">
            <a:xfrm rot="10800000">
              <a:off x="2208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41"/>
            <p:cNvSpPr>
              <a:spLocks noChangeArrowheads="1"/>
            </p:cNvSpPr>
            <p:nvPr/>
          </p:nvSpPr>
          <p:spPr bwMode="auto">
            <a:xfrm rot="10800000">
              <a:off x="2400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42"/>
            <p:cNvSpPr>
              <a:spLocks noChangeArrowheads="1"/>
            </p:cNvSpPr>
            <p:nvPr/>
          </p:nvSpPr>
          <p:spPr bwMode="auto">
            <a:xfrm rot="10800000">
              <a:off x="2592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43"/>
            <p:cNvSpPr>
              <a:spLocks noChangeArrowheads="1"/>
            </p:cNvSpPr>
            <p:nvPr/>
          </p:nvSpPr>
          <p:spPr bwMode="auto">
            <a:xfrm rot="10800000">
              <a:off x="2784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44"/>
            <p:cNvSpPr>
              <a:spLocks noChangeShapeType="1"/>
            </p:cNvSpPr>
            <p:nvPr/>
          </p:nvSpPr>
          <p:spPr bwMode="auto">
            <a:xfrm>
              <a:off x="1968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45"/>
            <p:cNvSpPr>
              <a:spLocks noChangeShapeType="1"/>
            </p:cNvSpPr>
            <p:nvPr/>
          </p:nvSpPr>
          <p:spPr bwMode="auto">
            <a:xfrm>
              <a:off x="2064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>
              <a:off x="2064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 flipV="1">
              <a:off x="2112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2064" y="2928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50"/>
            <p:cNvSpPr>
              <a:spLocks noChangeShapeType="1"/>
            </p:cNvSpPr>
            <p:nvPr/>
          </p:nvSpPr>
          <p:spPr bwMode="auto">
            <a:xfrm>
              <a:off x="2208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225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2256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 flipH="1">
              <a:off x="2304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4"/>
            <p:cNvSpPr>
              <a:spLocks noChangeShapeType="1"/>
            </p:cNvSpPr>
            <p:nvPr/>
          </p:nvSpPr>
          <p:spPr bwMode="auto">
            <a:xfrm>
              <a:off x="2304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55"/>
            <p:cNvSpPr>
              <a:spLocks noChangeShapeType="1"/>
            </p:cNvSpPr>
            <p:nvPr/>
          </p:nvSpPr>
          <p:spPr bwMode="auto">
            <a:xfrm flipH="1">
              <a:off x="2016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6"/>
            <p:cNvSpPr>
              <a:spLocks noChangeShapeType="1"/>
            </p:cNvSpPr>
            <p:nvPr/>
          </p:nvSpPr>
          <p:spPr bwMode="auto">
            <a:xfrm>
              <a:off x="2352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57"/>
            <p:cNvSpPr>
              <a:spLocks noChangeShapeType="1"/>
            </p:cNvSpPr>
            <p:nvPr/>
          </p:nvSpPr>
          <p:spPr bwMode="auto">
            <a:xfrm>
              <a:off x="244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59"/>
            <p:cNvSpPr>
              <a:spLocks noChangeShapeType="1"/>
            </p:cNvSpPr>
            <p:nvPr/>
          </p:nvSpPr>
          <p:spPr bwMode="auto">
            <a:xfrm>
              <a:off x="2448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60"/>
            <p:cNvSpPr>
              <a:spLocks noChangeShapeType="1"/>
            </p:cNvSpPr>
            <p:nvPr/>
          </p:nvSpPr>
          <p:spPr bwMode="auto">
            <a:xfrm flipH="1">
              <a:off x="2496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61"/>
            <p:cNvSpPr>
              <a:spLocks noChangeShapeType="1"/>
            </p:cNvSpPr>
            <p:nvPr/>
          </p:nvSpPr>
          <p:spPr bwMode="auto">
            <a:xfrm>
              <a:off x="249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62"/>
            <p:cNvSpPr>
              <a:spLocks noChangeShapeType="1"/>
            </p:cNvSpPr>
            <p:nvPr/>
          </p:nvSpPr>
          <p:spPr bwMode="auto">
            <a:xfrm flipH="1">
              <a:off x="2208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63"/>
            <p:cNvSpPr>
              <a:spLocks noChangeShapeType="1"/>
            </p:cNvSpPr>
            <p:nvPr/>
          </p:nvSpPr>
          <p:spPr bwMode="auto">
            <a:xfrm>
              <a:off x="2544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4"/>
            <p:cNvSpPr>
              <a:spLocks noChangeShapeType="1"/>
            </p:cNvSpPr>
            <p:nvPr/>
          </p:nvSpPr>
          <p:spPr bwMode="auto">
            <a:xfrm>
              <a:off x="2640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66"/>
            <p:cNvSpPr>
              <a:spLocks noChangeShapeType="1"/>
            </p:cNvSpPr>
            <p:nvPr/>
          </p:nvSpPr>
          <p:spPr bwMode="auto">
            <a:xfrm>
              <a:off x="268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67"/>
            <p:cNvSpPr>
              <a:spLocks noChangeShapeType="1"/>
            </p:cNvSpPr>
            <p:nvPr/>
          </p:nvSpPr>
          <p:spPr bwMode="auto">
            <a:xfrm>
              <a:off x="26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9"/>
            <p:cNvSpPr>
              <a:spLocks noChangeShapeType="1"/>
            </p:cNvSpPr>
            <p:nvPr/>
          </p:nvSpPr>
          <p:spPr bwMode="auto">
            <a:xfrm>
              <a:off x="2688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70"/>
            <p:cNvSpPr>
              <a:spLocks noChangeShapeType="1"/>
            </p:cNvSpPr>
            <p:nvPr/>
          </p:nvSpPr>
          <p:spPr bwMode="auto">
            <a:xfrm>
              <a:off x="2784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71"/>
            <p:cNvSpPr>
              <a:spLocks noChangeShapeType="1"/>
            </p:cNvSpPr>
            <p:nvPr/>
          </p:nvSpPr>
          <p:spPr bwMode="auto">
            <a:xfrm>
              <a:off x="2832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72"/>
            <p:cNvSpPr>
              <a:spLocks noChangeShapeType="1"/>
            </p:cNvSpPr>
            <p:nvPr/>
          </p:nvSpPr>
          <p:spPr bwMode="auto">
            <a:xfrm>
              <a:off x="283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73"/>
            <p:cNvSpPr>
              <a:spLocks noChangeShapeType="1"/>
            </p:cNvSpPr>
            <p:nvPr/>
          </p:nvSpPr>
          <p:spPr bwMode="auto">
            <a:xfrm>
              <a:off x="1968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74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75"/>
            <p:cNvSpPr>
              <a:spLocks noChangeShapeType="1"/>
            </p:cNvSpPr>
            <p:nvPr/>
          </p:nvSpPr>
          <p:spPr bwMode="auto">
            <a:xfrm flipH="1">
              <a:off x="2400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76"/>
            <p:cNvSpPr>
              <a:spLocks noChangeShapeType="1"/>
            </p:cNvSpPr>
            <p:nvPr/>
          </p:nvSpPr>
          <p:spPr bwMode="auto">
            <a:xfrm flipH="1">
              <a:off x="2592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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216376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(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 breaks symmetry, to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Defend against slide attacks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Reduce the effectiveness of cross-round attacks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Implemented by adding a round constant to state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A Cryptographic Hash: SHA -1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2362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Depending on the round, the “function f is one of the following.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solidFill>
                  <a:srgbClr val="66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f(X,Y,Z)= 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⋀Y)⋁((¬X⋀Z)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	f(X,Y,Z)=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⋀Y)⋁(X⋀Z)⋁(Y⋀Z)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	f(X,Y,Z)= X⨁Y⨁Z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first two are non-linear.  Third is linear and provides diffusion.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of the SHA-3 finalists offer excellent security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diversity drove NIST’s selection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the SHA-3 winner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oracle, and so meets any conceivable hash function requirement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Key </a:t>
            </a:r>
            <a:r>
              <a:rPr lang="en-US" sz="4000" dirty="0" err="1">
                <a:solidFill>
                  <a:srgbClr val="0070C0"/>
                </a:solidFill>
              </a:rPr>
              <a:t>Takeways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Cryptographic hash function design has deep roots in conventional computer science, but only received a firm foundation with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right problems to solve has been a treacherous adventure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New hash function designs should strive to construct random oracles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worthy winner of the SHA-3 competition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5052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Preneel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Analysis and Design of Cryptographic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Ph.D. thesis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 Black, P. Rogaway,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Black-Box Analysis of Block-Cipher-Based Hash Function Constructions from PGV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2002, pp 320-355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P. Rogaway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Cryptographic Hash-Function Basics: Definitions, Implications, and Separations for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Preimage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Resistance, Second-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Preimage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Resistance, and Collision Resistance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FSE 2004, pp 371-388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One way hash functions and 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1989, pp 228-246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Damgård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Design Principle for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1989, pp 416-427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Y.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Dodis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Malinaud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P.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Puniya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Merkle-Damgard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Revisited: How to Construct a Hash 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2005, pp 21-39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X. Wang and H. Yu.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How to Break MD5 and Other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2005, pp 19-35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M. Bellare, and T. Ristenpart,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Multi-Property-Preserving Hash Domain Extension and the EMD Transform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AsiaCrypt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2006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S. Lucks,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Failure-Friendly Design Principle for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AsiaCrypt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 Black, M. Cochran,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 the Impossibility of Highly Efficient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Blockcipher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-Based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2005, pp 526-541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Joux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Multicollisions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in Iterated Hash Functions: Application to Cascaded Constructions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2004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O.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Dunklemann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Framework for Iterative Hash Functions – HAIFA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eprints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2007/278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Berton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G. Van Gilles,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of the Sponge Construction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U. Maurer, 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Reener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C.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Holenstein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, Impossibility Results on Reductions, and Applications to the Random Oracle Methodology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TCC 2004, pp 21-39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J.P. Aumasson, L.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Henzen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W. Meier, and 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SHA-3 Proposal BLAKE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https://131002.net/blake/blake.pdf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Gauravaram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Knudsen, K. Matusiewicz, C. Rechberger,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Shläffer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S. Thomsen,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Grøstl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– a SHA-3 Candidate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http://www.groestl.info/Groestl.pdf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H. Wu,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Hash Function JH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http://www3.ntu.edu.sg/home/wuhj/research/jh/jh_round3.pdf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G. Van Gilles,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SHA-3 submission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http://keccak.noekeon.org/Keccak-submission-3.pdf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N. Ferguson, S. Lucks, B. Schneier, D. Whiting, M. Bellare, T. Kohno, J. Callas, J. Walker,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Skein Hash Function Family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http://www.skein-hash.info/sites/default/files/skein1.1.pdf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70904</TotalTime>
  <Words>9265</Words>
  <Application>Microsoft Macintosh PowerPoint</Application>
  <PresentationFormat>On-screen Show (4:3)</PresentationFormat>
  <Paragraphs>1100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Arial</vt:lpstr>
      <vt:lpstr>Calibri</vt:lpstr>
      <vt:lpstr>Courier New</vt:lpstr>
      <vt:lpstr>Times</vt:lpstr>
      <vt:lpstr>Times New Roman</vt:lpstr>
      <vt:lpstr>Times-Roman</vt:lpstr>
      <vt:lpstr>Wingdings</vt:lpstr>
      <vt:lpstr>Contemporary</vt:lpstr>
      <vt:lpstr>PowerPoint Presentation</vt:lpstr>
      <vt:lpstr>Cryptographic Hashes</vt:lpstr>
      <vt:lpstr>Observations</vt:lpstr>
      <vt:lpstr>One-Way Functions</vt:lpstr>
      <vt:lpstr>Chaum-vanHeijst-Pfitzmann Compression Function</vt:lpstr>
      <vt:lpstr>A Cryptographic Hash:  SHA-1</vt:lpstr>
      <vt:lpstr>SHA-1:  State and message schedule</vt:lpstr>
      <vt:lpstr>SHA-1round</vt:lpstr>
      <vt:lpstr>A Cryptographic Hash: SHA -1</vt:lpstr>
      <vt:lpstr>SHA-0/1</vt:lpstr>
      <vt:lpstr>MD4</vt:lpstr>
      <vt:lpstr>A Cryptographic Hash:  MD-4</vt:lpstr>
      <vt:lpstr>MD4:  State and message schedule</vt:lpstr>
      <vt:lpstr>MD4 round</vt:lpstr>
      <vt:lpstr>MD4 Algorithm</vt:lpstr>
      <vt:lpstr>Overview of attack</vt:lpstr>
      <vt:lpstr>Dobbertin’s attack strategy</vt:lpstr>
      <vt:lpstr>Notation</vt:lpstr>
      <vt:lpstr>Three phases of MD4 attack</vt:lpstr>
      <vt:lpstr>Steps 19 to 35</vt:lpstr>
      <vt:lpstr>Computing p</vt:lpstr>
      <vt:lpstr>Steps 12 to 19</vt:lpstr>
      <vt:lpstr>Steps 12 to 19</vt:lpstr>
      <vt:lpstr>Equations for 12 to 19</vt:lpstr>
      <vt:lpstr>Solving the equations</vt:lpstr>
      <vt:lpstr>Conditions for solution</vt:lpstr>
      <vt:lpstr>Message conditions for equations</vt:lpstr>
      <vt:lpstr>Solution</vt:lpstr>
      <vt:lpstr>Continuous Approximation</vt:lpstr>
      <vt:lpstr>Approximation technique</vt:lpstr>
      <vt:lpstr>Steps 0 to 11</vt:lpstr>
      <vt:lpstr>Recap</vt:lpstr>
      <vt:lpstr>Meaningful Collision</vt:lpstr>
      <vt:lpstr>Nostradamus (“herding") attack</vt:lpstr>
      <vt:lpstr>Diamond structure</vt:lpstr>
      <vt:lpstr>Nostradamus (“herding") attack</vt:lpstr>
      <vt:lpstr>Cryptographic Hashes and Performance</vt:lpstr>
      <vt:lpstr>What to take home</vt:lpstr>
      <vt:lpstr>PowerPoint Presentation</vt:lpstr>
      <vt:lpstr>The Early Years</vt:lpstr>
      <vt:lpstr>Historical Context</vt:lpstr>
      <vt:lpstr>Digital Signatures</vt:lpstr>
      <vt:lpstr>Rabin’s Hash Function</vt:lpstr>
      <vt:lpstr>Birthday Problems</vt:lpstr>
      <vt:lpstr>Attacking Rabin Hash</vt:lpstr>
      <vt:lpstr>Discussion</vt:lpstr>
      <vt:lpstr>Neutralizing Decryption</vt:lpstr>
      <vt:lpstr>The Ideal Cipher Model</vt:lpstr>
      <vt:lpstr>2nd-Preimages with Davies-Meyer Compression Functions</vt:lpstr>
      <vt:lpstr>MDC2: Widening the Block Size</vt:lpstr>
      <vt:lpstr>Discussion</vt:lpstr>
      <vt:lpstr>Length Problems 1</vt:lpstr>
      <vt:lpstr>Length Problems 2</vt:lpstr>
      <vt:lpstr>Early Years Summary</vt:lpstr>
      <vt:lpstr>Revolution</vt:lpstr>
      <vt:lpstr>Merkle-Damgård Padding</vt:lpstr>
      <vt:lpstr>Collision Resistance</vt:lpstr>
      <vt:lpstr>Example: SHA-1</vt:lpstr>
      <vt:lpstr>Structural Problems</vt:lpstr>
      <vt:lpstr>Joux’s Multi-collision Attack</vt:lpstr>
      <vt:lpstr>The Random Mapping Property</vt:lpstr>
      <vt:lpstr>Random Oracles</vt:lpstr>
      <vt:lpstr>Indifferentiability</vt:lpstr>
      <vt:lpstr>Relationships</vt:lpstr>
      <vt:lpstr>Multi-block Differential Attacks</vt:lpstr>
      <vt:lpstr>The Multi-Block Technique</vt:lpstr>
      <vt:lpstr>Wang’s Attack</vt:lpstr>
      <vt:lpstr>What Went Wrong?</vt:lpstr>
      <vt:lpstr>Discussion</vt:lpstr>
      <vt:lpstr>The Merkle-Damgård Years</vt:lpstr>
      <vt:lpstr>SHA-3 and Modern Hash Function Construction</vt:lpstr>
      <vt:lpstr>The SHA-3 Competition</vt:lpstr>
      <vt:lpstr>The SHA-3 Competition</vt:lpstr>
      <vt:lpstr>Round 2 Candidates and Finalists</vt:lpstr>
      <vt:lpstr>Addressing Merkle-Damgård Weaknesses</vt:lpstr>
      <vt:lpstr>HAIFA Construction </vt:lpstr>
      <vt:lpstr>HAIFA Example: Skein’s UBI Construction</vt:lpstr>
      <vt:lpstr>Domain Switching</vt:lpstr>
      <vt:lpstr>Domain Switching Example: Grøstl</vt:lpstr>
      <vt:lpstr>The Sponge Construction</vt:lpstr>
      <vt:lpstr>The Sponge Construction</vt:lpstr>
      <vt:lpstr>And the Winner is . . .</vt:lpstr>
      <vt:lpstr>High Level Design</vt:lpstr>
      <vt:lpstr>Keccak State</vt:lpstr>
      <vt:lpstr>The Keecak  Function</vt:lpstr>
      <vt:lpstr>The Keccak  Function</vt:lpstr>
      <vt:lpstr>The Keccak  Function</vt:lpstr>
      <vt:lpstr>The Keccak  Function</vt:lpstr>
      <vt:lpstr>The Keccak  Function</vt:lpstr>
      <vt:lpstr>SHA-3 Summary</vt:lpstr>
      <vt:lpstr>Key Takeways</vt:lpstr>
      <vt:lpstr>Suggested Reading</vt:lpstr>
      <vt:lpstr>Suggested Reading</vt:lpstr>
      <vt:lpstr>Suggested Reading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in the 1990s</dc:title>
  <dc:subject>Cryptanalysis</dc:subject>
  <dc:creator>John Manferdelli</dc:creator>
  <cp:lastModifiedBy>John Manferdelli</cp:lastModifiedBy>
  <cp:revision>3463</cp:revision>
  <cp:lastPrinted>2013-02-25T03:36:59Z</cp:lastPrinted>
  <dcterms:created xsi:type="dcterms:W3CDTF">2013-04-07T20:15:24Z</dcterms:created>
  <dcterms:modified xsi:type="dcterms:W3CDTF">2023-11-04T18:43:11Z</dcterms:modified>
</cp:coreProperties>
</file>