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0"/>
  </p:notesMasterIdLst>
  <p:handoutMasterIdLst>
    <p:handoutMasterId r:id="rId31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24" r:id="rId9"/>
    <p:sldId id="2928" r:id="rId10"/>
    <p:sldId id="2927" r:id="rId11"/>
    <p:sldId id="2937" r:id="rId12"/>
    <p:sldId id="2925" r:id="rId13"/>
    <p:sldId id="2944" r:id="rId14"/>
    <p:sldId id="2926" r:id="rId15"/>
    <p:sldId id="2917" r:id="rId16"/>
    <p:sldId id="2931" r:id="rId17"/>
    <p:sldId id="2918" r:id="rId18"/>
    <p:sldId id="2933" r:id="rId19"/>
    <p:sldId id="2932" r:id="rId20"/>
    <p:sldId id="2943" r:id="rId21"/>
    <p:sldId id="2920" r:id="rId22"/>
    <p:sldId id="2929" r:id="rId23"/>
    <p:sldId id="2942" r:id="rId24"/>
    <p:sldId id="2938" r:id="rId25"/>
    <p:sldId id="2945" r:id="rId26"/>
    <p:sldId id="2946" r:id="rId27"/>
    <p:sldId id="2919" r:id="rId28"/>
    <p:sldId id="2934" r:id="rId2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7108" autoAdjust="0"/>
    <p:restoredTop sz="50000" autoAdjust="0"/>
  </p:normalViewPr>
  <p:slideViewPr>
    <p:cSldViewPr>
      <p:cViewPr>
        <p:scale>
          <a:sx n="127" d="100"/>
          <a:sy n="127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8/7/23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7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9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800" y="64262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59"/>
            <a:ext cx="3417218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No Cloning Theorem</a:t>
            </a:r>
            <a:endParaRPr lang="en-US" sz="3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100" lvl="2" indent="0" defTabSz="912813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 smtClean="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813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724900" cy="4572000"/>
              </a:xfrm>
            </p:spPr>
            <p:txBody>
              <a:bodyPr/>
              <a:lstStyle/>
              <a:p>
                <a:pPr defTabSz="912813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defTabSz="912813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813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50" lvl="1" indent="0" defTabSz="912813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724900" cy="4572000"/>
              </a:xfrm>
              <a:blipFill>
                <a:blip r:embed="rId3"/>
                <a:stretch>
                  <a:fillRect l="-872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813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50" lvl="1" indent="0" defTabSz="912813">
                  <a:spcBef>
                    <a:spcPts val="12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kern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813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50" lvl="1" indent="0" defTabSz="912813">
                  <a:spcBef>
                    <a:spcPts val="12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FontTx/>
                  <a:buNone/>
                </a:pPr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50" lvl="1" indent="0" defTabSz="912813">
                  <a:spcBef>
                    <a:spcPts val="120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blipFill>
                <a:blip r:embed="rId4"/>
                <a:stretch>
                  <a:fillRect l="-1678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Bell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2000" dirty="0"/>
              </a:p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en-US" sz="2000" dirty="0"/>
              </a:p>
              <a:p>
                <a:pPr defTabSz="912813">
                  <a:lnSpc>
                    <a:spcPct val="90000"/>
                  </a:lnSpc>
                </a:pPr>
                <a:endParaRPr lang="en-US" sz="2000" dirty="0"/>
              </a:p>
              <a:p>
                <a:pPr defTabSz="912813">
                  <a:lnSpc>
                    <a:spcPct val="90000"/>
                  </a:lnSpc>
                </a:pPr>
                <a:r>
                  <a:rPr lang="en-US" sz="2000" dirty="0"/>
                  <a:t>Measuring in Bell Basis</a:t>
                </a: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  <a:blipFill>
                <a:blip r:embed="rId3"/>
                <a:stretch>
                  <a:fillRect l="-449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9B2282D-ADBE-3CB4-CCF3-63C812EFC0AC}"/>
              </a:ext>
            </a:extLst>
          </p:cNvPr>
          <p:cNvSpPr/>
          <p:nvPr/>
        </p:nvSpPr>
        <p:spPr bwMode="auto">
          <a:xfrm>
            <a:off x="3886200" y="44196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072FC-9CD4-180D-9915-15B2A3044540}"/>
              </a:ext>
            </a:extLst>
          </p:cNvPr>
          <p:cNvSpPr txBox="1"/>
          <p:nvPr/>
        </p:nvSpPr>
        <p:spPr>
          <a:xfrm>
            <a:off x="3962400" y="4495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AF9153-B7ED-680F-39D5-FE50512BBC5E}"/>
              </a:ext>
            </a:extLst>
          </p:cNvPr>
          <p:cNvSpPr/>
          <p:nvPr/>
        </p:nvSpPr>
        <p:spPr bwMode="auto">
          <a:xfrm>
            <a:off x="30480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4DE66-F4F5-7215-067A-B654A099B590}"/>
              </a:ext>
            </a:extLst>
          </p:cNvPr>
          <p:cNvSpPr txBox="1"/>
          <p:nvPr/>
        </p:nvSpPr>
        <p:spPr>
          <a:xfrm>
            <a:off x="31242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B2908-9871-4A27-85BC-16336FDCB8EF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56454"/>
            <a:ext cx="142937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90408-EE7B-A47B-4488-7055CB3C2D8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2286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409BAF-6BAF-6B15-9DEE-8C0003009CE5}"/>
              </a:ext>
            </a:extLst>
          </p:cNvPr>
          <p:cNvCxnSpPr>
            <a:cxnSpLocks/>
          </p:cNvCxnSpPr>
          <p:nvPr/>
        </p:nvCxnSpPr>
        <p:spPr bwMode="auto">
          <a:xfrm>
            <a:off x="4495800" y="465154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BFD8B8-D631-3F07-0FF5-886628DDDD2B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37279"/>
            <a:ext cx="1892440" cy="2512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/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363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/>
              <p:nvPr/>
            </p:nvSpPr>
            <p:spPr>
              <a:xfrm>
                <a:off x="1600200" y="42026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202668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555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DCF89-E10F-57A5-4A34-260CFD891EA6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1000" y="3962400"/>
            <a:ext cx="0" cy="463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/>
              <p:nvPr/>
            </p:nvSpPr>
            <p:spPr>
              <a:xfrm>
                <a:off x="5714999" y="4194210"/>
                <a:ext cx="9905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999" y="4194210"/>
                <a:ext cx="990599" cy="424796"/>
              </a:xfrm>
              <a:prstGeom prst="rect">
                <a:avLst/>
              </a:prstGeom>
              <a:blipFill>
                <a:blip r:embed="rId6"/>
                <a:stretch>
                  <a:fillRect l="-126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Changing Measurement 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  <a:blipFill>
                <a:blip r:embed="rId3"/>
                <a:stretch>
                  <a:fillRect l="-299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Superdense coding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joint. Qubit measurement</a:t>
                </a:r>
              </a:p>
              <a:p>
                <a:pPr defTabSz="912813">
                  <a:lnSpc>
                    <a:spcPct val="90000"/>
                  </a:lnSpc>
                </a:pPr>
                <a:endParaRPr lang="sv-SE" sz="2000" dirty="0"/>
              </a:p>
              <a:p>
                <a:pPr defTabSz="912813">
                  <a:lnSpc>
                    <a:spcPct val="90000"/>
                  </a:lnSpc>
                </a:pPr>
                <a:r>
                  <a:rPr lang="sv-SE" sz="2000" dirty="0"/>
                  <a:t>To teleport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:</a:t>
                </a:r>
              </a:p>
              <a:p>
                <a:pPr defTabSz="912813">
                  <a:lnSpc>
                    <a:spcPct val="90000"/>
                  </a:lnSpc>
                </a:pPr>
                <a:endParaRPr lang="sv-SE" sz="2000" dirty="0"/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  <a:blipFill>
                <a:blip r:embed="rId3"/>
                <a:stretch>
                  <a:fillRect l="-661" t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162CF867-1B14-A692-361D-83DB4A568CAD}"/>
              </a:ext>
            </a:extLst>
          </p:cNvPr>
          <p:cNvSpPr/>
          <p:nvPr/>
        </p:nvSpPr>
        <p:spPr bwMode="auto">
          <a:xfrm rot="16200000">
            <a:off x="4041648" y="4292394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75E63-6BE5-4023-9879-787A763859FB}"/>
              </a:ext>
            </a:extLst>
          </p:cNvPr>
          <p:cNvCxnSpPr>
            <a:cxnSpLocks/>
          </p:cNvCxnSpPr>
          <p:nvPr/>
        </p:nvCxnSpPr>
        <p:spPr bwMode="auto">
          <a:xfrm>
            <a:off x="1676400" y="4191000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2BB11-2293-85D9-7B12-4AC28DE6F7FD}"/>
              </a:ext>
            </a:extLst>
          </p:cNvPr>
          <p:cNvCxnSpPr>
            <a:cxnSpLocks/>
          </p:cNvCxnSpPr>
          <p:nvPr/>
        </p:nvCxnSpPr>
        <p:spPr bwMode="auto">
          <a:xfrm>
            <a:off x="1752600" y="5638800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B78BF-2B43-7D7D-5B66-723F383FCC8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876800"/>
            <a:ext cx="289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5B74C9-A51B-ED5D-13C9-CF2946407E89}"/>
              </a:ext>
            </a:extLst>
          </p:cNvPr>
          <p:cNvSpPr/>
          <p:nvPr/>
        </p:nvSpPr>
        <p:spPr bwMode="auto">
          <a:xfrm>
            <a:off x="5257800" y="54102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E107C-B715-DCD7-EEB2-3FD0492D6B61}"/>
              </a:ext>
            </a:extLst>
          </p:cNvPr>
          <p:cNvSpPr/>
          <p:nvPr/>
        </p:nvSpPr>
        <p:spPr bwMode="auto">
          <a:xfrm>
            <a:off x="6629400" y="54102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13C23-24CE-B1C8-D74B-E58708860509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5867400" y="567690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981A-F7E6-977F-AC2F-195E603169A9}"/>
              </a:ext>
            </a:extLst>
          </p:cNvPr>
          <p:cNvCxnSpPr>
            <a:cxnSpLocks/>
          </p:cNvCxnSpPr>
          <p:nvPr/>
        </p:nvCxnSpPr>
        <p:spPr bwMode="auto">
          <a:xfrm>
            <a:off x="7239000" y="567062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A13DB-989D-AF23-5D84-0644E60A38E8}"/>
              </a:ext>
            </a:extLst>
          </p:cNvPr>
          <p:cNvCxnSpPr>
            <a:cxnSpLocks/>
          </p:cNvCxnSpPr>
          <p:nvPr/>
        </p:nvCxnSpPr>
        <p:spPr bwMode="auto">
          <a:xfrm>
            <a:off x="4816555" y="4724400"/>
            <a:ext cx="7460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C46AD-89FB-431C-E18A-567ECC7F50F9}"/>
              </a:ext>
            </a:extLst>
          </p:cNvPr>
          <p:cNvCxnSpPr>
            <a:cxnSpLocks/>
          </p:cNvCxnSpPr>
          <p:nvPr/>
        </p:nvCxnSpPr>
        <p:spPr bwMode="auto">
          <a:xfrm>
            <a:off x="4816555" y="4267200"/>
            <a:ext cx="21176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C2FA5-C468-3241-D10F-C76A4BF673E0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6934200" y="4267200"/>
            <a:ext cx="0" cy="1143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B97A2C-9652-FC47-AC3B-0E36CCC93C28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5562600" y="4724400"/>
            <a:ext cx="0" cy="6858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354374-0510-87DC-50C9-98B1A32A8D78}"/>
              </a:ext>
            </a:extLst>
          </p:cNvPr>
          <p:cNvSpPr txBox="1"/>
          <p:nvPr/>
        </p:nvSpPr>
        <p:spPr>
          <a:xfrm>
            <a:off x="5325625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C208-989F-B334-5915-EA897B424F80}"/>
              </a:ext>
            </a:extLst>
          </p:cNvPr>
          <p:cNvSpPr txBox="1"/>
          <p:nvPr/>
        </p:nvSpPr>
        <p:spPr>
          <a:xfrm>
            <a:off x="6705600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/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blipFill>
                <a:blip r:embed="rId4"/>
                <a:stretch>
                  <a:fillRect l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/>
              <p:nvPr/>
            </p:nvSpPr>
            <p:spPr>
              <a:xfrm>
                <a:off x="1633620" y="4495799"/>
                <a:ext cx="95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20" y="4495799"/>
                <a:ext cx="957173" cy="369332"/>
              </a:xfrm>
              <a:prstGeom prst="rect">
                <a:avLst/>
              </a:prstGeom>
              <a:blipFill>
                <a:blip r:embed="rId5"/>
                <a:stretch>
                  <a:fillRect l="-129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/>
              <p:nvPr/>
            </p:nvSpPr>
            <p:spPr>
              <a:xfrm>
                <a:off x="7785543" y="5269468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543" y="5269468"/>
                <a:ext cx="672657" cy="369332"/>
              </a:xfrm>
              <a:prstGeom prst="rect">
                <a:avLst/>
              </a:prstGeom>
              <a:blipFill>
                <a:blip r:embed="rId6"/>
                <a:stretch>
                  <a:fillRect l="-1090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5105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3E07-2BBB-6DBE-5F21-B0CA0EA1030F}"/>
              </a:ext>
            </a:extLst>
          </p:cNvPr>
          <p:cNvSpPr txBox="1"/>
          <p:nvPr/>
        </p:nvSpPr>
        <p:spPr>
          <a:xfrm>
            <a:off x="5121355" y="43242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A730-DBB2-B467-8929-BDA883C62572}"/>
              </a:ext>
            </a:extLst>
          </p:cNvPr>
          <p:cNvSpPr txBox="1"/>
          <p:nvPr/>
        </p:nvSpPr>
        <p:spPr>
          <a:xfrm>
            <a:off x="4283160" y="4381500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</p:spPr>
            <p:txBody>
              <a:bodyPr/>
              <a:lstStyle/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200" indent="-457200"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b="0" dirty="0"/>
              </a:p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1800" b="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b="0" dirty="0"/>
              </a:p>
              <a:p>
                <a:pPr marL="457200" indent="-457200" defTabSz="912813">
                  <a:lnSpc>
                    <a:spcPct val="90000"/>
                  </a:lnSpc>
                </a:pPr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endParaRPr lang="sv-SE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B8F251A-4436-395B-1251-E3323F88DDAC}"/>
              </a:ext>
            </a:extLst>
          </p:cNvPr>
          <p:cNvSpPr/>
          <p:nvPr/>
        </p:nvSpPr>
        <p:spPr bwMode="auto">
          <a:xfrm>
            <a:off x="61722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C4180-4AB2-8263-3A21-61F6995614E2}"/>
              </a:ext>
            </a:extLst>
          </p:cNvPr>
          <p:cNvSpPr txBox="1"/>
          <p:nvPr/>
        </p:nvSpPr>
        <p:spPr>
          <a:xfrm>
            <a:off x="6248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048000" y="3733800"/>
            <a:ext cx="609600" cy="5334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1242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699248" y="3767328"/>
            <a:ext cx="533401" cy="365760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62400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0" y="3276600"/>
            <a:ext cx="520840" cy="164785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5720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181600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1816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7818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3727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</p:spPr>
            <p:txBody>
              <a:bodyPr/>
              <a:lstStyle/>
              <a:p>
                <a:pPr marL="457200" indent="-457200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b="0" dirty="0"/>
              </a:p>
              <a:p>
                <a:pPr marL="457200" indent="-457200" defTabSz="912813">
                  <a:lnSpc>
                    <a:spcPct val="90000"/>
                  </a:lnSpc>
                </a:pPr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r>
                  <a:rPr lang="en-US" sz="1800" dirty="0"/>
                  <a:t>Which is it?</a:t>
                </a:r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Simon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50"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285750" defTabSz="912813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285750" defTabSz="912813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b="0" dirty="0"/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𝑑𝑖𝑣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1800" dirty="0"/>
                  <a:t>, go to 2</a:t>
                </a:r>
              </a:p>
              <a:p>
                <a:pPr marL="800100" lvl="1" indent="-457200" defTabSz="912813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Important problems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</a:pPr>
                <a:r>
                  <a:rPr lang="en-US" sz="18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, estimate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1800" dirty="0"/>
              </a:p>
              <a:p>
                <a:pPr defTabSz="912813">
                  <a:lnSpc>
                    <a:spcPct val="90000"/>
                  </a:lnSpc>
                </a:pPr>
                <a:r>
                  <a:rPr lang="en-US" sz="1800" dirty="0"/>
                  <a:t>Hidden subgroup problem: 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r>
                  <a:rPr lang="en-US" sz="1800" b="0" dirty="0"/>
                  <a:t>Order finding: Given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800" b="0" dirty="0"/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b="0" dirty="0"/>
                  <a:t> find the order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dirty="0"/>
              </a:p>
              <a:p>
                <a:pPr defTabSz="912813">
                  <a:lnSpc>
                    <a:spcPct val="90000"/>
                  </a:lnSpc>
                </a:pPr>
                <a:endParaRPr lang="en-US" sz="18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8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0456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kick back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813">
              <a:lnSpc>
                <a:spcPct val="90000"/>
              </a:lnSpc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6670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2917148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3541385" y="1790495"/>
            <a:ext cx="0" cy="11462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2609978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381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3205115" y="1401903"/>
            <a:ext cx="574591" cy="574548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5" y="2907792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5005787" y="2594334"/>
            <a:ext cx="574591" cy="574548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276600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322533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5538293" y="2675514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3769090" y="14565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269219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Amplitude</a:t>
            </a:r>
            <a:r>
              <a:rPr lang="sv-SE" sz="3600" dirty="0"/>
              <a:t> </a:t>
            </a:r>
            <a:r>
              <a:rPr lang="sv-SE" sz="3600" dirty="0" err="1"/>
              <a:t>Amplification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Transform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Shor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1585089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Factoring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Discrete</a:t>
            </a:r>
            <a:r>
              <a:rPr lang="sv-SE" sz="3600" dirty="0"/>
              <a:t> log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End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b="0" dirty="0"/>
          </a:p>
          <a:p>
            <a:pPr defTabSz="912813">
              <a:lnSpc>
                <a:spcPct val="90000"/>
              </a:lnSpc>
            </a:pPr>
            <a:endParaRPr lang="sv-SE" sz="1800" dirty="0"/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6"/>
            <a:ext cx="8458200" cy="1698511"/>
          </a:xfrm>
        </p:spPr>
        <p:txBody>
          <a:bodyPr/>
          <a:lstStyle/>
          <a:p>
            <a:pPr marL="0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813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50" lvl="1" indent="0" defTabSz="912813">
              <a:lnSpc>
                <a:spcPct val="90000"/>
              </a:lnSpc>
              <a:buNone/>
            </a:pPr>
            <a:endParaRPr lang="sv-SE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3331692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581840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5182511" y="1536341"/>
            <a:ext cx="0" cy="991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3274670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3810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4846241" y="1147749"/>
            <a:ext cx="574591" cy="574548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5" y="3572484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5920195" y="2240115"/>
            <a:ext cx="574591" cy="574548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941292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98722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6324608" y="2426219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5181608" y="16851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13EACA-B507-B802-A3F9-C4A454E23D4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625" y="2356104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62DA5-066C-B29C-9600-6E3C490621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0630" y="33528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06F05-0C10-E405-A913-770D14EEDDF9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952" y="2283635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E8172-90B5-59E8-BD17-2C6FC39C35A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41385" y="2574150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18C3FA-CF52-A500-94CF-52F6642C80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2159" y="2583506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E4D23D-8160-A2EB-338A-BDAE0B2DCFAE}"/>
              </a:ext>
            </a:extLst>
          </p:cNvPr>
          <p:cNvCxnSpPr>
            <a:cxnSpLocks/>
          </p:cNvCxnSpPr>
          <p:nvPr/>
        </p:nvCxnSpPr>
        <p:spPr bwMode="auto">
          <a:xfrm>
            <a:off x="3525855" y="2583506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FBEBF6-BC0E-FA72-2329-B3764CC16252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55338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B9ADD7-BDCA-1EAE-C9F1-774099DFA443}"/>
              </a:ext>
            </a:extLst>
          </p:cNvPr>
          <p:cNvSpPr txBox="1"/>
          <p:nvPr/>
        </p:nvSpPr>
        <p:spPr>
          <a:xfrm>
            <a:off x="3847202" y="184625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3ADC-53B3-9650-87D8-4958A5202FD0}"/>
              </a:ext>
            </a:extLst>
          </p:cNvPr>
          <p:cNvSpPr txBox="1"/>
          <p:nvPr/>
        </p:nvSpPr>
        <p:spPr>
          <a:xfrm>
            <a:off x="2181226" y="2204336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00BD9-C301-EEA9-BD9F-4925EDD923BA}"/>
              </a:ext>
            </a:extLst>
          </p:cNvPr>
          <p:cNvSpPr txBox="1"/>
          <p:nvPr/>
        </p:nvSpPr>
        <p:spPr>
          <a:xfrm>
            <a:off x="4865212" y="3615917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1317-097E-2ADF-C29D-88CB8535CCFB}"/>
              </a:ext>
            </a:extLst>
          </p:cNvPr>
          <p:cNvSpPr txBox="1"/>
          <p:nvPr/>
        </p:nvSpPr>
        <p:spPr>
          <a:xfrm>
            <a:off x="4114800" y="2625852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CD0E5-AF48-E4E1-2BA7-19AAA212FA2E}"/>
              </a:ext>
            </a:extLst>
          </p:cNvPr>
          <p:cNvSpPr txBox="1"/>
          <p:nvPr/>
        </p:nvSpPr>
        <p:spPr>
          <a:xfrm>
            <a:off x="3561393" y="2938046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25F7F-41FD-5D26-337A-E84D4E6B13BA}"/>
              </a:ext>
            </a:extLst>
          </p:cNvPr>
          <p:cNvSpPr txBox="1"/>
          <p:nvPr/>
        </p:nvSpPr>
        <p:spPr>
          <a:xfrm>
            <a:off x="4171368" y="3221844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CB175-643A-86D6-F231-7546AC619D42}"/>
              </a:ext>
            </a:extLst>
          </p:cNvPr>
          <p:cNvSpPr txBox="1"/>
          <p:nvPr/>
        </p:nvSpPr>
        <p:spPr>
          <a:xfrm>
            <a:off x="4932993" y="2895600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1143000" y="1364736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371600"/>
                <a:ext cx="8572500" cy="5246807"/>
              </a:xfrm>
            </p:spPr>
            <p:txBody>
              <a:bodyPr/>
              <a:lstStyle/>
              <a:p>
                <a:pPr marL="0" indent="0" defTabSz="912813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50" lvl="1" indent="0" defTabSz="912813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b="0" dirty="0"/>
                  <a:t> </a:t>
                </a:r>
                <a:r>
                  <a:rPr lang="en-US" sz="1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50" lvl="1" indent="0" defTabSz="912813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b="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813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813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b="0" dirty="0"/>
                  <a:t>), </a:t>
                </a:r>
                <a:r>
                  <a:rPr lang="en-US" sz="1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813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813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50" lvl="1" indent="0" defTabSz="912813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813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50" lvl="1" indent="0" defTabSz="912813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en-US" sz="2000" b="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371600"/>
                <a:ext cx="8572500" cy="5246807"/>
              </a:xfrm>
              <a:blipFill>
                <a:blip r:embed="rId3"/>
                <a:stretch>
                  <a:fillRect l="-591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763000" cy="4800600"/>
              </a:xfrm>
            </p:spPr>
            <p:txBody>
              <a:bodyPr/>
              <a:lstStyle/>
              <a:p>
                <a:pPr defTabSz="912813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(over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in a Hilbert space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813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813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813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813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813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813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</a:t>
                </a:r>
              </a:p>
              <a:p>
                <a:pPr marL="400050" lvl="1" indent="0" defTabSz="912813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763000" cy="4800600"/>
              </a:xfrm>
              <a:blipFill>
                <a:blip r:embed="rId3"/>
                <a:stretch>
                  <a:fillRect l="-870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</a:t>
                </a: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linear operator can be written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 b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 (continued)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813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Mixed States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95400"/>
            <a:ext cx="8458200" cy="4800600"/>
          </a:xfrm>
        </p:spPr>
        <p:txBody>
          <a:bodyPr/>
          <a:lstStyle/>
          <a:p>
            <a:pPr marL="0" indent="0" defTabSz="912813">
              <a:lnSpc>
                <a:spcPct val="90000"/>
              </a:lnSpc>
              <a:buNone/>
            </a:pPr>
            <a:r>
              <a:rPr lang="en-US" sz="20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Circuits and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7772400" cy="4648200"/>
              </a:xfrm>
            </p:spPr>
            <p:txBody>
              <a:bodyPr/>
              <a:lstStyle/>
              <a:p>
                <a:pPr defTabSz="912813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Quantum circuits</a:t>
                </a:r>
              </a:p>
              <a:p>
                <a:pPr defTabSz="912813">
                  <a:spcBef>
                    <a:spcPts val="1200"/>
                  </a:spcBef>
                </a:pPr>
                <a:r>
                  <a:rPr lang="en-US" sz="20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Gates</a:t>
                </a:r>
              </a:p>
              <a:p>
                <a:pPr defTabSz="912813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set: A gate set is universal if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813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</a:t>
                </a:r>
              </a:p>
              <a:p>
                <a:pPr defTabSz="912813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set of states with an entangling 2-qubit gate together with all 1-qubit gates is universal.</a:t>
                </a:r>
              </a:p>
              <a:p>
                <a:pPr defTabSz="912813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813">
                  <a:spcBef>
                    <a:spcPts val="1200"/>
                  </a:spcBef>
                </a:pPr>
                <a:endParaRPr lang="en-US" sz="2000" b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7772400" cy="4648200"/>
              </a:xfrm>
              <a:blipFill>
                <a:blip r:embed="rId3"/>
                <a:stretch>
                  <a:fillRect l="-653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72144</TotalTime>
  <Words>1449</Words>
  <Application>Microsoft Macintosh PowerPoint</Application>
  <PresentationFormat>On-screen Show (4:3)</PresentationFormat>
  <Paragraphs>239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Mixed States</vt:lpstr>
      <vt:lpstr>Circuits and gates</vt:lpstr>
      <vt:lpstr>No Cloning Theorem</vt:lpstr>
      <vt:lpstr>Common gates</vt:lpstr>
      <vt:lpstr>Bell Basis</vt:lpstr>
      <vt:lpstr>Changing Measurement  Basis</vt:lpstr>
      <vt:lpstr>Superdense coding</vt:lpstr>
      <vt:lpstr>Deutch</vt:lpstr>
      <vt:lpstr>Deutch-Josza</vt:lpstr>
      <vt:lpstr>Simon</vt:lpstr>
      <vt:lpstr>Important problems</vt:lpstr>
      <vt:lpstr>Phase kick back</vt:lpstr>
      <vt:lpstr>Amplitude Amplification</vt:lpstr>
      <vt:lpstr>Quantum Fourier Transform</vt:lpstr>
      <vt:lpstr>Order Finding</vt:lpstr>
      <vt:lpstr>Shor</vt:lpstr>
      <vt:lpstr>Grover</vt:lpstr>
      <vt:lpstr>Factoring</vt:lpstr>
      <vt:lpstr>Discrete log</vt:lpstr>
      <vt:lpstr>Error Correction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3545</cp:revision>
  <cp:lastPrinted>2023-08-07T23:02:46Z</cp:lastPrinted>
  <dcterms:created xsi:type="dcterms:W3CDTF">2013-01-28T20:25:58Z</dcterms:created>
  <dcterms:modified xsi:type="dcterms:W3CDTF">2023-08-08T03:03:48Z</dcterms:modified>
</cp:coreProperties>
</file>