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64" r:id="rId2"/>
    <p:sldId id="2935" r:id="rId3"/>
    <p:sldId id="2916" r:id="rId4"/>
    <p:sldId id="2922" r:id="rId5"/>
    <p:sldId id="2930" r:id="rId6"/>
    <p:sldId id="2923" r:id="rId7"/>
    <p:sldId id="2936" r:id="rId8"/>
    <p:sldId id="2924" r:id="rId9"/>
    <p:sldId id="2927" r:id="rId10"/>
    <p:sldId id="2928" r:id="rId11"/>
    <p:sldId id="2937" r:id="rId12"/>
    <p:sldId id="2925" r:id="rId13"/>
    <p:sldId id="2926" r:id="rId14"/>
    <p:sldId id="2917" r:id="rId15"/>
    <p:sldId id="2931" r:id="rId16"/>
    <p:sldId id="2918" r:id="rId17"/>
    <p:sldId id="2919" r:id="rId18"/>
    <p:sldId id="2933" r:id="rId19"/>
    <p:sldId id="2932" r:id="rId20"/>
    <p:sldId id="2920" r:id="rId21"/>
    <p:sldId id="2929" r:id="rId22"/>
    <p:sldId id="2938" r:id="rId23"/>
    <p:sldId id="2934" r:id="rId24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CC33"/>
    <a:srgbClr val="0066CC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8" autoAdjust="0"/>
    <p:restoredTop sz="50000" autoAdjust="0"/>
  </p:normalViewPr>
  <p:slideViewPr>
    <p:cSldViewPr>
      <p:cViewPr>
        <p:scale>
          <a:sx n="112" d="100"/>
          <a:sy n="112" d="100"/>
        </p:scale>
        <p:origin x="2128" y="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42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252ED5B-CF6F-4B71-B1FE-CE01F4E92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83D30-622E-46CB-8915-991F47C30121}" type="datetimeFigureOut">
              <a:rPr lang="en-US" smtClean="0"/>
              <a:pPr/>
              <a:t>8/7/23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2C746-97D0-491F-8377-6BFAC6944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4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26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88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11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7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09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10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67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97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03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7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9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87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379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01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33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97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8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02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70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27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9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EBCC-7A88-49A9-B306-384C90CA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0DBC8-875C-4DF5-A8F7-D398778BD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D5D8B-1B00-44D9-850C-D2A99A7FB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22BAB-C66B-44DB-9362-9BD799F21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A3E9C-750C-4BB8-9F43-ECC9C33D4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C2E4-49AA-410B-9F7A-B992238B5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5111-308D-45E6-B6D3-19467DEEA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04D4-F27D-4CE1-88D6-0C19995CC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12ED4-7F26-450A-BC64-6F9D3EE07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77AD-35DA-4F4F-81FA-A3F002DA3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E605-EF61-440A-B103-0258E5162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40360-6F76-452E-807B-E2E849E5F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20130119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7E1C973C-62DD-439F-BD56-3255F493D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955800" y="6426200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Quantum Computing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A fast introduction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564559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 dirty="0" err="1">
                <a:latin typeface="Arial" charset="0"/>
              </a:rPr>
              <a:t>JohnManferdelli@hotmail.com</a:t>
            </a:r>
            <a:endParaRPr lang="en-US" sz="2000">
              <a:latin typeface="Arial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32048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2021-2023, John L. </a:t>
            </a:r>
            <a:r>
              <a:rPr lang="en-US" sz="1600" dirty="0" err="1">
                <a:latin typeface="Arial" charset="0"/>
              </a:rPr>
              <a:t>Manferdelli</a:t>
            </a:r>
            <a:r>
              <a:rPr lang="en-US" sz="1600" dirty="0">
                <a:latin typeface="Arial" charset="0"/>
              </a:rPr>
              <a:t>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Circuits and gates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447800"/>
            <a:ext cx="7772400" cy="4648200"/>
          </a:xfrm>
        </p:spPr>
        <p:txBody>
          <a:bodyPr/>
          <a:lstStyle/>
          <a:p>
            <a:pPr defTabSz="912813"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Quantum circuits</a:t>
            </a:r>
          </a:p>
          <a:p>
            <a:pPr defTabSz="912813">
              <a:spcBef>
                <a:spcPts val="1200"/>
              </a:spcBef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Gates</a:t>
            </a:r>
          </a:p>
          <a:p>
            <a:pPr defTabSz="912813">
              <a:spcBef>
                <a:spcPts val="1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Universal gate set</a:t>
            </a:r>
          </a:p>
          <a:p>
            <a:pPr defTabSz="912813">
              <a:spcBef>
                <a:spcPts val="1200"/>
              </a:spcBef>
            </a:pPr>
            <a:endParaRPr lang="en-US" sz="2000" b="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4147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Common gates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447800"/>
                <a:ext cx="4152900" cy="4648200"/>
              </a:xfrm>
            </p:spPr>
            <p:txBody>
              <a:bodyPr/>
              <a:lstStyle/>
              <a:p>
                <a:pPr defTabSz="912813">
                  <a:spcBef>
                    <a:spcPts val="1200"/>
                  </a:spcBef>
                </a:pP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Pauli gates</a:t>
                </a:r>
              </a:p>
              <a:p>
                <a:pPr marL="400050" lvl="1" indent="0" defTabSz="912813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00050" lvl="1" indent="0" defTabSz="912813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400050" lvl="1" indent="0" defTabSz="912813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400050" lvl="1" indent="0" defTabSz="912813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1600" dirty="0"/>
              </a:p>
              <a:p>
                <a:pPr defTabSz="912813">
                  <a:spcBef>
                    <a:spcPts val="1200"/>
                  </a:spcBef>
                </a:pPr>
                <a:r>
                  <a:rPr lang="sv-SE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Hadamard</a:t>
                </a:r>
                <a:endParaRPr lang="sv-SE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lvl="1" indent="0" defTabSz="912813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. </a:t>
                </a:r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447800"/>
                <a:ext cx="4152900" cy="4648200"/>
              </a:xfrm>
              <a:blipFill>
                <a:blip r:embed="rId3"/>
                <a:stretch>
                  <a:fillRect l="-1216" t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6340" y="1447800"/>
                <a:ext cx="3771900" cy="464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813">
                  <a:spcBef>
                    <a:spcPts val="1200"/>
                  </a:spcBef>
                </a:pP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Rotation</a:t>
                </a:r>
              </a:p>
              <a:p>
                <a:pPr marL="400050" lvl="1" indent="0" defTabSz="912813">
                  <a:spcBef>
                    <a:spcPts val="12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kern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000" i="1" kern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kern="0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 kern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kern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 kern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20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𝜋𝜃</m:t>
                                        </m:r>
                                      </m:num>
                                      <m:den>
                                        <m:r>
                                          <a:rPr lang="en-US" sz="2000" i="1" kern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defTabSz="912813">
                  <a:spcBef>
                    <a:spcPts val="1200"/>
                  </a:spcBef>
                </a:pPr>
                <a:r>
                  <a:rPr lang="sv-SE" sz="2000" kern="0" dirty="0"/>
                  <a:t>2 </a:t>
                </a:r>
                <a:r>
                  <a:rPr lang="sv-SE" sz="2000" kern="0" dirty="0" err="1"/>
                  <a:t>qubit</a:t>
                </a:r>
                <a:r>
                  <a:rPr lang="sv-SE" sz="2000" kern="0" dirty="0"/>
                  <a:t> gate</a:t>
                </a:r>
              </a:p>
              <a:p>
                <a:pPr marL="400050" lvl="1" indent="0" defTabSz="912813">
                  <a:spcBef>
                    <a:spcPts val="12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 smtClea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2000" i="1" kern="0" smtClean="0"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sz="2000" i="1" kern="0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000" i="1" kern="0" smtClean="0">
                          <a:latin typeface="Cambria Math" panose="02040503050406030204" pitchFamily="18" charset="0"/>
                        </a:rPr>
                        <m:t>&gt;)=|</m:t>
                      </m:r>
                      <m:r>
                        <a:rPr lang="en-US" sz="2000" i="1" kern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kern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20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0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</m:oMath>
                  </m:oMathPara>
                </a14:m>
                <a:endParaRPr lang="en-US" sz="2000" i="1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50" lvl="1" indent="0" defTabSz="912813">
                  <a:spcBef>
                    <a:spcPts val="12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 smtClea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200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</p:txBody>
          </p:sp>
        </mc:Choice>
        <mc:Fallback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6340" y="1447800"/>
                <a:ext cx="3771900" cy="4648200"/>
              </a:xfrm>
              <a:prstGeom prst="rect">
                <a:avLst/>
              </a:prstGeom>
              <a:blipFill>
                <a:blip r:embed="rId4"/>
                <a:stretch>
                  <a:fillRect l="-1678" t="-8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7497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Bell Basis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</p:spPr>
            <p:txBody>
              <a:bodyPr/>
              <a:lstStyle/>
              <a:p>
                <a:pPr defTabSz="912813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sv-S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(|00&gt; + |11&gt;)</m:t>
                    </m:r>
                  </m:oMath>
                </a14:m>
                <a:r>
                  <a:rPr lang="sv-SE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sv-S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(|01&gt; + |10&gt;)</m:t>
                    </m:r>
                  </m:oMath>
                </a14:m>
                <a:endParaRPr lang="sv-SE" sz="2000" dirty="0"/>
              </a:p>
              <a:p>
                <a:pPr defTabSz="912813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sv-S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(|00&gt;−  |11&gt;)</m:t>
                    </m:r>
                  </m:oMath>
                </a14:m>
                <a:r>
                  <a:rPr lang="sv-SE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sv-S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(|01&gt;  − |10&gt;)</m:t>
                    </m:r>
                  </m:oMath>
                </a14:m>
                <a:endParaRPr lang="sv-SE" sz="2000" dirty="0"/>
              </a:p>
              <a:p>
                <a:pPr defTabSz="912813">
                  <a:lnSpc>
                    <a:spcPct val="90000"/>
                  </a:lnSpc>
                </a:pPr>
                <a:endParaRPr lang="sv-SE" sz="2000" dirty="0"/>
              </a:p>
              <a:p>
                <a:pPr defTabSz="912813">
                  <a:lnSpc>
                    <a:spcPct val="90000"/>
                  </a:lnSpc>
                </a:pPr>
                <a:r>
                  <a:rPr lang="sv-SE" sz="2000" dirty="0" err="1"/>
                  <a:t>Measuring</a:t>
                </a:r>
                <a:r>
                  <a:rPr lang="sv-SE" sz="2000" dirty="0"/>
                  <a:t> in Bell Basis</a:t>
                </a: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  <a:blipFill>
                <a:blip r:embed="rId3"/>
                <a:stretch>
                  <a:fillRect l="-449"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68406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3043" y="6353069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Superdense</a:t>
            </a:r>
            <a:r>
              <a:rPr lang="sv-SE" sz="3600" dirty="0"/>
              <a:t> </a:t>
            </a:r>
            <a:r>
              <a:rPr lang="sv-SE" sz="3600" dirty="0" err="1"/>
              <a:t>coding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7658100" cy="2133600"/>
              </a:xfrm>
            </p:spPr>
            <p:txBody>
              <a:bodyPr/>
              <a:lstStyle/>
              <a:p>
                <a:pPr defTabSz="912813">
                  <a:lnSpc>
                    <a:spcPct val="90000"/>
                  </a:lnSpc>
                </a:pPr>
                <a:r>
                  <a:rPr lang="sv-SE" sz="2000" dirty="0"/>
                  <a:t>Alice and Bob </a:t>
                </a:r>
                <a:r>
                  <a:rPr lang="sv-SE" sz="2000" dirty="0" err="1"/>
                  <a:t>share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sv-S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sv-SE" sz="2000" dirty="0"/>
                  <a:t>, Alice has </a:t>
                </a:r>
                <a:r>
                  <a:rPr lang="sv-SE" sz="2000" dirty="0" err="1"/>
                  <a:t>first</a:t>
                </a:r>
                <a:r>
                  <a:rPr lang="sv-SE" sz="2000" dirty="0"/>
                  <a:t> bit, Bob second bit</a:t>
                </a:r>
              </a:p>
              <a:p>
                <a:pPr defTabSz="912813">
                  <a:lnSpc>
                    <a:spcPct val="90000"/>
                  </a:lnSpc>
                </a:pPr>
                <a:r>
                  <a:rPr lang="sv-SE" sz="2000" dirty="0"/>
                  <a:t>Alice </a:t>
                </a:r>
                <a:r>
                  <a:rPr lang="sv-SE" sz="2000" dirty="0" err="1"/>
                  <a:t>performs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one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sv-SE" sz="2000" dirty="0"/>
                  <a:t> </a:t>
                </a:r>
                <a:r>
                  <a:rPr lang="sv-SE" sz="2000" dirty="0" err="1"/>
                  <a:t>producing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sv-SE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sv-SE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sv-SE" sz="2000" dirty="0"/>
                  <a:t>,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defTabSz="912813">
                  <a:lnSpc>
                    <a:spcPct val="90000"/>
                  </a:lnSpc>
                </a:pPr>
                <a:r>
                  <a:rPr lang="sv-SE" sz="2000" dirty="0"/>
                  <a:t>Bob </a:t>
                </a:r>
                <a:r>
                  <a:rPr lang="sv-SE" sz="2000" dirty="0" err="1"/>
                  <a:t>measures</a:t>
                </a:r>
                <a:r>
                  <a:rPr lang="sv-SE" sz="2000" dirty="0"/>
                  <a:t> joint. </a:t>
                </a:r>
                <a:r>
                  <a:rPr lang="sv-SE" sz="2000" dirty="0" err="1"/>
                  <a:t>Qubit</a:t>
                </a:r>
                <a:r>
                  <a:rPr lang="sv-SE" sz="2000" dirty="0"/>
                  <a:t> </a:t>
                </a:r>
                <a:r>
                  <a:rPr lang="sv-SE" sz="2000" dirty="0" err="1"/>
                  <a:t>measurement</a:t>
                </a:r>
                <a:endParaRPr lang="sv-SE" sz="2000" dirty="0"/>
              </a:p>
              <a:p>
                <a:pPr defTabSz="912813">
                  <a:lnSpc>
                    <a:spcPct val="90000"/>
                  </a:lnSpc>
                </a:pPr>
                <a:endParaRPr lang="sv-SE" sz="2000" dirty="0"/>
              </a:p>
              <a:p>
                <a:pPr defTabSz="912813">
                  <a:lnSpc>
                    <a:spcPct val="90000"/>
                  </a:lnSpc>
                </a:pPr>
                <a:r>
                  <a:rPr lang="sv-SE" sz="2000" dirty="0"/>
                  <a:t>Teleport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sv-SE" sz="2000" dirty="0"/>
                  <a:t>:</a:t>
                </a:r>
              </a:p>
              <a:p>
                <a:pPr defTabSz="912813">
                  <a:lnSpc>
                    <a:spcPct val="90000"/>
                  </a:lnSpc>
                </a:pPr>
                <a:endParaRPr lang="sv-SE" sz="2000" dirty="0"/>
              </a:p>
              <a:p>
                <a:pPr marL="0" indent="0" defTabSz="912813">
                  <a:lnSpc>
                    <a:spcPct val="90000"/>
                  </a:lnSpc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7658100" cy="2133600"/>
              </a:xfrm>
              <a:blipFill>
                <a:blip r:embed="rId3"/>
                <a:stretch>
                  <a:fillRect l="-496" t="-2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riangle 1">
            <a:extLst>
              <a:ext uri="{FF2B5EF4-FFF2-40B4-BE49-F238E27FC236}">
                <a16:creationId xmlns:a16="http://schemas.microsoft.com/office/drawing/2014/main" id="{162CF867-1B14-A692-361D-83DB4A568CAD}"/>
              </a:ext>
            </a:extLst>
          </p:cNvPr>
          <p:cNvSpPr/>
          <p:nvPr/>
        </p:nvSpPr>
        <p:spPr bwMode="auto">
          <a:xfrm rot="16200000">
            <a:off x="4041648" y="4292394"/>
            <a:ext cx="1060704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375E63-6BE5-4023-9879-787A763859FB}"/>
              </a:ext>
            </a:extLst>
          </p:cNvPr>
          <p:cNvCxnSpPr>
            <a:cxnSpLocks/>
          </p:cNvCxnSpPr>
          <p:nvPr/>
        </p:nvCxnSpPr>
        <p:spPr bwMode="auto">
          <a:xfrm>
            <a:off x="1676400" y="4191000"/>
            <a:ext cx="2971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72BB11-2293-85D9-7B12-4AC28DE6F7FD}"/>
              </a:ext>
            </a:extLst>
          </p:cNvPr>
          <p:cNvCxnSpPr>
            <a:cxnSpLocks/>
          </p:cNvCxnSpPr>
          <p:nvPr/>
        </p:nvCxnSpPr>
        <p:spPr bwMode="auto">
          <a:xfrm>
            <a:off x="1752600" y="5638800"/>
            <a:ext cx="3505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B78BF-2B43-7D7D-5B66-723F383FCC89}"/>
              </a:ext>
            </a:extLst>
          </p:cNvPr>
          <p:cNvCxnSpPr>
            <a:cxnSpLocks/>
          </p:cNvCxnSpPr>
          <p:nvPr/>
        </p:nvCxnSpPr>
        <p:spPr bwMode="auto">
          <a:xfrm>
            <a:off x="1752600" y="4876800"/>
            <a:ext cx="2895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5B74C9-A51B-ED5D-13C9-CF2946407E89}"/>
              </a:ext>
            </a:extLst>
          </p:cNvPr>
          <p:cNvSpPr/>
          <p:nvPr/>
        </p:nvSpPr>
        <p:spPr bwMode="auto">
          <a:xfrm>
            <a:off x="5257800" y="5410200"/>
            <a:ext cx="609600" cy="533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EE107C-B715-DCD7-EEB2-3FD0492D6B61}"/>
              </a:ext>
            </a:extLst>
          </p:cNvPr>
          <p:cNvSpPr/>
          <p:nvPr/>
        </p:nvSpPr>
        <p:spPr bwMode="auto">
          <a:xfrm>
            <a:off x="6629400" y="5410200"/>
            <a:ext cx="609600" cy="533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513C23-24CE-B1C8-D74B-E58708860509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>
            <a:off x="5867400" y="5676900"/>
            <a:ext cx="762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D7981A-F7E6-977F-AC2F-195E603169A9}"/>
              </a:ext>
            </a:extLst>
          </p:cNvPr>
          <p:cNvCxnSpPr>
            <a:cxnSpLocks/>
          </p:cNvCxnSpPr>
          <p:nvPr/>
        </p:nvCxnSpPr>
        <p:spPr bwMode="auto">
          <a:xfrm>
            <a:off x="7239000" y="5670620"/>
            <a:ext cx="762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2A13DB-989D-AF23-5D84-0644E60A38E8}"/>
              </a:ext>
            </a:extLst>
          </p:cNvPr>
          <p:cNvCxnSpPr>
            <a:cxnSpLocks/>
          </p:cNvCxnSpPr>
          <p:nvPr/>
        </p:nvCxnSpPr>
        <p:spPr bwMode="auto">
          <a:xfrm>
            <a:off x="4816555" y="4724400"/>
            <a:ext cx="74604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C46AD-89FB-431C-E18A-567ECC7F50F9}"/>
              </a:ext>
            </a:extLst>
          </p:cNvPr>
          <p:cNvCxnSpPr>
            <a:cxnSpLocks/>
          </p:cNvCxnSpPr>
          <p:nvPr/>
        </p:nvCxnSpPr>
        <p:spPr bwMode="auto">
          <a:xfrm>
            <a:off x="4816555" y="4267200"/>
            <a:ext cx="211764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EC2FA5-C468-3241-D10F-C76A4BF673E0}"/>
              </a:ext>
            </a:extLst>
          </p:cNvPr>
          <p:cNvCxnSpPr>
            <a:cxnSpLocks/>
            <a:endCxn id="14" idx="0"/>
          </p:cNvCxnSpPr>
          <p:nvPr/>
        </p:nvCxnSpPr>
        <p:spPr bwMode="auto">
          <a:xfrm>
            <a:off x="6934200" y="4267200"/>
            <a:ext cx="0" cy="1143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B97A2C-9652-FC47-AC3B-0E36CCC93C28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>
            <a:off x="5562600" y="4724400"/>
            <a:ext cx="0" cy="685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7354374-0510-87DC-50C9-98B1A32A8D78}"/>
              </a:ext>
            </a:extLst>
          </p:cNvPr>
          <p:cNvSpPr txBox="1"/>
          <p:nvPr/>
        </p:nvSpPr>
        <p:spPr>
          <a:xfrm>
            <a:off x="5325625" y="5486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7BC208-989F-B334-5915-EA897B424F80}"/>
              </a:ext>
            </a:extLst>
          </p:cNvPr>
          <p:cNvSpPr txBox="1"/>
          <p:nvPr/>
        </p:nvSpPr>
        <p:spPr>
          <a:xfrm>
            <a:off x="6705600" y="5486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C31CFF-6E23-334F-1FA9-40BB09506043}"/>
                  </a:ext>
                </a:extLst>
              </p:cNvPr>
              <p:cNvSpPr txBox="1"/>
              <p:nvPr/>
            </p:nvSpPr>
            <p:spPr>
              <a:xfrm>
                <a:off x="1631018" y="3810000"/>
                <a:ext cx="672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C31CFF-6E23-334F-1FA9-40BB09506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018" y="3810000"/>
                <a:ext cx="672657" cy="369332"/>
              </a:xfrm>
              <a:prstGeom prst="rect">
                <a:avLst/>
              </a:prstGeom>
              <a:blipFill>
                <a:blip r:embed="rId4"/>
                <a:stretch>
                  <a:fillRect l="-1111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CDAD08-6C5B-37FA-06EB-509B0378088F}"/>
                  </a:ext>
                </a:extLst>
              </p:cNvPr>
              <p:cNvSpPr txBox="1"/>
              <p:nvPr/>
            </p:nvSpPr>
            <p:spPr>
              <a:xfrm>
                <a:off x="1633620" y="4495799"/>
                <a:ext cx="957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CDAD08-6C5B-37FA-06EB-509B0378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620" y="4495799"/>
                <a:ext cx="957173" cy="369332"/>
              </a:xfrm>
              <a:prstGeom prst="rect">
                <a:avLst/>
              </a:prstGeom>
              <a:blipFill>
                <a:blip r:embed="rId5"/>
                <a:stretch>
                  <a:fillRect l="-1299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9BC018-CE98-20E5-FF9D-46BB037EE28B}"/>
                  </a:ext>
                </a:extLst>
              </p:cNvPr>
              <p:cNvSpPr txBox="1"/>
              <p:nvPr/>
            </p:nvSpPr>
            <p:spPr>
              <a:xfrm>
                <a:off x="7785543" y="5269468"/>
                <a:ext cx="672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9BC018-CE98-20E5-FF9D-46BB037EE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543" y="5269468"/>
                <a:ext cx="672657" cy="369332"/>
              </a:xfrm>
              <a:prstGeom prst="rect">
                <a:avLst/>
              </a:prstGeom>
              <a:blipFill>
                <a:blip r:embed="rId6"/>
                <a:stretch>
                  <a:fillRect l="-10909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B40B6C2-4156-D1CE-5234-311971040428}"/>
              </a:ext>
            </a:extLst>
          </p:cNvPr>
          <p:cNvSpPr txBox="1"/>
          <p:nvPr/>
        </p:nvSpPr>
        <p:spPr>
          <a:xfrm>
            <a:off x="51054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DE3E07-2BBB-6DBE-5F21-B0CA0EA1030F}"/>
              </a:ext>
            </a:extLst>
          </p:cNvPr>
          <p:cNvSpPr txBox="1"/>
          <p:nvPr/>
        </p:nvSpPr>
        <p:spPr>
          <a:xfrm>
            <a:off x="5121355" y="432428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4598028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Deutch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1828800"/>
              </a:xfrm>
            </p:spPr>
            <p:txBody>
              <a:bodyPr/>
              <a:lstStyle/>
              <a:p>
                <a:pPr marL="457200" indent="-457200" defTabSz="912813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Determine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one measurement</a:t>
                </a:r>
              </a:p>
              <a:p>
                <a:pPr marL="457200" indent="-457200" defTabSz="912813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200" indent="-457200" defTabSz="912813">
                  <a:lnSpc>
                    <a:spcPct val="90000"/>
                  </a:lnSpc>
                </a:pPr>
                <a:r>
                  <a:rPr lang="en-US" sz="1800" b="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 , 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b="0" dirty="0"/>
              </a:p>
              <a:p>
                <a:pPr marL="457200" indent="-457200" defTabSz="912813">
                  <a:lnSpc>
                    <a:spcPct val="90000"/>
                  </a:lnSpc>
                </a:pPr>
                <a:r>
                  <a:rPr lang="en-US" sz="1800" b="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 , 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b="0" dirty="0"/>
              </a:p>
              <a:p>
                <a:pPr marL="457200" indent="-457200" defTabSz="912813">
                  <a:lnSpc>
                    <a:spcPct val="90000"/>
                  </a:lnSpc>
                </a:pPr>
                <a:endParaRPr lang="en-US" sz="1800" b="0" dirty="0"/>
              </a:p>
              <a:p>
                <a:pPr defTabSz="912813">
                  <a:lnSpc>
                    <a:spcPct val="90000"/>
                  </a:lnSpc>
                </a:pPr>
                <a:endParaRPr lang="sv-SE" sz="1800" dirty="0"/>
              </a:p>
              <a:p>
                <a:pPr marL="400050" lvl="1" indent="0" defTabSz="912813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1828800"/>
              </a:xfrm>
              <a:blipFill>
                <a:blip r:embed="rId3"/>
                <a:stretch>
                  <a:fillRect l="-801" t="-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B8F251A-4436-395B-1251-E3323F88DDAC}"/>
              </a:ext>
            </a:extLst>
          </p:cNvPr>
          <p:cNvSpPr/>
          <p:nvPr/>
        </p:nvSpPr>
        <p:spPr bwMode="auto">
          <a:xfrm>
            <a:off x="6172200" y="3733800"/>
            <a:ext cx="609600" cy="533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2C4180-4AB2-8263-3A21-61F6995614E2}"/>
              </a:ext>
            </a:extLst>
          </p:cNvPr>
          <p:cNvSpPr txBox="1"/>
          <p:nvPr/>
        </p:nvSpPr>
        <p:spPr>
          <a:xfrm>
            <a:off x="62484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980425-4210-798F-22D3-FDAC9B7E59C7}"/>
              </a:ext>
            </a:extLst>
          </p:cNvPr>
          <p:cNvSpPr/>
          <p:nvPr/>
        </p:nvSpPr>
        <p:spPr bwMode="auto">
          <a:xfrm>
            <a:off x="3048000" y="3733800"/>
            <a:ext cx="609600" cy="533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A8C0C-2F9D-C267-C0A7-C2944403A2D4}"/>
              </a:ext>
            </a:extLst>
          </p:cNvPr>
          <p:cNvSpPr txBox="1"/>
          <p:nvPr/>
        </p:nvSpPr>
        <p:spPr>
          <a:xfrm>
            <a:off x="31242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6F2D6FCD-9683-26CD-497D-321B91CD051F}"/>
              </a:ext>
            </a:extLst>
          </p:cNvPr>
          <p:cNvSpPr/>
          <p:nvPr/>
        </p:nvSpPr>
        <p:spPr bwMode="auto">
          <a:xfrm rot="16200000">
            <a:off x="7699248" y="3767328"/>
            <a:ext cx="533401" cy="365760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6BE84A-8E6F-47DD-AEF6-33FE089E3E43}"/>
              </a:ext>
            </a:extLst>
          </p:cNvPr>
          <p:cNvCxnSpPr>
            <a:cxnSpLocks/>
          </p:cNvCxnSpPr>
          <p:nvPr/>
        </p:nvCxnSpPr>
        <p:spPr bwMode="auto">
          <a:xfrm>
            <a:off x="1600200" y="3962400"/>
            <a:ext cx="1447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94642-4D66-0687-448C-58C3D139C367}"/>
              </a:ext>
            </a:extLst>
          </p:cNvPr>
          <p:cNvCxnSpPr>
            <a:cxnSpLocks/>
          </p:cNvCxnSpPr>
          <p:nvPr/>
        </p:nvCxnSpPr>
        <p:spPr bwMode="auto">
          <a:xfrm>
            <a:off x="1600200" y="4648200"/>
            <a:ext cx="3040022" cy="83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496474B-C281-188B-8710-E4839A47511A}"/>
              </a:ext>
            </a:extLst>
          </p:cNvPr>
          <p:cNvSpPr/>
          <p:nvPr/>
        </p:nvSpPr>
        <p:spPr bwMode="auto">
          <a:xfrm>
            <a:off x="4660760" y="3276600"/>
            <a:ext cx="520840" cy="164785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0B089-335A-3589-D5BF-D32601D2EC15}"/>
              </a:ext>
            </a:extLst>
          </p:cNvPr>
          <p:cNvSpPr txBox="1"/>
          <p:nvPr/>
        </p:nvSpPr>
        <p:spPr>
          <a:xfrm>
            <a:off x="4572000" y="370525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C24E0B-D950-47EF-06C0-8C63CA017A00}"/>
              </a:ext>
            </a:extLst>
          </p:cNvPr>
          <p:cNvCxnSpPr>
            <a:cxnSpLocks/>
          </p:cNvCxnSpPr>
          <p:nvPr/>
        </p:nvCxnSpPr>
        <p:spPr bwMode="auto">
          <a:xfrm>
            <a:off x="5181600" y="4648200"/>
            <a:ext cx="289102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34F0B5-B107-B2DC-164B-D7395A54472B}"/>
              </a:ext>
            </a:extLst>
          </p:cNvPr>
          <p:cNvCxnSpPr>
            <a:cxnSpLocks/>
          </p:cNvCxnSpPr>
          <p:nvPr/>
        </p:nvCxnSpPr>
        <p:spPr bwMode="auto">
          <a:xfrm>
            <a:off x="5181600" y="39624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65F3CA-8BC8-4B7A-B642-6CDD83B791A9}"/>
              </a:ext>
            </a:extLst>
          </p:cNvPr>
          <p:cNvCxnSpPr>
            <a:cxnSpLocks/>
          </p:cNvCxnSpPr>
          <p:nvPr/>
        </p:nvCxnSpPr>
        <p:spPr bwMode="auto">
          <a:xfrm>
            <a:off x="6781800" y="39624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7040A4-6E2C-CCA7-16BF-D7C83BD05460}"/>
              </a:ext>
            </a:extLst>
          </p:cNvPr>
          <p:cNvCxnSpPr>
            <a:cxnSpLocks/>
          </p:cNvCxnSpPr>
          <p:nvPr/>
        </p:nvCxnSpPr>
        <p:spPr bwMode="auto">
          <a:xfrm>
            <a:off x="3670160" y="3937279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67E032-C3B8-D128-51F7-7FFE9F89F00A}"/>
                  </a:ext>
                </a:extLst>
              </p:cNvPr>
              <p:cNvSpPr txBox="1"/>
              <p:nvPr/>
            </p:nvSpPr>
            <p:spPr>
              <a:xfrm>
                <a:off x="1518666" y="349878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67E032-C3B8-D128-51F7-7FFE9F89F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66" y="3498780"/>
                <a:ext cx="685800" cy="369332"/>
              </a:xfrm>
              <a:prstGeom prst="rect">
                <a:avLst/>
              </a:prstGeom>
              <a:blipFill>
                <a:blip r:embed="rId4"/>
                <a:stretch>
                  <a:fillRect l="-727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04855D-D928-ADE5-D054-3A4673FB670F}"/>
                  </a:ext>
                </a:extLst>
              </p:cNvPr>
              <p:cNvSpPr txBox="1"/>
              <p:nvPr/>
            </p:nvSpPr>
            <p:spPr>
              <a:xfrm>
                <a:off x="947166" y="4856781"/>
                <a:ext cx="18288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04855D-D928-ADE5-D054-3A4673FB6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166" y="4856781"/>
                <a:ext cx="1828800" cy="6701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43951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Deutch-Josza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1828800"/>
              </a:xfrm>
            </p:spPr>
            <p:txBody>
              <a:bodyPr/>
              <a:lstStyle/>
              <a:p>
                <a:pPr marL="457200" indent="-457200" defTabSz="912813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is either constant or balanced.</a:t>
                </a:r>
                <a:endParaRPr lang="en-US" sz="1800" b="0" dirty="0"/>
              </a:p>
              <a:p>
                <a:pPr marL="457200" indent="-457200" defTabSz="912813">
                  <a:lnSpc>
                    <a:spcPct val="90000"/>
                  </a:lnSpc>
                </a:pPr>
                <a:endParaRPr lang="en-US" sz="1800" b="0" dirty="0"/>
              </a:p>
              <a:p>
                <a:pPr defTabSz="912813">
                  <a:lnSpc>
                    <a:spcPct val="90000"/>
                  </a:lnSpc>
                </a:pPr>
                <a:r>
                  <a:rPr lang="sv-SE" sz="1800" dirty="0" err="1"/>
                  <a:t>Which</a:t>
                </a:r>
                <a:r>
                  <a:rPr lang="sv-SE" sz="1800" dirty="0"/>
                  <a:t> is it?</a:t>
                </a:r>
              </a:p>
              <a:p>
                <a:pPr marL="400050" lvl="1" indent="0" defTabSz="912813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1828800"/>
              </a:xfrm>
              <a:blipFill>
                <a:blip r:embed="rId3"/>
                <a:stretch>
                  <a:fillRect l="-801" t="-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B8F251A-4436-395B-1251-E3323F88DDAC}"/>
              </a:ext>
            </a:extLst>
          </p:cNvPr>
          <p:cNvSpPr/>
          <p:nvPr/>
        </p:nvSpPr>
        <p:spPr bwMode="auto">
          <a:xfrm>
            <a:off x="6172200" y="3733800"/>
            <a:ext cx="609600" cy="533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2C4180-4AB2-8263-3A21-61F6995614E2}"/>
              </a:ext>
            </a:extLst>
          </p:cNvPr>
          <p:cNvSpPr txBox="1"/>
          <p:nvPr/>
        </p:nvSpPr>
        <p:spPr>
          <a:xfrm>
            <a:off x="62484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980425-4210-798F-22D3-FDAC9B7E59C7}"/>
              </a:ext>
            </a:extLst>
          </p:cNvPr>
          <p:cNvSpPr/>
          <p:nvPr/>
        </p:nvSpPr>
        <p:spPr bwMode="auto">
          <a:xfrm>
            <a:off x="3048000" y="3733800"/>
            <a:ext cx="609600" cy="533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A8C0C-2F9D-C267-C0A7-C2944403A2D4}"/>
              </a:ext>
            </a:extLst>
          </p:cNvPr>
          <p:cNvSpPr txBox="1"/>
          <p:nvPr/>
        </p:nvSpPr>
        <p:spPr>
          <a:xfrm>
            <a:off x="31242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6F2D6FCD-9683-26CD-497D-321B91CD051F}"/>
              </a:ext>
            </a:extLst>
          </p:cNvPr>
          <p:cNvSpPr/>
          <p:nvPr/>
        </p:nvSpPr>
        <p:spPr bwMode="auto">
          <a:xfrm rot="16200000">
            <a:off x="7699248" y="3767328"/>
            <a:ext cx="533401" cy="365760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6BE84A-8E6F-47DD-AEF6-33FE089E3E43}"/>
              </a:ext>
            </a:extLst>
          </p:cNvPr>
          <p:cNvCxnSpPr>
            <a:cxnSpLocks/>
          </p:cNvCxnSpPr>
          <p:nvPr/>
        </p:nvCxnSpPr>
        <p:spPr bwMode="auto">
          <a:xfrm>
            <a:off x="1600200" y="3962400"/>
            <a:ext cx="1447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94642-4D66-0687-448C-58C3D139C367}"/>
              </a:ext>
            </a:extLst>
          </p:cNvPr>
          <p:cNvCxnSpPr>
            <a:cxnSpLocks/>
          </p:cNvCxnSpPr>
          <p:nvPr/>
        </p:nvCxnSpPr>
        <p:spPr bwMode="auto">
          <a:xfrm>
            <a:off x="1600200" y="4648200"/>
            <a:ext cx="3040022" cy="83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496474B-C281-188B-8710-E4839A47511A}"/>
              </a:ext>
            </a:extLst>
          </p:cNvPr>
          <p:cNvSpPr/>
          <p:nvPr/>
        </p:nvSpPr>
        <p:spPr bwMode="auto">
          <a:xfrm>
            <a:off x="4660760" y="3276600"/>
            <a:ext cx="520840" cy="164785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0B089-335A-3589-D5BF-D32601D2EC15}"/>
              </a:ext>
            </a:extLst>
          </p:cNvPr>
          <p:cNvSpPr txBox="1"/>
          <p:nvPr/>
        </p:nvSpPr>
        <p:spPr>
          <a:xfrm>
            <a:off x="4572000" y="370525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C24E0B-D950-47EF-06C0-8C63CA017A00}"/>
              </a:ext>
            </a:extLst>
          </p:cNvPr>
          <p:cNvCxnSpPr>
            <a:cxnSpLocks/>
          </p:cNvCxnSpPr>
          <p:nvPr/>
        </p:nvCxnSpPr>
        <p:spPr bwMode="auto">
          <a:xfrm>
            <a:off x="5181600" y="4648200"/>
            <a:ext cx="289102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34F0B5-B107-B2DC-164B-D7395A54472B}"/>
              </a:ext>
            </a:extLst>
          </p:cNvPr>
          <p:cNvCxnSpPr>
            <a:cxnSpLocks/>
          </p:cNvCxnSpPr>
          <p:nvPr/>
        </p:nvCxnSpPr>
        <p:spPr bwMode="auto">
          <a:xfrm>
            <a:off x="5181600" y="39624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65F3CA-8BC8-4B7A-B642-6CDD83B791A9}"/>
              </a:ext>
            </a:extLst>
          </p:cNvPr>
          <p:cNvCxnSpPr>
            <a:cxnSpLocks/>
          </p:cNvCxnSpPr>
          <p:nvPr/>
        </p:nvCxnSpPr>
        <p:spPr bwMode="auto">
          <a:xfrm>
            <a:off x="6781800" y="39624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7040A4-6E2C-CCA7-16BF-D7C83BD05460}"/>
              </a:ext>
            </a:extLst>
          </p:cNvPr>
          <p:cNvCxnSpPr>
            <a:cxnSpLocks/>
          </p:cNvCxnSpPr>
          <p:nvPr/>
        </p:nvCxnSpPr>
        <p:spPr bwMode="auto">
          <a:xfrm>
            <a:off x="3670160" y="3937279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67E032-C3B8-D128-51F7-7FFE9F89F00A}"/>
                  </a:ext>
                </a:extLst>
              </p:cNvPr>
              <p:cNvSpPr txBox="1"/>
              <p:nvPr/>
            </p:nvSpPr>
            <p:spPr>
              <a:xfrm>
                <a:off x="1518666" y="349878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67E032-C3B8-D128-51F7-7FFE9F89F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66" y="3498780"/>
                <a:ext cx="685800" cy="369332"/>
              </a:xfrm>
              <a:prstGeom prst="rect">
                <a:avLst/>
              </a:prstGeom>
              <a:blipFill>
                <a:blip r:embed="rId4"/>
                <a:stretch>
                  <a:fillRect l="-727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04855D-D928-ADE5-D054-3A4673FB670F}"/>
                  </a:ext>
                </a:extLst>
              </p:cNvPr>
              <p:cNvSpPr txBox="1"/>
              <p:nvPr/>
            </p:nvSpPr>
            <p:spPr>
              <a:xfrm>
                <a:off x="947166" y="4856781"/>
                <a:ext cx="18288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04855D-D928-ADE5-D054-3A4673FB6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166" y="4856781"/>
                <a:ext cx="1828800" cy="6701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19248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Simon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</p:spPr>
            <p:txBody>
              <a:bodyPr/>
              <a:lstStyle/>
              <a:p>
                <a:pPr defTabSz="912813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sv-SE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sv-SE" sz="1800" dirty="0"/>
                  <a:t> </a:t>
                </a:r>
                <a:r>
                  <a:rPr lang="sv-SE" sz="1800" dirty="0" err="1"/>
                  <a:t>iff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sv-SE" sz="1800" dirty="0"/>
                  <a:t> 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sv-SE" sz="1600" dirty="0"/>
              </a:p>
              <a:p>
                <a:pPr marL="285750" defTabSz="912813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285750" defTabSz="912813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&gt;)=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285750" defTabSz="912813">
                  <a:lnSpc>
                    <a:spcPct val="90000"/>
                  </a:lnSpc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800100" lvl="1" indent="-457200" defTabSz="912813"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b="0" dirty="0"/>
              </a:p>
              <a:p>
                <a:pPr marL="800100" lvl="1" indent="-457200" defTabSz="912813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sv-SE" sz="1800" dirty="0" err="1"/>
                  <a:t>Prepare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v-SE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sv-SE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&gt;|0&gt;</m:t>
                        </m:r>
                      </m:e>
                    </m:nary>
                  </m:oMath>
                </a14:m>
                <a:endParaRPr lang="sv-SE" sz="1800" dirty="0"/>
              </a:p>
              <a:p>
                <a:pPr marL="800100" lvl="1" indent="-457200" defTabSz="912813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sv-SE" sz="1800" dirty="0" err="1"/>
                  <a:t>Apply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sv-SE" sz="180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sv-SE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)&gt;</m:t>
                        </m:r>
                      </m:e>
                    </m:nary>
                  </m:oMath>
                </a14:m>
                <a:endParaRPr lang="sv-SE" sz="1800" dirty="0"/>
              </a:p>
              <a:p>
                <a:pPr marL="800100" lvl="1" indent="-457200" defTabSz="912813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sv-SE" sz="1800" dirty="0" err="1"/>
                  <a:t>Measure</a:t>
                </a:r>
                <a:r>
                  <a:rPr lang="sv-SE" sz="1800" dirty="0"/>
                  <a:t> second bit</a:t>
                </a:r>
              </a:p>
              <a:p>
                <a:pPr marL="800100" lvl="1" indent="-457200" defTabSz="912813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sv-SE" sz="1800" dirty="0" err="1"/>
                  <a:t>Apply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sv-SE" sz="1800" dirty="0"/>
                  <a:t> to </a:t>
                </a:r>
                <a:r>
                  <a:rPr lang="sv-SE" sz="1800" dirty="0" err="1"/>
                  <a:t>first</a:t>
                </a:r>
                <a:r>
                  <a:rPr lang="sv-SE" sz="1800" dirty="0"/>
                  <a:t> register</a:t>
                </a:r>
              </a:p>
              <a:p>
                <a:pPr marL="800100" lvl="1" indent="-457200" defTabSz="912813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sv-SE" sz="1800" dirty="0" err="1"/>
                  <a:t>Measure</a:t>
                </a:r>
                <a:r>
                  <a:rPr lang="sv-SE" sz="1800" dirty="0"/>
                  <a:t> </a:t>
                </a:r>
                <a:r>
                  <a:rPr lang="sv-SE" sz="1800" dirty="0" err="1"/>
                  <a:t>first</a:t>
                </a:r>
                <a:r>
                  <a:rPr lang="sv-SE" sz="1800" dirty="0"/>
                  <a:t> register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sv-SE" sz="1800" dirty="0"/>
              </a:p>
              <a:p>
                <a:pPr marL="800100" lvl="1" indent="-457200" defTabSz="912813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sv-SE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sv-SE" sz="1800" dirty="0"/>
                  <a:t>, </a:t>
                </a:r>
                <a:r>
                  <a:rPr lang="sv-SE" sz="1800" dirty="0" err="1"/>
                  <a:t>goto</a:t>
                </a:r>
                <a:r>
                  <a:rPr lang="sv-SE" sz="1800" dirty="0"/>
                  <a:t> 2</a:t>
                </a:r>
              </a:p>
              <a:p>
                <a:pPr marL="800100" lvl="1" indent="-457200" defTabSz="912813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sv-SE" sz="1800" dirty="0"/>
                  <a:t>Output 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v-SE" sz="18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  <a:blipFill>
                <a:blip r:embed="rId3"/>
                <a:stretch>
                  <a:fillRect l="-450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04003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Error</a:t>
            </a:r>
            <a:r>
              <a:rPr lang="sv-SE" sz="3600" dirty="0"/>
              <a:t> </a:t>
            </a:r>
            <a:r>
              <a:rPr lang="sv-SE" sz="3600" dirty="0" err="1"/>
              <a:t>Correction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b="0" dirty="0"/>
          </a:p>
          <a:p>
            <a:pPr defTabSz="912813">
              <a:lnSpc>
                <a:spcPct val="90000"/>
              </a:lnSpc>
            </a:pPr>
            <a:endParaRPr lang="sv-SE" sz="1800" dirty="0"/>
          </a:p>
          <a:p>
            <a:pPr marL="400050" lvl="1" indent="0" defTabSz="912813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66873397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Important</a:t>
            </a:r>
            <a:r>
              <a:rPr lang="sv-SE" sz="3600" dirty="0"/>
              <a:t> problems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defTabSz="912813">
                  <a:lnSpc>
                    <a:spcPct val="90000"/>
                  </a:lnSpc>
                </a:pPr>
                <a:r>
                  <a:rPr lang="sv-SE" sz="1800" dirty="0" err="1"/>
                  <a:t>Phase</a:t>
                </a:r>
                <a:r>
                  <a:rPr lang="sv-SE" sz="1800" dirty="0"/>
                  <a:t> </a:t>
                </a:r>
                <a:r>
                  <a:rPr lang="sv-SE" sz="1800" dirty="0" err="1"/>
                  <a:t>estimation</a:t>
                </a:r>
                <a:r>
                  <a:rPr lang="sv-SE" sz="1800" dirty="0"/>
                  <a:t> problem: Given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</m:oMath>
                </a14:m>
                <a:endParaRPr lang="sv-SE" sz="1800" dirty="0"/>
              </a:p>
              <a:p>
                <a:pPr defTabSz="912813">
                  <a:lnSpc>
                    <a:spcPct val="90000"/>
                  </a:lnSpc>
                </a:pPr>
                <a:r>
                  <a:rPr lang="sv-SE" sz="1800" dirty="0" err="1"/>
                  <a:t>Hidden</a:t>
                </a:r>
                <a:r>
                  <a:rPr lang="sv-SE" sz="1800" dirty="0"/>
                  <a:t> </a:t>
                </a:r>
                <a:r>
                  <a:rPr lang="sv-SE" sz="1800" dirty="0" err="1"/>
                  <a:t>subgroup</a:t>
                </a:r>
                <a:r>
                  <a:rPr lang="sv-SE" sz="1800" dirty="0"/>
                  <a:t> problem: </a:t>
                </a:r>
                <a:r>
                  <a:rPr lang="sv-SE" sz="1800" dirty="0" err="1"/>
                  <a:t>Let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sv-SE" sz="1800" dirty="0"/>
                  <a:t> </a:t>
                </a:r>
                <a:r>
                  <a:rPr lang="sv-SE" sz="1800" dirty="0" err="1"/>
                  <a:t>with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sv-SE" sz="1800" dirty="0"/>
                  <a:t> </a:t>
                </a:r>
                <a:r>
                  <a:rPr lang="sv-SE" sz="1800" dirty="0" err="1"/>
                  <a:t>iff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800" b="0" dirty="0"/>
              </a:p>
              <a:p>
                <a:pPr defTabSz="912813">
                  <a:lnSpc>
                    <a:spcPct val="90000"/>
                  </a:lnSpc>
                </a:pPr>
                <a:r>
                  <a:rPr lang="en-US" sz="1800" b="0" dirty="0"/>
                  <a:t>Order finding</a:t>
                </a:r>
              </a:p>
              <a:p>
                <a:pPr defTabSz="912813">
                  <a:lnSpc>
                    <a:spcPct val="90000"/>
                  </a:lnSpc>
                </a:pPr>
                <a:endParaRPr lang="sv-SE" sz="1800" dirty="0"/>
              </a:p>
              <a:p>
                <a:pPr marL="400050" lvl="1" indent="0" defTabSz="912813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481" t="-8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04569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Phase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b="0" dirty="0"/>
          </a:p>
          <a:p>
            <a:pPr defTabSz="912813">
              <a:lnSpc>
                <a:spcPct val="90000"/>
              </a:lnSpc>
            </a:pPr>
            <a:endParaRPr lang="sv-SE" sz="1800" dirty="0"/>
          </a:p>
          <a:p>
            <a:pPr marL="400050" lvl="1" indent="0" defTabSz="912813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5815731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Beam</a:t>
            </a:r>
            <a:r>
              <a:rPr lang="sv-SE" sz="3600" dirty="0"/>
              <a:t> splitters and QM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295400"/>
            <a:ext cx="8458200" cy="4800600"/>
          </a:xfrm>
        </p:spPr>
        <p:txBody>
          <a:bodyPr/>
          <a:lstStyle/>
          <a:p>
            <a:pPr marL="400050" lvl="1" indent="0" defTabSz="912813">
              <a:lnSpc>
                <a:spcPct val="90000"/>
              </a:lnSpc>
              <a:buNone/>
            </a:pPr>
            <a:r>
              <a:rPr lang="sv-SE" sz="16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9291068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Quantum </a:t>
            </a:r>
            <a:r>
              <a:rPr lang="sv-SE" sz="3600" dirty="0" err="1"/>
              <a:t>Fourier</a:t>
            </a:r>
            <a:r>
              <a:rPr lang="sv-SE" sz="3600" dirty="0"/>
              <a:t> Transform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b="0" dirty="0"/>
          </a:p>
          <a:p>
            <a:pPr defTabSz="912813">
              <a:lnSpc>
                <a:spcPct val="90000"/>
              </a:lnSpc>
            </a:pPr>
            <a:endParaRPr lang="sv-SE" sz="1800" dirty="0"/>
          </a:p>
          <a:p>
            <a:pPr marL="400050" lvl="1" indent="0" defTabSz="912813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94227657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Shor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b="0" dirty="0"/>
          </a:p>
          <a:p>
            <a:pPr defTabSz="912813">
              <a:lnSpc>
                <a:spcPct val="90000"/>
              </a:lnSpc>
            </a:pPr>
            <a:endParaRPr lang="sv-SE" sz="1800" dirty="0"/>
          </a:p>
          <a:p>
            <a:pPr marL="400050" lvl="1" indent="0" defTabSz="912813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21812223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Grover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b="0" dirty="0"/>
          </a:p>
          <a:p>
            <a:pPr defTabSz="912813">
              <a:lnSpc>
                <a:spcPct val="90000"/>
              </a:lnSpc>
            </a:pPr>
            <a:endParaRPr lang="sv-SE" sz="1800" dirty="0"/>
          </a:p>
          <a:p>
            <a:pPr marL="400050" lvl="1" indent="0" defTabSz="912813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56565850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End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b="0" dirty="0"/>
          </a:p>
          <a:p>
            <a:pPr defTabSz="912813">
              <a:lnSpc>
                <a:spcPct val="90000"/>
              </a:lnSpc>
            </a:pPr>
            <a:endParaRPr lang="sv-SE" sz="1800" dirty="0"/>
          </a:p>
          <a:p>
            <a:pPr marL="400050" lvl="1" indent="0" defTabSz="912813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189973012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Postulates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295400"/>
                <a:ext cx="7886700" cy="4800600"/>
              </a:xfrm>
            </p:spPr>
            <p:txBody>
              <a:bodyPr/>
              <a:lstStyle/>
              <a:p>
                <a:pPr defTabSz="912813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b="0" dirty="0"/>
                  <a:t>State of a system is a unit vector (over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000" b="0" dirty="0"/>
                  <a:t>) in a Hilbert space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b="0" dirty="0"/>
                  <a:t>)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sv-SE" sz="2000" dirty="0"/>
              </a:p>
              <a:p>
                <a:pPr lvl="1" defTabSz="912813">
                  <a:lnSpc>
                    <a:spcPct val="90000"/>
                  </a:lnSpc>
                </a:pPr>
                <a:r>
                  <a:rPr lang="sv-SE" sz="2000" dirty="0"/>
                  <a:t>A </a:t>
                </a:r>
                <a:r>
                  <a:rPr lang="sv-SE" sz="2000" dirty="0" err="1"/>
                  <a:t>qubit</a:t>
                </a:r>
                <a:r>
                  <a:rPr lang="sv-SE" sz="2000" dirty="0"/>
                  <a:t> is a quantum system, </a:t>
                </a:r>
                <a:r>
                  <a:rPr lang="sv-SE" sz="2000" dirty="0" err="1"/>
                  <a:t>with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dirty="0"/>
                  <a:t> .  A </a:t>
                </a:r>
                <a:r>
                  <a:rPr lang="sv-SE" sz="2000" dirty="0" err="1"/>
                  <a:t>state</a:t>
                </a:r>
                <a:r>
                  <a:rPr lang="sv-SE" sz="2000" dirty="0"/>
                  <a:t> is in superposition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sv-SE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v-SE" sz="2000" dirty="0"/>
              </a:p>
              <a:p>
                <a:pPr defTabSz="912813">
                  <a:spcBef>
                    <a:spcPts val="400"/>
                  </a:spcBef>
                  <a:buFont typeface="+mj-lt"/>
                  <a:buAutoNum type="arabicPeriod"/>
                </a:pPr>
                <a:r>
                  <a:rPr lang="sv-SE" sz="2000" dirty="0"/>
                  <a:t>A </a:t>
                </a:r>
                <a:r>
                  <a:rPr lang="sv-SE" sz="2000" dirty="0" err="1"/>
                  <a:t>state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evolves</a:t>
                </a:r>
                <a:r>
                  <a:rPr lang="sv-SE" sz="2000" dirty="0"/>
                  <a:t> under a </a:t>
                </a:r>
                <a:r>
                  <a:rPr lang="sv-SE" sz="2000" dirty="0" err="1"/>
                  <a:t>unitary</a:t>
                </a:r>
                <a:r>
                  <a:rPr lang="sv-SE" sz="2000" dirty="0"/>
                  <a:t> operator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sv-SE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(0&gt;)</m:t>
                    </m:r>
                  </m:oMath>
                </a14:m>
                <a:endParaRPr lang="sv-SE" sz="2000" dirty="0"/>
              </a:p>
              <a:p>
                <a:pPr lvl="1" defTabSz="912813"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sv-SE" sz="2000" dirty="0"/>
                  <a:t> is </a:t>
                </a:r>
                <a:r>
                  <a:rPr lang="sv-SE" sz="2000" dirty="0" err="1"/>
                  <a:t>unitary</a:t>
                </a:r>
                <a:r>
                  <a:rPr lang="sv-SE" sz="2000" dirty="0"/>
                  <a:t> </a:t>
                </a:r>
                <a:r>
                  <a:rPr lang="sv-SE" sz="2000" dirty="0" err="1"/>
                  <a:t>if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sz="2000" dirty="0"/>
                  <a:t>.  Note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sv-SE" sz="2000" dirty="0"/>
              </a:p>
              <a:p>
                <a:pPr lvl="1" defTabSz="912813">
                  <a:spcBef>
                    <a:spcPts val="400"/>
                  </a:spcBef>
                </a:pPr>
                <a:r>
                  <a:rPr lang="sv-SE" sz="2000" dirty="0" err="1"/>
                  <a:t>Example</a:t>
                </a:r>
                <a:r>
                  <a:rPr lang="sv-SE" sz="2000" dirty="0"/>
                  <a:t> is a </a:t>
                </a:r>
                <a:r>
                  <a:rPr lang="sv-SE" sz="2000" dirty="0" err="1"/>
                  <a:t>Hamiltonian</a:t>
                </a:r>
                <a:r>
                  <a:rPr lang="sv-SE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v-SE" sz="2000" dirty="0"/>
              </a:p>
              <a:p>
                <a:pPr defTabSz="912813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dirty="0" err="1"/>
                  <a:t>Two</a:t>
                </a:r>
                <a:r>
                  <a:rPr lang="sv-SE" sz="2000" dirty="0"/>
                  <a:t> </a:t>
                </a:r>
                <a:r>
                  <a:rPr lang="sv-SE" sz="2000" dirty="0" err="1"/>
                  <a:t>physical</a:t>
                </a:r>
                <a:r>
                  <a:rPr lang="sv-SE" sz="2000" dirty="0"/>
                  <a:t> systems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v-SE" sz="2000" dirty="0"/>
                  <a:t> </a:t>
                </a:r>
                <a:r>
                  <a:rPr lang="sv-SE" sz="2000" dirty="0" err="1"/>
                  <a:t>can</a:t>
                </a:r>
                <a:r>
                  <a:rPr lang="sv-SE" sz="2000" dirty="0"/>
                  <a:t> be </a:t>
                </a:r>
                <a:r>
                  <a:rPr lang="sv-SE" sz="2000" dirty="0" err="1"/>
                  <a:t>treated</a:t>
                </a:r>
                <a:r>
                  <a:rPr lang="sv-SE" sz="2000" dirty="0"/>
                  <a:t> as a </a:t>
                </a:r>
                <a:r>
                  <a:rPr lang="sv-SE" sz="2000" dirty="0" err="1"/>
                  <a:t>combined</a:t>
                </a:r>
                <a:r>
                  <a:rPr lang="sv-SE" sz="2000" dirty="0"/>
                  <a:t>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v-SE" sz="2000" dirty="0"/>
                  <a:t>, </a:t>
                </a:r>
                <a:r>
                  <a:rPr lang="sv-SE" sz="2000" dirty="0" err="1"/>
                  <a:t>if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v-SE" sz="2000" dirty="0"/>
                  <a:t> is in </a:t>
                </a:r>
                <a:r>
                  <a:rPr lang="sv-SE" sz="2000" dirty="0" err="1"/>
                  <a:t>state</a:t>
                </a:r>
                <a:r>
                  <a:rPr lang="sv-SE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sv-SE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v-SE" sz="2000" dirty="0"/>
                  <a:t> is in </a:t>
                </a:r>
                <a:r>
                  <a:rPr lang="sv-SE" sz="2000" dirty="0" err="1"/>
                  <a:t>state</a:t>
                </a:r>
                <a:r>
                  <a:rPr lang="sv-SE" sz="2000" dirty="0"/>
                  <a:t>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&gt;,</m:t>
                    </m:r>
                  </m:oMath>
                </a14:m>
                <a:r>
                  <a:rPr lang="sv-SE" sz="2000" dirty="0"/>
                  <a:t> the </a:t>
                </a:r>
                <a:r>
                  <a:rPr lang="sv-SE" sz="2000" dirty="0" err="1"/>
                  <a:t>combined</a:t>
                </a:r>
                <a:r>
                  <a:rPr lang="sv-SE" sz="2000" dirty="0"/>
                  <a:t> </a:t>
                </a:r>
                <a:r>
                  <a:rPr lang="sv-SE" sz="2000" dirty="0" err="1"/>
                  <a:t>state</a:t>
                </a:r>
                <a:r>
                  <a:rPr lang="sv-SE" sz="2000" dirty="0"/>
                  <a:t> is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&gt;⊗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sv-SE" sz="2000" dirty="0"/>
              </a:p>
              <a:p>
                <a:pPr defTabSz="912813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dirty="0"/>
                  <a:t>Given an </a:t>
                </a:r>
                <a:r>
                  <a:rPr lang="sv-SE" sz="2000" dirty="0" err="1"/>
                  <a:t>orthonormal</a:t>
                </a:r>
                <a:r>
                  <a:rPr lang="sv-SE" sz="2000" dirty="0"/>
                  <a:t> basis </a:t>
                </a:r>
                <a14:m>
                  <m:oMath xmlns:m="http://schemas.openxmlformats.org/officeDocument/2006/math">
                    <m:r>
                      <a:rPr lang="sv-S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&gt;}</m:t>
                    </m:r>
                  </m:oMath>
                </a14:m>
                <a:r>
                  <a:rPr lang="sv-SE" sz="2000" dirty="0"/>
                  <a:t>.  </a:t>
                </a:r>
                <a:r>
                  <a:rPr lang="sv-SE" sz="2000" dirty="0" err="1"/>
                  <a:t>One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can</a:t>
                </a:r>
                <a:r>
                  <a:rPr lang="sv-SE" sz="2000" dirty="0"/>
                  <a:t> </a:t>
                </a:r>
                <a:r>
                  <a:rPr lang="sv-SE" sz="2000" dirty="0" err="1"/>
                  <a:t>perform</a:t>
                </a:r>
                <a:r>
                  <a:rPr lang="sv-SE" sz="2000" dirty="0"/>
                  <a:t> a </a:t>
                </a:r>
                <a:r>
                  <a:rPr lang="sv-SE" sz="2000" dirty="0" err="1"/>
                  <a:t>vonNeuman</a:t>
                </a:r>
                <a:r>
                  <a:rPr lang="sv-SE" sz="2000" dirty="0"/>
                  <a:t> </a:t>
                </a:r>
                <a:r>
                  <a:rPr lang="sv-SE" sz="2000" dirty="0" err="1"/>
                  <a:t>measurement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sv-SE" sz="2000" dirty="0"/>
                  <a:t>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sz="2000" dirty="0" err="1"/>
                  <a:t>that</a:t>
                </a:r>
                <a:r>
                  <a:rPr lang="sv-SE" sz="2000" dirty="0"/>
                  <a:t> outputs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sv-SE" sz="2000" dirty="0"/>
                  <a:t> </a:t>
                </a:r>
                <a:r>
                  <a:rPr lang="sv-SE" sz="2000" dirty="0" err="1"/>
                  <a:t>with</a:t>
                </a:r>
                <a:r>
                  <a:rPr lang="sv-SE" sz="2000" dirty="0"/>
                  <a:t> </a:t>
                </a:r>
                <a:r>
                  <a:rPr lang="sv-SE" sz="2000" dirty="0" err="1"/>
                  <a:t>probability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v-SE" sz="2000" dirty="0"/>
              </a:p>
              <a:p>
                <a:pPr marL="400050" lvl="1" indent="0" defTabSz="912813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295400"/>
                <a:ext cx="7886700" cy="4800600"/>
              </a:xfrm>
              <a:blipFill>
                <a:blip r:embed="rId3"/>
                <a:stretch>
                  <a:fillRect l="-805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1420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Superposition and </a:t>
            </a:r>
            <a:r>
              <a:rPr lang="sv-SE" sz="3600" dirty="0" err="1"/>
              <a:t>entanglement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295400"/>
            <a:ext cx="8458200" cy="4800600"/>
          </a:xfrm>
        </p:spPr>
        <p:txBody>
          <a:bodyPr/>
          <a:lstStyle/>
          <a:p>
            <a:pPr marL="400050" lvl="1" indent="0" defTabSz="912813">
              <a:lnSpc>
                <a:spcPct val="90000"/>
              </a:lnSpc>
              <a:buNone/>
            </a:pPr>
            <a:r>
              <a:rPr lang="sv-SE" sz="16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5836221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Definitions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295400"/>
            <a:ext cx="8458200" cy="4800600"/>
          </a:xfrm>
        </p:spPr>
        <p:txBody>
          <a:bodyPr/>
          <a:lstStyle/>
          <a:p>
            <a:pPr defTabSz="912813">
              <a:lnSpc>
                <a:spcPct val="90000"/>
              </a:lnSpc>
              <a:buFont typeface="+mj-lt"/>
              <a:buAutoNum type="arabicPeriod"/>
            </a:pPr>
            <a:r>
              <a:rPr lang="en-US" sz="1800" b="0" dirty="0"/>
              <a:t>Inner product</a:t>
            </a:r>
          </a:p>
          <a:p>
            <a:pPr defTabSz="912813">
              <a:lnSpc>
                <a:spcPct val="90000"/>
              </a:lnSpc>
              <a:buFont typeface="+mj-lt"/>
              <a:buAutoNum type="arabicPeriod"/>
            </a:pPr>
            <a:r>
              <a:rPr lang="en-US" sz="1800" dirty="0"/>
              <a:t>Outer product</a:t>
            </a:r>
            <a:endParaRPr lang="sv-SE" sz="1800" dirty="0"/>
          </a:p>
          <a:p>
            <a:pPr marL="400050" lvl="1" indent="0" defTabSz="912813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1443405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Linear</a:t>
            </a:r>
            <a:r>
              <a:rPr lang="sv-SE" sz="3600" dirty="0"/>
              <a:t> Algebra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</p:spPr>
            <p:txBody>
              <a:bodyPr/>
              <a:lstStyle/>
              <a:p>
                <a:pPr marL="0" indent="0" defTabSz="912813">
                  <a:lnSpc>
                    <a:spcPct val="90000"/>
                  </a:lnSpc>
                  <a:buNone/>
                </a:pPr>
                <a:r>
                  <a:rPr lang="sv-SE" sz="2000" dirty="0"/>
                  <a:t>Spectral </a:t>
                </a:r>
                <a:r>
                  <a:rPr lang="sv-SE" sz="2000" dirty="0" err="1"/>
                  <a:t>Theorem</a:t>
                </a:r>
                <a:r>
                  <a:rPr lang="sv-SE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sv-SE" sz="2000" dirty="0"/>
                  <a:t> is a normal operator in the Hilbert space </a:t>
                </a:r>
                <a14:m>
                  <m:oMath xmlns:m="http://schemas.openxmlformats.org/officeDocument/2006/math">
                    <m:r>
                      <a:rPr lang="sv-S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sv-SE" sz="2000" dirty="0"/>
                  <a:t>, </a:t>
                </a:r>
                <a:r>
                  <a:rPr lang="sv-SE" sz="2000" dirty="0" err="1"/>
                  <a:t>there</a:t>
                </a:r>
                <a:r>
                  <a:rPr lang="sv-SE" sz="2000" dirty="0"/>
                  <a:t> is an </a:t>
                </a:r>
                <a:r>
                  <a:rPr lang="sv-SE" sz="2000" dirty="0" err="1"/>
                  <a:t>orthonormal</a:t>
                </a:r>
                <a:r>
                  <a:rPr lang="sv-SE" sz="2000" dirty="0"/>
                  <a:t>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sz="2000" dirty="0"/>
                  <a:t>; </a:t>
                </a:r>
                <a:r>
                  <a:rPr lang="sv-SE" sz="2000" dirty="0" err="1"/>
                  <a:t>each</a:t>
                </a:r>
                <a:r>
                  <a:rPr lang="sv-SE" sz="2000" dirty="0"/>
                  <a:t> is an </a:t>
                </a:r>
                <a:r>
                  <a:rPr lang="sv-SE" sz="2000" dirty="0" err="1"/>
                  <a:t>eigenvector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sv-SE" sz="2000" dirty="0"/>
                  <a:t>. For </a:t>
                </a:r>
                <a:r>
                  <a:rPr lang="sv-SE" sz="2000" dirty="0" err="1"/>
                  <a:t>every</a:t>
                </a:r>
                <a:r>
                  <a:rPr lang="sv-SE" sz="2000" dirty="0"/>
                  <a:t> </a:t>
                </a:r>
                <a:r>
                  <a:rPr lang="sv-SE" sz="2000" dirty="0" err="1"/>
                  <a:t>such</a:t>
                </a:r>
                <a:r>
                  <a:rPr lang="sv-SE" sz="2000" dirty="0"/>
                  <a:t> , </a:t>
                </a:r>
                <a:r>
                  <a:rPr lang="sv-SE" sz="2000" dirty="0" err="1"/>
                  <a:t>there</a:t>
                </a:r>
                <a:r>
                  <a:rPr lang="sv-SE" sz="2000" dirty="0"/>
                  <a:t> is a </a:t>
                </a:r>
                <a:r>
                  <a:rPr lang="sv-SE" sz="2000" dirty="0" err="1"/>
                  <a:t>unitary</a:t>
                </a:r>
                <a:r>
                  <a:rPr lang="sv-SE" sz="2000" dirty="0"/>
                  <a:t> matrix,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sv-SE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sv-SE" sz="2000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sv-SE" sz="2000" dirty="0"/>
                  <a:t> is diagonal.</a:t>
                </a:r>
              </a:p>
              <a:p>
                <a:pPr marL="0" indent="0" defTabSz="912813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0" indent="0" defTabSz="912813">
                  <a:lnSpc>
                    <a:spcPct val="90000"/>
                  </a:lnSpc>
                  <a:buNone/>
                </a:pPr>
                <a:r>
                  <a:rPr lang="en-US" sz="2000" dirty="0"/>
                  <a:t>Dual basis</a:t>
                </a:r>
                <a:endParaRPr lang="sv-SE" sz="20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  <a:blipFill>
                <a:blip r:embed="rId3"/>
                <a:stretch>
                  <a:fillRect l="-599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9713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Stuff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</p:spPr>
            <p:txBody>
              <a:bodyPr/>
              <a:lstStyle/>
              <a:p>
                <a:pPr marL="0" indent="0" defTabSz="912813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0" indent="0" defTabSz="912813">
                  <a:lnSpc>
                    <a:spcPct val="90000"/>
                  </a:lnSpc>
                  <a:buNone/>
                </a:pPr>
                <a:r>
                  <a:rPr lang="sv-SE" sz="2000" dirty="0" err="1"/>
                  <a:t>Theorem</a:t>
                </a:r>
                <a:r>
                  <a:rPr lang="sv-SE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sv-SE" sz="2000" dirty="0"/>
                  <a:t> is a 1-qubit gate,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0" indent="0" defTabSz="912813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0" indent="0" defTabSz="912813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000…0&gt;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(|0&gt;+|1&gt;)</m:t>
                    </m:r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sv-SE" sz="2000" dirty="0"/>
                  <a:t>…</a:t>
                </a:r>
                <a:r>
                  <a:rPr lang="sv-SE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</m:oMath>
                </a14:m>
                <a:endParaRPr lang="sv-SE" sz="20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  <a:blipFill>
                <a:blip r:embed="rId3"/>
                <a:stretch>
                  <a:fillRect l="-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96815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Mixed States and gate sets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</p:spPr>
            <p:txBody>
              <a:bodyPr/>
              <a:lstStyle/>
              <a:p>
                <a:pPr marL="0" indent="0" defTabSz="912813">
                  <a:lnSpc>
                    <a:spcPct val="90000"/>
                  </a:lnSpc>
                  <a:buNone/>
                </a:pPr>
                <a:r>
                  <a:rPr lang="sv-SE" sz="2000" dirty="0" err="1"/>
                  <a:t>Theorem</a:t>
                </a:r>
                <a:r>
                  <a:rPr lang="sv-SE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sv-SE" sz="2000" dirty="0"/>
                  <a:t> is a 1-qubit gate,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0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  <a:blipFill>
                <a:blip r:embed="rId3"/>
                <a:stretch>
                  <a:fillRect l="-599" t="-1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88114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No </a:t>
            </a:r>
            <a:r>
              <a:rPr lang="sv-SE" sz="3600" dirty="0" err="1"/>
              <a:t>Cloning</a:t>
            </a:r>
            <a:r>
              <a:rPr lang="sv-SE" sz="3600" dirty="0"/>
              <a:t> </a:t>
            </a:r>
            <a:r>
              <a:rPr lang="sv-SE" sz="3600" dirty="0" err="1"/>
              <a:t>Theorem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marL="457200" indent="-457200" defTabSz="912813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Qubits can’t be copied</a:t>
                </a:r>
                <a:endParaRPr lang="sv-SE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 defTabSz="912813">
                  <a:lnSpc>
                    <a:spcPct val="90000"/>
                  </a:lnSpc>
                </a:pP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Proof</a:t>
                </a:r>
              </a:p>
              <a:p>
                <a:pPr marL="800100" lvl="2" indent="0" defTabSz="912813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sv-SE" sz="2000" dirty="0"/>
                  <a:t>&gt;|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sv-SE" sz="2000" dirty="0"/>
                  <a:t>&gt;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=|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sv-SE" sz="2000" dirty="0"/>
                  <a:t>&gt;|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sv-SE" sz="2000" dirty="0"/>
                  <a:t>&gt; .  </a:t>
                </a:r>
                <a:r>
                  <a:rPr lang="sv-SE" sz="2000" dirty="0" err="1"/>
                  <a:t>Then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𝑈𝑎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sv-SE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&gt;+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&gt;+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m:rPr>
                        <m:nor/>
                      </m:rPr>
                      <a:rPr lang="sv-SE" sz="2000" dirty="0"/>
                      <m:t>&gt;)</m:t>
                    </m:r>
                  </m:oMath>
                </a14:m>
                <a:r>
                  <a:rPr lang="sv-SE" sz="2000" dirty="0"/>
                  <a:t>, a </a:t>
                </a:r>
                <a:r>
                  <a:rPr lang="sv-SE" sz="2000" dirty="0" err="1"/>
                  <a:t>contradiction</a:t>
                </a:r>
                <a:r>
                  <a:rPr lang="sv-SE" sz="2000" dirty="0"/>
                  <a:t>.</a:t>
                </a:r>
              </a:p>
              <a:p>
                <a:pPr defTabSz="912813">
                  <a:lnSpc>
                    <a:spcPct val="90000"/>
                  </a:lnSpc>
                </a:pPr>
                <a:r>
                  <a:rPr lang="sv-SE" sz="1800" dirty="0"/>
                  <a:t>No </a:t>
                </a:r>
                <a:r>
                  <a:rPr lang="sv-SE" sz="1800" dirty="0" err="1"/>
                  <a:t>checkpointing</a:t>
                </a:r>
                <a:endParaRPr lang="sv-SE" sz="1800" dirty="0"/>
              </a:p>
              <a:p>
                <a:pPr marL="400050" lvl="1" indent="0" defTabSz="912813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801" t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84535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71945</TotalTime>
  <Words>900</Words>
  <Application>Microsoft Macintosh PowerPoint</Application>
  <PresentationFormat>On-screen Show (4:3)</PresentationFormat>
  <Paragraphs>167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Courier New</vt:lpstr>
      <vt:lpstr>Times New Roman</vt:lpstr>
      <vt:lpstr>Contemporary</vt:lpstr>
      <vt:lpstr>PowerPoint Presentation</vt:lpstr>
      <vt:lpstr>Beam splitters and QM</vt:lpstr>
      <vt:lpstr>Postulates</vt:lpstr>
      <vt:lpstr>Superposition and entanglement</vt:lpstr>
      <vt:lpstr>Definitions</vt:lpstr>
      <vt:lpstr>Linear Algebra</vt:lpstr>
      <vt:lpstr>Stuff</vt:lpstr>
      <vt:lpstr>Mixed States and gate sets</vt:lpstr>
      <vt:lpstr>No Cloning Theorem</vt:lpstr>
      <vt:lpstr>Circuits and gates</vt:lpstr>
      <vt:lpstr>Common gates</vt:lpstr>
      <vt:lpstr>Bell Basis</vt:lpstr>
      <vt:lpstr>Superdense coding</vt:lpstr>
      <vt:lpstr>Deutch</vt:lpstr>
      <vt:lpstr>Deutch-Josza</vt:lpstr>
      <vt:lpstr>Simon</vt:lpstr>
      <vt:lpstr>Error Correction</vt:lpstr>
      <vt:lpstr>Important problems</vt:lpstr>
      <vt:lpstr>Phase</vt:lpstr>
      <vt:lpstr>Quantum Fourier Transform</vt:lpstr>
      <vt:lpstr>Shor</vt:lpstr>
      <vt:lpstr>Grover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Adversaries and  Cryptography</dc:title>
  <dc:subject>Cryptanalysis</dc:subject>
  <dc:creator>John L Manferdelli</dc:creator>
  <cp:lastModifiedBy>John Manferdelli</cp:lastModifiedBy>
  <cp:revision>3532</cp:revision>
  <cp:lastPrinted>2023-08-07T23:02:46Z</cp:lastPrinted>
  <dcterms:created xsi:type="dcterms:W3CDTF">2013-01-28T20:25:58Z</dcterms:created>
  <dcterms:modified xsi:type="dcterms:W3CDTF">2023-08-07T23:23:08Z</dcterms:modified>
</cp:coreProperties>
</file>