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7388"/>
            <a:ext cx="4673600" cy="3505200"/>
          </a:xfrm>
          <a:ln/>
        </p:spPr>
      </p:sp>
      <p:sp>
        <p:nvSpPr>
          <p:cNvPr id="161796"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7388"/>
            <a:ext cx="4673600" cy="3505200"/>
          </a:xfrm>
          <a:ln/>
        </p:spPr>
      </p:sp>
      <p:sp>
        <p:nvSpPr>
          <p:cNvPr id="163844"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7388"/>
            <a:ext cx="4673600" cy="3505200"/>
          </a:xfrm>
          <a:ln/>
        </p:spPr>
      </p:sp>
      <p:sp>
        <p:nvSpPr>
          <p:cNvPr id="157700"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7388"/>
            <a:ext cx="4673600" cy="3505200"/>
          </a:xfrm>
          <a:ln/>
        </p:spPr>
      </p:sp>
      <p:sp>
        <p:nvSpPr>
          <p:cNvPr id="15872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
        <p:nvSpPr>
          <p:cNvPr id="2" name="TextBox 1">
            <a:extLst>
              <a:ext uri="{FF2B5EF4-FFF2-40B4-BE49-F238E27FC236}">
                <a16:creationId xmlns:a16="http://schemas.microsoft.com/office/drawing/2014/main" id="{2EC9535E-53F5-C540-8114-4B52359B8ED3}"/>
              </a:ext>
            </a:extLst>
          </p:cNvPr>
          <p:cNvSpPr txBox="1"/>
          <p:nvPr/>
        </p:nvSpPr>
        <p:spPr>
          <a:xfrm>
            <a:off x="533400" y="6353889"/>
            <a:ext cx="1752600" cy="338554"/>
          </a:xfrm>
          <a:prstGeom prst="rect">
            <a:avLst/>
          </a:prstGeom>
          <a:noFill/>
        </p:spPr>
        <p:txBody>
          <a:bodyPr wrap="square" rtlCol="0">
            <a:spAutoFit/>
          </a:bodyPr>
          <a:lstStyle/>
          <a:p>
            <a:r>
              <a:rPr lang="en-US" sz="1600">
                <a:latin typeface="Calibri" panose="020F0502020204030204" pitchFamily="34" charset="0"/>
                <a:cs typeface="Calibri" panose="020F0502020204030204" pitchFamily="34" charset="0"/>
              </a:rPr>
              <a:t>20210318 19:00</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ea typeface="Gulim" pitchFamily="34" charset="-127"/>
              </a:rPr>
              <a:t>The addition operator on a non-singular elliptic curve maps two points, P and Q, into a third </a:t>
            </a:r>
            <a:r>
              <a:rPr lang="en-US" altLang="ko-KR" sz="2000" dirty="0">
                <a:latin typeface="Times New Roman" pitchFamily="18" charset="0"/>
                <a:ea typeface="Gulim" pitchFamily="34" charset="-127"/>
              </a:rPr>
              <a:t>“</a:t>
            </a:r>
            <a:r>
              <a:rPr lang="en-US" altLang="ko-KR" sz="2000" dirty="0">
                <a:ea typeface="Gulim" pitchFamily="34" charset="-127"/>
              </a:rPr>
              <a:t>P+Q</a:t>
            </a:r>
            <a:r>
              <a:rPr lang="en-US" altLang="ko-KR" sz="2000" dirty="0">
                <a:latin typeface="Times New Roman" pitchFamily="18" charset="0"/>
                <a:ea typeface="Gulim" pitchFamily="34" charset="-127"/>
              </a:rPr>
              <a:t>”</a:t>
            </a:r>
            <a:r>
              <a:rPr lang="en-US" altLang="ko-KR" sz="2000" dirty="0">
                <a:ea typeface="Gulim" pitchFamily="34" charset="-127"/>
              </a:rPr>
              <a:t>.  Here</a:t>
            </a:r>
            <a:r>
              <a:rPr lang="en-US" altLang="ko-KR" sz="2000" dirty="0">
                <a:latin typeface="Times New Roman" pitchFamily="18" charset="0"/>
                <a:ea typeface="Gulim" pitchFamily="34" charset="-127"/>
              </a:rPr>
              <a:t>’</a:t>
            </a:r>
            <a:r>
              <a:rPr lang="en-US" altLang="ko-KR" sz="2000" dirty="0">
                <a:ea typeface="Gulim" pitchFamily="34" charset="-127"/>
              </a:rPr>
              <a:t>s how we construct </a:t>
            </a:r>
            <a:r>
              <a:rPr lang="en-US" altLang="ko-KR" sz="2000" dirty="0">
                <a:latin typeface="Times New Roman" pitchFamily="18" charset="0"/>
                <a:ea typeface="Gulim" pitchFamily="34" charset="-127"/>
              </a:rPr>
              <a:t>“</a:t>
            </a:r>
            <a:r>
              <a:rPr lang="en-US" altLang="ko-KR" sz="2000" dirty="0">
                <a:ea typeface="Gulim" pitchFamily="34" charset="-127"/>
              </a:rPr>
              <a:t>P+Q</a:t>
            </a:r>
            <a:r>
              <a:rPr lang="en-US" altLang="ko-KR" sz="2000" dirty="0">
                <a:latin typeface="Times New Roman" pitchFamily="18" charset="0"/>
                <a:ea typeface="Gulim" pitchFamily="34" charset="-127"/>
              </a:rPr>
              <a:t>”</a:t>
            </a:r>
            <a:r>
              <a:rPr lang="en-US" altLang="ko-KR" sz="2000" dirty="0">
                <a:ea typeface="Gulim" pitchFamily="34" charset="-127"/>
              </a:rPr>
              <a:t> when P</a:t>
            </a:r>
            <a:r>
              <a:rPr lang="en-US" sz="2000" dirty="0">
                <a:sym typeface="Symbol" pitchFamily="18" charset="2"/>
              </a:rPr>
              <a:t>Q .</a:t>
            </a:r>
            <a:r>
              <a:rPr lang="en-US" altLang="ko-KR" sz="2000" dirty="0">
                <a:ea typeface="Gulim" pitchFamily="34" charset="-127"/>
              </a:rPr>
              <a:t> </a:t>
            </a:r>
          </a:p>
          <a:p>
            <a:pPr>
              <a:lnSpc>
                <a:spcPct val="85000"/>
              </a:lnSpc>
              <a:spcBef>
                <a:spcPts val="200"/>
              </a:spcBef>
            </a:pPr>
            <a:r>
              <a:rPr lang="en-US" altLang="ko-KR" sz="2000" dirty="0">
                <a:ea typeface="Gulim" pitchFamily="34" charset="-127"/>
              </a:rPr>
              <a:t>Construct straight line through P and Q which hits E at R.</a:t>
            </a:r>
          </a:p>
          <a:p>
            <a:pPr marL="0" indent="0">
              <a:lnSpc>
                <a:spcPct val="85000"/>
              </a:lnSpc>
              <a:buNone/>
            </a:pPr>
            <a:endParaRPr lang="en-US" altLang="ko-KR" sz="2000" dirty="0">
              <a:ea typeface="Gulim" pitchFamily="34" charset="-127"/>
            </a:endParaRPr>
          </a:p>
          <a:p>
            <a:pPr>
              <a:lnSpc>
                <a:spcPct val="85000"/>
              </a:lnSpc>
              <a:spcBef>
                <a:spcPts val="200"/>
              </a:spcBef>
            </a:pPr>
            <a:r>
              <a:rPr lang="en-US" altLang="ko-KR" sz="2000" dirty="0">
                <a:ea typeface="Gulim" pitchFamily="34" charset="-127"/>
              </a:rPr>
              <a:t>P+Q is the point which is</a:t>
            </a:r>
            <a:br>
              <a:rPr lang="en-US" altLang="ko-KR" sz="2000" dirty="0">
                <a:ea typeface="Gulim" pitchFamily="34" charset="-127"/>
              </a:rPr>
            </a:br>
            <a:r>
              <a:rPr lang="en-US" altLang="ko-KR" sz="2000" dirty="0">
                <a:ea typeface="Gulim" pitchFamily="34" charset="-127"/>
              </a:rPr>
              <a:t>the reflection of R across </a:t>
            </a:r>
            <a:br>
              <a:rPr lang="en-US" altLang="ko-KR" sz="2000" dirty="0">
                <a:ea typeface="Gulim" pitchFamily="34" charset="-127"/>
              </a:rPr>
            </a:br>
            <a:r>
              <a:rPr lang="en-US" altLang="ko-KR" sz="2000" dirty="0">
                <a:ea typeface="Gulim" pitchFamily="34" charset="-127"/>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371600"/>
            <a:ext cx="8610600" cy="4724400"/>
          </a:xfrm>
        </p:spPr>
        <p:txBody>
          <a:bodyPr/>
          <a:lstStyle/>
          <a:p>
            <a:pPr marL="609600" indent="-609600">
              <a:lnSpc>
                <a:spcPct val="80000"/>
              </a:lnSpc>
              <a:spcBef>
                <a:spcPts val="200"/>
              </a:spcBef>
            </a:pPr>
            <a:r>
              <a:rPr lang="en-US" altLang="zh-TW" sz="2000" dirty="0">
                <a:ea typeface="PMingLiU" pitchFamily="18" charset="-120"/>
              </a:rPr>
              <a:t>Suppose we want to add two distinct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P+Q=R=(</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a:t>
            </a:r>
          </a:p>
          <a:p>
            <a:pPr marL="609600" indent="-609600">
              <a:lnSpc>
                <a:spcPct val="80000"/>
              </a:lnSpc>
              <a:spcBef>
                <a:spcPts val="200"/>
              </a:spcBef>
            </a:pPr>
            <a:endParaRPr lang="en-US" altLang="zh-TW" sz="2000" dirty="0">
              <a:ea typeface="PMingLiU" pitchFamily="18" charset="-120"/>
            </a:endParaRPr>
          </a:p>
          <a:p>
            <a:pPr marL="609600" indent="-609600">
              <a:lnSpc>
                <a:spcPct val="80000"/>
              </a:lnSpc>
              <a:spcBef>
                <a:spcPts val="200"/>
              </a:spcBef>
            </a:pPr>
            <a:r>
              <a:rPr lang="en-US" altLang="zh-TW" sz="2000" dirty="0">
                <a:ea typeface="PMingLiU" pitchFamily="18" charset="-120"/>
              </a:rPr>
              <a:t>Suppose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here is the computation:  Join P and Q by the line y=</a:t>
            </a:r>
            <a:r>
              <a:rPr lang="en-US" altLang="zh-TW" sz="2000" dirty="0" err="1">
                <a:ea typeface="PMingLiU" pitchFamily="18" charset="-120"/>
              </a:rPr>
              <a:t>mx+u</a:t>
            </a:r>
            <a:r>
              <a:rPr lang="en-US" altLang="zh-TW" sz="2000" dirty="0">
                <a:ea typeface="PMingLiU" pitchFamily="18" charset="-120"/>
              </a:rPr>
              <a:t>.  m=(y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u= (mx</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(mx</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Substituting for    y(=</a:t>
            </a:r>
            <a:r>
              <a:rPr lang="en-US" altLang="zh-TW" sz="2000" dirty="0" err="1">
                <a:ea typeface="PMingLiU" pitchFamily="18" charset="-120"/>
              </a:rPr>
              <a:t>mx+u</a:t>
            </a:r>
            <a:r>
              <a:rPr lang="en-US" altLang="zh-TW" sz="2000" dirty="0">
                <a:ea typeface="PMingLiU" pitchFamily="18" charset="-120"/>
              </a:rPr>
              <a:t>) into E</a:t>
            </a:r>
            <a:r>
              <a:rPr lang="en-US" altLang="zh-TW" sz="2000" baseline="-25000" dirty="0">
                <a:ea typeface="PMingLiU" pitchFamily="18" charset="-120"/>
              </a:rPr>
              <a:t>R</a:t>
            </a:r>
            <a:r>
              <a:rPr lang="en-US" altLang="zh-TW" sz="2000" dirty="0">
                <a:ea typeface="PMingLiU" pitchFamily="18" charset="-120"/>
              </a:rPr>
              <a:t>(a, b), we get (</a:t>
            </a:r>
            <a:r>
              <a:rPr lang="en-US" altLang="zh-TW" sz="2000" dirty="0" err="1">
                <a:ea typeface="PMingLiU" pitchFamily="18" charset="-120"/>
              </a:rPr>
              <a:t>mx+u</a:t>
            </a:r>
            <a:r>
              <a:rPr lang="en-US" altLang="zh-TW" sz="2000" dirty="0">
                <a:ea typeface="PMingLiU" pitchFamily="18" charset="-120"/>
              </a:rPr>
              <a:t>)</a:t>
            </a:r>
            <a:r>
              <a:rPr lang="en-US" altLang="zh-TW" sz="2000" baseline="30000" dirty="0">
                <a:ea typeface="PMingLiU" pitchFamily="18" charset="-120"/>
              </a:rPr>
              <a:t>2</a:t>
            </a:r>
            <a:r>
              <a:rPr lang="en-US" altLang="zh-TW" sz="2000" dirty="0">
                <a:ea typeface="PMingLiU" pitchFamily="18" charset="-120"/>
              </a:rPr>
              <a:t>=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so 0= x</a:t>
            </a:r>
            <a:r>
              <a:rPr lang="en-US" altLang="zh-TW" sz="2000" baseline="30000" dirty="0">
                <a:ea typeface="PMingLiU" pitchFamily="18" charset="-120"/>
              </a:rPr>
              <a:t>3</a:t>
            </a:r>
            <a:r>
              <a:rPr lang="en-US" altLang="zh-TW" sz="2000" dirty="0">
                <a:ea typeface="PMingLiU" pitchFamily="18" charset="-120"/>
              </a:rPr>
              <a:t>-m</a:t>
            </a:r>
            <a:r>
              <a:rPr lang="en-US" altLang="zh-TW" sz="2000" baseline="30000" dirty="0">
                <a:ea typeface="PMingLiU" pitchFamily="18" charset="-120"/>
              </a:rPr>
              <a:t>2</a:t>
            </a:r>
            <a:r>
              <a:rPr lang="en-US" altLang="zh-TW" sz="2000" dirty="0">
                <a:ea typeface="PMingLiU" pitchFamily="18" charset="-120"/>
              </a:rPr>
              <a:t>x+(a-2mu)x+b-u</a:t>
            </a:r>
            <a:r>
              <a:rPr lang="en-US" altLang="zh-TW" sz="2000" baseline="30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1</a:t>
            </a:r>
            <a:r>
              <a:rPr lang="en-US" altLang="zh-TW" sz="2000" dirty="0">
                <a:ea typeface="PMingLiU" pitchFamily="18" charset="-120"/>
              </a:rPr>
              <a:t>, x</a:t>
            </a:r>
            <a:r>
              <a:rPr lang="en-US" altLang="zh-TW" sz="2000" baseline="-25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3</a:t>
            </a:r>
            <a:r>
              <a:rPr lang="en-US" altLang="zh-TW" sz="2000" dirty="0">
                <a:ea typeface="PMingLiU" pitchFamily="18" charset="-120"/>
              </a:rPr>
              <a:t> are the roots of this equations so m</a:t>
            </a:r>
            <a:r>
              <a:rPr lang="en-US" altLang="zh-TW" sz="2000" baseline="30000" dirty="0">
                <a:ea typeface="PMingLiU" pitchFamily="18" charset="-120"/>
              </a:rPr>
              <a:t>2</a:t>
            </a:r>
            <a:r>
              <a:rPr lang="en-US" altLang="zh-TW" sz="2000" dirty="0">
                <a:ea typeface="PMingLiU" pitchFamily="18" charset="-120"/>
              </a:rPr>
              <a:t>=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and  x</a:t>
            </a:r>
            <a:r>
              <a:rPr lang="en-US" altLang="zh-TW" sz="2000" baseline="-25000" dirty="0">
                <a:ea typeface="PMingLiU" pitchFamily="18" charset="-120"/>
              </a:rPr>
              <a:t>3</a:t>
            </a:r>
            <a:r>
              <a:rPr lang="en-US" altLang="zh-TW" sz="2000" dirty="0">
                <a:ea typeface="PMingLiU" pitchFamily="18" charset="-120"/>
              </a:rPr>
              <a:t>= m</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P*Q= </a:t>
            </a:r>
            <a:r>
              <a:rPr lang="en-US" altLang="zh-TW" sz="2000" dirty="0">
                <a:ea typeface="PMingLiU" pitchFamily="18" charset="-120"/>
                <a:cs typeface="Arial" pitchFamily="34" charset="0"/>
              </a:rPr>
              <a:t>(</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and substituting back into the linear equation, we get: -y</a:t>
            </a:r>
            <a:r>
              <a:rPr lang="en-US" altLang="zh-TW" sz="2000" baseline="-25000" dirty="0">
                <a:ea typeface="PMingLiU" pitchFamily="18" charset="-120"/>
              </a:rPr>
              <a:t>3</a:t>
            </a:r>
            <a:r>
              <a:rPr lang="en-US" altLang="zh-TW" sz="2000" dirty="0">
                <a:ea typeface="PMingLiU" pitchFamily="18" charset="-120"/>
              </a:rPr>
              <a:t>= m(x</a:t>
            </a:r>
            <a:r>
              <a:rPr lang="en-US" altLang="zh-TW" sz="2000" baseline="-25000" dirty="0">
                <a:ea typeface="PMingLiU" pitchFamily="18" charset="-120"/>
              </a:rPr>
              <a:t>3</a:t>
            </a:r>
            <a:r>
              <a:rPr lang="en-US" altLang="zh-TW" sz="2000" dirty="0">
                <a:ea typeface="PMingLiU" pitchFamily="18" charset="-120"/>
              </a:rPr>
              <a:t>)+u. So y</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–u=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-(mx</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a:t>
            </a:r>
          </a:p>
          <a:p>
            <a:pPr marL="609600" indent="-609600">
              <a:lnSpc>
                <a:spcPct val="80000"/>
              </a:lnSpc>
              <a:spcBef>
                <a:spcPts val="200"/>
              </a:spcBef>
            </a:pPr>
            <a:endParaRPr lang="en-US" altLang="zh-TW" sz="2000" dirty="0">
              <a:ea typeface="PMingLiU" pitchFamily="18" charset="-120"/>
            </a:endParaRPr>
          </a:p>
          <a:p>
            <a:pPr marL="609600" indent="-609600">
              <a:lnSpc>
                <a:spcPct val="80000"/>
              </a:lnSpc>
              <a:spcBef>
                <a:spcPts val="200"/>
              </a:spcBef>
            </a:pPr>
            <a:r>
              <a:rPr lang="en-US" altLang="zh-TW" sz="2000" dirty="0">
                <a:ea typeface="PMingLiU" pitchFamily="18" charset="-120"/>
              </a:rPr>
              <a:t>To summarize, if P≠Q (and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a:t>
            </a:r>
          </a:p>
          <a:p>
            <a:pPr marL="1009650" lvl="1" indent="-6096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endParaRPr lang="en-US" altLang="zh-TW" sz="2000" dirty="0">
              <a:ea typeface="PMingLiU" pitchFamily="18" charset="-120"/>
            </a:endParaRPr>
          </a:p>
          <a:p>
            <a:pPr marL="990600" lvl="1" indent="-5334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endParaRPr lang="en-US" altLang="zh-TW" sz="2000" dirty="0">
              <a:ea typeface="PMingLiU" pitchFamily="18" charset="-120"/>
            </a:endParaRPr>
          </a:p>
          <a:p>
            <a:pPr marL="990600" lvl="1" indent="-533400">
              <a:lnSpc>
                <a:spcPct val="80000"/>
              </a:lnSpc>
              <a:spcBef>
                <a:spcPts val="200"/>
              </a:spcBef>
            </a:pPr>
            <a:r>
              <a:rPr lang="en-US" altLang="zh-TW" sz="2000" dirty="0">
                <a:cs typeface="Arial" pitchFamily="34" charset="0"/>
              </a:rPr>
              <a:t>m</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ea typeface="Gulim" pitchFamily="34" charset="-127"/>
              </a:rPr>
              <a:t>P+P (or 2P) is defined in terms of the tangent to the cubic at P.</a:t>
            </a:r>
          </a:p>
          <a:p>
            <a:pPr>
              <a:spcBef>
                <a:spcPts val="200"/>
              </a:spcBef>
            </a:pPr>
            <a:r>
              <a:rPr lang="en-US" altLang="ko-KR" sz="2000" dirty="0">
                <a:ea typeface="Gulim" pitchFamily="34" charset="-127"/>
              </a:rPr>
              <a:t>Construct tangent to P and </a:t>
            </a:r>
            <a:br>
              <a:rPr lang="en-US" altLang="ko-KR" sz="2000" dirty="0">
                <a:ea typeface="Gulim" pitchFamily="34" charset="-127"/>
              </a:rPr>
            </a:br>
            <a:r>
              <a:rPr lang="en-US" altLang="ko-KR" sz="2000" dirty="0">
                <a:ea typeface="Gulim" pitchFamily="34" charset="-127"/>
              </a:rPr>
              <a:t>reflect the point in y at </a:t>
            </a:r>
            <a:br>
              <a:rPr lang="en-US" altLang="ko-KR" sz="2000" dirty="0">
                <a:ea typeface="Gulim" pitchFamily="34" charset="-127"/>
              </a:rPr>
            </a:br>
            <a:r>
              <a:rPr lang="en-US" altLang="ko-KR" sz="2000" dirty="0">
                <a:ea typeface="Gulim" pitchFamily="34" charset="-127"/>
              </a:rPr>
              <a:t>which it intercepts the </a:t>
            </a:r>
            <a:br>
              <a:rPr lang="en-US" altLang="ko-KR" sz="2000" dirty="0">
                <a:ea typeface="Gulim" pitchFamily="34" charset="-127"/>
              </a:rPr>
            </a:br>
            <a:r>
              <a:rPr lang="en-US" altLang="ko-KR" sz="2000" dirty="0">
                <a:ea typeface="Gulim" pitchFamily="34" charset="-127"/>
              </a:rPr>
              <a:t>curve (R) to obtain 2P.</a:t>
            </a:r>
          </a:p>
          <a:p>
            <a:pPr>
              <a:spcBef>
                <a:spcPts val="200"/>
              </a:spcBef>
            </a:pPr>
            <a:r>
              <a:rPr lang="en-US" altLang="ko-KR" sz="2000" dirty="0">
                <a:ea typeface="Gulim" pitchFamily="34" charset="-127"/>
              </a:rPr>
              <a:t>P can be added to itself </a:t>
            </a:r>
          </a:p>
          <a:p>
            <a:pPr>
              <a:spcBef>
                <a:spcPts val="200"/>
              </a:spcBef>
              <a:buFontTx/>
              <a:buNone/>
            </a:pPr>
            <a:r>
              <a:rPr lang="en-US" altLang="ko-KR" sz="2000" dirty="0">
                <a:ea typeface="Gulim" pitchFamily="34" charset="-127"/>
              </a:rPr>
              <a:t>    k times resulting in a </a:t>
            </a:r>
            <a:br>
              <a:rPr lang="en-US" altLang="ko-KR" sz="2000" dirty="0">
                <a:ea typeface="Gulim" pitchFamily="34" charset="-127"/>
              </a:rPr>
            </a:br>
            <a:r>
              <a:rPr lang="en-US" altLang="ko-KR" sz="2000" dirty="0">
                <a:ea typeface="Gulim" pitchFamily="34" charset="-127"/>
              </a:rPr>
              <a:t>point Q = </a:t>
            </a:r>
            <a:r>
              <a:rPr lang="en-US" altLang="ko-KR" sz="2000" dirty="0" err="1">
                <a:ea typeface="Gulim" pitchFamily="34" charset="-127"/>
              </a:rPr>
              <a:t>kP</a:t>
            </a:r>
            <a:r>
              <a:rPr lang="en-US" altLang="ko-KR" sz="2000" dirty="0">
                <a:ea typeface="Gulim" pitchFamily="34" charset="-127"/>
              </a:rPr>
              <a:t>. </a:t>
            </a:r>
            <a:endParaRPr lang="en-US" sz="2000" dirty="0"/>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1524000"/>
            <a:ext cx="8382000" cy="4648200"/>
          </a:xfrm>
        </p:spPr>
        <p:txBody>
          <a:bodyPr/>
          <a:lstStyle/>
          <a:p>
            <a:pPr marL="590550" indent="-533400">
              <a:lnSpc>
                <a:spcPct val="80000"/>
              </a:lnSpc>
              <a:spcBef>
                <a:spcPts val="200"/>
              </a:spcBef>
            </a:pPr>
            <a:r>
              <a:rPr lang="en-US" altLang="zh-TW" sz="2000" dirty="0">
                <a:ea typeface="PMingLiU" pitchFamily="18" charset="-120"/>
              </a:rPr>
              <a:t>Suppose we want to add two distinct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and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a:t>
            </a:r>
          </a:p>
          <a:p>
            <a:pPr marL="590550" indent="-533400">
              <a:lnSpc>
                <a:spcPct val="80000"/>
              </a:lnSpc>
              <a:spcBef>
                <a:spcPts val="200"/>
              </a:spcBef>
            </a:pPr>
            <a:endParaRPr lang="en-US" altLang="zh-TW" sz="2000" dirty="0">
              <a:ea typeface="PMingLiU" pitchFamily="18" charset="-120"/>
            </a:endParaRPr>
          </a:p>
          <a:p>
            <a:pPr marL="590550" indent="-533400">
              <a:lnSpc>
                <a:spcPct val="80000"/>
              </a:lnSpc>
              <a:spcBef>
                <a:spcPts val="200"/>
              </a:spcBef>
            </a:pPr>
            <a:r>
              <a:rPr lang="en-US" altLang="zh-TW" sz="2000" dirty="0">
                <a:ea typeface="PMingLiU" pitchFamily="18" charset="-120"/>
              </a:rPr>
              <a:t>Case 1,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In this case,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and the line between P and Q “meet at infinity,”  this is the point we called O and we get P+Q=O.  Note Q=-P so –(</a:t>
            </a:r>
            <a:r>
              <a:rPr lang="en-US" altLang="zh-TW" sz="2000" dirty="0" err="1">
                <a:ea typeface="PMingLiU" pitchFamily="18" charset="-120"/>
              </a:rPr>
              <a:t>x,y</a:t>
            </a:r>
            <a:r>
              <a:rPr lang="en-US" altLang="zh-TW" sz="2000" dirty="0">
                <a:ea typeface="PMingLiU" pitchFamily="18" charset="-120"/>
              </a:rPr>
              <a:t>)=(x,-y).</a:t>
            </a:r>
          </a:p>
          <a:p>
            <a:pPr marL="590550" indent="-533400">
              <a:lnSpc>
                <a:spcPct val="80000"/>
              </a:lnSpc>
              <a:spcBef>
                <a:spcPts val="200"/>
              </a:spcBef>
            </a:pPr>
            <a:endParaRPr lang="en-US" altLang="zh-TW" sz="2000" dirty="0">
              <a:ea typeface="PMingLiU" pitchFamily="18" charset="-120"/>
            </a:endParaRPr>
          </a:p>
          <a:p>
            <a:pPr marL="590550" indent="-533400">
              <a:lnSpc>
                <a:spcPct val="80000"/>
              </a:lnSpc>
              <a:spcBef>
                <a:spcPts val="200"/>
              </a:spcBef>
            </a:pPr>
            <a:r>
              <a:rPr lang="en-US" altLang="zh-TW" sz="2000" dirty="0">
                <a:ea typeface="PMingLiU" pitchFamily="18" charset="-120"/>
              </a:rPr>
              <a:t>Case 2,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so P</a:t>
            </a:r>
            <a:r>
              <a:rPr lang="en-US" altLang="zh-TW" sz="2000" dirty="0">
                <a:ea typeface="PMingLiU" pitchFamily="18" charset="-120"/>
                <a:cs typeface="Arial" pitchFamily="34" charset="0"/>
              </a:rPr>
              <a:t>=Q:  The slope of the tangent line to </a:t>
            </a:r>
            <a:r>
              <a:rPr lang="en-US" altLang="zh-TW" sz="2000" dirty="0">
                <a:ea typeface="PMingLiU" pitchFamily="18" charset="-120"/>
              </a:rPr>
              <a:t>E</a:t>
            </a:r>
            <a:r>
              <a:rPr lang="en-US" altLang="zh-TW" sz="2000" baseline="-25000" dirty="0">
                <a:ea typeface="PMingLiU" pitchFamily="18" charset="-120"/>
              </a:rPr>
              <a:t>R</a:t>
            </a:r>
            <a:r>
              <a:rPr lang="en-US" altLang="zh-TW" sz="2000" dirty="0">
                <a:ea typeface="PMingLiU" pitchFamily="18" charset="-120"/>
              </a:rPr>
              <a:t>(a, b) </a:t>
            </a:r>
            <a:r>
              <a:rPr lang="en-US" altLang="zh-TW" sz="2000" dirty="0">
                <a:ea typeface="PMingLiU" pitchFamily="18" charset="-120"/>
                <a:cs typeface="Arial" pitchFamily="34" charset="0"/>
              </a:rPr>
              <a:t>at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is m.   Differentiating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we get 2y y’= 3x</a:t>
            </a:r>
            <a:r>
              <a:rPr lang="en-US" altLang="zh-TW" sz="2000" baseline="-25000" dirty="0">
                <a:ea typeface="PMingLiU" pitchFamily="18" charset="-120"/>
              </a:rPr>
              <a:t>2</a:t>
            </a:r>
            <a:r>
              <a:rPr lang="en-US" altLang="zh-TW" sz="2000" dirty="0">
                <a:ea typeface="PMingLiU" pitchFamily="18" charset="-120"/>
              </a:rPr>
              <a:t>+a, so </a:t>
            </a:r>
            <a:r>
              <a:rPr lang="en-US" altLang="zh-TW" sz="2000" dirty="0">
                <a:cs typeface="Arial" pitchFamily="34" charset="0"/>
              </a:rPr>
              <a:t>m</a:t>
            </a:r>
            <a:r>
              <a:rPr lang="en-US" altLang="zh-TW" sz="2000" dirty="0">
                <a:ea typeface="PMingLiU" pitchFamily="18" charset="-120"/>
              </a:rPr>
              <a:t>=(3x</a:t>
            </a:r>
            <a:r>
              <a:rPr lang="en-US" altLang="zh-TW" sz="2000" baseline="-25000" dirty="0">
                <a:ea typeface="PMingLiU" pitchFamily="18" charset="-120"/>
              </a:rPr>
              <a:t>1</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1752600"/>
            <a:ext cx="8229600" cy="4724400"/>
          </a:xfrm>
        </p:spPr>
        <p:txBody>
          <a:bodyPr/>
          <a:lstStyle/>
          <a:p>
            <a:pPr>
              <a:lnSpc>
                <a:spcPct val="80000"/>
              </a:lnSpc>
              <a:spcBef>
                <a:spcPts val="200"/>
              </a:spcBef>
            </a:pPr>
            <a:r>
              <a:rPr lang="en-US" altLang="zh-TW" sz="2000" dirty="0">
                <a:ea typeface="PMingLiU" pitchFamily="18" charset="-120"/>
              </a:rPr>
              <a:t>Given two points P and Q lying on the curve 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where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P+Q=R=(</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where:</a:t>
            </a:r>
          </a:p>
          <a:p>
            <a:pPr>
              <a:lnSpc>
                <a:spcPct val="80000"/>
              </a:lnSpc>
              <a:spcBef>
                <a:spcPts val="200"/>
              </a:spcBef>
            </a:pPr>
            <a:endParaRPr lang="en-US" altLang="zh-TW" sz="2000" dirty="0">
              <a:ea typeface="PMingLiU" pitchFamily="18" charset="-120"/>
            </a:endParaRP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t>
            </a:r>
            <a:r>
              <a:rPr lang="en-US" altLang="zh-TW" sz="2000" dirty="0">
                <a:cs typeface="Arial" pitchFamily="34" charset="0"/>
              </a:rPr>
              <a:t>m</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and</a:t>
            </a:r>
          </a:p>
          <a:p>
            <a:pPr lvl="2" indent="-3429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baseline="30000" dirty="0">
                <a:ea typeface="PMingLiU" pitchFamily="18" charset="-120"/>
              </a:rPr>
              <a:t>2 </a:t>
            </a:r>
            <a:r>
              <a:rPr lang="en-US" altLang="zh-TW" sz="2000" dirty="0">
                <a:ea typeface="PMingLiU" pitchFamily="18" charset="-120"/>
              </a:rPr>
              <a:t>– x</a:t>
            </a:r>
            <a:r>
              <a:rPr lang="en-US" altLang="zh-TW" sz="2000" baseline="-25000" dirty="0">
                <a:ea typeface="PMingLiU" pitchFamily="18" charset="-120"/>
              </a:rPr>
              <a:t>1 </a:t>
            </a:r>
            <a:r>
              <a:rPr lang="en-US" altLang="zh-TW" sz="2000" dirty="0">
                <a:ea typeface="PMingLiU" pitchFamily="18" charset="-120"/>
              </a:rPr>
              <a:t>– x</a:t>
            </a:r>
            <a:r>
              <a:rPr lang="en-US" altLang="zh-TW" sz="2000" baseline="-25000" dirty="0">
                <a:ea typeface="PMingLiU" pitchFamily="18" charset="-120"/>
              </a:rPr>
              <a:t>2</a:t>
            </a:r>
            <a:endParaRPr lang="en-US" altLang="zh-TW" sz="2000" dirty="0">
              <a:ea typeface="PMingLiU" pitchFamily="18" charset="-120"/>
            </a:endParaRPr>
          </a:p>
          <a:p>
            <a:pPr lvl="2" indent="-3429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 </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 y</a:t>
            </a:r>
            <a:r>
              <a:rPr lang="en-US" altLang="zh-TW" sz="2000" baseline="-25000" dirty="0">
                <a:ea typeface="PMingLiU" pitchFamily="18" charset="-120"/>
              </a:rPr>
              <a:t>1</a:t>
            </a: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and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then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 </a:t>
            </a:r>
            <a:r>
              <a:rPr lang="en-US" altLang="zh-TW" sz="2000" dirty="0">
                <a:ea typeface="PMingLiU" pitchFamily="18" charset="-120"/>
              </a:rPr>
              <a:t>and P+Q=O, Q= -P </a:t>
            </a:r>
          </a:p>
          <a:p>
            <a:pPr marL="342900" lvl="2" indent="-342900">
              <a:lnSpc>
                <a:spcPct val="80000"/>
              </a:lnSpc>
              <a:spcBef>
                <a:spcPts val="200"/>
              </a:spcBef>
            </a:pPr>
            <a:r>
              <a:rPr lang="en-US" altLang="zh-TW" sz="2000" dirty="0">
                <a:ea typeface="PMingLiU" pitchFamily="18" charset="-120"/>
              </a:rPr>
              <a:t>If 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 and y</a:t>
            </a:r>
            <a:r>
              <a:rPr lang="en-US" altLang="zh-TW" sz="2000" baseline="-25000" dirty="0">
                <a:ea typeface="PMingLiU" pitchFamily="18" charset="-120"/>
              </a:rPr>
              <a:t>1</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 then P=Q, R=2P, </a:t>
            </a:r>
            <a:r>
              <a:rPr lang="en-US" altLang="zh-TW" sz="2000" dirty="0">
                <a:cs typeface="Arial" pitchFamily="34" charset="0"/>
              </a:rPr>
              <a:t>m</a:t>
            </a:r>
            <a:r>
              <a:rPr lang="en-US" altLang="zh-TW" sz="2000" dirty="0">
                <a:ea typeface="PMingLiU" pitchFamily="18" charset="-120"/>
              </a:rPr>
              <a:t>=(3x</a:t>
            </a:r>
            <a:r>
              <a:rPr lang="en-US" altLang="zh-TW" sz="2000" baseline="-25000" dirty="0">
                <a:ea typeface="PMingLiU" pitchFamily="18" charset="-120"/>
              </a:rPr>
              <a:t>1</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and</a:t>
            </a:r>
          </a:p>
          <a:p>
            <a:pPr lvl="2" indent="-342900">
              <a:lnSpc>
                <a:spcPct val="80000"/>
              </a:lnSpc>
              <a:spcBef>
                <a:spcPts val="200"/>
              </a:spcBef>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baseline="30000" dirty="0">
                <a:ea typeface="PMingLiU" pitchFamily="18" charset="-120"/>
              </a:rPr>
              <a:t>2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endParaRPr lang="en-US" altLang="zh-TW" sz="2000" dirty="0">
              <a:ea typeface="PMingLiU" pitchFamily="18" charset="-120"/>
            </a:endParaRPr>
          </a:p>
          <a:p>
            <a:pPr lvl="2" indent="-342900">
              <a:lnSpc>
                <a:spcPct val="80000"/>
              </a:lnSpc>
              <a:spcBef>
                <a:spcPts val="200"/>
              </a:spcBef>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n-US" altLang="zh-TW" sz="2000" dirty="0">
                <a:cs typeface="Arial" pitchFamily="34" charset="0"/>
              </a:rPr>
              <a:t>m</a:t>
            </a:r>
            <a:r>
              <a:rPr lang="en-US" altLang="zh-TW" sz="2000" dirty="0">
                <a:ea typeface="PMingLiU" pitchFamily="18" charset="-120"/>
              </a:rPr>
              <a:t>(x</a:t>
            </a:r>
            <a:r>
              <a:rPr lang="en-US" altLang="zh-TW" sz="2000" baseline="-25000" dirty="0">
                <a:ea typeface="PMingLiU" pitchFamily="18" charset="-120"/>
              </a:rPr>
              <a:t>1 </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endParaRPr lang="en-US" altLang="zh-TW" sz="2000" dirty="0">
              <a:ea typeface="PMingLiU" pitchFamily="18" charset="-12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1752600"/>
            <a:ext cx="7696200" cy="4114800"/>
          </a:xfrm>
        </p:spPr>
        <p:txBody>
          <a:bodyPr/>
          <a:lstStyle/>
          <a:p>
            <a:pPr>
              <a:lnSpc>
                <a:spcPct val="80000"/>
              </a:lnSpc>
            </a:pPr>
            <a:r>
              <a:rPr lang="en-US" altLang="zh-TW" sz="2000" dirty="0">
                <a:ea typeface="PMingLiU" pitchFamily="18" charset="-120"/>
              </a:rPr>
              <a:t>By using the doubling operation just defined, we can easily calculate P, 2P, 4P, 8P ,…, 2</a:t>
            </a:r>
            <a:r>
              <a:rPr lang="en-US" altLang="zh-TW" sz="2000" baseline="30000" dirty="0">
                <a:ea typeface="PMingLiU" pitchFamily="18" charset="-120"/>
              </a:rPr>
              <a:t>e</a:t>
            </a:r>
            <a:r>
              <a:rPr lang="en-US" altLang="zh-TW" sz="2000" dirty="0">
                <a:ea typeface="PMingLiU" pitchFamily="18" charset="-120"/>
              </a:rPr>
              <a:t>P and by adding appropriate multiples calculate </a:t>
            </a:r>
            <a:r>
              <a:rPr lang="en-US" altLang="zh-TW" sz="2000" dirty="0" err="1">
                <a:ea typeface="PMingLiU" pitchFamily="18" charset="-120"/>
              </a:rPr>
              <a:t>nP</a:t>
            </a:r>
            <a:r>
              <a:rPr lang="en-US" altLang="zh-TW" sz="2000" dirty="0">
                <a:ea typeface="PMingLiU" pitchFamily="18" charset="-120"/>
              </a:rPr>
              <a:t> for any n.</a:t>
            </a:r>
          </a:p>
          <a:p>
            <a:pPr>
              <a:lnSpc>
                <a:spcPct val="80000"/>
              </a:lnSpc>
            </a:pPr>
            <a:r>
              <a:rPr lang="en-US" altLang="zh-TW" sz="2000" dirty="0">
                <a:ea typeface="PMingLiU" pitchFamily="18" charset="-120"/>
              </a:rPr>
              <a:t>If </a:t>
            </a:r>
            <a:r>
              <a:rPr lang="en-US" altLang="zh-TW" sz="2000" dirty="0" err="1">
                <a:ea typeface="PMingLiU" pitchFamily="18" charset="-120"/>
              </a:rPr>
              <a:t>nP</a:t>
            </a:r>
            <a:r>
              <a:rPr lang="en-US" altLang="zh-TW" sz="2000" dirty="0">
                <a:ea typeface="PMingLiU" pitchFamily="18" charset="-120"/>
              </a:rPr>
              <a:t>=O, and n is the smallest positive integer with this property, we say P has order n.</a:t>
            </a:r>
          </a:p>
          <a:p>
            <a:r>
              <a:rPr lang="en-US" altLang="zh-TW" sz="2000" dirty="0">
                <a:ea typeface="PMingLiU" pitchFamily="18" charset="-120"/>
              </a:rPr>
              <a:t>Example:</a:t>
            </a:r>
          </a:p>
          <a:p>
            <a:pPr marL="1009650" lvl="1" indent="-609600"/>
            <a:r>
              <a:rPr lang="en-US" altLang="zh-TW" sz="2000" dirty="0">
                <a:ea typeface="PMingLiU" pitchFamily="18" charset="-120"/>
              </a:rPr>
              <a:t>The order of P=(2,3) on E</a:t>
            </a:r>
            <a:r>
              <a:rPr lang="en-US" altLang="zh-TW" sz="2000" baseline="-25000" dirty="0">
                <a:ea typeface="PMingLiU" pitchFamily="18" charset="-120"/>
              </a:rPr>
              <a:t>R</a:t>
            </a:r>
            <a:r>
              <a:rPr lang="en-US" altLang="zh-TW" sz="2000" dirty="0">
                <a:ea typeface="PMingLiU" pitchFamily="18" charset="-120"/>
              </a:rPr>
              <a:t>(0,1) is 6.  </a:t>
            </a:r>
          </a:p>
          <a:p>
            <a:pPr marL="1009650" lvl="1" indent="-609600"/>
            <a:r>
              <a:rPr lang="en-US" altLang="zh-TW" sz="2000" dirty="0">
                <a:ea typeface="PMingLiU" pitchFamily="18" charset="-12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358739" y="1752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358739" y="1752600"/>
                <a:ext cx="8229600" cy="2819400"/>
              </a:xfrm>
              <a:blipFill>
                <a:blip r:embed="rId2"/>
                <a:stretch>
                  <a:fillRect l="-308"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04800" y="1600200"/>
            <a:ext cx="8458200" cy="4114800"/>
          </a:xfrm>
        </p:spPr>
        <p:txBody>
          <a:bodyPr/>
          <a:lstStyle/>
          <a:p>
            <a:pPr>
              <a:lnSpc>
                <a:spcPct val="90000"/>
              </a:lnSpc>
              <a:spcBef>
                <a:spcPts val="200"/>
              </a:spcBef>
            </a:pPr>
            <a:r>
              <a:rPr lang="en-US" sz="2000" dirty="0"/>
              <a:t>From the formulas and definitions it is easy to see the operation “+” is commutative, O acts like an identity and if P= (</a:t>
            </a:r>
            <a:r>
              <a:rPr lang="en-US" sz="2000" dirty="0" err="1"/>
              <a:t>x,y</a:t>
            </a:r>
            <a:r>
              <a:rPr lang="en-US" sz="2000" dirty="0"/>
              <a:t>), -P= (x,-y) with P+(-P)= O. </a:t>
            </a:r>
          </a:p>
          <a:p>
            <a:pPr>
              <a:lnSpc>
                <a:spcPct val="90000"/>
              </a:lnSpc>
              <a:spcBef>
                <a:spcPts val="200"/>
              </a:spcBef>
              <a:buNone/>
            </a:pPr>
            <a:endParaRPr lang="en-US" sz="2000" dirty="0"/>
          </a:p>
          <a:p>
            <a:pPr>
              <a:lnSpc>
                <a:spcPct val="90000"/>
              </a:lnSpc>
              <a:spcBef>
                <a:spcPts val="200"/>
              </a:spcBef>
            </a:pPr>
            <a:r>
              <a:rPr lang="en-US" sz="2000" dirty="0"/>
              <a:t> Associativity is the only law that’s hard to verify.  We could use the formulas to prove it but that’s pretty ugly.</a:t>
            </a:r>
          </a:p>
          <a:p>
            <a:pPr lvl="1">
              <a:lnSpc>
                <a:spcPct val="90000"/>
              </a:lnSpc>
              <a:spcBef>
                <a:spcPts val="200"/>
              </a:spcBef>
            </a:pPr>
            <a:r>
              <a:rPr lang="en-US" sz="2000" dirty="0"/>
              <a:t>There is a shorter poof that uses the following result: Let C, C</a:t>
            </a:r>
            <a:r>
              <a:rPr lang="en-US" sz="2000" baseline="-25000" dirty="0"/>
              <a:t>1</a:t>
            </a:r>
            <a:r>
              <a:rPr lang="en-US" sz="2000" dirty="0"/>
              <a:t>, C</a:t>
            </a:r>
            <a:r>
              <a:rPr lang="en-US" sz="2000" baseline="-25000" dirty="0"/>
              <a:t>2</a:t>
            </a:r>
            <a:r>
              <a:rPr lang="en-US" sz="2000" dirty="0"/>
              <a:t> be three cubic curves.  Suppose C goes through eight of the nine intersection points of C</a:t>
            </a:r>
            <a:r>
              <a:rPr lang="en-US" sz="2000" baseline="-25000" dirty="0"/>
              <a:t>1</a:t>
            </a:r>
            <a:r>
              <a:rPr lang="en-US" sz="2000" dirty="0">
                <a:latin typeface="Math1Mono"/>
              </a:rPr>
              <a:t>∩</a:t>
            </a:r>
            <a:r>
              <a:rPr lang="en-US" sz="2000" dirty="0">
                <a:latin typeface="Arial" pitchFamily="34" charset="0"/>
                <a:cs typeface="Arial" pitchFamily="34" charset="0"/>
              </a:rPr>
              <a:t>C</a:t>
            </a:r>
            <a:r>
              <a:rPr lang="en-US" sz="2000" baseline="-25000" dirty="0">
                <a:latin typeface="Arial" pitchFamily="34" charset="0"/>
                <a:cs typeface="Arial" pitchFamily="34" charset="0"/>
              </a:rPr>
              <a:t>2</a:t>
            </a:r>
            <a:r>
              <a:rPr lang="en-US" sz="2000" dirty="0">
                <a:latin typeface="Arial" pitchFamily="34" charset="0"/>
                <a:cs typeface="Arial" pitchFamily="34" charset="0"/>
              </a:rPr>
              <a:t>, then C also goes through the ninth intersection point.</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err="1"/>
              <a:t>Associativity</a:t>
            </a:r>
            <a:endParaRPr lang="en-US" sz="3600" dirty="0"/>
          </a:p>
        </p:txBody>
      </p:sp>
      <p:sp>
        <p:nvSpPr>
          <p:cNvPr id="84997" name="Rectangle 3"/>
          <p:cNvSpPr>
            <a:spLocks noGrp="1" noChangeArrowheads="1"/>
          </p:cNvSpPr>
          <p:nvPr>
            <p:ph type="body" idx="1"/>
          </p:nvPr>
        </p:nvSpPr>
        <p:spPr>
          <a:xfrm>
            <a:off x="304800" y="1295400"/>
            <a:ext cx="8534400" cy="4419600"/>
          </a:xfrm>
        </p:spPr>
        <p:txBody>
          <a:bodyPr/>
          <a:lstStyle/>
          <a:p>
            <a:pPr>
              <a:lnSpc>
                <a:spcPct val="90000"/>
              </a:lnSpc>
              <a:spcBef>
                <a:spcPts val="200"/>
              </a:spcBef>
            </a:pPr>
            <a:r>
              <a:rPr lang="en-US" sz="1800" dirty="0"/>
              <a:t>If P and Q are points on an elliptic curve, E, let P*Q denote the third point of intersection of the line PQ and E.</a:t>
            </a:r>
          </a:p>
          <a:p>
            <a:pPr>
              <a:lnSpc>
                <a:spcPct val="90000"/>
              </a:lnSpc>
              <a:spcBef>
                <a:spcPts val="200"/>
              </a:spcBef>
            </a:pPr>
            <a:r>
              <a:rPr lang="en-US" sz="1800" dirty="0"/>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t>cubics</a:t>
            </a:r>
            <a:r>
              <a:rPr lang="en-US" sz="1800" dirty="0"/>
              <a:t>:</a:t>
            </a:r>
          </a:p>
          <a:p>
            <a:pPr lvl="1">
              <a:lnSpc>
                <a:spcPct val="90000"/>
              </a:lnSpc>
              <a:spcBef>
                <a:spcPts val="200"/>
              </a:spcBef>
            </a:pPr>
            <a:r>
              <a:rPr lang="en-US" sz="1800" dirty="0"/>
              <a:t>C</a:t>
            </a:r>
            <a:r>
              <a:rPr lang="en-US" sz="1800" baseline="-25000" dirty="0"/>
              <a:t>1</a:t>
            </a:r>
            <a:r>
              <a:rPr lang="en-US" sz="1800" dirty="0"/>
              <a:t>:  Product of the lines [(P,Q), (R,P+Q), (Q+R, O)]</a:t>
            </a:r>
          </a:p>
          <a:p>
            <a:pPr lvl="1">
              <a:lnSpc>
                <a:spcPct val="90000"/>
              </a:lnSpc>
              <a:spcBef>
                <a:spcPts val="200"/>
              </a:spcBef>
            </a:pPr>
            <a:r>
              <a:rPr lang="en-US" sz="1800" dirty="0"/>
              <a:t>C</a:t>
            </a:r>
            <a:r>
              <a:rPr lang="en-US" sz="1800" baseline="-25000" dirty="0"/>
              <a:t>2</a:t>
            </a:r>
            <a:r>
              <a:rPr lang="en-US" sz="1800" dirty="0"/>
              <a:t>: Product of the lines [(P,Q+R), (P+Q,O), (R,Q)]</a:t>
            </a:r>
          </a:p>
          <a:p>
            <a:pPr>
              <a:lnSpc>
                <a:spcPct val="90000"/>
              </a:lnSpc>
              <a:spcBef>
                <a:spcPts val="200"/>
              </a:spcBef>
            </a:pPr>
            <a:r>
              <a:rPr lang="en-US" sz="1800" dirty="0"/>
              <a:t>The original curve E goes through eight of these points, so it must go through the ninth [ (P+Q)*R].  Thus the intersection of the two lines lies on E and (P+Q)*R= P*(Q+R).</a:t>
            </a:r>
          </a:p>
          <a:p>
            <a:pPr>
              <a:lnSpc>
                <a:spcPct val="90000"/>
              </a:lnSpc>
              <a:spcBef>
                <a:spcPts val="200"/>
              </a:spcBef>
            </a:pPr>
            <a:r>
              <a:rPr lang="en-US" sz="1800" dirty="0"/>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676400"/>
            <a:ext cx="8534400" cy="3581400"/>
          </a:xfrm>
        </p:spPr>
        <p:txBody>
          <a:bodyPr/>
          <a:lstStyle/>
          <a:p>
            <a:pPr>
              <a:lnSpc>
                <a:spcPct val="90000"/>
              </a:lnSpc>
              <a:spcBef>
                <a:spcPts val="200"/>
              </a:spcBef>
            </a:pPr>
            <a:r>
              <a:rPr lang="en-US" sz="2000" dirty="0"/>
              <a:t>Mordell:  Let E be the elliptic curve given by the equation E: y</a:t>
            </a:r>
            <a:r>
              <a:rPr lang="en-US" sz="2000" baseline="30000" dirty="0"/>
              <a:t>2</a:t>
            </a:r>
            <a:r>
              <a:rPr lang="en-US" sz="2000" dirty="0"/>
              <a:t>=x</a:t>
            </a:r>
            <a:r>
              <a:rPr lang="en-US" sz="2000" baseline="30000" dirty="0"/>
              <a:t>3</a:t>
            </a:r>
            <a:r>
              <a:rPr lang="en-US" sz="2000" dirty="0"/>
              <a:t> + ax</a:t>
            </a:r>
            <a:r>
              <a:rPr lang="en-US" sz="2000" baseline="30000" dirty="0"/>
              <a:t>2</a:t>
            </a:r>
            <a:r>
              <a:rPr lang="en-US" sz="2000" dirty="0"/>
              <a:t> + bx +c and suppose that </a:t>
            </a:r>
            <a:r>
              <a:rPr lang="en-US" sz="2000" dirty="0">
                <a:latin typeface="Math1Mono"/>
              </a:rPr>
              <a:t>D</a:t>
            </a:r>
            <a:r>
              <a:rPr lang="en-US" sz="2000" dirty="0"/>
              <a:t>(E)=-4a</a:t>
            </a:r>
            <a:r>
              <a:rPr lang="en-US" sz="2000" baseline="30000" dirty="0"/>
              <a:t>3</a:t>
            </a:r>
            <a:r>
              <a:rPr lang="en-US" sz="2000" dirty="0"/>
              <a:t>c+a</a:t>
            </a:r>
            <a:r>
              <a:rPr lang="en-US" sz="2000" baseline="30000" dirty="0"/>
              <a:t>2</a:t>
            </a:r>
            <a:r>
              <a:rPr lang="en-US" sz="2000" dirty="0"/>
              <a:t>b</a:t>
            </a:r>
            <a:r>
              <a:rPr lang="en-US" sz="2000" baseline="30000" dirty="0"/>
              <a:t>2</a:t>
            </a:r>
            <a:r>
              <a:rPr lang="en-US" sz="2000" dirty="0"/>
              <a:t>-4b</a:t>
            </a:r>
            <a:r>
              <a:rPr lang="en-US" sz="2000" baseline="30000" dirty="0"/>
              <a:t>3</a:t>
            </a:r>
            <a:r>
              <a:rPr lang="en-US" sz="2000" dirty="0"/>
              <a:t>-27c</a:t>
            </a:r>
            <a:r>
              <a:rPr lang="en-US" sz="2000" baseline="30000" dirty="0"/>
              <a:t>2</a:t>
            </a:r>
            <a:r>
              <a:rPr lang="en-US" sz="2000" dirty="0"/>
              <a:t>+18abc</a:t>
            </a:r>
            <a:r>
              <a:rPr lang="en-US" sz="2000" dirty="0">
                <a:latin typeface="Math1Mono"/>
              </a:rPr>
              <a:t>¹</a:t>
            </a:r>
            <a:r>
              <a:rPr lang="en-US" sz="2000" dirty="0"/>
              <a:t>0. There exist r points P</a:t>
            </a:r>
            <a:r>
              <a:rPr lang="en-US" sz="2000" baseline="-25000" dirty="0"/>
              <a:t>1</a:t>
            </a:r>
            <a:r>
              <a:rPr lang="en-US" sz="2000" dirty="0"/>
              <a:t>, P</a:t>
            </a:r>
            <a:r>
              <a:rPr lang="en-US" sz="2000" baseline="-25000" dirty="0"/>
              <a:t>2</a:t>
            </a:r>
            <a:r>
              <a:rPr lang="en-US" sz="2000" dirty="0"/>
              <a:t>, …, P</a:t>
            </a:r>
            <a:r>
              <a:rPr lang="en-US" sz="2000" baseline="-25000" dirty="0"/>
              <a:t>r</a:t>
            </a:r>
            <a:r>
              <a:rPr lang="en-US" sz="2000" dirty="0"/>
              <a:t> such that all rational points on E are of the form a</a:t>
            </a:r>
            <a:r>
              <a:rPr lang="en-US" sz="2000" baseline="-25000" dirty="0"/>
              <a:t>1</a:t>
            </a:r>
            <a:r>
              <a:rPr lang="en-US" sz="2000" dirty="0"/>
              <a:t>P</a:t>
            </a:r>
            <a:r>
              <a:rPr lang="en-US" sz="2000" baseline="-25000" dirty="0"/>
              <a:t>1</a:t>
            </a:r>
            <a:r>
              <a:rPr lang="en-US" sz="2000" dirty="0"/>
              <a:t>+ …  +</a:t>
            </a:r>
            <a:r>
              <a:rPr lang="en-US" sz="2000" dirty="0" err="1"/>
              <a:t>a</a:t>
            </a:r>
            <a:r>
              <a:rPr lang="en-US" sz="2000" baseline="-25000" dirty="0" err="1"/>
              <a:t>r</a:t>
            </a:r>
            <a:r>
              <a:rPr lang="en-US" sz="2000" dirty="0" err="1"/>
              <a:t>P</a:t>
            </a:r>
            <a:r>
              <a:rPr lang="en-US" sz="2000" baseline="-25000" dirty="0" err="1"/>
              <a:t>r</a:t>
            </a:r>
            <a:r>
              <a:rPr lang="en-US" sz="2000" dirty="0"/>
              <a:t>   where </a:t>
            </a:r>
            <a:r>
              <a:rPr lang="en-US" sz="2000" dirty="0" err="1"/>
              <a:t>a</a:t>
            </a:r>
            <a:r>
              <a:rPr lang="en-US" sz="2000" baseline="-25000" dirty="0" err="1"/>
              <a:t>i</a:t>
            </a:r>
            <a:r>
              <a:rPr lang="en-US" sz="2000" dirty="0">
                <a:latin typeface="Math1Mono"/>
              </a:rPr>
              <a:t>𝝴</a:t>
            </a:r>
            <a:r>
              <a:rPr lang="en-US" sz="2000" dirty="0">
                <a:latin typeface="Arial" pitchFamily="34" charset="0"/>
                <a:cs typeface="Arial" pitchFamily="34" charset="0"/>
              </a:rPr>
              <a:t>Z.</a:t>
            </a:r>
            <a:endParaRPr lang="en-US" sz="2000" dirty="0">
              <a:latin typeface="Math1" pitchFamily="2" charset="2"/>
            </a:endParaRPr>
          </a:p>
          <a:p>
            <a:pPr>
              <a:lnSpc>
                <a:spcPct val="90000"/>
              </a:lnSpc>
              <a:spcBef>
                <a:spcPts val="200"/>
              </a:spcBef>
            </a:pPr>
            <a:endParaRPr lang="en-US" sz="2000" dirty="0"/>
          </a:p>
          <a:p>
            <a:pPr>
              <a:lnSpc>
                <a:spcPct val="90000"/>
              </a:lnSpc>
              <a:spcBef>
                <a:spcPts val="200"/>
              </a:spcBef>
            </a:pPr>
            <a:r>
              <a:rPr lang="en-US" sz="2000" dirty="0"/>
              <a:t>Mazur:  Let C be a non-singular rational cubic curve and C(Q) contain a point of order m, then 1</a:t>
            </a:r>
            <a:r>
              <a:rPr lang="en-US" sz="2000" dirty="0">
                <a:latin typeface="Math1Mono"/>
              </a:rPr>
              <a:t>&lt;</a:t>
            </a:r>
            <a:r>
              <a:rPr lang="en-US" sz="2000" dirty="0">
                <a:latin typeface="Arial" pitchFamily="34" charset="0"/>
                <a:cs typeface="Arial" pitchFamily="34" charset="0"/>
              </a:rPr>
              <a:t>m</a:t>
            </a:r>
            <a:r>
              <a:rPr lang="en-US" sz="2000" dirty="0">
                <a:latin typeface="Math1Mono"/>
              </a:rPr>
              <a:t>≦</a:t>
            </a:r>
            <a:r>
              <a:rPr lang="en-US" sz="2000" dirty="0">
                <a:latin typeface="Math1"/>
              </a:rPr>
              <a:t>10</a:t>
            </a:r>
            <a:r>
              <a:rPr lang="en-US" sz="2000" dirty="0">
                <a:latin typeface="Arial" pitchFamily="34" charset="0"/>
                <a:cs typeface="Arial" pitchFamily="34" charset="0"/>
              </a:rPr>
              <a:t> or m=12.  In fact, the order of the group of finite order points is either cyclic or a product of a group of order 2 with a cyclic group of order less than or equal to 4.</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t>Motivation: </a:t>
            </a:r>
          </a:p>
          <a:p>
            <a:pPr lvl="1">
              <a:lnSpc>
                <a:spcPct val="90000"/>
              </a:lnSpc>
            </a:pPr>
            <a:r>
              <a:rPr lang="en-US" sz="2000" dirty="0"/>
              <a:t>Full employment act for mathematicians</a:t>
            </a:r>
          </a:p>
          <a:p>
            <a:pPr lvl="1">
              <a:lnSpc>
                <a:spcPct val="90000"/>
              </a:lnSpc>
            </a:pPr>
            <a:r>
              <a:rPr lang="en-US" sz="2000" dirty="0"/>
              <a:t>Elliptic curves over finite fields have an arithmetic operation</a:t>
            </a:r>
          </a:p>
          <a:p>
            <a:pPr lvl="1">
              <a:lnSpc>
                <a:spcPct val="90000"/>
              </a:lnSpc>
            </a:pPr>
            <a:r>
              <a:rPr lang="en-US" sz="2000" dirty="0"/>
              <a:t>Index calculus doesn’t work on elliptic curves.</a:t>
            </a:r>
          </a:p>
          <a:p>
            <a:pPr lvl="1">
              <a:lnSpc>
                <a:spcPct val="90000"/>
              </a:lnSpc>
            </a:pPr>
            <a:r>
              <a:rPr lang="en-US" sz="2000" dirty="0"/>
              <a:t>Even for large elliptic curves, field size is relatively modest so arithmetic is faster</a:t>
            </a:r>
          </a:p>
          <a:p>
            <a:pPr lvl="1">
              <a:lnSpc>
                <a:spcPct val="90000"/>
              </a:lnSpc>
            </a:pPr>
            <a:r>
              <a:rPr lang="en-US" sz="2000" dirty="0"/>
              <a:t>.</a:t>
            </a:r>
          </a:p>
          <a:p>
            <a:pPr>
              <a:lnSpc>
                <a:spcPct val="90000"/>
              </a:lnSpc>
            </a:pPr>
            <a:r>
              <a:rPr lang="en-US" sz="2000" dirty="0"/>
              <a:t>Use this operation to define a discrete log problem.</a:t>
            </a:r>
          </a:p>
          <a:p>
            <a:pPr>
              <a:lnSpc>
                <a:spcPct val="90000"/>
              </a:lnSpc>
            </a:pPr>
            <a:r>
              <a:rPr lang="en-US" sz="2000" dirty="0"/>
              <a:t>To do this we need to:</a:t>
            </a:r>
          </a:p>
          <a:p>
            <a:pPr lvl="1">
              <a:lnSpc>
                <a:spcPct val="90000"/>
              </a:lnSpc>
            </a:pPr>
            <a:r>
              <a:rPr lang="en-US" sz="2000" dirty="0"/>
              <a:t>Define point addition and multiplication on an elliptic curve</a:t>
            </a:r>
          </a:p>
          <a:p>
            <a:pPr lvl="1">
              <a:lnSpc>
                <a:spcPct val="90000"/>
              </a:lnSpc>
            </a:pPr>
            <a:r>
              <a:rPr lang="en-US" sz="2000" dirty="0"/>
              <a:t>Find an elliptic curve whose arithmetic gives rise to large finite groups with elements of high order</a:t>
            </a:r>
          </a:p>
          <a:p>
            <a:pPr lvl="1">
              <a:lnSpc>
                <a:spcPct val="90000"/>
              </a:lnSpc>
            </a:pPr>
            <a:r>
              <a:rPr lang="en-US" sz="2000" dirty="0"/>
              <a:t>Figure out how to embed a message in a point multiplication.</a:t>
            </a:r>
          </a:p>
          <a:p>
            <a:pPr lvl="1">
              <a:lnSpc>
                <a:spcPct val="90000"/>
              </a:lnSpc>
            </a:pPr>
            <a:r>
              <a:rPr lang="en-US" sz="2000" dirty="0"/>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342900" y="1600200"/>
            <a:ext cx="8458200" cy="4876800"/>
          </a:xfrm>
        </p:spPr>
        <p:txBody>
          <a:bodyPr/>
          <a:lstStyle/>
          <a:p>
            <a:pPr>
              <a:lnSpc>
                <a:spcPct val="90000"/>
              </a:lnSpc>
              <a:spcBef>
                <a:spcPts val="200"/>
              </a:spcBef>
            </a:pPr>
            <a:r>
              <a:rPr lang="en-US" sz="2000" dirty="0"/>
              <a:t>x</a:t>
            </a:r>
            <a:r>
              <a:rPr lang="en-US" sz="2000" baseline="30000" dirty="0"/>
              <a:t>n</a:t>
            </a:r>
            <a:r>
              <a:rPr lang="en-US" sz="2000" dirty="0"/>
              <a:t>+y</a:t>
            </a:r>
            <a:r>
              <a:rPr lang="en-US" sz="2000" baseline="30000" dirty="0"/>
              <a:t>n</a:t>
            </a:r>
            <a:r>
              <a:rPr lang="en-US" sz="2000" dirty="0"/>
              <a:t> = </a:t>
            </a:r>
            <a:r>
              <a:rPr lang="en-US" sz="2000" dirty="0" err="1"/>
              <a:t>z</a:t>
            </a:r>
            <a:r>
              <a:rPr lang="en-US" sz="2000" baseline="30000" dirty="0" err="1"/>
              <a:t>n</a:t>
            </a:r>
            <a:r>
              <a:rPr lang="en-US" sz="2000" dirty="0"/>
              <a:t> has no non-trivial solutions in Z for n&gt;2.  </a:t>
            </a:r>
          </a:p>
          <a:p>
            <a:pPr>
              <a:lnSpc>
                <a:spcPct val="90000"/>
              </a:lnSpc>
              <a:spcBef>
                <a:spcPts val="200"/>
              </a:spcBef>
            </a:pPr>
            <a:r>
              <a:rPr lang="en-US" sz="2000" dirty="0"/>
              <a:t>It is sufficient to prove this for n=p, where p is an odd prime.</a:t>
            </a:r>
          </a:p>
          <a:p>
            <a:pPr>
              <a:lnSpc>
                <a:spcPct val="90000"/>
              </a:lnSpc>
              <a:spcBef>
                <a:spcPts val="200"/>
              </a:spcBef>
            </a:pPr>
            <a:endParaRPr lang="en-US" sz="2000" dirty="0"/>
          </a:p>
          <a:p>
            <a:pPr>
              <a:lnSpc>
                <a:spcPct val="90000"/>
              </a:lnSpc>
              <a:spcBef>
                <a:spcPts val="200"/>
              </a:spcBef>
            </a:pPr>
            <a:r>
              <a:rPr lang="en-US" sz="2000" dirty="0"/>
              <a:t>Proof (full version will be on HW):</a:t>
            </a:r>
          </a:p>
          <a:p>
            <a:pPr marL="857250" lvl="1" indent="-457200">
              <a:lnSpc>
                <a:spcPct val="90000"/>
              </a:lnSpc>
              <a:spcBef>
                <a:spcPts val="200"/>
              </a:spcBef>
              <a:buFont typeface="+mj-lt"/>
              <a:buAutoNum type="arabicPeriod"/>
            </a:pPr>
            <a:r>
              <a:rPr lang="en-US" sz="2000" dirty="0"/>
              <a:t>Suppose </a:t>
            </a:r>
            <a:r>
              <a:rPr lang="en-US" sz="2000" dirty="0" err="1"/>
              <a:t>A</a:t>
            </a:r>
            <a:r>
              <a:rPr lang="en-US" sz="2000" baseline="30000" dirty="0" err="1"/>
              <a:t>p</a:t>
            </a:r>
            <a:r>
              <a:rPr lang="en-US" sz="2000" dirty="0" err="1"/>
              <a:t>+B</a:t>
            </a:r>
            <a:r>
              <a:rPr lang="en-US" sz="2000" baseline="30000" dirty="0" err="1"/>
              <a:t>p</a:t>
            </a:r>
            <a:r>
              <a:rPr lang="en-US" sz="2000" dirty="0"/>
              <a:t>=C</a:t>
            </a:r>
            <a:r>
              <a:rPr lang="en-US" sz="2000" baseline="30000" dirty="0"/>
              <a:t>p</a:t>
            </a:r>
            <a:r>
              <a:rPr lang="en-US" sz="2000" dirty="0"/>
              <a:t>,  (A,B,C)=1.</a:t>
            </a:r>
          </a:p>
          <a:p>
            <a:pPr marL="857250" lvl="1" indent="-457200">
              <a:lnSpc>
                <a:spcPct val="90000"/>
              </a:lnSpc>
              <a:spcBef>
                <a:spcPts val="200"/>
              </a:spcBef>
              <a:buFont typeface="+mj-lt"/>
              <a:buAutoNum type="arabicPeriod"/>
            </a:pPr>
            <a:r>
              <a:rPr lang="en-US" sz="2000" dirty="0"/>
              <a:t>E</a:t>
            </a:r>
            <a:r>
              <a:rPr lang="en-US" sz="2000" baseline="-25000" dirty="0"/>
              <a:t>AB</a:t>
            </a:r>
            <a:r>
              <a:rPr lang="en-US" sz="2000" dirty="0"/>
              <a:t>: y</a:t>
            </a:r>
            <a:r>
              <a:rPr lang="en-US" sz="2000" baseline="30000" dirty="0"/>
              <a:t>2</a:t>
            </a:r>
            <a:r>
              <a:rPr lang="en-US" sz="2000" dirty="0"/>
              <a:t> = x(</a:t>
            </a:r>
            <a:r>
              <a:rPr lang="en-US" sz="2000" dirty="0" err="1"/>
              <a:t>x+A</a:t>
            </a:r>
            <a:r>
              <a:rPr lang="en-US" sz="2000" baseline="30000" dirty="0" err="1"/>
              <a:t>p</a:t>
            </a:r>
            <a:r>
              <a:rPr lang="en-US" sz="2000" dirty="0"/>
              <a:t>)(</a:t>
            </a:r>
            <a:r>
              <a:rPr lang="en-US" sz="2000" dirty="0" err="1"/>
              <a:t>x+B</a:t>
            </a:r>
            <a:r>
              <a:rPr lang="en-US" sz="2000" baseline="30000" dirty="0" err="1"/>
              <a:t>p</a:t>
            </a:r>
            <a:r>
              <a:rPr lang="en-US" sz="2000" dirty="0"/>
              <a:t>)</a:t>
            </a:r>
          </a:p>
          <a:p>
            <a:pPr marL="857250" lvl="1" indent="-457200">
              <a:lnSpc>
                <a:spcPct val="90000"/>
              </a:lnSpc>
              <a:spcBef>
                <a:spcPts val="200"/>
              </a:spcBef>
              <a:buFont typeface="+mj-lt"/>
              <a:buAutoNum type="arabicPeriod"/>
            </a:pPr>
            <a:r>
              <a:rPr lang="en-US" sz="2000" dirty="0"/>
              <a:t>Wiles: E</a:t>
            </a:r>
            <a:r>
              <a:rPr lang="en-US" sz="2000" baseline="-25000" dirty="0"/>
              <a:t>AB</a:t>
            </a:r>
            <a:r>
              <a:rPr lang="en-US" sz="2000" dirty="0"/>
              <a:t> is modular.</a:t>
            </a:r>
          </a:p>
          <a:p>
            <a:pPr marL="857250" lvl="1" indent="-457200">
              <a:lnSpc>
                <a:spcPct val="90000"/>
              </a:lnSpc>
              <a:spcBef>
                <a:spcPts val="200"/>
              </a:spcBef>
              <a:buFont typeface="+mj-lt"/>
              <a:buAutoNum type="arabicPeriod"/>
            </a:pPr>
            <a:r>
              <a:rPr lang="en-US" sz="2000" dirty="0" err="1"/>
              <a:t>Ribet</a:t>
            </a:r>
            <a:r>
              <a:rPr lang="en-US" sz="2000" dirty="0"/>
              <a:t>: E</a:t>
            </a:r>
            <a:r>
              <a:rPr lang="en-US" sz="2000" baseline="-25000" dirty="0"/>
              <a:t>AB </a:t>
            </a:r>
            <a:r>
              <a:rPr lang="en-US" sz="2000" dirty="0"/>
              <a:t>is too weird to be modular.</a:t>
            </a:r>
          </a:p>
          <a:p>
            <a:pPr marL="857250" lvl="1" indent="-457200">
              <a:lnSpc>
                <a:spcPct val="90000"/>
              </a:lnSpc>
              <a:spcBef>
                <a:spcPts val="200"/>
              </a:spcBef>
              <a:buFont typeface="+mj-lt"/>
              <a:buAutoNum type="arabicPeriod"/>
            </a:pPr>
            <a:r>
              <a:rPr lang="en-US" sz="2000" dirty="0"/>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t>Consider E: y</a:t>
            </a:r>
            <a:r>
              <a:rPr lang="en-US" sz="2000" baseline="30000" dirty="0"/>
              <a:t>2</a:t>
            </a:r>
            <a:r>
              <a:rPr lang="en-US" sz="2000" dirty="0"/>
              <a:t>= x</a:t>
            </a:r>
            <a:r>
              <a:rPr lang="en-US" sz="2000" baseline="30000" dirty="0"/>
              <a:t>3</a:t>
            </a:r>
            <a:r>
              <a:rPr lang="en-US" sz="2000" dirty="0"/>
              <a:t>+17.  Let </a:t>
            </a:r>
            <a:r>
              <a:rPr lang="en-US" sz="2000" dirty="0" err="1"/>
              <a:t>P</a:t>
            </a:r>
            <a:r>
              <a:rPr lang="en-US" sz="2000" baseline="-25000" dirty="0" err="1"/>
              <a:t>n</a:t>
            </a:r>
            <a:r>
              <a:rPr lang="en-US" sz="2000" dirty="0"/>
              <a:t>=(A</a:t>
            </a:r>
            <a:r>
              <a:rPr lang="en-US" sz="2000" baseline="-25000" dirty="0"/>
              <a:t>n</a:t>
            </a:r>
            <a:r>
              <a:rPr lang="en-US" sz="2000" dirty="0"/>
              <a:t>/</a:t>
            </a:r>
            <a:r>
              <a:rPr lang="en-US" sz="2000" dirty="0" err="1"/>
              <a:t>B</a:t>
            </a:r>
            <a:r>
              <a:rPr lang="en-US" sz="2000" baseline="-25000" dirty="0" err="1"/>
              <a:t>n</a:t>
            </a:r>
            <a:r>
              <a:rPr lang="en-US" sz="2000" dirty="0"/>
              <a:t>, </a:t>
            </a:r>
            <a:r>
              <a:rPr lang="en-US" sz="2000" dirty="0" err="1"/>
              <a:t>C</a:t>
            </a:r>
            <a:r>
              <a:rPr lang="en-US" sz="2000" baseline="-25000" dirty="0" err="1"/>
              <a:t>n</a:t>
            </a:r>
            <a:r>
              <a:rPr lang="en-US" sz="2000" dirty="0"/>
              <a:t>/</a:t>
            </a:r>
            <a:r>
              <a:rPr lang="en-US" sz="2000" dirty="0" err="1"/>
              <a:t>D</a:t>
            </a:r>
            <a:r>
              <a:rPr lang="en-US" sz="2000" baseline="-25000" dirty="0" err="1"/>
              <a:t>n</a:t>
            </a:r>
            <a:r>
              <a:rPr lang="en-US" sz="2000" dirty="0"/>
              <a:t>) be a rational point on E.  Define ht(</a:t>
            </a:r>
            <a:r>
              <a:rPr lang="en-US" sz="2000" dirty="0" err="1"/>
              <a:t>P</a:t>
            </a:r>
            <a:r>
              <a:rPr lang="en-US" sz="2000" baseline="-25000" dirty="0" err="1"/>
              <a:t>n</a:t>
            </a:r>
            <a:r>
              <a:rPr lang="en-US" sz="2000" dirty="0"/>
              <a:t>)= max(|A</a:t>
            </a:r>
            <a:r>
              <a:rPr lang="en-US" sz="2000" baseline="-25000" dirty="0"/>
              <a:t>n</a:t>
            </a:r>
            <a:r>
              <a:rPr lang="en-US" sz="2000" dirty="0"/>
              <a:t>|, |B</a:t>
            </a:r>
            <a:r>
              <a:rPr lang="en-US" sz="2000" baseline="-25000" dirty="0"/>
              <a:t>n</a:t>
            </a:r>
            <a:r>
              <a:rPr lang="en-US" sz="2000" dirty="0"/>
              <a:t>|).</a:t>
            </a:r>
          </a:p>
          <a:p>
            <a:pPr>
              <a:lnSpc>
                <a:spcPct val="90000"/>
              </a:lnSpc>
              <a:spcBef>
                <a:spcPts val="200"/>
              </a:spcBef>
            </a:pPr>
            <a:r>
              <a:rPr lang="en-US" sz="2000" dirty="0"/>
              <a:t>Define P</a:t>
            </a:r>
            <a:r>
              <a:rPr lang="en-US" sz="2000" baseline="-25000" dirty="0"/>
              <a:t>1</a:t>
            </a:r>
            <a:r>
              <a:rPr lang="en-US" sz="2000" dirty="0"/>
              <a:t>= (2,3), P</a:t>
            </a:r>
            <a:r>
              <a:rPr lang="en-US" sz="2000" baseline="-25000" dirty="0"/>
              <a:t>2</a:t>
            </a:r>
            <a:r>
              <a:rPr lang="en-US" sz="2000" dirty="0"/>
              <a:t>= (-1,4) and P</a:t>
            </a:r>
            <a:r>
              <a:rPr lang="en-US" sz="2000" baseline="-25000" dirty="0"/>
              <a:t>n+1</a:t>
            </a:r>
            <a:r>
              <a:rPr lang="en-US" sz="2000" dirty="0"/>
              <a:t>= </a:t>
            </a:r>
            <a:r>
              <a:rPr lang="en-US" sz="2000" dirty="0" err="1"/>
              <a:t>P</a:t>
            </a:r>
            <a:r>
              <a:rPr lang="en-US" sz="2000" baseline="-25000" dirty="0" err="1"/>
              <a:t>n</a:t>
            </a:r>
            <a:r>
              <a:rPr lang="en-US" sz="2000" baseline="-25000" dirty="0"/>
              <a:t> </a:t>
            </a:r>
            <a:r>
              <a:rPr lang="en-US" sz="2000" dirty="0"/>
              <a:t>+ P</a:t>
            </a:r>
            <a:r>
              <a:rPr lang="en-US" sz="2000" baseline="-25000" dirty="0"/>
              <a:t>1</a:t>
            </a:r>
            <a:r>
              <a:rPr lang="en-US" sz="2000" dirty="0"/>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mn-lt"/>
                <a:ea typeface="+mn-ea"/>
                <a:cs typeface="+mn-cs"/>
              </a:rPr>
              <a:t>In fact, </a:t>
            </a:r>
            <a:r>
              <a:rPr kumimoji="1" lang="en-US" sz="2000" b="0" i="0" u="none" strike="noStrike" kern="0" cap="none" spc="0" normalizeH="0" baseline="0" noProof="0" dirty="0" err="1">
                <a:ln>
                  <a:noFill/>
                </a:ln>
                <a:solidFill>
                  <a:schemeClr val="tx1"/>
                </a:solidFill>
                <a:effectLst/>
                <a:uLnTx/>
                <a:uFillTx/>
                <a:latin typeface="+mn-lt"/>
                <a:ea typeface="+mn-ea"/>
                <a:cs typeface="+mn-cs"/>
              </a:rPr>
              <a:t>ht</a:t>
            </a:r>
            <a:r>
              <a:rPr kumimoji="1" lang="en-US" sz="2000" b="0" i="0" u="none" strike="noStrike" kern="0" cap="none" spc="0" normalizeH="0" baseline="0" noProof="0" dirty="0">
                <a:ln>
                  <a:noFill/>
                </a:ln>
                <a:solidFill>
                  <a:schemeClr val="tx1"/>
                </a:solidFill>
                <a:effectLst/>
                <a:uLnTx/>
                <a:uFillTx/>
                <a:latin typeface="+mn-lt"/>
                <a:ea typeface="+mn-ea"/>
                <a:cs typeface="+mn-cs"/>
              </a:rPr>
              <a:t>(</a:t>
            </a:r>
            <a:r>
              <a:rPr lang="en-US" sz="2000" dirty="0" err="1">
                <a:latin typeface="Arial" pitchFamily="34" charset="0"/>
                <a:cs typeface="Arial" pitchFamily="34" charset="0"/>
              </a:rPr>
              <a:t>P</a:t>
            </a:r>
            <a:r>
              <a:rPr lang="en-US" sz="2000" baseline="-25000" dirty="0" err="1">
                <a:latin typeface="Arial" pitchFamily="34" charset="0"/>
                <a:cs typeface="Arial" pitchFamily="34" charset="0"/>
              </a:rPr>
              <a:t>n</a:t>
            </a:r>
            <a:r>
              <a:rPr kumimoji="1" lang="en-US" sz="2000" b="0" i="0" u="none" strike="noStrike" kern="0" cap="none" spc="0" normalizeH="0" baseline="0" noProof="0" dirty="0">
                <a:ln>
                  <a:noFill/>
                </a:ln>
                <a:solidFill>
                  <a:schemeClr val="tx1"/>
                </a:solidFill>
                <a:effectLst/>
                <a:uLnTx/>
                <a:uFillTx/>
                <a:latin typeface="+mn-lt"/>
                <a:ea typeface="+mn-ea"/>
                <a:cs typeface="+mn-cs"/>
              </a:rPr>
              <a:t>)</a:t>
            </a:r>
            <a:r>
              <a:rPr lang="en-US" sz="2000" dirty="0">
                <a:latin typeface="Math1Mono"/>
              </a:rPr>
              <a:t>≅</a:t>
            </a:r>
            <a:r>
              <a:rPr lang="en-US" sz="2000" dirty="0">
                <a:latin typeface="Math1"/>
              </a:rPr>
              <a:t>(</a:t>
            </a:r>
            <a:r>
              <a:rPr lang="en-US" sz="2000" dirty="0">
                <a:latin typeface="Arial" pitchFamily="34" charset="0"/>
                <a:cs typeface="Arial" pitchFamily="34" charset="0"/>
              </a:rPr>
              <a:t>1.574</a:t>
            </a:r>
            <a:r>
              <a:rPr lang="en-US" sz="2000" dirty="0">
                <a:latin typeface="Math1"/>
              </a:rPr>
              <a:t>)</a:t>
            </a:r>
            <a:r>
              <a:rPr lang="en-US" sz="2000" baseline="30000" dirty="0">
                <a:latin typeface="Arial" pitchFamily="34" charset="0"/>
                <a:cs typeface="Arial" pitchFamily="34" charset="0"/>
              </a:rPr>
              <a:t>ns</a:t>
            </a:r>
            <a:r>
              <a:rPr lang="en-US" sz="2000" dirty="0">
                <a:latin typeface="Arial" pitchFamily="34" charset="0"/>
                <a:cs typeface="Arial" pitchFamily="34" charset="0"/>
              </a:rPr>
              <a:t>, ns=n</a:t>
            </a:r>
            <a:r>
              <a:rPr lang="en-US" sz="2000" baseline="30000" dirty="0">
                <a:latin typeface="Arial" pitchFamily="34" charset="0"/>
                <a:cs typeface="Arial" pitchFamily="34" charset="0"/>
              </a:rPr>
              <a:t>2</a:t>
            </a:r>
            <a:r>
              <a:rPr kumimoji="1" lang="en-US" sz="2000" b="0" i="0" u="none" strike="noStrike" kern="0" cap="none" spc="0" normalizeH="0" baseline="0" noProof="0" dirty="0">
                <a:ln>
                  <a:noFill/>
                </a:ln>
                <a:solidFill>
                  <a:schemeClr val="tx1"/>
                </a:solidFill>
                <a:effectLst/>
                <a:uLnTx/>
                <a:uFillTx/>
                <a:latin typeface="+mn-lt"/>
                <a:ea typeface="+mn-ea"/>
                <a:cs typeface="+mn-cs"/>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295400"/>
            <a:ext cx="8458200" cy="4800600"/>
          </a:xfrm>
        </p:spPr>
        <p:txBody>
          <a:bodyPr/>
          <a:lstStyle/>
          <a:p>
            <a:pPr>
              <a:spcBef>
                <a:spcPts val="200"/>
              </a:spcBef>
            </a:pPr>
            <a:r>
              <a:rPr lang="en-US" sz="2000" dirty="0"/>
              <a:t>The number of points N on </a:t>
            </a:r>
            <a:r>
              <a:rPr lang="en-US" sz="2000" dirty="0" err="1"/>
              <a:t>E</a:t>
            </a:r>
            <a:r>
              <a:rPr lang="en-US" sz="2000" baseline="-25000" dirty="0" err="1"/>
              <a:t>q</a:t>
            </a:r>
            <a:r>
              <a:rPr lang="en-US" sz="2000" dirty="0"/>
              <a:t>(</a:t>
            </a:r>
            <a:r>
              <a:rPr lang="en-US" sz="2000" dirty="0" err="1"/>
              <a:t>a,b</a:t>
            </a:r>
            <a:r>
              <a:rPr lang="en-US" sz="2000" dirty="0"/>
              <a:t>) is the number of solutions of y</a:t>
            </a:r>
            <a:r>
              <a:rPr lang="en-US" sz="2000" baseline="30000" dirty="0"/>
              <a:t>2</a:t>
            </a:r>
            <a:r>
              <a:rPr lang="en-US" sz="2000" dirty="0"/>
              <a:t>=x</a:t>
            </a:r>
            <a:r>
              <a:rPr lang="en-US" sz="2000" baseline="30000" dirty="0"/>
              <a:t>3</a:t>
            </a:r>
            <a:r>
              <a:rPr lang="en-US" sz="2000" dirty="0"/>
              <a:t>+ax+b.  </a:t>
            </a:r>
          </a:p>
          <a:p>
            <a:pPr>
              <a:spcBef>
                <a:spcPts val="200"/>
              </a:spcBef>
            </a:pPr>
            <a:r>
              <a:rPr lang="en-US" sz="2000" dirty="0"/>
              <a:t>For each of q </a:t>
            </a:r>
            <a:r>
              <a:rPr lang="en-US" sz="2000" dirty="0" err="1"/>
              <a:t>x’s</a:t>
            </a:r>
            <a:r>
              <a:rPr lang="en-US" sz="2000" dirty="0"/>
              <a:t> there are up to 2 square roots plus O, giving a maximum of 2q+1.  However, not every number in </a:t>
            </a:r>
            <a:r>
              <a:rPr lang="en-US" sz="2000" dirty="0" err="1"/>
              <a:t>F</a:t>
            </a:r>
            <a:r>
              <a:rPr lang="en-US" sz="2000" baseline="-25000" dirty="0" err="1"/>
              <a:t>q</a:t>
            </a:r>
            <a:r>
              <a:rPr lang="en-US" sz="2000" dirty="0"/>
              <a:t> has a square root.  In fact, N= q+1+</a:t>
            </a:r>
            <a:r>
              <a:rPr lang="en-US" sz="2000" dirty="0">
                <a:sym typeface="Symbol" pitchFamily="18" charset="2"/>
              </a:rPr>
              <a:t></a:t>
            </a:r>
            <a:r>
              <a:rPr lang="en-US" sz="2000" baseline="-25000" dirty="0">
                <a:sym typeface="Symbol" pitchFamily="18" charset="2"/>
              </a:rPr>
              <a:t>x</a:t>
            </a:r>
            <a:r>
              <a:rPr lang="en-US" sz="2000" dirty="0">
                <a:sym typeface="Symbol" pitchFamily="18" charset="2"/>
              </a:rPr>
              <a:t>(x</a:t>
            </a:r>
            <a:r>
              <a:rPr lang="en-US" sz="2000" baseline="30000" dirty="0">
                <a:sym typeface="Symbol" pitchFamily="18" charset="2"/>
              </a:rPr>
              <a:t>3</a:t>
            </a:r>
            <a:r>
              <a:rPr lang="en-US" sz="2000" dirty="0">
                <a:sym typeface="Symbol" pitchFamily="18" charset="2"/>
              </a:rPr>
              <a:t>+ax+b), where  is the quadratic character of </a:t>
            </a:r>
            <a:r>
              <a:rPr lang="en-US" sz="2000" dirty="0" err="1"/>
              <a:t>F</a:t>
            </a:r>
            <a:r>
              <a:rPr lang="en-US" sz="2000" baseline="-25000" dirty="0" err="1"/>
              <a:t>q</a:t>
            </a:r>
            <a:r>
              <a:rPr lang="en-US" sz="2000" dirty="0"/>
              <a:t>.</a:t>
            </a:r>
            <a:endParaRPr lang="en-US" sz="2000" dirty="0">
              <a:sym typeface="Symbol" pitchFamily="18" charset="2"/>
            </a:endParaRPr>
          </a:p>
          <a:p>
            <a:pPr>
              <a:spcBef>
                <a:spcPts val="200"/>
              </a:spcBef>
            </a:pPr>
            <a:r>
              <a:rPr lang="en-US" sz="2000" i="1" dirty="0" err="1">
                <a:sym typeface="Symbol" pitchFamily="18" charset="2"/>
              </a:rPr>
              <a:t>Hasse’s</a:t>
            </a:r>
            <a:r>
              <a:rPr lang="en-US" sz="2000" i="1" dirty="0">
                <a:sym typeface="Symbol" pitchFamily="18" charset="2"/>
              </a:rPr>
              <a:t> Theorem:  </a:t>
            </a:r>
            <a:r>
              <a:rPr lang="en-US" sz="2000" dirty="0">
                <a:sym typeface="Symbol" pitchFamily="18" charset="2"/>
              </a:rPr>
              <a:t>|N–(q+1)|2q where N is the number of points</a:t>
            </a:r>
          </a:p>
          <a:p>
            <a:pPr>
              <a:spcBef>
                <a:spcPts val="200"/>
              </a:spcBef>
            </a:pPr>
            <a:r>
              <a:rPr lang="en-US" sz="2000" dirty="0" err="1"/>
              <a:t>E</a:t>
            </a:r>
            <a:r>
              <a:rPr lang="en-US" sz="2000" baseline="-25000" dirty="0" err="1"/>
              <a:t>q</a:t>
            </a:r>
            <a:r>
              <a:rPr lang="en-US" sz="2000" dirty="0"/>
              <a:t>(</a:t>
            </a:r>
            <a:r>
              <a:rPr lang="en-US" sz="2000" dirty="0" err="1"/>
              <a:t>a,b</a:t>
            </a:r>
            <a:r>
              <a:rPr lang="en-US" sz="2000" dirty="0"/>
              <a:t>) is </a:t>
            </a:r>
            <a:r>
              <a:rPr lang="en-US" sz="2000" dirty="0" err="1"/>
              <a:t>supersingular</a:t>
            </a:r>
            <a:r>
              <a:rPr lang="en-US" sz="2000" dirty="0"/>
              <a:t> if </a:t>
            </a:r>
            <a:r>
              <a:rPr lang="en-US" sz="2000" dirty="0">
                <a:sym typeface="Symbol" pitchFamily="18" charset="2"/>
              </a:rPr>
              <a:t>N= (q+1)-t, t= 0,q, 2q, 3q or 4q.</a:t>
            </a:r>
          </a:p>
          <a:p>
            <a:pPr>
              <a:spcBef>
                <a:spcPts val="200"/>
              </a:spcBef>
            </a:pPr>
            <a:r>
              <a:rPr lang="en-US" sz="2000" dirty="0">
                <a:sym typeface="Symbol" pitchFamily="18" charset="2"/>
              </a:rPr>
              <a:t>The </a:t>
            </a:r>
            <a:r>
              <a:rPr lang="en-US" sz="2000" dirty="0" err="1">
                <a:sym typeface="Symbol" pitchFamily="18" charset="2"/>
              </a:rPr>
              <a:t>abelian</a:t>
            </a:r>
            <a:r>
              <a:rPr lang="en-US" sz="2000" dirty="0">
                <a:sym typeface="Symbol" pitchFamily="18" charset="2"/>
              </a:rPr>
              <a:t> group formed by addition in</a:t>
            </a:r>
            <a:r>
              <a:rPr lang="en-US" sz="2000" dirty="0"/>
              <a:t> </a:t>
            </a:r>
            <a:r>
              <a:rPr lang="en-US" sz="2000" dirty="0" err="1"/>
              <a:t>E</a:t>
            </a:r>
            <a:r>
              <a:rPr lang="en-US" sz="2000" baseline="-25000" dirty="0" err="1"/>
              <a:t>q</a:t>
            </a:r>
            <a:r>
              <a:rPr lang="en-US" sz="2000" dirty="0"/>
              <a:t>(</a:t>
            </a:r>
            <a:r>
              <a:rPr lang="en-US" sz="2000" dirty="0" err="1"/>
              <a:t>a,b</a:t>
            </a:r>
            <a:r>
              <a:rPr lang="en-US" sz="2000" dirty="0"/>
              <a:t>) </a:t>
            </a:r>
            <a:r>
              <a:rPr lang="en-US" sz="2000" dirty="0">
                <a:sym typeface="Symbol" pitchFamily="18" charset="2"/>
              </a:rPr>
              <a:t>does not need to be cyclic, although it often is; it can always be decomposed into cyclic groups.  In fact, if G is the Elliptic group for </a:t>
            </a:r>
            <a:r>
              <a:rPr lang="en-US" sz="2000" dirty="0" err="1">
                <a:sym typeface="Symbol" pitchFamily="18" charset="2"/>
              </a:rPr>
              <a:t>E</a:t>
            </a:r>
            <a:r>
              <a:rPr lang="en-US" sz="2000" baseline="-25000" dirty="0" err="1">
                <a:sym typeface="Symbol" pitchFamily="18" charset="2"/>
              </a:rPr>
              <a:t>q</a:t>
            </a:r>
            <a:r>
              <a:rPr lang="en-US" sz="2000" dirty="0">
                <a:sym typeface="Symbol" pitchFamily="18" charset="2"/>
              </a:rPr>
              <a:t>(</a:t>
            </a:r>
            <a:r>
              <a:rPr lang="en-US" sz="2000" dirty="0" err="1">
                <a:sym typeface="Symbol" pitchFamily="18" charset="2"/>
              </a:rPr>
              <a:t>a,b</a:t>
            </a:r>
            <a:r>
              <a:rPr lang="en-US" sz="2000" dirty="0">
                <a:sym typeface="Symbol" pitchFamily="18" charset="2"/>
              </a:rPr>
              <a:t>).  </a:t>
            </a:r>
          </a:p>
          <a:p>
            <a:pPr>
              <a:spcBef>
                <a:spcPts val="200"/>
              </a:spcBef>
            </a:pPr>
            <a:r>
              <a:rPr lang="en-US" sz="2000" i="1" dirty="0">
                <a:sym typeface="Symbol" pitchFamily="18" charset="2"/>
              </a:rPr>
              <a:t>Theorem:</a:t>
            </a:r>
            <a:r>
              <a:rPr lang="en-US" sz="2000" dirty="0">
                <a:sym typeface="Symbol" pitchFamily="18" charset="2"/>
              </a:rPr>
              <a:t> G=</a:t>
            </a:r>
            <a:r>
              <a:rPr lang="en-US" sz="2000" dirty="0">
                <a:latin typeface="Math1" pitchFamily="2" charset="2"/>
                <a:sym typeface="Symbol" pitchFamily="18" charset="2"/>
              </a:rPr>
              <a:t>P</a:t>
            </a:r>
            <a:r>
              <a:rPr lang="en-US" sz="2000" baseline="-25000" dirty="0">
                <a:sym typeface="Symbol" pitchFamily="18" charset="2"/>
              </a:rPr>
              <a:t>p</a:t>
            </a:r>
            <a:r>
              <a:rPr lang="en-US" sz="2000" dirty="0">
                <a:sym typeface="Symbol" pitchFamily="18" charset="2"/>
              </a:rPr>
              <a:t> Z/</a:t>
            </a:r>
            <a:r>
              <a:rPr lang="en-US" sz="2000" dirty="0" err="1">
                <a:sym typeface="Symbol" pitchFamily="18" charset="2"/>
              </a:rPr>
              <a:t>Zp</a:t>
            </a:r>
            <a:r>
              <a:rPr lang="en-US" sz="2000" baseline="30000" dirty="0" err="1">
                <a:latin typeface="Math1Mono"/>
                <a:sym typeface="Symbol" pitchFamily="18" charset="2"/>
              </a:rPr>
              <a:t>a</a:t>
            </a:r>
            <a:r>
              <a:rPr lang="en-US" sz="2000" dirty="0">
                <a:sym typeface="Symbol" pitchFamily="18" charset="2"/>
              </a:rPr>
              <a:t> x Z/</a:t>
            </a:r>
            <a:r>
              <a:rPr lang="en-US" sz="2000" dirty="0" err="1">
                <a:sym typeface="Symbol" pitchFamily="18" charset="2"/>
              </a:rPr>
              <a:t>Zp</a:t>
            </a:r>
            <a:r>
              <a:rPr lang="en-US" sz="2000" baseline="30000" dirty="0" err="1">
                <a:latin typeface="Math1Mono"/>
                <a:sym typeface="Symbol" pitchFamily="18" charset="2"/>
              </a:rPr>
              <a:t>b</a:t>
            </a:r>
            <a:r>
              <a:rPr lang="en-US" sz="2000" baseline="30000" dirty="0">
                <a:latin typeface="Math1" pitchFamily="2" charset="2"/>
                <a:sym typeface="Symbol" pitchFamily="18" charset="2"/>
              </a:rPr>
              <a:t> </a:t>
            </a:r>
            <a:r>
              <a:rPr lang="en-US" sz="2000" dirty="0">
                <a:sym typeface="Symbol" pitchFamily="18" charset="2"/>
              </a:rPr>
              <a:t>.</a:t>
            </a:r>
          </a:p>
          <a:p>
            <a:pPr>
              <a:spcBef>
                <a:spcPts val="200"/>
              </a:spcBef>
            </a:pPr>
            <a:r>
              <a:rPr lang="en-US" sz="2000" dirty="0">
                <a:sym typeface="Symbol" pitchFamily="18" charset="2"/>
              </a:rPr>
              <a:t>Example: E</a:t>
            </a:r>
            <a:r>
              <a:rPr lang="en-US" sz="2000" baseline="-25000" dirty="0">
                <a:sym typeface="Symbol" pitchFamily="18" charset="2"/>
              </a:rPr>
              <a:t>71</a:t>
            </a:r>
            <a:r>
              <a:rPr lang="en-US" sz="2000" dirty="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8382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3716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3716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ea typeface="PMingLiU" pitchFamily="18" charset="-120"/>
              </a:rPr>
              <a:t>P+O=P</a:t>
            </a:r>
          </a:p>
          <a:p>
            <a:pPr marL="609600" indent="-609600">
              <a:lnSpc>
                <a:spcPct val="80000"/>
              </a:lnSpc>
              <a:buFontTx/>
              <a:buAutoNum type="arabicPeriod"/>
            </a:pPr>
            <a:r>
              <a:rPr lang="en-US" altLang="zh-TW" sz="2000" dirty="0">
                <a:ea typeface="PMingLiU" pitchFamily="18" charset="-120"/>
              </a:rPr>
              <a:t>If P=(x, y), then P+(x, -y)=O. The point (x, -y) is the negative of P, denoted as –P. </a:t>
            </a:r>
          </a:p>
          <a:p>
            <a:pPr marL="609600" indent="-609600">
              <a:lnSpc>
                <a:spcPct val="80000"/>
              </a:lnSpc>
              <a:buFontTx/>
              <a:buAutoNum type="arabicPeriod"/>
            </a:pPr>
            <a:r>
              <a:rPr lang="en-US" altLang="zh-TW" sz="2000" dirty="0">
                <a:ea typeface="PMingLiU" pitchFamily="18" charset="-120"/>
              </a:rPr>
              <a:t>If P=(x</a:t>
            </a:r>
            <a:r>
              <a:rPr lang="en-US" altLang="zh-TW" sz="2000" baseline="-25000" dirty="0">
                <a:ea typeface="PMingLiU" pitchFamily="18" charset="-120"/>
              </a:rPr>
              <a:t>1</a:t>
            </a:r>
            <a:r>
              <a:rPr lang="en-US" altLang="zh-TW" sz="2000" dirty="0">
                <a:ea typeface="PMingLiU" pitchFamily="18" charset="-120"/>
              </a:rPr>
              <a:t>, y</a:t>
            </a:r>
            <a:r>
              <a:rPr lang="en-US" altLang="zh-TW" sz="2000" baseline="-25000" dirty="0">
                <a:ea typeface="PMingLiU" pitchFamily="18" charset="-120"/>
              </a:rPr>
              <a:t>1</a:t>
            </a:r>
            <a:r>
              <a:rPr lang="en-US" altLang="zh-TW" sz="2000" dirty="0">
                <a:ea typeface="PMingLiU" pitchFamily="18" charset="-120"/>
              </a:rPr>
              <a:t>) and Q=(x</a:t>
            </a:r>
            <a:r>
              <a:rPr lang="en-US" altLang="zh-TW" sz="2000" baseline="-25000" dirty="0">
                <a:ea typeface="PMingLiU" pitchFamily="18" charset="-120"/>
              </a:rPr>
              <a:t>2</a:t>
            </a:r>
            <a:r>
              <a:rPr lang="en-US" altLang="zh-TW" sz="2000" dirty="0">
                <a:ea typeface="PMingLiU" pitchFamily="18" charset="-120"/>
              </a:rPr>
              <a:t>, y</a:t>
            </a:r>
            <a:r>
              <a:rPr lang="en-US" altLang="zh-TW" sz="2000" baseline="-25000" dirty="0">
                <a:ea typeface="PMingLiU" pitchFamily="18" charset="-120"/>
              </a:rPr>
              <a:t>2</a:t>
            </a:r>
            <a:r>
              <a:rPr lang="en-US" altLang="zh-TW" sz="2000" dirty="0">
                <a:ea typeface="PMingLiU" pitchFamily="18" charset="-120"/>
              </a:rPr>
              <a:t>) with P</a:t>
            </a:r>
            <a:r>
              <a:rPr lang="en-US" altLang="zh-TW" sz="2000" dirty="0">
                <a:ea typeface="PMingLiU" pitchFamily="18" charset="-120"/>
                <a:cs typeface="Arial" pitchFamily="34" charset="0"/>
              </a:rPr>
              <a:t>≠Q, then P+Q=(</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 y</a:t>
            </a:r>
            <a:r>
              <a:rPr lang="en-US" altLang="zh-TW" sz="2000" baseline="-25000" dirty="0">
                <a:ea typeface="PMingLiU" pitchFamily="18" charset="-120"/>
              </a:rPr>
              <a:t>3</a:t>
            </a:r>
            <a:r>
              <a:rPr lang="en-US" altLang="zh-TW" sz="2000" dirty="0">
                <a:ea typeface="PMingLiU" pitchFamily="18" charset="-120"/>
              </a:rPr>
              <a:t>) is determined by the following rules:</a:t>
            </a:r>
          </a:p>
          <a:p>
            <a:pPr marL="990600" lvl="1" indent="-533400">
              <a:lnSpc>
                <a:spcPct val="80000"/>
              </a:lnSpc>
            </a:pPr>
            <a:r>
              <a:rPr lang="en-US" altLang="zh-TW" sz="2000" dirty="0">
                <a:ea typeface="PMingLiU" pitchFamily="18" charset="-120"/>
              </a:rPr>
              <a:t>x</a:t>
            </a:r>
            <a:r>
              <a:rPr lang="en-US" altLang="zh-TW" sz="2000" baseline="-25000" dirty="0">
                <a:ea typeface="PMingLiU" pitchFamily="18" charset="-120"/>
              </a:rPr>
              <a:t>3 </a:t>
            </a:r>
            <a:r>
              <a:rPr lang="en-US" altLang="zh-TW" sz="2000" dirty="0">
                <a:ea typeface="PMingLiU" pitchFamily="18" charset="-120"/>
              </a:rPr>
              <a:t>=</a:t>
            </a:r>
            <a:r>
              <a:rPr lang="el-GR" altLang="zh-TW" sz="2000" dirty="0">
                <a:cs typeface="Arial" pitchFamily="34" charset="0"/>
              </a:rPr>
              <a:t>λ</a:t>
            </a:r>
            <a:r>
              <a:rPr lang="en-US" altLang="zh-TW" sz="2000" baseline="30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 </a:t>
            </a:r>
            <a:r>
              <a:rPr lang="en-US" altLang="zh-TW" sz="2000" dirty="0">
                <a:ea typeface="PMingLiU" pitchFamily="18" charset="-120"/>
              </a:rPr>
              <a:t>     (mod p)</a:t>
            </a:r>
          </a:p>
          <a:p>
            <a:pPr marL="990600" lvl="1" indent="-533400">
              <a:lnSpc>
                <a:spcPct val="80000"/>
              </a:lnSpc>
            </a:pPr>
            <a:r>
              <a:rPr lang="en-US" altLang="zh-TW" sz="2000" dirty="0">
                <a:ea typeface="PMingLiU" pitchFamily="18" charset="-120"/>
              </a:rPr>
              <a:t>y</a:t>
            </a:r>
            <a:r>
              <a:rPr lang="en-US" altLang="zh-TW" sz="2000" baseline="-25000" dirty="0">
                <a:ea typeface="PMingLiU" pitchFamily="18" charset="-120"/>
              </a:rPr>
              <a:t>3 </a:t>
            </a:r>
            <a:r>
              <a:rPr lang="en-US" altLang="zh-TW" sz="2000" dirty="0">
                <a:ea typeface="PMingLiU" pitchFamily="18" charset="-120"/>
              </a:rPr>
              <a:t>=</a:t>
            </a:r>
            <a:r>
              <a:rPr lang="el-GR" altLang="zh-TW" sz="2000" dirty="0">
                <a:cs typeface="Arial" pitchFamily="34" charset="0"/>
              </a:rPr>
              <a:t>λ</a:t>
            </a:r>
            <a:r>
              <a:rPr lang="en-US" altLang="zh-TW" sz="2000" dirty="0">
                <a:ea typeface="PMingLiU" pitchFamily="18" charset="-120"/>
              </a:rPr>
              <a:t>(</a:t>
            </a:r>
            <a:r>
              <a:rPr lang="en-US" altLang="zh-TW" sz="2000" baseline="30000" dirty="0">
                <a:ea typeface="PMingLiU" pitchFamily="18" charset="-120"/>
              </a:rPr>
              <a:t> </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3</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 (mod p)</a:t>
            </a:r>
          </a:p>
          <a:p>
            <a:pPr marL="990600" lvl="1" indent="-533400">
              <a:lnSpc>
                <a:spcPct val="80000"/>
              </a:lnSpc>
            </a:pPr>
            <a:r>
              <a:rPr lang="el-GR" altLang="zh-TW" sz="2000" dirty="0">
                <a:cs typeface="Arial" pitchFamily="34" charset="0"/>
              </a:rPr>
              <a:t>λ</a:t>
            </a:r>
            <a:r>
              <a:rPr lang="en-US" altLang="zh-TW" sz="2000" dirty="0">
                <a:ea typeface="PMingLiU" pitchFamily="18" charset="-120"/>
              </a:rPr>
              <a:t>=(y</a:t>
            </a:r>
            <a:r>
              <a:rPr lang="en-US" altLang="zh-TW" sz="2000" baseline="-25000" dirty="0">
                <a:ea typeface="PMingLiU" pitchFamily="18" charset="-120"/>
              </a:rPr>
              <a:t>2</a:t>
            </a:r>
            <a:r>
              <a:rPr lang="en-US" altLang="zh-TW" sz="2000" dirty="0">
                <a:ea typeface="PMingLiU" pitchFamily="18" charset="-120"/>
              </a:rPr>
              <a:t>-y</a:t>
            </a:r>
            <a:r>
              <a:rPr lang="en-US" altLang="zh-TW" sz="2000" baseline="-25000" dirty="0">
                <a:ea typeface="PMingLiU" pitchFamily="18" charset="-120"/>
              </a:rPr>
              <a:t>1</a:t>
            </a:r>
            <a:r>
              <a:rPr lang="en-US" altLang="zh-TW" sz="2000" dirty="0">
                <a:ea typeface="PMingLiU" pitchFamily="18" charset="-120"/>
              </a:rPr>
              <a:t>)/(x</a:t>
            </a:r>
            <a:r>
              <a:rPr lang="en-US" altLang="zh-TW" sz="2000" baseline="-25000" dirty="0">
                <a:ea typeface="PMingLiU" pitchFamily="18" charset="-120"/>
              </a:rPr>
              <a:t>2</a:t>
            </a:r>
            <a:r>
              <a:rPr lang="en-US" altLang="zh-TW" sz="2000" dirty="0">
                <a:ea typeface="PMingLiU" pitchFamily="18" charset="-120"/>
              </a:rPr>
              <a:t>-x</a:t>
            </a:r>
            <a:r>
              <a:rPr lang="en-US" altLang="zh-TW" sz="2000" baseline="-25000" dirty="0">
                <a:ea typeface="PMingLiU" pitchFamily="18" charset="-120"/>
              </a:rPr>
              <a:t>1</a:t>
            </a:r>
            <a:r>
              <a:rPr lang="en-US" altLang="zh-TW" sz="2000" dirty="0">
                <a:ea typeface="PMingLiU" pitchFamily="18" charset="-120"/>
              </a:rPr>
              <a:t>)    (mod p) if P≠Q</a:t>
            </a:r>
          </a:p>
          <a:p>
            <a:pPr marL="990600" lvl="1" indent="-533400">
              <a:lnSpc>
                <a:spcPct val="80000"/>
              </a:lnSpc>
            </a:pPr>
            <a:r>
              <a:rPr lang="el-GR" altLang="zh-TW" sz="2000" dirty="0">
                <a:cs typeface="Arial" pitchFamily="34" charset="0"/>
              </a:rPr>
              <a:t>λ</a:t>
            </a:r>
            <a:r>
              <a:rPr lang="en-US" altLang="zh-TW" sz="2000" dirty="0">
                <a:ea typeface="PMingLiU" pitchFamily="18" charset="-120"/>
              </a:rPr>
              <a:t>=(3(x</a:t>
            </a:r>
            <a:r>
              <a:rPr lang="en-US" altLang="zh-TW" sz="2000" baseline="-25000" dirty="0">
                <a:ea typeface="PMingLiU" pitchFamily="18" charset="-120"/>
              </a:rPr>
              <a:t>1</a:t>
            </a:r>
            <a:r>
              <a:rPr lang="en-US" altLang="zh-TW" sz="2000" dirty="0">
                <a:ea typeface="PMingLiU" pitchFamily="18" charset="-120"/>
              </a:rPr>
              <a:t>)</a:t>
            </a:r>
            <a:r>
              <a:rPr lang="en-US" altLang="zh-TW" sz="2000" baseline="30000" dirty="0">
                <a:ea typeface="PMingLiU" pitchFamily="18" charset="-120"/>
              </a:rPr>
              <a:t>2</a:t>
            </a:r>
            <a:r>
              <a:rPr lang="en-US" altLang="zh-TW" sz="2000" dirty="0">
                <a:ea typeface="PMingLiU" pitchFamily="18" charset="-120"/>
              </a:rPr>
              <a:t>+a)/(2y</a:t>
            </a:r>
            <a:r>
              <a:rPr lang="en-US" altLang="zh-TW" sz="2000" baseline="-25000" dirty="0">
                <a:ea typeface="PMingLiU" pitchFamily="18" charset="-120"/>
              </a:rPr>
              <a:t>1</a:t>
            </a:r>
            <a:r>
              <a:rPr lang="en-US" altLang="zh-TW" sz="2000" dirty="0">
                <a:ea typeface="PMingLiU" pitchFamily="18" charset="-120"/>
              </a:rPr>
              <a:t>) (mod p) if P=Q</a:t>
            </a:r>
          </a:p>
          <a:p>
            <a:pPr marL="609600" indent="-609600">
              <a:lnSpc>
                <a:spcPct val="80000"/>
              </a:lnSpc>
              <a:buFontTx/>
              <a:buAutoNum type="arabicPeriod"/>
            </a:pPr>
            <a:r>
              <a:rPr lang="en-US" altLang="zh-TW" sz="2000" dirty="0">
                <a:ea typeface="PMingLiU" pitchFamily="18" charset="-120"/>
              </a:rPr>
              <a:t>The order of P is the smallest positive number n: </a:t>
            </a:r>
            <a:r>
              <a:rPr lang="en-US" altLang="zh-TW" sz="2000" dirty="0" err="1">
                <a:ea typeface="PMingLiU" pitchFamily="18" charset="-120"/>
              </a:rPr>
              <a:t>nP</a:t>
            </a:r>
            <a:r>
              <a:rPr lang="en-US" altLang="zh-TW" sz="2000" dirty="0">
                <a:ea typeface="PMingLiU" pitchFamily="18" charset="-12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239982"/>
            <a:ext cx="3048000" cy="1676400"/>
          </a:xfrm>
        </p:spPr>
        <p:txBody>
          <a:bodyPr/>
          <a:lstStyle/>
          <a:p>
            <a:pPr marL="609600" indent="-609600">
              <a:lnSpc>
                <a:spcPct val="80000"/>
              </a:lnSpc>
              <a:buNone/>
            </a:pPr>
            <a:r>
              <a:rPr lang="en-US" sz="2000" dirty="0">
                <a:latin typeface="Arial" pitchFamily="34" charset="0"/>
                <a:cs typeface="Arial" pitchFamily="34" charset="0"/>
              </a:rPr>
              <a:t>Note:</a:t>
            </a:r>
          </a:p>
          <a:p>
            <a:pPr marL="1009650" lvl="1" indent="-609600">
              <a:lnSpc>
                <a:spcPct val="80000"/>
              </a:lnSpc>
              <a:buNone/>
            </a:pPr>
            <a:r>
              <a:rPr lang="en-US" sz="1800" dirty="0">
                <a:latin typeface="Arial" pitchFamily="34" charset="0"/>
                <a:cs typeface="Arial" pitchFamily="34" charset="0"/>
              </a:rPr>
              <a:t>93</a:t>
            </a:r>
            <a:r>
              <a:rPr lang="en-US" sz="1800" baseline="30000" dirty="0">
                <a:latin typeface="Arial" pitchFamily="34" charset="0"/>
                <a:cs typeface="Arial" pitchFamily="34" charset="0"/>
              </a:rPr>
              <a:t>2</a:t>
            </a:r>
            <a:r>
              <a:rPr lang="en-US" sz="1800" dirty="0">
                <a:latin typeface="Arial" pitchFamily="34" charset="0"/>
                <a:cs typeface="Arial" pitchFamily="34" charset="0"/>
              </a:rPr>
              <a:t>= 23</a:t>
            </a:r>
            <a:r>
              <a:rPr lang="en-US" sz="1800" baseline="30000" dirty="0">
                <a:latin typeface="Arial" pitchFamily="34" charset="0"/>
                <a:cs typeface="Arial" pitchFamily="34" charset="0"/>
              </a:rPr>
              <a:t>3</a:t>
            </a:r>
            <a:r>
              <a:rPr lang="en-US" sz="1800" dirty="0">
                <a:latin typeface="Arial" pitchFamily="34" charset="0"/>
                <a:cs typeface="Arial" pitchFamily="34" charset="0"/>
              </a:rPr>
              <a:t>+17=64 (101)</a:t>
            </a:r>
          </a:p>
          <a:p>
            <a:pPr marL="1009650" lvl="1" indent="-609600">
              <a:lnSpc>
                <a:spcPct val="80000"/>
              </a:lnSpc>
              <a:buNone/>
            </a:pPr>
            <a:r>
              <a:rPr lang="en-US" sz="1800" dirty="0">
                <a:latin typeface="Arial" pitchFamily="34" charset="0"/>
                <a:cs typeface="Arial" pitchFamily="34" charset="0"/>
              </a:rPr>
              <a:t>74</a:t>
            </a:r>
            <a:r>
              <a:rPr lang="en-US" sz="1800" baseline="30000" dirty="0">
                <a:latin typeface="Arial" pitchFamily="34" charset="0"/>
                <a:cs typeface="Arial" pitchFamily="34" charset="0"/>
              </a:rPr>
              <a:t>2</a:t>
            </a:r>
            <a:r>
              <a:rPr lang="en-US" sz="1800" dirty="0">
                <a:latin typeface="Arial" pitchFamily="34" charset="0"/>
                <a:cs typeface="Arial" pitchFamily="34" charset="0"/>
              </a:rPr>
              <a:t>= 54</a:t>
            </a:r>
            <a:r>
              <a:rPr lang="en-US" sz="1800" baseline="30000" dirty="0">
                <a:latin typeface="Arial" pitchFamily="34" charset="0"/>
                <a:cs typeface="Arial" pitchFamily="34" charset="0"/>
              </a:rPr>
              <a:t>3</a:t>
            </a:r>
            <a:r>
              <a:rPr lang="en-US" sz="1800" dirty="0">
                <a:latin typeface="Arial" pitchFamily="34" charset="0"/>
                <a:cs typeface="Arial" pitchFamily="34" charset="0"/>
              </a:rPr>
              <a:t>+17=22 (101)</a:t>
            </a:r>
          </a:p>
          <a:p>
            <a:pPr marL="1009650" lvl="1" indent="-609600">
              <a:lnSpc>
                <a:spcPct val="80000"/>
              </a:lnSpc>
              <a:buNone/>
            </a:pPr>
            <a:r>
              <a:rPr lang="en-US" sz="1800" dirty="0">
                <a:latin typeface="Arial" pitchFamily="34" charset="0"/>
                <a:cs typeface="Arial" pitchFamily="34" charset="0"/>
              </a:rPr>
              <a:t>41</a:t>
            </a:r>
            <a:r>
              <a:rPr lang="en-US" sz="1800" baseline="30000" dirty="0">
                <a:latin typeface="Arial" pitchFamily="34" charset="0"/>
                <a:cs typeface="Arial" pitchFamily="34" charset="0"/>
              </a:rPr>
              <a:t>2</a:t>
            </a:r>
            <a:r>
              <a:rPr lang="en-US" sz="1800" dirty="0">
                <a:latin typeface="Arial" pitchFamily="34" charset="0"/>
                <a:cs typeface="Arial" pitchFamily="34" charset="0"/>
              </a:rPr>
              <a:t>= 29</a:t>
            </a:r>
            <a:r>
              <a:rPr lang="en-US" sz="1800" baseline="30000" dirty="0">
                <a:latin typeface="Arial" pitchFamily="34" charset="0"/>
                <a:cs typeface="Arial" pitchFamily="34" charset="0"/>
              </a:rPr>
              <a:t>3</a:t>
            </a:r>
            <a:r>
              <a:rPr lang="en-US" sz="1800" dirty="0">
                <a:latin typeface="Arial" pitchFamily="34" charset="0"/>
                <a:cs typeface="Arial" pitchFamily="34" charset="0"/>
              </a:rPr>
              <a:t>+17=65 (101)</a:t>
            </a:r>
          </a:p>
          <a:p>
            <a:pPr marL="1009650" lvl="1" indent="-609600">
              <a:lnSpc>
                <a:spcPct val="80000"/>
              </a:lnSpc>
              <a:buNone/>
            </a:pPr>
            <a:r>
              <a:rPr lang="en-US" sz="1800" dirty="0">
                <a:latin typeface="Arial" pitchFamily="34" charset="0"/>
                <a:cs typeface="Arial" pitchFamily="34" charset="0"/>
              </a:rPr>
              <a:t>37</a:t>
            </a:r>
            <a:r>
              <a:rPr lang="en-US" sz="1800" baseline="30000" dirty="0">
                <a:latin typeface="Arial" pitchFamily="34" charset="0"/>
                <a:cs typeface="Arial" pitchFamily="34" charset="0"/>
              </a:rPr>
              <a:t>2</a:t>
            </a:r>
            <a:r>
              <a:rPr lang="en-US" sz="1800" dirty="0">
                <a:latin typeface="Arial" pitchFamily="34" charset="0"/>
                <a:cs typeface="Arial" pitchFamily="34" charset="0"/>
              </a:rPr>
              <a:t>= 41</a:t>
            </a:r>
            <a:r>
              <a:rPr lang="en-US" sz="1800" baseline="30000" dirty="0">
                <a:latin typeface="Arial" pitchFamily="34" charset="0"/>
                <a:cs typeface="Arial" pitchFamily="34" charset="0"/>
              </a:rPr>
              <a:t>3</a:t>
            </a:r>
            <a:r>
              <a:rPr lang="en-US" sz="1800" dirty="0">
                <a:latin typeface="Arial" pitchFamily="34" charset="0"/>
                <a:cs typeface="Arial" pitchFamily="34" charset="0"/>
              </a:rPr>
              <a:t>+17=56 (101)</a:t>
            </a:r>
          </a:p>
          <a:p>
            <a:pPr marL="1009650" lvl="1" indent="-609600">
              <a:lnSpc>
                <a:spcPct val="80000"/>
              </a:lnSpc>
              <a:buNone/>
            </a:pPr>
            <a:r>
              <a:rPr lang="en-US" sz="1800" dirty="0">
                <a:latin typeface="Arial" pitchFamily="34" charset="0"/>
                <a:cs typeface="Arial" pitchFamily="34" charset="0"/>
              </a:rPr>
              <a:t>88</a:t>
            </a:r>
            <a:r>
              <a:rPr lang="en-US" sz="1800" baseline="30000" dirty="0">
                <a:latin typeface="Arial" pitchFamily="34" charset="0"/>
                <a:cs typeface="Arial" pitchFamily="34" charset="0"/>
              </a:rPr>
              <a:t>2</a:t>
            </a:r>
            <a:r>
              <a:rPr lang="en-US" sz="1800" dirty="0">
                <a:latin typeface="Arial" pitchFamily="34" charset="0"/>
                <a:cs typeface="Arial" pitchFamily="34" charset="0"/>
              </a:rPr>
              <a:t>= 35</a:t>
            </a:r>
            <a:r>
              <a:rPr lang="en-US" sz="1800" baseline="30000" dirty="0">
                <a:latin typeface="Arial" pitchFamily="34" charset="0"/>
                <a:cs typeface="Arial" pitchFamily="34" charset="0"/>
              </a:rPr>
              <a:t>3</a:t>
            </a:r>
            <a:r>
              <a:rPr lang="en-US" sz="1800" dirty="0">
                <a:latin typeface="Arial" pitchFamily="34" charset="0"/>
                <a:cs typeface="Arial"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3716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E:  y</a:t>
            </a:r>
            <a:r>
              <a:rPr kumimoji="1" lang="en-US" sz="2000" b="0" i="0" u="none" strike="noStrike" kern="0" cap="none" spc="0" normalizeH="0" baseline="30000" noProof="0" dirty="0">
                <a:ln>
                  <a:noFill/>
                </a:ln>
                <a:solidFill>
                  <a:schemeClr val="tx1"/>
                </a:solidFill>
                <a:effectLst/>
                <a:uLnTx/>
                <a:uFillTx/>
                <a:latin typeface="Arial" pitchFamily="34" charset="0"/>
                <a:ea typeface="+mn-ea"/>
                <a:cs typeface="Arial" pitchFamily="34" charset="0"/>
              </a:rPr>
              <a:t>2</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 x</a:t>
            </a:r>
            <a:r>
              <a:rPr kumimoji="1" lang="en-US" sz="2000" b="0" i="0" u="none" strike="noStrike" kern="0" cap="none" spc="0" normalizeH="0" baseline="30000" noProof="0" dirty="0">
                <a:ln>
                  <a:noFill/>
                </a:ln>
                <a:solidFill>
                  <a:schemeClr val="tx1"/>
                </a:solidFill>
                <a:effectLst/>
                <a:uLnTx/>
                <a:uFillTx/>
                <a:latin typeface="Arial" pitchFamily="34" charset="0"/>
                <a:ea typeface="+mn-ea"/>
                <a:cs typeface="Arial" pitchFamily="34" charset="0"/>
              </a:rPr>
              <a:t>3</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+17 (mod 101) or E</a:t>
            </a:r>
            <a:r>
              <a:rPr kumimoji="1" lang="en-US" sz="2000" b="0" i="0" u="none" strike="noStrike" kern="0" cap="none" spc="0" normalizeH="0" baseline="-25000" noProof="0" dirty="0">
                <a:ln>
                  <a:noFill/>
                </a:ln>
                <a:solidFill>
                  <a:schemeClr val="tx1"/>
                </a:solidFill>
                <a:effectLst/>
                <a:uLnTx/>
                <a:uFillTx/>
                <a:latin typeface="Arial" pitchFamily="34" charset="0"/>
                <a:ea typeface="+mn-ea"/>
                <a:cs typeface="Arial" pitchFamily="34" charset="0"/>
              </a:rPr>
              <a:t>101</a:t>
            </a: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 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m</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=(3(x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+a)/(2y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1</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(mod p) if P=Q</a:t>
            </a:r>
            <a:endParaRPr kumimoji="1" lang="en-US" sz="24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45</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45 x </a:t>
            </a:r>
            <a:r>
              <a:rPr kumimoji="1" lang="en-US" sz="2000" b="0" i="0" u="none" strike="noStrike" kern="0" cap="none" spc="0" normalizeH="0" baseline="0" noProof="0" dirty="0">
                <a:ln>
                  <a:noFill/>
                </a:ln>
                <a:solidFill>
                  <a:schemeClr val="tx1"/>
                </a:solidFill>
                <a:effectLst/>
                <a:uLnTx/>
                <a:uFillTx/>
                <a:latin typeface="+mn-lt"/>
                <a:ea typeface="PMingLiU" pitchFamily="18" charset="-120"/>
                <a:cs typeface="Arial" pitchFamily="34" charset="0"/>
              </a:rPr>
              <a:t>(23-29)-93)= 41</a:t>
            </a:r>
            <a:endParaRPr kumimoji="1" lang="en-US" sz="2400" b="0" i="0" u="none" strike="noStrike" kern="0" cap="none" spc="0" normalizeH="0" baseline="0" noProof="0" dirty="0">
              <a:ln>
                <a:noFill/>
              </a:ln>
              <a:solidFill>
                <a:schemeClr val="tx1"/>
              </a:solidFill>
              <a:effectLst/>
              <a:uLnTx/>
              <a:uFillTx/>
              <a:latin typeface="Arial" pitchFamily="34" charset="0"/>
              <a:ea typeface="+mn-ea"/>
              <a:cs typeface="Arial"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ea typeface="+mn-ea"/>
                <a:cs typeface="Arial"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m= (3 x 41</a:t>
            </a:r>
            <a:r>
              <a:rPr kumimoji="1" lang="en-US" sz="2000" b="0" i="0" u="none" strike="noStrike" kern="0" cap="none" spc="0" normalizeH="0" baseline="30000" noProof="0" dirty="0">
                <a:ln>
                  <a:noFill/>
                </a:ln>
                <a:solidFill>
                  <a:schemeClr val="tx1"/>
                </a:solidFill>
                <a:effectLst/>
                <a:uLnTx/>
                <a:uFillTx/>
                <a:latin typeface="Arial" pitchFamily="34" charset="0"/>
                <a:cs typeface="Arial" pitchFamily="34" charset="0"/>
              </a:rPr>
              <a:t>2</a:t>
            </a:r>
            <a:r>
              <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x</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4</a:t>
            </a:r>
            <a:r>
              <a:rPr kumimoji="1" lang="en-US" altLang="zh-TW" sz="2000" b="0" i="0" u="none" strike="noStrike" kern="0" cap="none" spc="0" normalizeH="0" baseline="30000" noProof="0" dirty="0">
                <a:ln>
                  <a:noFill/>
                </a:ln>
                <a:solidFill>
                  <a:schemeClr val="tx1"/>
                </a:solidFill>
                <a:effectLst/>
                <a:uLnTx/>
                <a:uFillTx/>
                <a:latin typeface="+mn-lt"/>
                <a:ea typeface="PMingLiU" pitchFamily="18" charset="-120"/>
              </a:rPr>
              <a:t>2</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y</a:t>
            </a:r>
            <a:r>
              <a:rPr kumimoji="1" lang="en-US" altLang="zh-TW" sz="2000" b="0" i="0" u="none" strike="noStrike" kern="0" cap="none" spc="0" normalizeH="0" baseline="-25000" noProof="0" dirty="0">
                <a:ln>
                  <a:noFill/>
                </a:ln>
                <a:solidFill>
                  <a:schemeClr val="tx1"/>
                </a:solidFill>
                <a:effectLst/>
                <a:uLnTx/>
                <a:uFillTx/>
                <a:latin typeface="+mn-lt"/>
                <a:ea typeface="PMingLiU" pitchFamily="18" charset="-120"/>
              </a:rPr>
              <a:t>3 </a:t>
            </a:r>
            <a:r>
              <a:rPr kumimoji="1" lang="en-US" altLang="zh-TW" sz="2000" b="0" i="0" u="none" strike="noStrike" kern="0" cap="none" spc="0" normalizeH="0" baseline="0" noProof="0" dirty="0">
                <a:ln>
                  <a:noFill/>
                </a:ln>
                <a:solidFill>
                  <a:schemeClr val="tx1"/>
                </a:solidFill>
                <a:effectLst/>
                <a:uLnTx/>
                <a:uFillTx/>
                <a:latin typeface="+mn-lt"/>
                <a:ea typeface="PMingLiU" pitchFamily="18" charset="-120"/>
              </a:rPr>
              <a:t>=</a:t>
            </a:r>
            <a:r>
              <a:rPr kumimoji="1" lang="en-US" altLang="zh-TW" sz="2000" b="0" i="0" u="none" strike="noStrike" kern="0" cap="none" spc="0" normalizeH="0" baseline="0" noProof="0" dirty="0">
                <a:ln>
                  <a:noFill/>
                </a:ln>
                <a:solidFill>
                  <a:schemeClr val="tx1"/>
                </a:solidFill>
                <a:effectLst/>
                <a:uLnTx/>
                <a:uFillTx/>
                <a:latin typeface="+mn-lt"/>
                <a:cs typeface="Arial" pitchFamily="34" charset="0"/>
              </a:rPr>
              <a:t>4 x (41-35)-37= -13= 88 (101)</a:t>
            </a: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t>For K of characteristic 2, define j(E) = (a</a:t>
            </a:r>
            <a:r>
              <a:rPr lang="en-US" sz="2000" baseline="-25000" dirty="0"/>
              <a:t>1</a:t>
            </a:r>
            <a:r>
              <a:rPr lang="en-US" sz="2000" dirty="0"/>
              <a:t>)</a:t>
            </a:r>
            <a:r>
              <a:rPr lang="en-US" sz="2000" baseline="30000" dirty="0"/>
              <a:t>1/2</a:t>
            </a:r>
            <a:r>
              <a:rPr lang="en-US" sz="2000" dirty="0"/>
              <a:t>/</a:t>
            </a:r>
            <a:r>
              <a:rPr lang="en-US" sz="2000" dirty="0">
                <a:sym typeface="Symbol" pitchFamily="18" charset="2"/>
              </a:rPr>
              <a:t> </a:t>
            </a:r>
            <a:endParaRPr lang="en-US" sz="1800" dirty="0">
              <a:sym typeface="Symbol" pitchFamily="18" charset="2"/>
            </a:endParaRPr>
          </a:p>
          <a:p>
            <a:pPr>
              <a:spcBef>
                <a:spcPts val="200"/>
              </a:spcBef>
            </a:pPr>
            <a:r>
              <a:rPr lang="en-US" sz="2000" dirty="0"/>
              <a:t>If j(E) </a:t>
            </a:r>
            <a:r>
              <a:rPr lang="en-US" sz="2000" dirty="0">
                <a:sym typeface="Symbol" pitchFamily="18" charset="2"/>
              </a:rPr>
              <a:t> 0:</a:t>
            </a:r>
          </a:p>
          <a:p>
            <a:pPr lvl="1">
              <a:spcBef>
                <a:spcPts val="200"/>
              </a:spcBef>
            </a:pPr>
            <a:r>
              <a:rPr lang="en-US" sz="2000" dirty="0">
                <a:sym typeface="Symbol" pitchFamily="18" charset="2"/>
              </a:rPr>
              <a:t>-P =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a:t>
            </a:r>
          </a:p>
          <a:p>
            <a:pPr lvl="1">
              <a:spcBef>
                <a:spcPts val="200"/>
              </a:spcBef>
            </a:pPr>
            <a:r>
              <a:rPr lang="en-US" sz="2000" dirty="0">
                <a:sym typeface="Symbol" pitchFamily="18" charset="2"/>
              </a:rPr>
              <a:t>P+Q = (x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3</a:t>
            </a:r>
            <a:r>
              <a:rPr lang="en-US" sz="2000" dirty="0">
                <a:sym typeface="Symbol" pitchFamily="18" charset="2"/>
              </a:rPr>
              <a:t>)</a:t>
            </a:r>
          </a:p>
          <a:p>
            <a:pPr lvl="1">
              <a:spcBef>
                <a:spcPts val="200"/>
              </a:spcBef>
            </a:pPr>
            <a:r>
              <a:rPr lang="en-US" sz="2000" dirty="0"/>
              <a:t>P </a:t>
            </a:r>
            <a:r>
              <a:rPr lang="en-US" sz="2000" dirty="0">
                <a:sym typeface="Symbol" pitchFamily="18" charset="2"/>
              </a:rPr>
              <a:t> </a:t>
            </a:r>
            <a:r>
              <a:rPr lang="en-US" sz="2000" dirty="0"/>
              <a:t>Q</a:t>
            </a:r>
            <a:endParaRPr lang="en-US" sz="2000" dirty="0">
              <a:sym typeface="Symbol" pitchFamily="18" charset="2"/>
            </a:endParaRPr>
          </a:p>
          <a:p>
            <a:pPr lvl="2">
              <a:spcBef>
                <a:spcPts val="200"/>
              </a:spcBef>
            </a:pPr>
            <a:r>
              <a:rPr lang="en-US" sz="2000" dirty="0">
                <a:sym typeface="Symbol" pitchFamily="18" charset="2"/>
              </a:rPr>
              <a:t>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t>
            </a:r>
            <a:r>
              <a:rPr lang="en-US" sz="2000" baseline="30000" dirty="0">
                <a:sym typeface="Symbol" pitchFamily="18" charset="2"/>
              </a:rPr>
              <a:t>2</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a:t>
            </a:r>
          </a:p>
          <a:p>
            <a:pPr lvl="2">
              <a:spcBef>
                <a:spcPts val="200"/>
              </a:spcBef>
            </a:pPr>
            <a:r>
              <a:rPr lang="en-US" sz="2000" dirty="0"/>
              <a:t>y</a:t>
            </a:r>
            <a:r>
              <a:rPr lang="en-US" sz="2000" baseline="-25000" dirty="0"/>
              <a:t>3</a:t>
            </a:r>
            <a:r>
              <a:rPr lang="en-US" sz="2000" dirty="0"/>
              <a:t> = (</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 + x</a:t>
            </a:r>
            <a:r>
              <a:rPr lang="en-US" sz="2000" baseline="-25000" dirty="0">
                <a:sym typeface="Symbol" pitchFamily="18" charset="2"/>
              </a:rPr>
              <a:t>3</a:t>
            </a:r>
            <a:r>
              <a:rPr lang="en-US" sz="2000" dirty="0">
                <a:sym typeface="Symbol" pitchFamily="18" charset="2"/>
              </a:rPr>
              <a:t> + y</a:t>
            </a:r>
            <a:r>
              <a:rPr lang="en-US" sz="2000" baseline="-25000" dirty="0">
                <a:sym typeface="Symbol" pitchFamily="18" charset="2"/>
              </a:rPr>
              <a:t>1</a:t>
            </a:r>
            <a:r>
              <a:rPr lang="en-US" sz="2000" dirty="0">
                <a:sym typeface="Symbol" pitchFamily="18" charset="2"/>
              </a:rPr>
              <a:t> </a:t>
            </a:r>
          </a:p>
          <a:p>
            <a:pPr lvl="1">
              <a:spcBef>
                <a:spcPts val="200"/>
              </a:spcBef>
            </a:pPr>
            <a:r>
              <a:rPr lang="en-US" sz="2000" dirty="0"/>
              <a:t>P = Q</a:t>
            </a:r>
          </a:p>
          <a:p>
            <a:pPr lvl="2">
              <a:spcBef>
                <a:spcPts val="200"/>
              </a:spcBef>
            </a:pPr>
            <a:r>
              <a:rPr lang="en-US" sz="2000" dirty="0">
                <a:sym typeface="Symbol" pitchFamily="18" charset="2"/>
              </a:rPr>
              <a:t>x</a:t>
            </a:r>
            <a:r>
              <a:rPr lang="en-US" sz="2000" baseline="-25000" dirty="0">
                <a:sym typeface="Symbol" pitchFamily="18" charset="2"/>
              </a:rPr>
              <a:t>3</a:t>
            </a:r>
            <a:r>
              <a:rPr lang="en-US" sz="2000" dirty="0"/>
              <a:t> = x</a:t>
            </a:r>
            <a:r>
              <a:rPr lang="en-US" sz="2000" baseline="-25000" dirty="0"/>
              <a:t>1</a:t>
            </a:r>
            <a:r>
              <a:rPr lang="en-US" sz="2000" baseline="30000" dirty="0"/>
              <a:t>2</a:t>
            </a:r>
            <a:r>
              <a:rPr lang="en-US" sz="2000" dirty="0"/>
              <a:t>+b/x</a:t>
            </a:r>
            <a:r>
              <a:rPr lang="en-US" sz="2000" baseline="-25000" dirty="0"/>
              <a:t>1</a:t>
            </a:r>
            <a:r>
              <a:rPr lang="en-US" sz="2000" baseline="30000" dirty="0"/>
              <a:t>2</a:t>
            </a:r>
            <a:r>
              <a:rPr lang="en-US" sz="2000" dirty="0"/>
              <a:t>, </a:t>
            </a:r>
          </a:p>
          <a:p>
            <a:pPr lvl="2">
              <a:spcBef>
                <a:spcPts val="200"/>
              </a:spcBef>
            </a:pPr>
            <a:r>
              <a:rPr lang="en-US" sz="2000" dirty="0"/>
              <a:t>y</a:t>
            </a:r>
            <a:r>
              <a:rPr lang="en-US" sz="2000" baseline="-25000" dirty="0"/>
              <a:t>3</a:t>
            </a:r>
            <a:r>
              <a:rPr lang="en-US" sz="2000" dirty="0">
                <a:sym typeface="Symbol" pitchFamily="18" charset="2"/>
              </a:rPr>
              <a:t> = </a:t>
            </a:r>
            <a:r>
              <a:rPr lang="en-US" sz="2000" dirty="0"/>
              <a:t>x</a:t>
            </a:r>
            <a:r>
              <a:rPr lang="en-US" sz="2000" baseline="-25000" dirty="0"/>
              <a:t>1</a:t>
            </a:r>
            <a:r>
              <a:rPr lang="en-US" sz="2000" baseline="30000" dirty="0"/>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+x</a:t>
            </a:r>
            <a:r>
              <a:rPr lang="en-US" sz="2000" baseline="-25000" dirty="0">
                <a:sym typeface="Symbol" pitchFamily="18" charset="2"/>
              </a:rPr>
              <a:t>3</a:t>
            </a:r>
            <a:endParaRPr lang="en-US" sz="2000" dirty="0"/>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Arial" pitchFamily="34" charset="0"/>
                <a:cs typeface="Arial" pitchFamily="34" charset="0"/>
              </a:rPr>
              <a:t>If j(E) </a:t>
            </a:r>
            <a:r>
              <a:rPr lang="en-US" sz="2000" dirty="0">
                <a:latin typeface="Arial" pitchFamily="34" charset="0"/>
                <a:cs typeface="Arial" pitchFamily="34" charset="0"/>
                <a:sym typeface="Symbol" pitchFamily="18" charset="2"/>
              </a:rPr>
              <a:t>= 0:</a:t>
            </a:r>
          </a:p>
          <a:p>
            <a:pPr marL="285750" indent="-285750">
              <a:spcBef>
                <a:spcPts val="200"/>
              </a:spcBef>
              <a:buFontTx/>
              <a:buChar char="–"/>
            </a:pPr>
            <a:r>
              <a:rPr lang="en-US" sz="2000" dirty="0">
                <a:latin typeface="Arial" pitchFamily="34" charset="0"/>
                <a:cs typeface="Arial" pitchFamily="34" charset="0"/>
                <a:sym typeface="Symbol" pitchFamily="18" charset="2"/>
              </a:rPr>
              <a:t>-P =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+c)</a:t>
            </a:r>
          </a:p>
          <a:p>
            <a:pPr marL="285750" indent="-285750">
              <a:spcBef>
                <a:spcPts val="200"/>
              </a:spcBef>
              <a:buFontTx/>
              <a:buChar char="–"/>
            </a:pPr>
            <a:r>
              <a:rPr lang="en-US" sz="2000" dirty="0">
                <a:latin typeface="Arial" pitchFamily="34" charset="0"/>
                <a:cs typeface="Arial" pitchFamily="34" charset="0"/>
                <a:sym typeface="Symbol" pitchFamily="18" charset="2"/>
              </a:rPr>
              <a:t>P+Q = (x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a:t>
            </a:r>
          </a:p>
          <a:p>
            <a:pPr marL="285750" indent="-285750">
              <a:spcBef>
                <a:spcPts val="200"/>
              </a:spcBef>
              <a:buFontTx/>
              <a:buChar char="–"/>
            </a:pPr>
            <a:r>
              <a:rPr lang="en-US" sz="2000" dirty="0">
                <a:latin typeface="Arial" pitchFamily="34" charset="0"/>
                <a:cs typeface="Arial" pitchFamily="34" charset="0"/>
              </a:rPr>
              <a:t>P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Q</a:t>
            </a:r>
            <a:r>
              <a:rPr lang="en-US" sz="2000" dirty="0">
                <a:latin typeface="Arial" pitchFamily="34" charset="0"/>
                <a:cs typeface="Arial" pitchFamily="34" charset="0"/>
                <a:sym typeface="Symbol" pitchFamily="18" charset="2"/>
              </a:rPr>
              <a:t> </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a:t>
            </a:r>
            <a:r>
              <a:rPr lang="en-US" sz="2000" baseline="30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 (</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 y</a:t>
            </a:r>
            <a:r>
              <a:rPr lang="en-US" sz="2000" baseline="-25000" dirty="0">
                <a:latin typeface="Arial" pitchFamily="34" charset="0"/>
                <a:cs typeface="Arial" pitchFamily="34" charset="0"/>
                <a:sym typeface="Symbol" pitchFamily="18" charset="2"/>
              </a:rPr>
              <a:t>1</a:t>
            </a:r>
          </a:p>
          <a:p>
            <a:pPr marL="285750" indent="-285750">
              <a:spcBef>
                <a:spcPts val="200"/>
              </a:spcBef>
              <a:buFontTx/>
              <a:buChar char="–"/>
            </a:pPr>
            <a:r>
              <a:rPr lang="en-US" sz="2000" dirty="0">
                <a:latin typeface="Arial" pitchFamily="34" charset="0"/>
                <a:cs typeface="Arial" pitchFamily="34" charset="0"/>
              </a:rPr>
              <a:t>P = Q</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rPr>
              <a:t> = (x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30000" dirty="0">
                <a:latin typeface="Arial" pitchFamily="34" charset="0"/>
                <a:cs typeface="Arial" pitchFamily="34" charset="0"/>
              </a:rPr>
              <a:t>2</a:t>
            </a:r>
            <a:r>
              <a:rPr lang="en-US" sz="2000" dirty="0">
                <a:latin typeface="Arial" pitchFamily="34" charset="0"/>
                <a:cs typeface="Arial" pitchFamily="34" charset="0"/>
              </a:rPr>
              <a:t>)/ c</a:t>
            </a:r>
            <a:r>
              <a:rPr lang="en-US" sz="2000" baseline="30000" dirty="0">
                <a:latin typeface="Arial" pitchFamily="34" charset="0"/>
                <a:cs typeface="Arial" pitchFamily="34" charset="0"/>
              </a:rPr>
              <a:t>2</a:t>
            </a:r>
            <a:r>
              <a:rPr lang="en-US" sz="2000" dirty="0">
                <a:latin typeface="Arial" pitchFamily="34" charset="0"/>
                <a:cs typeface="Arial" pitchFamily="34" charset="0"/>
              </a:rPr>
              <a:t>, P = Q</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2</a:t>
            </a:r>
            <a:r>
              <a:rPr lang="en-US" sz="2000" dirty="0">
                <a:latin typeface="Arial" pitchFamily="34" charset="0"/>
                <a:cs typeface="Arial" pitchFamily="34" charset="0"/>
                <a:sym typeface="Symbol" pitchFamily="18" charset="2"/>
              </a:rPr>
              <a:t>+a)/c)(x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)+c+y</a:t>
            </a:r>
            <a:r>
              <a:rPr lang="en-US" sz="2000" baseline="-25000" dirty="0">
                <a:latin typeface="Arial" pitchFamily="34" charset="0"/>
                <a:cs typeface="Arial" pitchFamily="34" charset="0"/>
                <a:sym typeface="Symbol" pitchFamily="18" charset="2"/>
              </a:rPr>
              <a:t>1</a:t>
            </a:r>
            <a:endParaRPr lang="en-US" sz="2000" dirty="0">
              <a:latin typeface="Arial" pitchFamily="34" charset="0"/>
              <a:cs typeface="Arial"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t>E</a:t>
            </a:r>
            <a:r>
              <a:rPr lang="en-US" sz="1800" baseline="-25000" dirty="0"/>
              <a:t>p</a:t>
            </a:r>
            <a:r>
              <a:rPr lang="en-US" sz="1800" dirty="0"/>
              <a:t>(a, b) y</a:t>
            </a:r>
            <a:r>
              <a:rPr lang="en-US" sz="1800" baseline="30000" dirty="0"/>
              <a:t>2</a:t>
            </a:r>
            <a:r>
              <a:rPr lang="en-US" sz="1800" dirty="0"/>
              <a:t>= x</a:t>
            </a:r>
            <a:r>
              <a:rPr lang="en-US" sz="1800" baseline="30000" dirty="0"/>
              <a:t>3</a:t>
            </a:r>
            <a:r>
              <a:rPr lang="en-US" sz="1800" dirty="0"/>
              <a:t> + ax + b (mod p).  D= 4a</a:t>
            </a:r>
            <a:r>
              <a:rPr lang="en-US" sz="1800" baseline="30000" dirty="0"/>
              <a:t>3</a:t>
            </a:r>
            <a:r>
              <a:rPr lang="en-US" sz="1800" dirty="0"/>
              <a:t>+27b</a:t>
            </a:r>
            <a:r>
              <a:rPr lang="en-US" sz="1800" baseline="30000" dirty="0"/>
              <a:t>2</a:t>
            </a:r>
            <a:r>
              <a:rPr lang="en-US" sz="1800" dirty="0"/>
              <a:t> (mod p).</a:t>
            </a:r>
            <a:endParaRPr lang="en-US" sz="1800" b="1" u="sng" dirty="0"/>
          </a:p>
          <a:p>
            <a:pPr>
              <a:lnSpc>
                <a:spcPct val="90000"/>
              </a:lnSpc>
              <a:spcBef>
                <a:spcPts val="200"/>
              </a:spcBef>
              <a:buNone/>
            </a:pPr>
            <a:endParaRPr lang="en-US" sz="1800" b="1" u="sng" dirty="0"/>
          </a:p>
          <a:p>
            <a:pPr>
              <a:lnSpc>
                <a:spcPct val="90000"/>
              </a:lnSpc>
              <a:spcBef>
                <a:spcPts val="200"/>
              </a:spcBef>
              <a:buNone/>
            </a:pPr>
            <a:r>
              <a:rPr lang="en-US" sz="1800" b="1" u="sng" dirty="0"/>
              <a:t>Cyclic</a:t>
            </a:r>
          </a:p>
          <a:p>
            <a:pPr>
              <a:lnSpc>
                <a:spcPct val="90000"/>
              </a:lnSpc>
              <a:spcBef>
                <a:spcPts val="200"/>
              </a:spcBef>
              <a:buNone/>
            </a:pPr>
            <a:r>
              <a:rPr lang="en-US" sz="1800" dirty="0"/>
              <a:t>E</a:t>
            </a:r>
            <a:r>
              <a:rPr lang="en-US" sz="1800" baseline="-25000" dirty="0"/>
              <a:t>29</a:t>
            </a:r>
            <a:r>
              <a:rPr lang="en-US" sz="1800" dirty="0"/>
              <a:t>(0, 17).  D: -3, &lt;2&gt; (29).  30 points.  G: ( 2,24).</a:t>
            </a:r>
          </a:p>
          <a:p>
            <a:pPr>
              <a:lnSpc>
                <a:spcPct val="90000"/>
              </a:lnSpc>
              <a:spcBef>
                <a:spcPts val="200"/>
              </a:spcBef>
              <a:buNone/>
            </a:pPr>
            <a:r>
              <a:rPr lang="en-US" sz="1800" dirty="0"/>
              <a:t>E</a:t>
            </a:r>
            <a:r>
              <a:rPr lang="en-US" sz="1800" baseline="-25000" dirty="0"/>
              <a:t>31</a:t>
            </a:r>
            <a:r>
              <a:rPr lang="en-US" sz="1800" dirty="0"/>
              <a:t>(0, 17). D: -11.  &lt;3&gt; (31). 43 points.  G: ( 1, 24).</a:t>
            </a:r>
          </a:p>
          <a:p>
            <a:pPr>
              <a:lnSpc>
                <a:spcPct val="90000"/>
              </a:lnSpc>
              <a:spcBef>
                <a:spcPts val="200"/>
              </a:spcBef>
              <a:buNone/>
            </a:pPr>
            <a:r>
              <a:rPr lang="en-US" sz="1800" dirty="0"/>
              <a:t>E</a:t>
            </a:r>
            <a:r>
              <a:rPr lang="en-US" sz="1800" baseline="-25000" dirty="0"/>
              <a:t>101</a:t>
            </a:r>
            <a:r>
              <a:rPr lang="en-US" sz="1800" dirty="0"/>
              <a:t>(0, 17). D: -12. &lt;2&gt; (101). 102, points.  G: ( 4, 9).</a:t>
            </a:r>
          </a:p>
          <a:p>
            <a:pPr>
              <a:lnSpc>
                <a:spcPct val="90000"/>
              </a:lnSpc>
              <a:spcBef>
                <a:spcPts val="200"/>
              </a:spcBef>
              <a:buNone/>
            </a:pPr>
            <a:r>
              <a:rPr lang="en-US" sz="1800" dirty="0"/>
              <a:t>E</a:t>
            </a:r>
            <a:r>
              <a:rPr lang="en-US" sz="1800" baseline="-25000" dirty="0"/>
              <a:t>311</a:t>
            </a:r>
            <a:r>
              <a:rPr lang="en-US" sz="1800" dirty="0"/>
              <a:t>(0, 17). D: -137. &lt;17&gt; (311).  312 points.  G: (14, 133).</a:t>
            </a:r>
          </a:p>
          <a:p>
            <a:pPr>
              <a:lnSpc>
                <a:spcPct val="90000"/>
              </a:lnSpc>
              <a:spcBef>
                <a:spcPts val="200"/>
              </a:spcBef>
              <a:buNone/>
            </a:pPr>
            <a:r>
              <a:rPr lang="en-US" sz="1800" dirty="0"/>
              <a:t>E</a:t>
            </a:r>
            <a:r>
              <a:rPr lang="en-US" sz="1800" baseline="-25000" dirty="0"/>
              <a:t>29</a:t>
            </a:r>
            <a:r>
              <a:rPr lang="en-US" sz="1800" dirty="0"/>
              <a:t>(1, 6). D: -14. &lt;2&gt; (29).  38 points.  G: ( 2, 4).</a:t>
            </a:r>
          </a:p>
          <a:p>
            <a:pPr>
              <a:lnSpc>
                <a:spcPct val="90000"/>
              </a:lnSpc>
              <a:spcBef>
                <a:spcPts val="200"/>
              </a:spcBef>
              <a:buNone/>
            </a:pPr>
            <a:r>
              <a:rPr lang="en-US" sz="1800" dirty="0"/>
              <a:t>E</a:t>
            </a:r>
            <a:r>
              <a:rPr lang="en-US" sz="1800" baseline="-25000" dirty="0"/>
              <a:t>47</a:t>
            </a:r>
            <a:r>
              <a:rPr lang="en-US" sz="1800" dirty="0"/>
              <a:t>(1, 6). D: -12. &lt;5&gt; (47).  52 points.  G: ( 0, 10).</a:t>
            </a:r>
          </a:p>
          <a:p>
            <a:pPr>
              <a:lnSpc>
                <a:spcPct val="90000"/>
              </a:lnSpc>
              <a:spcBef>
                <a:spcPts val="200"/>
              </a:spcBef>
              <a:buNone/>
            </a:pPr>
            <a:r>
              <a:rPr lang="en-US" sz="1800" dirty="0"/>
              <a:t>E</a:t>
            </a:r>
            <a:r>
              <a:rPr lang="en-US" sz="1800" baseline="-25000" dirty="0"/>
              <a:t>101</a:t>
            </a:r>
            <a:r>
              <a:rPr lang="en-US" sz="1800" dirty="0"/>
              <a:t>(1, 6). D: -62.  &lt;2&gt; (101). 112 points.  G: ( 0, 39).</a:t>
            </a:r>
          </a:p>
          <a:p>
            <a:pPr>
              <a:lnSpc>
                <a:spcPct val="90000"/>
              </a:lnSpc>
              <a:spcBef>
                <a:spcPts val="200"/>
              </a:spcBef>
              <a:buNone/>
            </a:pPr>
            <a:r>
              <a:rPr lang="en-US" sz="1800" dirty="0"/>
              <a:t>E</a:t>
            </a:r>
            <a:r>
              <a:rPr lang="en-US" sz="1800" baseline="-25000" dirty="0"/>
              <a:t>1217</a:t>
            </a:r>
            <a:r>
              <a:rPr lang="en-US" sz="1800" dirty="0"/>
              <a:t>(0, 17). D: -714. &lt;3&gt; (1217). 1218 points.  G: ( 2, 5).</a:t>
            </a:r>
          </a:p>
          <a:p>
            <a:pPr>
              <a:lnSpc>
                <a:spcPct val="90000"/>
              </a:lnSpc>
              <a:spcBef>
                <a:spcPts val="200"/>
              </a:spcBef>
              <a:buNone/>
            </a:pPr>
            <a:endParaRPr lang="en-US" sz="1800" dirty="0"/>
          </a:p>
          <a:p>
            <a:pPr>
              <a:lnSpc>
                <a:spcPct val="90000"/>
              </a:lnSpc>
              <a:spcBef>
                <a:spcPts val="200"/>
              </a:spcBef>
              <a:buNone/>
            </a:pPr>
            <a:r>
              <a:rPr lang="en-US" sz="1800" b="1" u="sng" dirty="0"/>
              <a:t>Not cyclic</a:t>
            </a:r>
          </a:p>
          <a:p>
            <a:pPr>
              <a:lnSpc>
                <a:spcPct val="90000"/>
              </a:lnSpc>
              <a:spcBef>
                <a:spcPts val="200"/>
              </a:spcBef>
              <a:buNone/>
            </a:pPr>
            <a:r>
              <a:rPr lang="en-US" sz="1800" dirty="0"/>
              <a:t>E</a:t>
            </a:r>
            <a:r>
              <a:rPr lang="en-US" sz="1800" baseline="-25000" dirty="0"/>
              <a:t>31</a:t>
            </a:r>
            <a:r>
              <a:rPr lang="en-US" sz="1800" dirty="0"/>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t>Bezout</a:t>
            </a:r>
            <a:endParaRPr lang="en-US" sz="2000" dirty="0"/>
          </a:p>
          <a:p>
            <a:pPr>
              <a:lnSpc>
                <a:spcPct val="90000"/>
              </a:lnSpc>
            </a:pPr>
            <a:r>
              <a:rPr lang="en-US" sz="2000" dirty="0"/>
              <a:t>Linear equations</a:t>
            </a:r>
          </a:p>
          <a:p>
            <a:pPr>
              <a:lnSpc>
                <a:spcPct val="90000"/>
              </a:lnSpc>
            </a:pPr>
            <a:r>
              <a:rPr lang="en-US" sz="2000" dirty="0"/>
              <a:t>x</a:t>
            </a:r>
            <a:r>
              <a:rPr lang="en-US" sz="2000" baseline="30000" dirty="0"/>
              <a:t>2</a:t>
            </a:r>
            <a:r>
              <a:rPr lang="en-US" sz="2000" dirty="0"/>
              <a:t>+5y</a:t>
            </a:r>
            <a:r>
              <a:rPr lang="en-US" sz="2000" baseline="30000" dirty="0"/>
              <a:t>2</a:t>
            </a:r>
            <a:r>
              <a:rPr lang="en-US" sz="2000" dirty="0"/>
              <a:t>=1</a:t>
            </a:r>
          </a:p>
          <a:p>
            <a:pPr>
              <a:lnSpc>
                <a:spcPct val="90000"/>
              </a:lnSpc>
            </a:pPr>
            <a:r>
              <a:rPr lang="en-US" sz="2000" dirty="0"/>
              <a:t>y</a:t>
            </a:r>
            <a:r>
              <a:rPr lang="en-US" sz="2000" baseline="30000" dirty="0"/>
              <a:t>2</a:t>
            </a:r>
            <a:r>
              <a:rPr lang="en-US" sz="2000" dirty="0"/>
              <a:t>=x</a:t>
            </a:r>
            <a:r>
              <a:rPr lang="en-US" sz="2000" baseline="30000" dirty="0"/>
              <a:t>3</a:t>
            </a:r>
            <a:r>
              <a:rPr lang="en-US" sz="2000" dirty="0"/>
              <a:t>-ax-b</a:t>
            </a:r>
          </a:p>
          <a:p>
            <a:pPr lvl="1">
              <a:lnSpc>
                <a:spcPct val="90000"/>
              </a:lnSpc>
            </a:pPr>
            <a:r>
              <a:rPr lang="en-US" sz="2000" dirty="0"/>
              <a:t>Disconnected: y</a:t>
            </a:r>
            <a:r>
              <a:rPr lang="en-US" sz="2000" baseline="30000" dirty="0"/>
              <a:t>2</a:t>
            </a:r>
            <a:r>
              <a:rPr lang="en-US" sz="2000" dirty="0"/>
              <a:t>= 4x</a:t>
            </a:r>
            <a:r>
              <a:rPr lang="en-US" sz="2000" baseline="30000" dirty="0"/>
              <a:t>3</a:t>
            </a:r>
            <a:r>
              <a:rPr lang="en-US" sz="2000" dirty="0"/>
              <a:t>-4x +1</a:t>
            </a:r>
          </a:p>
          <a:p>
            <a:pPr lvl="1">
              <a:lnSpc>
                <a:spcPct val="90000"/>
              </a:lnSpc>
            </a:pPr>
            <a:r>
              <a:rPr lang="en-US" sz="2000" dirty="0"/>
              <a:t>Connected: a= 7, b=-10</a:t>
            </a:r>
          </a:p>
          <a:p>
            <a:pPr lvl="1">
              <a:lnSpc>
                <a:spcPct val="90000"/>
              </a:lnSpc>
            </a:pPr>
            <a:r>
              <a:rPr lang="en-US" sz="2000" dirty="0"/>
              <a:t>Troublesome: a=3, b=-2</a:t>
            </a:r>
          </a:p>
          <a:p>
            <a:pPr>
              <a:lnSpc>
                <a:spcPct val="90000"/>
              </a:lnSpc>
            </a:pPr>
            <a:r>
              <a:rPr lang="en-US" sz="2000" dirty="0"/>
              <a:t>Arithmetic</a:t>
            </a:r>
          </a:p>
          <a:p>
            <a:pPr>
              <a:lnSpc>
                <a:spcPct val="90000"/>
              </a:lnSpc>
            </a:pPr>
            <a:r>
              <a:rPr lang="en-US" sz="2000" dirty="0"/>
              <a:t>D= 4a</a:t>
            </a:r>
            <a:r>
              <a:rPr lang="en-US" sz="2000" baseline="30000" dirty="0"/>
              <a:t>3</a:t>
            </a:r>
            <a:r>
              <a:rPr lang="en-US" sz="2000" dirty="0"/>
              <a:t>-27b</a:t>
            </a:r>
            <a:r>
              <a:rPr lang="en-US" sz="2000" baseline="30000" dirty="0"/>
              <a:t>2</a:t>
            </a:r>
          </a:p>
          <a:p>
            <a:pPr>
              <a:lnSpc>
                <a:spcPct val="90000"/>
              </a:lnSpc>
            </a:pPr>
            <a:r>
              <a:rPr lang="en-US" sz="2000" dirty="0"/>
              <a:t>Genus, rational point for </a:t>
            </a:r>
            <a:r>
              <a:rPr lang="en-US" sz="2000" dirty="0" err="1"/>
              <a:t>g</a:t>
            </a:r>
            <a:r>
              <a:rPr lang="en-US" sz="2000" dirty="0"/>
              <a:t>&gt;1</a:t>
            </a:r>
          </a:p>
          <a:p>
            <a:pPr>
              <a:lnSpc>
                <a:spcPct val="90000"/>
              </a:lnSpc>
            </a:pPr>
            <a:r>
              <a:rPr lang="en-US" sz="2000" dirty="0"/>
              <a:t>Mordell</a:t>
            </a:r>
          </a:p>
          <a:p>
            <a:pPr>
              <a:lnSpc>
                <a:spcPct val="90000"/>
              </a:lnSpc>
            </a:pPr>
            <a:r>
              <a:rPr lang="en-US" sz="2000" dirty="0"/>
              <a:t>Z</a:t>
            </a:r>
            <a:r>
              <a:rPr lang="en-US" sz="2000" baseline="-25000" dirty="0"/>
              <a:t>n[1]</a:t>
            </a:r>
            <a:r>
              <a:rPr lang="en-US" sz="2000" dirty="0"/>
              <a:t>xZ</a:t>
            </a:r>
            <a:r>
              <a:rPr lang="en-US" sz="2000" baseline="-25000" dirty="0"/>
              <a:t>n[2]</a:t>
            </a:r>
            <a:r>
              <a:rPr lang="en-US" sz="2000" dirty="0"/>
              <a:t>, n[2]|n[1], n[2]|(p-1</a:t>
            </a:r>
            <a:r>
              <a:rPr lang="en-US" sz="2400"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t>#</a:t>
            </a:r>
            <a:r>
              <a:rPr lang="en-US" sz="2000" dirty="0" err="1"/>
              <a:t>E</a:t>
            </a:r>
            <a:r>
              <a:rPr lang="en-US" sz="2000" baseline="-25000" dirty="0" err="1"/>
              <a:t>q</a:t>
            </a:r>
            <a:r>
              <a:rPr lang="en-US" sz="2000" dirty="0"/>
              <a:t>(</a:t>
            </a:r>
            <a:r>
              <a:rPr lang="en-US" sz="2000" dirty="0" err="1"/>
              <a:t>a,b</a:t>
            </a:r>
            <a:r>
              <a:rPr lang="en-US" sz="2000" dirty="0"/>
              <a:t>)= q+1-t</a:t>
            </a:r>
          </a:p>
          <a:p>
            <a:pPr lvl="1">
              <a:lnSpc>
                <a:spcPct val="90000"/>
              </a:lnSpc>
              <a:spcBef>
                <a:spcPts val="200"/>
              </a:spcBef>
            </a:pPr>
            <a:r>
              <a:rPr lang="en-US" sz="2000" dirty="0"/>
              <a:t> </a:t>
            </a:r>
            <a:r>
              <a:rPr lang="en-US" sz="2000" dirty="0">
                <a:latin typeface="Math1Mono"/>
              </a:rPr>
              <a:t>j</a:t>
            </a:r>
            <a:r>
              <a:rPr lang="en-US" sz="2000" baseline="30000" dirty="0"/>
              <a:t>2</a:t>
            </a:r>
            <a:r>
              <a:rPr lang="en-US" sz="2000" dirty="0"/>
              <a:t>-</a:t>
            </a:r>
            <a:r>
              <a:rPr lang="en-US" sz="2000" dirty="0">
                <a:latin typeface="Math1" pitchFamily="2" charset="2"/>
              </a:rPr>
              <a:t> </a:t>
            </a:r>
            <a:r>
              <a:rPr lang="en-US" sz="2000" dirty="0"/>
              <a:t>[</a:t>
            </a:r>
            <a:r>
              <a:rPr lang="en-US" sz="2000" dirty="0" err="1"/>
              <a:t>t]</a:t>
            </a:r>
            <a:r>
              <a:rPr lang="en-US" sz="2000" dirty="0" err="1">
                <a:latin typeface="Math1Mono"/>
              </a:rPr>
              <a:t>j</a:t>
            </a:r>
            <a:r>
              <a:rPr lang="en-US" sz="2000" dirty="0" err="1"/>
              <a:t>+q</a:t>
            </a:r>
            <a:r>
              <a:rPr lang="en-US" sz="2000" dirty="0"/>
              <a:t>=0</a:t>
            </a:r>
          </a:p>
          <a:p>
            <a:pPr lvl="1">
              <a:lnSpc>
                <a:spcPct val="90000"/>
              </a:lnSpc>
              <a:spcBef>
                <a:spcPts val="200"/>
              </a:spcBef>
            </a:pPr>
            <a:r>
              <a:rPr lang="en-US" sz="2000" dirty="0"/>
              <a:t>|t|</a:t>
            </a:r>
            <a:r>
              <a:rPr lang="en-US" sz="2000" dirty="0">
                <a:latin typeface="Math1Mono"/>
              </a:rPr>
              <a:t>≦√</a:t>
            </a:r>
            <a:r>
              <a:rPr lang="en-US" sz="2000" dirty="0"/>
              <a:t>2q</a:t>
            </a:r>
          </a:p>
          <a:p>
            <a:pPr>
              <a:lnSpc>
                <a:spcPct val="90000"/>
              </a:lnSpc>
              <a:spcBef>
                <a:spcPts val="200"/>
              </a:spcBef>
            </a:pPr>
            <a:r>
              <a:rPr lang="en-US" sz="2000" dirty="0"/>
              <a:t>G(</a:t>
            </a:r>
            <a:r>
              <a:rPr lang="en-US" sz="2000" dirty="0" err="1"/>
              <a:t>E</a:t>
            </a:r>
            <a:r>
              <a:rPr lang="en-US" sz="2000" baseline="-25000" dirty="0" err="1"/>
              <a:t>p</a:t>
            </a:r>
            <a:r>
              <a:rPr lang="en-US" sz="2000" dirty="0"/>
              <a:t>(</a:t>
            </a:r>
            <a:r>
              <a:rPr lang="en-US" sz="2000" dirty="0" err="1"/>
              <a:t>a,b</a:t>
            </a:r>
            <a:r>
              <a:rPr lang="en-US" sz="2000" dirty="0"/>
              <a:t>)) = Z</a:t>
            </a:r>
            <a:r>
              <a:rPr lang="en-US" sz="2000" baseline="-25000" dirty="0"/>
              <a:t>n</a:t>
            </a:r>
            <a:r>
              <a:rPr lang="en-US" sz="2000" dirty="0"/>
              <a:t> x </a:t>
            </a:r>
            <a:r>
              <a:rPr lang="en-US" sz="2000" dirty="0" err="1"/>
              <a:t>Z</a:t>
            </a:r>
            <a:r>
              <a:rPr lang="en-US" sz="2000" baseline="-25000" dirty="0" err="1"/>
              <a:t>m</a:t>
            </a:r>
            <a:r>
              <a:rPr lang="en-US" sz="2000" dirty="0"/>
              <a:t>, </a:t>
            </a:r>
            <a:r>
              <a:rPr lang="en-US" sz="2000" dirty="0" err="1"/>
              <a:t>n|m</a:t>
            </a:r>
            <a:r>
              <a:rPr lang="en-US" sz="2000" dirty="0"/>
              <a:t>, n|p-1.  Used proving </a:t>
            </a:r>
            <a:r>
              <a:rPr lang="en-US" sz="2000" dirty="0" err="1"/>
              <a:t>endomorphisms</a:t>
            </a:r>
            <a:r>
              <a:rPr lang="en-US" sz="2000" dirty="0"/>
              <a:t>.</a:t>
            </a:r>
          </a:p>
          <a:p>
            <a:pPr>
              <a:lnSpc>
                <a:spcPct val="90000"/>
              </a:lnSpc>
              <a:spcBef>
                <a:spcPts val="200"/>
              </a:spcBef>
            </a:pPr>
            <a:r>
              <a:rPr lang="en-US" sz="2000" dirty="0"/>
              <a:t>Let E be an elliptic curve over K and n a positive integer.  If char(K) does not divided n or is 0, then E[n]= Z</a:t>
            </a:r>
            <a:r>
              <a:rPr lang="en-US" sz="2000" baseline="-25000" dirty="0"/>
              <a:t>n</a:t>
            </a:r>
            <a:r>
              <a:rPr lang="en-US" sz="2000" dirty="0">
                <a:latin typeface="Math1Mono"/>
              </a:rPr>
              <a:t> </a:t>
            </a:r>
            <a:r>
              <a:rPr lang="en-US" sz="2000" dirty="0"/>
              <a:t>x</a:t>
            </a:r>
            <a:r>
              <a:rPr lang="en-US" sz="2000" dirty="0">
                <a:latin typeface="Math1Mono"/>
              </a:rPr>
              <a:t> </a:t>
            </a:r>
            <a:r>
              <a:rPr lang="en-US" sz="2000" dirty="0"/>
              <a:t>Z</a:t>
            </a:r>
            <a:r>
              <a:rPr lang="en-US" sz="2000" baseline="-25000" dirty="0"/>
              <a:t>n</a:t>
            </a:r>
            <a:r>
              <a:rPr lang="en-US" sz="2000" dirty="0"/>
              <a:t> .</a:t>
            </a:r>
          </a:p>
          <a:p>
            <a:pPr>
              <a:lnSpc>
                <a:spcPct val="90000"/>
              </a:lnSpc>
              <a:spcBef>
                <a:spcPts val="200"/>
              </a:spcBef>
            </a:pPr>
            <a:r>
              <a:rPr lang="en-US" sz="2000" dirty="0">
                <a:latin typeface="Arial" pitchFamily="34" charset="0"/>
                <a:cs typeface="Arial" pitchFamily="34" charset="0"/>
              </a:rPr>
              <a:t>Twist: m: a</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30000" dirty="0">
                <a:latin typeface="Arial" pitchFamily="34" charset="0"/>
                <a:cs typeface="Arial" pitchFamily="34" charset="0"/>
              </a:rPr>
              <a:t>2</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 b</a:t>
            </a:r>
            <a:r>
              <a:rPr lang="en-US" sz="2000" baseline="-25000" dirty="0">
                <a:latin typeface="Arial" pitchFamily="34" charset="0"/>
                <a:cs typeface="Arial" pitchFamily="34" charset="0"/>
              </a:rPr>
              <a:t>2</a:t>
            </a:r>
            <a:r>
              <a:rPr lang="en-US" sz="2000" dirty="0">
                <a:latin typeface="Arial" pitchFamily="34" charset="0"/>
                <a:cs typeface="Arial" pitchFamily="34" charset="0"/>
              </a:rPr>
              <a:t>= m</a:t>
            </a:r>
            <a:r>
              <a:rPr lang="en-US" sz="2000" baseline="30000" dirty="0">
                <a:latin typeface="Arial" pitchFamily="34" charset="0"/>
                <a:cs typeface="Arial" pitchFamily="34" charset="0"/>
              </a:rPr>
              <a:t>3</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 </a:t>
            </a:r>
          </a:p>
          <a:p>
            <a:pPr lvl="1">
              <a:lnSpc>
                <a:spcPct val="90000"/>
              </a:lnSpc>
              <a:spcBef>
                <a:spcPts val="200"/>
              </a:spcBef>
            </a:pPr>
            <a:r>
              <a:rPr lang="en-US" sz="2000" dirty="0"/>
              <a:t>#E</a:t>
            </a:r>
            <a:r>
              <a:rPr lang="en-US" sz="2000" baseline="-25000" dirty="0"/>
              <a:t>p</a:t>
            </a:r>
            <a:r>
              <a:rPr lang="en-US" sz="2000" dirty="0"/>
              <a:t>(a</a:t>
            </a:r>
            <a:r>
              <a:rPr lang="en-US" sz="2000" baseline="-25000" dirty="0">
                <a:latin typeface="Arial" pitchFamily="34" charset="0"/>
                <a:cs typeface="Arial" pitchFamily="34" charset="0"/>
              </a:rPr>
              <a:t>1</a:t>
            </a:r>
            <a:r>
              <a:rPr lang="en-US" sz="2000" dirty="0"/>
              <a:t>,b</a:t>
            </a:r>
            <a:r>
              <a:rPr lang="en-US" sz="2000" baseline="-25000" dirty="0">
                <a:latin typeface="Arial" pitchFamily="34" charset="0"/>
                <a:cs typeface="Arial" pitchFamily="34" charset="0"/>
              </a:rPr>
              <a:t>1</a:t>
            </a:r>
            <a:r>
              <a:rPr lang="en-US" sz="2000" dirty="0"/>
              <a:t>)+#E</a:t>
            </a:r>
            <a:r>
              <a:rPr lang="en-US" sz="2000" baseline="-25000" dirty="0"/>
              <a:t>p</a:t>
            </a:r>
            <a:r>
              <a:rPr lang="en-US" sz="2000" dirty="0"/>
              <a:t>(a</a:t>
            </a:r>
            <a:r>
              <a:rPr lang="en-US" sz="2000" baseline="-25000" dirty="0">
                <a:latin typeface="Arial" pitchFamily="34" charset="0"/>
                <a:cs typeface="Arial" pitchFamily="34" charset="0"/>
              </a:rPr>
              <a:t>2</a:t>
            </a:r>
            <a:r>
              <a:rPr lang="en-US" sz="2000" dirty="0"/>
              <a:t>,b</a:t>
            </a:r>
            <a:r>
              <a:rPr lang="en-US" sz="2000" baseline="-25000" dirty="0">
                <a:latin typeface="Arial" pitchFamily="34" charset="0"/>
                <a:cs typeface="Arial" pitchFamily="34" charset="0"/>
              </a:rPr>
              <a:t>2</a:t>
            </a:r>
            <a:r>
              <a:rPr lang="en-US" sz="2000" dirty="0"/>
              <a:t>) = p+2</a:t>
            </a:r>
            <a:endParaRPr lang="en-US" sz="2000" dirty="0">
              <a:latin typeface="Arial" pitchFamily="34" charset="0"/>
              <a:cs typeface="Arial" pitchFamily="34" charset="0"/>
            </a:endParaRP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1982912"/>
            <a:ext cx="8077200" cy="3200400"/>
          </a:xfrm>
        </p:spPr>
        <p:txBody>
          <a:bodyPr/>
          <a:lstStyle/>
          <a:p>
            <a:pPr>
              <a:lnSpc>
                <a:spcPct val="90000"/>
              </a:lnSpc>
              <a:spcBef>
                <a:spcPts val="200"/>
              </a:spcBef>
            </a:pPr>
            <a:r>
              <a:rPr lang="en-US" sz="2000" dirty="0"/>
              <a:t>Group order calculations are critical for curve selection and algorithm safety.  The number of points on the curve is the size of the group so counting points is important.  There are several methods:</a:t>
            </a:r>
            <a:endParaRPr lang="en-US" sz="2400" dirty="0"/>
          </a:p>
          <a:p>
            <a:pPr marL="971550" lvl="1" indent="-514350">
              <a:lnSpc>
                <a:spcPct val="90000"/>
              </a:lnSpc>
              <a:spcBef>
                <a:spcPts val="200"/>
              </a:spcBef>
              <a:buFont typeface="+mj-lt"/>
              <a:buAutoNum type="arabicPeriod"/>
            </a:pPr>
            <a:r>
              <a:rPr lang="en-US" sz="2000" dirty="0"/>
              <a:t>Baby Step Giant Step: Explained in next slide.</a:t>
            </a:r>
          </a:p>
          <a:p>
            <a:pPr marL="971550" lvl="1" indent="-514350">
              <a:lnSpc>
                <a:spcPct val="90000"/>
              </a:lnSpc>
              <a:spcBef>
                <a:spcPts val="200"/>
              </a:spcBef>
              <a:buFont typeface="+mj-lt"/>
              <a:buAutoNum type="arabicPeriod"/>
            </a:pPr>
            <a:r>
              <a:rPr lang="en-US" sz="2000" dirty="0" err="1"/>
              <a:t>Schoof</a:t>
            </a:r>
            <a:r>
              <a:rPr lang="en-US" sz="2000" dirty="0"/>
              <a:t>: O(lg</a:t>
            </a:r>
            <a:r>
              <a:rPr lang="en-US" sz="2000" baseline="30000" dirty="0"/>
              <a:t>8</a:t>
            </a:r>
            <a:r>
              <a:rPr lang="en-US" sz="2000" dirty="0"/>
              <a:t>(p)).  Beyond the scope of this lecture.</a:t>
            </a:r>
          </a:p>
          <a:p>
            <a:pPr marL="1371600" lvl="2" indent="-457200">
              <a:lnSpc>
                <a:spcPct val="90000"/>
              </a:lnSpc>
              <a:spcBef>
                <a:spcPts val="200"/>
              </a:spcBef>
              <a:buNone/>
            </a:pPr>
            <a:r>
              <a:rPr lang="en-US" sz="2000" dirty="0"/>
              <a:t>Determines t (mod l) for l, prime and </a:t>
            </a:r>
            <a:r>
              <a:rPr lang="en-US" sz="2000" dirty="0" err="1"/>
              <a:t>l</a:t>
            </a:r>
            <a:r>
              <a:rPr lang="en-US" sz="2000" dirty="0" err="1">
                <a:latin typeface="Math1Mono"/>
              </a:rPr>
              <a:t>£</a:t>
            </a:r>
            <a:r>
              <a:rPr lang="en-US" sz="2000" dirty="0" err="1"/>
              <a:t>l</a:t>
            </a:r>
            <a:r>
              <a:rPr lang="en-US" sz="2000" baseline="-25000" dirty="0" err="1"/>
              <a:t>max</a:t>
            </a:r>
            <a:r>
              <a:rPr lang="en-US" sz="2000" dirty="0"/>
              <a:t>, where </a:t>
            </a:r>
            <a:r>
              <a:rPr lang="en-US" sz="2000" dirty="0">
                <a:latin typeface="Math1" pitchFamily="2" charset="2"/>
              </a:rPr>
              <a:t>P</a:t>
            </a:r>
            <a:r>
              <a:rPr lang="en-US" sz="2000" baseline="-25000" dirty="0"/>
              <a:t>l</a:t>
            </a:r>
            <a:r>
              <a:rPr lang="en-US" sz="2000" dirty="0"/>
              <a:t> l &gt;4</a:t>
            </a:r>
            <a:r>
              <a:rPr lang="en-US" sz="2000" dirty="0">
                <a:latin typeface="Math1Mono"/>
              </a:rPr>
              <a:t>√</a:t>
            </a:r>
            <a:r>
              <a:rPr lang="en-US" sz="2000" dirty="0"/>
              <a:t>p.</a:t>
            </a:r>
          </a:p>
          <a:p>
            <a:pPr marL="971550" lvl="1" indent="-514350">
              <a:lnSpc>
                <a:spcPct val="90000"/>
              </a:lnSpc>
              <a:spcBef>
                <a:spcPts val="200"/>
              </a:spcBef>
              <a:buFont typeface="+mj-lt"/>
              <a:buAutoNum type="arabicPeriod"/>
            </a:pPr>
            <a:r>
              <a:rPr lang="en-US" sz="2000" dirty="0"/>
              <a:t>SEA: </a:t>
            </a:r>
            <a:r>
              <a:rPr lang="en-US" sz="2000" dirty="0" err="1"/>
              <a:t>Schoof</a:t>
            </a:r>
            <a:r>
              <a:rPr lang="en-US" sz="2000" dirty="0"/>
              <a:t>-</a:t>
            </a:r>
            <a:r>
              <a:rPr lang="en-US" sz="2000" dirty="0" err="1"/>
              <a:t>Elkies</a:t>
            </a:r>
            <a:r>
              <a:rPr lang="en-US" sz="2000" dirty="0"/>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sym typeface="Symbol" pitchFamily="18" charset="2"/>
              </a:rPr>
              <a:t>Let C be an elliptic curve, E(</a:t>
            </a:r>
            <a:r>
              <a:rPr lang="en-US" sz="2000" dirty="0" err="1">
                <a:sym typeface="Symbol" pitchFamily="18" charset="2"/>
              </a:rPr>
              <a:t>a,b</a:t>
            </a:r>
            <a:r>
              <a:rPr lang="en-US" sz="2000" dirty="0">
                <a:sym typeface="Symbol" pitchFamily="18" charset="2"/>
              </a:rPr>
              <a:t>): y</a:t>
            </a:r>
            <a:r>
              <a:rPr lang="en-US" sz="2000" baseline="30000" dirty="0">
                <a:sym typeface="Symbol" pitchFamily="18" charset="2"/>
              </a:rPr>
              <a:t>2</a:t>
            </a:r>
            <a:r>
              <a:rPr lang="en-US" sz="2000" dirty="0">
                <a:sym typeface="Symbol" pitchFamily="18" charset="2"/>
              </a:rPr>
              <a:t>=x</a:t>
            </a:r>
            <a:r>
              <a:rPr lang="en-US" sz="2000" baseline="30000" dirty="0">
                <a:sym typeface="Symbol" pitchFamily="18" charset="2"/>
              </a:rPr>
              <a:t>3</a:t>
            </a:r>
            <a:r>
              <a:rPr lang="en-US" sz="2000" dirty="0">
                <a:sym typeface="Symbol" pitchFamily="18" charset="2"/>
              </a:rPr>
              <a:t>+ax+b, over a finite field K with elliptic group, G.  Given P, Q in the group with P=</a:t>
            </a:r>
            <a:r>
              <a:rPr lang="en-US" sz="2000" dirty="0" err="1">
                <a:sym typeface="Symbol" pitchFamily="18" charset="2"/>
              </a:rPr>
              <a:t>nQ</a:t>
            </a:r>
            <a:r>
              <a:rPr lang="en-US" sz="2000" dirty="0">
                <a:sym typeface="Symbol" pitchFamily="18" charset="2"/>
              </a:rPr>
              <a:t>, find n.</a:t>
            </a:r>
          </a:p>
          <a:p>
            <a:pPr>
              <a:spcBef>
                <a:spcPts val="200"/>
              </a:spcBef>
            </a:pPr>
            <a:r>
              <a:rPr lang="en-US" sz="2000" dirty="0">
                <a:sym typeface="Symbol" pitchFamily="18" charset="2"/>
              </a:rPr>
              <a:t>Elliptic Curve crypto system is precisely analogous to discrete log systems using arithmetic over finite fields.</a:t>
            </a:r>
          </a:p>
          <a:p>
            <a:pPr lvl="1">
              <a:spcBef>
                <a:spcPts val="200"/>
              </a:spcBef>
            </a:pPr>
            <a:r>
              <a:rPr lang="en-US" sz="2000" dirty="0">
                <a:sym typeface="Symbol" pitchFamily="18" charset="2"/>
              </a:rPr>
              <a:t>Discovered by Koblitz and Miller</a:t>
            </a:r>
          </a:p>
          <a:p>
            <a:pPr>
              <a:spcBef>
                <a:spcPts val="200"/>
              </a:spcBef>
            </a:pPr>
            <a:r>
              <a:rPr lang="en-US" sz="2000" dirty="0">
                <a:sym typeface="Symbol" pitchFamily="18" charset="2"/>
              </a:rPr>
              <a:t>Note in computing </a:t>
            </a:r>
            <a:r>
              <a:rPr lang="en-US" sz="2000" dirty="0" err="1">
                <a:sym typeface="Symbol" pitchFamily="18" charset="2"/>
              </a:rPr>
              <a:t>kP</a:t>
            </a:r>
            <a:r>
              <a:rPr lang="en-US" sz="2000" dirty="0">
                <a:sym typeface="Symbol" pitchFamily="18" charset="2"/>
              </a:rPr>
              <a:t> over </a:t>
            </a:r>
            <a:r>
              <a:rPr lang="en-US" sz="2000" dirty="0" err="1">
                <a:sym typeface="Symbol" pitchFamily="18" charset="2"/>
              </a:rPr>
              <a:t>E</a:t>
            </a:r>
            <a:r>
              <a:rPr lang="en-US" sz="2000" baseline="-25000" dirty="0" err="1">
                <a:sym typeface="Symbol" pitchFamily="18" charset="2"/>
              </a:rPr>
              <a:t>p</a:t>
            </a:r>
            <a:r>
              <a:rPr lang="en-US" sz="2000" dirty="0">
                <a:sym typeface="Symbol" pitchFamily="18" charset="2"/>
              </a:rPr>
              <a:t>(</a:t>
            </a:r>
            <a:r>
              <a:rPr lang="en-US" sz="2000" dirty="0" err="1">
                <a:sym typeface="Symbol" pitchFamily="18" charset="2"/>
              </a:rPr>
              <a:t>a,b</a:t>
            </a:r>
            <a:r>
              <a:rPr lang="en-US" sz="2000" dirty="0">
                <a:sym typeface="Symbol" pitchFamily="18" charset="2"/>
              </a:rPr>
              <a:t>), we can write k as powers of 2 and multiply P by k in </a:t>
            </a:r>
            <a:r>
              <a:rPr lang="en-US" sz="2000" dirty="0" err="1">
                <a:sym typeface="Symbol" pitchFamily="18" charset="2"/>
              </a:rPr>
              <a:t>lg</a:t>
            </a:r>
            <a:r>
              <a:rPr lang="en-US" sz="2000" dirty="0">
                <a:sym typeface="Symbol" pitchFamily="18" charset="2"/>
              </a:rPr>
              <a:t>(k)</a:t>
            </a:r>
            <a:r>
              <a:rPr lang="en-US" sz="2000" dirty="0" err="1">
                <a:sym typeface="Symbol" pitchFamily="18" charset="2"/>
              </a:rPr>
              <a:t>lg</a:t>
            </a:r>
            <a:r>
              <a:rPr lang="en-US" sz="2000" dirty="0">
                <a:sym typeface="Symbol" pitchFamily="18" charset="2"/>
              </a:rPr>
              <a:t>(p)</a:t>
            </a:r>
            <a:r>
              <a:rPr lang="en-US" sz="2000" baseline="30000" dirty="0">
                <a:sym typeface="Symbol" pitchFamily="18" charset="2"/>
              </a:rPr>
              <a:t>3</a:t>
            </a:r>
            <a:r>
              <a:rPr lang="en-US" sz="2000" dirty="0">
                <a:sym typeface="Symbol" pitchFamily="18" charset="2"/>
              </a:rPr>
              <a:t> time.  For example, 40P= (2</a:t>
            </a:r>
            <a:r>
              <a:rPr lang="en-US" sz="2000" baseline="30000" dirty="0">
                <a:sym typeface="Symbol" pitchFamily="18" charset="2"/>
              </a:rPr>
              <a:t>5</a:t>
            </a:r>
            <a:r>
              <a:rPr lang="en-US" sz="2000" dirty="0">
                <a:sym typeface="Symbol" pitchFamily="18" charset="2"/>
              </a:rPr>
              <a:t>+2</a:t>
            </a:r>
            <a:r>
              <a:rPr lang="en-US" sz="2000" baseline="30000" dirty="0">
                <a:sym typeface="Symbol" pitchFamily="18" charset="2"/>
              </a:rPr>
              <a:t>3</a:t>
            </a:r>
            <a:r>
              <a:rPr lang="en-US" sz="2000" dirty="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304800" y="1295400"/>
            <a:ext cx="8610600" cy="4648200"/>
          </a:xfrm>
          <a:noFill/>
        </p:spPr>
        <p:txBody>
          <a:bodyPr/>
          <a:lstStyle/>
          <a:p>
            <a:pPr>
              <a:spcBef>
                <a:spcPts val="200"/>
              </a:spcBef>
            </a:pPr>
            <a:r>
              <a:rPr lang="en-US" sz="2000" dirty="0"/>
              <a:t>Want to find m: O= [m]P.  There is a general attack just like in DLP called the Baby Step – Giant Step Attack.  It takes O(</a:t>
            </a:r>
            <a:r>
              <a:rPr lang="en-US" sz="2000" dirty="0">
                <a:latin typeface="Math1Mono"/>
              </a:rPr>
              <a:t>√</a:t>
            </a:r>
            <a:r>
              <a:rPr lang="en-US" sz="2000" dirty="0">
                <a:latin typeface="Arial" pitchFamily="34" charset="0"/>
                <a:cs typeface="Arial" pitchFamily="34" charset="0"/>
              </a:rPr>
              <a:t>n</a:t>
            </a:r>
            <a:r>
              <a:rPr lang="en-US" sz="2000" dirty="0"/>
              <a:t>) where n is the order of the group.</a:t>
            </a:r>
          </a:p>
          <a:p>
            <a:pPr>
              <a:spcBef>
                <a:spcPts val="200"/>
              </a:spcBef>
            </a:pPr>
            <a:r>
              <a:rPr lang="en-US" sz="2000" dirty="0"/>
              <a:t>The attack:</a:t>
            </a:r>
          </a:p>
          <a:p>
            <a:pPr marL="1409700" lvl="2" indent="-609600">
              <a:spcBef>
                <a:spcPts val="200"/>
              </a:spcBef>
              <a:buFont typeface="+mj-lt"/>
              <a:buAutoNum type="arabicPeriod"/>
            </a:pPr>
            <a:r>
              <a:rPr lang="en-US" sz="2000" dirty="0"/>
              <a:t>M=ceiling(</a:t>
            </a:r>
            <a:r>
              <a:rPr lang="en-US" sz="2000" dirty="0">
                <a:latin typeface="Math1Mono"/>
              </a:rPr>
              <a:t>√</a:t>
            </a:r>
            <a:r>
              <a:rPr lang="en-US" sz="2000" dirty="0">
                <a:latin typeface="Arial" pitchFamily="34" charset="0"/>
                <a:cs typeface="Arial" pitchFamily="34" charset="0"/>
              </a:rPr>
              <a:t>n).  m=</a:t>
            </a:r>
            <a:r>
              <a:rPr lang="en-US" sz="2000" dirty="0" err="1">
                <a:latin typeface="Arial" pitchFamily="34" charset="0"/>
                <a:cs typeface="Arial" pitchFamily="34" charset="0"/>
              </a:rPr>
              <a:t>a</a:t>
            </a:r>
            <a:r>
              <a:rPr lang="en-US" sz="2000" dirty="0" err="1"/>
              <a:t>M</a:t>
            </a:r>
            <a:r>
              <a:rPr lang="en-US" sz="2000" dirty="0" err="1">
                <a:latin typeface="Arial" pitchFamily="34" charset="0"/>
                <a:cs typeface="Arial" pitchFamily="34" charset="0"/>
              </a:rPr>
              <a:t>+b</a:t>
            </a:r>
            <a:r>
              <a:rPr lang="en-US" sz="2000" dirty="0">
                <a:latin typeface="Arial" pitchFamily="34" charset="0"/>
                <a:cs typeface="Arial" pitchFamily="34" charset="0"/>
              </a:rPr>
              <a:t> is the order of P.</a:t>
            </a:r>
          </a:p>
          <a:p>
            <a:pPr marL="1409700" lvl="2" indent="-609600">
              <a:spcBef>
                <a:spcPts val="200"/>
              </a:spcBef>
              <a:buFont typeface="+mj-lt"/>
              <a:buAutoNum type="arabicPeriod"/>
            </a:pPr>
            <a:r>
              <a:rPr lang="en-US" sz="2000" dirty="0">
                <a:latin typeface="Arial" pitchFamily="34" charset="0"/>
                <a:cs typeface="Arial" pitchFamily="34" charset="0"/>
              </a:rPr>
              <a:t>To find a, b note (O-[b]P)=[a][</a:t>
            </a:r>
            <a:r>
              <a:rPr lang="en-US" sz="2000" dirty="0"/>
              <a:t>M</a:t>
            </a:r>
            <a:r>
              <a:rPr lang="en-US" sz="2000" dirty="0">
                <a:latin typeface="Arial" pitchFamily="34" charset="0"/>
                <a:cs typeface="Arial" pitchFamily="34" charset="0"/>
              </a:rPr>
              <a:t>]P.</a:t>
            </a:r>
          </a:p>
          <a:p>
            <a:pPr marL="1409700" lvl="2" indent="-609600">
              <a:spcBef>
                <a:spcPts val="200"/>
              </a:spcBef>
              <a:buFont typeface="+mj-lt"/>
              <a:buAutoNum type="arabicPeriod"/>
            </a:pPr>
            <a:r>
              <a:rPr lang="en-US" sz="2000" dirty="0">
                <a:latin typeface="Arial" pitchFamily="34" charset="0"/>
                <a:cs typeface="Arial" pitchFamily="34" charset="0"/>
              </a:rPr>
              <a:t>Compute </a:t>
            </a:r>
            <a:r>
              <a:rPr lang="en-US" sz="2000" dirty="0" err="1">
                <a:latin typeface="Arial" pitchFamily="34" charset="0"/>
                <a:cs typeface="Arial" pitchFamily="34" charset="0"/>
              </a:rPr>
              <a:t>R</a:t>
            </a:r>
            <a:r>
              <a:rPr lang="en-US" sz="2000" baseline="-25000" dirty="0" err="1">
                <a:latin typeface="Arial" pitchFamily="34" charset="0"/>
                <a:cs typeface="Arial" pitchFamily="34" charset="0"/>
              </a:rPr>
              <a:t>b</a:t>
            </a:r>
            <a:r>
              <a:rPr lang="en-US" sz="2000" dirty="0">
                <a:latin typeface="Arial" pitchFamily="34" charset="0"/>
                <a:cs typeface="Arial" pitchFamily="34" charset="0"/>
              </a:rPr>
              <a:t>= O-[</a:t>
            </a:r>
            <a:r>
              <a:rPr lang="en-US" sz="2000" dirty="0" err="1">
                <a:latin typeface="Arial" pitchFamily="34" charset="0"/>
                <a:cs typeface="Arial" pitchFamily="34" charset="0"/>
              </a:rPr>
              <a:t>b]P</a:t>
            </a:r>
            <a:r>
              <a:rPr lang="en-US" sz="2000" dirty="0">
                <a:latin typeface="Arial" pitchFamily="34" charset="0"/>
                <a:cs typeface="Arial" pitchFamily="34" charset="0"/>
              </a:rPr>
              <a:t>, </a:t>
            </a:r>
            <a:r>
              <a:rPr lang="en-US" sz="2000" dirty="0" err="1">
                <a:latin typeface="Arial" pitchFamily="34" charset="0"/>
                <a:cs typeface="Arial" pitchFamily="34" charset="0"/>
              </a:rPr>
              <a:t>b</a:t>
            </a:r>
            <a:r>
              <a:rPr lang="en-US" sz="2000" dirty="0">
                <a:latin typeface="Arial" pitchFamily="34" charset="0"/>
                <a:cs typeface="Arial" pitchFamily="34" charset="0"/>
              </a:rPr>
              <a:t>=1,2,…,M.  Store (</a:t>
            </a:r>
            <a:r>
              <a:rPr lang="en-US" sz="2000" dirty="0" err="1">
                <a:latin typeface="Arial" pitchFamily="34" charset="0"/>
                <a:cs typeface="Arial" pitchFamily="34" charset="0"/>
              </a:rPr>
              <a:t>b</a:t>
            </a:r>
            <a:r>
              <a:rPr lang="en-US" sz="2000" dirty="0">
                <a:latin typeface="Arial" pitchFamily="34" charset="0"/>
                <a:cs typeface="Arial" pitchFamily="34" charset="0"/>
              </a:rPr>
              <a:t>, O-[</a:t>
            </a:r>
            <a:r>
              <a:rPr lang="en-US" sz="2000" dirty="0" err="1">
                <a:latin typeface="Arial" pitchFamily="34" charset="0"/>
                <a:cs typeface="Arial" pitchFamily="34" charset="0"/>
              </a:rPr>
              <a:t>b]P</a:t>
            </a:r>
            <a:r>
              <a:rPr lang="en-US" sz="2000" dirty="0">
                <a:latin typeface="Arial" pitchFamily="34" charset="0"/>
                <a:cs typeface="Arial" pitchFamily="34" charset="0"/>
              </a:rPr>
              <a:t>) sorted by second element.</a:t>
            </a:r>
          </a:p>
          <a:p>
            <a:pPr marL="1409700" lvl="2" indent="-609600">
              <a:spcBef>
                <a:spcPts val="200"/>
              </a:spcBef>
              <a:buFont typeface="+mj-lt"/>
              <a:buAutoNum type="arabicPeriod"/>
            </a:pPr>
            <a:r>
              <a:rPr lang="en-US" sz="2000" dirty="0">
                <a:latin typeface="Arial" pitchFamily="34" charset="0"/>
                <a:cs typeface="Arial" pitchFamily="34" charset="0"/>
              </a:rPr>
              <a:t>Giant step: S</a:t>
            </a:r>
            <a:r>
              <a:rPr lang="en-US" sz="2000" baseline="-25000" dirty="0">
                <a:latin typeface="Arial" pitchFamily="34" charset="0"/>
                <a:cs typeface="Arial" pitchFamily="34" charset="0"/>
              </a:rPr>
              <a:t>a</a:t>
            </a:r>
            <a:r>
              <a:rPr lang="en-US" sz="2000" dirty="0">
                <a:latin typeface="Arial" pitchFamily="34" charset="0"/>
                <a:cs typeface="Arial" pitchFamily="34" charset="0"/>
              </a:rPr>
              <a:t>= [</a:t>
            </a:r>
            <a:r>
              <a:rPr lang="en-US" sz="2000" dirty="0" err="1">
                <a:latin typeface="Arial" pitchFamily="34" charset="0"/>
                <a:cs typeface="Arial" pitchFamily="34" charset="0"/>
              </a:rPr>
              <a:t>a][</a:t>
            </a:r>
            <a:r>
              <a:rPr lang="en-US" sz="2000" dirty="0" err="1"/>
              <a:t>M</a:t>
            </a:r>
            <a:r>
              <a:rPr lang="en-US" sz="2000" dirty="0" err="1">
                <a:latin typeface="Arial" pitchFamily="34" charset="0"/>
                <a:cs typeface="Arial" pitchFamily="34" charset="0"/>
              </a:rPr>
              <a:t>]P</a:t>
            </a:r>
            <a:r>
              <a:rPr lang="en-US" sz="2000" dirty="0">
                <a:latin typeface="Arial" pitchFamily="34" charset="0"/>
                <a:cs typeface="Arial" pitchFamily="34" charset="0"/>
              </a:rPr>
              <a:t>, a= 1,2,…,M check table if</a:t>
            </a:r>
          </a:p>
          <a:p>
            <a:pPr marL="1409700" lvl="2" indent="-609600">
              <a:spcBef>
                <a:spcPts val="200"/>
              </a:spcBef>
              <a:buFont typeface="+mj-lt"/>
              <a:buAutoNum type="arabicPeriod"/>
            </a:pPr>
            <a:r>
              <a:rPr lang="en-US" sz="2000" dirty="0">
                <a:latin typeface="Arial" pitchFamily="34" charset="0"/>
                <a:cs typeface="Arial" pitchFamily="34" charset="0"/>
              </a:rPr>
              <a:t>S</a:t>
            </a:r>
            <a:r>
              <a:rPr lang="en-US" sz="2000" baseline="-25000" dirty="0">
                <a:latin typeface="Arial" pitchFamily="34" charset="0"/>
                <a:cs typeface="Arial" pitchFamily="34" charset="0"/>
              </a:rPr>
              <a:t>a</a:t>
            </a:r>
            <a:r>
              <a:rPr lang="en-US" sz="2000" dirty="0">
                <a:latin typeface="Arial" pitchFamily="34" charset="0"/>
                <a:cs typeface="Arial" pitchFamily="34" charset="0"/>
              </a:rPr>
              <a:t>=</a:t>
            </a:r>
            <a:r>
              <a:rPr lang="en-US" sz="2000" dirty="0" err="1">
                <a:latin typeface="Arial" pitchFamily="34" charset="0"/>
                <a:cs typeface="Arial" pitchFamily="34" charset="0"/>
              </a:rPr>
              <a:t>R</a:t>
            </a:r>
            <a:r>
              <a:rPr lang="en-US" sz="2000" baseline="-25000" dirty="0" err="1">
                <a:latin typeface="Arial" pitchFamily="34" charset="0"/>
                <a:cs typeface="Arial" pitchFamily="34" charset="0"/>
              </a:rPr>
              <a:t>b</a:t>
            </a:r>
            <a:r>
              <a:rPr lang="en-US" sz="2000" dirty="0">
                <a:latin typeface="Arial" pitchFamily="34" charset="0"/>
                <a:cs typeface="Arial" pitchFamily="34" charset="0"/>
              </a:rPr>
              <a:t>, </a:t>
            </a:r>
            <a:r>
              <a:rPr lang="en-US" sz="2000" dirty="0" err="1">
                <a:latin typeface="Arial" pitchFamily="34" charset="0"/>
                <a:cs typeface="Arial" pitchFamily="34" charset="0"/>
              </a:rPr>
              <a:t>m</a:t>
            </a:r>
            <a:r>
              <a:rPr lang="en-US" sz="2000" dirty="0">
                <a:latin typeface="Arial" pitchFamily="34" charset="0"/>
                <a:cs typeface="Arial" pitchFamily="34" charset="0"/>
              </a:rPr>
              <a:t>=</a:t>
            </a:r>
            <a:r>
              <a:rPr lang="en-US" sz="2000" dirty="0" err="1">
                <a:latin typeface="Arial" pitchFamily="34" charset="0"/>
                <a:cs typeface="Arial" pitchFamily="34" charset="0"/>
              </a:rPr>
              <a:t>aM+b</a:t>
            </a:r>
            <a:r>
              <a:rPr lang="en-US" sz="2000" dirty="0">
                <a:latin typeface="Arial" pitchFamily="34" charset="0"/>
                <a:cs typeface="Arial"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295400"/>
            <a:ext cx="8610600" cy="5181600"/>
          </a:xfrm>
        </p:spPr>
        <p:txBody>
          <a:bodyPr/>
          <a:lstStyle/>
          <a:p>
            <a:pPr>
              <a:lnSpc>
                <a:spcPct val="90000"/>
              </a:lnSpc>
              <a:spcBef>
                <a:spcPts val="200"/>
              </a:spcBef>
            </a:pPr>
            <a:r>
              <a:rPr lang="en-US" sz="2400" dirty="0"/>
              <a:t>MOV Attack (</a:t>
            </a:r>
            <a:r>
              <a:rPr lang="en-US" sz="2400" dirty="0" err="1"/>
              <a:t>Menezes</a:t>
            </a:r>
            <a:r>
              <a:rPr lang="en-US" sz="2400" dirty="0"/>
              <a:t>, Okamoto, Vanstone).  </a:t>
            </a:r>
          </a:p>
          <a:p>
            <a:pPr lvl="1">
              <a:lnSpc>
                <a:spcPct val="90000"/>
              </a:lnSpc>
              <a:spcBef>
                <a:spcPts val="200"/>
              </a:spcBef>
            </a:pPr>
            <a:r>
              <a:rPr lang="en-US" sz="2000" dirty="0"/>
              <a:t>Idea: map the ECDLP to the DLP in an extension field.  </a:t>
            </a:r>
          </a:p>
          <a:p>
            <a:pPr>
              <a:lnSpc>
                <a:spcPct val="90000"/>
              </a:lnSpc>
              <a:spcBef>
                <a:spcPts val="200"/>
              </a:spcBef>
            </a:pPr>
            <a:r>
              <a:rPr lang="en-US" sz="2000" dirty="0"/>
              <a:t>In the case of MOV, if n is the order of a point (hence it divides the number of points on the curve) and n|q</a:t>
            </a:r>
            <a:r>
              <a:rPr lang="en-US" sz="2000" baseline="30000" dirty="0"/>
              <a:t>k</a:t>
            </a:r>
            <a:r>
              <a:rPr lang="en-US" sz="2000" dirty="0"/>
              <a:t>-1, the ECDLP can be mapped into the DLP in </a:t>
            </a:r>
            <a:r>
              <a:rPr lang="en-US" sz="2000" dirty="0" err="1"/>
              <a:t>GF(q</a:t>
            </a:r>
            <a:r>
              <a:rPr lang="en-US" sz="2000" baseline="30000" dirty="0" err="1"/>
              <a:t>k</a:t>
            </a:r>
            <a:r>
              <a:rPr lang="en-US" sz="2000" dirty="0"/>
              <a:t>).</a:t>
            </a:r>
          </a:p>
          <a:p>
            <a:pPr lvl="1">
              <a:lnSpc>
                <a:spcPct val="90000"/>
              </a:lnSpc>
              <a:spcBef>
                <a:spcPts val="200"/>
              </a:spcBef>
            </a:pPr>
            <a:r>
              <a:rPr lang="en-US" sz="2000" dirty="0"/>
              <a:t>To avoid this attack, we need to make sure the DLP in </a:t>
            </a:r>
            <a:r>
              <a:rPr lang="en-US" sz="2000" dirty="0" err="1"/>
              <a:t>GF(q</a:t>
            </a:r>
            <a:r>
              <a:rPr lang="en-US" sz="2000" baseline="30000" dirty="0" err="1"/>
              <a:t>l</a:t>
            </a:r>
            <a:r>
              <a:rPr lang="en-US" sz="2000" dirty="0"/>
              <a:t>) is as hard as the ECDLP in </a:t>
            </a:r>
            <a:r>
              <a:rPr lang="en-US" sz="2000" dirty="0" err="1"/>
              <a:t>E</a:t>
            </a:r>
            <a:r>
              <a:rPr lang="en-US" sz="2000" baseline="-25000" dirty="0" err="1"/>
              <a:t>q</a:t>
            </a:r>
            <a:r>
              <a:rPr lang="en-US" sz="2000" dirty="0" err="1"/>
              <a:t>(a,b</a:t>
            </a:r>
            <a:r>
              <a:rPr lang="en-US" sz="2000" dirty="0"/>
              <a:t>).  This is guaranteed to happen of l&gt;k</a:t>
            </a:r>
            <a:r>
              <a:rPr lang="en-US" sz="2000" baseline="30000" dirty="0"/>
              <a:t>2</a:t>
            </a:r>
            <a:r>
              <a:rPr lang="en-US" sz="2000" dirty="0"/>
              <a:t>/(lg(k)</a:t>
            </a:r>
            <a:r>
              <a:rPr lang="en-US" sz="2000" baseline="30000" dirty="0"/>
              <a:t>2</a:t>
            </a:r>
            <a:r>
              <a:rPr lang="en-US" sz="2000" dirty="0"/>
              <a:t>), so we can avoid this attack if the smallest l: </a:t>
            </a:r>
            <a:r>
              <a:rPr lang="en-US" sz="2000" dirty="0" err="1"/>
              <a:t>q</a:t>
            </a:r>
            <a:r>
              <a:rPr lang="en-US" sz="2000" baseline="30000" dirty="0" err="1"/>
              <a:t>l</a:t>
            </a:r>
            <a:r>
              <a:rPr lang="en-US" sz="2000" dirty="0"/>
              <a:t>=1 (mod n) satisfies l&gt;k</a:t>
            </a:r>
            <a:r>
              <a:rPr lang="en-US" sz="2000" baseline="30000" dirty="0"/>
              <a:t>2</a:t>
            </a:r>
            <a:r>
              <a:rPr lang="en-US" sz="2000" dirty="0"/>
              <a:t>/(</a:t>
            </a:r>
            <a:r>
              <a:rPr lang="en-US" sz="2000" dirty="0" err="1"/>
              <a:t>lg</a:t>
            </a:r>
            <a:r>
              <a:rPr lang="en-US" sz="2000" dirty="0"/>
              <a:t>(k)</a:t>
            </a:r>
            <a:r>
              <a:rPr lang="en-US" sz="2000" baseline="30000" dirty="0"/>
              <a:t>2</a:t>
            </a:r>
            <a:r>
              <a:rPr lang="en-US" sz="2000" dirty="0"/>
              <a:t>).</a:t>
            </a:r>
          </a:p>
          <a:p>
            <a:pPr>
              <a:lnSpc>
                <a:spcPct val="90000"/>
              </a:lnSpc>
              <a:spcBef>
                <a:spcPts val="200"/>
              </a:spcBef>
            </a:pPr>
            <a:r>
              <a:rPr lang="en-US" sz="2000" dirty="0"/>
              <a:t>Another attack: An anomalous curve satisfies #</a:t>
            </a:r>
            <a:r>
              <a:rPr lang="en-US" sz="2000" dirty="0" err="1"/>
              <a:t>E</a:t>
            </a:r>
            <a:r>
              <a:rPr lang="en-US" sz="2000" baseline="-25000" dirty="0" err="1"/>
              <a:t>q</a:t>
            </a:r>
            <a:r>
              <a:rPr lang="en-US" sz="2000" dirty="0" err="1"/>
              <a:t>(a,b</a:t>
            </a:r>
            <a:r>
              <a:rPr lang="en-US" sz="2000" dirty="0"/>
              <a:t>)=q.  This group is cyclic and allows an easy embedding in the DLP problem in the additive group of </a:t>
            </a:r>
            <a:r>
              <a:rPr lang="en-US" sz="2000" dirty="0" err="1"/>
              <a:t>F</a:t>
            </a:r>
            <a:r>
              <a:rPr lang="en-US" sz="2000" baseline="-25000" dirty="0" err="1"/>
              <a:t>q</a:t>
            </a:r>
            <a:r>
              <a:rPr lang="en-US" sz="2000" dirty="0"/>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t>Alice and Bob chose a finite field </a:t>
            </a:r>
            <a:r>
              <a:rPr lang="en-US" sz="2000" dirty="0" err="1"/>
              <a:t>F</a:t>
            </a:r>
            <a:r>
              <a:rPr lang="en-US" sz="2000" baseline="-25000" dirty="0" err="1"/>
              <a:t>q</a:t>
            </a:r>
            <a:r>
              <a:rPr lang="en-US" sz="2000" dirty="0"/>
              <a:t> and an elliptic curve E</a:t>
            </a:r>
          </a:p>
          <a:p>
            <a:pPr>
              <a:lnSpc>
                <a:spcPct val="90000"/>
              </a:lnSpc>
              <a:spcBef>
                <a:spcPts val="200"/>
              </a:spcBef>
            </a:pPr>
            <a:r>
              <a:rPr lang="en-US" sz="2000" dirty="0"/>
              <a:t>The key will be taken from a random point P over the elliptic curve (e.g. - the x coordinate).</a:t>
            </a:r>
          </a:p>
          <a:p>
            <a:pPr>
              <a:lnSpc>
                <a:spcPct val="90000"/>
              </a:lnSpc>
              <a:spcBef>
                <a:spcPts val="200"/>
              </a:spcBef>
            </a:pPr>
            <a:r>
              <a:rPr lang="en-US" sz="2000" dirty="0"/>
              <a:t>Alice and Bob choose a point B that does not need to be secret</a:t>
            </a:r>
          </a:p>
          <a:p>
            <a:pPr lvl="1">
              <a:lnSpc>
                <a:spcPct val="90000"/>
              </a:lnSpc>
              <a:spcBef>
                <a:spcPts val="200"/>
              </a:spcBef>
            </a:pPr>
            <a:r>
              <a:rPr lang="en-US" sz="2000" dirty="0"/>
              <a:t>B must have a very large order</a:t>
            </a:r>
          </a:p>
          <a:p>
            <a:pPr>
              <a:lnSpc>
                <a:spcPct val="90000"/>
              </a:lnSpc>
              <a:spcBef>
                <a:spcPts val="200"/>
              </a:spcBef>
            </a:pPr>
            <a:r>
              <a:rPr lang="en-US" sz="2000" dirty="0"/>
              <a:t>Alice chooses a random </a:t>
            </a:r>
            <a:r>
              <a:rPr lang="en-US" sz="2000" i="1" dirty="0"/>
              <a:t>a</a:t>
            </a:r>
            <a:r>
              <a:rPr lang="en-US" sz="2000" dirty="0"/>
              <a:t> and compute </a:t>
            </a:r>
            <a:r>
              <a:rPr lang="en-US" sz="2000" dirty="0" err="1"/>
              <a:t>aB</a:t>
            </a:r>
            <a:r>
              <a:rPr lang="en-US" sz="2000" dirty="0" err="1">
                <a:sym typeface="Symbol" pitchFamily="18" charset="2"/>
              </a:rPr>
              <a:t>E</a:t>
            </a:r>
            <a:endParaRPr lang="en-US" sz="2000" dirty="0">
              <a:sym typeface="Symbol" pitchFamily="18" charset="2"/>
            </a:endParaRPr>
          </a:p>
          <a:p>
            <a:pPr>
              <a:lnSpc>
                <a:spcPct val="90000"/>
              </a:lnSpc>
              <a:spcBef>
                <a:spcPts val="200"/>
              </a:spcBef>
            </a:pPr>
            <a:r>
              <a:rPr lang="en-US" sz="2000" dirty="0">
                <a:sym typeface="Symbol" pitchFamily="18" charset="2"/>
              </a:rPr>
              <a:t>Bob chooses a random </a:t>
            </a:r>
            <a:r>
              <a:rPr lang="en-US" sz="2000" i="1" dirty="0">
                <a:sym typeface="Symbol" pitchFamily="18" charset="2"/>
              </a:rPr>
              <a:t>b</a:t>
            </a:r>
            <a:r>
              <a:rPr lang="en-US" sz="2000" dirty="0">
                <a:sym typeface="Symbol" pitchFamily="18" charset="2"/>
              </a:rPr>
              <a:t> and compute </a:t>
            </a:r>
            <a:r>
              <a:rPr lang="en-US" sz="2000" dirty="0" err="1"/>
              <a:t>bB</a:t>
            </a:r>
            <a:r>
              <a:rPr lang="en-US" sz="2000" dirty="0" err="1">
                <a:sym typeface="Symbol" pitchFamily="18" charset="2"/>
              </a:rPr>
              <a:t>E</a:t>
            </a:r>
            <a:endParaRPr lang="en-US" sz="2000" dirty="0">
              <a:sym typeface="Symbol" pitchFamily="18" charset="2"/>
            </a:endParaRPr>
          </a:p>
          <a:p>
            <a:pPr>
              <a:lnSpc>
                <a:spcPct val="90000"/>
              </a:lnSpc>
              <a:spcBef>
                <a:spcPts val="200"/>
              </a:spcBef>
            </a:pPr>
            <a:r>
              <a:rPr lang="en-US" sz="2000" dirty="0"/>
              <a:t>Alice and Bob exchange the computed values</a:t>
            </a:r>
          </a:p>
          <a:p>
            <a:pPr>
              <a:lnSpc>
                <a:spcPct val="90000"/>
              </a:lnSpc>
              <a:spcBef>
                <a:spcPts val="200"/>
              </a:spcBef>
              <a:buNone/>
            </a:pPr>
            <a:endParaRPr lang="en-US" sz="2000" dirty="0"/>
          </a:p>
          <a:p>
            <a:pPr>
              <a:lnSpc>
                <a:spcPct val="90000"/>
              </a:lnSpc>
              <a:spcBef>
                <a:spcPts val="200"/>
              </a:spcBef>
            </a:pPr>
            <a:r>
              <a:rPr lang="en-US" sz="2000" dirty="0"/>
              <a:t>Alice, from </a:t>
            </a:r>
            <a:r>
              <a:rPr lang="en-US" sz="2000" dirty="0" err="1"/>
              <a:t>bB</a:t>
            </a:r>
            <a:r>
              <a:rPr lang="en-US" sz="2000" dirty="0"/>
              <a:t> and a can compute P= </a:t>
            </a:r>
            <a:r>
              <a:rPr lang="en-US" sz="2000" dirty="0" err="1"/>
              <a:t>abB</a:t>
            </a:r>
            <a:endParaRPr lang="en-US" sz="2000" dirty="0"/>
          </a:p>
          <a:p>
            <a:pPr>
              <a:lnSpc>
                <a:spcPct val="90000"/>
              </a:lnSpc>
              <a:spcBef>
                <a:spcPts val="200"/>
              </a:spcBef>
            </a:pPr>
            <a:r>
              <a:rPr lang="en-US" sz="2000" dirty="0"/>
              <a:t>Bob, from </a:t>
            </a:r>
            <a:r>
              <a:rPr lang="en-US" sz="2000" dirty="0" err="1"/>
              <a:t>aB</a:t>
            </a:r>
            <a:r>
              <a:rPr lang="en-US" sz="2000" dirty="0"/>
              <a:t> and b can compute P= </a:t>
            </a:r>
            <a:r>
              <a:rPr lang="en-US" sz="2000" dirty="0" err="1"/>
              <a:t>abB</a:t>
            </a:r>
            <a:endParaRPr lang="en-US" sz="2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t>There are several ways in which the ECDLP can be embedded in a cipher system. </a:t>
            </a:r>
          </a:p>
          <a:p>
            <a:pPr lvl="1">
              <a:lnSpc>
                <a:spcPct val="90000"/>
              </a:lnSpc>
              <a:spcBef>
                <a:spcPts val="200"/>
              </a:spcBef>
            </a:pPr>
            <a:r>
              <a:rPr lang="en-US" sz="2000" dirty="0"/>
              <a:t>One method begins by selecting an Elliptic Curve, </a:t>
            </a:r>
            <a:r>
              <a:rPr lang="en-US" sz="2000" dirty="0" err="1"/>
              <a:t>E</a:t>
            </a:r>
            <a:r>
              <a:rPr lang="en-US" sz="2000" baseline="-25000" dirty="0" err="1"/>
              <a:t>p</a:t>
            </a:r>
            <a:r>
              <a:rPr lang="en-US" sz="2000" dirty="0"/>
              <a:t>(</a:t>
            </a:r>
            <a:r>
              <a:rPr lang="en-US" sz="2000" dirty="0" err="1"/>
              <a:t>a,b</a:t>
            </a:r>
            <a:r>
              <a:rPr lang="en-US" sz="2000" dirty="0"/>
              <a:t>), a point G on the curve and a secret number k which will be the private key. </a:t>
            </a:r>
          </a:p>
          <a:p>
            <a:pPr lvl="1">
              <a:lnSpc>
                <a:spcPct val="90000"/>
              </a:lnSpc>
              <a:spcBef>
                <a:spcPts val="200"/>
              </a:spcBef>
            </a:pPr>
            <a:r>
              <a:rPr lang="en-US" sz="2000" dirty="0"/>
              <a:t>The public key is G and P</a:t>
            </a:r>
            <a:r>
              <a:rPr lang="en-US" sz="2000" baseline="-25000" dirty="0"/>
              <a:t>A</a:t>
            </a:r>
            <a:r>
              <a:rPr lang="en-US" sz="2000" dirty="0"/>
              <a:t> where P</a:t>
            </a:r>
            <a:r>
              <a:rPr lang="en-US" sz="2000" baseline="-25000" dirty="0"/>
              <a:t>A</a:t>
            </a:r>
            <a:r>
              <a:rPr lang="en-US" sz="2000" dirty="0"/>
              <a:t>= </a:t>
            </a:r>
            <a:r>
              <a:rPr lang="en-US" sz="2000" dirty="0" err="1"/>
              <a:t>kG</a:t>
            </a:r>
            <a:r>
              <a:rPr lang="en-US" sz="2000" dirty="0"/>
              <a:t>.  Think of G as the generator in the discrete log problem.</a:t>
            </a:r>
          </a:p>
          <a:p>
            <a:pPr lvl="1">
              <a:lnSpc>
                <a:spcPct val="90000"/>
              </a:lnSpc>
              <a:spcBef>
                <a:spcPts val="200"/>
              </a:spcBef>
            </a:pPr>
            <a:r>
              <a:rPr lang="en-US" sz="2000" dirty="0"/>
              <a:t>A message is encrypted by converting the plaintext into a number m, selecting a random number r, and finding a point on the curve P</a:t>
            </a:r>
            <a:r>
              <a:rPr lang="en-US" sz="2000" baseline="-25000" dirty="0"/>
              <a:t>m</a:t>
            </a:r>
            <a:r>
              <a:rPr lang="en-US" sz="2000" dirty="0"/>
              <a:t> corresponding to m.  We explain how to do this in the next slide.</a:t>
            </a:r>
          </a:p>
          <a:p>
            <a:pPr lvl="1">
              <a:lnSpc>
                <a:spcPct val="90000"/>
              </a:lnSpc>
              <a:spcBef>
                <a:spcPts val="200"/>
              </a:spcBef>
            </a:pPr>
            <a:r>
              <a:rPr lang="en-US" sz="2000" dirty="0"/>
              <a:t>The </a:t>
            </a:r>
            <a:r>
              <a:rPr lang="en-US" sz="2000" dirty="0" err="1"/>
              <a:t>ciphertext</a:t>
            </a:r>
            <a:r>
              <a:rPr lang="en-US" sz="2000" dirty="0"/>
              <a:t> consists of two points on the curve {</a:t>
            </a:r>
            <a:r>
              <a:rPr lang="en-US" sz="2000" dirty="0" err="1"/>
              <a:t>rG</a:t>
            </a:r>
            <a:r>
              <a:rPr lang="en-US" sz="2000" dirty="0"/>
              <a:t>, </a:t>
            </a:r>
            <a:r>
              <a:rPr lang="en-US" sz="2000" dirty="0" err="1"/>
              <a:t>P</a:t>
            </a:r>
            <a:r>
              <a:rPr lang="en-US" sz="2000" baseline="-25000" dirty="0" err="1"/>
              <a:t>m</a:t>
            </a:r>
            <a:r>
              <a:rPr lang="en-US" sz="2000" dirty="0" err="1"/>
              <a:t>+r</a:t>
            </a:r>
            <a:r>
              <a:rPr lang="en-US" sz="2000" dirty="0"/>
              <a:t> P</a:t>
            </a:r>
            <a:r>
              <a:rPr lang="en-US" sz="2000" baseline="-25000" dirty="0"/>
              <a:t>A</a:t>
            </a:r>
            <a:r>
              <a:rPr lang="en-US" sz="2000" dirty="0"/>
              <a:t>}</a:t>
            </a:r>
          </a:p>
          <a:p>
            <a:pPr lvl="1">
              <a:lnSpc>
                <a:spcPct val="90000"/>
              </a:lnSpc>
              <a:spcBef>
                <a:spcPts val="200"/>
              </a:spcBef>
            </a:pPr>
            <a:r>
              <a:rPr lang="en-US" sz="2000" dirty="0"/>
              <a:t>To decipher, multiply the first point by k and subtract the result from the second point: </a:t>
            </a:r>
            <a:r>
              <a:rPr kumimoji="0" lang="en-US" altLang="ko-KR" sz="2000" dirty="0" err="1">
                <a:ea typeface="Gulim" pitchFamily="34" charset="-127"/>
              </a:rPr>
              <a:t>P</a:t>
            </a:r>
            <a:r>
              <a:rPr kumimoji="0" lang="en-US" altLang="ko-KR" sz="2000" baseline="-25000" dirty="0" err="1">
                <a:ea typeface="Gulim" pitchFamily="34" charset="-127"/>
              </a:rPr>
              <a:t>m</a:t>
            </a:r>
            <a:r>
              <a:rPr kumimoji="0" lang="en-US" altLang="ko-KR" sz="2000" dirty="0" err="1">
                <a:ea typeface="Gulim" pitchFamily="34" charset="-127"/>
              </a:rPr>
              <a:t>+rP</a:t>
            </a:r>
            <a:r>
              <a:rPr kumimoji="0" lang="en-US" altLang="ko-KR" sz="2000" baseline="-25000" dirty="0" err="1">
                <a:ea typeface="Gulim" pitchFamily="34" charset="-127"/>
              </a:rPr>
              <a:t>A</a:t>
            </a:r>
            <a:r>
              <a:rPr kumimoji="0" lang="en-US" altLang="ko-KR" sz="2000" dirty="0">
                <a:ea typeface="Gulim" pitchFamily="34" charset="-127"/>
              </a:rPr>
              <a:t>–k(</a:t>
            </a:r>
            <a:r>
              <a:rPr kumimoji="0" lang="en-US" altLang="ko-KR" sz="2000" dirty="0" err="1">
                <a:ea typeface="Gulim" pitchFamily="34" charset="-127"/>
              </a:rPr>
              <a:t>rG</a:t>
            </a:r>
            <a:r>
              <a:rPr kumimoji="0" lang="en-US" altLang="ko-KR" sz="2000" dirty="0">
                <a:ea typeface="Gulim" pitchFamily="34" charset="-127"/>
              </a:rPr>
              <a:t>)= </a:t>
            </a:r>
            <a:r>
              <a:rPr kumimoji="0" lang="en-US" altLang="ko-KR" sz="2000" dirty="0" err="1">
                <a:ea typeface="Gulim" pitchFamily="34" charset="-127"/>
              </a:rPr>
              <a:t>P</a:t>
            </a:r>
            <a:r>
              <a:rPr kumimoji="0" lang="en-US" altLang="ko-KR" sz="2000" baseline="-25000" dirty="0" err="1">
                <a:ea typeface="Gulim" pitchFamily="34" charset="-127"/>
              </a:rPr>
              <a:t>m</a:t>
            </a:r>
            <a:r>
              <a:rPr kumimoji="0" lang="en-US" altLang="ko-KR" sz="2000" dirty="0" err="1">
                <a:ea typeface="Gulim" pitchFamily="34" charset="-127"/>
              </a:rPr>
              <a:t>+r</a:t>
            </a:r>
            <a:r>
              <a:rPr kumimoji="0" lang="en-US" altLang="ko-KR" sz="2000" dirty="0">
                <a:ea typeface="Gulim" pitchFamily="34" charset="-127"/>
              </a:rPr>
              <a:t>(</a:t>
            </a:r>
            <a:r>
              <a:rPr kumimoji="0" lang="en-US" altLang="ko-KR" sz="2000" dirty="0" err="1">
                <a:ea typeface="Gulim" pitchFamily="34" charset="-127"/>
              </a:rPr>
              <a:t>kG</a:t>
            </a:r>
            <a:r>
              <a:rPr kumimoji="0" lang="en-US" altLang="ko-KR" sz="2000" dirty="0">
                <a:ea typeface="Gulim" pitchFamily="34" charset="-127"/>
              </a:rPr>
              <a:t>)–k(</a:t>
            </a:r>
            <a:r>
              <a:rPr kumimoji="0" lang="en-US" altLang="ko-KR" sz="2000" dirty="0" err="1">
                <a:ea typeface="Gulim" pitchFamily="34" charset="-127"/>
              </a:rPr>
              <a:t>rG</a:t>
            </a:r>
            <a:r>
              <a:rPr kumimoji="0" lang="en-US" altLang="ko-KR" sz="2000" dirty="0">
                <a:ea typeface="Gulim" pitchFamily="34" charset="-127"/>
              </a:rPr>
              <a:t>)= P</a:t>
            </a:r>
            <a:r>
              <a:rPr kumimoji="0" lang="en-US" altLang="ko-KR" sz="2000" baseline="-25000" dirty="0">
                <a:ea typeface="Gulim" pitchFamily="34" charset="-127"/>
              </a:rPr>
              <a:t>m</a:t>
            </a:r>
            <a:r>
              <a:rPr kumimoji="0" lang="en-US" altLang="ko-KR" sz="2000" dirty="0">
                <a:ea typeface="Gulim" pitchFamily="34" charset="-127"/>
              </a:rPr>
              <a:t>.</a:t>
            </a:r>
            <a:endParaRPr kumimoji="0" lang="en-US" sz="2000" dirty="0">
              <a:ea typeface="Gulim" pitchFamily="34" charset="-127"/>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1701800"/>
            <a:ext cx="8305800" cy="4800600"/>
          </a:xfrm>
        </p:spPr>
        <p:txBody>
          <a:bodyPr/>
          <a:lstStyle/>
          <a:p>
            <a:pPr>
              <a:lnSpc>
                <a:spcPct val="90000"/>
              </a:lnSpc>
              <a:spcBef>
                <a:spcPts val="200"/>
              </a:spcBef>
            </a:pPr>
            <a:r>
              <a:rPr lang="en-US" sz="2000" dirty="0"/>
              <a:t>There is no deterministic way.</a:t>
            </a:r>
          </a:p>
          <a:p>
            <a:pPr>
              <a:lnSpc>
                <a:spcPct val="90000"/>
              </a:lnSpc>
              <a:spcBef>
                <a:spcPts val="200"/>
              </a:spcBef>
            </a:pPr>
            <a:r>
              <a:rPr lang="en-US" sz="2000" dirty="0"/>
              <a:t>Assume q= p</a:t>
            </a:r>
            <a:r>
              <a:rPr lang="en-US" sz="2000" baseline="30000" dirty="0"/>
              <a:t>r</a:t>
            </a:r>
            <a:r>
              <a:rPr lang="en-US" sz="2000" dirty="0"/>
              <a:t> and we want to embed with a probability of failure not to exceed 2</a:t>
            </a:r>
            <a:r>
              <a:rPr lang="en-US" sz="2000" baseline="30000" dirty="0"/>
              <a:t>-</a:t>
            </a:r>
            <a:r>
              <a:rPr lang="en-US" sz="2000" baseline="30000" dirty="0">
                <a:latin typeface="Math1Mono" charset="2"/>
                <a:cs typeface="Math1Mono" charset="2"/>
              </a:rPr>
              <a:t>k</a:t>
            </a:r>
            <a:r>
              <a:rPr lang="en-US" sz="2000" dirty="0">
                <a:latin typeface="Math1" pitchFamily="2" charset="2"/>
              </a:rPr>
              <a:t>. </a:t>
            </a:r>
          </a:p>
          <a:p>
            <a:pPr>
              <a:lnSpc>
                <a:spcPct val="90000"/>
              </a:lnSpc>
              <a:spcBef>
                <a:spcPts val="200"/>
              </a:spcBef>
            </a:pPr>
            <a:r>
              <a:rPr lang="en-US" sz="2000" dirty="0"/>
              <a:t>Message is m and 0</a:t>
            </a:r>
            <a:r>
              <a:rPr lang="en-US" sz="2000" dirty="0">
                <a:sym typeface="Symbol" pitchFamily="18" charset="2"/>
              </a:rPr>
              <a:t>m&lt;M.  q&gt;M</a:t>
            </a:r>
            <a:r>
              <a:rPr lang="en-US" sz="2000" dirty="0">
                <a:latin typeface="Math1Mono" charset="2"/>
                <a:cs typeface="Math1Mono" charset="2"/>
                <a:sym typeface="Symbol" pitchFamily="18" charset="2"/>
              </a:rPr>
              <a:t>𝜅</a:t>
            </a:r>
            <a:r>
              <a:rPr lang="en-US" sz="2000" dirty="0">
                <a:sym typeface="Symbol" pitchFamily="18" charset="2"/>
              </a:rPr>
              <a:t>.</a:t>
            </a:r>
          </a:p>
          <a:p>
            <a:pPr>
              <a:lnSpc>
                <a:spcPct val="90000"/>
              </a:lnSpc>
              <a:spcBef>
                <a:spcPts val="200"/>
              </a:spcBef>
            </a:pPr>
            <a:r>
              <a:rPr lang="en-US" sz="2000" dirty="0">
                <a:sym typeface="Symbol" pitchFamily="18" charset="2"/>
              </a:rPr>
              <a:t>For a</a:t>
            </a:r>
            <a:r>
              <a:rPr lang="en-US" sz="2000" baseline="30000" dirty="0">
                <a:sym typeface="Symbol" pitchFamily="18" charset="2"/>
              </a:rPr>
              <a:t>r-1</a:t>
            </a:r>
            <a:r>
              <a:rPr lang="en-US" sz="2000" dirty="0">
                <a:sym typeface="Symbol" pitchFamily="18" charset="2"/>
              </a:rPr>
              <a:t>p</a:t>
            </a:r>
            <a:r>
              <a:rPr lang="en-US" sz="2000" baseline="30000" dirty="0">
                <a:sym typeface="Symbol" pitchFamily="18" charset="2"/>
              </a:rPr>
              <a:t>r-1</a:t>
            </a:r>
            <a:r>
              <a:rPr lang="en-US" sz="2000" dirty="0">
                <a:sym typeface="Symbol" pitchFamily="18" charset="2"/>
              </a:rPr>
              <a:t>+…+a</a:t>
            </a:r>
            <a:r>
              <a:rPr lang="en-US" sz="2000" baseline="-25000" dirty="0">
                <a:sym typeface="Symbol" pitchFamily="18" charset="2"/>
              </a:rPr>
              <a:t>1</a:t>
            </a:r>
            <a:r>
              <a:rPr lang="en-US" sz="2000" dirty="0">
                <a:sym typeface="Symbol" pitchFamily="18" charset="2"/>
              </a:rPr>
              <a:t>p+a</a:t>
            </a:r>
            <a:r>
              <a:rPr lang="en-US" sz="2000" baseline="-25000" dirty="0">
                <a:sym typeface="Symbol" pitchFamily="18" charset="2"/>
              </a:rPr>
              <a:t>0</a:t>
            </a:r>
            <a:r>
              <a:rPr lang="en-US" sz="2000" dirty="0">
                <a:sym typeface="Symbol" pitchFamily="18" charset="2"/>
              </a:rPr>
              <a:t>=</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m</a:t>
            </a:r>
            <a:r>
              <a:rPr lang="en-US" sz="2000" dirty="0">
                <a:latin typeface="Math1Mono" charset="2"/>
                <a:cs typeface="Math1Mono" charset="2"/>
                <a:sym typeface="Symbol" pitchFamily="18" charset="2"/>
              </a:rPr>
              <a:t>𝜅</a:t>
            </a:r>
            <a:r>
              <a:rPr lang="en-US" sz="2000" dirty="0">
                <a:sym typeface="Symbol" pitchFamily="18" charset="2"/>
              </a:rPr>
              <a:t>+j.</a:t>
            </a:r>
          </a:p>
          <a:p>
            <a:pPr>
              <a:lnSpc>
                <a:spcPct val="90000"/>
              </a:lnSpc>
              <a:spcBef>
                <a:spcPts val="200"/>
              </a:spcBef>
            </a:pPr>
            <a:r>
              <a:rPr lang="en-US" sz="2000" dirty="0">
                <a:sym typeface="Symbol" pitchFamily="18" charset="2"/>
              </a:rPr>
              <a:t>For j= 0, try to solve y</a:t>
            </a:r>
            <a:r>
              <a:rPr lang="en-US" sz="2000" baseline="30000" dirty="0">
                <a:sym typeface="Symbol" pitchFamily="18" charset="2"/>
              </a:rPr>
              <a:t>2</a:t>
            </a:r>
            <a:r>
              <a:rPr lang="en-US" sz="2000" dirty="0">
                <a:sym typeface="Symbol" pitchFamily="18" charset="2"/>
              </a:rPr>
              <a:t>=x</a:t>
            </a:r>
            <a:r>
              <a:rPr lang="en-US" sz="2000" baseline="-25000" dirty="0">
                <a:sym typeface="Symbol" pitchFamily="18" charset="2"/>
              </a:rPr>
              <a:t>a</a:t>
            </a:r>
            <a:r>
              <a:rPr lang="en-US" sz="2000" baseline="30000" dirty="0">
                <a:sym typeface="Symbol" pitchFamily="18" charset="2"/>
              </a:rPr>
              <a:t>3</a:t>
            </a:r>
            <a:r>
              <a:rPr lang="en-US" sz="2000" dirty="0">
                <a:sym typeface="Symbol" pitchFamily="18" charset="2"/>
              </a:rPr>
              <a:t>+ax</a:t>
            </a:r>
            <a:r>
              <a:rPr lang="en-US" sz="2000" baseline="-25000" dirty="0">
                <a:sym typeface="Symbol" pitchFamily="18" charset="2"/>
              </a:rPr>
              <a:t>a</a:t>
            </a:r>
            <a:r>
              <a:rPr lang="en-US" sz="2000" dirty="0">
                <a:sym typeface="Symbol" pitchFamily="18" charset="2"/>
              </a:rPr>
              <a:t>+b by evaluating Legendre symbol.  Can do this with probability ½.  If this succeeds, use it. Otherwise try j=1 ,…</a:t>
            </a:r>
          </a:p>
          <a:p>
            <a:pPr>
              <a:lnSpc>
                <a:spcPct val="90000"/>
              </a:lnSpc>
              <a:spcBef>
                <a:spcPts val="200"/>
              </a:spcBef>
            </a:pPr>
            <a:r>
              <a:rPr lang="en-US" sz="2000" dirty="0">
                <a:sym typeface="Symbol" pitchFamily="18" charset="2"/>
              </a:rPr>
              <a:t>Given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we can recover m by writing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=m</a:t>
            </a:r>
            <a:r>
              <a:rPr lang="en-US" sz="2000" dirty="0">
                <a:latin typeface="Math1Mono" charset="2"/>
                <a:cs typeface="Math1Mono" charset="2"/>
                <a:sym typeface="Symbol" pitchFamily="18" charset="2"/>
              </a:rPr>
              <a:t>𝜅 </a:t>
            </a:r>
            <a:r>
              <a:rPr lang="en-US" sz="2000" dirty="0">
                <a:sym typeface="Symbol" pitchFamily="18" charset="2"/>
              </a:rPr>
              <a:t>+j and discarding j.</a:t>
            </a:r>
          </a:p>
          <a:p>
            <a:pPr>
              <a:lnSpc>
                <a:spcPct val="90000"/>
              </a:lnSpc>
              <a:spcBef>
                <a:spcPts val="200"/>
              </a:spcBef>
            </a:pPr>
            <a:r>
              <a:rPr lang="en-US" sz="2000" dirty="0">
                <a:sym typeface="Symbol" pitchFamily="18" charset="2"/>
              </a:rPr>
              <a:t>P</a:t>
            </a:r>
            <a:r>
              <a:rPr lang="en-US" sz="2000" baseline="-25000" dirty="0">
                <a:sym typeface="Symbol" pitchFamily="18" charset="2"/>
              </a:rPr>
              <a:t>m</a:t>
            </a:r>
            <a:r>
              <a:rPr lang="en-US" sz="2000" dirty="0">
                <a:sym typeface="Symbol" pitchFamily="18" charset="2"/>
              </a:rPr>
              <a:t>= (</a:t>
            </a:r>
            <a:r>
              <a:rPr lang="en-US" sz="2000" dirty="0" err="1">
                <a:sym typeface="Symbol" pitchFamily="18" charset="2"/>
              </a:rPr>
              <a:t>x</a:t>
            </a:r>
            <a:r>
              <a:rPr lang="en-US" sz="2000" baseline="-25000" dirty="0" err="1">
                <a:sym typeface="Symbol" pitchFamily="18" charset="2"/>
              </a:rPr>
              <a:t>a</a:t>
            </a:r>
            <a:r>
              <a:rPr lang="en-US" sz="2000" dirty="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t>Curve: E</a:t>
            </a:r>
            <a:r>
              <a:rPr lang="en-US" sz="2000" baseline="-25000" dirty="0"/>
              <a:t>8831</a:t>
            </a:r>
            <a:r>
              <a:rPr lang="en-US" sz="2000" dirty="0"/>
              <a:t>(3,45)</a:t>
            </a:r>
          </a:p>
          <a:p>
            <a:pPr>
              <a:lnSpc>
                <a:spcPct val="90000"/>
              </a:lnSpc>
              <a:spcBef>
                <a:spcPts val="200"/>
              </a:spcBef>
            </a:pPr>
            <a:r>
              <a:rPr lang="en-US" sz="2000" dirty="0">
                <a:sym typeface="Symbol" pitchFamily="18" charset="2"/>
              </a:rPr>
              <a:t>G=(4,11),a=3, A=</a:t>
            </a:r>
            <a:r>
              <a:rPr lang="en-US" sz="2000" dirty="0" err="1">
                <a:sym typeface="Symbol" pitchFamily="18" charset="2"/>
              </a:rPr>
              <a:t>aG</a:t>
            </a:r>
            <a:r>
              <a:rPr lang="en-US" sz="2000" dirty="0">
                <a:sym typeface="Symbol" pitchFamily="18" charset="2"/>
              </a:rPr>
              <a:t>=(413,1808)</a:t>
            </a:r>
          </a:p>
          <a:p>
            <a:pPr>
              <a:lnSpc>
                <a:spcPct val="90000"/>
              </a:lnSpc>
              <a:spcBef>
                <a:spcPts val="200"/>
              </a:spcBef>
            </a:pPr>
            <a:r>
              <a:rPr lang="en-US" sz="2000" dirty="0">
                <a:sym typeface="Symbol" pitchFamily="18" charset="2"/>
              </a:rPr>
              <a:t>b=8, B=</a:t>
            </a:r>
            <a:r>
              <a:rPr lang="en-US" sz="2000" dirty="0" err="1">
                <a:sym typeface="Symbol" pitchFamily="18" charset="2"/>
              </a:rPr>
              <a:t>bG</a:t>
            </a:r>
            <a:r>
              <a:rPr lang="en-US" sz="2000" dirty="0">
                <a:sym typeface="Symbol" pitchFamily="18" charset="2"/>
              </a:rPr>
              <a:t>= (5415, 6321)</a:t>
            </a:r>
          </a:p>
          <a:p>
            <a:pPr>
              <a:lnSpc>
                <a:spcPct val="90000"/>
              </a:lnSpc>
              <a:spcBef>
                <a:spcPts val="200"/>
              </a:spcBef>
            </a:pPr>
            <a:r>
              <a:rPr lang="en-US" sz="2000" dirty="0">
                <a:sym typeface="Symbol" pitchFamily="18" charset="2"/>
              </a:rPr>
              <a:t>P= (5, 1743)</a:t>
            </a:r>
          </a:p>
          <a:p>
            <a:pPr>
              <a:lnSpc>
                <a:spcPct val="90000"/>
              </a:lnSpc>
              <a:spcBef>
                <a:spcPts val="200"/>
              </a:spcBef>
            </a:pPr>
            <a:r>
              <a:rPr lang="en-US" sz="2000" dirty="0">
                <a:sym typeface="Symbol" pitchFamily="18" charset="2"/>
              </a:rPr>
              <a:t>Bob sends Alice: </a:t>
            </a:r>
          </a:p>
          <a:p>
            <a:pPr lvl="1">
              <a:lnSpc>
                <a:spcPct val="90000"/>
              </a:lnSpc>
              <a:spcBef>
                <a:spcPts val="200"/>
              </a:spcBef>
            </a:pPr>
            <a:r>
              <a:rPr lang="en-US" sz="2000" dirty="0">
                <a:sym typeface="Symbol" pitchFamily="18" charset="2"/>
              </a:rPr>
              <a:t>[B, P+ 8A]= [ (5415,6321), (6626,3576)]</a:t>
            </a:r>
          </a:p>
          <a:p>
            <a:pPr>
              <a:lnSpc>
                <a:spcPct val="90000"/>
              </a:lnSpc>
              <a:spcBef>
                <a:spcPts val="200"/>
              </a:spcBef>
            </a:pPr>
            <a:r>
              <a:rPr lang="en-US" sz="2000" dirty="0">
                <a:sym typeface="Symbol" pitchFamily="18" charset="2"/>
              </a:rPr>
              <a:t>Alice decrypts as:</a:t>
            </a:r>
          </a:p>
          <a:p>
            <a:pPr lvl="1">
              <a:lnSpc>
                <a:spcPct val="90000"/>
              </a:lnSpc>
              <a:spcBef>
                <a:spcPts val="200"/>
              </a:spcBef>
            </a:pPr>
            <a:r>
              <a:rPr lang="en-US" sz="2000" dirty="0">
                <a:sym typeface="Symbol" pitchFamily="18" charset="2"/>
              </a:rPr>
              <a:t>3 (5415, 6321)= (673, 146)</a:t>
            </a:r>
          </a:p>
          <a:p>
            <a:pPr lvl="1">
              <a:lnSpc>
                <a:spcPct val="90000"/>
              </a:lnSpc>
              <a:spcBef>
                <a:spcPts val="200"/>
              </a:spcBef>
            </a:pPr>
            <a:r>
              <a:rPr lang="en-US" sz="2000" dirty="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t>Curve: E</a:t>
            </a:r>
            <a:r>
              <a:rPr lang="en-US" sz="2000" baseline="-25000" dirty="0"/>
              <a:t>7311</a:t>
            </a:r>
            <a:r>
              <a:rPr lang="en-US" sz="2000" dirty="0"/>
              <a:t>(1,7206)</a:t>
            </a:r>
          </a:p>
          <a:p>
            <a:pPr>
              <a:lnSpc>
                <a:spcPct val="90000"/>
              </a:lnSpc>
              <a:spcBef>
                <a:spcPts val="200"/>
              </a:spcBef>
            </a:pPr>
            <a:r>
              <a:rPr lang="en-US" sz="2000" dirty="0">
                <a:sym typeface="Symbol" pitchFamily="18" charset="2"/>
              </a:rPr>
              <a:t>G=(3,5)</a:t>
            </a:r>
          </a:p>
          <a:p>
            <a:pPr>
              <a:lnSpc>
                <a:spcPct val="90000"/>
              </a:lnSpc>
              <a:spcBef>
                <a:spcPts val="200"/>
              </a:spcBef>
            </a:pPr>
            <a:r>
              <a:rPr lang="en-US" sz="2000" dirty="0">
                <a:sym typeface="Symbol" pitchFamily="18" charset="2"/>
              </a:rPr>
              <a:t>Alice picks a=12 sends </a:t>
            </a:r>
            <a:r>
              <a:rPr lang="en-US" sz="2000" dirty="0" err="1">
                <a:sym typeface="Symbol" pitchFamily="18" charset="2"/>
              </a:rPr>
              <a:t>aG</a:t>
            </a:r>
            <a:r>
              <a:rPr lang="en-US" sz="2000" dirty="0">
                <a:sym typeface="Symbol" pitchFamily="18" charset="2"/>
              </a:rPr>
              <a:t>= (1794,6375)</a:t>
            </a:r>
          </a:p>
          <a:p>
            <a:pPr>
              <a:lnSpc>
                <a:spcPct val="90000"/>
              </a:lnSpc>
              <a:spcBef>
                <a:spcPts val="200"/>
              </a:spcBef>
            </a:pPr>
            <a:r>
              <a:rPr lang="en-US" sz="2000" dirty="0">
                <a:sym typeface="Symbol" pitchFamily="18" charset="2"/>
              </a:rPr>
              <a:t>Bob picks b= 23, sends </a:t>
            </a:r>
            <a:r>
              <a:rPr lang="en-US" sz="2000" dirty="0" err="1">
                <a:sym typeface="Symbol" pitchFamily="18" charset="2"/>
              </a:rPr>
              <a:t>bG</a:t>
            </a:r>
            <a:r>
              <a:rPr lang="en-US" sz="2000" dirty="0">
                <a:sym typeface="Symbol" pitchFamily="18" charset="2"/>
              </a:rPr>
              <a:t>= (3861,1242)</a:t>
            </a:r>
          </a:p>
          <a:p>
            <a:pPr>
              <a:lnSpc>
                <a:spcPct val="90000"/>
              </a:lnSpc>
              <a:spcBef>
                <a:spcPts val="200"/>
              </a:spcBef>
            </a:pPr>
            <a:r>
              <a:rPr lang="en-US" sz="2000" dirty="0">
                <a:sym typeface="Symbol" pitchFamily="18" charset="2"/>
              </a:rPr>
              <a:t>Bob computes 23(1794, 6375)= (1472, 2098)</a:t>
            </a:r>
          </a:p>
          <a:p>
            <a:pPr>
              <a:lnSpc>
                <a:spcPct val="90000"/>
              </a:lnSpc>
              <a:spcBef>
                <a:spcPts val="200"/>
              </a:spcBef>
            </a:pPr>
            <a:r>
              <a:rPr lang="en-US" sz="2000" dirty="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304800" y="1066800"/>
            <a:ext cx="8534400" cy="5029200"/>
          </a:xfrm>
        </p:spPr>
        <p:txBody>
          <a:bodyPr/>
          <a:lstStyle/>
          <a:p>
            <a:pPr>
              <a:lnSpc>
                <a:spcPct val="90000"/>
              </a:lnSpc>
              <a:spcBef>
                <a:spcPts val="200"/>
              </a:spcBef>
            </a:pPr>
            <a:r>
              <a:rPr lang="en-US" sz="2000" dirty="0"/>
              <a:t>Linear case: </a:t>
            </a:r>
            <a:r>
              <a:rPr lang="en-US" sz="2400" dirty="0"/>
              <a:t>s</a:t>
            </a:r>
            <a:r>
              <a:rPr lang="en-US" sz="2000" dirty="0"/>
              <a:t>olve </a:t>
            </a:r>
            <a:r>
              <a:rPr lang="en-US" sz="2000" dirty="0" err="1"/>
              <a:t>ax+by</a:t>
            </a:r>
            <a:r>
              <a:rPr lang="en-US" sz="2000" dirty="0"/>
              <a:t>=c or, find the rational points on the curve C: f(</a:t>
            </a:r>
            <a:r>
              <a:rPr lang="en-US" sz="2000" dirty="0" err="1"/>
              <a:t>x,y</a:t>
            </a:r>
            <a:r>
              <a:rPr lang="en-US" sz="2000" dirty="0"/>
              <a:t>)= </a:t>
            </a:r>
            <a:r>
              <a:rPr lang="en-US" sz="2000" dirty="0" err="1"/>
              <a:t>ax+by</a:t>
            </a:r>
            <a:r>
              <a:rPr lang="en-US" sz="2000" dirty="0"/>
              <a:t>-c=0. </a:t>
            </a:r>
          </a:p>
          <a:p>
            <a:pPr lvl="1">
              <a:lnSpc>
                <a:spcPct val="90000"/>
              </a:lnSpc>
              <a:spcBef>
                <a:spcPts val="200"/>
              </a:spcBef>
            </a:pPr>
            <a:r>
              <a:rPr lang="en-US" sz="1800" dirty="0"/>
              <a:t>Clearing the fractions in x and y, this is equivalent to solving the equation in the integers.  Suppose (</a:t>
            </a:r>
            <a:r>
              <a:rPr lang="en-US" sz="1800" dirty="0" err="1"/>
              <a:t>a,b</a:t>
            </a:r>
            <a:r>
              <a:rPr lang="en-US" sz="1800" dirty="0"/>
              <a:t>)=d, there are x, </a:t>
            </a:r>
            <a:r>
              <a:rPr lang="en-US" sz="1800" dirty="0" err="1"/>
              <a:t>y</a:t>
            </a:r>
            <a:r>
              <a:rPr lang="en-US" sz="1800" dirty="0" err="1">
                <a:latin typeface="Math1Mono"/>
              </a:rPr>
              <a:t>Î</a:t>
            </a:r>
            <a:r>
              <a:rPr lang="en-US" sz="1800" dirty="0" err="1"/>
              <a:t>Z</a:t>
            </a:r>
            <a:r>
              <a:rPr lang="en-US" sz="1800" dirty="0"/>
              <a:t>: </a:t>
            </a:r>
            <a:r>
              <a:rPr lang="en-US" sz="1800" dirty="0" err="1"/>
              <a:t>ax+by</a:t>
            </a:r>
            <a:r>
              <a:rPr lang="en-US" sz="1800" dirty="0"/>
              <a:t>=d.  If </a:t>
            </a:r>
            <a:r>
              <a:rPr lang="en-US" sz="1800" dirty="0" err="1"/>
              <a:t>d|c</a:t>
            </a:r>
            <a:r>
              <a:rPr lang="en-US" sz="1800" dirty="0"/>
              <a:t>, say c=</a:t>
            </a:r>
            <a:r>
              <a:rPr lang="en-US" sz="1800" dirty="0" err="1"/>
              <a:t>d’d</a:t>
            </a:r>
            <a:r>
              <a:rPr lang="en-US" sz="1800" dirty="0"/>
              <a:t>, a(</a:t>
            </a:r>
            <a:r>
              <a:rPr lang="en-US" sz="1800" dirty="0" err="1"/>
              <a:t>d’x</a:t>
            </a:r>
            <a:r>
              <a:rPr lang="en-US" sz="1800" dirty="0"/>
              <a:t>)+b(</a:t>
            </a:r>
            <a:r>
              <a:rPr lang="en-US" sz="1800" dirty="0" err="1"/>
              <a:t>d’y</a:t>
            </a:r>
            <a:r>
              <a:rPr lang="en-US" sz="1800" dirty="0"/>
              <a:t>)=</a:t>
            </a:r>
            <a:r>
              <a:rPr lang="en-US" sz="1800" dirty="0" err="1"/>
              <a:t>d’d</a:t>
            </a:r>
            <a:r>
              <a:rPr lang="en-US" sz="1800" dirty="0"/>
              <a:t>=c and we have a solution.  If d does not divide c, there isn’t any.  We can homogenize the equation to get </a:t>
            </a:r>
            <a:r>
              <a:rPr lang="en-US" sz="1800" dirty="0" err="1"/>
              <a:t>ax+by</a:t>
            </a:r>
            <a:r>
              <a:rPr lang="en-US" sz="1800" dirty="0"/>
              <a:t>=</a:t>
            </a:r>
            <a:r>
              <a:rPr lang="en-US" sz="1800" dirty="0" err="1"/>
              <a:t>cz</a:t>
            </a:r>
            <a:r>
              <a:rPr lang="en-US" sz="1800" dirty="0"/>
              <a:t> and extend this procedure,  here, because of z, there is always a solution.</a:t>
            </a:r>
            <a:endParaRPr lang="en-US" sz="2000" dirty="0"/>
          </a:p>
          <a:p>
            <a:pPr>
              <a:lnSpc>
                <a:spcPct val="90000"/>
              </a:lnSpc>
              <a:spcBef>
                <a:spcPts val="200"/>
              </a:spcBef>
            </a:pPr>
            <a:r>
              <a:rPr lang="en-US" sz="2000" dirty="0"/>
              <a:t>Quadratic (conic) case: solve x</a:t>
            </a:r>
            <a:r>
              <a:rPr lang="en-US" sz="2000" baseline="30000" dirty="0"/>
              <a:t>2</a:t>
            </a:r>
            <a:r>
              <a:rPr lang="en-US" sz="2000" dirty="0"/>
              <a:t>+5y</a:t>
            </a:r>
            <a:r>
              <a:rPr lang="en-US" sz="2000" baseline="30000" dirty="0"/>
              <a:t>2</a:t>
            </a:r>
            <a:r>
              <a:rPr lang="en-US" sz="2000" dirty="0"/>
              <a:t>=1 or find the rational points on the curve C: g(</a:t>
            </a:r>
            <a:r>
              <a:rPr lang="en-US" sz="2000" dirty="0" err="1"/>
              <a:t>x,y</a:t>
            </a:r>
            <a:r>
              <a:rPr lang="en-US" sz="2000" dirty="0"/>
              <a:t>)= x</a:t>
            </a:r>
            <a:r>
              <a:rPr lang="en-US" sz="2000" baseline="30000" dirty="0"/>
              <a:t>2</a:t>
            </a:r>
            <a:r>
              <a:rPr lang="en-US" sz="2000" dirty="0"/>
              <a:t>+5y</a:t>
            </a:r>
            <a:r>
              <a:rPr lang="en-US" sz="2000" baseline="30000" dirty="0"/>
              <a:t>2</a:t>
            </a:r>
            <a:r>
              <a:rPr lang="en-US" sz="2000" dirty="0"/>
              <a:t>-1=0. </a:t>
            </a:r>
          </a:p>
          <a:p>
            <a:pPr lvl="1">
              <a:lnSpc>
                <a:spcPct val="90000"/>
              </a:lnSpc>
              <a:spcBef>
                <a:spcPts val="200"/>
              </a:spcBef>
            </a:pPr>
            <a:r>
              <a:rPr lang="en-US" sz="1800" dirty="0"/>
              <a:t>(-1,0)</a:t>
            </a:r>
            <a:r>
              <a:rPr lang="en-US" sz="1800" dirty="0">
                <a:latin typeface="Math1Mono"/>
              </a:rPr>
              <a:t>Î</a:t>
            </a:r>
            <a:r>
              <a:rPr lang="en-US" sz="1800" dirty="0"/>
              <a:t>C.  Let (</a:t>
            </a:r>
            <a:r>
              <a:rPr lang="en-US" sz="1800" dirty="0" err="1"/>
              <a:t>x,y</a:t>
            </a:r>
            <a:r>
              <a:rPr lang="en-US" sz="1800" dirty="0"/>
              <a:t>) be another rational point and join the two by a line:  y= m(x+1).  Note m is rational. Then x</a:t>
            </a:r>
            <a:r>
              <a:rPr lang="en-US" sz="1800" baseline="30000" dirty="0"/>
              <a:t>2</a:t>
            </a:r>
            <a:r>
              <a:rPr lang="en-US" sz="1800" dirty="0"/>
              <a:t>+5(m(x+1))</a:t>
            </a:r>
            <a:r>
              <a:rPr lang="en-US" sz="1800" baseline="30000" dirty="0"/>
              <a:t>2</a:t>
            </a:r>
            <a:r>
              <a:rPr lang="en-US" sz="1800" dirty="0"/>
              <a:t>=1 and (5m</a:t>
            </a:r>
            <a:r>
              <a:rPr lang="en-US" sz="1800" baseline="30000" dirty="0"/>
              <a:t>2</a:t>
            </a:r>
            <a:r>
              <a:rPr lang="en-US" sz="1800" dirty="0"/>
              <a:t>+1) x</a:t>
            </a:r>
            <a:r>
              <a:rPr lang="en-US" sz="1800" baseline="30000" dirty="0"/>
              <a:t>2</a:t>
            </a:r>
            <a:r>
              <a:rPr lang="en-US" sz="1800" dirty="0"/>
              <a:t>+2 (5m</a:t>
            </a:r>
            <a:r>
              <a:rPr lang="en-US" sz="1800" baseline="30000" dirty="0"/>
              <a:t>2</a:t>
            </a:r>
            <a:r>
              <a:rPr lang="en-US" sz="1800" dirty="0"/>
              <a:t>)x+(5m</a:t>
            </a:r>
            <a:r>
              <a:rPr lang="en-US" sz="1800" baseline="30000" dirty="0"/>
              <a:t>2</a:t>
            </a:r>
            <a:r>
              <a:rPr lang="en-US" sz="1800" dirty="0"/>
              <a:t>-1)= 0 </a:t>
            </a:r>
            <a:r>
              <a:rPr lang="en-US" sz="1800" dirty="0">
                <a:sym typeface="Wingdings" pitchFamily="2" charset="2"/>
              </a:rPr>
              <a:t> </a:t>
            </a:r>
            <a:r>
              <a:rPr lang="en-US" sz="1800" dirty="0"/>
              <a:t>x</a:t>
            </a:r>
            <a:r>
              <a:rPr lang="en-US" sz="1800" baseline="30000" dirty="0"/>
              <a:t>2</a:t>
            </a:r>
            <a:r>
              <a:rPr lang="en-US" sz="1800" dirty="0"/>
              <a:t>+2 [(5m</a:t>
            </a:r>
            <a:r>
              <a:rPr lang="en-US" sz="1800" baseline="30000" dirty="0"/>
              <a:t>2</a:t>
            </a:r>
            <a:r>
              <a:rPr lang="en-US" sz="1800" dirty="0"/>
              <a:t>)/(5m</a:t>
            </a:r>
            <a:r>
              <a:rPr lang="en-US" sz="1800" baseline="30000" dirty="0"/>
              <a:t>2</a:t>
            </a:r>
            <a:r>
              <a:rPr lang="en-US" sz="1800" dirty="0"/>
              <a:t>+1)] x + [(5m</a:t>
            </a:r>
            <a:r>
              <a:rPr lang="en-US" sz="1800" baseline="30000" dirty="0"/>
              <a:t>2</a:t>
            </a:r>
            <a:r>
              <a:rPr lang="en-US" sz="1800" dirty="0"/>
              <a:t>-1)/(5m</a:t>
            </a:r>
            <a:r>
              <a:rPr lang="en-US" sz="1800" baseline="30000" dirty="0"/>
              <a:t>2</a:t>
            </a:r>
            <a:r>
              <a:rPr lang="en-US" sz="1800" dirty="0"/>
              <a:t>+1)]= 0.  Completing the square and simplifying we get  (x+(5m</a:t>
            </a:r>
            <a:r>
              <a:rPr lang="en-US" sz="1800" baseline="30000" dirty="0"/>
              <a:t>2</a:t>
            </a:r>
            <a:r>
              <a:rPr lang="en-US" sz="1800" dirty="0"/>
              <a:t>)/(5m</a:t>
            </a:r>
            <a:r>
              <a:rPr lang="en-US" sz="1800" baseline="30000" dirty="0"/>
              <a:t>2</a:t>
            </a:r>
            <a:r>
              <a:rPr lang="en-US" sz="1800" dirty="0"/>
              <a:t>+1))</a:t>
            </a:r>
            <a:r>
              <a:rPr lang="en-US" sz="1800" baseline="30000" dirty="0"/>
              <a:t> 2</a:t>
            </a:r>
            <a:r>
              <a:rPr lang="en-US" sz="1800" dirty="0"/>
              <a:t>= [25m</a:t>
            </a:r>
            <a:r>
              <a:rPr lang="en-US" sz="1800" baseline="30000" dirty="0"/>
              <a:t>4</a:t>
            </a:r>
            <a:r>
              <a:rPr lang="en-US" sz="1800" dirty="0"/>
              <a:t> –(25m</a:t>
            </a:r>
            <a:r>
              <a:rPr lang="en-US" sz="1800" baseline="30000" dirty="0"/>
              <a:t>4</a:t>
            </a:r>
            <a:r>
              <a:rPr lang="en-US" sz="1800" dirty="0"/>
              <a:t> -1)]/(5m</a:t>
            </a:r>
            <a:r>
              <a:rPr lang="en-US" sz="1800" baseline="30000" dirty="0"/>
              <a:t>2</a:t>
            </a:r>
            <a:r>
              <a:rPr lang="en-US" sz="1800" dirty="0"/>
              <a:t>+1)</a:t>
            </a:r>
            <a:r>
              <a:rPr lang="en-US" sz="1800" baseline="30000" dirty="0"/>
              <a:t>2</a:t>
            </a:r>
            <a:r>
              <a:rPr lang="en-US" sz="1800" dirty="0"/>
              <a:t>= 1/(5m</a:t>
            </a:r>
            <a:r>
              <a:rPr lang="en-US" sz="1800" baseline="30000" dirty="0"/>
              <a:t>2</a:t>
            </a:r>
            <a:r>
              <a:rPr lang="en-US" sz="1800" dirty="0"/>
              <a:t>+1)</a:t>
            </a:r>
            <a:r>
              <a:rPr lang="en-US" sz="1800" baseline="30000" dirty="0"/>
              <a:t>2</a:t>
            </a:r>
            <a:r>
              <a:rPr lang="en-US" sz="1800" dirty="0"/>
              <a:t>.  So x= ±(1-5m</a:t>
            </a:r>
            <a:r>
              <a:rPr lang="en-US" sz="1800" baseline="30000" dirty="0"/>
              <a:t>2</a:t>
            </a:r>
            <a:r>
              <a:rPr lang="en-US" sz="1800" dirty="0"/>
              <a:t>)/(5m</a:t>
            </a:r>
            <a:r>
              <a:rPr lang="en-US" sz="1800" baseline="30000" dirty="0"/>
              <a:t>2</a:t>
            </a:r>
            <a:r>
              <a:rPr lang="en-US" sz="1800" dirty="0"/>
              <a:t>+1) and substituting in the linear equation, y= ±(2m)/(5m</a:t>
            </a:r>
            <a:r>
              <a:rPr lang="en-US" sz="1800" baseline="30000" dirty="0"/>
              <a:t>2</a:t>
            </a:r>
            <a:r>
              <a:rPr lang="en-US" sz="1800" dirty="0"/>
              <a:t>+1).  These are all the solutions.</a:t>
            </a:r>
          </a:p>
          <a:p>
            <a:pPr>
              <a:lnSpc>
                <a:spcPct val="90000"/>
              </a:lnSpc>
              <a:spcBef>
                <a:spcPts val="200"/>
              </a:spcBef>
            </a:pPr>
            <a:r>
              <a:rPr lang="en-US" sz="2000" dirty="0"/>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295400"/>
            <a:ext cx="8534400" cy="4343400"/>
          </a:xfrm>
          <a:noFill/>
        </p:spPr>
        <p:txBody>
          <a:bodyPr/>
          <a:lstStyle/>
          <a:p>
            <a:pPr>
              <a:spcBef>
                <a:spcPts val="200"/>
              </a:spcBef>
            </a:pPr>
            <a:r>
              <a:rPr lang="en-US" sz="2000" dirty="0"/>
              <a:t>Curves are selected at random subject to resistance to known attacks like Hellman-</a:t>
            </a:r>
            <a:r>
              <a:rPr lang="en-US" sz="2000" dirty="0" err="1"/>
              <a:t>Pohlig</a:t>
            </a:r>
            <a:r>
              <a:rPr lang="en-US" sz="2000" dirty="0"/>
              <a:t>-Silver and Pollard rho.</a:t>
            </a:r>
          </a:p>
          <a:p>
            <a:pPr marL="1390650" lvl="2" indent="-533400">
              <a:spcBef>
                <a:spcPts val="200"/>
              </a:spcBef>
              <a:buFontTx/>
              <a:buAutoNum type="arabicPeriod"/>
            </a:pPr>
            <a:r>
              <a:rPr lang="en-US" sz="2000" dirty="0"/>
              <a:t>#E(</a:t>
            </a:r>
            <a:r>
              <a:rPr lang="en-US" sz="2000" dirty="0" err="1"/>
              <a:t>F</a:t>
            </a:r>
            <a:r>
              <a:rPr lang="en-US" sz="2000" baseline="-25000" dirty="0" err="1"/>
              <a:t>q</a:t>
            </a:r>
            <a:r>
              <a:rPr lang="en-US" sz="2000" dirty="0"/>
              <a:t>) should be divisible by a large prime, n.</a:t>
            </a:r>
          </a:p>
          <a:p>
            <a:pPr marL="1390650" lvl="2" indent="-533400">
              <a:spcBef>
                <a:spcPts val="200"/>
              </a:spcBef>
              <a:buFontTx/>
              <a:buAutoNum type="arabicPeriod"/>
            </a:pPr>
            <a:r>
              <a:rPr lang="en-US" sz="2000" dirty="0"/>
              <a:t>#E(</a:t>
            </a:r>
            <a:r>
              <a:rPr lang="en-US" sz="2000" dirty="0" err="1"/>
              <a:t>F</a:t>
            </a:r>
            <a:r>
              <a:rPr lang="en-US" sz="2000" baseline="-25000" dirty="0" err="1"/>
              <a:t>q</a:t>
            </a:r>
            <a:r>
              <a:rPr lang="en-US" sz="2000" dirty="0"/>
              <a:t>) should not be q</a:t>
            </a:r>
          </a:p>
          <a:p>
            <a:pPr marL="1390650" lvl="2" indent="-533400">
              <a:spcBef>
                <a:spcPts val="200"/>
              </a:spcBef>
              <a:buFontTx/>
              <a:buAutoNum type="arabicPeriod"/>
            </a:pPr>
            <a:r>
              <a:rPr lang="en-US" sz="2000" dirty="0"/>
              <a:t>n should not divide q</a:t>
            </a:r>
            <a:r>
              <a:rPr lang="en-US" sz="2000" baseline="30000" dirty="0"/>
              <a:t>k</a:t>
            </a:r>
            <a:r>
              <a:rPr lang="en-US" sz="2000" dirty="0"/>
              <a:t>-1</a:t>
            </a:r>
          </a:p>
          <a:p>
            <a:pPr>
              <a:spcBef>
                <a:spcPts val="200"/>
              </a:spcBef>
            </a:pPr>
            <a:r>
              <a:rPr lang="en-US" sz="2000" dirty="0"/>
              <a:t>Method of selecting curves</a:t>
            </a:r>
          </a:p>
          <a:p>
            <a:pPr lvl="1">
              <a:spcBef>
                <a:spcPts val="200"/>
              </a:spcBef>
            </a:pPr>
            <a:r>
              <a:rPr lang="en-US" sz="2000" dirty="0"/>
              <a:t>Select </a:t>
            </a:r>
            <a:r>
              <a:rPr lang="en-US" sz="2000" dirty="0" err="1"/>
              <a:t>a,b</a:t>
            </a:r>
            <a:r>
              <a:rPr lang="en-US" sz="2000" dirty="0"/>
              <a:t> at random with </a:t>
            </a:r>
            <a:r>
              <a:rPr lang="en-US" sz="2000" dirty="0">
                <a:sym typeface="Symbol" pitchFamily="18" charset="2"/>
              </a:rPr>
              <a:t>(</a:t>
            </a:r>
            <a:r>
              <a:rPr lang="en-US" altLang="ko-KR" sz="2000" dirty="0">
                <a:ea typeface="Gulim" pitchFamily="34" charset="-127"/>
              </a:rPr>
              <a:t>4a</a:t>
            </a:r>
            <a:r>
              <a:rPr lang="en-US" altLang="ko-KR" sz="2000" baseline="30000" dirty="0">
                <a:ea typeface="Gulim" pitchFamily="34" charset="-127"/>
              </a:rPr>
              <a:t>3</a:t>
            </a:r>
            <a:r>
              <a:rPr lang="en-US" altLang="ko-KR" sz="2000" dirty="0">
                <a:ea typeface="Gulim" pitchFamily="34" charset="-127"/>
              </a:rPr>
              <a:t>+27b</a:t>
            </a:r>
            <a:r>
              <a:rPr lang="en-US" altLang="ko-KR" sz="2000" baseline="30000" dirty="0">
                <a:ea typeface="Gulim" pitchFamily="34" charset="-127"/>
              </a:rPr>
              <a:t>2</a:t>
            </a:r>
            <a:r>
              <a:rPr lang="en-US" altLang="ko-KR" sz="2000" dirty="0">
                <a:ea typeface="Gulim" pitchFamily="34" charset="-127"/>
              </a:rPr>
              <a:t>)</a:t>
            </a:r>
            <a:r>
              <a:rPr lang="en-US" sz="2000" dirty="0">
                <a:sym typeface="Symbol" pitchFamily="18" charset="2"/>
              </a:rPr>
              <a:t></a:t>
            </a:r>
            <a:r>
              <a:rPr lang="en-US" altLang="ko-KR" sz="2000" dirty="0">
                <a:ea typeface="Gulim" pitchFamily="34" charset="-127"/>
              </a:rPr>
              <a:t>0</a:t>
            </a:r>
          </a:p>
          <a:p>
            <a:pPr lvl="1">
              <a:spcBef>
                <a:spcPts val="200"/>
              </a:spcBef>
            </a:pPr>
            <a:r>
              <a:rPr lang="en-US" altLang="ko-KR" sz="2000" dirty="0">
                <a:ea typeface="Gulim" pitchFamily="34" charset="-127"/>
              </a:rPr>
              <a:t>Calculate N= </a:t>
            </a:r>
            <a:r>
              <a:rPr lang="en-US" sz="2000" dirty="0"/>
              <a:t>#E(</a:t>
            </a:r>
            <a:r>
              <a:rPr lang="en-US" sz="2000" dirty="0" err="1"/>
              <a:t>F</a:t>
            </a:r>
            <a:r>
              <a:rPr lang="en-US" sz="2000" baseline="-25000" dirty="0" err="1"/>
              <a:t>q</a:t>
            </a:r>
            <a:r>
              <a:rPr lang="en-US" sz="2000" dirty="0"/>
              <a:t>).</a:t>
            </a:r>
          </a:p>
          <a:p>
            <a:pPr lvl="1">
              <a:spcBef>
                <a:spcPts val="200"/>
              </a:spcBef>
            </a:pPr>
            <a:r>
              <a:rPr lang="en-US" sz="2000" dirty="0"/>
              <a:t>Factor N and verify 1, 2, 3 above.</a:t>
            </a:r>
          </a:p>
          <a:p>
            <a:pPr lvl="1">
              <a:spcBef>
                <a:spcPts val="200"/>
              </a:spcBef>
            </a:pPr>
            <a:r>
              <a:rPr lang="en-US" sz="2000" dirty="0"/>
              <a:t>If the coefficients are selected at random, the order of the curves are uniformly distributed (</a:t>
            </a:r>
            <a:r>
              <a:rPr lang="en-US" sz="2000" dirty="0" err="1"/>
              <a:t>Lenstra</a:t>
            </a:r>
            <a:r>
              <a:rPr lang="en-US" sz="2000" dirty="0"/>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76200" y="1447800"/>
            <a:ext cx="8686800" cy="4572000"/>
          </a:xfrm>
          <a:noFill/>
        </p:spPr>
        <p:txBody>
          <a:bodyPr/>
          <a:lstStyle/>
          <a:p>
            <a:pPr marL="609600" indent="-609600"/>
            <a:r>
              <a:rPr lang="en-US" sz="2000" dirty="0"/>
              <a:t>Given p and a parameter S, generate an acceptable E.</a:t>
            </a:r>
          </a:p>
          <a:p>
            <a:pPr marL="609600" indent="-609600">
              <a:buNone/>
            </a:pPr>
            <a:endParaRPr lang="en-US" sz="2400" dirty="0"/>
          </a:p>
          <a:p>
            <a:pPr marL="1009650" lvl="1" indent="-609600">
              <a:spcBef>
                <a:spcPts val="200"/>
              </a:spcBef>
              <a:buFont typeface="+mj-lt"/>
              <a:buAutoNum type="arabicPeriod"/>
            </a:pPr>
            <a:r>
              <a:rPr lang="en-US" sz="2000" dirty="0"/>
              <a:t>Generate random </a:t>
            </a:r>
            <a:r>
              <a:rPr lang="en-US" sz="2000" dirty="0" err="1"/>
              <a:t>a,b</a:t>
            </a:r>
            <a:r>
              <a:rPr lang="en-US" sz="2000" dirty="0">
                <a:latin typeface="Math1Mono"/>
              </a:rPr>
              <a:t>𝝴</a:t>
            </a:r>
            <a:r>
              <a:rPr lang="en-US" sz="2000" dirty="0"/>
              <a:t>F</a:t>
            </a:r>
            <a:r>
              <a:rPr lang="en-US" sz="2000" baseline="-25000" dirty="0"/>
              <a:t>p</a:t>
            </a:r>
            <a:r>
              <a:rPr lang="en-US" sz="2000" dirty="0"/>
              <a:t>. </a:t>
            </a:r>
          </a:p>
          <a:p>
            <a:pPr marL="1009650" lvl="1" indent="-609600">
              <a:spcBef>
                <a:spcPts val="200"/>
              </a:spcBef>
              <a:buFont typeface="+mj-lt"/>
              <a:buAutoNum type="arabicPeriod"/>
            </a:pPr>
            <a:r>
              <a:rPr lang="en-US" sz="2000" dirty="0"/>
              <a:t>If </a:t>
            </a:r>
            <a:r>
              <a:rPr lang="en-US" sz="2000" dirty="0">
                <a:latin typeface="Math1Mono"/>
              </a:rPr>
              <a:t>𝛥</a:t>
            </a:r>
            <a:r>
              <a:rPr lang="en-US" sz="2000" dirty="0"/>
              <a:t>=0 go to 1.</a:t>
            </a:r>
          </a:p>
          <a:p>
            <a:pPr marL="1009650" lvl="1" indent="-609600">
              <a:spcBef>
                <a:spcPts val="200"/>
              </a:spcBef>
              <a:buFont typeface="+mj-lt"/>
              <a:buAutoNum type="arabicPeriod"/>
            </a:pPr>
            <a:r>
              <a:rPr lang="en-US" sz="2000" dirty="0"/>
              <a:t>Determine N= #</a:t>
            </a:r>
            <a:r>
              <a:rPr lang="en-US" sz="2000" dirty="0" err="1"/>
              <a:t>E</a:t>
            </a:r>
            <a:r>
              <a:rPr lang="en-US" sz="2000" baseline="-25000" dirty="0" err="1"/>
              <a:t>p</a:t>
            </a:r>
            <a:r>
              <a:rPr lang="en-US" sz="2000" dirty="0"/>
              <a:t>(</a:t>
            </a:r>
            <a:r>
              <a:rPr lang="en-US" sz="2000" dirty="0" err="1"/>
              <a:t>a,b</a:t>
            </a:r>
            <a:r>
              <a:rPr lang="en-US" sz="2000" dirty="0"/>
              <a:t>)</a:t>
            </a:r>
          </a:p>
          <a:p>
            <a:pPr marL="1009650" lvl="1" indent="-609600">
              <a:spcBef>
                <a:spcPts val="200"/>
              </a:spcBef>
              <a:buFont typeface="+mj-lt"/>
              <a:buAutoNum type="arabicPeriod"/>
            </a:pPr>
            <a:r>
              <a:rPr lang="en-US" sz="2000" dirty="0"/>
              <a:t>If </a:t>
            </a:r>
            <a:r>
              <a:rPr lang="en-US" sz="2000" dirty="0" err="1"/>
              <a:t>E</a:t>
            </a:r>
            <a:r>
              <a:rPr lang="en-US" sz="2000" baseline="-25000" dirty="0" err="1"/>
              <a:t>p</a:t>
            </a:r>
            <a:r>
              <a:rPr lang="en-US" sz="2000" dirty="0"/>
              <a:t>(</a:t>
            </a:r>
            <a:r>
              <a:rPr lang="en-US" sz="2000" dirty="0" err="1"/>
              <a:t>a,b</a:t>
            </a:r>
            <a:r>
              <a:rPr lang="en-US" sz="2000" dirty="0"/>
              <a:t>) is </a:t>
            </a:r>
            <a:r>
              <a:rPr lang="en-US" sz="2000" dirty="0" err="1"/>
              <a:t>anomolous</a:t>
            </a:r>
            <a:r>
              <a:rPr lang="en-US" sz="2000" dirty="0"/>
              <a:t> (p=N), go to 1.</a:t>
            </a:r>
          </a:p>
          <a:p>
            <a:pPr marL="1009650" lvl="1" indent="-609600">
              <a:spcBef>
                <a:spcPts val="200"/>
              </a:spcBef>
              <a:buFont typeface="+mj-lt"/>
              <a:buAutoNum type="arabicPeriod"/>
            </a:pPr>
            <a:r>
              <a:rPr lang="en-US" sz="2000" dirty="0"/>
              <a:t>If </a:t>
            </a:r>
            <a:r>
              <a:rPr lang="en-US" sz="2000" dirty="0" err="1"/>
              <a:t>E</a:t>
            </a:r>
            <a:r>
              <a:rPr lang="en-US" sz="2000" baseline="-25000" dirty="0" err="1"/>
              <a:t>p</a:t>
            </a:r>
            <a:r>
              <a:rPr lang="en-US" sz="2000" dirty="0" err="1"/>
              <a:t>(a,b</a:t>
            </a:r>
            <a:r>
              <a:rPr lang="en-US" sz="2000" dirty="0"/>
              <a:t>) is subject to MOV attack, there is an l&lt;lg(p)</a:t>
            </a:r>
            <a:r>
              <a:rPr lang="en-US" sz="2000" baseline="30000" dirty="0"/>
              <a:t>2</a:t>
            </a:r>
            <a:r>
              <a:rPr lang="en-US" sz="2000" dirty="0"/>
              <a:t>/(lg(lg(p))</a:t>
            </a:r>
            <a:r>
              <a:rPr lang="en-US" sz="2000" baseline="30000" dirty="0"/>
              <a:t>2</a:t>
            </a:r>
            <a:r>
              <a:rPr lang="en-US" sz="2000" dirty="0"/>
              <a:t>: p</a:t>
            </a:r>
            <a:r>
              <a:rPr lang="en-US" sz="2000" baseline="30000" dirty="0"/>
              <a:t>l</a:t>
            </a:r>
            <a:r>
              <a:rPr lang="en-US" sz="2000" dirty="0"/>
              <a:t>=1 (mod N), go to 1.</a:t>
            </a:r>
          </a:p>
          <a:p>
            <a:pPr marL="1009650" lvl="1" indent="-609600">
              <a:spcBef>
                <a:spcPts val="200"/>
              </a:spcBef>
              <a:buFont typeface="+mj-lt"/>
              <a:buAutoNum type="arabicPeriod"/>
            </a:pPr>
            <a:r>
              <a:rPr lang="en-US" sz="2000" dirty="0"/>
              <a:t>Factor N, if it takes too long, go to 1.</a:t>
            </a:r>
          </a:p>
          <a:p>
            <a:pPr marL="1009650" lvl="1" indent="-609600">
              <a:spcBef>
                <a:spcPts val="200"/>
              </a:spcBef>
              <a:buFont typeface="+mj-lt"/>
              <a:buAutoNum type="arabicPeriod"/>
            </a:pPr>
            <a:r>
              <a:rPr lang="en-US" sz="2000" dirty="0"/>
              <a:t>If N=</a:t>
            </a:r>
            <a:r>
              <a:rPr lang="en-US" sz="2000" dirty="0" err="1"/>
              <a:t>sxr</a:t>
            </a:r>
            <a:r>
              <a:rPr lang="en-US" sz="2000" dirty="0"/>
              <a:t>, </a:t>
            </a:r>
            <a:r>
              <a:rPr lang="en-US" sz="2000" dirty="0" err="1"/>
              <a:t>s</a:t>
            </a:r>
            <a:r>
              <a:rPr lang="en-US" sz="2000" dirty="0" err="1">
                <a:latin typeface="Math1Mono"/>
              </a:rPr>
              <a:t>≦</a:t>
            </a:r>
            <a:r>
              <a:rPr lang="en-US" sz="2000" dirty="0" err="1"/>
              <a:t>S</a:t>
            </a:r>
            <a:r>
              <a:rPr lang="en-US" sz="2000" dirty="0"/>
              <a:t> return E</a:t>
            </a:r>
            <a:r>
              <a:rPr lang="en-US" sz="2000" baseline="-25000" dirty="0"/>
              <a:t>p</a:t>
            </a:r>
            <a:r>
              <a:rPr lang="en-US" sz="2000" dirty="0"/>
              <a:t>(</a:t>
            </a:r>
            <a:r>
              <a:rPr lang="en-US" sz="2000" dirty="0" err="1"/>
              <a:t>a,b</a:t>
            </a:r>
            <a:r>
              <a:rPr lang="en-US" sz="2000" dirty="0"/>
              <a:t>)</a:t>
            </a:r>
          </a:p>
          <a:p>
            <a:pPr marL="1009650" lvl="1" indent="-609600">
              <a:spcBef>
                <a:spcPts val="200"/>
              </a:spcBef>
              <a:buFont typeface="+mj-lt"/>
              <a:buAutoNum type="arabicPeriod"/>
            </a:pPr>
            <a:r>
              <a:rPr lang="en-US" sz="2000" dirty="0"/>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t>Parameters</a:t>
            </a:r>
          </a:p>
          <a:p>
            <a:pPr>
              <a:lnSpc>
                <a:spcPct val="90000"/>
              </a:lnSpc>
            </a:pPr>
            <a:r>
              <a:rPr lang="en-US" sz="2000" dirty="0"/>
              <a:t>I=  inverse cost in GF(p).</a:t>
            </a:r>
          </a:p>
          <a:p>
            <a:pPr>
              <a:lnSpc>
                <a:spcPct val="90000"/>
              </a:lnSpc>
            </a:pPr>
            <a:r>
              <a:rPr lang="en-US" sz="2000" dirty="0"/>
              <a:t>S=  square cost GF(p).</a:t>
            </a:r>
          </a:p>
          <a:p>
            <a:pPr>
              <a:lnSpc>
                <a:spcPct val="90000"/>
              </a:lnSpc>
            </a:pPr>
            <a:r>
              <a:rPr lang="en-US" sz="2000" dirty="0"/>
              <a:t>M= multiply cost GF(p)</a:t>
            </a:r>
          </a:p>
        </p:txBody>
      </p:sp>
      <p:graphicFrame>
        <p:nvGraphicFramePr>
          <p:cNvPr id="8" name="Table 7"/>
          <p:cNvGraphicFramePr>
            <a:graphicFrameLocks noGrp="1"/>
          </p:cNvGraphicFramePr>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I+2S+2M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Add, Sub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a:t>
                      </a:r>
                      <a:r>
                        <a:rPr lang="en-US" sz="1800" dirty="0" err="1"/>
                        <a:t>lg</a:t>
                      </a:r>
                      <a:r>
                        <a:rPr lang="en-US" sz="1800" dirty="0"/>
                        <a:t>(n))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 + S+ 2M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Multiply</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a:t>
                      </a:r>
                      <a:r>
                        <a:rPr lang="en-US" sz="1800" dirty="0" err="1"/>
                        <a:t>lg</a:t>
                      </a:r>
                      <a:r>
                        <a:rPr lang="en-US" sz="1800" dirty="0"/>
                        <a:t>(n)</a:t>
                      </a:r>
                      <a:r>
                        <a:rPr lang="en-US" sz="1800" baseline="30000" dirty="0"/>
                        <a:t>2</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t>2P+Q</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2I + 2S + 2M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Invert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O(</a:t>
                      </a:r>
                      <a:r>
                        <a:rPr lang="en-US" sz="1800" dirty="0" err="1"/>
                        <a:t>lg</a:t>
                      </a:r>
                      <a:r>
                        <a:rPr lang="en-US" sz="1800" dirty="0"/>
                        <a:t>(n)</a:t>
                      </a:r>
                      <a:r>
                        <a:rPr lang="en-US" sz="1800" baseline="30000" dirty="0"/>
                        <a:t>2</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t>P+Q, P-Q</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I+2S+4M</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Exp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O(</a:t>
                      </a:r>
                      <a:r>
                        <a:rPr lang="en-US" sz="1800" dirty="0" err="1"/>
                        <a:t>lg</a:t>
                      </a:r>
                      <a:r>
                        <a:rPr lang="en-US" sz="1800" dirty="0"/>
                        <a:t>(n)</a:t>
                      </a:r>
                      <a:r>
                        <a:rPr lang="en-US" sz="1800" baseline="30000" dirty="0"/>
                        <a:t>3</a:t>
                      </a:r>
                      <a:r>
                        <a:rPr lang="en-US" sz="1800" dirty="0"/>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1752600"/>
            <a:ext cx="8001000" cy="4419600"/>
          </a:xfrm>
        </p:spPr>
        <p:txBody>
          <a:bodyPr/>
          <a:lstStyle/>
          <a:p>
            <a:pPr>
              <a:spcBef>
                <a:spcPts val="200"/>
              </a:spcBef>
            </a:pPr>
            <a:r>
              <a:rPr lang="en-US" altLang="zh-TW" sz="2000" dirty="0">
                <a:ea typeface="PMingLiU" pitchFamily="18" charset="-120"/>
              </a:rPr>
              <a:t>n= [</a:t>
            </a:r>
            <a:r>
              <a:rPr lang="en-US" altLang="zh-TW" sz="2000" dirty="0" err="1">
                <a:ea typeface="PMingLiU" pitchFamily="18" charset="-120"/>
              </a:rPr>
              <a:t>lg</a:t>
            </a:r>
            <a:r>
              <a:rPr lang="en-US" altLang="zh-TW" sz="2000" dirty="0">
                <a:ea typeface="PMingLiU" pitchFamily="18" charset="-120"/>
              </a:rPr>
              <a:t>(p)] (for EC), N= [</a:t>
            </a:r>
            <a:r>
              <a:rPr lang="en-US" altLang="zh-TW" sz="2000" dirty="0" err="1">
                <a:ea typeface="PMingLiU" pitchFamily="18" charset="-120"/>
              </a:rPr>
              <a:t>lg</a:t>
            </a:r>
            <a:r>
              <a:rPr lang="en-US" altLang="zh-TW" sz="2000" dirty="0">
                <a:ea typeface="PMingLiU" pitchFamily="18" charset="-120"/>
              </a:rPr>
              <a:t>(p)] for DLP.</a:t>
            </a:r>
          </a:p>
          <a:p>
            <a:pPr>
              <a:spcBef>
                <a:spcPts val="200"/>
              </a:spcBef>
            </a:pPr>
            <a:r>
              <a:rPr lang="en-US" altLang="zh-TW" sz="2000" dirty="0">
                <a:ea typeface="PMingLiU" pitchFamily="18" charset="-120"/>
              </a:rPr>
              <a:t>The cost to break DLP with best known algorithm (IC) is </a:t>
            </a:r>
            <a:r>
              <a:rPr lang="en-US" altLang="zh-TW" sz="2000" dirty="0" err="1">
                <a:ea typeface="PMingLiU" pitchFamily="18" charset="-120"/>
              </a:rPr>
              <a:t>c</a:t>
            </a:r>
            <a:r>
              <a:rPr lang="en-US" altLang="zh-TW" sz="2000" baseline="-25000" dirty="0" err="1">
                <a:ea typeface="PMingLiU" pitchFamily="18" charset="-120"/>
              </a:rPr>
              <a:t>DLP</a:t>
            </a:r>
            <a:r>
              <a:rPr lang="en-US" altLang="zh-TW" sz="2000" dirty="0">
                <a:ea typeface="PMingLiU" pitchFamily="18" charset="-120"/>
              </a:rPr>
              <a:t>(N)= exp(c</a:t>
            </a:r>
            <a:r>
              <a:rPr lang="en-US" altLang="zh-TW" sz="2000" baseline="-25000" dirty="0">
                <a:ea typeface="PMingLiU" pitchFamily="18" charset="-120"/>
              </a:rPr>
              <a:t>0</a:t>
            </a:r>
            <a:r>
              <a:rPr lang="en-US" altLang="zh-TW" sz="2000" dirty="0">
                <a:ea typeface="PMingLiU" pitchFamily="18" charset="-120"/>
              </a:rPr>
              <a:t> N</a:t>
            </a:r>
            <a:r>
              <a:rPr lang="en-US" altLang="zh-TW" sz="2000" baseline="30000" dirty="0">
                <a:ea typeface="PMingLiU" pitchFamily="18" charset="-120"/>
              </a:rPr>
              <a:t>1/3</a:t>
            </a:r>
            <a:r>
              <a:rPr lang="en-US" altLang="zh-TW" sz="2000" dirty="0">
                <a:ea typeface="PMingLiU" pitchFamily="18" charset="-120"/>
              </a:rPr>
              <a:t> </a:t>
            </a:r>
            <a:r>
              <a:rPr lang="en-US" altLang="zh-TW" sz="2000" dirty="0" err="1">
                <a:ea typeface="PMingLiU" pitchFamily="18" charset="-120"/>
              </a:rPr>
              <a:t>ln</a:t>
            </a:r>
            <a:r>
              <a:rPr lang="en-US" altLang="zh-TW" sz="2000" dirty="0">
                <a:ea typeface="PMingLiU" pitchFamily="18" charset="-120"/>
              </a:rPr>
              <a:t>(N </a:t>
            </a:r>
            <a:r>
              <a:rPr lang="en-US" altLang="zh-TW" sz="2000" dirty="0" err="1">
                <a:ea typeface="PMingLiU" pitchFamily="18" charset="-120"/>
              </a:rPr>
              <a:t>ln</a:t>
            </a:r>
            <a:r>
              <a:rPr lang="en-US" altLang="zh-TW" sz="2000" dirty="0">
                <a:ea typeface="PMingLiU" pitchFamily="18" charset="-120"/>
              </a:rPr>
              <a:t>(2))</a:t>
            </a:r>
            <a:r>
              <a:rPr lang="en-US" altLang="zh-TW" sz="2000" baseline="30000" dirty="0">
                <a:ea typeface="PMingLiU" pitchFamily="18" charset="-120"/>
              </a:rPr>
              <a:t>2/3</a:t>
            </a:r>
            <a:r>
              <a:rPr lang="en-US" altLang="zh-TW" sz="2000" dirty="0">
                <a:ea typeface="PMingLiU" pitchFamily="18" charset="-120"/>
              </a:rPr>
              <a:t>).</a:t>
            </a:r>
          </a:p>
          <a:p>
            <a:pPr>
              <a:spcBef>
                <a:spcPts val="200"/>
              </a:spcBef>
            </a:pPr>
            <a:r>
              <a:rPr lang="en-US" altLang="zh-TW" sz="2000" dirty="0">
                <a:ea typeface="PMingLiU" pitchFamily="18" charset="-120"/>
              </a:rPr>
              <a:t>The cost to break ECDLP with best known algorithm (IC) is </a:t>
            </a:r>
            <a:r>
              <a:rPr lang="en-US" altLang="zh-TW" sz="2000" dirty="0" err="1">
                <a:ea typeface="PMingLiU" pitchFamily="18" charset="-120"/>
              </a:rPr>
              <a:t>c</a:t>
            </a:r>
            <a:r>
              <a:rPr lang="en-US" altLang="zh-TW" sz="2000" baseline="-25000" dirty="0" err="1">
                <a:ea typeface="PMingLiU" pitchFamily="18" charset="-120"/>
              </a:rPr>
              <a:t>ECDLP</a:t>
            </a:r>
            <a:r>
              <a:rPr lang="en-US" altLang="zh-TW" sz="2000" dirty="0">
                <a:ea typeface="PMingLiU" pitchFamily="18" charset="-120"/>
              </a:rPr>
              <a:t>(n)= 2</a:t>
            </a:r>
            <a:r>
              <a:rPr lang="en-US" altLang="zh-TW" sz="2000" baseline="30000" dirty="0">
                <a:ea typeface="PMingLiU" pitchFamily="18" charset="-120"/>
              </a:rPr>
              <a:t>n/2</a:t>
            </a:r>
            <a:r>
              <a:rPr lang="en-US" altLang="zh-TW" sz="2000" dirty="0">
                <a:ea typeface="PMingLiU" pitchFamily="18" charset="-120"/>
              </a:rPr>
              <a:t>.</a:t>
            </a:r>
          </a:p>
          <a:p>
            <a:pPr>
              <a:spcBef>
                <a:spcPts val="200"/>
              </a:spcBef>
            </a:pPr>
            <a:r>
              <a:rPr lang="en-US" altLang="zh-TW" sz="2000" dirty="0">
                <a:ea typeface="PMingLiU" pitchFamily="18" charset="-120"/>
              </a:rPr>
              <a:t>n= </a:t>
            </a:r>
            <a:r>
              <a:rPr lang="en-US" altLang="zh-TW" sz="2000" dirty="0">
                <a:latin typeface="Math1" pitchFamily="2" charset="2"/>
                <a:ea typeface="PMingLiU" pitchFamily="18" charset="-120"/>
              </a:rPr>
              <a:t>b</a:t>
            </a:r>
            <a:r>
              <a:rPr lang="en-US" altLang="zh-TW" sz="2000" dirty="0">
                <a:ea typeface="PMingLiU" pitchFamily="18" charset="-120"/>
              </a:rPr>
              <a:t>(N</a:t>
            </a:r>
            <a:r>
              <a:rPr lang="en-US" altLang="zh-TW" sz="2000" baseline="30000" dirty="0">
                <a:ea typeface="PMingLiU" pitchFamily="18" charset="-120"/>
              </a:rPr>
              <a:t>1/3</a:t>
            </a:r>
            <a:r>
              <a:rPr lang="en-US" altLang="zh-TW" sz="2000" dirty="0">
                <a:ea typeface="PMingLiU" pitchFamily="18" charset="-120"/>
              </a:rPr>
              <a:t>) ln(N(ln(2))</a:t>
            </a:r>
            <a:r>
              <a:rPr lang="en-US" altLang="zh-TW" sz="2000" baseline="30000" dirty="0">
                <a:ea typeface="PMingLiU" pitchFamily="18" charset="-120"/>
              </a:rPr>
              <a:t>2/3</a:t>
            </a:r>
            <a:r>
              <a:rPr lang="en-US" altLang="zh-TW" sz="2000" dirty="0">
                <a:ea typeface="PMingLiU" pitchFamily="18" charset="-120"/>
              </a:rPr>
              <a:t>, </a:t>
            </a:r>
            <a:r>
              <a:rPr lang="en-US" altLang="zh-TW" sz="2000" dirty="0">
                <a:latin typeface="Math1" pitchFamily="2" charset="2"/>
                <a:ea typeface="PMingLiU" pitchFamily="18" charset="-120"/>
              </a:rPr>
              <a:t>b</a:t>
            </a:r>
            <a:r>
              <a:rPr lang="en-US" altLang="zh-TW" sz="2000" dirty="0">
                <a:ea typeface="PMingLiU" pitchFamily="18" charset="-120"/>
              </a:rPr>
              <a:t>=2c</a:t>
            </a:r>
            <a:r>
              <a:rPr lang="en-US" altLang="zh-TW" sz="2000" baseline="-25000" dirty="0">
                <a:ea typeface="PMingLiU" pitchFamily="18" charset="-120"/>
              </a:rPr>
              <a:t>0</a:t>
            </a:r>
            <a:r>
              <a:rPr lang="en-US" altLang="zh-TW" sz="2000" dirty="0">
                <a:ea typeface="PMingLiU" pitchFamily="18" charset="-120"/>
              </a:rPr>
              <a:t>/ln(2</a:t>
            </a:r>
            <a:r>
              <a:rPr lang="en-US" altLang="zh-TW" sz="2000" baseline="30000" dirty="0">
                <a:ea typeface="PMingLiU" pitchFamily="18" charset="-120"/>
              </a:rPr>
              <a:t>)2/3</a:t>
            </a:r>
            <a:r>
              <a:rPr lang="en-US" altLang="zh-TW" sz="2000" dirty="0">
                <a:ea typeface="PMingLiU" pitchFamily="18" charset="-120"/>
              </a:rPr>
              <a:t>~4.91</a:t>
            </a:r>
          </a:p>
          <a:p>
            <a:pPr>
              <a:spcBef>
                <a:spcPts val="200"/>
              </a:spcBef>
            </a:pPr>
            <a:r>
              <a:rPr lang="en-US" altLang="zh-TW" sz="2000" dirty="0">
                <a:ea typeface="PMingLiU" pitchFamily="18" charset="-12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1828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1828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600200"/>
            <a:ext cx="8001000" cy="41148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521</a:t>
                      </a:r>
                      <a:endParaRPr kumimoji="1" lang="en-US" sz="2000" b="0" i="0" u="none" strike="noStrike" cap="none" normalizeH="0" baseline="0" dirty="0">
                        <a:ln>
                          <a:noFill/>
                        </a:ln>
                        <a:solidFill>
                          <a:schemeClr val="tx1"/>
                        </a:solidFill>
                        <a:effectLst/>
                        <a:latin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1905000"/>
            <a:ext cx="8153400" cy="4597400"/>
          </a:xfrm>
        </p:spPr>
        <p:txBody>
          <a:bodyPr/>
          <a:lstStyle/>
          <a:p>
            <a:pPr>
              <a:lnSpc>
                <a:spcPct val="90000"/>
              </a:lnSpc>
              <a:spcBef>
                <a:spcPts val="200"/>
              </a:spcBef>
            </a:pPr>
            <a:r>
              <a:rPr lang="en-US" sz="2000" dirty="0"/>
              <a:t>Use prime fields </a:t>
            </a:r>
            <a:r>
              <a:rPr lang="en-US" sz="2000" dirty="0" err="1"/>
              <a:t>F</a:t>
            </a:r>
            <a:r>
              <a:rPr lang="en-US" sz="2000" baseline="-25000" dirty="0" err="1"/>
              <a:t>p</a:t>
            </a:r>
            <a:r>
              <a:rPr lang="en-US" sz="2000" dirty="0"/>
              <a:t> with p=2</a:t>
            </a:r>
            <a:r>
              <a:rPr lang="en-US" sz="2000" baseline="30000" dirty="0"/>
              <a:t>192</a:t>
            </a:r>
            <a:r>
              <a:rPr lang="en-US" sz="2000" dirty="0"/>
              <a:t>-2</a:t>
            </a:r>
            <a:r>
              <a:rPr lang="en-US" sz="2000" baseline="30000" dirty="0"/>
              <a:t>64</a:t>
            </a:r>
            <a:r>
              <a:rPr lang="en-US" sz="2000" dirty="0"/>
              <a:t>-1, p=2</a:t>
            </a:r>
            <a:r>
              <a:rPr lang="en-US" sz="2000" baseline="30000" dirty="0"/>
              <a:t>224</a:t>
            </a:r>
            <a:r>
              <a:rPr lang="en-US" sz="2000" dirty="0"/>
              <a:t>-2</a:t>
            </a:r>
            <a:r>
              <a:rPr lang="en-US" sz="2000" baseline="30000" dirty="0"/>
              <a:t>96</a:t>
            </a:r>
            <a:r>
              <a:rPr lang="en-US" sz="2000" dirty="0"/>
              <a:t>+1, p=2</a:t>
            </a:r>
            <a:r>
              <a:rPr lang="en-US" sz="2000" baseline="30000" dirty="0"/>
              <a:t>256</a:t>
            </a:r>
            <a:r>
              <a:rPr lang="en-US" sz="2000" dirty="0"/>
              <a:t>-2</a:t>
            </a:r>
            <a:r>
              <a:rPr lang="en-US" sz="2000" baseline="30000" dirty="0"/>
              <a:t>224</a:t>
            </a:r>
            <a:r>
              <a:rPr lang="en-US" sz="2000" dirty="0"/>
              <a:t>+2</a:t>
            </a:r>
            <a:r>
              <a:rPr lang="en-US" sz="2000" baseline="30000" dirty="0"/>
              <a:t>192</a:t>
            </a:r>
            <a:r>
              <a:rPr lang="en-US" sz="2000" dirty="0"/>
              <a:t>+2</a:t>
            </a:r>
            <a:r>
              <a:rPr lang="en-US" sz="2000" baseline="30000" dirty="0"/>
              <a:t>96</a:t>
            </a:r>
            <a:r>
              <a:rPr lang="en-US" sz="2000" dirty="0"/>
              <a:t>-1, p= 2</a:t>
            </a:r>
            <a:r>
              <a:rPr lang="en-US" sz="2000" baseline="30000" dirty="0"/>
              <a:t>384</a:t>
            </a:r>
            <a:r>
              <a:rPr lang="en-US" sz="2000" dirty="0"/>
              <a:t>-2</a:t>
            </a:r>
            <a:r>
              <a:rPr lang="en-US" sz="2000" baseline="30000" dirty="0"/>
              <a:t>128</a:t>
            </a:r>
            <a:r>
              <a:rPr lang="en-US" sz="2000" dirty="0"/>
              <a:t>- 2</a:t>
            </a:r>
            <a:r>
              <a:rPr lang="en-US" sz="2000" baseline="30000" dirty="0"/>
              <a:t>96</a:t>
            </a:r>
            <a:r>
              <a:rPr lang="en-US" sz="2000" dirty="0"/>
              <a:t>+2</a:t>
            </a:r>
            <a:r>
              <a:rPr lang="en-US" sz="2000" baseline="30000" dirty="0"/>
              <a:t>32</a:t>
            </a:r>
            <a:r>
              <a:rPr lang="en-US" sz="2000" dirty="0"/>
              <a:t>-1, p=2</a:t>
            </a:r>
            <a:r>
              <a:rPr lang="en-US" sz="2000" baseline="30000" dirty="0"/>
              <a:t>521</a:t>
            </a:r>
            <a:r>
              <a:rPr lang="en-US" sz="2000" dirty="0"/>
              <a:t>-1 or  binary fields  </a:t>
            </a:r>
            <a:r>
              <a:rPr lang="en-US" sz="2000" dirty="0" err="1"/>
              <a:t>F</a:t>
            </a:r>
            <a:r>
              <a:rPr lang="en-US" sz="2000" baseline="-25000" dirty="0" err="1"/>
              <a:t>q</a:t>
            </a:r>
            <a:r>
              <a:rPr lang="en-US" sz="2000" dirty="0"/>
              <a:t> with q= 2</a:t>
            </a:r>
            <a:r>
              <a:rPr lang="en-US" sz="2000" baseline="30000" dirty="0"/>
              <a:t>163</a:t>
            </a:r>
            <a:r>
              <a:rPr lang="en-US" sz="2000" dirty="0"/>
              <a:t>, 2</a:t>
            </a:r>
            <a:r>
              <a:rPr lang="en-US" sz="2000" baseline="30000" dirty="0"/>
              <a:t>233</a:t>
            </a:r>
            <a:r>
              <a:rPr lang="en-US" sz="2000" dirty="0"/>
              <a:t>, 2</a:t>
            </a:r>
            <a:r>
              <a:rPr lang="en-US" sz="2000" baseline="30000" dirty="0"/>
              <a:t>283</a:t>
            </a:r>
            <a:r>
              <a:rPr lang="en-US" sz="2000" dirty="0"/>
              <a:t>, 2</a:t>
            </a:r>
            <a:r>
              <a:rPr lang="en-US" sz="2000" baseline="30000" dirty="0"/>
              <a:t>409</a:t>
            </a:r>
            <a:r>
              <a:rPr lang="en-US" sz="2000" dirty="0"/>
              <a:t>, 2</a:t>
            </a:r>
            <a:r>
              <a:rPr lang="en-US" sz="2000" baseline="30000" dirty="0"/>
              <a:t>571</a:t>
            </a:r>
            <a:r>
              <a:rPr lang="en-US" sz="2000" dirty="0"/>
              <a:t>.  </a:t>
            </a:r>
          </a:p>
          <a:p>
            <a:pPr>
              <a:spcBef>
                <a:spcPts val="200"/>
              </a:spcBef>
            </a:pPr>
            <a:r>
              <a:rPr lang="en-US" sz="2000" dirty="0"/>
              <a:t>#E</a:t>
            </a:r>
            <a:r>
              <a:rPr lang="en-US" sz="2000" baseline="-25000" dirty="0"/>
              <a:t>p</a:t>
            </a:r>
            <a:r>
              <a:rPr lang="en-US" sz="2000" dirty="0"/>
              <a:t>(</a:t>
            </a:r>
            <a:r>
              <a:rPr lang="en-US" sz="2000" dirty="0" err="1"/>
              <a:t>a,b</a:t>
            </a:r>
            <a:r>
              <a:rPr lang="en-US" sz="2000" dirty="0"/>
              <a:t>)=q+1-t, |t|</a:t>
            </a:r>
            <a:r>
              <a:rPr lang="en-US" sz="2000" dirty="0">
                <a:latin typeface="Math1Mono"/>
              </a:rPr>
              <a:t>≦</a:t>
            </a:r>
            <a:r>
              <a:rPr lang="en-US" sz="2000" dirty="0"/>
              <a:t>2</a:t>
            </a:r>
            <a:r>
              <a:rPr lang="en-US" sz="2000" dirty="0">
                <a:latin typeface="Math1Mono"/>
              </a:rPr>
              <a:t>√</a:t>
            </a:r>
            <a:r>
              <a:rPr lang="en-US" sz="2000" dirty="0"/>
              <a:t>q and t is called the trace of E.  </a:t>
            </a:r>
            <a:r>
              <a:rPr lang="en-US" sz="2000" dirty="0" err="1"/>
              <a:t>E</a:t>
            </a:r>
            <a:r>
              <a:rPr lang="en-US" sz="2000" baseline="-25000" dirty="0" err="1"/>
              <a:t>q</a:t>
            </a:r>
            <a:r>
              <a:rPr lang="en-US" sz="2000" dirty="0" err="1"/>
              <a:t>(a,b</a:t>
            </a:r>
            <a:r>
              <a:rPr lang="en-US" sz="2000" dirty="0"/>
              <a:t>) has rank 1 or 2, that is: </a:t>
            </a:r>
            <a:r>
              <a:rPr lang="en-US" sz="2000" dirty="0" err="1"/>
              <a:t>E</a:t>
            </a:r>
            <a:r>
              <a:rPr lang="en-US" sz="2000" baseline="-25000" dirty="0" err="1"/>
              <a:t>q</a:t>
            </a:r>
            <a:r>
              <a:rPr lang="en-US" sz="2000" dirty="0" err="1"/>
              <a:t>(a,b</a:t>
            </a:r>
            <a:r>
              <a:rPr lang="en-US" sz="2000" dirty="0"/>
              <a:t>) ~ Z</a:t>
            </a:r>
            <a:r>
              <a:rPr lang="en-US" sz="2000" baseline="-25000" dirty="0"/>
              <a:t>n[1]</a:t>
            </a:r>
            <a:r>
              <a:rPr lang="en-US" sz="2000" dirty="0"/>
              <a:t>xZ</a:t>
            </a:r>
            <a:r>
              <a:rPr lang="en-US" sz="2000" baseline="-25000" dirty="0"/>
              <a:t>n[2]</a:t>
            </a:r>
            <a:r>
              <a:rPr lang="en-US" sz="2000" dirty="0"/>
              <a:t> and n[2] | n[1], n[2] | (q-1).</a:t>
            </a:r>
          </a:p>
          <a:p>
            <a:pPr>
              <a:lnSpc>
                <a:spcPct val="90000"/>
              </a:lnSpc>
              <a:spcBef>
                <a:spcPts val="200"/>
              </a:spcBef>
            </a:pPr>
            <a:r>
              <a:rPr lang="en-US" sz="2000" dirty="0"/>
              <a:t>If n[2] =1, </a:t>
            </a:r>
            <a:r>
              <a:rPr lang="en-US" sz="2000" dirty="0" err="1"/>
              <a:t>E</a:t>
            </a:r>
            <a:r>
              <a:rPr lang="en-US" sz="2000" baseline="-25000" dirty="0" err="1"/>
              <a:t>q</a:t>
            </a:r>
            <a:r>
              <a:rPr lang="en-US" sz="2000" dirty="0" err="1"/>
              <a:t>(a,b</a:t>
            </a:r>
            <a:r>
              <a:rPr lang="en-US" sz="2000" dirty="0"/>
              <a:t>) ~ Z</a:t>
            </a:r>
            <a:r>
              <a:rPr lang="en-US" sz="2000" baseline="-25000" dirty="0"/>
              <a:t>n1</a:t>
            </a:r>
            <a:r>
              <a:rPr lang="en-US" sz="2000" dirty="0"/>
              <a:t>= {</a:t>
            </a:r>
            <a:r>
              <a:rPr lang="en-US" sz="2000" dirty="0" err="1"/>
              <a:t>kP</a:t>
            </a:r>
            <a:r>
              <a:rPr lang="en-US" sz="2000" dirty="0"/>
              <a:t>: 0&lt;k&lt;n[1]} and P is a generator.</a:t>
            </a:r>
          </a:p>
          <a:p>
            <a:pPr>
              <a:lnSpc>
                <a:spcPct val="90000"/>
              </a:lnSpc>
              <a:spcBef>
                <a:spcPts val="200"/>
              </a:spcBef>
            </a:pPr>
            <a:r>
              <a:rPr lang="en-US" sz="2000" dirty="0" err="1"/>
              <a:t>E</a:t>
            </a:r>
            <a:r>
              <a:rPr lang="en-US" sz="2000" baseline="-25000" dirty="0" err="1"/>
              <a:t>q</a:t>
            </a:r>
            <a:r>
              <a:rPr lang="en-US" sz="2000" dirty="0"/>
              <a:t>(a</a:t>
            </a:r>
            <a:r>
              <a:rPr lang="en-US" sz="2000" baseline="-25000" dirty="0"/>
              <a:t>1</a:t>
            </a:r>
            <a:r>
              <a:rPr lang="en-US" sz="2000" dirty="0"/>
              <a:t>, b</a:t>
            </a:r>
            <a:r>
              <a:rPr lang="en-US" sz="2000" baseline="-25000" dirty="0"/>
              <a:t>1</a:t>
            </a:r>
            <a:r>
              <a:rPr lang="en-US" sz="2000" dirty="0"/>
              <a:t>) ~ </a:t>
            </a:r>
            <a:r>
              <a:rPr lang="en-US" sz="2000" dirty="0" err="1"/>
              <a:t>E</a:t>
            </a:r>
            <a:r>
              <a:rPr lang="en-US" sz="2000" baseline="-25000" dirty="0" err="1"/>
              <a:t>q</a:t>
            </a:r>
            <a:r>
              <a:rPr lang="en-US" sz="2000" baseline="-25000" dirty="0"/>
              <a:t> </a:t>
            </a:r>
            <a:r>
              <a:rPr lang="en-US" sz="2000" dirty="0"/>
              <a:t>(a</a:t>
            </a:r>
            <a:r>
              <a:rPr lang="en-US" sz="2000" baseline="-25000" dirty="0"/>
              <a:t>2</a:t>
            </a:r>
            <a:r>
              <a:rPr lang="en-US" sz="2000" dirty="0"/>
              <a:t>, b</a:t>
            </a:r>
            <a:r>
              <a:rPr lang="en-US" sz="2000" baseline="-25000" dirty="0"/>
              <a:t>2</a:t>
            </a:r>
            <a:r>
              <a:rPr lang="en-US" sz="2000" dirty="0"/>
              <a:t>) if a</a:t>
            </a:r>
            <a:r>
              <a:rPr lang="en-US" sz="2000" baseline="-25000" dirty="0"/>
              <a:t>1</a:t>
            </a:r>
            <a:r>
              <a:rPr lang="en-US" sz="2000" dirty="0"/>
              <a:t>= u</a:t>
            </a:r>
            <a:r>
              <a:rPr lang="en-US" sz="2000" baseline="30000" dirty="0"/>
              <a:t>4</a:t>
            </a:r>
            <a:r>
              <a:rPr lang="en-US" sz="2000" dirty="0"/>
              <a:t>a</a:t>
            </a:r>
            <a:r>
              <a:rPr lang="en-US" sz="2000" baseline="-25000" dirty="0"/>
              <a:t>2</a:t>
            </a:r>
            <a:r>
              <a:rPr lang="en-US" sz="2000" dirty="0"/>
              <a:t> and b</a:t>
            </a:r>
            <a:r>
              <a:rPr lang="en-US" sz="2000" baseline="-25000" dirty="0"/>
              <a:t>1</a:t>
            </a:r>
            <a:r>
              <a:rPr lang="en-US" sz="2000" dirty="0"/>
              <a:t>= u</a:t>
            </a:r>
            <a:r>
              <a:rPr lang="en-US" sz="2000" baseline="30000" dirty="0"/>
              <a:t>4</a:t>
            </a:r>
            <a:r>
              <a:rPr lang="en-US" sz="2000" dirty="0"/>
              <a:t>b</a:t>
            </a:r>
            <a:r>
              <a:rPr lang="en-US" sz="2000" baseline="-25000" dirty="0"/>
              <a:t>2</a:t>
            </a:r>
            <a:r>
              <a:rPr lang="en-US" sz="2000" dirty="0"/>
              <a:t>.</a:t>
            </a:r>
          </a:p>
          <a:p>
            <a:pPr>
              <a:lnSpc>
                <a:spcPct val="90000"/>
              </a:lnSpc>
              <a:spcBef>
                <a:spcPts val="200"/>
              </a:spcBef>
            </a:pPr>
            <a:r>
              <a:rPr lang="en-US" sz="2000" dirty="0" err="1"/>
              <a:t>E</a:t>
            </a:r>
            <a:r>
              <a:rPr lang="en-US" sz="2000" baseline="-25000" dirty="0" err="1"/>
              <a:t>q</a:t>
            </a:r>
            <a:r>
              <a:rPr lang="en-US" sz="2000" dirty="0"/>
              <a:t>, q= </a:t>
            </a:r>
            <a:r>
              <a:rPr lang="en-US" sz="2000" dirty="0" err="1"/>
              <a:t>p</a:t>
            </a:r>
            <a:r>
              <a:rPr lang="en-US" sz="2000" baseline="30000" dirty="0" err="1"/>
              <a:t>n</a:t>
            </a:r>
            <a:r>
              <a:rPr lang="en-US" sz="2000" dirty="0"/>
              <a:t> is </a:t>
            </a:r>
            <a:r>
              <a:rPr lang="en-US" sz="2000" dirty="0" err="1"/>
              <a:t>supersingular</a:t>
            </a:r>
            <a:r>
              <a:rPr lang="en-US" sz="2000" dirty="0"/>
              <a:t> if </a:t>
            </a:r>
            <a:r>
              <a:rPr lang="en-US" sz="2000" dirty="0" err="1"/>
              <a:t>p|t</a:t>
            </a:r>
            <a:r>
              <a:rPr lang="en-US" sz="2000" dirty="0"/>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1752600"/>
            <a:ext cx="8229600" cy="4114800"/>
          </a:xfrm>
        </p:spPr>
        <p:txBody>
          <a:bodyPr/>
          <a:lstStyle/>
          <a:p>
            <a:pPr>
              <a:spcBef>
                <a:spcPts val="200"/>
              </a:spcBef>
            </a:pPr>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spcBef>
                <a:spcPts val="200"/>
              </a:spcBef>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spcBef>
                <a:spcPts val="200"/>
              </a:spcBef>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spcBef>
                <a:spcPts val="200"/>
              </a:spcBef>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pPr>
              <a:spcBef>
                <a:spcPts val="200"/>
              </a:spcBef>
            </a:pPr>
            <a:r>
              <a:rPr lang="en-US" altLang="zh-TW" sz="2000" dirty="0">
                <a:ea typeface="PMingLiU" pitchFamily="18" charset="-120"/>
                <a:sym typeface="Wingdings" pitchFamily="2" charset="2"/>
              </a:rPr>
              <a:t>To verify check that the signature is right, verify that </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f</a:t>
            </a:r>
            <a:r>
              <a:rPr lang="en-US" altLang="zh-TW" sz="2000" baseline="30000" dirty="0">
                <a:ea typeface="PMingLiU" pitchFamily="18" charset="-120"/>
                <a:sym typeface="Wingdings" pitchFamily="2" charset="2"/>
              </a:rPr>
              <a:t>(A)</a:t>
            </a:r>
            <a:r>
              <a:rPr lang="en-US" altLang="zh-TW" sz="2000" dirty="0">
                <a:ea typeface="PMingLiU" pitchFamily="18" charset="-120"/>
                <a:sym typeface="Wingdings" pitchFamily="2" charset="2"/>
              </a:rPr>
              <a:t>A</a:t>
            </a:r>
            <a:r>
              <a:rPr lang="en-US" altLang="zh-TW" sz="2000" baseline="30000" dirty="0">
                <a:ea typeface="PMingLiU" pitchFamily="18" charset="-120"/>
                <a:sym typeface="Wingdings" pitchFamily="2" charset="2"/>
              </a:rPr>
              <a:t>B</a:t>
            </a:r>
            <a:r>
              <a:rPr lang="en-US" altLang="zh-TW" sz="2000" dirty="0">
                <a:ea typeface="PMingLiU" pitchFamily="18" charset="-120"/>
                <a:sym typeface="Wingdings" pitchFamily="2" charset="2"/>
              </a:rPr>
              <a:t>=g</a:t>
            </a:r>
            <a:r>
              <a:rPr lang="en-US" altLang="zh-TW" sz="2000" baseline="30000" dirty="0">
                <a:ea typeface="PMingLiU" pitchFamily="18" charset="-120"/>
                <a:sym typeface="Wingdings" pitchFamily="2" charset="2"/>
              </a:rPr>
              <a:t>m</a:t>
            </a:r>
            <a:r>
              <a:rPr lang="en-US" altLang="zh-TW" sz="2000" dirty="0">
                <a:ea typeface="PMingLiU" pitchFamily="18" charset="-120"/>
                <a:sym typeface="Wingdings" pitchFamily="2" charset="2"/>
              </a:rPr>
              <a:t>.</a:t>
            </a:r>
            <a:endParaRPr lang="en-US" altLang="zh-TW" sz="2000" dirty="0">
              <a:ea typeface="PMingLiU" pitchFamily="18" charset="-12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1981200"/>
            <a:ext cx="8305800" cy="3505200"/>
          </a:xfrm>
        </p:spPr>
        <p:txBody>
          <a:bodyPr/>
          <a:lstStyle/>
          <a:p>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r>
              <a:rPr lang="en-US" altLang="zh-TW" sz="2000" dirty="0">
                <a:ea typeface="PMingLiU" pitchFamily="18" charset="-120"/>
                <a:sym typeface="Wingdings" pitchFamily="2" charset="2"/>
              </a:rPr>
              <a:t>To verify check that the signature is right, verify that    </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f</a:t>
            </a:r>
            <a:r>
              <a:rPr lang="en-US" altLang="zh-TW" sz="2000" baseline="30000" dirty="0">
                <a:ea typeface="PMingLiU" pitchFamily="18" charset="-120"/>
                <a:sym typeface="Wingdings" pitchFamily="2" charset="2"/>
              </a:rPr>
              <a:t>(A)</a:t>
            </a:r>
            <a:r>
              <a:rPr lang="en-US" altLang="zh-TW" sz="2000" dirty="0">
                <a:ea typeface="PMingLiU" pitchFamily="18" charset="-120"/>
                <a:sym typeface="Wingdings" pitchFamily="2" charset="2"/>
              </a:rPr>
              <a:t>A</a:t>
            </a:r>
            <a:r>
              <a:rPr lang="en-US" altLang="zh-TW" sz="2000" baseline="30000" dirty="0">
                <a:ea typeface="PMingLiU" pitchFamily="18" charset="-120"/>
                <a:sym typeface="Wingdings" pitchFamily="2" charset="2"/>
              </a:rPr>
              <a:t>B</a:t>
            </a:r>
            <a:r>
              <a:rPr lang="en-US" altLang="zh-TW" sz="2000" dirty="0">
                <a:ea typeface="PMingLiU" pitchFamily="18" charset="-120"/>
                <a:sym typeface="Wingdings" pitchFamily="2" charset="2"/>
              </a:rPr>
              <a:t>=g</a:t>
            </a:r>
            <a:r>
              <a:rPr lang="en-US" altLang="zh-TW" sz="2000" baseline="30000" dirty="0">
                <a:ea typeface="PMingLiU" pitchFamily="18" charset="-120"/>
                <a:sym typeface="Wingdings" pitchFamily="2" charset="2"/>
              </a:rPr>
              <a:t>m</a:t>
            </a:r>
            <a:r>
              <a:rPr lang="en-US" altLang="zh-TW" sz="2000" dirty="0">
                <a:ea typeface="PMingLiU" pitchFamily="18" charset="-120"/>
                <a:sym typeface="Wingdings" pitchFamily="2" charset="2"/>
              </a:rPr>
              <a:t>.</a:t>
            </a:r>
            <a:endParaRPr lang="en-US" altLang="zh-TW" sz="2000" dirty="0">
              <a:ea typeface="PMingLiU" pitchFamily="18" charset="-12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76200" y="1676400"/>
            <a:ext cx="8915400" cy="3886200"/>
          </a:xfrm>
        </p:spPr>
        <p:txBody>
          <a:bodyPr/>
          <a:lstStyle/>
          <a:p>
            <a:pPr>
              <a:lnSpc>
                <a:spcPct val="80000"/>
              </a:lnSpc>
              <a:spcBef>
                <a:spcPts val="200"/>
              </a:spcBef>
            </a:pPr>
            <a:r>
              <a:rPr lang="en-US" sz="2000" dirty="0"/>
              <a:t>Let E</a:t>
            </a:r>
            <a:r>
              <a:rPr lang="en-US" sz="2000" baseline="-25000" dirty="0"/>
              <a:t>n</a:t>
            </a:r>
            <a:r>
              <a:rPr lang="en-US" sz="2000" dirty="0"/>
              <a:t>(</a:t>
            </a:r>
            <a:r>
              <a:rPr lang="en-US" sz="2000" dirty="0" err="1"/>
              <a:t>a,b</a:t>
            </a:r>
            <a:r>
              <a:rPr lang="en-US" sz="2000" dirty="0"/>
              <a:t>) be an elliptic curve with (4a</a:t>
            </a:r>
            <a:r>
              <a:rPr lang="en-US" sz="2000" baseline="30000" dirty="0"/>
              <a:t>3</a:t>
            </a:r>
            <a:r>
              <a:rPr lang="en-US" sz="2000" dirty="0"/>
              <a:t>+27b</a:t>
            </a:r>
            <a:r>
              <a:rPr lang="en-US" sz="2000" baseline="30000" dirty="0"/>
              <a:t>2</a:t>
            </a:r>
            <a:r>
              <a:rPr lang="en-US" sz="2000" dirty="0"/>
              <a:t>, n)=1 and let P</a:t>
            </a:r>
            <a:r>
              <a:rPr lang="en-US" sz="2000" baseline="-25000" dirty="0"/>
              <a:t>1</a:t>
            </a:r>
            <a:r>
              <a:rPr lang="en-US" sz="2000" dirty="0"/>
              <a:t>, P</a:t>
            </a:r>
            <a:r>
              <a:rPr lang="en-US" sz="2000" baseline="-25000" dirty="0"/>
              <a:t>2</a:t>
            </a:r>
            <a:r>
              <a:rPr lang="en-US" sz="2000" dirty="0"/>
              <a:t> be two rational points whose denominators are prime to n.  Then O </a:t>
            </a:r>
            <a:r>
              <a:rPr lang="en-US" sz="2000" dirty="0">
                <a:sym typeface="Symbol" pitchFamily="18" charset="2"/>
              </a:rPr>
              <a:t> </a:t>
            </a:r>
            <a:r>
              <a:rPr lang="en-US" sz="2000" dirty="0"/>
              <a:t>P</a:t>
            </a:r>
            <a:r>
              <a:rPr lang="en-US" sz="2000" baseline="-25000" dirty="0"/>
              <a:t>1</a:t>
            </a:r>
            <a:r>
              <a:rPr lang="en-US" sz="2000" dirty="0"/>
              <a:t>+P</a:t>
            </a:r>
            <a:r>
              <a:rPr lang="en-US" sz="2000" baseline="-25000" dirty="0"/>
              <a:t>2</a:t>
            </a:r>
            <a:r>
              <a:rPr lang="en-US" sz="2000" dirty="0">
                <a:latin typeface="Math1Mono"/>
              </a:rPr>
              <a:t>𝝴</a:t>
            </a:r>
            <a:r>
              <a:rPr lang="en-US" sz="2000" dirty="0"/>
              <a:t>E has denominators prime to n </a:t>
            </a:r>
            <a:r>
              <a:rPr lang="en-US" sz="2000" dirty="0" err="1"/>
              <a:t>iff</a:t>
            </a:r>
            <a:r>
              <a:rPr lang="en-US" sz="2000" dirty="0"/>
              <a:t> there is no prime </a:t>
            </a:r>
            <a:r>
              <a:rPr lang="en-US" sz="2000" dirty="0" err="1"/>
              <a:t>p|n</a:t>
            </a:r>
            <a:r>
              <a:rPr lang="en-US" sz="2000" dirty="0"/>
              <a:t> such that P</a:t>
            </a:r>
            <a:r>
              <a:rPr lang="en-US" sz="2000" baseline="-25000" dirty="0"/>
              <a:t>1</a:t>
            </a:r>
            <a:r>
              <a:rPr lang="en-US" sz="2000" dirty="0"/>
              <a:t>+P</a:t>
            </a:r>
            <a:r>
              <a:rPr lang="en-US" sz="2000" baseline="-25000" dirty="0"/>
              <a:t>2</a:t>
            </a:r>
            <a:r>
              <a:rPr lang="en-US" sz="2000" dirty="0"/>
              <a:t> = O (mod p).</a:t>
            </a:r>
          </a:p>
          <a:p>
            <a:pPr marL="609600" indent="-609600">
              <a:lnSpc>
                <a:spcPct val="80000"/>
              </a:lnSpc>
              <a:spcBef>
                <a:spcPts val="200"/>
              </a:spcBef>
              <a:buFontTx/>
              <a:buNone/>
            </a:pPr>
            <a:endParaRPr lang="en-US" sz="2000" dirty="0"/>
          </a:p>
          <a:p>
            <a:pPr>
              <a:lnSpc>
                <a:spcPct val="80000"/>
              </a:lnSpc>
              <a:spcBef>
                <a:spcPts val="200"/>
              </a:spcBef>
            </a:pPr>
            <a:r>
              <a:rPr lang="en-US" sz="2000" dirty="0" err="1"/>
              <a:t>Lenstra’s</a:t>
            </a:r>
            <a:r>
              <a:rPr lang="en-US" sz="2000" dirty="0"/>
              <a:t> Algorithm.  Choose 2 bounds B, K.</a:t>
            </a:r>
            <a:endParaRPr lang="en-US" sz="1600" dirty="0">
              <a:latin typeface="Courier New" pitchFamily="49" charset="0"/>
            </a:endParaRPr>
          </a:p>
          <a:p>
            <a:pPr marL="1390650" lvl="2" indent="-533400">
              <a:lnSpc>
                <a:spcPct val="80000"/>
              </a:lnSpc>
              <a:spcBef>
                <a:spcPts val="200"/>
              </a:spcBef>
              <a:buFontTx/>
              <a:buAutoNum type="arabicPeriod"/>
            </a:pPr>
            <a:r>
              <a:rPr lang="en-US" sz="2000" dirty="0"/>
              <a:t>(n,6)=1, </a:t>
            </a:r>
            <a:r>
              <a:rPr lang="en-US" sz="2000" dirty="0" err="1"/>
              <a:t>n</a:t>
            </a:r>
            <a:r>
              <a:rPr lang="en-US" sz="2000" dirty="0" err="1">
                <a:sym typeface="Symbol" pitchFamily="18" charset="2"/>
              </a:rPr>
              <a:t>m</a:t>
            </a:r>
            <a:r>
              <a:rPr lang="en-US" sz="2000" baseline="30000" dirty="0" err="1">
                <a:sym typeface="Symbol" pitchFamily="18" charset="2"/>
              </a:rPr>
              <a:t>r</a:t>
            </a:r>
            <a:endParaRPr lang="en-US" sz="2000" baseline="30000" dirty="0">
              <a:sym typeface="Symbol" pitchFamily="18" charset="2"/>
            </a:endParaRPr>
          </a:p>
          <a:p>
            <a:pPr marL="1390650" lvl="2" indent="-533400">
              <a:lnSpc>
                <a:spcPct val="80000"/>
              </a:lnSpc>
              <a:spcBef>
                <a:spcPts val="200"/>
              </a:spcBef>
              <a:buFontTx/>
              <a:buAutoNum type="arabicPeriod"/>
            </a:pPr>
            <a:r>
              <a:rPr lang="en-US" sz="2000" dirty="0">
                <a:sym typeface="Symbol" pitchFamily="18" charset="2"/>
              </a:rPr>
              <a:t>Choose random b,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 between 1 and n</a:t>
            </a:r>
          </a:p>
          <a:p>
            <a:pPr marL="1390650" lvl="2" indent="-533400">
              <a:lnSpc>
                <a:spcPct val="80000"/>
              </a:lnSpc>
              <a:spcBef>
                <a:spcPts val="200"/>
              </a:spcBef>
              <a:buFontTx/>
              <a:buAutoNum type="arabicPeriod"/>
            </a:pPr>
            <a:r>
              <a:rPr lang="en-US" sz="2000" dirty="0">
                <a:sym typeface="Symbol" pitchFamily="18" charset="2"/>
              </a:rPr>
              <a:t>c= y</a:t>
            </a:r>
            <a:r>
              <a:rPr lang="en-US" sz="2000" baseline="-25000" dirty="0">
                <a:sym typeface="Symbol" pitchFamily="18" charset="2"/>
              </a:rPr>
              <a:t>1</a:t>
            </a:r>
            <a:r>
              <a:rPr lang="en-US" sz="2000" baseline="30000" dirty="0">
                <a:sym typeface="Symbol" pitchFamily="18" charset="2"/>
              </a:rPr>
              <a:t>2</a:t>
            </a:r>
            <a:r>
              <a:rPr lang="en-US" sz="2000" dirty="0">
                <a:sym typeface="Symbol" pitchFamily="18" charset="2"/>
              </a:rPr>
              <a:t>+ x</a:t>
            </a:r>
            <a:r>
              <a:rPr lang="en-US" sz="2000" baseline="-25000" dirty="0">
                <a:sym typeface="Symbol" pitchFamily="18" charset="2"/>
              </a:rPr>
              <a:t>1</a:t>
            </a:r>
            <a:r>
              <a:rPr lang="en-US" sz="2000" baseline="30000" dirty="0">
                <a:sym typeface="Symbol" pitchFamily="18" charset="2"/>
              </a:rPr>
              <a:t>3</a:t>
            </a:r>
            <a:r>
              <a:rPr lang="en-US" sz="2000" dirty="0">
                <a:sym typeface="Symbol" pitchFamily="18" charset="2"/>
              </a:rPr>
              <a:t>-bx</a:t>
            </a:r>
            <a:r>
              <a:rPr lang="en-US" sz="2000" baseline="-25000" dirty="0">
                <a:sym typeface="Symbol" pitchFamily="18" charset="2"/>
              </a:rPr>
              <a:t>1 </a:t>
            </a:r>
            <a:r>
              <a:rPr lang="en-US" sz="2000" dirty="0">
                <a:sym typeface="Symbol" pitchFamily="18" charset="2"/>
              </a:rPr>
              <a:t>(mod n)</a:t>
            </a:r>
          </a:p>
          <a:p>
            <a:pPr marL="1390650" lvl="2" indent="-533400">
              <a:lnSpc>
                <a:spcPct val="80000"/>
              </a:lnSpc>
              <a:spcBef>
                <a:spcPts val="200"/>
              </a:spcBef>
              <a:buFontTx/>
              <a:buAutoNum type="arabicPeriod"/>
            </a:pPr>
            <a:r>
              <a:rPr lang="en-US" sz="2000" dirty="0">
                <a:sym typeface="Symbol" pitchFamily="18" charset="2"/>
              </a:rPr>
              <a:t>(n,4b</a:t>
            </a:r>
            <a:r>
              <a:rPr lang="en-US" sz="2000" baseline="30000" dirty="0">
                <a:sym typeface="Symbol" pitchFamily="18" charset="2"/>
              </a:rPr>
              <a:t>3</a:t>
            </a:r>
            <a:r>
              <a:rPr lang="en-US" sz="2000" dirty="0">
                <a:sym typeface="Symbol" pitchFamily="18" charset="2"/>
              </a:rPr>
              <a:t>+27c</a:t>
            </a:r>
            <a:r>
              <a:rPr lang="en-US" sz="2000" baseline="30000" dirty="0">
                <a:sym typeface="Symbol" pitchFamily="18" charset="2"/>
              </a:rPr>
              <a:t>2</a:t>
            </a:r>
            <a:r>
              <a:rPr lang="en-US" sz="2000" dirty="0">
                <a:sym typeface="Symbol" pitchFamily="18" charset="2"/>
              </a:rPr>
              <a:t>)=1</a:t>
            </a:r>
          </a:p>
          <a:p>
            <a:pPr marL="1390650" lvl="2" indent="-533400">
              <a:lnSpc>
                <a:spcPct val="80000"/>
              </a:lnSpc>
              <a:spcBef>
                <a:spcPts val="200"/>
              </a:spcBef>
              <a:buFontTx/>
              <a:buAutoNum type="arabicPeriod"/>
            </a:pPr>
            <a:r>
              <a:rPr lang="en-US" sz="2000" dirty="0">
                <a:sym typeface="Symbol" pitchFamily="18" charset="2"/>
              </a:rPr>
              <a:t>k= LCM(1,2,…,K)</a:t>
            </a:r>
          </a:p>
          <a:p>
            <a:pPr marL="1390650" lvl="2" indent="-533400">
              <a:lnSpc>
                <a:spcPct val="80000"/>
              </a:lnSpc>
              <a:spcBef>
                <a:spcPts val="200"/>
              </a:spcBef>
              <a:buFontTx/>
              <a:buAutoNum type="arabicPeriod"/>
            </a:pPr>
            <a:r>
              <a:rPr lang="en-US" sz="2000" dirty="0">
                <a:sym typeface="Symbol" pitchFamily="18" charset="2"/>
              </a:rPr>
              <a:t>Compute </a:t>
            </a:r>
            <a:r>
              <a:rPr lang="en-US" sz="2000" dirty="0" err="1">
                <a:sym typeface="Symbol" pitchFamily="18" charset="2"/>
              </a:rPr>
              <a:t>kP</a:t>
            </a:r>
            <a:r>
              <a:rPr lang="en-US" sz="2000" dirty="0">
                <a:sym typeface="Symbol" pitchFamily="18" charset="2"/>
              </a:rPr>
              <a:t>=(</a:t>
            </a:r>
            <a:r>
              <a:rPr lang="en-US" sz="2000" dirty="0" err="1">
                <a:sym typeface="Symbol" pitchFamily="18" charset="2"/>
              </a:rPr>
              <a:t>a</a:t>
            </a:r>
            <a:r>
              <a:rPr lang="en-US" sz="2000" baseline="-25000" dirty="0" err="1">
                <a:sym typeface="Symbol" pitchFamily="18" charset="2"/>
              </a:rPr>
              <a:t>k</a:t>
            </a:r>
            <a:r>
              <a:rPr lang="en-US" sz="2000" dirty="0">
                <a:sym typeface="Symbol" pitchFamily="18" charset="2"/>
              </a:rPr>
              <a:t>/d</a:t>
            </a:r>
            <a:r>
              <a:rPr lang="en-US" sz="2000" baseline="-25000" dirty="0">
                <a:sym typeface="Symbol" pitchFamily="18" charset="2"/>
              </a:rPr>
              <a:t>k</a:t>
            </a:r>
            <a:r>
              <a:rPr lang="en-US" sz="2000" baseline="30000" dirty="0">
                <a:sym typeface="Symbol" pitchFamily="18" charset="2"/>
              </a:rPr>
              <a:t>2</a:t>
            </a:r>
            <a:r>
              <a:rPr lang="en-US" sz="2000" dirty="0">
                <a:sym typeface="Symbol" pitchFamily="18" charset="2"/>
              </a:rPr>
              <a:t>,b</a:t>
            </a:r>
            <a:r>
              <a:rPr lang="en-US" sz="2000" baseline="-25000" dirty="0">
                <a:sym typeface="Symbol" pitchFamily="18" charset="2"/>
              </a:rPr>
              <a:t>k</a:t>
            </a:r>
            <a:r>
              <a:rPr lang="en-US" sz="2000" dirty="0">
                <a:sym typeface="Symbol" pitchFamily="18" charset="2"/>
              </a:rPr>
              <a:t>/d</a:t>
            </a:r>
            <a:r>
              <a:rPr lang="en-US" sz="2000" baseline="-25000" dirty="0">
                <a:sym typeface="Symbol" pitchFamily="18" charset="2"/>
              </a:rPr>
              <a:t>k</a:t>
            </a:r>
            <a:r>
              <a:rPr lang="en-US" sz="2000" baseline="30000" dirty="0">
                <a:sym typeface="Symbol" pitchFamily="18" charset="2"/>
              </a:rPr>
              <a:t>3</a:t>
            </a:r>
            <a:r>
              <a:rPr lang="en-US" sz="2000" dirty="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sym typeface="Symbol" pitchFamily="18" charset="2"/>
              </a:rPr>
              <a:t>D=(</a:t>
            </a:r>
            <a:r>
              <a:rPr lang="en-US" sz="2000" dirty="0" err="1">
                <a:sym typeface="Symbol" pitchFamily="18" charset="2"/>
              </a:rPr>
              <a:t>d</a:t>
            </a:r>
            <a:r>
              <a:rPr lang="en-US" sz="2000" baseline="-25000" dirty="0" err="1">
                <a:sym typeface="Symbol" pitchFamily="18" charset="2"/>
              </a:rPr>
              <a:t>k</a:t>
            </a:r>
            <a:r>
              <a:rPr lang="en-US" sz="2000" dirty="0" err="1">
                <a:sym typeface="Symbol" pitchFamily="18" charset="2"/>
              </a:rPr>
              <a:t>,n</a:t>
            </a:r>
            <a:r>
              <a:rPr lang="en-US" sz="2000" dirty="0">
                <a:sym typeface="Symbol" pitchFamily="18" charset="2"/>
              </a:rPr>
              <a:t>).  If D=1, go to 5 and bump K or go to 2 and select new curve.</a:t>
            </a:r>
            <a:endParaRPr lang="en-US" sz="2000" baseline="30000" dirty="0"/>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371600"/>
            <a:ext cx="8458200" cy="4876800"/>
          </a:xfrm>
        </p:spPr>
        <p:txBody>
          <a:bodyPr/>
          <a:lstStyle/>
          <a:p>
            <a:pPr>
              <a:lnSpc>
                <a:spcPct val="90000"/>
              </a:lnSpc>
              <a:spcBef>
                <a:spcPts val="200"/>
              </a:spcBef>
            </a:pPr>
            <a:r>
              <a:rPr lang="en-US" sz="2000" dirty="0"/>
              <a:t>Let deg(f(</a:t>
            </a:r>
            <a:r>
              <a:rPr lang="en-US" sz="2000" dirty="0" err="1"/>
              <a:t>x,y,z</a:t>
            </a:r>
            <a:r>
              <a:rPr lang="en-US" sz="2000" dirty="0"/>
              <a:t>))=m and deg(g(</a:t>
            </a:r>
            <a:r>
              <a:rPr lang="en-US" sz="2000" dirty="0" err="1"/>
              <a:t>x,y,z</a:t>
            </a:r>
            <a:r>
              <a:rPr lang="en-US" sz="2000" dirty="0"/>
              <a:t>))=n be homogeneous polynomials over </a:t>
            </a:r>
            <a:r>
              <a:rPr lang="en-US" sz="2000" b="1" dirty="0"/>
              <a:t>C</a:t>
            </a:r>
            <a:r>
              <a:rPr lang="en-US" sz="2000" dirty="0"/>
              <a:t>, the complex numbers and C</a:t>
            </a:r>
            <a:r>
              <a:rPr lang="en-US" sz="2000" baseline="-25000" dirty="0"/>
              <a:t>1</a:t>
            </a:r>
            <a:r>
              <a:rPr lang="en-US" sz="2000" dirty="0"/>
              <a:t> and C</a:t>
            </a:r>
            <a:r>
              <a:rPr lang="en-US" sz="2000" baseline="-25000" dirty="0"/>
              <a:t>2</a:t>
            </a:r>
            <a:r>
              <a:rPr lang="en-US" sz="2000" dirty="0"/>
              <a:t> be the curves in </a:t>
            </a:r>
            <a:r>
              <a:rPr lang="en-US" sz="2000" b="1" dirty="0"/>
              <a:t>CP</a:t>
            </a:r>
            <a:r>
              <a:rPr lang="en-US" sz="2000" baseline="30000" dirty="0"/>
              <a:t>2</a:t>
            </a:r>
            <a:r>
              <a:rPr lang="en-US" sz="2000" dirty="0"/>
              <a:t>, the projective plane, defined by:</a:t>
            </a:r>
          </a:p>
          <a:p>
            <a:pPr lvl="1">
              <a:lnSpc>
                <a:spcPct val="90000"/>
              </a:lnSpc>
              <a:spcBef>
                <a:spcPts val="200"/>
              </a:spcBef>
            </a:pPr>
            <a:r>
              <a:rPr lang="en-US" sz="2000" dirty="0"/>
              <a:t>C</a:t>
            </a:r>
            <a:r>
              <a:rPr lang="en-US" sz="2000" baseline="-25000" dirty="0"/>
              <a:t>1</a:t>
            </a:r>
            <a:r>
              <a:rPr lang="en-US" sz="2000" dirty="0"/>
              <a:t> = {(</a:t>
            </a:r>
            <a:r>
              <a:rPr lang="en-US" sz="2000" dirty="0" err="1"/>
              <a:t>x,y,z</a:t>
            </a:r>
            <a:r>
              <a:rPr lang="en-US" sz="2000" dirty="0"/>
              <a:t>): f(</a:t>
            </a:r>
            <a:r>
              <a:rPr lang="en-US" sz="2000" dirty="0" err="1"/>
              <a:t>x,y,z</a:t>
            </a:r>
            <a:r>
              <a:rPr lang="en-US" sz="2000" dirty="0"/>
              <a:t>)=0}; and,</a:t>
            </a:r>
          </a:p>
          <a:p>
            <a:pPr lvl="1">
              <a:lnSpc>
                <a:spcPct val="90000"/>
              </a:lnSpc>
              <a:spcBef>
                <a:spcPts val="200"/>
              </a:spcBef>
            </a:pPr>
            <a:r>
              <a:rPr lang="en-US" sz="2000" dirty="0"/>
              <a:t>C</a:t>
            </a:r>
            <a:r>
              <a:rPr lang="en-US" sz="2000" baseline="-25000" dirty="0"/>
              <a:t>2</a:t>
            </a:r>
            <a:r>
              <a:rPr lang="en-US" sz="2000" dirty="0"/>
              <a:t> = {(</a:t>
            </a:r>
            <a:r>
              <a:rPr lang="en-US" sz="2000" dirty="0" err="1"/>
              <a:t>x,y,z</a:t>
            </a:r>
            <a:r>
              <a:rPr lang="en-US" sz="2000" dirty="0"/>
              <a:t>): g(</a:t>
            </a:r>
            <a:r>
              <a:rPr lang="en-US" sz="2000" dirty="0" err="1"/>
              <a:t>x,y,z</a:t>
            </a:r>
            <a:r>
              <a:rPr lang="en-US" sz="2000" dirty="0"/>
              <a:t>)=0}.</a:t>
            </a:r>
          </a:p>
          <a:p>
            <a:pPr>
              <a:lnSpc>
                <a:spcPct val="90000"/>
              </a:lnSpc>
              <a:spcBef>
                <a:spcPts val="200"/>
              </a:spcBef>
            </a:pPr>
            <a:r>
              <a:rPr lang="en-US" sz="2000" dirty="0"/>
              <a:t>If f and g have no common components and D=C</a:t>
            </a:r>
            <a:r>
              <a:rPr lang="en-US" sz="2000" baseline="-25000" dirty="0"/>
              <a:t>1</a:t>
            </a:r>
            <a:r>
              <a:rPr lang="en-US" sz="2000" dirty="0">
                <a:latin typeface="Math1Mono"/>
              </a:rPr>
              <a:t>∩</a:t>
            </a:r>
            <a:r>
              <a:rPr lang="en-US" sz="2000" dirty="0"/>
              <a:t>C</a:t>
            </a:r>
            <a:r>
              <a:rPr lang="en-US" sz="2000" baseline="-25000" dirty="0"/>
              <a:t>2</a:t>
            </a:r>
            <a:r>
              <a:rPr lang="en-US" sz="2000" dirty="0"/>
              <a:t>, then </a:t>
            </a:r>
            <a:r>
              <a:rPr lang="en-US" sz="2000" dirty="0">
                <a:latin typeface="Math1Mono"/>
              </a:rPr>
              <a:t>∑</a:t>
            </a:r>
            <a:r>
              <a:rPr lang="en-US" sz="2000" baseline="-25000" dirty="0"/>
              <a:t>x</a:t>
            </a:r>
            <a:r>
              <a:rPr lang="en-US" sz="2000" baseline="-25000" dirty="0">
                <a:latin typeface="Math1Mono"/>
              </a:rPr>
              <a:t>𝝴</a:t>
            </a:r>
            <a:r>
              <a:rPr lang="en-US" sz="2000" baseline="-25000" dirty="0">
                <a:latin typeface="Arial" pitchFamily="34" charset="0"/>
                <a:cs typeface="Arial" pitchFamily="34" charset="0"/>
              </a:rPr>
              <a:t>D</a:t>
            </a:r>
            <a:r>
              <a:rPr lang="en-US" sz="2000" dirty="0">
                <a:latin typeface="Arial" pitchFamily="34" charset="0"/>
                <a:cs typeface="Arial" pitchFamily="34" charset="0"/>
              </a:rPr>
              <a:t> I(</a:t>
            </a:r>
            <a:r>
              <a:rPr lang="en-US" sz="2000" dirty="0"/>
              <a:t>C</a:t>
            </a:r>
            <a:r>
              <a:rPr lang="en-US" sz="2000" baseline="-25000" dirty="0"/>
              <a:t>1</a:t>
            </a:r>
            <a:r>
              <a:rPr lang="en-US" sz="2000" dirty="0">
                <a:latin typeface="Math1Mono"/>
              </a:rPr>
              <a:t> ∩ </a:t>
            </a:r>
            <a:r>
              <a:rPr lang="en-US" sz="2000" dirty="0"/>
              <a:t>C</a:t>
            </a:r>
            <a:r>
              <a:rPr lang="en-US" sz="2000" baseline="-25000" dirty="0"/>
              <a:t>2</a:t>
            </a:r>
            <a:r>
              <a:rPr lang="en-US" sz="2000" dirty="0"/>
              <a:t>,x)=</a:t>
            </a:r>
            <a:r>
              <a:rPr lang="en-US" sz="2000" dirty="0" err="1"/>
              <a:t>mn</a:t>
            </a:r>
            <a:r>
              <a:rPr lang="en-US" sz="2000" dirty="0"/>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I is the intersection multiplicity.  This is a fancy way of saying that (multiple points aside), there are </a:t>
            </a:r>
            <a:r>
              <a:rPr lang="en-US" sz="2000" dirty="0" err="1">
                <a:latin typeface="Arial" pitchFamily="34" charset="0"/>
                <a:cs typeface="Arial" pitchFamily="34" charset="0"/>
              </a:rPr>
              <a:t>mn</a:t>
            </a:r>
            <a:r>
              <a:rPr lang="en-US" sz="2000" dirty="0">
                <a:latin typeface="Arial" pitchFamily="34" charset="0"/>
                <a:cs typeface="Arial" pitchFamily="34" charset="0"/>
              </a:rPr>
              <a:t> points of intersection between </a:t>
            </a:r>
            <a:r>
              <a:rPr lang="en-US" sz="2000" dirty="0"/>
              <a:t>C</a:t>
            </a:r>
            <a:r>
              <a:rPr lang="en-US" sz="2000" baseline="-25000" dirty="0"/>
              <a:t>1 </a:t>
            </a:r>
            <a:r>
              <a:rPr lang="en-US" sz="2000" dirty="0">
                <a:latin typeface="Arial" pitchFamily="34" charset="0"/>
                <a:cs typeface="Arial" pitchFamily="34" charset="0"/>
              </a:rPr>
              <a:t>and </a:t>
            </a:r>
            <a:r>
              <a:rPr lang="en-US" sz="2000" dirty="0"/>
              <a:t>C</a:t>
            </a:r>
            <a:r>
              <a:rPr lang="en-US" sz="2000" baseline="-25000" dirty="0"/>
              <a:t>2</a:t>
            </a:r>
            <a:r>
              <a:rPr lang="en-US" sz="2000" dirty="0">
                <a:latin typeface="Arial" pitchFamily="34" charset="0"/>
                <a:cs typeface="Arial"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Arial" pitchFamily="34" charset="0"/>
                <a:cs typeface="Arial"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1676400"/>
            <a:ext cx="7772400" cy="4267200"/>
          </a:xfrm>
        </p:spPr>
        <p:txBody>
          <a:bodyPr/>
          <a:lstStyle/>
          <a:p>
            <a:pPr>
              <a:lnSpc>
                <a:spcPct val="80000"/>
              </a:lnSpc>
            </a:pPr>
            <a:r>
              <a:rPr lang="en-US" sz="2000" dirty="0"/>
              <a:t>Factor n=4453.</a:t>
            </a:r>
          </a:p>
          <a:p>
            <a:pPr>
              <a:lnSpc>
                <a:spcPct val="80000"/>
              </a:lnSpc>
            </a:pPr>
            <a:r>
              <a:rPr lang="en-US" sz="2000" dirty="0">
                <a:latin typeface="Arial Unicode MS" pitchFamily="34" charset="-128"/>
              </a:rPr>
              <a:t>Use E: y</a:t>
            </a:r>
            <a:r>
              <a:rPr lang="en-US" sz="2000" baseline="30000" dirty="0">
                <a:latin typeface="Arial Unicode MS" pitchFamily="34" charset="-128"/>
              </a:rPr>
              <a:t>2</a:t>
            </a:r>
            <a:r>
              <a:rPr lang="en-US" sz="2000" dirty="0">
                <a:latin typeface="Arial Unicode MS" pitchFamily="34" charset="-128"/>
              </a:rPr>
              <a:t> = x</a:t>
            </a:r>
            <a:r>
              <a:rPr lang="en-US" sz="2000" baseline="30000" dirty="0">
                <a:latin typeface="Arial Unicode MS" pitchFamily="34" charset="-128"/>
              </a:rPr>
              <a:t>3</a:t>
            </a:r>
            <a:r>
              <a:rPr lang="en-US" sz="2000" dirty="0">
                <a:latin typeface="Arial Unicode MS" pitchFamily="34" charset="-128"/>
              </a:rPr>
              <a:t>+10x-2 (mod m). </a:t>
            </a:r>
          </a:p>
          <a:p>
            <a:pPr>
              <a:lnSpc>
                <a:spcPct val="80000"/>
              </a:lnSpc>
            </a:pPr>
            <a:r>
              <a:rPr lang="en-US" sz="2000" dirty="0">
                <a:latin typeface="Arial Unicode MS" pitchFamily="34" charset="-128"/>
              </a:rPr>
              <a:t>Initial point: P</a:t>
            </a:r>
            <a:r>
              <a:rPr lang="en-US" sz="2000" baseline="-25000" dirty="0">
                <a:latin typeface="Arial Unicode MS" pitchFamily="34" charset="-128"/>
              </a:rPr>
              <a:t>1</a:t>
            </a:r>
            <a:r>
              <a:rPr lang="en-US" sz="2000" dirty="0">
                <a:latin typeface="Arial Unicode MS" pitchFamily="34" charset="-128"/>
              </a:rPr>
              <a:t>= (1,3).  </a:t>
            </a:r>
          </a:p>
          <a:p>
            <a:pPr>
              <a:lnSpc>
                <a:spcPct val="80000"/>
              </a:lnSpc>
            </a:pPr>
            <a:r>
              <a:rPr lang="en-US" sz="2000" dirty="0">
                <a:latin typeface="Arial Unicode MS" pitchFamily="34" charset="-128"/>
              </a:rPr>
              <a:t>2P=(4332, 3230).  </a:t>
            </a:r>
          </a:p>
          <a:p>
            <a:pPr>
              <a:lnSpc>
                <a:spcPct val="80000"/>
              </a:lnSpc>
            </a:pPr>
            <a:r>
              <a:rPr lang="en-US" sz="2000" dirty="0">
                <a:latin typeface="Arial Unicode MS" pitchFamily="34" charset="-128"/>
              </a:rPr>
              <a:t>To calculate 3P: </a:t>
            </a:r>
          </a:p>
          <a:p>
            <a:pPr lvl="1" indent="-342900">
              <a:lnSpc>
                <a:spcPct val="80000"/>
              </a:lnSpc>
            </a:pPr>
            <a:r>
              <a:rPr lang="en-US" sz="2000" dirty="0">
                <a:latin typeface="Arial Unicode MS" pitchFamily="34" charset="-128"/>
              </a:rPr>
              <a:t>m=(3230-3)/(4332-1)=3227/4331.</a:t>
            </a:r>
          </a:p>
          <a:p>
            <a:pPr>
              <a:lnSpc>
                <a:spcPct val="80000"/>
              </a:lnSpc>
            </a:pPr>
            <a:r>
              <a:rPr lang="en-US" sz="2000" dirty="0">
                <a:latin typeface="Arial Unicode MS" pitchFamily="34" charset="-128"/>
              </a:rPr>
              <a:t>(4331, 4453)=61.</a:t>
            </a:r>
          </a:p>
          <a:p>
            <a:pPr>
              <a:lnSpc>
                <a:spcPct val="80000"/>
              </a:lnSpc>
            </a:pPr>
            <a:r>
              <a:rPr lang="en-US" sz="2000" dirty="0">
                <a:latin typeface="Arial Unicode MS" pitchFamily="34" charset="-128"/>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381000" y="1905000"/>
                <a:ext cx="8458200" cy="4267200"/>
              </a:xfrm>
            </p:spPr>
            <p:txBody>
              <a:bodyPr/>
              <a:lstStyle/>
              <a:p>
                <a:pPr>
                  <a:lnSpc>
                    <a:spcPct val="80000"/>
                  </a:lnSpc>
                </a:pPr>
                <a:r>
                  <a:rPr lang="en-US" sz="2000" dirty="0"/>
                  <a:t>Factor m=1938796243.</a:t>
                </a:r>
              </a:p>
              <a:p>
                <a:pPr>
                  <a:lnSpc>
                    <a:spcPct val="80000"/>
                  </a:lnSpc>
                </a:pPr>
                <a:r>
                  <a:rPr lang="en-US" sz="2000" dirty="0">
                    <a:latin typeface="Arial Unicode MS" pitchFamily="34" charset="-128"/>
                  </a:rPr>
                  <a:t>Use E: y</a:t>
                </a:r>
                <a:r>
                  <a:rPr lang="en-US" sz="2000" baseline="30000" dirty="0">
                    <a:latin typeface="Arial Unicode MS" pitchFamily="34" charset="-128"/>
                  </a:rPr>
                  <a:t>2</a:t>
                </a:r>
                <a:r>
                  <a:rPr lang="en-US" sz="2000" dirty="0">
                    <a:latin typeface="Arial Unicode MS" pitchFamily="34" charset="-128"/>
                  </a:rPr>
                  <a:t> = x</a:t>
                </a:r>
                <a:r>
                  <a:rPr lang="en-US" sz="2000" baseline="30000" dirty="0">
                    <a:latin typeface="Arial Unicode MS" pitchFamily="34" charset="-128"/>
                  </a:rPr>
                  <a:t>3</a:t>
                </a:r>
                <a:r>
                  <a:rPr lang="en-US" sz="2000" dirty="0">
                    <a:latin typeface="Arial Unicode MS" pitchFamily="34" charset="-128"/>
                  </a:rPr>
                  <a:t>–Ax+A (mod p).  A= 1,2,…</a:t>
                </a:r>
              </a:p>
              <a:p>
                <a:pPr>
                  <a:lnSpc>
                    <a:spcPct val="80000"/>
                  </a:lnSpc>
                </a:pPr>
                <a:r>
                  <a:rPr lang="en-US" sz="2000" dirty="0">
                    <a:latin typeface="Arial Unicode MS" pitchFamily="34" charset="-128"/>
                  </a:rPr>
                  <a:t>Initial point: P</a:t>
                </a:r>
                <a:r>
                  <a:rPr lang="en-US" sz="2000" baseline="-25000" dirty="0">
                    <a:latin typeface="Arial Unicode MS" pitchFamily="34" charset="-128"/>
                  </a:rPr>
                  <a:t>1</a:t>
                </a:r>
                <a:r>
                  <a:rPr lang="en-US" sz="2000" dirty="0">
                    <a:latin typeface="Arial Unicode MS" pitchFamily="34" charset="-128"/>
                  </a:rPr>
                  <a:t>= (1,1), P</a:t>
                </a:r>
                <a:r>
                  <a:rPr lang="en-US" sz="2000" baseline="-25000" dirty="0">
                    <a:latin typeface="Arial Unicode MS" pitchFamily="34" charset="-128"/>
                  </a:rPr>
                  <a:t>n+1</a:t>
                </a:r>
                <a:r>
                  <a:rPr lang="en-US" sz="2000" dirty="0">
                    <a:latin typeface="Arial Unicode MS" pitchFamily="34" charset="-128"/>
                  </a:rPr>
                  <a:t>= (n+1)</a:t>
                </a:r>
                <a:r>
                  <a:rPr lang="en-US" sz="2000" dirty="0" err="1">
                    <a:latin typeface="Arial Unicode MS" pitchFamily="34" charset="-128"/>
                  </a:rPr>
                  <a:t>P</a:t>
                </a:r>
                <a:r>
                  <a:rPr lang="en-US" sz="2000" baseline="-25000" dirty="0" err="1">
                    <a:latin typeface="Arial Unicode MS" pitchFamily="34" charset="-128"/>
                  </a:rPr>
                  <a:t>n</a:t>
                </a:r>
                <a:r>
                  <a:rPr lang="en-US" sz="2000" dirty="0">
                    <a:latin typeface="Arial Unicode MS" pitchFamily="34" charset="-128"/>
                  </a:rPr>
                  <a:t>.</a:t>
                </a:r>
              </a:p>
              <a:p>
                <a:pPr>
                  <a:lnSpc>
                    <a:spcPct val="80000"/>
                  </a:lnSpc>
                </a:pPr>
                <a:r>
                  <a:rPr lang="en-US" sz="2000" dirty="0">
                    <a:latin typeface="Arial Unicode MS" pitchFamily="34" charset="-128"/>
                  </a:rPr>
                  <a:t>For A=7, (w</a:t>
                </a:r>
                <a:r>
                  <a:rPr lang="en-US" sz="2000" baseline="-25000" dirty="0">
                    <a:latin typeface="Arial Unicode MS" pitchFamily="34" charset="-128"/>
                  </a:rPr>
                  <a:t>16</a:t>
                </a:r>
                <a:r>
                  <a:rPr lang="en-US" sz="2000" dirty="0">
                    <a:latin typeface="Arial Unicode MS" pitchFamily="34" charset="-128"/>
                  </a:rPr>
                  <a:t>, </a:t>
                </a:r>
                <a:r>
                  <a:rPr lang="en-US" sz="2000" dirty="0" err="1">
                    <a:latin typeface="Arial Unicode MS" pitchFamily="34" charset="-128"/>
                  </a:rPr>
                  <a:t>m</a:t>
                </a:r>
                <a:r>
                  <a:rPr lang="en-US" sz="2000" dirty="0">
                    <a:latin typeface="Arial Unicode MS" pitchFamily="34" charset="-128"/>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Arial Unicode MS" pitchFamily="34" charset="-128"/>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Arial Unicode MS" pitchFamily="34" charset="-128"/>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381000" y="1905000"/>
                <a:ext cx="8458200" cy="4267200"/>
              </a:xfrm>
              <a:blipFill>
                <a:blip r:embed="rId2"/>
                <a:stretch>
                  <a:fillRect l="-900" t="-1780"/>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419100" y="1447800"/>
            <a:ext cx="8305800" cy="5029200"/>
          </a:xfrm>
          <a:ln/>
        </p:spPr>
        <p:txBody>
          <a:bodyPr/>
          <a:lstStyle/>
          <a:p>
            <a:pPr>
              <a:lnSpc>
                <a:spcPct val="90000"/>
              </a:lnSpc>
            </a:pPr>
            <a:r>
              <a:rPr lang="en-US" sz="2000" dirty="0"/>
              <a:t>D= </a:t>
            </a:r>
            <a:r>
              <a:rPr lang="en-US" sz="2000" dirty="0">
                <a:latin typeface="Math1Mono"/>
              </a:rPr>
              <a:t>∑</a:t>
            </a:r>
            <a:r>
              <a:rPr lang="en-US" sz="2000" baseline="-25000" dirty="0"/>
              <a:t>j</a:t>
            </a:r>
            <a:r>
              <a:rPr lang="en-US" sz="2000" dirty="0"/>
              <a:t> </a:t>
            </a:r>
            <a:r>
              <a:rPr lang="en-US" sz="2000" dirty="0" err="1"/>
              <a:t>a</a:t>
            </a:r>
            <a:r>
              <a:rPr lang="en-US" sz="2000" baseline="-25000" dirty="0" err="1"/>
              <a:t>j</a:t>
            </a:r>
            <a:r>
              <a:rPr lang="en-US" sz="2000" dirty="0"/>
              <a:t>[</a:t>
            </a:r>
            <a:r>
              <a:rPr lang="en-US" sz="2000" dirty="0" err="1"/>
              <a:t>P</a:t>
            </a:r>
            <a:r>
              <a:rPr lang="en-US" sz="2000" baseline="-25000" dirty="0" err="1"/>
              <a:t>j</a:t>
            </a:r>
            <a:r>
              <a:rPr lang="en-US" sz="2000" dirty="0"/>
              <a:t>], </a:t>
            </a:r>
            <a:r>
              <a:rPr lang="en-US" sz="2000" dirty="0" err="1"/>
              <a:t>a</a:t>
            </a:r>
            <a:r>
              <a:rPr lang="en-US" sz="2000" baseline="-25000" dirty="0" err="1"/>
              <a:t>j</a:t>
            </a:r>
            <a:r>
              <a:rPr lang="en-US" sz="2000" dirty="0">
                <a:latin typeface="Math1Mono" charset="2"/>
                <a:cs typeface="Math1Mono" charset="2"/>
                <a:sym typeface="Symbol" pitchFamily="18" charset="2"/>
              </a:rPr>
              <a:t> 𝝴 </a:t>
            </a:r>
            <a:r>
              <a:rPr lang="en-US" sz="2000" dirty="0"/>
              <a:t>Z</a:t>
            </a:r>
          </a:p>
          <a:p>
            <a:pPr>
              <a:lnSpc>
                <a:spcPct val="90000"/>
              </a:lnSpc>
            </a:pPr>
            <a:r>
              <a:rPr lang="en-US" sz="2000" dirty="0"/>
              <a:t>deg(D)= </a:t>
            </a:r>
            <a:r>
              <a:rPr lang="en-US" sz="2000" dirty="0">
                <a:latin typeface="Math1Mono"/>
              </a:rPr>
              <a:t>∑</a:t>
            </a:r>
            <a:r>
              <a:rPr lang="en-US" sz="2000" baseline="-25000" dirty="0"/>
              <a:t>j</a:t>
            </a:r>
            <a:r>
              <a:rPr lang="en-US" sz="2000" dirty="0"/>
              <a:t> </a:t>
            </a:r>
            <a:r>
              <a:rPr lang="en-US" sz="2000" dirty="0" err="1"/>
              <a:t>a</a:t>
            </a:r>
            <a:r>
              <a:rPr lang="en-US" sz="2000" baseline="-25000" dirty="0" err="1"/>
              <a:t>j</a:t>
            </a:r>
            <a:endParaRPr lang="en-US" sz="2000" dirty="0"/>
          </a:p>
          <a:p>
            <a:pPr>
              <a:lnSpc>
                <a:spcPct val="90000"/>
              </a:lnSpc>
            </a:pPr>
            <a:r>
              <a:rPr lang="en-US" sz="2000" dirty="0"/>
              <a:t>sum(D)= </a:t>
            </a:r>
            <a:r>
              <a:rPr lang="en-US" sz="2000" dirty="0">
                <a:latin typeface="Math1Mono"/>
              </a:rPr>
              <a:t>∑</a:t>
            </a:r>
            <a:r>
              <a:rPr lang="en-US" sz="2000" baseline="-25000" dirty="0"/>
              <a:t>j</a:t>
            </a:r>
            <a:r>
              <a:rPr lang="en-US" sz="2000" dirty="0"/>
              <a:t> </a:t>
            </a:r>
            <a:r>
              <a:rPr lang="en-US" sz="2000" dirty="0" err="1"/>
              <a:t>a</a:t>
            </a:r>
            <a:r>
              <a:rPr lang="en-US" sz="2000" baseline="-25000" dirty="0" err="1"/>
              <a:t>j</a:t>
            </a:r>
            <a:r>
              <a:rPr lang="en-US" sz="2000" dirty="0" err="1"/>
              <a:t>P</a:t>
            </a:r>
            <a:r>
              <a:rPr lang="en-US" sz="2000" baseline="-25000" dirty="0" err="1"/>
              <a:t>j</a:t>
            </a:r>
            <a:endParaRPr lang="en-US" sz="2000" dirty="0"/>
          </a:p>
          <a:p>
            <a:pPr>
              <a:lnSpc>
                <a:spcPct val="90000"/>
              </a:lnSpc>
            </a:pPr>
            <a:r>
              <a:rPr lang="en-US" sz="2000" dirty="0"/>
              <a:t>sum: Div</a:t>
            </a:r>
            <a:r>
              <a:rPr lang="en-US" sz="2000" baseline="30000" dirty="0"/>
              <a:t>0</a:t>
            </a:r>
            <a:r>
              <a:rPr lang="en-US" sz="2000" dirty="0"/>
              <a:t>(E) </a:t>
            </a:r>
            <a:r>
              <a:rPr lang="en-US" sz="2000" dirty="0">
                <a:sym typeface="Wingdings" pitchFamily="2" charset="2"/>
              </a:rPr>
              <a:t> E(K).</a:t>
            </a:r>
          </a:p>
          <a:p>
            <a:pPr>
              <a:lnSpc>
                <a:spcPct val="90000"/>
              </a:lnSpc>
            </a:pPr>
            <a:r>
              <a:rPr lang="en-US" sz="2000" dirty="0">
                <a:sym typeface="Wingdings" pitchFamily="2" charset="2"/>
              </a:rPr>
              <a:t>f= </a:t>
            </a:r>
            <a:r>
              <a:rPr lang="en-US" sz="2000" dirty="0" err="1">
                <a:sym typeface="Wingdings" pitchFamily="2" charset="2"/>
              </a:rPr>
              <a:t>u</a:t>
            </a:r>
            <a:r>
              <a:rPr lang="en-US" sz="2000" baseline="-25000" dirty="0" err="1">
                <a:sym typeface="Wingdings" pitchFamily="2" charset="2"/>
              </a:rPr>
              <a:t>P</a:t>
            </a:r>
            <a:r>
              <a:rPr lang="en-US" sz="2000" baseline="30000" dirty="0" err="1">
                <a:sym typeface="Wingdings" pitchFamily="2" charset="2"/>
              </a:rPr>
              <a:t>r</a:t>
            </a:r>
            <a:r>
              <a:rPr lang="en-US" sz="2000" baseline="30000" dirty="0">
                <a:sym typeface="Wingdings" pitchFamily="2" charset="2"/>
              </a:rPr>
              <a:t> </a:t>
            </a:r>
            <a:r>
              <a:rPr lang="en-US" sz="2000" dirty="0">
                <a:sym typeface="Wingdings" pitchFamily="2" charset="2"/>
              </a:rPr>
              <a:t>g: </a:t>
            </a:r>
            <a:r>
              <a:rPr lang="en-US" sz="2000" dirty="0" err="1">
                <a:sym typeface="Wingdings" pitchFamily="2" charset="2"/>
              </a:rPr>
              <a:t>ord</a:t>
            </a:r>
            <a:r>
              <a:rPr lang="en-US" sz="2000" baseline="-25000" dirty="0" err="1">
                <a:sym typeface="Wingdings" pitchFamily="2" charset="2"/>
              </a:rPr>
              <a:t>P</a:t>
            </a:r>
            <a:r>
              <a:rPr lang="en-US" sz="2000" dirty="0">
                <a:sym typeface="Wingdings" pitchFamily="2" charset="2"/>
              </a:rPr>
              <a:t>(f)=r, div(f)= </a:t>
            </a:r>
            <a:r>
              <a:rPr lang="en-US" sz="2000" dirty="0">
                <a:latin typeface="Math1Mono"/>
              </a:rPr>
              <a:t>S</a:t>
            </a:r>
            <a:r>
              <a:rPr lang="en-US" sz="2000" baseline="-25000" dirty="0"/>
              <a:t>P</a:t>
            </a:r>
            <a:r>
              <a:rPr lang="en-US" sz="2000" baseline="-25000" dirty="0">
                <a:latin typeface="Math1Mono" charset="2"/>
                <a:cs typeface="Math1Mono" charset="2"/>
                <a:sym typeface="Symbol" pitchFamily="18" charset="2"/>
              </a:rPr>
              <a:t>𝝴</a:t>
            </a:r>
            <a:r>
              <a:rPr lang="en-US" sz="2000" baseline="-25000" dirty="0"/>
              <a:t>E(K)</a:t>
            </a:r>
            <a:r>
              <a:rPr lang="en-US" sz="2000" dirty="0"/>
              <a:t> </a:t>
            </a:r>
            <a:r>
              <a:rPr lang="en-US" sz="2000" dirty="0" err="1">
                <a:sym typeface="Wingdings" pitchFamily="2" charset="2"/>
              </a:rPr>
              <a:t>ord</a:t>
            </a:r>
            <a:r>
              <a:rPr lang="en-US" sz="2000" baseline="-25000" dirty="0" err="1">
                <a:sym typeface="Wingdings" pitchFamily="2" charset="2"/>
              </a:rPr>
              <a:t>P</a:t>
            </a:r>
            <a:r>
              <a:rPr lang="en-US" sz="2000" dirty="0">
                <a:sym typeface="Wingdings" pitchFamily="2" charset="2"/>
              </a:rPr>
              <a:t>(f) [P]</a:t>
            </a:r>
          </a:p>
          <a:p>
            <a:pPr>
              <a:lnSpc>
                <a:spcPct val="90000"/>
              </a:lnSpc>
            </a:pPr>
            <a:r>
              <a:rPr lang="en-US" sz="2000" dirty="0">
                <a:sym typeface="Wingdings" pitchFamily="2" charset="2"/>
              </a:rPr>
              <a:t>Div</a:t>
            </a:r>
            <a:r>
              <a:rPr lang="en-US" sz="2000" baseline="30000" dirty="0">
                <a:sym typeface="Wingdings" pitchFamily="2" charset="2"/>
              </a:rPr>
              <a:t>0</a:t>
            </a:r>
            <a:r>
              <a:rPr lang="en-US" sz="2000" dirty="0">
                <a:sym typeface="Wingdings" pitchFamily="2" charset="2"/>
              </a:rPr>
              <a:t>(E)/(principal divisors) is isomorphic to E(K)</a:t>
            </a:r>
          </a:p>
          <a:p>
            <a:pPr>
              <a:lnSpc>
                <a:spcPct val="90000"/>
              </a:lnSpc>
            </a:pPr>
            <a:r>
              <a:rPr lang="en-US" sz="2000" dirty="0">
                <a:sym typeface="Wingdings" pitchFamily="2" charset="2"/>
              </a:rPr>
              <a:t>Let E be an elliptic curve and f a function on E that is </a:t>
            </a:r>
            <a:r>
              <a:rPr lang="en-US" sz="2000" dirty="0">
                <a:latin typeface="Math1Mono"/>
              </a:rPr>
              <a:t>≠</a:t>
            </a:r>
            <a:r>
              <a:rPr lang="en-US" sz="2000" dirty="0">
                <a:sym typeface="Wingdings" pitchFamily="2" charset="2"/>
              </a:rPr>
              <a:t>0 then</a:t>
            </a:r>
          </a:p>
          <a:p>
            <a:pPr marL="914400" lvl="1" indent="-457200">
              <a:lnSpc>
                <a:spcPct val="90000"/>
              </a:lnSpc>
              <a:buFont typeface="+mj-lt"/>
              <a:buAutoNum type="arabicPeriod"/>
            </a:pPr>
            <a:r>
              <a:rPr lang="en-US" sz="2000" dirty="0">
                <a:sym typeface="Wingdings" pitchFamily="2" charset="2"/>
              </a:rPr>
              <a:t>f has only finitely many poles and zeros</a:t>
            </a:r>
          </a:p>
          <a:p>
            <a:pPr marL="914400" lvl="1" indent="-457200">
              <a:lnSpc>
                <a:spcPct val="90000"/>
              </a:lnSpc>
              <a:buFont typeface="+mj-lt"/>
              <a:buAutoNum type="arabicPeriod"/>
            </a:pPr>
            <a:r>
              <a:rPr lang="en-US" sz="2000" dirty="0">
                <a:sym typeface="Wingdings" pitchFamily="2" charset="2"/>
              </a:rPr>
              <a:t>deg(div(f))=0</a:t>
            </a:r>
          </a:p>
          <a:p>
            <a:pPr marL="914400" lvl="1" indent="-457200">
              <a:lnSpc>
                <a:spcPct val="90000"/>
              </a:lnSpc>
              <a:buFont typeface="+mj-lt"/>
              <a:buAutoNum type="arabicPeriod"/>
            </a:pPr>
            <a:r>
              <a:rPr lang="en-US" sz="2000" dirty="0">
                <a:sym typeface="Wingdings" pitchFamily="2" charset="2"/>
              </a:rPr>
              <a:t>If  f has no poles or zeros it is constant</a:t>
            </a:r>
            <a:endParaRPr lang="en-US" sz="2000" dirty="0"/>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685800" y="1600200"/>
            <a:ext cx="8153400" cy="5503862"/>
          </a:xfrm>
          <a:ln/>
        </p:spPr>
        <p:txBody>
          <a:bodyPr/>
          <a:lstStyle/>
          <a:p>
            <a:pPr>
              <a:lnSpc>
                <a:spcPct val="90000"/>
              </a:lnSpc>
              <a:spcBef>
                <a:spcPts val="200"/>
              </a:spcBef>
            </a:pPr>
            <a:r>
              <a:rPr lang="en-US" sz="2000" dirty="0"/>
              <a:t>E[n]</a:t>
            </a:r>
            <a:r>
              <a:rPr lang="en-US" sz="2000" dirty="0">
                <a:latin typeface="Math1Mono"/>
              </a:rPr>
              <a:t>⊆</a:t>
            </a:r>
            <a:r>
              <a:rPr lang="en-US" sz="2000" dirty="0"/>
              <a:t>E(K), e</a:t>
            </a:r>
            <a:r>
              <a:rPr lang="en-US" sz="2000" baseline="-25000" dirty="0"/>
              <a:t>n</a:t>
            </a:r>
            <a:r>
              <a:rPr lang="en-US" sz="2000" dirty="0"/>
              <a:t>: E[n] x E[n] </a:t>
            </a:r>
            <a:r>
              <a:rPr lang="en-US" sz="2000" dirty="0">
                <a:sym typeface="Wingdings" pitchFamily="2" charset="2"/>
              </a:rPr>
              <a:t> </a:t>
            </a:r>
            <a:r>
              <a:rPr lang="en-US" sz="2000" dirty="0">
                <a:latin typeface="Math1" pitchFamily="2" charset="2"/>
                <a:sym typeface="Wingdings" pitchFamily="2" charset="2"/>
              </a:rPr>
              <a:t>𝜇</a:t>
            </a:r>
            <a:r>
              <a:rPr lang="en-US" sz="2000" baseline="-25000" dirty="0">
                <a:sym typeface="Wingdings" pitchFamily="2" charset="2"/>
              </a:rPr>
              <a:t>n</a:t>
            </a:r>
            <a:endParaRPr lang="en-US" sz="2000" baseline="-25000" dirty="0"/>
          </a:p>
          <a:p>
            <a:pPr>
              <a:lnSpc>
                <a:spcPct val="90000"/>
              </a:lnSpc>
              <a:spcBef>
                <a:spcPts val="200"/>
              </a:spcBef>
            </a:pPr>
            <a:r>
              <a:rPr lang="en-US" sz="2000" dirty="0"/>
              <a:t>T</a:t>
            </a:r>
            <a:r>
              <a:rPr lang="en-US" sz="2000" dirty="0">
                <a:latin typeface="Math1Mono"/>
              </a:rPr>
              <a:t>𝝴</a:t>
            </a:r>
            <a:r>
              <a:rPr lang="en-US" sz="2000" dirty="0"/>
              <a:t>E[n], f: div(f)= n[T]-n[</a:t>
            </a:r>
            <a:r>
              <a:rPr lang="en-US" sz="2000" dirty="0">
                <a:latin typeface="Math1Mono"/>
              </a:rPr>
              <a:t>∞</a:t>
            </a:r>
            <a:r>
              <a:rPr lang="en-US" sz="2000" dirty="0"/>
              <a:t>]</a:t>
            </a:r>
          </a:p>
          <a:p>
            <a:pPr>
              <a:lnSpc>
                <a:spcPct val="90000"/>
              </a:lnSpc>
              <a:spcBef>
                <a:spcPts val="200"/>
              </a:spcBef>
            </a:pPr>
            <a:r>
              <a:rPr lang="en-US" sz="2000" dirty="0"/>
              <a:t>Choose T’</a:t>
            </a:r>
            <a:r>
              <a:rPr lang="en-US" sz="2000" dirty="0">
                <a:latin typeface="Math1Mono"/>
              </a:rPr>
              <a:t>𝝴</a:t>
            </a:r>
            <a:r>
              <a:rPr lang="en-US" sz="2000" dirty="0"/>
              <a:t>E[n</a:t>
            </a:r>
            <a:r>
              <a:rPr lang="en-US" sz="2000" baseline="30000" dirty="0"/>
              <a:t>2</a:t>
            </a:r>
            <a:r>
              <a:rPr lang="en-US" sz="2000" dirty="0"/>
              <a:t>]: </a:t>
            </a:r>
            <a:r>
              <a:rPr lang="en-US" sz="2000" dirty="0" err="1"/>
              <a:t>nT</a:t>
            </a:r>
            <a:r>
              <a:rPr lang="en-US" sz="2000" dirty="0"/>
              <a:t>’=T: div(g)= </a:t>
            </a:r>
            <a:r>
              <a:rPr lang="en-US" sz="2000" dirty="0">
                <a:latin typeface="Math1Mono"/>
              </a:rPr>
              <a:t>S</a:t>
            </a:r>
            <a:r>
              <a:rPr lang="en-US" sz="2000" baseline="-25000" dirty="0"/>
              <a:t>R</a:t>
            </a:r>
            <a:r>
              <a:rPr lang="en-US" sz="2000" baseline="-25000" dirty="0">
                <a:latin typeface="Math1Mono"/>
              </a:rPr>
              <a:t>𝝴</a:t>
            </a:r>
            <a:r>
              <a:rPr lang="en-US" sz="2000" baseline="-25000" dirty="0"/>
              <a:t>E[n]</a:t>
            </a:r>
            <a:r>
              <a:rPr lang="en-US" sz="2000" dirty="0"/>
              <a:t>([T’+R]-[R])</a:t>
            </a:r>
          </a:p>
          <a:p>
            <a:pPr>
              <a:lnSpc>
                <a:spcPct val="90000"/>
              </a:lnSpc>
              <a:spcBef>
                <a:spcPts val="200"/>
              </a:spcBef>
            </a:pPr>
            <a:r>
              <a:rPr lang="en-US" sz="2000" dirty="0" err="1"/>
              <a:t>div(f</a:t>
            </a:r>
            <a:r>
              <a:rPr lang="en-US" sz="2000" baseline="-25000" dirty="0" err="1">
                <a:latin typeface="Math1Mono"/>
              </a:rPr>
              <a:t>°</a:t>
            </a:r>
            <a:r>
              <a:rPr lang="en-US" sz="2000" dirty="0" err="1"/>
              <a:t>n</a:t>
            </a:r>
            <a:r>
              <a:rPr lang="en-US" sz="2000" dirty="0"/>
              <a:t>)=</a:t>
            </a:r>
            <a:r>
              <a:rPr lang="en-US" sz="2000" dirty="0" err="1"/>
              <a:t>div(g</a:t>
            </a:r>
            <a:r>
              <a:rPr lang="en-US" sz="2000" baseline="30000" dirty="0" err="1"/>
              <a:t>n</a:t>
            </a:r>
            <a:r>
              <a:rPr lang="en-US" sz="2000" dirty="0"/>
              <a:t>)</a:t>
            </a:r>
          </a:p>
          <a:p>
            <a:pPr>
              <a:lnSpc>
                <a:spcPct val="90000"/>
              </a:lnSpc>
              <a:spcBef>
                <a:spcPts val="200"/>
              </a:spcBef>
            </a:pPr>
            <a:r>
              <a:rPr lang="en-US" sz="2000" dirty="0"/>
              <a:t>Let S</a:t>
            </a:r>
            <a:r>
              <a:rPr lang="en-US" sz="2000" dirty="0">
                <a:latin typeface="Math1Mono"/>
              </a:rPr>
              <a:t>𝝴</a:t>
            </a:r>
            <a:r>
              <a:rPr lang="en-US" sz="2000" dirty="0"/>
              <a:t>E[n], P</a:t>
            </a:r>
            <a:r>
              <a:rPr lang="en-US" sz="2000" dirty="0">
                <a:latin typeface="Math1Mono"/>
              </a:rPr>
              <a:t>𝝴</a:t>
            </a:r>
            <a:r>
              <a:rPr lang="en-US" sz="2000" dirty="0"/>
              <a:t>E(K) then g(P+S)</a:t>
            </a:r>
            <a:r>
              <a:rPr lang="en-US" sz="2000" baseline="30000" dirty="0"/>
              <a:t>n</a:t>
            </a:r>
            <a:r>
              <a:rPr lang="en-US" sz="2000" dirty="0"/>
              <a:t>= f(n(P+S))=f(</a:t>
            </a:r>
            <a:r>
              <a:rPr lang="en-US" sz="2000" dirty="0" err="1"/>
              <a:t>nP</a:t>
            </a:r>
            <a:r>
              <a:rPr lang="en-US" sz="2000" dirty="0"/>
              <a:t>)=g(P)</a:t>
            </a:r>
            <a:r>
              <a:rPr lang="en-US" sz="2000" baseline="30000" dirty="0"/>
              <a:t>n</a:t>
            </a:r>
          </a:p>
          <a:p>
            <a:pPr lvl="1">
              <a:lnSpc>
                <a:spcPct val="90000"/>
              </a:lnSpc>
              <a:spcBef>
                <a:spcPts val="200"/>
              </a:spcBef>
            </a:pPr>
            <a:r>
              <a:rPr lang="en-US" sz="2000" dirty="0"/>
              <a:t>Thus g(P+S)/g(P)</a:t>
            </a:r>
            <a:r>
              <a:rPr lang="en-US" sz="2000" dirty="0">
                <a:latin typeface="Math1Mono"/>
              </a:rPr>
              <a:t> 𝝴 </a:t>
            </a:r>
            <a:r>
              <a:rPr lang="en-US" sz="2000" dirty="0">
                <a:latin typeface="Math1" pitchFamily="2" charset="2"/>
                <a:sym typeface="Wingdings" pitchFamily="2" charset="2"/>
              </a:rPr>
              <a:t>𝜇</a:t>
            </a:r>
            <a:r>
              <a:rPr lang="en-US" sz="2000" baseline="-25000" dirty="0">
                <a:sym typeface="Wingdings" pitchFamily="2" charset="2"/>
              </a:rPr>
              <a:t>n</a:t>
            </a:r>
            <a:r>
              <a:rPr lang="en-US" sz="2000" dirty="0">
                <a:sym typeface="Wingdings" pitchFamily="2" charset="2"/>
              </a:rPr>
              <a:t> and is independent of P.</a:t>
            </a:r>
          </a:p>
          <a:p>
            <a:pPr>
              <a:lnSpc>
                <a:spcPct val="90000"/>
              </a:lnSpc>
              <a:spcBef>
                <a:spcPts val="200"/>
              </a:spcBef>
            </a:pPr>
            <a:r>
              <a:rPr lang="en-US" sz="2000" dirty="0">
                <a:sym typeface="Wingdings" pitchFamily="2" charset="2"/>
              </a:rPr>
              <a:t>Define e</a:t>
            </a:r>
            <a:r>
              <a:rPr lang="en-US" sz="2000" baseline="-25000" dirty="0">
                <a:sym typeface="Wingdings" pitchFamily="2" charset="2"/>
              </a:rPr>
              <a:t>n</a:t>
            </a:r>
            <a:r>
              <a:rPr lang="en-US" sz="2000" dirty="0">
                <a:sym typeface="Wingdings" pitchFamily="2" charset="2"/>
              </a:rPr>
              <a:t>(S,T)= g(P+S)/g(P), then</a:t>
            </a:r>
          </a:p>
          <a:p>
            <a:pPr lvl="1">
              <a:lnSpc>
                <a:spcPct val="90000"/>
              </a:lnSpc>
              <a:spcBef>
                <a:spcPts val="200"/>
              </a:spcBef>
            </a:pPr>
            <a:r>
              <a:rPr lang="en-US" sz="2000" dirty="0"/>
              <a:t>e</a:t>
            </a:r>
            <a:r>
              <a:rPr lang="en-US" sz="2000" baseline="-25000" dirty="0"/>
              <a:t>n</a:t>
            </a:r>
            <a:r>
              <a:rPr lang="en-US" sz="2000" dirty="0"/>
              <a:t>: E[n] x E[n] </a:t>
            </a:r>
            <a:r>
              <a:rPr lang="en-US" sz="2000" dirty="0">
                <a:sym typeface="Wingdings" pitchFamily="2" charset="2"/>
              </a:rPr>
              <a:t> </a:t>
            </a:r>
            <a:r>
              <a:rPr lang="en-US" sz="2000" dirty="0">
                <a:latin typeface="Math1" pitchFamily="2" charset="2"/>
                <a:sym typeface="Wingdings" pitchFamily="2" charset="2"/>
              </a:rPr>
              <a:t>𝜇</a:t>
            </a:r>
            <a:r>
              <a:rPr lang="en-US" sz="2000" baseline="-25000" dirty="0">
                <a:sym typeface="Wingdings" pitchFamily="2" charset="2"/>
              </a:rPr>
              <a:t>n</a:t>
            </a:r>
          </a:p>
          <a:p>
            <a:pPr lvl="1">
              <a:lnSpc>
                <a:spcPct val="90000"/>
              </a:lnSpc>
              <a:spcBef>
                <a:spcPts val="200"/>
              </a:spcBef>
            </a:pPr>
            <a:r>
              <a:rPr lang="en-US" sz="2000" dirty="0"/>
              <a:t>e</a:t>
            </a:r>
            <a:r>
              <a:rPr lang="en-US" sz="2000" baseline="-25000" dirty="0"/>
              <a:t>n</a:t>
            </a:r>
            <a:r>
              <a:rPr lang="en-US" sz="2000" dirty="0"/>
              <a:t> </a:t>
            </a:r>
            <a:r>
              <a:rPr lang="en-US" sz="2000" dirty="0">
                <a:sym typeface="Wingdings" pitchFamily="2" charset="2"/>
              </a:rPr>
              <a:t>is </a:t>
            </a:r>
            <a:r>
              <a:rPr lang="en-US" sz="2000" dirty="0" err="1">
                <a:sym typeface="Wingdings" pitchFamily="2" charset="2"/>
              </a:rPr>
              <a:t>binlinear</a:t>
            </a:r>
            <a:r>
              <a:rPr lang="en-US" sz="2000" dirty="0">
                <a:sym typeface="Wingdings" pitchFamily="2" charset="2"/>
              </a:rPr>
              <a:t>, non-degenerate.</a:t>
            </a:r>
          </a:p>
          <a:p>
            <a:pPr lvl="1">
              <a:lnSpc>
                <a:spcPct val="90000"/>
              </a:lnSpc>
              <a:spcBef>
                <a:spcPts val="200"/>
              </a:spcBef>
            </a:pPr>
            <a:r>
              <a:rPr lang="en-US" sz="2000" dirty="0" err="1"/>
              <a:t>e</a:t>
            </a:r>
            <a:r>
              <a:rPr lang="en-US" sz="2000" baseline="-25000" dirty="0" err="1"/>
              <a:t>n</a:t>
            </a:r>
            <a:r>
              <a:rPr lang="en-US" sz="2000" dirty="0">
                <a:sym typeface="Wingdings" pitchFamily="2" charset="2"/>
              </a:rPr>
              <a:t>(</a:t>
            </a:r>
            <a:r>
              <a:rPr lang="en-US" sz="2000" dirty="0">
                <a:latin typeface="Math1Mono"/>
                <a:sym typeface="Wingdings" pitchFamily="2" charset="2"/>
              </a:rPr>
              <a:t>𝜎</a:t>
            </a:r>
            <a:r>
              <a:rPr lang="en-US" sz="2000" dirty="0">
                <a:sym typeface="Wingdings" pitchFamily="2" charset="2"/>
              </a:rPr>
              <a:t>S, </a:t>
            </a:r>
            <a:r>
              <a:rPr lang="en-US" sz="2000" dirty="0">
                <a:latin typeface="Math1Mono"/>
                <a:sym typeface="Wingdings" pitchFamily="2" charset="2"/>
              </a:rPr>
              <a:t>𝜎</a:t>
            </a:r>
            <a:r>
              <a:rPr lang="en-US" sz="2000" dirty="0">
                <a:sym typeface="Wingdings" pitchFamily="2" charset="2"/>
              </a:rPr>
              <a:t>T)= </a:t>
            </a:r>
            <a:r>
              <a:rPr lang="en-US" sz="2000" dirty="0">
                <a:latin typeface="Math1Mono"/>
                <a:sym typeface="Wingdings" pitchFamily="2" charset="2"/>
              </a:rPr>
              <a:t>𝜎</a:t>
            </a:r>
            <a:r>
              <a:rPr lang="en-US" sz="2000" dirty="0" err="1"/>
              <a:t>e</a:t>
            </a:r>
            <a:r>
              <a:rPr lang="en-US" sz="2000" baseline="-25000" dirty="0" err="1"/>
              <a:t>n</a:t>
            </a:r>
            <a:r>
              <a:rPr lang="en-US" sz="2000" dirty="0">
                <a:sym typeface="Wingdings" pitchFamily="2" charset="2"/>
              </a:rPr>
              <a:t>(S,T)</a:t>
            </a:r>
          </a:p>
          <a:p>
            <a:pPr lvl="1">
              <a:lnSpc>
                <a:spcPct val="90000"/>
              </a:lnSpc>
              <a:spcBef>
                <a:spcPts val="200"/>
              </a:spcBef>
            </a:pPr>
            <a:r>
              <a:rPr lang="en-US" sz="2000" dirty="0" err="1"/>
              <a:t>e</a:t>
            </a:r>
            <a:r>
              <a:rPr lang="en-US" sz="2000" baseline="-25000" dirty="0" err="1"/>
              <a:t>n</a:t>
            </a:r>
            <a:r>
              <a:rPr lang="en-US" sz="2000" dirty="0">
                <a:sym typeface="Wingdings" pitchFamily="2" charset="2"/>
              </a:rPr>
              <a:t>(</a:t>
            </a:r>
            <a:r>
              <a:rPr lang="en-US" sz="2000" dirty="0">
                <a:latin typeface="Math1Mono"/>
                <a:sym typeface="Wingdings" pitchFamily="2" charset="2"/>
              </a:rPr>
              <a:t>𝛼</a:t>
            </a:r>
            <a:r>
              <a:rPr lang="en-US" sz="2000" dirty="0">
                <a:sym typeface="Wingdings" pitchFamily="2" charset="2"/>
              </a:rPr>
              <a:t>S, </a:t>
            </a:r>
            <a:r>
              <a:rPr lang="en-US" sz="2000" dirty="0">
                <a:latin typeface="Math1Mono"/>
                <a:sym typeface="Wingdings" pitchFamily="2" charset="2"/>
              </a:rPr>
              <a:t>𝛼T</a:t>
            </a:r>
            <a:r>
              <a:rPr lang="en-US" sz="2000" dirty="0">
                <a:sym typeface="Wingdings" pitchFamily="2" charset="2"/>
              </a:rPr>
              <a:t>)= </a:t>
            </a:r>
            <a:r>
              <a:rPr lang="en-US" sz="2000" dirty="0" err="1"/>
              <a:t>e</a:t>
            </a:r>
            <a:r>
              <a:rPr lang="en-US" sz="2000" baseline="-25000" dirty="0" err="1"/>
              <a:t>n</a:t>
            </a:r>
            <a:r>
              <a:rPr lang="en-US" sz="2000" dirty="0">
                <a:sym typeface="Wingdings" pitchFamily="2" charset="2"/>
              </a:rPr>
              <a:t>(S,T)</a:t>
            </a:r>
            <a:r>
              <a:rPr lang="en-US" sz="2000" baseline="30000" dirty="0" err="1">
                <a:sym typeface="Wingdings" pitchFamily="2" charset="2"/>
              </a:rPr>
              <a:t>deg</a:t>
            </a:r>
            <a:r>
              <a:rPr lang="en-US" sz="2000" baseline="30000" dirty="0">
                <a:sym typeface="Wingdings" pitchFamily="2" charset="2"/>
              </a:rPr>
              <a:t>(</a:t>
            </a:r>
            <a:r>
              <a:rPr lang="en-US" sz="2000" baseline="30000" dirty="0">
                <a:latin typeface="Math1Mono"/>
                <a:sym typeface="Wingdings" pitchFamily="2" charset="2"/>
              </a:rPr>
              <a:t>𝛼</a:t>
            </a:r>
            <a:r>
              <a:rPr lang="en-US" sz="2000" baseline="30000" dirty="0">
                <a:sym typeface="Wingdings" pitchFamily="2" charset="2"/>
              </a:rPr>
              <a:t>)</a:t>
            </a:r>
            <a:r>
              <a:rPr lang="en-US" sz="2000" dirty="0">
                <a:sym typeface="Wingdings" pitchFamily="2" charset="2"/>
              </a:rPr>
              <a:t> if </a:t>
            </a:r>
            <a:r>
              <a:rPr lang="en-US" sz="2000" dirty="0">
                <a:latin typeface="Math1Mono"/>
                <a:sym typeface="Wingdings" pitchFamily="2" charset="2"/>
              </a:rPr>
              <a:t>a</a:t>
            </a:r>
            <a:r>
              <a:rPr lang="en-US" sz="2000" dirty="0">
                <a:sym typeface="Wingdings" pitchFamily="2" charset="2"/>
              </a:rPr>
              <a:t> is separable.</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mbria Math" panose="02040503050406030204" pitchFamily="18"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mbria Math" panose="02040503050406030204" pitchFamily="18" charset="0"/>
                  </a:rPr>
                  <a:t> </a:t>
                </a:r>
                <a:r>
                  <a:rPr lang="en-US" sz="2000" kern="0" dirty="0">
                    <a:latin typeface="Calibri" panose="020F0502020204030204" pitchFamily="34" charset="0"/>
                    <a:cs typeface="Calibri" panose="020F0502020204030204" pitchFamily="34" charset="0"/>
                  </a:rPr>
                  <a:t>are the generators of</a:t>
                </a:r>
                <a:r>
                  <a:rPr lang="en-US" sz="2000" kern="0" dirty="0">
                    <a:latin typeface="Courier New" panose="02070309020205020404" pitchFamily="49" charset="0"/>
                    <a:cs typeface="Courier New" panose="02070309020205020404" pitchFamily="49" charset="0"/>
                  </a:rPr>
                  <a: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mbria Math" panose="02040503050406030204" pitchFamily="18" charset="0"/>
                  </a:rPr>
                  <a:t>.  </a:t>
                </a:r>
                <a:r>
                  <a:rPr lang="en-US" sz="2000" kern="0" dirty="0">
                    <a:latin typeface="Calibri" panose="020F0502020204030204" pitchFamily="34" charset="0"/>
                    <a:cs typeface="Calibri" panose="020F0502020204030204" pitchFamily="34" charset="0"/>
                  </a:rPr>
                  <a:t>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be a lattice</a:t>
                </a:r>
              </a:p>
              <a:p>
                <a:pPr lvl="1">
                  <a:lnSpc>
                    <a:spcPct val="90000"/>
                  </a:lnSpc>
                </a:pPr>
                <a:r>
                  <a:rPr lang="en-US" sz="2000" kern="0" dirty="0"/>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p>
              <a:p>
                <a:pPr lvl="1">
                  <a:lnSpc>
                    <a:spcPct val="90000"/>
                  </a:lnSpc>
                </a:pPr>
                <a:r>
                  <a:rPr lang="en-US" sz="2000" kern="0" dirty="0"/>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990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t>.</a:t>
                </a:r>
              </a:p>
              <a:p>
                <a:pPr>
                  <a:lnSpc>
                    <a:spcPct val="90000"/>
                  </a:lnSpc>
                </a:pPr>
                <a:endParaRPr lang="en-US" sz="2000" kern="0" dirty="0"/>
              </a:p>
              <a:p>
                <a:pPr marL="400050" lvl="1" indent="0">
                  <a:lnSpc>
                    <a:spcPct val="90000"/>
                  </a:lnSpc>
                  <a:buNone/>
                </a:pPr>
                <a:r>
                  <a:rPr lang="en-US" sz="1800" kern="0" dirty="0"/>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t> for some </a:t>
                </a:r>
                <a14:m>
                  <m:oMath xmlns:m="http://schemas.openxmlformats.org/officeDocument/2006/math">
                    <m:r>
                      <a:rPr lang="en-US" sz="1800" b="0" i="1" kern="0" smtClean="0">
                        <a:latin typeface="Cambria Math" panose="02040503050406030204" pitchFamily="18" charset="0"/>
                      </a:rPr>
                      <m:t>𝑖</m:t>
                    </m:r>
                  </m:oMath>
                </a14:m>
                <a:r>
                  <a:rPr lang="en-US" sz="1800" kern="0" dirty="0"/>
                  <a:t>.  Since </a:t>
                </a:r>
                <a14:m>
                  <m:oMath xmlns:m="http://schemas.openxmlformats.org/officeDocument/2006/math">
                    <m:r>
                      <a:rPr lang="en-US" sz="1800" b="0" i="1" kern="0" smtClean="0">
                        <a:latin typeface="Cambria Math" panose="02040503050406030204" pitchFamily="18" charset="0"/>
                      </a:rPr>
                      <m:t>𝑆</m:t>
                    </m:r>
                  </m:oMath>
                </a14:m>
                <a:r>
                  <a:rPr lang="en-US" sz="1800" kern="0" dirty="0"/>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990600"/>
                <a:ext cx="8915400" cy="4419600"/>
              </a:xfrm>
              <a:prstGeom prst="rect">
                <a:avLst/>
              </a:prstGeom>
              <a:blipFill>
                <a:blip r:embed="rId2"/>
                <a:stretch>
                  <a:fillRect l="-569" t="-1146" r="-996" b="-1891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t>-</a:t>
                </a:r>
                <a:r>
                  <a:rPr lang="en-US" sz="2000" kern="0" dirty="0" err="1"/>
                  <a:t>ary</a:t>
                </a:r>
                <a:r>
                  <a:rPr lang="en-US" sz="2000" kern="0" dirty="0"/>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a:t>
                </a:r>
              </a:p>
              <a:p>
                <a:pPr>
                  <a:lnSpc>
                    <a:spcPct val="90000"/>
                  </a:lnSpc>
                </a:pPr>
                <a:r>
                  <a:rPr lang="en-US" sz="2000" kern="0" dirty="0"/>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t> is </a:t>
                </a:r>
                <a14:m>
                  <m:oMath xmlns:m="http://schemas.openxmlformats.org/officeDocument/2006/math">
                    <m:r>
                      <a:rPr lang="en-US" sz="2000" i="1" kern="0">
                        <a:latin typeface="Cambria Math" panose="02040503050406030204" pitchFamily="18" charset="0"/>
                      </a:rPr>
                      <m:t>𝑞</m:t>
                    </m:r>
                  </m:oMath>
                </a14:m>
                <a:r>
                  <a:rPr lang="en-US" sz="2000" kern="0" dirty="0"/>
                  <a:t>-</a:t>
                </a:r>
                <a:r>
                  <a:rPr lang="en-US" sz="2000" kern="0" dirty="0" err="1"/>
                  <a:t>ary</a:t>
                </a:r>
                <a:r>
                  <a:rPr lang="en-US" sz="2000" kern="0" dirty="0"/>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p>
              <a:p>
                <a:pPr>
                  <a:lnSpc>
                    <a:spcPct val="90000"/>
                  </a:lnSpc>
                </a:pPr>
                <a:endParaRPr lang="en-US" sz="2000" kern="0" dirty="0"/>
              </a:p>
              <a:p>
                <a:pPr>
                  <a:lnSpc>
                    <a:spcPct val="90000"/>
                  </a:lnSpc>
                </a:pPr>
                <a:r>
                  <a:rPr lang="en-US" sz="2000" kern="0" dirty="0"/>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t> when </a:t>
                </a:r>
                <a14:m>
                  <m:oMath xmlns:m="http://schemas.openxmlformats.org/officeDocument/2006/math">
                    <m:r>
                      <a:rPr lang="en-US" sz="2000" b="0" i="1" kern="0" smtClean="0">
                        <a:latin typeface="Cambria Math" panose="02040503050406030204" pitchFamily="18" charset="0"/>
                      </a:rPr>
                      <m:t>𝐴</m:t>
                    </m:r>
                  </m:oMath>
                </a14:m>
                <a:r>
                  <a:rPr lang="en-US" sz="2000" kern="0" dirty="0"/>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t>, and </a:t>
                </a:r>
                <a14:m>
                  <m:oMath xmlns:m="http://schemas.openxmlformats.org/officeDocument/2006/math">
                    <m:r>
                      <a:rPr lang="en-US" sz="1800" i="1" kern="0">
                        <a:latin typeface="Cambria Math" panose="02040503050406030204" pitchFamily="18" charset="0"/>
                      </a:rPr>
                      <m:t>𝑆</m:t>
                    </m:r>
                  </m:oMath>
                </a14:m>
                <a:r>
                  <a:rPr lang="en-US" sz="1800" kern="0" dirty="0"/>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t>.  We used this in proving </a:t>
                </a:r>
                <a:r>
                  <a:rPr lang="en-US" sz="1800" kern="0" dirty="0" err="1"/>
                  <a:t>Minkowski</a:t>
                </a:r>
                <a:r>
                  <a:rPr lang="en-US" sz="1800" kern="0" dirty="0"/>
                  <a:t>.</a:t>
                </a:r>
              </a:p>
              <a:p>
                <a:pPr>
                  <a:lnSpc>
                    <a:spcPct val="90000"/>
                  </a:lnSpc>
                </a:pPr>
                <a:endParaRPr lang="en-US" sz="1800" kern="0" dirty="0"/>
              </a:p>
              <a:p>
                <a:pPr>
                  <a:lnSpc>
                    <a:spcPct val="90000"/>
                  </a:lnSpc>
                </a:pPr>
                <a:r>
                  <a:rPr lang="en-US" sz="1800" kern="0" dirty="0"/>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t>  </a:t>
                </a:r>
              </a:p>
              <a:p>
                <a:pPr marL="400050" lvl="1" indent="0">
                  <a:lnSpc>
                    <a:spcPct val="90000"/>
                  </a:lnSpc>
                  <a:buNone/>
                </a:pPr>
                <a:r>
                  <a:rPr lang="en-US" sz="1800" kern="0" dirty="0"/>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t> and</a:t>
                </a:r>
                <a:r>
                  <a:rPr lang="en-US" sz="2400" kern="0" dirty="0"/>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t> and the result follows from </a:t>
                </a:r>
                <a:r>
                  <a:rPr lang="en-US" sz="1800" kern="0" dirty="0" err="1"/>
                  <a:t>Minkowski’s</a:t>
                </a:r>
                <a:r>
                  <a:rPr lang="en-US" sz="1800" kern="0" dirty="0"/>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569" t="-114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t>Let K be a field.  char(K) is the characteristic of K which is either 0 or </a:t>
            </a:r>
            <a:r>
              <a:rPr lang="en-US" sz="2000" dirty="0" err="1"/>
              <a:t>p</a:t>
            </a:r>
            <a:r>
              <a:rPr lang="en-US" sz="2000" baseline="30000" dirty="0" err="1"/>
              <a:t>n</a:t>
            </a:r>
            <a:r>
              <a:rPr lang="en-US" sz="2000" dirty="0"/>
              <a:t> for some prime p, n&gt;0.</a:t>
            </a:r>
          </a:p>
          <a:p>
            <a:pPr>
              <a:lnSpc>
                <a:spcPct val="80000"/>
              </a:lnSpc>
              <a:spcBef>
                <a:spcPts val="200"/>
              </a:spcBef>
            </a:pPr>
            <a:r>
              <a:rPr lang="en-US" sz="2000" dirty="0"/>
              <a:t>F(</a:t>
            </a:r>
            <a:r>
              <a:rPr lang="en-US" sz="2000" dirty="0" err="1"/>
              <a:t>x,y</a:t>
            </a:r>
            <a:r>
              <a:rPr lang="en-US" sz="2000" dirty="0"/>
              <a:t>)= y</a:t>
            </a:r>
            <a:r>
              <a:rPr lang="en-US" sz="2000" baseline="30000" dirty="0"/>
              <a:t>2</a:t>
            </a:r>
            <a:r>
              <a:rPr lang="en-US" sz="2000" dirty="0"/>
              <a:t>+axy+by+cx</a:t>
            </a:r>
            <a:r>
              <a:rPr lang="en-US" sz="2000" baseline="30000" dirty="0"/>
              <a:t>3</a:t>
            </a:r>
            <a:r>
              <a:rPr lang="en-US" sz="2000" dirty="0"/>
              <a:t>+dx</a:t>
            </a:r>
            <a:r>
              <a:rPr lang="en-US" sz="2000" baseline="30000" dirty="0"/>
              <a:t>2</a:t>
            </a:r>
            <a:r>
              <a:rPr lang="en-US" sz="2000" dirty="0"/>
              <a:t>+ex+f is a general cubic.</a:t>
            </a:r>
          </a:p>
          <a:p>
            <a:pPr>
              <a:lnSpc>
                <a:spcPct val="80000"/>
              </a:lnSpc>
              <a:spcBef>
                <a:spcPts val="200"/>
              </a:spcBef>
            </a:pPr>
            <a:r>
              <a:rPr lang="en-US" sz="2000" dirty="0"/>
              <a:t>F(</a:t>
            </a:r>
            <a:r>
              <a:rPr lang="en-US" sz="2000" dirty="0" err="1"/>
              <a:t>x,y</a:t>
            </a:r>
            <a:r>
              <a:rPr lang="en-US" sz="2000" dirty="0"/>
              <a:t>) is non-singular if </a:t>
            </a:r>
            <a:r>
              <a:rPr lang="en-US" sz="2000" dirty="0" err="1"/>
              <a:t>F</a:t>
            </a:r>
            <a:r>
              <a:rPr lang="en-US" sz="2000" baseline="-25000" dirty="0" err="1"/>
              <a:t>x</a:t>
            </a:r>
            <a:r>
              <a:rPr lang="en-US" sz="2000" dirty="0"/>
              <a:t>(</a:t>
            </a:r>
            <a:r>
              <a:rPr lang="en-US" sz="2000" dirty="0" err="1"/>
              <a:t>x,y</a:t>
            </a:r>
            <a:r>
              <a:rPr lang="en-US" sz="2000" dirty="0"/>
              <a:t>) or </a:t>
            </a:r>
            <a:r>
              <a:rPr lang="en-US" sz="2000" dirty="0" err="1"/>
              <a:t>F</a:t>
            </a:r>
            <a:r>
              <a:rPr lang="en-US" sz="2000" baseline="-25000" dirty="0" err="1"/>
              <a:t>y</a:t>
            </a:r>
            <a:r>
              <a:rPr lang="en-US" sz="2000" dirty="0"/>
              <a:t>(</a:t>
            </a:r>
            <a:r>
              <a:rPr lang="en-US" sz="2000" dirty="0" err="1"/>
              <a:t>x,y</a:t>
            </a:r>
            <a:r>
              <a:rPr lang="en-US" sz="2000" dirty="0"/>
              <a:t>) </a:t>
            </a:r>
            <a:r>
              <a:rPr lang="en-US" sz="2000" dirty="0">
                <a:sym typeface="Symbol" pitchFamily="18" charset="2"/>
              </a:rPr>
              <a:t> 0.</a:t>
            </a:r>
          </a:p>
          <a:p>
            <a:pPr>
              <a:lnSpc>
                <a:spcPct val="80000"/>
              </a:lnSpc>
              <a:spcBef>
                <a:spcPts val="200"/>
              </a:spcBef>
            </a:pPr>
            <a:r>
              <a:rPr lang="en-US" sz="2000" dirty="0">
                <a:sym typeface="Symbol" pitchFamily="18" charset="2"/>
              </a:rPr>
              <a:t>If char(K)2,3, F(</a:t>
            </a:r>
            <a:r>
              <a:rPr lang="en-US" sz="2000" dirty="0" err="1">
                <a:sym typeface="Symbol" pitchFamily="18" charset="2"/>
              </a:rPr>
              <a:t>x,y</a:t>
            </a:r>
            <a:r>
              <a:rPr lang="en-US" sz="2000" dirty="0">
                <a:sym typeface="Symbol" pitchFamily="18" charset="2"/>
              </a:rPr>
              <a:t>)=0 is equivalent to y</a:t>
            </a:r>
            <a:r>
              <a:rPr lang="en-US" sz="2000" baseline="30000" dirty="0">
                <a:sym typeface="Symbol" pitchFamily="18" charset="2"/>
              </a:rPr>
              <a:t>2</a:t>
            </a:r>
            <a:r>
              <a:rPr lang="en-US" sz="2000" dirty="0">
                <a:sym typeface="Symbol" pitchFamily="18" charset="2"/>
              </a:rPr>
              <a:t>= x</a:t>
            </a:r>
            <a:r>
              <a:rPr lang="en-US" sz="2000" baseline="30000" dirty="0">
                <a:sym typeface="Symbol" pitchFamily="18" charset="2"/>
              </a:rPr>
              <a:t>3</a:t>
            </a:r>
            <a:r>
              <a:rPr lang="en-US" sz="2000" dirty="0">
                <a:sym typeface="Symbol" pitchFamily="18" charset="2"/>
              </a:rPr>
              <a:t>+ax+b which is denoted by E</a:t>
            </a:r>
            <a:r>
              <a:rPr lang="en-US" sz="2000" baseline="-25000" dirty="0">
                <a:sym typeface="Symbol" pitchFamily="18" charset="2"/>
              </a:rPr>
              <a:t>K</a:t>
            </a:r>
            <a:r>
              <a:rPr lang="en-US" sz="2000" dirty="0">
                <a:sym typeface="Symbol" pitchFamily="18" charset="2"/>
              </a:rPr>
              <a:t>(a, b) and is called the </a:t>
            </a:r>
            <a:r>
              <a:rPr lang="en-US" sz="2000" dirty="0" err="1">
                <a:sym typeface="Symbol" pitchFamily="18" charset="2"/>
              </a:rPr>
              <a:t>Weierstrass</a:t>
            </a:r>
            <a:r>
              <a:rPr lang="en-US" sz="2000" dirty="0">
                <a:sym typeface="Symbol" pitchFamily="18" charset="2"/>
              </a:rPr>
              <a:t> equation.</a:t>
            </a:r>
          </a:p>
          <a:p>
            <a:pPr>
              <a:lnSpc>
                <a:spcPct val="80000"/>
              </a:lnSpc>
              <a:spcBef>
                <a:spcPts val="200"/>
              </a:spcBef>
            </a:pPr>
            <a:r>
              <a:rPr lang="en-US" sz="2000" dirty="0">
                <a:sym typeface="Symbol" pitchFamily="18" charset="2"/>
              </a:rPr>
              <a:t>Note that the intersection of a line (y=</a:t>
            </a:r>
            <a:r>
              <a:rPr lang="en-US" sz="2000" dirty="0" err="1">
                <a:sym typeface="Symbol" pitchFamily="18" charset="2"/>
              </a:rPr>
              <a:t>mx+d</a:t>
            </a:r>
            <a:r>
              <a:rPr lang="en-US" sz="2000" dirty="0">
                <a:sym typeface="Symbol" pitchFamily="18" charset="2"/>
              </a:rPr>
              <a:t>) and a cubic, 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1, 2  or 3 points.  </a:t>
            </a:r>
          </a:p>
          <a:p>
            <a:pPr>
              <a:lnSpc>
                <a:spcPct val="80000"/>
              </a:lnSpc>
              <a:spcBef>
                <a:spcPts val="200"/>
              </a:spcBef>
            </a:pPr>
            <a:r>
              <a:rPr lang="en-US" sz="2000" dirty="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t> </a:t>
                </a:r>
              </a:p>
              <a:p>
                <a:pPr>
                  <a:lnSpc>
                    <a:spcPct val="90000"/>
                  </a:lnSpc>
                </a:pPr>
                <a:r>
                  <a:rPr lang="en-US" sz="2000" kern="0" dirty="0"/>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p>
              <a:p>
                <a:pPr>
                  <a:lnSpc>
                    <a:spcPct val="90000"/>
                  </a:lnSpc>
                </a:pPr>
                <a:r>
                  <a:rPr lang="en-US" sz="2000" kern="0" dirty="0"/>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t>.  Th Gram-Schmidt orthogonalization procedure computes this.</a:t>
                </a:r>
              </a:p>
              <a:p>
                <a:pPr marL="400050" lvl="1" indent="0">
                  <a:lnSpc>
                    <a:spcPct val="90000"/>
                  </a:lnSpc>
                  <a:buNone/>
                </a:pPr>
                <a:endParaRPr lang="en-US" sz="1600" kern="0" dirty="0"/>
              </a:p>
              <a:p>
                <a:pPr marL="400050" lvl="1" indent="0">
                  <a:lnSpc>
                    <a:spcPct val="90000"/>
                  </a:lnSpc>
                  <a:buNone/>
                </a:pPr>
                <a:r>
                  <a:rPr lang="en-US" sz="1800" kern="0" dirty="0"/>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t>
                </a:r>
              </a:p>
              <a:p>
                <a:pPr marL="1028700" lvl="2">
                  <a:lnSpc>
                    <a:spcPct val="90000"/>
                  </a:lnSpc>
                  <a:buFont typeface="+mj-lt"/>
                  <a:buAutoNum type="arabicPeriod"/>
                </a:pPr>
                <a:r>
                  <a:rPr lang="en-US" sz="1800" kern="0" dirty="0"/>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t>.</a:t>
                </a:r>
              </a:p>
              <a:p>
                <a:pPr marL="1028700" lvl="2">
                  <a:lnSpc>
                    <a:spcPct val="90000"/>
                  </a:lnSpc>
                  <a:buFont typeface="+mj-lt"/>
                  <a:buAutoNum type="arabicPeriod"/>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mbria Math" panose="02040503050406030204" pitchFamily="18" charset="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589" t="-1366" r="-1031" b="-2158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t> is </a:t>
                </a:r>
                <a:r>
                  <a:rPr lang="en-US" sz="2000" i="1" kern="0" dirty="0"/>
                  <a:t>size reduced </a:t>
                </a:r>
                <a:r>
                  <a:rPr lang="en-US" sz="2000" kern="0" dirty="0"/>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t>, in the Gram-Schmidt orthogonalization procedure.</a:t>
                </a:r>
              </a:p>
              <a:p>
                <a:pPr>
                  <a:lnSpc>
                    <a:spcPct val="90000"/>
                  </a:lnSpc>
                </a:pPr>
                <a:r>
                  <a:rPr lang="en-US" sz="1800" kern="0" dirty="0"/>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m:t> </m:t>
                    </m:r>
                  </m:oMath>
                </a14:m>
                <a:r>
                  <a:rPr lang="en-US" sz="1800" kern="0" dirty="0"/>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t>  When performing GSO on this </a:t>
                </a:r>
                <a:r>
                  <a:rPr lang="en-US" sz="1800" i="1" kern="0" dirty="0"/>
                  <a:t>reduced</a:t>
                </a:r>
                <a:r>
                  <a:rPr lang="en-US" sz="1800" kern="0" dirty="0"/>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444"/>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satisfies the </a:t>
                </a:r>
                <a:r>
                  <a:rPr lang="en-US" sz="1800" i="1" kern="0" dirty="0" err="1"/>
                  <a:t>Lovasz</a:t>
                </a:r>
                <a:r>
                  <a:rPr lang="en-US" sz="1800" i="1" kern="0" dirty="0"/>
                  <a:t> condition </a:t>
                </a:r>
                <a:r>
                  <a:rPr lang="en-US" sz="1800" kern="0" dirty="0"/>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t>.  The LLL algorithm calculates such a basis.</a:t>
                </a:r>
              </a:p>
              <a:p>
                <a:pPr marL="0" indent="0">
                  <a:lnSpc>
                    <a:spcPct val="90000"/>
                  </a:lnSpc>
                  <a:buNone/>
                </a:pPr>
                <a:endParaRPr lang="en-US" sz="1800" kern="0" dirty="0"/>
              </a:p>
              <a:p>
                <a:pPr marL="0" indent="0">
                  <a:lnSpc>
                    <a:spcPct val="90000"/>
                  </a:lnSpc>
                  <a:buNone/>
                </a:pPr>
                <a:r>
                  <a:rPr lang="en-US" sz="1800" kern="0" dirty="0"/>
                  <a:t>LLL Algorithm</a:t>
                </a:r>
              </a:p>
              <a:p>
                <a:pPr marL="400050" lvl="1" indent="0">
                  <a:lnSpc>
                    <a:spcPct val="90000"/>
                  </a:lnSpc>
                  <a:buNone/>
                </a:pPr>
                <a:r>
                  <a:rPr lang="en-US" sz="1800" kern="0" dirty="0"/>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t> calculate the LLL reduced basis</a:t>
                </a:r>
              </a:p>
              <a:p>
                <a:pPr lvl="1" indent="-342900">
                  <a:lnSpc>
                    <a:spcPct val="90000"/>
                  </a:lnSpc>
                  <a:buFont typeface="+mj-lt"/>
                  <a:buAutoNum type="arabicPeriod"/>
                </a:pPr>
                <a:r>
                  <a:rPr lang="en-US" sz="1800" kern="0" dirty="0"/>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p>
              <a:p>
                <a:pPr lvl="1" indent="-342900">
                  <a:lnSpc>
                    <a:spcPct val="90000"/>
                  </a:lnSpc>
                  <a:buFont typeface="+mj-lt"/>
                  <a:buAutoNum type="arabicPeriod"/>
                </a:pPr>
                <a:r>
                  <a:rPr lang="en-US" sz="1800" kern="0" dirty="0"/>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p>
              <a:p>
                <a:pPr lvl="1" indent="-342900">
                  <a:lnSpc>
                    <a:spcPct val="90000"/>
                  </a:lnSpc>
                  <a:buFont typeface="+mj-lt"/>
                  <a:buAutoNum type="arabicPeriod"/>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p>
              <a:p>
                <a:pPr lvl="2" indent="-342900">
                  <a:lnSpc>
                    <a:spcPct val="90000"/>
                  </a:lnSpc>
                  <a:buFont typeface="+mj-lt"/>
                  <a:buAutoNum type="arabicPeriod" startAt="4"/>
                </a:pPr>
                <a:r>
                  <a:rPr lang="en-US" sz="1800" kern="0" dirty="0"/>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p>
              <a:p>
                <a:pPr lvl="3" indent="-342900">
                  <a:lnSpc>
                    <a:spcPct val="90000"/>
                  </a:lnSpc>
                  <a:buFont typeface="+mj-lt"/>
                  <a:buAutoNum type="arabicPeriod" startAt="5"/>
                </a:pPr>
                <a:r>
                  <a:rPr lang="en-US" sz="1800" kern="0" dirty="0"/>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p>
              <a:p>
                <a:pPr lvl="3" indent="-342900">
                  <a:lnSpc>
                    <a:spcPct val="90000"/>
                  </a:lnSpc>
                  <a:buFont typeface="+mj-lt"/>
                  <a:buAutoNum type="arabicPeriod" startAt="5"/>
                </a:pPr>
                <a:r>
                  <a:rPr lang="en-US" sz="1800" kern="0" dirty="0"/>
                  <a:t>Go to 1</a:t>
                </a:r>
              </a:p>
              <a:p>
                <a:pPr lvl="1" indent="-342900">
                  <a:lnSpc>
                    <a:spcPct val="90000"/>
                  </a:lnSpc>
                  <a:buFont typeface="+mj-lt"/>
                  <a:buAutoNum type="arabicPeriod" startAt="7"/>
                </a:pPr>
                <a:r>
                  <a:rPr lang="en-US" sz="1800" kern="0" dirty="0"/>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579" t="-1205" r="-28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a:t>
                </a:r>
              </a:p>
              <a:p>
                <a:pPr lvl="1">
                  <a:lnSpc>
                    <a:spcPct val="90000"/>
                  </a:lnSpc>
                </a:pPr>
                <a:r>
                  <a:rPr lang="en-US" sz="1800" kern="0" dirty="0"/>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p>
              <a:p>
                <a:pPr lvl="1">
                  <a:lnSpc>
                    <a:spcPct val="90000"/>
                  </a:lnSpc>
                </a:pPr>
                <a:r>
                  <a:rPr lang="en-US" sz="1800" kern="0" dirty="0"/>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p>
              <a:p>
                <a:pPr lvl="1">
                  <a:lnSpc>
                    <a:spcPct val="90000"/>
                  </a:lnSpc>
                </a:pPr>
                <a:r>
                  <a:rPr lang="en-US" sz="1800" kern="0" dirty="0"/>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t>.</a:t>
                </a:r>
              </a:p>
              <a:p>
                <a:pPr lvl="1">
                  <a:lnSpc>
                    <a:spcPct val="90000"/>
                  </a:lnSpc>
                </a:pPr>
                <a:r>
                  <a:rPr lang="en-US" sz="1800" kern="0" dirty="0"/>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p>
              <a:p>
                <a:pPr lvl="1">
                  <a:lnSpc>
                    <a:spcPct val="90000"/>
                  </a:lnSpc>
                </a:pPr>
                <a:r>
                  <a:rPr lang="en-US" sz="1800" kern="0" dirty="0"/>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574"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Now </a:t>
                </a:r>
                <a:r>
                  <a:rPr lang="en-US" sz="1800" kern="0" dirty="0" err="1"/>
                  <a:t>Lovasz</a:t>
                </a:r>
                <a:r>
                  <a:rPr lang="en-US" sz="1800" kern="0" dirty="0"/>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p>
              <a:p>
                <a:pPr lvl="1">
                  <a:lnSpc>
                    <a:spcPct val="90000"/>
                  </a:lnSpc>
                </a:pPr>
                <a:r>
                  <a:rPr lang="en-US" sz="1800" kern="0" dirty="0"/>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t>.  Both </a:t>
                </a:r>
                <a:r>
                  <a:rPr lang="en-US" sz="1800" kern="0" dirty="0" err="1"/>
                  <a:t>Lovasz</a:t>
                </a:r>
                <a:r>
                  <a:rPr lang="en-US" sz="1800" kern="0" dirty="0"/>
                  <a:t> conditions now hold.</a:t>
                </a:r>
              </a:p>
              <a:p>
                <a:pPr lvl="1">
                  <a:lnSpc>
                    <a:spcPct val="90000"/>
                  </a:lnSpc>
                </a:pPr>
                <a:r>
                  <a:rPr lang="en-US" sz="1800" kern="0" dirty="0"/>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430" t="-1639"/>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t> defined as above, we have:</a:t>
                </a:r>
              </a:p>
              <a:p>
                <a:pPr marL="1257300" lvl="2" indent="-457200">
                  <a:spcBef>
                    <a:spcPts val="200"/>
                  </a:spcBef>
                  <a:buFont typeface="+mj-lt"/>
                  <a:buAutoNum type="arabicPeriod"/>
                </a:pPr>
                <a:r>
                  <a:rPr lang="en-US" sz="1800" kern="0" dirty="0"/>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p>
              <a:p>
                <a:pPr marL="1257300" lvl="2" indent="-457200">
                  <a:spcBef>
                    <a:spcPts val="200"/>
                  </a:spcBef>
                  <a:buFont typeface="+mj-lt"/>
                  <a:buAutoNum type="arabicPeriod"/>
                </a:pPr>
                <a:r>
                  <a:rPr lang="en-US" sz="1800" kern="0" dirty="0"/>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p>
              <a:p>
                <a:pPr marL="457200" indent="-457200">
                  <a:lnSpc>
                    <a:spcPct val="90000"/>
                  </a:lnSpc>
                </a:pPr>
                <a:endParaRPr lang="en-US" sz="1800" kern="0" dirty="0"/>
              </a:p>
              <a:p>
                <a:pPr marL="457200" indent="-457200">
                  <a:lnSpc>
                    <a:spcPct val="90000"/>
                  </a:lnSpc>
                </a:pPr>
                <a:r>
                  <a:rPr lang="en-US" sz="1800" kern="0" dirty="0"/>
                  <a:t>If </a:t>
                </a:r>
                <a14:m>
                  <m:oMath xmlns:m="http://schemas.openxmlformats.org/officeDocument/2006/math">
                    <m:r>
                      <a:rPr lang="en-US" sz="1800" i="1" kern="0">
                        <a:latin typeface="Cambria Math" panose="02040503050406030204" pitchFamily="18" charset="0"/>
                      </a:rPr>
                      <m:t>𝑤</m:t>
                    </m:r>
                  </m:oMath>
                </a14:m>
                <a:r>
                  <a:rPr lang="en-US" sz="1800" kern="0" dirty="0"/>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t> the coefficients for </a:t>
                </a:r>
                <a14:m>
                  <m:oMath xmlns:m="http://schemas.openxmlformats.org/officeDocument/2006/math">
                    <m:r>
                      <a:rPr lang="en-US" sz="1800" i="1" kern="0">
                        <a:latin typeface="Cambria Math" panose="02040503050406030204" pitchFamily="18" charset="0"/>
                      </a:rPr>
                      <m:t>𝑤</m:t>
                    </m:r>
                  </m:oMath>
                </a14:m>
                <a:r>
                  <a:rPr lang="en-US" sz="1800" kern="0" dirty="0"/>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t>. </a:t>
                </a:r>
                <a14:m>
                  <m:oMath xmlns:m="http://schemas.openxmlformats.org/officeDocument/2006/math">
                    <m:r>
                      <a:rPr lang="en-US" sz="1800" i="1" kern="0">
                        <a:latin typeface="Cambria Math" panose="02040503050406030204" pitchFamily="18" charset="0"/>
                      </a:rPr>
                      <m:t>𝑤</m:t>
                    </m:r>
                  </m:oMath>
                </a14:m>
                <a:r>
                  <a:rPr lang="en-US" sz="1800" kern="0" dirty="0"/>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t>.  This is </a:t>
                </a:r>
                <a:r>
                  <a:rPr lang="en-US" sz="1800" i="1" kern="0" dirty="0" err="1"/>
                  <a:t>Babai</a:t>
                </a:r>
                <a:r>
                  <a:rPr lang="en-US" sz="1800" i="1" kern="0" dirty="0"/>
                  <a:t> rounding</a:t>
                </a:r>
                <a:r>
                  <a:rPr lang="en-US" sz="1800" kern="0" dirty="0"/>
                  <a:t>.</a:t>
                </a:r>
              </a:p>
              <a:p>
                <a:pPr marL="457200" indent="-457200">
                  <a:lnSpc>
                    <a:spcPct val="90000"/>
                  </a:lnSpc>
                </a:pPr>
                <a:endParaRPr lang="en-US" sz="2200" kern="0" dirty="0"/>
              </a:p>
              <a:p>
                <a:pPr marL="400050" lvl="1" indent="0">
                  <a:lnSpc>
                    <a:spcPct val="90000"/>
                  </a:lnSpc>
                  <a:buNone/>
                </a:pPr>
                <a:r>
                  <a:rPr lang="en-US" sz="1800" kern="0" dirty="0"/>
                  <a:t> </a:t>
                </a:r>
              </a:p>
              <a:p>
                <a:pPr marL="857250" lvl="1" indent="-457200">
                  <a:lnSpc>
                    <a:spcPct val="90000"/>
                  </a:lnSpc>
                  <a:buFont typeface="+mj-lt"/>
                  <a:buAutoNum type="arabicPeriod"/>
                </a:pPr>
                <a:endParaRPr lang="en-US" sz="1800" kern="0" dirty="0"/>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434" t="-1259" b="-428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t>Attack applies to messages of the form "M xxx" where only "xxx" varies  (e.g.- "The key is xxx") and xxx is small.</a:t>
            </a:r>
          </a:p>
          <a:p>
            <a:pPr>
              <a:lnSpc>
                <a:spcPct val="90000"/>
              </a:lnSpc>
            </a:pPr>
            <a:r>
              <a:rPr lang="en-US" sz="1800" dirty="0"/>
              <a:t>From now on, assume M(x)=</a:t>
            </a:r>
            <a:r>
              <a:rPr lang="en-US" sz="1800" dirty="0" err="1"/>
              <a:t>B+x</a:t>
            </a:r>
            <a:r>
              <a:rPr lang="en-US" sz="1800" dirty="0"/>
              <a:t> where B is fixed</a:t>
            </a:r>
          </a:p>
          <a:p>
            <a:pPr lvl="1">
              <a:lnSpc>
                <a:spcPct val="90000"/>
              </a:lnSpc>
            </a:pPr>
            <a:r>
              <a:rPr lang="en-US" sz="1800" dirty="0"/>
              <a:t>|x|&lt;Y.  </a:t>
            </a:r>
          </a:p>
          <a:p>
            <a:pPr lvl="1">
              <a:lnSpc>
                <a:spcPct val="90000"/>
              </a:lnSpc>
            </a:pPr>
            <a:r>
              <a:rPr lang="en-US" sz="1800" dirty="0"/>
              <a:t>Not that E(M(x))=c= (</a:t>
            </a:r>
            <a:r>
              <a:rPr lang="en-US" sz="1800" dirty="0" err="1"/>
              <a:t>B+x</a:t>
            </a:r>
            <a:r>
              <a:rPr lang="en-US" sz="1800" dirty="0"/>
              <a:t>)</a:t>
            </a:r>
            <a:r>
              <a:rPr lang="en-US" sz="1800" baseline="30000" dirty="0"/>
              <a:t>3</a:t>
            </a:r>
            <a:r>
              <a:rPr lang="en-US" sz="1800" dirty="0"/>
              <a:t> (mod n) </a:t>
            </a:r>
          </a:p>
          <a:p>
            <a:pPr lvl="1">
              <a:lnSpc>
                <a:spcPct val="90000"/>
              </a:lnSpc>
            </a:pPr>
            <a:r>
              <a:rPr lang="en-US" sz="1800" dirty="0"/>
              <a:t>f(x)= (B+x)</a:t>
            </a:r>
            <a:r>
              <a:rPr lang="en-US" sz="1800" baseline="30000" dirty="0"/>
              <a:t>3</a:t>
            </a:r>
            <a:r>
              <a:rPr lang="en-US" sz="1800" dirty="0"/>
              <a:t>-c= x</a:t>
            </a:r>
            <a:r>
              <a:rPr lang="en-US" sz="1800" baseline="30000" dirty="0"/>
              <a:t>3</a:t>
            </a:r>
            <a:r>
              <a:rPr lang="en-US" sz="1800" dirty="0"/>
              <a:t>+a</a:t>
            </a:r>
            <a:r>
              <a:rPr lang="en-US" sz="1800" baseline="-25000" dirty="0"/>
              <a:t>2</a:t>
            </a:r>
            <a:r>
              <a:rPr lang="en-US" sz="1800" dirty="0"/>
              <a:t>x</a:t>
            </a:r>
            <a:r>
              <a:rPr lang="en-US" sz="1800" baseline="30000" dirty="0"/>
              <a:t>2</a:t>
            </a:r>
            <a:r>
              <a:rPr lang="en-US" sz="1800" dirty="0"/>
              <a:t>+a</a:t>
            </a:r>
            <a:r>
              <a:rPr lang="en-US" sz="1800" baseline="-25000" dirty="0"/>
              <a:t>1</a:t>
            </a:r>
            <a:r>
              <a:rPr lang="en-US" sz="1800" dirty="0"/>
              <a:t>x+a</a:t>
            </a:r>
            <a:r>
              <a:rPr lang="en-US" sz="1800" baseline="-25000" dirty="0"/>
              <a:t>0</a:t>
            </a:r>
            <a:r>
              <a:rPr lang="en-US" sz="1800" dirty="0"/>
              <a:t> (mod n). </a:t>
            </a:r>
          </a:p>
          <a:p>
            <a:pPr>
              <a:lnSpc>
                <a:spcPct val="90000"/>
              </a:lnSpc>
            </a:pPr>
            <a:r>
              <a:rPr lang="en-US" sz="1800" dirty="0"/>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t>Now set g(x)= e</a:t>
            </a:r>
            <a:r>
              <a:rPr lang="en-US" sz="1800" baseline="-25000" dirty="0"/>
              <a:t>3</a:t>
            </a:r>
            <a:r>
              <a:rPr lang="en-US" sz="1800" dirty="0"/>
              <a:t>x</a:t>
            </a:r>
            <a:r>
              <a:rPr lang="en-US" sz="1800" baseline="30000" dirty="0"/>
              <a:t>3</a:t>
            </a:r>
            <a:r>
              <a:rPr lang="en-US" sz="1800" dirty="0"/>
              <a:t>+e</a:t>
            </a:r>
            <a:r>
              <a:rPr lang="en-US" sz="1800" baseline="-25000" dirty="0"/>
              <a:t>2</a:t>
            </a:r>
            <a:r>
              <a:rPr lang="en-US" sz="1800" dirty="0"/>
              <a:t>x</a:t>
            </a:r>
            <a:r>
              <a:rPr lang="en-US" sz="1800" baseline="30000" dirty="0"/>
              <a:t>2</a:t>
            </a:r>
            <a:r>
              <a:rPr lang="en-US" sz="1800" dirty="0"/>
              <a:t>+e</a:t>
            </a:r>
            <a:r>
              <a:rPr lang="en-US" sz="1800" baseline="-25000" dirty="0"/>
              <a:t>1</a:t>
            </a:r>
            <a:r>
              <a:rPr lang="en-US" sz="1800" dirty="0"/>
              <a:t>x+e</a:t>
            </a:r>
            <a:r>
              <a:rPr lang="en-US" sz="1800" baseline="-25000" dirty="0"/>
              <a:t>0</a:t>
            </a:r>
            <a:r>
              <a:rPr lang="en-US" sz="1800" dirty="0"/>
              <a:t>. </a:t>
            </a:r>
          </a:p>
          <a:p>
            <a:pPr>
              <a:lnSpc>
                <a:spcPct val="90000"/>
              </a:lnSpc>
              <a:spcBef>
                <a:spcPts val="200"/>
              </a:spcBef>
            </a:pPr>
            <a:r>
              <a:rPr lang="en-US" sz="1800" dirty="0"/>
              <a:t>From the definition of the </a:t>
            </a:r>
            <a:r>
              <a:rPr lang="en-US" sz="1800" dirty="0" err="1"/>
              <a:t>e</a:t>
            </a:r>
            <a:r>
              <a:rPr lang="en-US" sz="1800" baseline="-25000" dirty="0" err="1"/>
              <a:t>i</a:t>
            </a:r>
            <a:r>
              <a:rPr lang="en-US" sz="1800" dirty="0"/>
              <a:t>, c</a:t>
            </a:r>
            <a:r>
              <a:rPr lang="en-US" sz="1800" baseline="-25000" dirty="0"/>
              <a:t>4</a:t>
            </a:r>
            <a:r>
              <a:rPr lang="en-US" sz="1800" dirty="0"/>
              <a:t> f(x)= g(x) (mod n), so if m is a solution of f(x) (mod n), g(m)= c</a:t>
            </a:r>
            <a:r>
              <a:rPr lang="en-US" sz="1800" baseline="-25000" dirty="0"/>
              <a:t>4</a:t>
            </a:r>
            <a:r>
              <a:rPr lang="en-US" sz="1800" dirty="0"/>
              <a:t> f(m)= 0 (mod n). </a:t>
            </a:r>
          </a:p>
          <a:p>
            <a:pPr>
              <a:lnSpc>
                <a:spcPct val="90000"/>
              </a:lnSpc>
              <a:spcBef>
                <a:spcPts val="200"/>
              </a:spcBef>
            </a:pPr>
            <a:r>
              <a:rPr lang="en-US" sz="1800" dirty="0"/>
              <a:t>The trick is to regard g as being defined over the real numbers, then the solution can be calculated using an iterative solver.</a:t>
            </a:r>
          </a:p>
          <a:p>
            <a:pPr>
              <a:lnSpc>
                <a:spcPct val="90000"/>
              </a:lnSpc>
              <a:spcBef>
                <a:spcPts val="200"/>
              </a:spcBef>
            </a:pPr>
            <a:r>
              <a:rPr lang="en-US" sz="1800" dirty="0"/>
              <a:t>If Y&lt;2</a:t>
            </a:r>
            <a:r>
              <a:rPr lang="en-US" sz="1800" baseline="30000" dirty="0"/>
              <a:t>(7/6)</a:t>
            </a:r>
            <a:r>
              <a:rPr lang="en-US" sz="1800" dirty="0"/>
              <a:t>n</a:t>
            </a:r>
            <a:r>
              <a:rPr lang="en-US" sz="1800" baseline="30000" dirty="0"/>
              <a:t>(1/6)</a:t>
            </a:r>
            <a:r>
              <a:rPr lang="en-US" sz="1800" dirty="0"/>
              <a:t>, |g(x)|</a:t>
            </a:r>
            <a:r>
              <a:rPr lang="en-US" sz="1800" dirty="0">
                <a:latin typeface="Math1Mono"/>
              </a:rPr>
              <a:t> ≦ </a:t>
            </a:r>
            <a:r>
              <a:rPr lang="en-US" sz="1800" dirty="0"/>
              <a:t>2||b</a:t>
            </a:r>
            <a:r>
              <a:rPr lang="en-US" sz="1800" baseline="-25000" dirty="0"/>
              <a:t>1</a:t>
            </a:r>
            <a:r>
              <a:rPr lang="en-US" sz="1800" dirty="0"/>
              <a:t>||.</a:t>
            </a:r>
          </a:p>
          <a:p>
            <a:pPr>
              <a:lnSpc>
                <a:spcPct val="90000"/>
              </a:lnSpc>
              <a:spcBef>
                <a:spcPts val="200"/>
              </a:spcBef>
            </a:pPr>
            <a:r>
              <a:rPr lang="en-US" sz="1800" dirty="0"/>
              <a:t> So, using the Cauchy-Schwartz inequality, ||b</a:t>
            </a:r>
            <a:r>
              <a:rPr lang="en-US" sz="1800" baseline="-25000" dirty="0"/>
              <a:t>1</a:t>
            </a:r>
            <a:r>
              <a:rPr lang="en-US" sz="1800" dirty="0"/>
              <a:t>||</a:t>
            </a:r>
            <a:r>
              <a:rPr lang="en-US" sz="1800" dirty="0">
                <a:latin typeface="Math1Mono"/>
              </a:rPr>
              <a:t>≦</a:t>
            </a:r>
            <a:r>
              <a:rPr lang="en-US" sz="1800" dirty="0"/>
              <a:t>2</a:t>
            </a:r>
            <a:r>
              <a:rPr lang="en-US" sz="1800" baseline="30000" dirty="0"/>
              <a:t>-1</a:t>
            </a:r>
            <a:r>
              <a:rPr lang="en-US" sz="1800" dirty="0"/>
              <a:t>n.</a:t>
            </a:r>
          </a:p>
          <a:p>
            <a:pPr>
              <a:lnSpc>
                <a:spcPct val="90000"/>
              </a:lnSpc>
              <a:spcBef>
                <a:spcPts val="200"/>
              </a:spcBef>
            </a:pPr>
            <a:r>
              <a:rPr lang="en-US" sz="1800" dirty="0"/>
              <a:t>Thus |g(x)|&lt;n and g(x)=0 yielding 3 candidates for x.</a:t>
            </a:r>
          </a:p>
          <a:p>
            <a:pPr>
              <a:lnSpc>
                <a:spcPct val="90000"/>
              </a:lnSpc>
              <a:spcBef>
                <a:spcPts val="200"/>
              </a:spcBef>
            </a:pPr>
            <a:r>
              <a:rPr lang="en-US" sz="1800" dirty="0"/>
              <a:t>Coppersmith extended this to small solutions of polynomials of degree d using a d+1 dimensional lattice by examining the monic polynomial f(T)= 0 (mod n) of degree d when |x|</a:t>
            </a:r>
            <a:r>
              <a:rPr lang="en-US" sz="1800" dirty="0">
                <a:latin typeface="Math1"/>
              </a:rPr>
              <a:t>≦</a:t>
            </a:r>
            <a:r>
              <a:rPr lang="en-US" sz="1800" dirty="0"/>
              <a:t>n</a:t>
            </a:r>
            <a:r>
              <a:rPr lang="en-US" sz="1800" baseline="30000" dirty="0"/>
              <a:t>1/d</a:t>
            </a:r>
            <a:r>
              <a:rPr lang="en-US" sz="1800" dirty="0"/>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t>p= 757285757575769, q= 2545724696579693.</a:t>
            </a:r>
          </a:p>
          <a:p>
            <a:pPr>
              <a:lnSpc>
                <a:spcPct val="90000"/>
              </a:lnSpc>
              <a:spcBef>
                <a:spcPts val="200"/>
              </a:spcBef>
            </a:pPr>
            <a:r>
              <a:rPr lang="en-US" sz="1800" dirty="0"/>
              <a:t>n= 1927841055428697487157594258917.</a:t>
            </a:r>
          </a:p>
          <a:p>
            <a:pPr>
              <a:lnSpc>
                <a:spcPct val="90000"/>
              </a:lnSpc>
              <a:spcBef>
                <a:spcPts val="200"/>
              </a:spcBef>
            </a:pPr>
            <a:r>
              <a:rPr lang="en-US" sz="1800" dirty="0"/>
              <a:t>B= 200805000114192305180009190000.</a:t>
            </a:r>
          </a:p>
          <a:p>
            <a:pPr>
              <a:lnSpc>
                <a:spcPct val="90000"/>
              </a:lnSpc>
              <a:spcBef>
                <a:spcPts val="200"/>
              </a:spcBef>
            </a:pPr>
            <a:r>
              <a:rPr lang="en-US" sz="1800" dirty="0"/>
              <a:t> c= (B+m)</a:t>
            </a:r>
            <a:r>
              <a:rPr lang="en-US" sz="1800" baseline="30000" dirty="0"/>
              <a:t>3</a:t>
            </a:r>
            <a:r>
              <a:rPr lang="en-US" sz="1800" dirty="0"/>
              <a:t>, 0</a:t>
            </a:r>
            <a:r>
              <a:rPr lang="en-US" sz="1800" dirty="0">
                <a:latin typeface="Math1Mono"/>
              </a:rPr>
              <a:t>&lt;=</a:t>
            </a:r>
            <a:r>
              <a:rPr lang="en-US" sz="1800" dirty="0"/>
              <a:t>m&lt;100.</a:t>
            </a:r>
          </a:p>
          <a:p>
            <a:pPr>
              <a:lnSpc>
                <a:spcPct val="90000"/>
              </a:lnSpc>
              <a:spcBef>
                <a:spcPts val="200"/>
              </a:spcBef>
            </a:pPr>
            <a:r>
              <a:rPr lang="en-US" sz="1800" dirty="0"/>
              <a:t>f(x)= (B+x)</a:t>
            </a:r>
            <a:r>
              <a:rPr lang="en-US" sz="1800" baseline="30000" dirty="0"/>
              <a:t>3</a:t>
            </a:r>
            <a:r>
              <a:rPr lang="en-US" sz="1800" dirty="0"/>
              <a:t>-c= x</a:t>
            </a:r>
            <a:r>
              <a:rPr lang="en-US" sz="1800" baseline="30000" dirty="0"/>
              <a:t>3</a:t>
            </a:r>
            <a:r>
              <a:rPr lang="en-US" sz="1800" dirty="0"/>
              <a:t>+a</a:t>
            </a:r>
            <a:r>
              <a:rPr lang="en-US" sz="1800" baseline="-25000" dirty="0"/>
              <a:t>2</a:t>
            </a:r>
            <a:r>
              <a:rPr lang="en-US" sz="1800" dirty="0"/>
              <a:t>x</a:t>
            </a:r>
            <a:r>
              <a:rPr lang="en-US" sz="1800" baseline="30000" dirty="0"/>
              <a:t>2</a:t>
            </a:r>
            <a:r>
              <a:rPr lang="en-US" sz="1800" dirty="0"/>
              <a:t>+a</a:t>
            </a:r>
            <a:r>
              <a:rPr lang="en-US" sz="1800" baseline="-25000" dirty="0"/>
              <a:t>1</a:t>
            </a:r>
            <a:r>
              <a:rPr lang="en-US" sz="1800" dirty="0"/>
              <a:t>x+a</a:t>
            </a:r>
            <a:r>
              <a:rPr lang="en-US" sz="1800" baseline="-25000" dirty="0"/>
              <a:t>0</a:t>
            </a:r>
            <a:r>
              <a:rPr lang="en-US" sz="1800" dirty="0"/>
              <a:t> (mod n). </a:t>
            </a:r>
          </a:p>
          <a:p>
            <a:pPr lvl="1">
              <a:lnSpc>
                <a:spcPct val="90000"/>
              </a:lnSpc>
              <a:spcBef>
                <a:spcPts val="200"/>
              </a:spcBef>
            </a:pPr>
            <a:r>
              <a:rPr lang="en-US" sz="1800" dirty="0"/>
              <a:t>a</a:t>
            </a:r>
            <a:r>
              <a:rPr lang="en-US" sz="1800" baseline="-25000" dirty="0"/>
              <a:t>2</a:t>
            </a:r>
            <a:r>
              <a:rPr lang="en-US" sz="1800" dirty="0"/>
              <a:t>= 602415000342576915540027570000</a:t>
            </a:r>
          </a:p>
          <a:p>
            <a:pPr lvl="1">
              <a:lnSpc>
                <a:spcPct val="90000"/>
              </a:lnSpc>
              <a:spcBef>
                <a:spcPts val="200"/>
              </a:spcBef>
            </a:pPr>
            <a:r>
              <a:rPr lang="en-US" sz="1800" dirty="0"/>
              <a:t>a</a:t>
            </a:r>
            <a:r>
              <a:rPr lang="en-US" sz="1800" baseline="-25000" dirty="0"/>
              <a:t>1</a:t>
            </a:r>
            <a:r>
              <a:rPr lang="en-US" sz="1800" dirty="0"/>
              <a:t>= 1123549124004247469362171467964 </a:t>
            </a:r>
          </a:p>
          <a:p>
            <a:pPr lvl="1">
              <a:lnSpc>
                <a:spcPct val="90000"/>
              </a:lnSpc>
              <a:spcBef>
                <a:spcPts val="200"/>
              </a:spcBef>
            </a:pPr>
            <a:r>
              <a:rPr lang="en-US" sz="1800" dirty="0"/>
              <a:t>a</a:t>
            </a:r>
            <a:r>
              <a:rPr lang="en-US" sz="1800" baseline="-25000" dirty="0"/>
              <a:t>0</a:t>
            </a:r>
            <a:r>
              <a:rPr lang="en-US" sz="1800" dirty="0"/>
              <a:t>= 587324114445679876954457927616</a:t>
            </a:r>
          </a:p>
          <a:p>
            <a:pPr lvl="1">
              <a:lnSpc>
                <a:spcPct val="90000"/>
              </a:lnSpc>
              <a:spcBef>
                <a:spcPts val="200"/>
              </a:spcBef>
            </a:pPr>
            <a:r>
              <a:rPr lang="en-US" sz="1800" dirty="0"/>
              <a:t>v</a:t>
            </a:r>
            <a:r>
              <a:rPr lang="en-US" sz="1800" baseline="-25000" dirty="0"/>
              <a:t>1</a:t>
            </a:r>
            <a:r>
              <a:rPr lang="en-US" sz="1800" dirty="0"/>
              <a:t>= (n,0,0,0)</a:t>
            </a:r>
          </a:p>
          <a:p>
            <a:pPr lvl="1">
              <a:lnSpc>
                <a:spcPct val="90000"/>
              </a:lnSpc>
              <a:spcBef>
                <a:spcPts val="200"/>
              </a:spcBef>
            </a:pPr>
            <a:r>
              <a:rPr lang="en-US" sz="1800" dirty="0"/>
              <a:t>v</a:t>
            </a:r>
            <a:r>
              <a:rPr lang="en-US" sz="1800" baseline="-25000" dirty="0"/>
              <a:t>2</a:t>
            </a:r>
            <a:r>
              <a:rPr lang="en-US" sz="1800" dirty="0"/>
              <a:t>= (0,100n,0,0)</a:t>
            </a:r>
          </a:p>
          <a:p>
            <a:pPr lvl="1">
              <a:lnSpc>
                <a:spcPct val="90000"/>
              </a:lnSpc>
              <a:spcBef>
                <a:spcPts val="200"/>
              </a:spcBef>
            </a:pPr>
            <a:r>
              <a:rPr lang="en-US" sz="1800" dirty="0"/>
              <a:t>v</a:t>
            </a:r>
            <a:r>
              <a:rPr lang="en-US" sz="1800" baseline="-25000" dirty="0"/>
              <a:t>3</a:t>
            </a:r>
            <a:r>
              <a:rPr lang="en-US" sz="1800" dirty="0"/>
              <a:t>= (0,0,10</a:t>
            </a:r>
            <a:r>
              <a:rPr lang="en-US" sz="1800" baseline="30000" dirty="0"/>
              <a:t>4</a:t>
            </a:r>
            <a:r>
              <a:rPr lang="en-US" sz="1800" dirty="0"/>
              <a:t>n,0)</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a</a:t>
            </a:r>
            <a:r>
              <a:rPr lang="en-US" sz="1800" baseline="-25000" dirty="0"/>
              <a:t>1</a:t>
            </a:r>
            <a:r>
              <a:rPr lang="en-US" sz="1800" dirty="0"/>
              <a:t>100, a</a:t>
            </a:r>
            <a:r>
              <a:rPr lang="en-US" sz="1800" baseline="-25000" dirty="0"/>
              <a:t>2</a:t>
            </a:r>
            <a:r>
              <a:rPr lang="en-US" sz="1800" dirty="0"/>
              <a:t>10</a:t>
            </a:r>
            <a:r>
              <a:rPr lang="en-US" sz="1800" baseline="30000" dirty="0"/>
              <a:t>4</a:t>
            </a:r>
            <a:r>
              <a:rPr lang="en-US" sz="1800" dirty="0"/>
              <a:t>,10</a:t>
            </a:r>
            <a:r>
              <a:rPr lang="en-US" sz="1800" baseline="30000" dirty="0"/>
              <a:t>6</a:t>
            </a:r>
            <a:r>
              <a:rPr lang="en-US" sz="1800" dirty="0"/>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447800"/>
            <a:ext cx="8229600" cy="4724400"/>
          </a:xfrm>
        </p:spPr>
        <p:txBody>
          <a:bodyPr/>
          <a:lstStyle/>
          <a:p>
            <a:pPr>
              <a:lnSpc>
                <a:spcPct val="90000"/>
              </a:lnSpc>
              <a:spcBef>
                <a:spcPts val="200"/>
              </a:spcBef>
            </a:pPr>
            <a:r>
              <a:rPr lang="en-US" sz="2000" dirty="0">
                <a:sym typeface="Symbol" pitchFamily="18" charset="2"/>
              </a:rPr>
              <a:t>We are most interested in </a:t>
            </a:r>
            <a:r>
              <a:rPr lang="en-US" sz="2000" dirty="0" err="1">
                <a:sym typeface="Symbol" pitchFamily="18" charset="2"/>
              </a:rPr>
              <a:t>cubics</a:t>
            </a:r>
            <a:r>
              <a:rPr lang="en-US" sz="2000" dirty="0">
                <a:sym typeface="Symbol" pitchFamily="18" charset="2"/>
              </a:rPr>
              <a:t> with a finite number of points.  </a:t>
            </a:r>
          </a:p>
          <a:p>
            <a:pPr>
              <a:lnSpc>
                <a:spcPct val="90000"/>
              </a:lnSpc>
              <a:spcBef>
                <a:spcPts val="200"/>
              </a:spcBef>
            </a:pPr>
            <a:r>
              <a:rPr lang="en-US" sz="2000" dirty="0" err="1">
                <a:sym typeface="Symbol" pitchFamily="18" charset="2"/>
              </a:rPr>
              <a:t>Cubics</a:t>
            </a:r>
            <a:r>
              <a:rPr lang="en-US" sz="2000" dirty="0">
                <a:sym typeface="Symbol" pitchFamily="18" charset="2"/>
              </a:rPr>
              <a:t> over finite fields have a finite number of points (duh).</a:t>
            </a:r>
          </a:p>
          <a:p>
            <a:pPr>
              <a:lnSpc>
                <a:spcPct val="90000"/>
              </a:lnSpc>
              <a:spcBef>
                <a:spcPts val="200"/>
              </a:spcBef>
            </a:pPr>
            <a:r>
              <a:rPr lang="en-US" sz="2000" dirty="0">
                <a:sym typeface="Symbol" pitchFamily="18" charset="2"/>
              </a:rPr>
              <a:t>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an elliptic equation over the “affine plane.”</a:t>
            </a:r>
          </a:p>
          <a:p>
            <a:pPr>
              <a:lnSpc>
                <a:spcPct val="90000"/>
              </a:lnSpc>
              <a:spcBef>
                <a:spcPts val="200"/>
              </a:spcBef>
              <a:buNone/>
            </a:pPr>
            <a:r>
              <a:rPr lang="en-US" sz="2000" dirty="0">
                <a:sym typeface="Symbol" pitchFamily="18" charset="2"/>
              </a:rPr>
              <a:t>  </a:t>
            </a:r>
          </a:p>
          <a:p>
            <a:pPr>
              <a:lnSpc>
                <a:spcPct val="90000"/>
              </a:lnSpc>
              <a:spcBef>
                <a:spcPts val="200"/>
              </a:spcBef>
            </a:pPr>
            <a:r>
              <a:rPr lang="en-US" sz="2000" dirty="0">
                <a:sym typeface="Symbol" pitchFamily="18" charset="2"/>
              </a:rPr>
              <a:t>It is often easier to work with elliptic equations over the “projective plane”. The projective plane consists of the points (</a:t>
            </a:r>
            <a:r>
              <a:rPr lang="en-US" sz="2000" dirty="0" err="1">
                <a:sym typeface="Symbol" pitchFamily="18" charset="2"/>
              </a:rPr>
              <a:t>a,b,c</a:t>
            </a:r>
            <a:r>
              <a:rPr lang="en-US" sz="2000" dirty="0">
                <a:sym typeface="Symbol" pitchFamily="18" charset="2"/>
              </a:rPr>
              <a:t>) (not all 0) and (</a:t>
            </a:r>
            <a:r>
              <a:rPr lang="en-US" sz="2000" dirty="0" err="1">
                <a:sym typeface="Symbol" pitchFamily="18" charset="2"/>
              </a:rPr>
              <a:t>a,b,c</a:t>
            </a:r>
            <a:r>
              <a:rPr lang="en-US" sz="2000" dirty="0">
                <a:sym typeface="Symbol" pitchFamily="18" charset="2"/>
              </a:rPr>
              <a:t>) and (</a:t>
            </a:r>
            <a:r>
              <a:rPr lang="en-US" sz="2000" dirty="0" err="1">
                <a:sym typeface="Symbol" pitchFamily="18" charset="2"/>
              </a:rPr>
              <a:t>ad,bd,cd</a:t>
            </a:r>
            <a:r>
              <a:rPr lang="en-US" sz="2000" dirty="0">
                <a:sym typeface="Symbol" pitchFamily="18" charset="2"/>
              </a:rPr>
              <a:t>) represent the same point.  </a:t>
            </a:r>
          </a:p>
          <a:p>
            <a:pPr lvl="1">
              <a:lnSpc>
                <a:spcPct val="90000"/>
              </a:lnSpc>
              <a:spcBef>
                <a:spcPts val="200"/>
              </a:spcBef>
            </a:pPr>
            <a:r>
              <a:rPr lang="en-US" sz="2000" dirty="0">
                <a:sym typeface="Symbol" pitchFamily="18" charset="2"/>
              </a:rPr>
              <a:t>The map (x,y,1)</a:t>
            </a:r>
            <a:r>
              <a:rPr lang="en-US" sz="2000" dirty="0">
                <a:sym typeface="Wingdings" pitchFamily="2" charset="2"/>
              </a:rPr>
              <a:t>(</a:t>
            </a:r>
            <a:r>
              <a:rPr lang="en-US" sz="2000" dirty="0" err="1">
                <a:sym typeface="Wingdings" pitchFamily="2" charset="2"/>
              </a:rPr>
              <a:t>xz,yz,z</a:t>
            </a:r>
            <a:r>
              <a:rPr lang="en-US" sz="2000" dirty="0">
                <a:sym typeface="Wingdings" pitchFamily="2" charset="2"/>
              </a:rPr>
              <a:t>) sets up a 1-1 correspondence between the affine plane (plus the “infinities”) and the projective plane. </a:t>
            </a:r>
            <a:endParaRPr lang="en-US" sz="2000" dirty="0">
              <a:sym typeface="Symbol" pitchFamily="18" charset="2"/>
            </a:endParaRPr>
          </a:p>
          <a:p>
            <a:pPr lvl="1">
              <a:lnSpc>
                <a:spcPct val="90000"/>
              </a:lnSpc>
              <a:spcBef>
                <a:spcPts val="200"/>
              </a:spcBef>
            </a:pPr>
            <a:r>
              <a:rPr lang="en-US" sz="2000" dirty="0">
                <a:sym typeface="Symbol" pitchFamily="18" charset="2"/>
              </a:rPr>
              <a:t>E</a:t>
            </a:r>
            <a:r>
              <a:rPr lang="en-US" sz="2000" baseline="-25000" dirty="0">
                <a:sym typeface="Symbol" pitchFamily="18" charset="2"/>
              </a:rPr>
              <a:t>K</a:t>
            </a:r>
            <a:r>
              <a:rPr lang="en-US" sz="2000" dirty="0">
                <a:sym typeface="Symbol" pitchFamily="18" charset="2"/>
              </a:rPr>
              <a:t>(</a:t>
            </a:r>
            <a:r>
              <a:rPr lang="en-US" sz="2000" dirty="0" err="1">
                <a:sym typeface="Symbol" pitchFamily="18" charset="2"/>
              </a:rPr>
              <a:t>a,b</a:t>
            </a:r>
            <a:r>
              <a:rPr lang="en-US" sz="2000" dirty="0">
                <a:sym typeface="Symbol" pitchFamily="18" charset="2"/>
              </a:rPr>
              <a:t>) is zy</a:t>
            </a:r>
            <a:r>
              <a:rPr lang="en-US" sz="2000" baseline="30000" dirty="0">
                <a:sym typeface="Symbol" pitchFamily="18" charset="2"/>
              </a:rPr>
              <a:t>2</a:t>
            </a:r>
            <a:r>
              <a:rPr lang="en-US" sz="2000" dirty="0">
                <a:sym typeface="Symbol" pitchFamily="18" charset="2"/>
              </a:rPr>
              <a:t>= x</a:t>
            </a:r>
            <a:r>
              <a:rPr lang="en-US" sz="2000" baseline="30000" dirty="0">
                <a:sym typeface="Symbol" pitchFamily="18" charset="2"/>
              </a:rPr>
              <a:t>3</a:t>
            </a:r>
            <a:r>
              <a:rPr lang="en-US" sz="2000" dirty="0">
                <a:sym typeface="Symbol" pitchFamily="18" charset="2"/>
              </a:rPr>
              <a:t>+axz</a:t>
            </a:r>
            <a:r>
              <a:rPr lang="en-US" sz="2000" baseline="30000" dirty="0">
                <a:sym typeface="Symbol" pitchFamily="18" charset="2"/>
              </a:rPr>
              <a:t>2</a:t>
            </a:r>
            <a:r>
              <a:rPr lang="en-US" sz="2000" dirty="0">
                <a:sym typeface="Symbol" pitchFamily="18" charset="2"/>
              </a:rPr>
              <a:t>+bz</a:t>
            </a:r>
            <a:r>
              <a:rPr lang="en-US" sz="2000" baseline="30000" dirty="0">
                <a:sym typeface="Symbol" pitchFamily="18" charset="2"/>
              </a:rPr>
              <a:t>3</a:t>
            </a:r>
            <a:r>
              <a:rPr lang="en-US" sz="2000" dirty="0">
                <a:sym typeface="Symbol" pitchFamily="18" charset="2"/>
              </a:rPr>
              <a:t>.   Note these are homogeneous equations.</a:t>
            </a:r>
          </a:p>
          <a:p>
            <a:pPr lvl="1">
              <a:lnSpc>
                <a:spcPct val="90000"/>
              </a:lnSpc>
              <a:spcBef>
                <a:spcPts val="200"/>
              </a:spcBef>
            </a:pPr>
            <a:r>
              <a:rPr lang="en-US" sz="2000" dirty="0">
                <a:sym typeface="Wingdings" pitchFamily="2" charset="2"/>
              </a:rPr>
              <a:t>The points (x,y,0) are called the line at infinity.  </a:t>
            </a:r>
          </a:p>
          <a:p>
            <a:pPr lvl="1">
              <a:lnSpc>
                <a:spcPct val="90000"/>
              </a:lnSpc>
              <a:spcBef>
                <a:spcPts val="200"/>
              </a:spcBef>
            </a:pPr>
            <a:r>
              <a:rPr lang="en-US" sz="2000" dirty="0">
                <a:sym typeface="Wingdings" pitchFamily="2" charset="2"/>
              </a:rPr>
              <a:t>The point at infinity, (0,1,0) is the natural “identity element” O and its introduction is less “ad hoc.”</a:t>
            </a:r>
            <a:endParaRPr lang="en-US" sz="2000" dirty="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t>Apply LLL, b</a:t>
            </a:r>
            <a:r>
              <a:rPr lang="en-US" sz="1800" baseline="-25000" dirty="0"/>
              <a:t>1</a:t>
            </a:r>
            <a:r>
              <a:rPr lang="en-US" sz="1800" dirty="0"/>
              <a:t>= </a:t>
            </a:r>
          </a:p>
          <a:p>
            <a:pPr lvl="1">
              <a:lnSpc>
                <a:spcPct val="90000"/>
              </a:lnSpc>
              <a:spcBef>
                <a:spcPts val="200"/>
              </a:spcBef>
            </a:pPr>
            <a:r>
              <a:rPr lang="en-US" sz="1800" dirty="0"/>
              <a:t>308331465484476402v</a:t>
            </a:r>
            <a:r>
              <a:rPr lang="en-US" sz="1800" baseline="-25000" dirty="0"/>
              <a:t>1</a:t>
            </a:r>
            <a:r>
              <a:rPr lang="en-US" sz="1800" dirty="0"/>
              <a:t> + 589837092377839611v</a:t>
            </a:r>
            <a:r>
              <a:rPr lang="en-US" sz="1800" baseline="-25000" dirty="0"/>
              <a:t>2</a:t>
            </a:r>
            <a:r>
              <a:rPr lang="en-US" sz="1800" dirty="0"/>
              <a:t> + </a:t>
            </a:r>
          </a:p>
          <a:p>
            <a:pPr lvl="1">
              <a:lnSpc>
                <a:spcPct val="90000"/>
              </a:lnSpc>
              <a:spcBef>
                <a:spcPts val="200"/>
              </a:spcBef>
            </a:pPr>
            <a:r>
              <a:rPr lang="en-US" sz="1800" dirty="0"/>
              <a:t>316253828707108264v</a:t>
            </a:r>
            <a:r>
              <a:rPr lang="en-US" sz="1800" baseline="-25000" dirty="0"/>
              <a:t>3</a:t>
            </a:r>
            <a:r>
              <a:rPr lang="en-US" sz="1800" dirty="0"/>
              <a:t> + (-1012071602751202635)v</a:t>
            </a:r>
            <a:r>
              <a:rPr lang="en-US" sz="1800" baseline="-25000" dirty="0"/>
              <a:t>4 </a:t>
            </a:r>
            <a:r>
              <a:rPr lang="en-US" sz="1800" dirty="0"/>
              <a:t>=</a:t>
            </a:r>
          </a:p>
          <a:p>
            <a:pPr lvl="1">
              <a:lnSpc>
                <a:spcPct val="90000"/>
              </a:lnSpc>
              <a:spcBef>
                <a:spcPts val="200"/>
              </a:spcBef>
            </a:pPr>
            <a:r>
              <a:rPr lang="en-US" sz="1800" dirty="0"/>
              <a:t>(246073430665887186108474, -577816087453534232385300,</a:t>
            </a:r>
          </a:p>
          <a:p>
            <a:pPr lvl="2">
              <a:lnSpc>
                <a:spcPct val="90000"/>
              </a:lnSpc>
              <a:spcBef>
                <a:spcPts val="200"/>
              </a:spcBef>
              <a:buNone/>
            </a:pPr>
            <a:r>
              <a:rPr lang="en-US" sz="1800" dirty="0"/>
              <a:t> 405848565585194400880000, -1012071602751202635000000)</a:t>
            </a:r>
          </a:p>
          <a:p>
            <a:pPr>
              <a:lnSpc>
                <a:spcPct val="90000"/>
              </a:lnSpc>
              <a:spcBef>
                <a:spcPts val="200"/>
              </a:spcBef>
            </a:pPr>
            <a:r>
              <a:rPr lang="en-US" sz="1800" dirty="0"/>
              <a:t>g(x)= (-1012071602751202635) t</a:t>
            </a:r>
            <a:r>
              <a:rPr lang="en-US" sz="1800" baseline="30000" dirty="0"/>
              <a:t>3</a:t>
            </a:r>
            <a:r>
              <a:rPr lang="en-US" sz="1800" dirty="0"/>
              <a:t> + 40584856558519440088 t</a:t>
            </a:r>
            <a:r>
              <a:rPr lang="en-US" sz="1800" baseline="30000" dirty="0"/>
              <a:t>2</a:t>
            </a:r>
            <a:r>
              <a:rPr lang="en-US" sz="1800" dirty="0"/>
              <a:t> + </a:t>
            </a:r>
          </a:p>
          <a:p>
            <a:pPr lvl="1">
              <a:lnSpc>
                <a:spcPct val="90000"/>
              </a:lnSpc>
              <a:spcBef>
                <a:spcPts val="200"/>
              </a:spcBef>
              <a:buNone/>
            </a:pPr>
            <a:r>
              <a:rPr lang="en-US" sz="1800" dirty="0"/>
              <a:t>        (-57781608745353442323853) </a:t>
            </a:r>
            <a:r>
              <a:rPr lang="en-US" sz="1800" dirty="0" err="1"/>
              <a:t>t</a:t>
            </a:r>
            <a:r>
              <a:rPr lang="en-US" sz="1800" dirty="0"/>
              <a:t> +246073430665887186108474.</a:t>
            </a:r>
          </a:p>
          <a:p>
            <a:pPr>
              <a:lnSpc>
                <a:spcPct val="90000"/>
              </a:lnSpc>
              <a:spcBef>
                <a:spcPts val="200"/>
              </a:spcBef>
              <a:buNone/>
            </a:pPr>
            <a:endParaRPr lang="en-US" sz="1800" dirty="0"/>
          </a:p>
          <a:p>
            <a:pPr>
              <a:lnSpc>
                <a:spcPct val="90000"/>
              </a:lnSpc>
              <a:spcBef>
                <a:spcPts val="200"/>
              </a:spcBef>
            </a:pPr>
            <a:r>
              <a:rPr lang="en-US" sz="1800" dirty="0"/>
              <a:t>Roots of g(x) are 42.0000000, (-.9496±76.0796i)</a:t>
            </a:r>
          </a:p>
          <a:p>
            <a:pPr>
              <a:lnSpc>
                <a:spcPct val="90000"/>
              </a:lnSpc>
              <a:spcBef>
                <a:spcPts val="200"/>
              </a:spcBef>
            </a:pPr>
            <a:r>
              <a:rPr lang="en-US" sz="1800" dirty="0"/>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ea typeface="Cambria Math" panose="02040503050406030204" pitchFamily="18" charset="0"/>
                </a:endParaRPr>
              </a:p>
              <a:p>
                <a:pPr>
                  <a:lnSpc>
                    <a:spcPct val="90000"/>
                  </a:lnSpc>
                </a:pPr>
                <a:r>
                  <a:rPr lang="en-US" sz="1800" kern="0" dirty="0"/>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ea typeface="Cambria Math" panose="02040503050406030204" pitchFamily="18" charset="0"/>
                </a:endParaRPr>
              </a:p>
              <a:p>
                <a:pPr>
                  <a:lnSpc>
                    <a:spcPct val="90000"/>
                  </a:lnSpc>
                </a:pPr>
                <a:r>
                  <a:rPr lang="en-US" sz="1800" kern="0" dirty="0" err="1"/>
                  <a:t>Cipherspace</a:t>
                </a:r>
                <a:r>
                  <a:rPr lang="en-US" sz="1800" kern="0" dirty="0"/>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p>
              <a:p>
                <a:pPr>
                  <a:lnSpc>
                    <a:spcPct val="90000"/>
                  </a:lnSpc>
                </a:pPr>
                <a:r>
                  <a:rPr lang="en-US" sz="1800" kern="0" dirty="0"/>
                  <a:t>Lattice based but not used.</a:t>
                </a:r>
              </a:p>
              <a:p>
                <a:pPr>
                  <a:lnSpc>
                    <a:spcPct val="90000"/>
                  </a:lnSpc>
                </a:pPr>
                <a:endParaRPr lang="en-US" sz="1800" kern="0" dirty="0"/>
              </a:p>
              <a:p>
                <a:pPr>
                  <a:lnSpc>
                    <a:spcPct val="90000"/>
                  </a:lnSpc>
                </a:pPr>
                <a:r>
                  <a:rPr lang="en-US" sz="1800" kern="0" dirty="0"/>
                  <a:t>Gen:</a:t>
                </a:r>
              </a:p>
              <a:p>
                <a:pPr marL="857250" lvl="1" indent="-457200">
                  <a:lnSpc>
                    <a:spcPct val="90000"/>
                  </a:lnSpc>
                  <a:buFont typeface="+mj-lt"/>
                  <a:buAutoNum type="arabicPeriod"/>
                </a:pPr>
                <a:r>
                  <a:rPr lang="en-US" sz="1800" kern="0" dirty="0"/>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p>
              <a:p>
                <a:pPr marL="857250" lvl="1" indent="-457200">
                  <a:lnSpc>
                    <a:spcPct val="90000"/>
                  </a:lnSpc>
                  <a:buFont typeface="+mj-lt"/>
                  <a:buAutoNum type="arabicPeriod"/>
                </a:pPr>
                <a:r>
                  <a:rPr lang="en-US" sz="1800" kern="0" dirty="0"/>
                  <a:t>Check </a:t>
                </a:r>
                <a14:m>
                  <m:oMath xmlns:m="http://schemas.openxmlformats.org/officeDocument/2006/math">
                    <m:r>
                      <a:rPr lang="en-US" sz="1800" b="0" i="1" kern="0" smtClean="0">
                        <a:latin typeface="Cambria Math" panose="02040503050406030204" pitchFamily="18" charset="0"/>
                      </a:rPr>
                      <m:t>𝐵</m:t>
                    </m:r>
                  </m:oMath>
                </a14:m>
                <a:r>
                  <a:rPr lang="en-US" sz="1800" kern="0" dirty="0"/>
                  <a:t> is invertible. </a:t>
                </a:r>
                <a14:m>
                  <m:oMath xmlns:m="http://schemas.openxmlformats.org/officeDocument/2006/math">
                    <m:r>
                      <a:rPr lang="en-US" sz="1800" i="1" kern="0">
                        <a:latin typeface="Cambria Math" panose="02040503050406030204" pitchFamily="18" charset="0"/>
                      </a:rPr>
                      <m:t>𝐵</m:t>
                    </m:r>
                  </m:oMath>
                </a14:m>
                <a:r>
                  <a:rPr lang="en-US" sz="1800" kern="0" dirty="0"/>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p>
              <a:p>
                <a:pPr>
                  <a:lnSpc>
                    <a:spcPct val="90000"/>
                  </a:lnSpc>
                </a:pPr>
                <a:r>
                  <a:rPr lang="en-US" sz="1800" kern="0" dirty="0"/>
                  <a:t>Enc</a:t>
                </a:r>
              </a:p>
              <a:p>
                <a:pPr lvl="1">
                  <a:lnSpc>
                    <a:spcPct val="90000"/>
                  </a:lnSpc>
                  <a:buFont typeface="+mj-lt"/>
                  <a:buAutoNum type="arabicPeriod"/>
                </a:pPr>
                <a:r>
                  <a:rPr lang="en-US" sz="1800" kern="0" dirty="0"/>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p>
              <a:p>
                <a:pPr>
                  <a:lnSpc>
                    <a:spcPct val="90000"/>
                  </a:lnSpc>
                </a:pPr>
                <a:r>
                  <a:rPr lang="en-US" sz="1800" kern="0" dirty="0"/>
                  <a:t>Dec</a:t>
                </a:r>
              </a:p>
              <a:p>
                <a:pPr lvl="1">
                  <a:lnSpc>
                    <a:spcPct val="90000"/>
                  </a:lnSpc>
                  <a:buFont typeface="+mj-lt"/>
                  <a:buAutoNum type="arabicPeriod"/>
                </a:pPr>
                <a:r>
                  <a:rPr lang="en-US" sz="1800" kern="0" dirty="0" err="1"/>
                  <a:t>Babai</a:t>
                </a:r>
                <a:r>
                  <a:rPr lang="en-US" sz="1800" kern="0" dirty="0"/>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444" t="-129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Based on solving noisy linear equations </a:t>
                </a:r>
                <a14:m>
                  <m:oMath xmlns:m="http://schemas.openxmlformats.org/officeDocument/2006/math">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oMath>
                </a14:m>
                <a:r>
                  <a:rPr lang="en-US" sz="1800" kern="0" dirty="0"/>
                  <a:t>.  Choose </a:t>
                </a:r>
                <a14:m>
                  <m:oMath xmlns:m="http://schemas.openxmlformats.org/officeDocument/2006/math">
                    <m:acc>
                      <m:accPr>
                        <m:chr m:val="⃗"/>
                        <m:ctrlPr>
                          <a:rPr lang="en-US" sz="1800" i="1" kern="0" smtClean="0">
                            <a:latin typeface="Cambria Math" panose="02040503050406030204" pitchFamily="18" charset="0"/>
                          </a:rPr>
                        </m:ctrlPr>
                      </m:accPr>
                      <m:e>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e>
                    </m:acc>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uniformly at random.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𝑠</m:t>
                        </m:r>
                      </m:e>
                    </m:acc>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ea typeface="Cambria Math" panose="02040503050406030204" pitchFamily="18" charset="0"/>
                              </a:rPr>
                              <m:t>𝑞</m:t>
                            </m:r>
                          </m:sub>
                        </m:sSub>
                      </m:e>
                      <m:sup>
                        <m:r>
                          <a:rPr lang="en-US" sz="1800" i="1" kern="0">
                            <a:latin typeface="Cambria Math" panose="02040503050406030204" pitchFamily="18" charset="0"/>
                            <a:ea typeface="Cambria Math" panose="02040503050406030204" pitchFamily="18" charset="0"/>
                          </a:rPr>
                          <m:t>𝑛</m:t>
                        </m:r>
                      </m:sup>
                    </m:sSup>
                  </m:oMath>
                </a14:m>
                <a:r>
                  <a:rPr lang="en-US" sz="1800" kern="0" dirty="0"/>
                  <a:t> is a secret and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t> approximate equations </a:t>
                </a:r>
                <a14:m>
                  <m:oMath xmlns:m="http://schemas.openxmlformats.org/officeDocument/2006/math">
                    <m:acc>
                      <m:accPr>
                        <m:chr m:val="⃗"/>
                        <m:ctrlPr>
                          <a:rPr lang="en-US" sz="1800" i="1" kern="0" smtClean="0">
                            <a:latin typeface="Cambria Math" panose="02040503050406030204" pitchFamily="18" charset="0"/>
                          </a:rPr>
                        </m:ctrlPr>
                      </m:accPr>
                      <m:e>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e>
                    </m:acc>
                    <m:r>
                      <a:rPr lang="en-US" sz="1800" i="1" kern="0" smtClean="0">
                        <a:latin typeface="Cambria Math" panose="02040503050406030204" pitchFamily="18" charset="0"/>
                        <a:ea typeface="Cambria Math" panose="02040503050406030204" pitchFamily="18" charset="0"/>
                      </a:rPr>
                      <m:t>∙</m:t>
                    </m:r>
                    <m:acc>
                      <m:accPr>
                        <m:chr m:val="⃗"/>
                        <m:ctrlPr>
                          <a:rPr lang="en-US" sz="180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𝑠</m:t>
                        </m:r>
                      </m:e>
                    </m:acc>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0" kern="0" smtClean="0">
                        <a:latin typeface="Cambria Math" panose="02040503050406030204" pitchFamily="18" charset="0"/>
                      </a:rPr>
                      <m:t>.</m:t>
                    </m:r>
                  </m:oMath>
                </a14:m>
                <a:r>
                  <a:rPr lang="en-US" sz="1800" kern="0" dirty="0"/>
                  <a:t>  Errors,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t> are chosen from distribution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𝜒</m:t>
                    </m:r>
                  </m:oMath>
                </a14:m>
                <a:r>
                  <a:rPr lang="en-US" sz="1800" kern="0" dirty="0"/>
                  <a:t>.  Reduces to LWE.</a:t>
                </a:r>
                <a:r>
                  <a:rPr lang="en-US" sz="1800" kern="0" dirty="0">
                    <a:cs typeface="Calibri" panose="020F0502020204030204" pitchFamily="34" charset="0"/>
                  </a:rPr>
                  <a:t> </a:t>
                </a:r>
                <a:r>
                  <a:rPr lang="en-US" sz="1800" dirty="0">
                    <a:cs typeface="Calibri" panose="020F0502020204030204" pitchFamily="34" charset="0"/>
                  </a:rPr>
                  <a:t>Chris </a:t>
                </a:r>
                <a:r>
                  <a:rPr lang="en-US" sz="1800" dirty="0" err="1">
                    <a:cs typeface="Calibri" panose="020F0502020204030204" pitchFamily="34" charset="0"/>
                  </a:rPr>
                  <a:t>Peikert</a:t>
                </a:r>
                <a:r>
                  <a:rPr lang="en-US" sz="1800" kern="0" dirty="0">
                    <a:cs typeface="Calibri" panose="020F0502020204030204" pitchFamily="34" charset="0"/>
                  </a:rPr>
                  <a:t> </a:t>
                </a:r>
                <a:r>
                  <a:rPr lang="en-US" sz="1800" kern="0" dirty="0"/>
                  <a:t>et. al.</a:t>
                </a:r>
              </a:p>
              <a:p>
                <a:pPr>
                  <a:lnSpc>
                    <a:spcPct val="90000"/>
                  </a:lnSpc>
                </a:pPr>
                <a:r>
                  <a:rPr lang="en-US" sz="1800" kern="0" dirty="0"/>
                  <a:t>Search LWE problem: Given the above, find </a:t>
                </a:r>
                <a14:m>
                  <m:oMath xmlns:m="http://schemas.openxmlformats.org/officeDocument/2006/math">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𝑠</m:t>
                        </m:r>
                      </m:e>
                    </m:acc>
                  </m:oMath>
                </a14:m>
                <a:r>
                  <a:rPr lang="en-US" sz="1800" kern="0" dirty="0"/>
                  <a:t>.</a:t>
                </a:r>
              </a:p>
              <a:p>
                <a:pPr>
                  <a:lnSpc>
                    <a:spcPct val="90000"/>
                  </a:lnSpc>
                </a:pPr>
                <a:r>
                  <a:rPr lang="en-US" sz="1800" kern="0" dirty="0"/>
                  <a:t>Decision LWE: Distinguish with non-negligible probability, between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𝑏</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𝑠</m:t>
                        </m:r>
                      </m:e>
                    </m:acc>
                  </m:oMath>
                </a14:m>
                <a:r>
                  <a:rPr lang="en-US" sz="1800" kern="0" dirty="0"/>
                  <a:t>+</a:t>
                </a:r>
                <a:r>
                  <a:rPr lang="en-US" sz="1800" kern="0" dirty="0">
                    <a:ea typeface="Cambria Math" panose="02040503050406030204" pitchFamily="18" charset="0"/>
                  </a:rPr>
                  <a:t> </a:t>
                </a:r>
                <a14:m>
                  <m:oMath xmlns:m="http://schemas.openxmlformats.org/officeDocument/2006/math">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𝑒</m:t>
                        </m:r>
                      </m:e>
                    </m:acc>
                  </m:oMath>
                </a14:m>
                <a:r>
                  <a:rPr lang="en-US" sz="1800" kern="0" dirty="0"/>
                  <a:t> and </a:t>
                </a:r>
                <a14:m>
                  <m:oMath xmlns:m="http://schemas.openxmlformats.org/officeDocument/2006/math">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𝑏</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ea typeface="Cambria Math" panose="02040503050406030204" pitchFamily="18" charset="0"/>
                              </a:rPr>
                              <m:t>𝑞</m:t>
                            </m:r>
                          </m:sub>
                        </m:sSub>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t> chosen uniformly at random given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𝑏</m:t>
                        </m:r>
                      </m:e>
                    </m:acc>
                  </m:oMath>
                </a14:m>
                <a:endParaRPr lang="en-US" sz="1800" kern="0" dirty="0"/>
              </a:p>
              <a:p>
                <a:pPr>
                  <a:lnSpc>
                    <a:spcPct val="90000"/>
                  </a:lnSpc>
                </a:pPr>
                <a:r>
                  <a:rPr lang="en-US" sz="1800" dirty="0" err="1">
                    <a:cs typeface="Calibri" panose="020F0502020204030204" pitchFamily="34" charset="0"/>
                  </a:rPr>
                  <a:t>Peikert’s</a:t>
                </a:r>
                <a:r>
                  <a:rPr lang="en-US" sz="1800" kern="0" dirty="0"/>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305"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p>
              <a:p>
                <a:pPr lvl="1" indent="-342900">
                  <a:lnSpc>
                    <a:spcPct val="90000"/>
                  </a:lnSpc>
                  <a:buFont typeface="+mj-lt"/>
                  <a:buAutoNum type="arabicPeriod"/>
                </a:pPr>
                <a:r>
                  <a:rPr lang="en-US" sz="1800" kern="0" dirty="0"/>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p>
              <a:p>
                <a:pPr marL="285750">
                  <a:lnSpc>
                    <a:spcPct val="90000"/>
                  </a:lnSpc>
                </a:pPr>
                <a:r>
                  <a:rPr lang="en-US" sz="1800" kern="0" dirty="0"/>
                  <a:t>Enc</a:t>
                </a:r>
              </a:p>
              <a:p>
                <a:pPr lvl="1">
                  <a:lnSpc>
                    <a:spcPct val="90000"/>
                  </a:lnSpc>
                  <a:buFont typeface="+mj-lt"/>
                  <a:buAutoNum type="arabicPeriod"/>
                </a:pPr>
                <a:r>
                  <a:rPr lang="en-US" sz="1800" kern="0" dirty="0"/>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t>))</a:t>
                </a:r>
              </a:p>
              <a:p>
                <a:pPr marL="285750">
                  <a:lnSpc>
                    <a:spcPct val="90000"/>
                  </a:lnSpc>
                </a:pPr>
                <a:r>
                  <a:rPr lang="en-US" sz="1800" kern="0" dirty="0"/>
                  <a:t>Dec</a:t>
                </a:r>
              </a:p>
              <a:p>
                <a:pPr marL="685800" lvl="1">
                  <a:lnSpc>
                    <a:spcPct val="90000"/>
                  </a:lnSpc>
                  <a:buFont typeface="+mj-lt"/>
                  <a:buAutoNum type="arabicPeriod"/>
                </a:pPr>
                <a:r>
                  <a:rPr lang="en-US" sz="1800" kern="0" dirty="0"/>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p>
              <a:p>
                <a:pPr marL="685800" lvl="1">
                  <a:lnSpc>
                    <a:spcPct val="90000"/>
                  </a:lnSpc>
                  <a:buFont typeface="+mj-lt"/>
                  <a:buAutoNum type="arabicPeriod"/>
                </a:pPr>
                <a:endParaRPr lang="en-US" sz="1800" kern="0" dirty="0"/>
              </a:p>
              <a:p>
                <a:pPr>
                  <a:lnSpc>
                    <a:spcPct val="90000"/>
                  </a:lnSpc>
                </a:pPr>
                <a:r>
                  <a:rPr lang="en-US" sz="1800" kern="0" dirty="0"/>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431" t="-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p>
              <a:p>
                <a:pPr marL="0" indent="0">
                  <a:lnSpc>
                    <a:spcPct val="90000"/>
                  </a:lnSpc>
                  <a:buNone/>
                </a:pPr>
                <a:r>
                  <a:rPr lang="en-US" sz="2000" kern="0" dirty="0"/>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p>
              <a:p>
                <a:pPr marL="0" indent="0">
                  <a:lnSpc>
                    <a:spcPct val="90000"/>
                  </a:lnSpc>
                  <a:buNone/>
                </a:pPr>
                <a:r>
                  <a:rPr lang="en-US" sz="2000" kern="0" dirty="0"/>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t> get </a:t>
                </a:r>
                <a14:m>
                  <m:oMath xmlns:m="http://schemas.openxmlformats.org/officeDocument/2006/math">
                    <m:r>
                      <a:rPr lang="en-US" sz="2000" b="0" i="1" kern="0" smtClean="0">
                        <a:latin typeface="Cambria Math" panose="02040503050406030204" pitchFamily="18" charset="0"/>
                      </a:rPr>
                      <m:t>0,</m:t>
                    </m:r>
                  </m:oMath>
                </a14:m>
                <a:r>
                  <a:rPr lang="en-US" sz="2000" kern="0" dirty="0"/>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763" r="-763" b="-305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t>-</a:t>
                </a:r>
                <a:r>
                  <a:rPr lang="en-US" sz="2000" kern="0" dirty="0" err="1"/>
                  <a:t>ary</a:t>
                </a:r>
                <a:r>
                  <a:rPr lang="en-US" sz="2000" kern="0" dirty="0"/>
                  <a:t> ideal lattice.</a:t>
                </a:r>
              </a:p>
              <a:p>
                <a:pPr>
                  <a:lnSpc>
                    <a:spcPct val="90000"/>
                  </a:lnSpc>
                </a:pPr>
                <a:r>
                  <a:rPr lang="en-US" sz="2000" kern="0" dirty="0"/>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t> find </a:t>
                </a:r>
                <a14:m>
                  <m:oMath xmlns:m="http://schemas.openxmlformats.org/officeDocument/2006/math">
                    <m:r>
                      <a:rPr lang="en-US" sz="2000" b="0" i="1" kern="0" smtClean="0">
                        <a:latin typeface="Cambria Math" panose="02040503050406030204" pitchFamily="18" charset="0"/>
                      </a:rPr>
                      <m:t>𝑠</m:t>
                    </m:r>
                  </m:oMath>
                </a14:m>
                <a:endParaRPr lang="en-US" sz="2000" kern="0" dirty="0"/>
              </a:p>
              <a:p>
                <a:pPr>
                  <a:lnSpc>
                    <a:spcPct val="90000"/>
                  </a:lnSpc>
                </a:pPr>
                <a:r>
                  <a:rPr lang="en-US" sz="2000" kern="0" dirty="0"/>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3716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t>NTRU is a r</a:t>
                </a:r>
                <a:r>
                  <a:rPr lang="en-US" sz="1800" b="0" kern="0" dirty="0"/>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ea typeface="Cambria Math" panose="02040503050406030204" pitchFamily="18"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ea typeface="Cambria Math" panose="02040503050406030204" pitchFamily="18"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ea typeface="Cambria Math" panose="02040503050406030204" pitchFamily="18"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p>
              <a:p>
                <a:pPr>
                  <a:lnSpc>
                    <a:spcPct val="90000"/>
                  </a:lnSpc>
                </a:pPr>
                <a:r>
                  <a:rPr lang="en-US" sz="1800" kern="0" dirty="0"/>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t>.</a:t>
                </a:r>
              </a:p>
              <a:p>
                <a:pPr>
                  <a:lnSpc>
                    <a:spcPct val="90000"/>
                  </a:lnSpc>
                </a:pPr>
                <a:r>
                  <a:rPr lang="en-US" sz="1800" kern="0" dirty="0"/>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p>
              <a:p>
                <a:pPr>
                  <a:lnSpc>
                    <a:spcPct val="90000"/>
                  </a:lnSpc>
                </a:pPr>
                <a:r>
                  <a:rPr lang="en-US" sz="1800" kern="0" dirty="0"/>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t>.</a:t>
                </a:r>
              </a:p>
              <a:p>
                <a:pPr>
                  <a:lnSpc>
                    <a:spcPct val="90000"/>
                  </a:lnSpc>
                </a:pPr>
                <a:r>
                  <a:rPr lang="en-US" sz="1800" kern="0" dirty="0"/>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p>
              <a:p>
                <a:pPr>
                  <a:lnSpc>
                    <a:spcPct val="90000"/>
                  </a:lnSpc>
                </a:pPr>
                <a:r>
                  <a:rPr lang="en-US" sz="1800" kern="0" dirty="0"/>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371600"/>
                <a:ext cx="8572500" cy="4343400"/>
              </a:xfrm>
              <a:prstGeom prst="rect">
                <a:avLst/>
              </a:prstGeom>
              <a:blipFill>
                <a:blip r:embed="rId2"/>
                <a:stretch>
                  <a:fillRect l="-444" t="-1754" b="-2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1524000"/>
                <a:ext cx="7924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1524000"/>
                <a:ext cx="7924800" cy="43434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33350" y="1143000"/>
            <a:ext cx="8858250" cy="4619625"/>
          </a:xfrm>
        </p:spPr>
        <p:txBody>
          <a:bodyPr/>
          <a:lstStyle/>
          <a:p>
            <a:r>
              <a:rPr lang="en-US" altLang="ko-KR" sz="2000" dirty="0">
                <a:ea typeface="Gulim" pitchFamily="34" charset="-127"/>
              </a:rPr>
              <a:t>A non-singular Elliptic Curve is a curve, having no multiple roots, satisfying the equation: y</a:t>
            </a:r>
            <a:r>
              <a:rPr lang="en-US" altLang="ko-KR" sz="2000" baseline="30000" dirty="0">
                <a:ea typeface="Gulim" pitchFamily="34" charset="-127"/>
              </a:rPr>
              <a:t>2</a:t>
            </a:r>
            <a:r>
              <a:rPr lang="en-US" altLang="ko-KR" sz="2000" dirty="0">
                <a:ea typeface="Gulim" pitchFamily="34" charset="-127"/>
              </a:rPr>
              <a:t>=x</a:t>
            </a:r>
            <a:r>
              <a:rPr lang="en-US" altLang="ko-KR" sz="2000" baseline="30000" dirty="0">
                <a:ea typeface="Gulim" pitchFamily="34" charset="-127"/>
              </a:rPr>
              <a:t>3</a:t>
            </a:r>
            <a:r>
              <a:rPr lang="en-US" altLang="ko-KR" sz="2000" dirty="0">
                <a:ea typeface="Gulim" pitchFamily="34" charset="-127"/>
              </a:rPr>
              <a:t>+ax+b.</a:t>
            </a:r>
          </a:p>
          <a:p>
            <a:pPr>
              <a:buFontTx/>
              <a:buNone/>
            </a:pPr>
            <a:endParaRPr lang="en-US" altLang="ko-KR" sz="2000" dirty="0">
              <a:ea typeface="Gulim" pitchFamily="34" charset="-127"/>
            </a:endParaRPr>
          </a:p>
          <a:p>
            <a:pPr lvl="1"/>
            <a:r>
              <a:rPr lang="en-US" altLang="ko-KR" sz="2000" dirty="0">
                <a:ea typeface="Gulim" pitchFamily="34" charset="-127"/>
              </a:rPr>
              <a:t>The points of interest on the </a:t>
            </a:r>
          </a:p>
          <a:p>
            <a:pPr lvl="1">
              <a:buFontTx/>
              <a:buNone/>
            </a:pPr>
            <a:r>
              <a:rPr lang="en-US" altLang="ko-KR" sz="2000" dirty="0">
                <a:ea typeface="Gulim" pitchFamily="34" charset="-127"/>
              </a:rPr>
              <a:t>    curve are those with rational </a:t>
            </a:r>
            <a:br>
              <a:rPr lang="en-US" altLang="ko-KR" sz="2000" dirty="0">
                <a:ea typeface="Gulim" pitchFamily="34" charset="-127"/>
              </a:rPr>
            </a:br>
            <a:r>
              <a:rPr lang="en-US" altLang="ko-KR" sz="2000" dirty="0">
                <a:ea typeface="Gulim" pitchFamily="34" charset="-127"/>
              </a:rPr>
              <a:t>coordinates which can be combined </a:t>
            </a:r>
            <a:br>
              <a:rPr lang="en-US" altLang="ko-KR" sz="2000" dirty="0">
                <a:ea typeface="Gulim" pitchFamily="34" charset="-127"/>
              </a:rPr>
            </a:br>
            <a:r>
              <a:rPr lang="en-US" altLang="ko-KR" sz="2000" dirty="0">
                <a:ea typeface="Gulim" pitchFamily="34" charset="-127"/>
              </a:rPr>
              <a:t>using the “addition” operation.</a:t>
            </a:r>
          </a:p>
          <a:p>
            <a:pPr lvl="1">
              <a:buFontTx/>
              <a:buNone/>
            </a:pPr>
            <a:r>
              <a:rPr lang="en-US" altLang="ko-KR" sz="2000" dirty="0">
                <a:ea typeface="Gulim" pitchFamily="34" charset="-127"/>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t>Here are some of the NIST round 2 candidates and their parameters:</a:t>
            </a:r>
          </a:p>
          <a:p>
            <a:pPr lvl="1"/>
            <a:r>
              <a:rPr lang="en-US" sz="2000" dirty="0"/>
              <a:t>New Hope uses ring-LWE with parameters q=12289, n=1024.</a:t>
            </a:r>
          </a:p>
          <a:p>
            <a:pPr lvl="1"/>
            <a:r>
              <a:rPr lang="en-US" sz="2000" dirty="0"/>
              <a:t>Frodo uses LWE on unstructured lattices, based on LWE, n=752, q=2</a:t>
            </a:r>
            <a:r>
              <a:rPr lang="en-US" sz="2000" baseline="30000" dirty="0"/>
              <a:t>15</a:t>
            </a:r>
            <a:r>
              <a:rPr lang="en-US" sz="2000" dirty="0"/>
              <a:t>, error rate: 2</a:t>
            </a:r>
            <a:r>
              <a:rPr lang="en-US" sz="2000" baseline="30000" dirty="0"/>
              <a:t>-36</a:t>
            </a:r>
            <a:r>
              <a:rPr lang="en-US" sz="2000" dirty="0"/>
              <a:t>. </a:t>
            </a:r>
          </a:p>
          <a:p>
            <a:pPr lvl="1"/>
            <a:r>
              <a:rPr lang="en-US" sz="2000" dirty="0"/>
              <a:t>NTRU uses NTRU, n =1024, 𝑁=743, 𝑞=2048, d</a:t>
            </a:r>
            <a:r>
              <a:rPr lang="en-US" sz="2000" baseline="-25000" dirty="0"/>
              <a:t>1</a:t>
            </a:r>
            <a:r>
              <a:rPr lang="en-US" sz="2000" dirty="0"/>
              <a:t>=11, d</a:t>
            </a:r>
            <a:r>
              <a:rPr lang="en-US" sz="2000" baseline="-25000" dirty="0"/>
              <a:t>2</a:t>
            </a:r>
            <a:r>
              <a:rPr lang="en-US" sz="2000" dirty="0"/>
              <a:t>=11 for 256-bit security.</a:t>
            </a:r>
          </a:p>
          <a:p>
            <a:pPr lvl="1"/>
            <a:r>
              <a:rPr lang="en-US" sz="2000" dirty="0"/>
              <a:t>Classic </a:t>
            </a:r>
            <a:r>
              <a:rPr lang="en-US" sz="2000" dirty="0" err="1"/>
              <a:t>McEliece</a:t>
            </a:r>
            <a:r>
              <a:rPr lang="en-US" sz="2000"/>
              <a:t>: </a:t>
            </a:r>
            <a:r>
              <a:rPr lang="en-US" sz="2000" dirty="0"/>
              <a:t>n=6960, k=5413, t=119 with </a:t>
            </a:r>
            <a:r>
              <a:rPr lang="en-US" sz="2000" dirty="0" err="1"/>
              <a:t>Goppa</a:t>
            </a:r>
            <a:r>
              <a:rPr lang="en-US" sz="2000" dirty="0"/>
              <a:t> code, key size 8MB (!).</a:t>
            </a:r>
          </a:p>
          <a:p>
            <a:r>
              <a:rPr lang="en-US" sz="2000" dirty="0"/>
              <a:t>There was a lot of work tweaking parameters for speed and lots of clever optimizations.  Of course, the motivation was to avoid public key vulnerability to quantum computer-based attacks.</a:t>
            </a:r>
          </a:p>
          <a:p>
            <a:r>
              <a:rPr lang="en-US" sz="2000" dirty="0"/>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Arial" pitchFamily="34" charset="0"/>
                <a:cs typeface="Arial" pitchFamily="34" charset="0"/>
              </a:rPr>
              <a:t>Endomorphisms are homomorphisms from E(K) </a:t>
            </a:r>
            <a:r>
              <a:rPr lang="en-US" sz="2000" dirty="0">
                <a:latin typeface="Arial" pitchFamily="34" charset="0"/>
                <a:cs typeface="Arial" pitchFamily="34" charset="0"/>
                <a:sym typeface="Wingdings" pitchFamily="2" charset="2"/>
              </a:rPr>
              <a:t> E(K) that can be represented by rational functions.  </a:t>
            </a:r>
          </a:p>
          <a:p>
            <a:pPr lvl="1">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a:t>
            </a:r>
            <a:r>
              <a:rPr lang="en-US" sz="2000" dirty="0" err="1">
                <a:latin typeface="Arial" pitchFamily="34" charset="0"/>
                <a:cs typeface="Arial" pitchFamily="34" charset="0"/>
                <a:sym typeface="Wingdings" pitchFamily="2" charset="2"/>
              </a:rPr>
              <a:t>x,y</a:t>
            </a:r>
            <a:r>
              <a:rPr lang="en-US" sz="2000" dirty="0">
                <a:latin typeface="Arial" pitchFamily="34" charset="0"/>
                <a:cs typeface="Arial" pitchFamily="34" charset="0"/>
                <a:sym typeface="Wingdings" pitchFamily="2" charset="2"/>
              </a:rPr>
              <a:t>)=(r</a:t>
            </a:r>
            <a:r>
              <a:rPr lang="en-US" sz="2000" baseline="-25000" dirty="0">
                <a:latin typeface="Arial" pitchFamily="34" charset="0"/>
                <a:cs typeface="Arial" pitchFamily="34" charset="0"/>
                <a:sym typeface="Wingdings" pitchFamily="2" charset="2"/>
              </a:rPr>
              <a:t>1</a:t>
            </a:r>
            <a:r>
              <a:rPr lang="en-US" sz="2000" dirty="0">
                <a:latin typeface="Arial" pitchFamily="34" charset="0"/>
                <a:cs typeface="Arial" pitchFamily="34" charset="0"/>
                <a:sym typeface="Wingdings" pitchFamily="2" charset="2"/>
              </a:rPr>
              <a:t>(x), r</a:t>
            </a:r>
            <a:r>
              <a:rPr lang="en-US" sz="2000" baseline="-25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(x)y), r</a:t>
            </a:r>
            <a:r>
              <a:rPr lang="en-US" sz="2000" baseline="-25000" dirty="0">
                <a:latin typeface="Arial" pitchFamily="34" charset="0"/>
                <a:cs typeface="Arial" pitchFamily="34" charset="0"/>
                <a:sym typeface="Wingdings" pitchFamily="2" charset="2"/>
              </a:rPr>
              <a:t>1</a:t>
            </a:r>
            <a:r>
              <a:rPr lang="en-US" sz="2000" dirty="0">
                <a:latin typeface="Arial" pitchFamily="34" charset="0"/>
                <a:cs typeface="Arial" pitchFamily="34" charset="0"/>
                <a:sym typeface="Wingdings" pitchFamily="2" charset="2"/>
              </a:rPr>
              <a:t>(x)= p(x)/q(x).  deg(</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max(deg(p), deg(q)).</a:t>
            </a:r>
          </a:p>
          <a:p>
            <a:pPr lvl="1">
              <a:lnSpc>
                <a:spcPct val="90000"/>
              </a:lnSpc>
              <a:spcBef>
                <a:spcPts val="200"/>
              </a:spcBef>
            </a:pPr>
            <a:r>
              <a:rPr lang="en-US" sz="2000" dirty="0">
                <a:latin typeface="Arial" pitchFamily="34" charset="0"/>
                <a:cs typeface="Arial" pitchFamily="34" charset="0"/>
                <a:sym typeface="Wingdings" pitchFamily="2" charset="2"/>
              </a:rPr>
              <a:t>The endomorphism, </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is separable, if r’(x)</a:t>
            </a:r>
            <a:r>
              <a:rPr lang="en-US" sz="2000" dirty="0">
                <a:latin typeface="Math1Mono"/>
              </a:rPr>
              <a:t>¹</a:t>
            </a:r>
            <a:r>
              <a:rPr lang="en-US" sz="2000" dirty="0">
                <a:latin typeface="Arial" pitchFamily="34" charset="0"/>
                <a:cs typeface="Arial" pitchFamily="34" charset="0"/>
                <a:sym typeface="Wingdings" pitchFamily="2" charset="2"/>
              </a:rPr>
              <a:t>0.</a:t>
            </a:r>
          </a:p>
          <a:p>
            <a:pPr lvl="2">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 is separable deg(</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 #</a:t>
            </a: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a:t>
            </a:r>
          </a:p>
          <a:p>
            <a:pPr lvl="2">
              <a:lnSpc>
                <a:spcPct val="90000"/>
              </a:lnSpc>
              <a:spcBef>
                <a:spcPts val="200"/>
              </a:spcBef>
            </a:pPr>
            <a:r>
              <a:rPr lang="en-US" sz="2000" dirty="0">
                <a:latin typeface="Arial" pitchFamily="34" charset="0"/>
                <a:cs typeface="Arial" pitchFamily="34" charset="0"/>
                <a:sym typeface="Wingdings" pitchFamily="2" charset="2"/>
              </a:rPr>
              <a:t>If </a:t>
            </a:r>
            <a:r>
              <a:rPr lang="en-US" sz="2000" dirty="0">
                <a:latin typeface="Math1" pitchFamily="2" charset="2"/>
                <a:cs typeface="Arial" pitchFamily="34" charset="0"/>
                <a:sym typeface="Wingdings" pitchFamily="2" charset="2"/>
              </a:rPr>
              <a:t>a </a:t>
            </a:r>
            <a:r>
              <a:rPr lang="en-US" sz="2000" dirty="0">
                <a:latin typeface="Arial" pitchFamily="34" charset="0"/>
                <a:cs typeface="Arial" pitchFamily="34" charset="0"/>
                <a:sym typeface="Wingdings" pitchFamily="2" charset="2"/>
              </a:rPr>
              <a:t>is not separable deg(</a:t>
            </a:r>
            <a:r>
              <a:rPr lang="en-US" sz="2000" dirty="0">
                <a:latin typeface="Math1" pitchFamily="2" charset="2"/>
                <a:cs typeface="Arial" pitchFamily="34" charset="0"/>
                <a:sym typeface="Wingdings" pitchFamily="2" charset="2"/>
              </a:rPr>
              <a:t>a</a:t>
            </a:r>
            <a:r>
              <a:rPr lang="en-US" sz="2000" dirty="0">
                <a:latin typeface="Arial" pitchFamily="34" charset="0"/>
                <a:cs typeface="Arial" pitchFamily="34" charset="0"/>
                <a:sym typeface="Wingdings" pitchFamily="2" charset="2"/>
              </a:rPr>
              <a:t>)&gt; #</a:t>
            </a: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Mono"/>
                <a:cs typeface="Arial" pitchFamily="34" charset="0"/>
                <a:sym typeface="Wingdings" pitchFamily="2" charset="2"/>
              </a:rPr>
              <a:t>a</a:t>
            </a:r>
            <a:r>
              <a:rPr lang="en-US" sz="2000" dirty="0">
                <a:latin typeface="Arial" pitchFamily="34" charset="0"/>
                <a:cs typeface="Arial" pitchFamily="34" charset="0"/>
                <a:sym typeface="Wingdings" pitchFamily="2" charset="2"/>
              </a:rPr>
              <a:t>).</a:t>
            </a:r>
          </a:p>
          <a:p>
            <a:pPr lvl="2">
              <a:lnSpc>
                <a:spcPct val="90000"/>
              </a:lnSpc>
              <a:spcBef>
                <a:spcPts val="200"/>
              </a:spcBef>
            </a:pPr>
            <a:endParaRPr lang="en-US" sz="2000" dirty="0">
              <a:latin typeface="Arial" pitchFamily="34" charset="0"/>
              <a:cs typeface="Arial" pitchFamily="34" charset="0"/>
              <a:sym typeface="Wingdings" pitchFamily="2" charset="2"/>
            </a:endParaRPr>
          </a:p>
          <a:p>
            <a:pPr>
              <a:lnSpc>
                <a:spcPct val="90000"/>
              </a:lnSpc>
              <a:spcBef>
                <a:spcPts val="200"/>
              </a:spcBef>
            </a:pPr>
            <a:r>
              <a:rPr lang="en-US" sz="2000" dirty="0">
                <a:latin typeface="Arial" pitchFamily="34" charset="0"/>
                <a:cs typeface="Arial" pitchFamily="34" charset="0"/>
                <a:sym typeface="Wingdings" pitchFamily="2" charset="2"/>
              </a:rPr>
              <a:t>If </a:t>
            </a:r>
            <a:r>
              <a:rPr lang="en-US" sz="2000" dirty="0" err="1">
                <a:latin typeface="Math1" pitchFamily="2" charset="2"/>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is the </a:t>
            </a:r>
            <a:r>
              <a:rPr lang="en-US" sz="2000" dirty="0" err="1">
                <a:latin typeface="Arial" pitchFamily="34" charset="0"/>
                <a:cs typeface="Arial" pitchFamily="34" charset="0"/>
                <a:sym typeface="Wingdings" pitchFamily="2" charset="2"/>
              </a:rPr>
              <a:t>Frobenius</a:t>
            </a:r>
            <a:r>
              <a:rPr lang="en-US" sz="2000" dirty="0">
                <a:latin typeface="Arial" pitchFamily="34" charset="0"/>
                <a:cs typeface="Arial" pitchFamily="34" charset="0"/>
                <a:sym typeface="Wingdings" pitchFamily="2" charset="2"/>
              </a:rPr>
              <a:t> map, it is an endomorphism of degree p and </a:t>
            </a:r>
            <a:r>
              <a:rPr lang="en-US" sz="2000" dirty="0" err="1">
                <a:latin typeface="Math1" pitchFamily="2" charset="2"/>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baseline="-25000" dirty="0">
                <a:latin typeface="Arial" pitchFamily="34" charset="0"/>
                <a:cs typeface="Arial" pitchFamily="34" charset="0"/>
                <a:sym typeface="Wingdings" pitchFamily="2" charset="2"/>
              </a:rPr>
              <a:t>  </a:t>
            </a:r>
            <a:r>
              <a:rPr lang="en-US" sz="2000" dirty="0">
                <a:latin typeface="Arial" pitchFamily="34" charset="0"/>
                <a:cs typeface="Arial" pitchFamily="34" charset="0"/>
                <a:sym typeface="Wingdings" pitchFamily="2" charset="2"/>
              </a:rPr>
              <a:t>is not separable.  </a:t>
            </a:r>
          </a:p>
          <a:p>
            <a:pPr lvl="1">
              <a:lnSpc>
                <a:spcPct val="90000"/>
              </a:lnSpc>
              <a:spcBef>
                <a:spcPts val="200"/>
              </a:spcBef>
            </a:pPr>
            <a:r>
              <a:rPr lang="en-US" sz="2000" dirty="0" err="1">
                <a:latin typeface="Arial" pitchFamily="34" charset="0"/>
                <a:cs typeface="Arial" pitchFamily="34" charset="0"/>
                <a:sym typeface="Wingdings" pitchFamily="2" charset="2"/>
              </a:rPr>
              <a:t>ker</a:t>
            </a:r>
            <a:r>
              <a:rPr lang="en-US" sz="2000" dirty="0">
                <a:latin typeface="Arial" pitchFamily="34" charset="0"/>
                <a:cs typeface="Arial" pitchFamily="34" charset="0"/>
                <a:sym typeface="Wingdings" pitchFamily="2" charset="2"/>
              </a:rPr>
              <a:t>(</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-1)=#E</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 is a separable endomorphism.</a:t>
            </a:r>
          </a:p>
          <a:p>
            <a:pPr lvl="1">
              <a:lnSpc>
                <a:spcPct val="90000"/>
              </a:lnSpc>
              <a:spcBef>
                <a:spcPts val="200"/>
              </a:spcBef>
            </a:pPr>
            <a:r>
              <a:rPr lang="en-US" sz="2000" dirty="0">
                <a:latin typeface="Arial" pitchFamily="34" charset="0"/>
                <a:cs typeface="Arial" pitchFamily="34" charset="0"/>
                <a:sym typeface="Wingdings" pitchFamily="2" charset="2"/>
              </a:rPr>
              <a:t>Let E be an elliptic curve over </a:t>
            </a:r>
            <a:r>
              <a:rPr lang="en-US" sz="2000" dirty="0" err="1">
                <a:latin typeface="Arial" pitchFamily="34" charset="0"/>
                <a:cs typeface="Arial" pitchFamily="34" charset="0"/>
                <a:sym typeface="Wingdings" pitchFamily="2" charset="2"/>
              </a:rPr>
              <a:t>F</a:t>
            </a:r>
            <a:r>
              <a:rPr lang="en-US" sz="2000" baseline="-25000" dirty="0" err="1">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a= q+1-#E</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 q+1-</a:t>
            </a:r>
            <a:r>
              <a:rPr lang="en-US" sz="2000" dirty="0">
                <a:latin typeface="Math1" pitchFamily="2" charset="2"/>
                <a:cs typeface="Arial" pitchFamily="34" charset="0"/>
                <a:sym typeface="Wingdings" pitchFamily="2" charset="2"/>
              </a:rPr>
              <a:t> </a:t>
            </a:r>
            <a:r>
              <a:rPr lang="en-US" sz="2000" dirty="0">
                <a:latin typeface="Arial" pitchFamily="34" charset="0"/>
                <a:cs typeface="Arial" pitchFamily="34" charset="0"/>
                <a:sym typeface="Wingdings" pitchFamily="2" charset="2"/>
              </a:rPr>
              <a:t>deg(ker(</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-1)). </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-a</a:t>
            </a:r>
            <a:r>
              <a:rPr lang="en-US" sz="2000" dirty="0">
                <a:latin typeface="Math1" pitchFamily="2" charset="2"/>
                <a:cs typeface="Arial" pitchFamily="34" charset="0"/>
                <a:sym typeface="Wingdings" pitchFamily="2" charset="2"/>
              </a:rPr>
              <a:t>f</a:t>
            </a:r>
            <a:r>
              <a:rPr lang="en-US" sz="2000" baseline="-25000" dirty="0">
                <a:latin typeface="Arial" pitchFamily="34" charset="0"/>
                <a:cs typeface="Arial" pitchFamily="34" charset="0"/>
                <a:sym typeface="Wingdings" pitchFamily="2" charset="2"/>
              </a:rPr>
              <a:t>p</a:t>
            </a:r>
            <a:r>
              <a:rPr lang="en-US" sz="2000" dirty="0">
                <a:latin typeface="Arial" pitchFamily="34" charset="0"/>
                <a:cs typeface="Arial"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t>Input: </a:t>
            </a:r>
            <a:r>
              <a:rPr lang="en-US" sz="2000" dirty="0" err="1"/>
              <a:t>E</a:t>
            </a:r>
            <a:r>
              <a:rPr lang="en-US" sz="2000" baseline="-25000" dirty="0" err="1"/>
              <a:t>q</a:t>
            </a:r>
            <a:r>
              <a:rPr lang="en-US" sz="2000" dirty="0"/>
              <a:t>(</a:t>
            </a:r>
            <a:r>
              <a:rPr lang="en-US" sz="2000" dirty="0" err="1"/>
              <a:t>a,b</a:t>
            </a:r>
            <a:r>
              <a:rPr lang="en-US" sz="2000" dirty="0"/>
              <a:t>), #</a:t>
            </a:r>
            <a:r>
              <a:rPr lang="en-US" sz="2000" dirty="0" err="1"/>
              <a:t>E</a:t>
            </a:r>
            <a:r>
              <a:rPr lang="en-US" sz="2000" baseline="-25000" dirty="0" err="1"/>
              <a:t>q</a:t>
            </a:r>
            <a:r>
              <a:rPr lang="en-US" sz="2000" dirty="0"/>
              <a:t>(</a:t>
            </a:r>
            <a:r>
              <a:rPr lang="en-US" sz="2000" dirty="0" err="1"/>
              <a:t>a,b</a:t>
            </a:r>
            <a:r>
              <a:rPr lang="en-US" sz="2000" dirty="0"/>
              <a:t>)=q+1-t, |t|</a:t>
            </a:r>
            <a:r>
              <a:rPr lang="en-US" sz="2000" dirty="0">
                <a:latin typeface="Math1Mono"/>
              </a:rPr>
              <a:t>≦</a:t>
            </a:r>
            <a:r>
              <a:rPr lang="en-US" sz="2000" dirty="0"/>
              <a:t>4</a:t>
            </a:r>
            <a:r>
              <a:rPr lang="en-US" sz="2000" dirty="0">
                <a:latin typeface="Math1Mono"/>
              </a:rPr>
              <a:t>&lt;</a:t>
            </a:r>
            <a:r>
              <a:rPr lang="en-US" sz="2000" dirty="0"/>
              <a:t>q.  </a:t>
            </a:r>
          </a:p>
          <a:p>
            <a:pPr>
              <a:spcBef>
                <a:spcPts val="200"/>
              </a:spcBef>
            </a:pPr>
            <a:r>
              <a:rPr lang="en-US" sz="2000" dirty="0"/>
              <a:t>Output: Bound on t.  O(q</a:t>
            </a:r>
            <a:r>
              <a:rPr lang="en-US" sz="2000" baseline="30000" dirty="0"/>
              <a:t>1/4</a:t>
            </a:r>
            <a:r>
              <a:rPr lang="en-US" sz="2000" dirty="0"/>
              <a:t>+</a:t>
            </a:r>
            <a:r>
              <a:rPr lang="en-US" sz="2000" dirty="0">
                <a:latin typeface="Math1Mono"/>
              </a:rPr>
              <a:t>e</a:t>
            </a:r>
            <a:r>
              <a:rPr lang="en-US" sz="2000" dirty="0"/>
              <a:t>).</a:t>
            </a:r>
          </a:p>
          <a:p>
            <a:pPr marL="1409700" lvl="2" indent="-609600">
              <a:spcBef>
                <a:spcPts val="200"/>
              </a:spcBef>
              <a:buFont typeface="+mj-lt"/>
              <a:buAutoNum type="arabicPeriod"/>
            </a:pPr>
            <a:r>
              <a:rPr lang="en-US" sz="2000" dirty="0"/>
              <a:t>Pick random point P on </a:t>
            </a:r>
            <a:r>
              <a:rPr lang="en-US" sz="2000" dirty="0" err="1"/>
              <a:t>E</a:t>
            </a:r>
            <a:r>
              <a:rPr lang="en-US" sz="2000" baseline="-25000" dirty="0" err="1"/>
              <a:t>q</a:t>
            </a:r>
            <a:r>
              <a:rPr lang="en-US" sz="2000" dirty="0"/>
              <a:t>(</a:t>
            </a:r>
            <a:r>
              <a:rPr lang="en-US" sz="2000" dirty="0" err="1"/>
              <a:t>a,b</a:t>
            </a:r>
            <a:r>
              <a:rPr lang="en-US" sz="2000" dirty="0"/>
              <a:t>), |P|&gt;4</a:t>
            </a:r>
            <a:r>
              <a:rPr lang="en-US" sz="2000" dirty="0">
                <a:latin typeface="Math1Mono"/>
              </a:rPr>
              <a:t>&lt;</a:t>
            </a:r>
            <a:r>
              <a:rPr lang="en-US" sz="2000" dirty="0"/>
              <a:t>q. </a:t>
            </a:r>
          </a:p>
          <a:p>
            <a:pPr marL="1409700" lvl="2" indent="-609600">
              <a:spcBef>
                <a:spcPts val="200"/>
              </a:spcBef>
              <a:buFont typeface="+mj-lt"/>
              <a:buAutoNum type="arabicPeriod"/>
            </a:pPr>
            <a:r>
              <a:rPr lang="en-US" sz="2000" dirty="0"/>
              <a:t>Q=[q+1]P</a:t>
            </a:r>
          </a:p>
          <a:p>
            <a:pPr marL="1409700" lvl="2" indent="-609600">
              <a:spcBef>
                <a:spcPts val="200"/>
              </a:spcBef>
              <a:buFont typeface="+mj-lt"/>
              <a:buAutoNum type="arabicPeriod"/>
            </a:pPr>
            <a:r>
              <a:rPr lang="en-US" sz="2000" dirty="0"/>
              <a:t>Q</a:t>
            </a:r>
            <a:r>
              <a:rPr lang="en-US" sz="2000" baseline="-25000" dirty="0"/>
              <a:t>1</a:t>
            </a:r>
            <a:r>
              <a:rPr lang="en-US" sz="2000" dirty="0"/>
              <a:t>= Q+ floor[2q]P</a:t>
            </a:r>
          </a:p>
          <a:p>
            <a:pPr marL="1409700" lvl="2" indent="-609600">
              <a:spcBef>
                <a:spcPts val="200"/>
              </a:spcBef>
              <a:buFont typeface="+mj-lt"/>
              <a:buAutoNum type="arabicPeriod"/>
            </a:pPr>
            <a:r>
              <a:rPr lang="en-US" sz="2000" dirty="0"/>
              <a:t>t’= t+ floor[2q], note 0</a:t>
            </a:r>
            <a:r>
              <a:rPr lang="en-US" sz="2000" dirty="0">
                <a:latin typeface="Math1Mono"/>
              </a:rPr>
              <a:t>≦</a:t>
            </a:r>
            <a:r>
              <a:rPr lang="en-US" sz="2000" dirty="0"/>
              <a:t>t’</a:t>
            </a:r>
            <a:r>
              <a:rPr lang="en-US" sz="2000" dirty="0">
                <a:latin typeface="Math1Mono"/>
              </a:rPr>
              <a:t> ≦</a:t>
            </a:r>
            <a:r>
              <a:rPr lang="en-US" sz="2000" dirty="0"/>
              <a:t>4q</a:t>
            </a:r>
          </a:p>
          <a:p>
            <a:pPr marL="1409700" lvl="2" indent="-609600">
              <a:spcBef>
                <a:spcPts val="200"/>
              </a:spcBef>
              <a:buFont typeface="+mj-lt"/>
              <a:buAutoNum type="arabicPeriod"/>
            </a:pPr>
            <a:r>
              <a:rPr lang="en-US" sz="2000" dirty="0"/>
              <a:t>m= ceiling(2q</a:t>
            </a:r>
            <a:r>
              <a:rPr lang="en-US" sz="2000" baseline="30000" dirty="0"/>
              <a:t>1/4</a:t>
            </a:r>
            <a:r>
              <a:rPr lang="en-US" sz="2000" dirty="0"/>
              <a:t>)</a:t>
            </a:r>
          </a:p>
          <a:p>
            <a:pPr marL="1409700" lvl="2" indent="-609600">
              <a:spcBef>
                <a:spcPts val="200"/>
              </a:spcBef>
              <a:buFont typeface="+mj-lt"/>
              <a:buAutoNum type="arabicPeriod"/>
            </a:pPr>
            <a:r>
              <a:rPr lang="en-US" sz="2000" dirty="0"/>
              <a:t>Baby step: [j]P</a:t>
            </a:r>
          </a:p>
          <a:p>
            <a:pPr marL="1409700" lvl="2" indent="-609600">
              <a:spcBef>
                <a:spcPts val="200"/>
              </a:spcBef>
              <a:buFont typeface="+mj-lt"/>
              <a:buAutoNum type="arabicPeriod"/>
            </a:pPr>
            <a:r>
              <a:rPr lang="en-US" sz="2000" dirty="0"/>
              <a:t>Giant step: Q</a:t>
            </a:r>
            <a:r>
              <a:rPr lang="en-US" sz="2000" baseline="-25000" dirty="0"/>
              <a:t>1</a:t>
            </a:r>
            <a:r>
              <a:rPr lang="en-US" sz="2000" dirty="0"/>
              <a:t>-[</a:t>
            </a:r>
            <a:r>
              <a:rPr lang="en-US" sz="2000" dirty="0" err="1"/>
              <a:t>i</a:t>
            </a:r>
            <a:r>
              <a:rPr lang="en-US" sz="2000" dirty="0"/>
              <a:t>][m]P</a:t>
            </a:r>
          </a:p>
          <a:p>
            <a:pPr marL="1409700" lvl="2" indent="-609600">
              <a:spcBef>
                <a:spcPts val="200"/>
              </a:spcBef>
              <a:buFont typeface="+mj-lt"/>
              <a:buAutoNum type="arabicPeriod"/>
            </a:pPr>
            <a:r>
              <a:rPr lang="en-US" sz="2000" dirty="0"/>
              <a:t>t’= </a:t>
            </a:r>
            <a:r>
              <a:rPr lang="en-US" sz="2000" dirty="0" err="1"/>
              <a:t>im+j</a:t>
            </a:r>
            <a:r>
              <a:rPr lang="en-US" sz="2000" dirty="0"/>
              <a:t>, </a:t>
            </a:r>
            <a:r>
              <a:rPr lang="en-US" sz="2000" dirty="0" err="1"/>
              <a:t>i,j</a:t>
            </a:r>
            <a:r>
              <a:rPr lang="en-US" sz="2000" dirty="0"/>
              <a:t>&lt;m.  This bounds #</a:t>
            </a:r>
            <a:r>
              <a:rPr lang="en-US" sz="2000" dirty="0" err="1"/>
              <a:t>E</a:t>
            </a:r>
            <a:r>
              <a:rPr lang="en-US" sz="2000" baseline="-25000" dirty="0" err="1"/>
              <a:t>q</a:t>
            </a:r>
            <a:r>
              <a:rPr lang="en-US" sz="2000" dirty="0"/>
              <a:t>(</a:t>
            </a:r>
            <a:r>
              <a:rPr lang="en-US" sz="2000" dirty="0" err="1"/>
              <a:t>a,b</a:t>
            </a:r>
            <a:r>
              <a:rPr lang="en-US" sz="2000" dirty="0"/>
              <a:t>).</a:t>
            </a:r>
          </a:p>
          <a:p>
            <a:pPr>
              <a:spcBef>
                <a:spcPts val="200"/>
              </a:spcBef>
            </a:pPr>
            <a:r>
              <a:rPr lang="en-US" sz="2000" dirty="0" err="1"/>
              <a:t>Menstre</a:t>
            </a:r>
            <a:r>
              <a:rPr lang="en-US" sz="2000" dirty="0"/>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Arial" pitchFamily="34" charset="0"/>
                    <a:cs typeface="Arial" pitchFamily="34" charset="0"/>
                  </a:rPr>
                  <a:t>Endomorphism are maps that preserve the “addition” operation between an elliptic curve group and itself.  That is </a:t>
                </a:r>
                <a:r>
                  <a:rPr lang="en-US" sz="2000" dirty="0">
                    <a:latin typeface="Math1" pitchFamily="2" charset="2"/>
                  </a:rPr>
                  <a:t>j</a:t>
                </a:r>
                <a:r>
                  <a:rPr lang="en-US" sz="2000" dirty="0">
                    <a:latin typeface="Arial" pitchFamily="34" charset="0"/>
                    <a:cs typeface="Arial" pitchFamily="34" charset="0"/>
                  </a:rPr>
                  <a:t>(P+Q)= </a:t>
                </a:r>
                <a:r>
                  <a:rPr lang="en-US" sz="2000" dirty="0" err="1">
                    <a:latin typeface="Math1" pitchFamily="2" charset="2"/>
                  </a:rPr>
                  <a:t>j</a:t>
                </a:r>
                <a:r>
                  <a:rPr lang="en-US" sz="2000" dirty="0" err="1">
                    <a:latin typeface="Arial" pitchFamily="34" charset="0"/>
                    <a:cs typeface="Arial" pitchFamily="34" charset="0"/>
                  </a:rPr>
                  <a:t>(P)+</a:t>
                </a:r>
                <a:r>
                  <a:rPr lang="en-US" sz="2000" dirty="0" err="1">
                    <a:latin typeface="Math1" pitchFamily="2" charset="2"/>
                  </a:rPr>
                  <a:t>j</a:t>
                </a:r>
                <a:r>
                  <a:rPr lang="en-US" sz="2000" dirty="0" err="1">
                    <a:latin typeface="Arial" pitchFamily="34" charset="0"/>
                    <a:cs typeface="Arial" pitchFamily="34" charset="0"/>
                  </a:rPr>
                  <a:t>(Q</a:t>
                </a:r>
                <a:r>
                  <a:rPr lang="en-US" sz="2000" dirty="0">
                    <a:latin typeface="Arial" pitchFamily="34" charset="0"/>
                    <a:cs typeface="Arial" pitchFamily="34" charset="0"/>
                  </a:rPr>
                  <a:t>).  We care about </a:t>
                </a:r>
                <a:r>
                  <a:rPr lang="en-US" sz="2000" dirty="0" err="1">
                    <a:latin typeface="Arial" pitchFamily="34" charset="0"/>
                    <a:cs typeface="Arial" pitchFamily="34" charset="0"/>
                  </a:rPr>
                  <a:t>endomorphisms</a:t>
                </a:r>
                <a:r>
                  <a:rPr lang="en-US" sz="2000" dirty="0">
                    <a:latin typeface="Arial" pitchFamily="34" charset="0"/>
                    <a:cs typeface="Arial" pitchFamily="34" charset="0"/>
                  </a:rPr>
                  <a:t> that preserve O: </a:t>
                </a:r>
                <a:r>
                  <a:rPr lang="en-US" sz="2000" dirty="0">
                    <a:latin typeface="Math1" pitchFamily="2" charset="2"/>
                  </a:rPr>
                  <a:t>j </a:t>
                </a:r>
                <a:r>
                  <a:rPr lang="en-US" sz="2000" dirty="0">
                    <a:latin typeface="Arial" pitchFamily="34" charset="0"/>
                    <a:cs typeface="Arial" pitchFamily="34" charset="0"/>
                  </a:rPr>
                  <a:t>(O)= O.  These are called </a:t>
                </a:r>
                <a:r>
                  <a:rPr lang="en-US" sz="2000" dirty="0" err="1">
                    <a:latin typeface="Arial" pitchFamily="34" charset="0"/>
                    <a:cs typeface="Arial" pitchFamily="34" charset="0"/>
                  </a:rPr>
                  <a:t>isogonies</a:t>
                </a:r>
                <a:r>
                  <a:rPr lang="en-US" sz="2000" dirty="0">
                    <a:latin typeface="Arial" pitchFamily="34" charset="0"/>
                    <a:cs typeface="Arial" pitchFamily="34" charset="0"/>
                  </a:rPr>
                  <a:t>.</a:t>
                </a:r>
              </a:p>
              <a:p>
                <a:pPr>
                  <a:lnSpc>
                    <a:spcPct val="90000"/>
                  </a:lnSpc>
                  <a:spcBef>
                    <a:spcPts val="200"/>
                  </a:spcBef>
                </a:pPr>
                <a:endParaRPr lang="en-US" sz="2000" dirty="0">
                  <a:latin typeface="Math1" pitchFamily="2" charset="2"/>
                </a:endParaRPr>
              </a:p>
              <a:p>
                <a:pPr>
                  <a:lnSpc>
                    <a:spcPct val="90000"/>
                  </a:lnSpc>
                  <a:spcBef>
                    <a:spcPts val="200"/>
                  </a:spcBef>
                </a:pPr>
                <a:r>
                  <a:rPr lang="en-US" sz="2000" dirty="0">
                    <a:latin typeface="Arial" pitchFamily="34" charset="0"/>
                    <a:cs typeface="Arial" pitchFamily="34" charset="0"/>
                  </a:rPr>
                  <a:t>There are two very important </a:t>
                </a:r>
                <a:r>
                  <a:rPr lang="en-US" sz="2000" dirty="0" err="1">
                    <a:latin typeface="Arial" pitchFamily="34" charset="0"/>
                    <a:cs typeface="Arial" pitchFamily="34" charset="0"/>
                  </a:rPr>
                  <a:t>endomophisms</a:t>
                </a:r>
                <a:r>
                  <a:rPr lang="en-US" sz="2000" dirty="0">
                    <a:latin typeface="Arial" pitchFamily="34" charset="0"/>
                    <a:cs typeface="Arial" pitchFamily="34" charset="0"/>
                  </a:rPr>
                  <a:t>:</a:t>
                </a:r>
              </a:p>
              <a:p>
                <a:pPr lvl="1">
                  <a:lnSpc>
                    <a:spcPct val="90000"/>
                  </a:lnSpc>
                  <a:spcBef>
                    <a:spcPts val="200"/>
                  </a:spcBef>
                </a:pPr>
                <a:r>
                  <a:rPr lang="en-US" sz="2000" dirty="0" err="1">
                    <a:latin typeface="Arial" pitchFamily="34" charset="0"/>
                    <a:cs typeface="Arial" pitchFamily="34" charset="0"/>
                  </a:rPr>
                  <a:t>Frobenius</a:t>
                </a:r>
                <a:r>
                  <a:rPr lang="en-US" sz="2000" dirty="0">
                    <a:latin typeface="Arial" pitchFamily="34" charset="0"/>
                    <a:cs typeface="Arial" pitchFamily="34" charset="0"/>
                  </a:rPr>
                  <a:t>: </a:t>
                </a:r>
                <a:r>
                  <a:rPr lang="en-US" sz="2000" dirty="0">
                    <a:latin typeface="Math1" pitchFamily="2" charset="2"/>
                  </a:rPr>
                  <a:t>j</a:t>
                </a:r>
                <a:r>
                  <a:rPr lang="en-US" sz="2000" dirty="0">
                    <a:latin typeface="Arial" pitchFamily="34" charset="0"/>
                    <a:cs typeface="Arial" pitchFamily="34" charset="0"/>
                  </a:rPr>
                  <a:t>(</a:t>
                </a:r>
                <a:r>
                  <a:rPr lang="en-US" sz="2000" dirty="0" err="1">
                    <a:latin typeface="Arial" pitchFamily="34" charset="0"/>
                    <a:cs typeface="Arial" pitchFamily="34" charset="0"/>
                  </a:rPr>
                  <a:t>x,y</a:t>
                </a:r>
                <a:r>
                  <a:rPr lang="en-US" sz="2000" dirty="0">
                    <a:latin typeface="Arial" pitchFamily="34" charset="0"/>
                    <a:cs typeface="Arial" pitchFamily="34" charset="0"/>
                  </a:rPr>
                  <a:t>)= (</a:t>
                </a:r>
                <a:r>
                  <a:rPr lang="en-US" sz="2000" dirty="0" err="1">
                    <a:latin typeface="Arial" pitchFamily="34" charset="0"/>
                    <a:cs typeface="Arial" pitchFamily="34" charset="0"/>
                  </a:rPr>
                  <a:t>x</a:t>
                </a:r>
                <a:r>
                  <a:rPr lang="en-US" sz="2000" baseline="30000" dirty="0" err="1">
                    <a:latin typeface="Arial" pitchFamily="34" charset="0"/>
                    <a:cs typeface="Arial" pitchFamily="34" charset="0"/>
                  </a:rPr>
                  <a:t>p</a:t>
                </a:r>
                <a:r>
                  <a:rPr lang="en-US" sz="2000" dirty="0">
                    <a:latin typeface="Arial" pitchFamily="34" charset="0"/>
                    <a:cs typeface="Arial" pitchFamily="34" charset="0"/>
                  </a:rPr>
                  <a:t>, </a:t>
                </a:r>
                <a:r>
                  <a:rPr lang="en-US" sz="2000" dirty="0" err="1">
                    <a:latin typeface="Arial" pitchFamily="34" charset="0"/>
                    <a:cs typeface="Arial" pitchFamily="34" charset="0"/>
                  </a:rPr>
                  <a:t>y</a:t>
                </a:r>
                <a:r>
                  <a:rPr lang="en-US" sz="2000" baseline="30000" dirty="0" err="1">
                    <a:latin typeface="Arial" pitchFamily="34" charset="0"/>
                    <a:cs typeface="Arial" pitchFamily="34" charset="0"/>
                  </a:rPr>
                  <a:t>p</a:t>
                </a:r>
                <a:r>
                  <a:rPr lang="en-US" sz="2000" dirty="0">
                    <a:latin typeface="Arial" pitchFamily="34" charset="0"/>
                    <a:cs typeface="Arial" pitchFamily="34" charset="0"/>
                  </a:rPr>
                  <a:t>)</a:t>
                </a:r>
              </a:p>
              <a:p>
                <a:pPr lvl="1">
                  <a:lnSpc>
                    <a:spcPct val="90000"/>
                  </a:lnSpc>
                  <a:spcBef>
                    <a:spcPts val="200"/>
                  </a:spcBef>
                </a:pPr>
                <a:r>
                  <a:rPr lang="en-US" sz="2000" dirty="0">
                    <a:latin typeface="Arial" pitchFamily="34" charset="0"/>
                    <a:cs typeface="Arial" pitchFamily="34" charset="0"/>
                  </a:rPr>
                  <a:t>Point multiplication: </a:t>
                </a:r>
                <a:r>
                  <a:rPr lang="en-US" sz="2000" dirty="0">
                    <a:latin typeface="Math1" pitchFamily="2" charset="2"/>
                  </a:rPr>
                  <a:t>j</a:t>
                </a:r>
                <a:r>
                  <a:rPr lang="en-US" sz="2000" dirty="0">
                    <a:latin typeface="Arial" pitchFamily="34" charset="0"/>
                    <a:cs typeface="Arial" pitchFamily="34" charset="0"/>
                  </a:rPr>
                  <a:t>(</a:t>
                </a:r>
                <a:r>
                  <a:rPr lang="en-US" sz="2000" dirty="0" err="1">
                    <a:latin typeface="Arial" pitchFamily="34" charset="0"/>
                    <a:cs typeface="Arial" pitchFamily="34" charset="0"/>
                  </a:rPr>
                  <a:t>x,y</a:t>
                </a:r>
                <a:r>
                  <a:rPr lang="en-US" sz="2000" dirty="0">
                    <a:latin typeface="Arial" pitchFamily="34" charset="0"/>
                    <a:cs typeface="Arial" pitchFamily="34" charset="0"/>
                  </a:rPr>
                  <a:t>)= [n](</a:t>
                </a:r>
                <a:r>
                  <a:rPr lang="en-US" sz="2000" dirty="0" err="1">
                    <a:latin typeface="Arial" pitchFamily="34" charset="0"/>
                    <a:cs typeface="Arial" pitchFamily="34" charset="0"/>
                  </a:rPr>
                  <a:t>x,y</a:t>
                </a:r>
                <a:r>
                  <a:rPr lang="en-US" sz="2000" dirty="0">
                    <a:latin typeface="Arial" pitchFamily="34" charset="0"/>
                    <a:cs typeface="Arial" pitchFamily="34" charset="0"/>
                  </a:rPr>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For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define </a:t>
                </a:r>
                <a:r>
                  <a:rPr lang="en-US" sz="2000" dirty="0">
                    <a:latin typeface="Math1" pitchFamily="2" charset="2"/>
                    <a:cs typeface="Arial" pitchFamily="34" charset="0"/>
                  </a:rPr>
                  <a:t>𝛥</a:t>
                </a:r>
                <a:r>
                  <a:rPr lang="en-US" sz="2000" dirty="0">
                    <a:latin typeface="Arial" pitchFamily="34" charset="0"/>
                    <a:cs typeface="Arial" pitchFamily="34" charset="0"/>
                  </a:rPr>
                  <a:t>= (-16)(4a</a:t>
                </a:r>
                <a:r>
                  <a:rPr lang="en-US" sz="2000" baseline="30000" dirty="0">
                    <a:latin typeface="Arial" pitchFamily="34" charset="0"/>
                    <a:cs typeface="Arial" pitchFamily="34" charset="0"/>
                  </a:rPr>
                  <a:t>3</a:t>
                </a:r>
                <a:r>
                  <a:rPr lang="en-US" sz="2000" dirty="0">
                    <a:latin typeface="Arial" pitchFamily="34" charset="0"/>
                    <a:cs typeface="Arial" pitchFamily="34" charset="0"/>
                  </a:rPr>
                  <a:t>+27b</a:t>
                </a:r>
                <a:r>
                  <a:rPr lang="en-US" sz="2000" baseline="30000" dirty="0">
                    <a:latin typeface="Arial" pitchFamily="34" charset="0"/>
                    <a:cs typeface="Arial" pitchFamily="34" charset="0"/>
                  </a:rPr>
                  <a:t>2</a:t>
                </a:r>
                <a:r>
                  <a:rPr lang="en-US" sz="2000" dirty="0">
                    <a:latin typeface="Arial" pitchFamily="34" charset="0"/>
                    <a:cs typeface="Arial" pitchFamily="34" charset="0"/>
                  </a:rPr>
                  <a:t>).  (For singular curves </a:t>
                </a:r>
                <a:r>
                  <a:rPr lang="en-US" sz="2000" dirty="0">
                    <a:latin typeface="Math1" pitchFamily="2" charset="2"/>
                    <a:cs typeface="Arial" pitchFamily="34" charset="0"/>
                  </a:rPr>
                  <a:t>𝛥</a:t>
                </a:r>
                <a:r>
                  <a:rPr lang="en-US" sz="2000" dirty="0">
                    <a:latin typeface="Arial" pitchFamily="34" charset="0"/>
                    <a:cs typeface="Arial" pitchFamily="34" charset="0"/>
                  </a:rPr>
                  <a:t>=0) and define the j-invariant E</a:t>
                </a:r>
                <a:r>
                  <a:rPr lang="en-US" sz="2000" baseline="-25000" dirty="0">
                    <a:latin typeface="Arial" pitchFamily="34" charset="0"/>
                    <a:cs typeface="Arial" pitchFamily="34" charset="0"/>
                  </a:rPr>
                  <a:t>p</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Arial" pitchFamily="34" charset="0"/>
                    <a:cs typeface="Arial"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641" t="-1166" r="-641"/>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Arial" pitchFamily="34" charset="0"/>
                <a:cs typeface="Arial" pitchFamily="34" charset="0"/>
              </a:rPr>
              <a:t>Let K be a field and K* its algebraic closure.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and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are </a:t>
            </a:r>
            <a:r>
              <a:rPr lang="en-US" sz="2000" i="1" dirty="0">
                <a:latin typeface="Arial" pitchFamily="34" charset="0"/>
                <a:cs typeface="Arial" pitchFamily="34" charset="0"/>
              </a:rPr>
              <a:t>isomorphic</a:t>
            </a:r>
            <a:r>
              <a:rPr lang="en-US" sz="2000" dirty="0">
                <a:latin typeface="Arial" pitchFamily="34" charset="0"/>
                <a:cs typeface="Arial" pitchFamily="34" charset="0"/>
              </a:rPr>
              <a:t> if </a:t>
            </a:r>
            <a:r>
              <a:rPr lang="en-US" sz="2000" dirty="0" err="1">
                <a:latin typeface="Arial" pitchFamily="34" charset="0"/>
                <a:cs typeface="Arial" pitchFamily="34" charset="0"/>
              </a:rPr>
              <a:t>r,s,t</a:t>
            </a:r>
            <a:r>
              <a:rPr lang="en-US" sz="2000" dirty="0">
                <a:latin typeface="Math1Mono"/>
              </a:rPr>
              <a:t> 𝝴 </a:t>
            </a:r>
            <a:r>
              <a:rPr lang="en-US" sz="2000" dirty="0">
                <a:latin typeface="Arial" pitchFamily="34" charset="0"/>
                <a:cs typeface="Arial" pitchFamily="34" charset="0"/>
              </a:rPr>
              <a:t>K, u</a:t>
            </a:r>
            <a:r>
              <a:rPr lang="en-US" sz="2000" dirty="0">
                <a:latin typeface="Math1Mono"/>
              </a:rPr>
              <a:t> 𝝴 </a:t>
            </a:r>
            <a:r>
              <a:rPr lang="en-US" sz="2000" dirty="0">
                <a:latin typeface="Arial" pitchFamily="34" charset="0"/>
                <a:cs typeface="Arial" pitchFamily="34" charset="0"/>
              </a:rPr>
              <a:t>K*: the transformations (</a:t>
            </a:r>
            <a:r>
              <a:rPr lang="en-US" sz="2000" dirty="0" err="1">
                <a:latin typeface="Arial" pitchFamily="34" charset="0"/>
                <a:cs typeface="Arial" pitchFamily="34" charset="0"/>
              </a:rPr>
              <a:t>x,y</a:t>
            </a:r>
            <a:r>
              <a:rPr lang="en-US" sz="2000" dirty="0">
                <a:latin typeface="Arial" pitchFamily="34" charset="0"/>
                <a:cs typeface="Arial" pitchFamily="34" charset="0"/>
              </a:rPr>
              <a:t>) </a:t>
            </a:r>
            <a:r>
              <a:rPr lang="en-US" sz="2000" dirty="0">
                <a:latin typeface="Arial" pitchFamily="34" charset="0"/>
                <a:cs typeface="Arial" pitchFamily="34" charset="0"/>
                <a:sym typeface="Wingdings" pitchFamily="2" charset="2"/>
              </a:rPr>
              <a:t> (</a:t>
            </a:r>
            <a:r>
              <a:rPr lang="en-US" sz="2000" dirty="0" err="1">
                <a:latin typeface="Arial" pitchFamily="34" charset="0"/>
                <a:cs typeface="Arial" pitchFamily="34" charset="0"/>
                <a:sym typeface="Wingdings" pitchFamily="2" charset="2"/>
              </a:rPr>
              <a:t>x’,y</a:t>
            </a:r>
            <a:r>
              <a:rPr lang="en-US" sz="2000" dirty="0">
                <a:latin typeface="Arial" pitchFamily="34" charset="0"/>
                <a:cs typeface="Arial" pitchFamily="34" charset="0"/>
                <a:sym typeface="Wingdings" pitchFamily="2" charset="2"/>
              </a:rPr>
              <a:t>’) given by x=u</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x’+r, y= u</a:t>
            </a:r>
            <a:r>
              <a:rPr lang="en-US" sz="2000" baseline="30000" dirty="0">
                <a:latin typeface="Arial" pitchFamily="34" charset="0"/>
                <a:cs typeface="Arial" pitchFamily="34" charset="0"/>
                <a:sym typeface="Wingdings" pitchFamily="2" charset="2"/>
              </a:rPr>
              <a:t>3</a:t>
            </a:r>
            <a:r>
              <a:rPr lang="en-US" sz="2000" dirty="0">
                <a:latin typeface="Arial" pitchFamily="34" charset="0"/>
                <a:cs typeface="Arial" pitchFamily="34" charset="0"/>
                <a:sym typeface="Wingdings" pitchFamily="2" charset="2"/>
              </a:rPr>
              <a:t>y’+su</a:t>
            </a:r>
            <a:r>
              <a:rPr lang="en-US" sz="2000" baseline="30000" dirty="0">
                <a:latin typeface="Arial" pitchFamily="34" charset="0"/>
                <a:cs typeface="Arial" pitchFamily="34" charset="0"/>
                <a:sym typeface="Wingdings" pitchFamily="2" charset="2"/>
              </a:rPr>
              <a:t>2</a:t>
            </a:r>
            <a:r>
              <a:rPr lang="en-US" sz="2000" dirty="0">
                <a:latin typeface="Arial" pitchFamily="34" charset="0"/>
                <a:cs typeface="Arial" pitchFamily="34" charset="0"/>
                <a:sym typeface="Wingdings" pitchFamily="2" charset="2"/>
              </a:rPr>
              <a:t>x’+t, take </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to 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a:t>
            </a:r>
          </a:p>
          <a:p>
            <a:pPr>
              <a:lnSpc>
                <a:spcPct val="90000"/>
              </a:lnSpc>
              <a:spcBef>
                <a:spcPts val="200"/>
              </a:spcBef>
            </a:pPr>
            <a:endParaRPr lang="en-US" sz="2000" dirty="0">
              <a:latin typeface="Arial" pitchFamily="34" charset="0"/>
              <a:cs typeface="Arial" pitchFamily="34" charset="0"/>
            </a:endParaRPr>
          </a:p>
          <a:p>
            <a:pPr>
              <a:lnSpc>
                <a:spcPct val="90000"/>
              </a:lnSpc>
              <a:spcBef>
                <a:spcPts val="200"/>
              </a:spcBef>
            </a:pPr>
            <a:r>
              <a:rPr lang="en-US" sz="2000" dirty="0">
                <a:latin typeface="Arial" pitchFamily="34" charset="0"/>
                <a:cs typeface="Arial" pitchFamily="34" charset="0"/>
              </a:rPr>
              <a:t>Recall </a:t>
            </a:r>
            <a:r>
              <a:rPr lang="en-US" sz="2000" dirty="0">
                <a:latin typeface="Math1" pitchFamily="2" charset="2"/>
                <a:cs typeface="Arial" pitchFamily="34" charset="0"/>
              </a:rPr>
              <a:t>D</a:t>
            </a:r>
            <a:r>
              <a:rPr lang="en-US" sz="2000" dirty="0">
                <a:latin typeface="Arial" pitchFamily="34" charset="0"/>
                <a:cs typeface="Arial" pitchFamily="34" charset="0"/>
              </a:rPr>
              <a:t>= (-16)(4a</a:t>
            </a:r>
            <a:r>
              <a:rPr lang="en-US" sz="2000" baseline="30000" dirty="0">
                <a:latin typeface="Arial" pitchFamily="34" charset="0"/>
                <a:cs typeface="Arial" pitchFamily="34" charset="0"/>
              </a:rPr>
              <a:t>3</a:t>
            </a:r>
            <a:r>
              <a:rPr lang="en-US" sz="2000" dirty="0">
                <a:latin typeface="Arial" pitchFamily="34" charset="0"/>
                <a:cs typeface="Arial" pitchFamily="34" charset="0"/>
              </a:rPr>
              <a:t>+27b</a:t>
            </a:r>
            <a:r>
              <a:rPr lang="en-US" sz="2000" baseline="30000" dirty="0">
                <a:latin typeface="Arial" pitchFamily="34" charset="0"/>
                <a:cs typeface="Arial" pitchFamily="34" charset="0"/>
              </a:rPr>
              <a:t>2</a:t>
            </a:r>
            <a:r>
              <a:rPr lang="en-US" sz="2000" dirty="0">
                <a:latin typeface="Arial" pitchFamily="34" charset="0"/>
                <a:cs typeface="Arial" pitchFamily="34" charset="0"/>
              </a:rPr>
              <a:t>).  (For singular curves </a:t>
            </a:r>
            <a:r>
              <a:rPr lang="en-US" sz="2000" dirty="0">
                <a:latin typeface="Math1" pitchFamily="2" charset="2"/>
                <a:cs typeface="Arial" pitchFamily="34" charset="0"/>
              </a:rPr>
              <a:t>𝛥</a:t>
            </a:r>
            <a:r>
              <a:rPr lang="en-US" sz="2000" dirty="0">
                <a:latin typeface="Arial" pitchFamily="34" charset="0"/>
                <a:cs typeface="Arial" pitchFamily="34" charset="0"/>
              </a:rPr>
              <a:t>=0) and define the j-invariant E</a:t>
            </a:r>
            <a:r>
              <a:rPr lang="en-US" sz="2000" baseline="-25000" dirty="0">
                <a:latin typeface="Arial" pitchFamily="34" charset="0"/>
                <a:cs typeface="Arial" pitchFamily="34" charset="0"/>
              </a:rPr>
              <a:t>p</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j(E)= 1728/</a:t>
            </a:r>
            <a:r>
              <a:rPr lang="en-US" sz="2000" dirty="0">
                <a:latin typeface="Math1" pitchFamily="2" charset="2"/>
                <a:cs typeface="Arial" pitchFamily="34" charset="0"/>
              </a:rPr>
              <a:t>𝛥</a:t>
            </a:r>
            <a:r>
              <a:rPr lang="en-US" sz="2000" dirty="0">
                <a:latin typeface="Arial" pitchFamily="34" charset="0"/>
                <a:cs typeface="Arial" pitchFamily="34" charset="0"/>
              </a:rPr>
              <a:t>. </a:t>
            </a:r>
          </a:p>
          <a:p>
            <a:pPr>
              <a:lnSpc>
                <a:spcPct val="90000"/>
              </a:lnSpc>
              <a:spcBef>
                <a:spcPts val="200"/>
              </a:spcBef>
              <a:buNone/>
            </a:pPr>
            <a:r>
              <a:rPr lang="en-US" sz="2000" dirty="0">
                <a:latin typeface="Arial" pitchFamily="34" charset="0"/>
                <a:cs typeface="Arial" pitchFamily="34" charset="0"/>
              </a:rPr>
              <a:t> </a:t>
            </a:r>
          </a:p>
          <a:p>
            <a:pPr>
              <a:lnSpc>
                <a:spcPct val="90000"/>
              </a:lnSpc>
              <a:spcBef>
                <a:spcPts val="200"/>
              </a:spcBef>
            </a:pPr>
            <a:r>
              <a:rPr lang="en-US" sz="2000" dirty="0">
                <a:latin typeface="Arial" pitchFamily="34" charset="0"/>
                <a:cs typeface="Arial" pitchFamily="34" charset="0"/>
              </a:rPr>
              <a:t>Theorem: Let E</a:t>
            </a:r>
            <a:r>
              <a:rPr lang="en-US" sz="2000" baseline="-25000" dirty="0">
                <a:latin typeface="Arial" pitchFamily="34" charset="0"/>
                <a:cs typeface="Arial" pitchFamily="34" charset="0"/>
              </a:rPr>
              <a:t>1</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and E</a:t>
            </a:r>
            <a:r>
              <a:rPr lang="en-US" sz="2000" baseline="-25000" dirty="0">
                <a:latin typeface="Arial" pitchFamily="34" charset="0"/>
                <a:cs typeface="Arial" pitchFamily="34" charset="0"/>
              </a:rPr>
              <a:t>2</a:t>
            </a:r>
            <a:r>
              <a:rPr lang="en-US" sz="2000" dirty="0">
                <a:latin typeface="Arial" pitchFamily="34" charset="0"/>
                <a:cs typeface="Arial" pitchFamily="34" charset="0"/>
              </a:rPr>
              <a:t>=E</a:t>
            </a:r>
            <a:r>
              <a:rPr lang="en-US" sz="2000" baseline="-25000" dirty="0">
                <a:latin typeface="Arial" pitchFamily="34" charset="0"/>
                <a:cs typeface="Arial" pitchFamily="34" charset="0"/>
              </a:rPr>
              <a:t>K</a:t>
            </a:r>
            <a:r>
              <a:rPr lang="en-US" sz="2000" dirty="0">
                <a:latin typeface="Arial" pitchFamily="34" charset="0"/>
                <a:cs typeface="Arial" pitchFamily="34" charset="0"/>
              </a:rPr>
              <a:t>(</a:t>
            </a:r>
            <a:r>
              <a:rPr lang="en-US" sz="2000" dirty="0" err="1">
                <a:latin typeface="Arial" pitchFamily="34" charset="0"/>
                <a:cs typeface="Arial" pitchFamily="34" charset="0"/>
              </a:rPr>
              <a:t>a’,b</a:t>
            </a:r>
            <a:r>
              <a:rPr lang="en-US" sz="2000" dirty="0">
                <a:latin typeface="Arial" pitchFamily="34" charset="0"/>
                <a:cs typeface="Arial" pitchFamily="34" charset="0"/>
              </a:rPr>
              <a:t>’) be two </a:t>
            </a:r>
            <a:r>
              <a:rPr lang="en-US" sz="2000" dirty="0" err="1">
                <a:latin typeface="Arial" pitchFamily="34" charset="0"/>
                <a:cs typeface="Arial" pitchFamily="34" charset="0"/>
              </a:rPr>
              <a:t>ellliptic</a:t>
            </a:r>
            <a:r>
              <a:rPr lang="en-US" sz="2000" dirty="0">
                <a:latin typeface="Arial" pitchFamily="34" charset="0"/>
                <a:cs typeface="Arial" pitchFamily="34" charset="0"/>
              </a:rPr>
              <a:t> curves.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E</a:t>
            </a:r>
            <a:r>
              <a:rPr lang="en-US" sz="2000" baseline="-25000" dirty="0">
                <a:latin typeface="Arial" pitchFamily="34" charset="0"/>
                <a:cs typeface="Arial" pitchFamily="34" charset="0"/>
              </a:rPr>
              <a:t>1 </a:t>
            </a:r>
            <a:r>
              <a:rPr lang="en-US" sz="2000" dirty="0">
                <a:latin typeface="Arial" pitchFamily="34" charset="0"/>
                <a:cs typeface="Arial" pitchFamily="34" charset="0"/>
              </a:rPr>
              <a:t>and E</a:t>
            </a:r>
            <a:r>
              <a:rPr lang="en-US" sz="2000" baseline="-25000" dirty="0">
                <a:latin typeface="Arial" pitchFamily="34" charset="0"/>
                <a:cs typeface="Arial" pitchFamily="34" charset="0"/>
              </a:rPr>
              <a:t>2</a:t>
            </a:r>
            <a:r>
              <a:rPr lang="en-US" sz="2000" dirty="0">
                <a:latin typeface="Arial" pitchFamily="34" charset="0"/>
                <a:cs typeface="Arial"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j(E</a:t>
            </a:r>
            <a:r>
              <a:rPr lang="en-US" sz="2000" baseline="-25000" dirty="0">
                <a:latin typeface="Arial" pitchFamily="34" charset="0"/>
                <a:cs typeface="Arial" pitchFamily="34" charset="0"/>
              </a:rPr>
              <a:t>1</a:t>
            </a:r>
            <a:r>
              <a:rPr lang="en-US" sz="2000" dirty="0">
                <a:latin typeface="Arial" pitchFamily="34" charset="0"/>
                <a:cs typeface="Arial" pitchFamily="34" charset="0"/>
              </a:rPr>
              <a:t>)=j(E</a:t>
            </a:r>
            <a:r>
              <a:rPr lang="en-US" sz="2000" baseline="-25000" dirty="0">
                <a:latin typeface="Arial" pitchFamily="34" charset="0"/>
                <a:cs typeface="Arial" pitchFamily="34" charset="0"/>
              </a:rPr>
              <a:t>2</a:t>
            </a:r>
            <a:r>
              <a:rPr lang="en-US" sz="2000" dirty="0">
                <a:latin typeface="Arial" pitchFamily="34" charset="0"/>
                <a:cs typeface="Arial" pitchFamily="34" charset="0"/>
              </a:rPr>
              <a:t>), there is a </a:t>
            </a:r>
            <a:r>
              <a:rPr lang="en-US" sz="2000" dirty="0">
                <a:latin typeface="Math1" pitchFamily="2" charset="2"/>
                <a:cs typeface="Arial" pitchFamily="34" charset="0"/>
              </a:rPr>
              <a:t>m</a:t>
            </a:r>
            <a:r>
              <a:rPr lang="en-US" sz="2000" dirty="0">
                <a:latin typeface="Arial" pitchFamily="34" charset="0"/>
                <a:cs typeface="Arial" pitchFamily="34" charset="0"/>
              </a:rPr>
              <a:t>: a</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 pitchFamily="2" charset="2"/>
                <a:cs typeface="Arial" pitchFamily="34" charset="0"/>
              </a:rPr>
              <a:t> 𝜇</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25000" dirty="0">
                <a:latin typeface="Arial" pitchFamily="34" charset="0"/>
                <a:cs typeface="Arial" pitchFamily="34" charset="0"/>
              </a:rPr>
              <a:t>1</a:t>
            </a:r>
            <a:r>
              <a:rPr lang="en-US" sz="2000" dirty="0">
                <a:latin typeface="Arial" pitchFamily="34" charset="0"/>
                <a:cs typeface="Arial" pitchFamily="34" charset="0"/>
              </a:rPr>
              <a:t>, b</a:t>
            </a:r>
            <a:r>
              <a:rPr lang="en-US" sz="2000" baseline="-25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 pitchFamily="2" charset="2"/>
                <a:cs typeface="Arial" pitchFamily="34" charset="0"/>
              </a:rPr>
              <a:t> 𝜇</a:t>
            </a:r>
            <a:r>
              <a:rPr lang="en-US" sz="2000" baseline="30000" dirty="0">
                <a:latin typeface="Arial" pitchFamily="34" charset="0"/>
                <a:cs typeface="Arial" pitchFamily="34" charset="0"/>
              </a:rPr>
              <a:t>6</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 </a:t>
            </a:r>
          </a:p>
          <a:p>
            <a:pPr marL="857250" lvl="1" indent="-457200">
              <a:lnSpc>
                <a:spcPct val="90000"/>
              </a:lnSpc>
              <a:spcBef>
                <a:spcPts val="200"/>
              </a:spcBef>
              <a:buFont typeface="+mj-lt"/>
              <a:buAutoNum type="arabicPeriod"/>
            </a:pPr>
            <a:r>
              <a:rPr lang="en-US" sz="2000" dirty="0">
                <a:latin typeface="Arial" pitchFamily="34" charset="0"/>
                <a:cs typeface="Arial"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57200" y="1295400"/>
            <a:ext cx="8305800" cy="4876800"/>
          </a:xfrm>
        </p:spPr>
        <p:txBody>
          <a:bodyPr/>
          <a:lstStyle/>
          <a:p>
            <a:pPr>
              <a:lnSpc>
                <a:spcPct val="90000"/>
              </a:lnSpc>
              <a:spcBef>
                <a:spcPts val="200"/>
              </a:spcBef>
            </a:pPr>
            <a:r>
              <a:rPr lang="en-US" sz="2000" dirty="0"/>
              <a:t>[m] (</a:t>
            </a:r>
            <a:r>
              <a:rPr lang="en-US" sz="2000" dirty="0" err="1"/>
              <a:t>x,y</a:t>
            </a:r>
            <a:r>
              <a:rPr lang="en-US" sz="2000" dirty="0"/>
              <a:t>)= (</a:t>
            </a:r>
            <a:r>
              <a:rPr lang="en-US" sz="2000" dirty="0" err="1">
                <a:latin typeface="Math1Mono"/>
              </a:rPr>
              <a:t>q</a:t>
            </a:r>
            <a:r>
              <a:rPr lang="en-US" sz="2000" baseline="-25000" dirty="0" err="1"/>
              <a:t>m</a:t>
            </a:r>
            <a:r>
              <a:rPr lang="en-US" sz="2000" dirty="0"/>
              <a:t>(</a:t>
            </a:r>
            <a:r>
              <a:rPr lang="en-US" sz="2000" dirty="0" err="1"/>
              <a:t>x,y</a:t>
            </a:r>
            <a:r>
              <a:rPr lang="en-US" sz="2000" dirty="0"/>
              <a:t>)/</a:t>
            </a:r>
            <a:r>
              <a:rPr lang="en-US" sz="2000" dirty="0" err="1">
                <a:latin typeface="Math1Mono"/>
              </a:rPr>
              <a:t>y</a:t>
            </a:r>
            <a:r>
              <a:rPr lang="en-US" sz="2000" baseline="-25000" dirty="0" err="1"/>
              <a:t>m</a:t>
            </a:r>
            <a:r>
              <a:rPr lang="en-US" sz="2000" dirty="0"/>
              <a:t>(</a:t>
            </a:r>
            <a:r>
              <a:rPr lang="en-US" sz="2000" dirty="0" err="1"/>
              <a:t>x,y</a:t>
            </a:r>
            <a:r>
              <a:rPr lang="en-US" sz="2000" dirty="0"/>
              <a:t>)</a:t>
            </a:r>
            <a:r>
              <a:rPr lang="en-US" sz="2000" baseline="30000" dirty="0"/>
              <a:t>2</a:t>
            </a:r>
            <a:r>
              <a:rPr lang="en-US" sz="2000" dirty="0"/>
              <a:t>, </a:t>
            </a:r>
            <a:r>
              <a:rPr lang="en-US" sz="2000" dirty="0">
                <a:latin typeface="Math1Mono"/>
              </a:rPr>
              <a:t>w</a:t>
            </a:r>
            <a:r>
              <a:rPr lang="en-US" sz="2000" baseline="-25000" dirty="0"/>
              <a:t>m</a:t>
            </a:r>
            <a:r>
              <a:rPr lang="en-US" sz="2000" dirty="0"/>
              <a:t>(</a:t>
            </a:r>
            <a:r>
              <a:rPr lang="en-US" sz="2000" dirty="0" err="1"/>
              <a:t>x,y</a:t>
            </a:r>
            <a:r>
              <a:rPr lang="en-US" sz="2000" dirty="0"/>
              <a:t>)/</a:t>
            </a:r>
            <a:r>
              <a:rPr lang="en-US" sz="2000" dirty="0">
                <a:latin typeface="Math1Mono"/>
              </a:rPr>
              <a:t>y</a:t>
            </a:r>
            <a:r>
              <a:rPr lang="en-US" sz="2000" dirty="0"/>
              <a:t>(</a:t>
            </a:r>
            <a:r>
              <a:rPr lang="en-US" sz="2000" dirty="0" err="1"/>
              <a:t>x,y</a:t>
            </a:r>
            <a:r>
              <a:rPr lang="en-US" sz="2000" dirty="0"/>
              <a:t>)</a:t>
            </a:r>
            <a:r>
              <a:rPr lang="en-US" sz="2000" baseline="30000" dirty="0"/>
              <a:t>3</a:t>
            </a:r>
            <a:r>
              <a:rPr lang="en-US" sz="2000" dirty="0"/>
              <a:t>)</a:t>
            </a:r>
          </a:p>
          <a:p>
            <a:pPr>
              <a:lnSpc>
                <a:spcPct val="90000"/>
              </a:lnSpc>
              <a:spcBef>
                <a:spcPts val="200"/>
              </a:spcBef>
            </a:pPr>
            <a:r>
              <a:rPr lang="en-US" sz="2000" dirty="0">
                <a:latin typeface="Arial" pitchFamily="34" charset="0"/>
                <a:cs typeface="Arial" pitchFamily="34" charset="0"/>
              </a:rPr>
              <a:t>We can calculate these polynomials </a:t>
            </a:r>
            <a:r>
              <a:rPr lang="en-US" sz="2000" dirty="0"/>
              <a:t>recursively:</a:t>
            </a:r>
          </a:p>
          <a:p>
            <a:pPr lvl="1">
              <a:lnSpc>
                <a:spcPct val="90000"/>
              </a:lnSpc>
              <a:spcBef>
                <a:spcPts val="200"/>
              </a:spcBef>
            </a:pPr>
            <a:r>
              <a:rPr lang="en-US" sz="2000" dirty="0"/>
              <a:t> </a:t>
            </a:r>
            <a:r>
              <a:rPr lang="en-US" sz="2000" dirty="0">
                <a:latin typeface="Math1Mono"/>
              </a:rPr>
              <a:t>y</a:t>
            </a:r>
            <a:r>
              <a:rPr lang="en-US" sz="2000" baseline="-25000" dirty="0"/>
              <a:t>0</a:t>
            </a:r>
            <a:r>
              <a:rPr lang="en-US" sz="2000" dirty="0"/>
              <a:t>(</a:t>
            </a:r>
            <a:r>
              <a:rPr lang="en-US" sz="2000" dirty="0" err="1"/>
              <a:t>x,y</a:t>
            </a:r>
            <a:r>
              <a:rPr lang="en-US" sz="2000" dirty="0"/>
              <a:t>)= 0; </a:t>
            </a:r>
            <a:r>
              <a:rPr lang="en-US" sz="2000" dirty="0">
                <a:latin typeface="Math1Mono"/>
              </a:rPr>
              <a:t>y</a:t>
            </a:r>
            <a:r>
              <a:rPr lang="en-US" sz="2000" baseline="-25000" dirty="0"/>
              <a:t>1</a:t>
            </a:r>
            <a:r>
              <a:rPr lang="en-US" sz="2000" dirty="0"/>
              <a:t>(</a:t>
            </a:r>
            <a:r>
              <a:rPr lang="en-US" sz="2000" dirty="0" err="1"/>
              <a:t>x,y</a:t>
            </a:r>
            <a:r>
              <a:rPr lang="en-US" sz="2000" dirty="0"/>
              <a:t>)= 0. </a:t>
            </a:r>
          </a:p>
          <a:p>
            <a:pPr lvl="1">
              <a:lnSpc>
                <a:spcPct val="90000"/>
              </a:lnSpc>
              <a:spcBef>
                <a:spcPts val="200"/>
              </a:spcBef>
            </a:pPr>
            <a:r>
              <a:rPr lang="en-US" sz="2000" dirty="0"/>
              <a:t>then </a:t>
            </a:r>
            <a:r>
              <a:rPr lang="en-US" sz="2000" dirty="0">
                <a:latin typeface="Math1Mono"/>
              </a:rPr>
              <a:t>y</a:t>
            </a:r>
            <a:r>
              <a:rPr lang="en-US" sz="2000" baseline="-25000" dirty="0"/>
              <a:t>2m+1</a:t>
            </a:r>
            <a:r>
              <a:rPr lang="en-US" sz="2000" dirty="0"/>
              <a:t>(x,y)= </a:t>
            </a:r>
            <a:r>
              <a:rPr lang="en-US" sz="2000" dirty="0">
                <a:latin typeface="Math1Mono"/>
              </a:rPr>
              <a:t>y</a:t>
            </a:r>
            <a:r>
              <a:rPr lang="en-US" sz="2000" baseline="-25000" dirty="0"/>
              <a:t>m+2</a:t>
            </a:r>
            <a:r>
              <a:rPr lang="en-US" sz="2000" dirty="0"/>
              <a:t>(x,y)</a:t>
            </a:r>
            <a:r>
              <a:rPr lang="en-US" sz="2000" dirty="0">
                <a:latin typeface="Math1Mono"/>
              </a:rPr>
              <a:t>y</a:t>
            </a:r>
            <a:r>
              <a:rPr lang="en-US" sz="2000" baseline="-25000" dirty="0"/>
              <a:t>m</a:t>
            </a:r>
            <a:r>
              <a:rPr lang="en-US" sz="2000" baseline="30000" dirty="0"/>
              <a:t>3</a:t>
            </a:r>
            <a:r>
              <a:rPr lang="en-US" sz="2000" dirty="0"/>
              <a:t>+</a:t>
            </a:r>
            <a:r>
              <a:rPr lang="en-US" sz="2000" dirty="0">
                <a:latin typeface="Math1Mono"/>
              </a:rPr>
              <a:t>y</a:t>
            </a:r>
            <a:r>
              <a:rPr lang="en-US" sz="2000" baseline="-25000" dirty="0"/>
              <a:t>m-1</a:t>
            </a:r>
            <a:r>
              <a:rPr lang="en-US" sz="2000" dirty="0"/>
              <a:t>(x,y)</a:t>
            </a:r>
            <a:r>
              <a:rPr lang="en-US" sz="2000" dirty="0">
                <a:latin typeface="Math1Mono"/>
              </a:rPr>
              <a:t>y</a:t>
            </a:r>
            <a:r>
              <a:rPr lang="en-US" sz="2000" baseline="-25000" dirty="0"/>
              <a:t>m+1</a:t>
            </a:r>
            <a:r>
              <a:rPr lang="en-US" sz="2000" baseline="30000" dirty="0"/>
              <a:t>3</a:t>
            </a:r>
            <a:r>
              <a:rPr lang="en-US" sz="2000" dirty="0"/>
              <a:t>.</a:t>
            </a:r>
          </a:p>
          <a:p>
            <a:pPr lvl="1">
              <a:lnSpc>
                <a:spcPct val="90000"/>
              </a:lnSpc>
              <a:spcBef>
                <a:spcPts val="200"/>
              </a:spcBef>
            </a:pPr>
            <a:r>
              <a:rPr lang="en-US" sz="2000" dirty="0"/>
              <a:t> </a:t>
            </a:r>
            <a:r>
              <a:rPr lang="en-US" sz="2000" dirty="0">
                <a:latin typeface="Math1Mono"/>
              </a:rPr>
              <a:t>f</a:t>
            </a:r>
            <a:r>
              <a:rPr lang="en-US" sz="2000" baseline="-25000" dirty="0">
                <a:latin typeface="Arial" pitchFamily="34" charset="0"/>
                <a:cs typeface="Arial" pitchFamily="34" charset="0"/>
              </a:rPr>
              <a:t>m</a:t>
            </a:r>
            <a:r>
              <a:rPr lang="en-US" sz="2000" dirty="0">
                <a:latin typeface="Arial" pitchFamily="34" charset="0"/>
                <a:cs typeface="Arial" pitchFamily="34" charset="0"/>
              </a:rPr>
              <a:t>=x</a:t>
            </a:r>
            <a:r>
              <a:rPr lang="en-US" sz="2000" dirty="0">
                <a:latin typeface="Math1Mono"/>
              </a:rPr>
              <a:t>y</a:t>
            </a:r>
            <a:r>
              <a:rPr lang="en-US" sz="2000" baseline="-25000" dirty="0">
                <a:latin typeface="Arial" pitchFamily="34" charset="0"/>
                <a:cs typeface="Arial" pitchFamily="34" charset="0"/>
              </a:rPr>
              <a:t>m</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Mono"/>
              </a:rPr>
              <a:t>y</a:t>
            </a:r>
            <a:r>
              <a:rPr lang="en-US" sz="2000" baseline="-25000" dirty="0">
                <a:latin typeface="Arial" pitchFamily="34" charset="0"/>
                <a:cs typeface="Arial" pitchFamily="34" charset="0"/>
              </a:rPr>
              <a:t>m+1</a:t>
            </a:r>
            <a:r>
              <a:rPr lang="en-US" sz="2000" dirty="0">
                <a:latin typeface="Math1Mono"/>
              </a:rPr>
              <a:t>y</a:t>
            </a:r>
            <a:r>
              <a:rPr lang="en-US" sz="2000" baseline="-25000" dirty="0">
                <a:latin typeface="Arial" pitchFamily="34" charset="0"/>
                <a:cs typeface="Arial" pitchFamily="34" charset="0"/>
              </a:rPr>
              <a:t>m-1</a:t>
            </a:r>
            <a:endParaRPr lang="en-US" sz="2000" dirty="0">
              <a:latin typeface="Arial" pitchFamily="34" charset="0"/>
              <a:cs typeface="Arial" pitchFamily="34" charset="0"/>
            </a:endParaRPr>
          </a:p>
          <a:p>
            <a:pPr lvl="1">
              <a:lnSpc>
                <a:spcPct val="90000"/>
              </a:lnSpc>
              <a:spcBef>
                <a:spcPts val="200"/>
              </a:spcBef>
            </a:pPr>
            <a:r>
              <a:rPr lang="en-US" sz="2000" dirty="0">
                <a:latin typeface="Arial" pitchFamily="34" charset="0"/>
                <a:cs typeface="Arial" pitchFamily="34" charset="0"/>
              </a:rPr>
              <a:t> </a:t>
            </a:r>
            <a:r>
              <a:rPr lang="en-US" sz="2000" dirty="0">
                <a:latin typeface="Math1Mono"/>
              </a:rPr>
              <a:t>w</a:t>
            </a:r>
            <a:r>
              <a:rPr lang="en-US" sz="2000" baseline="-25000" dirty="0">
                <a:latin typeface="Arial" pitchFamily="34" charset="0"/>
                <a:cs typeface="Arial" pitchFamily="34" charset="0"/>
              </a:rPr>
              <a:t>m</a:t>
            </a:r>
            <a:r>
              <a:rPr lang="en-US" sz="2000" dirty="0">
                <a:latin typeface="Arial" pitchFamily="34" charset="0"/>
                <a:cs typeface="Arial" pitchFamily="34" charset="0"/>
              </a:rPr>
              <a:t>= 1/(4y)(</a:t>
            </a:r>
            <a:r>
              <a:rPr lang="en-US" sz="2000" dirty="0">
                <a:latin typeface="Math1Mono"/>
              </a:rPr>
              <a:t>y</a:t>
            </a:r>
            <a:r>
              <a:rPr lang="en-US" sz="2000" baseline="-25000" dirty="0">
                <a:latin typeface="Arial" pitchFamily="34" charset="0"/>
                <a:cs typeface="Arial" pitchFamily="34" charset="0"/>
              </a:rPr>
              <a:t>m+2</a:t>
            </a:r>
            <a:r>
              <a:rPr lang="en-US" sz="2000" dirty="0">
                <a:latin typeface="Math1Mono"/>
              </a:rPr>
              <a:t>y</a:t>
            </a:r>
            <a:r>
              <a:rPr lang="en-US" sz="2000" baseline="-25000" dirty="0">
                <a:latin typeface="Arial" pitchFamily="34" charset="0"/>
                <a:cs typeface="Arial" pitchFamily="34" charset="0"/>
              </a:rPr>
              <a:t>m-1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latin typeface="Math1Mono"/>
              </a:rPr>
              <a:t>y</a:t>
            </a:r>
            <a:r>
              <a:rPr lang="en-US" sz="2000" baseline="-25000" dirty="0">
                <a:latin typeface="Arial" pitchFamily="34" charset="0"/>
                <a:cs typeface="Arial" pitchFamily="34" charset="0"/>
              </a:rPr>
              <a:t>m-2</a:t>
            </a:r>
            <a:r>
              <a:rPr lang="en-US" sz="2000" dirty="0">
                <a:latin typeface="Math1Mono"/>
              </a:rPr>
              <a:t>y</a:t>
            </a:r>
            <a:r>
              <a:rPr lang="en-US" sz="2000" baseline="-25000" dirty="0">
                <a:latin typeface="Arial" pitchFamily="34" charset="0"/>
                <a:cs typeface="Arial" pitchFamily="34" charset="0"/>
              </a:rPr>
              <a:t>m+1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endParaRPr lang="en-US" sz="2000" dirty="0">
              <a:latin typeface="Math1" pitchFamily="2" charset="2"/>
            </a:endParaRPr>
          </a:p>
          <a:p>
            <a:pPr>
              <a:lnSpc>
                <a:spcPct val="90000"/>
              </a:lnSpc>
              <a:spcBef>
                <a:spcPts val="200"/>
              </a:spcBef>
            </a:pPr>
            <a:endParaRPr lang="en-US" sz="2000" dirty="0"/>
          </a:p>
          <a:p>
            <a:pPr>
              <a:lnSpc>
                <a:spcPct val="90000"/>
              </a:lnSpc>
              <a:spcBef>
                <a:spcPts val="200"/>
              </a:spcBef>
            </a:pPr>
            <a:r>
              <a:rPr lang="en-US" sz="2000" dirty="0"/>
              <a:t>Let E be an elliptic curve, the endomorphism of E given by multiplication by n has degree n</a:t>
            </a:r>
            <a:r>
              <a:rPr lang="en-US" sz="2000" baseline="30000" dirty="0"/>
              <a:t>2</a:t>
            </a:r>
            <a:r>
              <a:rPr lang="en-US" sz="2000" dirty="0"/>
              <a:t>.</a:t>
            </a:r>
          </a:p>
          <a:p>
            <a:pPr>
              <a:lnSpc>
                <a:spcPct val="90000"/>
              </a:lnSpc>
              <a:spcBef>
                <a:spcPts val="200"/>
              </a:spcBef>
            </a:pPr>
            <a:endParaRPr lang="en-US" sz="2000" dirty="0"/>
          </a:p>
          <a:p>
            <a:pPr>
              <a:lnSpc>
                <a:spcPct val="90000"/>
              </a:lnSpc>
              <a:spcBef>
                <a:spcPts val="200"/>
              </a:spcBef>
            </a:pPr>
            <a:r>
              <a:rPr lang="en-US" sz="2000" dirty="0"/>
              <a:t>(</a:t>
            </a:r>
            <a:r>
              <a:rPr lang="en-US" sz="2000" dirty="0" err="1"/>
              <a:t>x,y</a:t>
            </a:r>
            <a:r>
              <a:rPr lang="en-US" sz="2000" dirty="0"/>
              <a:t>)=P</a:t>
            </a:r>
            <a:r>
              <a:rPr lang="en-US" sz="2000" dirty="0">
                <a:latin typeface="Math1Mono"/>
              </a:rPr>
              <a:t> 𝝴 </a:t>
            </a:r>
            <a:r>
              <a:rPr lang="en-US" sz="2000" dirty="0"/>
              <a:t>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ea typeface="PMingLiU" pitchFamily="18" charset="-120"/>
              </a:rPr>
              <a:t>Bob has a private key x and a public key &lt;</a:t>
            </a:r>
            <a:r>
              <a:rPr lang="en-US" altLang="zh-TW" sz="2000" dirty="0" err="1">
                <a:ea typeface="PMingLiU" pitchFamily="18" charset="-120"/>
              </a:rPr>
              <a:t>g,X</a:t>
            </a:r>
            <a:r>
              <a:rPr lang="en-US" altLang="zh-TW" sz="2000" dirty="0">
                <a:ea typeface="PMingLiU" pitchFamily="18" charset="-120"/>
              </a:rPr>
              <a:t>&gt;: X= </a:t>
            </a:r>
            <a:r>
              <a:rPr lang="en-US" altLang="zh-TW" sz="2000" dirty="0" err="1">
                <a:ea typeface="PMingLiU" pitchFamily="18" charset="-120"/>
              </a:rPr>
              <a:t>g</a:t>
            </a:r>
            <a:r>
              <a:rPr lang="en-US" altLang="zh-TW" sz="2000" baseline="30000" dirty="0" err="1">
                <a:ea typeface="PMingLiU" pitchFamily="18" charset="-120"/>
              </a:rPr>
              <a:t>x</a:t>
            </a:r>
            <a:r>
              <a:rPr lang="en-US" altLang="zh-TW" sz="2000" dirty="0">
                <a:ea typeface="PMingLiU" pitchFamily="18" charset="-120"/>
              </a:rPr>
              <a:t> in a group G.  To sign m, given a map f: G </a:t>
            </a:r>
            <a:r>
              <a:rPr lang="en-US" altLang="zh-TW" sz="2000" dirty="0">
                <a:ea typeface="PMingLiU" pitchFamily="18" charset="-120"/>
                <a:sym typeface="Wingdings" pitchFamily="2" charset="2"/>
              </a:rPr>
              <a:t> 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a:t>
            </a:r>
            <a:endParaRPr lang="en-US" altLang="zh-TW" sz="2000" dirty="0">
              <a:ea typeface="PMingLiU" pitchFamily="18" charset="-120"/>
            </a:endParaRPr>
          </a:p>
          <a:p>
            <a:pPr marL="1009650" lvl="1" indent="-609600">
              <a:spcBef>
                <a:spcPts val="200"/>
              </a:spcBef>
              <a:buFont typeface="+mj-lt"/>
              <a:buAutoNum type="arabicPeriod"/>
            </a:pPr>
            <a:r>
              <a:rPr lang="en-US" altLang="zh-TW" sz="2000" dirty="0">
                <a:ea typeface="PMingLiU" pitchFamily="18" charset="-120"/>
              </a:rPr>
              <a:t>Bob generates a random a: 1</a:t>
            </a:r>
            <a:r>
              <a:rPr lang="en-US" sz="2000" dirty="0">
                <a:latin typeface="Math1Mono"/>
              </a:rPr>
              <a:t>≦</a:t>
            </a:r>
            <a:r>
              <a:rPr lang="en-US" altLang="zh-TW" sz="2000" dirty="0">
                <a:ea typeface="PMingLiU" pitchFamily="18" charset="-120"/>
              </a:rPr>
              <a:t>a&lt;|G|.  A= </a:t>
            </a:r>
            <a:r>
              <a:rPr lang="en-US" altLang="zh-TW" sz="2000" dirty="0" err="1">
                <a:ea typeface="PMingLiU" pitchFamily="18" charset="-120"/>
              </a:rPr>
              <a:t>g</a:t>
            </a:r>
            <a:r>
              <a:rPr lang="en-US" altLang="zh-TW" sz="2000" baseline="30000" dirty="0" err="1">
                <a:ea typeface="PMingLiU" pitchFamily="18" charset="-120"/>
              </a:rPr>
              <a:t>a</a:t>
            </a:r>
            <a:r>
              <a:rPr lang="en-US" altLang="zh-TW" sz="2000" dirty="0">
                <a:ea typeface="PMingLiU" pitchFamily="18" charset="-120"/>
              </a:rPr>
              <a:t>.</a:t>
            </a:r>
          </a:p>
          <a:p>
            <a:pPr marL="1009650" lvl="1" indent="-609600">
              <a:spcBef>
                <a:spcPts val="200"/>
              </a:spcBef>
              <a:buFont typeface="+mj-lt"/>
              <a:buAutoNum type="arabicPeriod"/>
            </a:pPr>
            <a:r>
              <a:rPr lang="en-US" altLang="zh-TW" sz="2000" dirty="0">
                <a:ea typeface="PMingLiU" pitchFamily="18" charset="-120"/>
              </a:rPr>
              <a:t>Bob computes B</a:t>
            </a:r>
            <a:r>
              <a:rPr lang="en-US" sz="2000" dirty="0">
                <a:latin typeface="Math1Mono"/>
              </a:rPr>
              <a:t>𝝴</a:t>
            </a:r>
            <a:r>
              <a:rPr lang="en-US" altLang="zh-TW" sz="2000" dirty="0">
                <a:ea typeface="PMingLiU" pitchFamily="18" charset="-120"/>
                <a:sym typeface="Wingdings" pitchFamily="2" charset="2"/>
              </a:rPr>
              <a:t>Z</a:t>
            </a:r>
            <a:r>
              <a:rPr lang="en-US" altLang="zh-TW" sz="2000" baseline="-25000" dirty="0">
                <a:ea typeface="PMingLiU" pitchFamily="18" charset="-120"/>
                <a:sym typeface="Wingdings" pitchFamily="2" charset="2"/>
              </a:rPr>
              <a:t>|G|</a:t>
            </a:r>
            <a:r>
              <a:rPr lang="en-US" altLang="zh-TW" sz="2000" dirty="0">
                <a:ea typeface="PMingLiU" pitchFamily="18" charset="-120"/>
                <a:sym typeface="Wingdings" pitchFamily="2" charset="2"/>
              </a:rPr>
              <a:t>:  m= -</a:t>
            </a:r>
            <a:r>
              <a:rPr lang="en-US" altLang="zh-TW" sz="2000" dirty="0" err="1">
                <a:ea typeface="PMingLiU" pitchFamily="18" charset="-120"/>
                <a:sym typeface="Wingdings" pitchFamily="2" charset="2"/>
              </a:rPr>
              <a:t>xf</a:t>
            </a:r>
            <a:r>
              <a:rPr lang="en-US" altLang="zh-TW" sz="2000" dirty="0">
                <a:ea typeface="PMingLiU" pitchFamily="18" charset="-120"/>
                <a:sym typeface="Wingdings" pitchFamily="2" charset="2"/>
              </a:rPr>
              <a:t>(A)+Ba (mod |G|).</a:t>
            </a:r>
          </a:p>
          <a:p>
            <a:pPr marL="1009650" lvl="1" indent="-609600">
              <a:spcBef>
                <a:spcPts val="200"/>
              </a:spcBef>
              <a:buFont typeface="+mj-lt"/>
              <a:buAutoNum type="arabicPeriod"/>
            </a:pPr>
            <a:r>
              <a:rPr lang="en-US" altLang="zh-TW" sz="2000" dirty="0" err="1">
                <a:ea typeface="PMingLiU" pitchFamily="18" charset="-120"/>
                <a:sym typeface="Wingdings" pitchFamily="2" charset="2"/>
              </a:rPr>
              <a:t>Sig</a:t>
            </a:r>
            <a:r>
              <a:rPr lang="en-US" altLang="zh-TW" sz="2000" baseline="-25000" dirty="0" err="1">
                <a:ea typeface="PMingLiU" pitchFamily="18" charset="-120"/>
                <a:sym typeface="Wingdings" pitchFamily="2" charset="2"/>
              </a:rPr>
              <a:t>Bob</a:t>
            </a:r>
            <a:r>
              <a:rPr lang="en-US" altLang="zh-TW" sz="2000" dirty="0">
                <a:ea typeface="PMingLiU" pitchFamily="18" charset="-120"/>
                <a:sym typeface="Wingdings" pitchFamily="2" charset="2"/>
              </a:rPr>
              <a:t>(m)= (A,B)</a:t>
            </a:r>
          </a:p>
          <a:p>
            <a:pPr marL="609600" indent="-609600">
              <a:spcBef>
                <a:spcPts val="200"/>
              </a:spcBef>
              <a:buNone/>
            </a:pPr>
            <a:endParaRPr lang="en-US" altLang="zh-TW" sz="2000" dirty="0">
              <a:ea typeface="PMingLiU" pitchFamily="18" charset="-120"/>
              <a:sym typeface="Wingdings" pitchFamily="2" charset="2"/>
            </a:endParaRPr>
          </a:p>
          <a:p>
            <a:pPr>
              <a:spcBef>
                <a:spcPts val="200"/>
              </a:spcBef>
            </a:pPr>
            <a:r>
              <a:rPr lang="en-US" altLang="zh-TW" sz="2000" dirty="0">
                <a:ea typeface="PMingLiU" pitchFamily="18" charset="-120"/>
                <a:sym typeface="Wingdings" pitchFamily="2" charset="2"/>
              </a:rPr>
              <a:t>To verify compute u= mB</a:t>
            </a:r>
            <a:r>
              <a:rPr lang="en-US" altLang="zh-TW" sz="2000" baseline="30000" dirty="0">
                <a:ea typeface="PMingLiU" pitchFamily="18" charset="-120"/>
                <a:sym typeface="Wingdings" pitchFamily="2" charset="2"/>
              </a:rPr>
              <a:t>-1</a:t>
            </a:r>
            <a:r>
              <a:rPr lang="en-US" altLang="zh-TW" sz="2000" dirty="0">
                <a:ea typeface="PMingLiU" pitchFamily="18" charset="-120"/>
                <a:sym typeface="Wingdings" pitchFamily="2" charset="2"/>
              </a:rPr>
              <a:t> (mod |G|), v=f(A)B</a:t>
            </a:r>
            <a:r>
              <a:rPr lang="en-US" altLang="zh-TW" sz="2000" baseline="30000" dirty="0">
                <a:ea typeface="PMingLiU" pitchFamily="18" charset="-120"/>
                <a:sym typeface="Wingdings" pitchFamily="2" charset="2"/>
              </a:rPr>
              <a:t>-1</a:t>
            </a:r>
            <a:r>
              <a:rPr lang="en-US" altLang="zh-TW" sz="2000" dirty="0">
                <a:ea typeface="PMingLiU" pitchFamily="18" charset="-120"/>
                <a:sym typeface="Wingdings" pitchFamily="2" charset="2"/>
              </a:rPr>
              <a:t> (mod |G|) and w=</a:t>
            </a:r>
            <a:r>
              <a:rPr lang="en-US" altLang="zh-TW" sz="2000" dirty="0" err="1">
                <a:ea typeface="PMingLiU" pitchFamily="18" charset="-120"/>
                <a:sym typeface="Wingdings" pitchFamily="2" charset="2"/>
              </a:rPr>
              <a:t>g</a:t>
            </a:r>
            <a:r>
              <a:rPr lang="en-US" altLang="zh-TW" sz="2000" baseline="30000" dirty="0" err="1">
                <a:ea typeface="PMingLiU" pitchFamily="18" charset="-120"/>
                <a:sym typeface="Wingdings" pitchFamily="2" charset="2"/>
              </a:rPr>
              <a:t>u</a:t>
            </a:r>
            <a:r>
              <a:rPr lang="en-US" altLang="zh-TW" sz="2000" dirty="0" err="1">
                <a:ea typeface="PMingLiU" pitchFamily="18" charset="-120"/>
                <a:sym typeface="Wingdings" pitchFamily="2" charset="2"/>
              </a:rPr>
              <a:t>X</a:t>
            </a:r>
            <a:r>
              <a:rPr lang="en-US" altLang="zh-TW" sz="2000" baseline="30000" dirty="0" err="1">
                <a:ea typeface="PMingLiU" pitchFamily="18" charset="-120"/>
                <a:sym typeface="Wingdings" pitchFamily="2" charset="2"/>
              </a:rPr>
              <a:t>v</a:t>
            </a:r>
            <a:r>
              <a:rPr lang="en-US" altLang="zh-TW" sz="2000" dirty="0">
                <a:ea typeface="PMingLiU" pitchFamily="18" charset="-120"/>
                <a:sym typeface="Wingdings" pitchFamily="2" charset="2"/>
              </a:rPr>
              <a:t>.  Verify that w=A.</a:t>
            </a:r>
            <a:endParaRPr lang="en-US" altLang="zh-TW" sz="2000" dirty="0">
              <a:ea typeface="PMingLiU" pitchFamily="18" charset="-12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ea typeface="PMingLiU" pitchFamily="18" charset="-120"/>
              </a:rPr>
              <a:t>D=(q, </a:t>
            </a:r>
            <a:r>
              <a:rPr lang="en-US" altLang="zh-TW" sz="2000" dirty="0" err="1">
                <a:ea typeface="PMingLiU" pitchFamily="18" charset="-120"/>
              </a:rPr>
              <a:t>a,b,P,n,h</a:t>
            </a:r>
            <a:r>
              <a:rPr lang="en-US" altLang="zh-TW" sz="2000" dirty="0">
                <a:ea typeface="PMingLiU" pitchFamily="18" charset="-120"/>
              </a:rPr>
              <a:t>).  </a:t>
            </a:r>
            <a:r>
              <a:rPr lang="en-US" altLang="zh-TW" sz="2000" dirty="0" err="1">
                <a:ea typeface="PMingLiU" pitchFamily="18" charset="-120"/>
              </a:rPr>
              <a:t>nh</a:t>
            </a:r>
            <a:r>
              <a:rPr lang="en-US" altLang="zh-TW" sz="2000" dirty="0">
                <a:ea typeface="PMingLiU" pitchFamily="18" charset="-120"/>
              </a:rPr>
              <a:t>= #</a:t>
            </a:r>
            <a:r>
              <a:rPr lang="en-US" altLang="zh-TW" sz="2000" dirty="0" err="1">
                <a:ea typeface="PMingLiU" pitchFamily="18" charset="-120"/>
              </a:rPr>
              <a:t>E</a:t>
            </a:r>
            <a:r>
              <a:rPr lang="en-US" altLang="zh-TW" sz="2000" baseline="-25000" dirty="0" err="1">
                <a:ea typeface="PMingLiU" pitchFamily="18" charset="-120"/>
              </a:rPr>
              <a:t>q</a:t>
            </a:r>
            <a:r>
              <a:rPr lang="en-US" altLang="zh-TW" sz="2000" dirty="0">
                <a:ea typeface="PMingLiU" pitchFamily="18" charset="-120"/>
              </a:rPr>
              <a:t>(</a:t>
            </a:r>
            <a:r>
              <a:rPr lang="en-US" altLang="zh-TW" sz="2000" dirty="0" err="1">
                <a:ea typeface="PMingLiU" pitchFamily="18" charset="-120"/>
              </a:rPr>
              <a:t>a,b</a:t>
            </a:r>
            <a:r>
              <a:rPr lang="en-US" altLang="zh-TW" sz="2000" dirty="0">
                <a:ea typeface="PMingLiU" pitchFamily="18" charset="-120"/>
              </a:rPr>
              <a:t>). Private key d, message m. </a:t>
            </a:r>
          </a:p>
          <a:p>
            <a:pPr>
              <a:spcBef>
                <a:spcPts val="200"/>
              </a:spcBef>
            </a:pPr>
            <a:endParaRPr lang="en-US" altLang="zh-TW" sz="2000" dirty="0">
              <a:ea typeface="PMingLiU" pitchFamily="18" charset="-120"/>
            </a:endParaRPr>
          </a:p>
          <a:p>
            <a:pPr>
              <a:spcBef>
                <a:spcPts val="200"/>
              </a:spcBef>
            </a:pPr>
            <a:r>
              <a:rPr lang="en-US" altLang="zh-TW" sz="2000" dirty="0">
                <a:ea typeface="PMingLiU" pitchFamily="18" charset="-120"/>
              </a:rPr>
              <a:t> Signature (</a:t>
            </a:r>
            <a:r>
              <a:rPr lang="en-US" altLang="zh-TW" sz="2000" dirty="0" err="1">
                <a:ea typeface="PMingLiU" pitchFamily="18" charset="-120"/>
              </a:rPr>
              <a:t>r,s</a:t>
            </a:r>
            <a:r>
              <a:rPr lang="en-US" altLang="zh-TW" sz="2000" dirty="0">
                <a:ea typeface="PMingLiU" pitchFamily="18" charset="-120"/>
              </a:rPr>
              <a:t>)</a:t>
            </a:r>
          </a:p>
          <a:p>
            <a:pPr marL="1009650" lvl="1" indent="-609600">
              <a:spcBef>
                <a:spcPts val="200"/>
              </a:spcBef>
              <a:buFont typeface="+mj-lt"/>
              <a:buAutoNum type="arabicPeriod"/>
            </a:pPr>
            <a:r>
              <a:rPr lang="en-US" altLang="zh-TW" sz="1800" dirty="0">
                <a:ea typeface="PMingLiU" pitchFamily="18" charset="-120"/>
              </a:rPr>
              <a:t>Select k</a:t>
            </a:r>
            <a:r>
              <a:rPr lang="en-US" sz="1800" dirty="0">
                <a:latin typeface="Math1Mono"/>
              </a:rPr>
              <a:t>𝝴</a:t>
            </a:r>
            <a:r>
              <a:rPr lang="en-US" altLang="zh-TW" sz="1800" dirty="0">
                <a:ea typeface="PMingLiU" pitchFamily="18" charset="-120"/>
              </a:rPr>
              <a:t>[1,n-1]</a:t>
            </a:r>
          </a:p>
          <a:p>
            <a:pPr marL="1009650" lvl="1" indent="-609600">
              <a:spcBef>
                <a:spcPts val="200"/>
              </a:spcBef>
              <a:buFont typeface="+mj-lt"/>
              <a:buAutoNum type="arabicPeriod"/>
            </a:pPr>
            <a:r>
              <a:rPr lang="en-US" altLang="zh-TW" sz="1800" dirty="0">
                <a:ea typeface="PMingLiU" pitchFamily="18" charset="-120"/>
              </a:rPr>
              <a:t>Compute </a:t>
            </a:r>
            <a:r>
              <a:rPr lang="en-US" altLang="zh-TW" sz="1800" dirty="0" err="1">
                <a:ea typeface="PMingLiU" pitchFamily="18" charset="-120"/>
              </a:rPr>
              <a:t>kP</a:t>
            </a:r>
            <a:r>
              <a:rPr lang="en-US" altLang="zh-TW" sz="1800" dirty="0">
                <a:ea typeface="PMingLiU" pitchFamily="18" charset="-120"/>
              </a:rPr>
              <a:t>=(x</a:t>
            </a:r>
            <a:r>
              <a:rPr lang="en-US" altLang="zh-TW" sz="1800" baseline="-25000" dirty="0">
                <a:ea typeface="PMingLiU" pitchFamily="18" charset="-120"/>
              </a:rPr>
              <a:t>1</a:t>
            </a:r>
            <a:r>
              <a:rPr lang="en-US" altLang="zh-TW" sz="1800" dirty="0">
                <a:ea typeface="PMingLiU" pitchFamily="18" charset="-120"/>
              </a:rPr>
              <a:t>, y</a:t>
            </a:r>
            <a:r>
              <a:rPr lang="en-US" altLang="zh-TW" sz="1800" baseline="-25000" dirty="0">
                <a:ea typeface="PMingLiU" pitchFamily="18" charset="-120"/>
              </a:rPr>
              <a:t>1</a:t>
            </a:r>
            <a:r>
              <a:rPr lang="en-US" altLang="zh-TW" sz="1800" dirty="0">
                <a:ea typeface="PMingLiU" pitchFamily="18" charset="-120"/>
              </a:rPr>
              <a:t>).  Convert x</a:t>
            </a:r>
            <a:r>
              <a:rPr lang="en-US" altLang="zh-TW" sz="1800" baseline="-25000" dirty="0">
                <a:ea typeface="PMingLiU" pitchFamily="18" charset="-120"/>
              </a:rPr>
              <a:t>1</a:t>
            </a:r>
            <a:r>
              <a:rPr lang="en-US" altLang="zh-TW" sz="1800" dirty="0">
                <a:ea typeface="PMingLiU" pitchFamily="18" charset="-120"/>
              </a:rPr>
              <a:t> to integer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a:t>
            </a:r>
          </a:p>
          <a:p>
            <a:pPr marL="1009650" lvl="1" indent="-609600">
              <a:spcBef>
                <a:spcPts val="200"/>
              </a:spcBef>
              <a:buFont typeface="+mj-lt"/>
              <a:buAutoNum type="arabicPeriod"/>
            </a:pPr>
            <a:r>
              <a:rPr lang="en-US" altLang="zh-TW" sz="1800" dirty="0">
                <a:ea typeface="PMingLiU" pitchFamily="18" charset="-120"/>
              </a:rPr>
              <a:t>Compute 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(mod n).  If r=0 </a:t>
            </a:r>
            <a:r>
              <a:rPr lang="en-US" altLang="zh-TW" sz="1800" dirty="0" err="1">
                <a:ea typeface="PMingLiU" pitchFamily="18" charset="-120"/>
              </a:rPr>
              <a:t>goto</a:t>
            </a:r>
            <a:r>
              <a:rPr lang="en-US" altLang="zh-TW" sz="1800" dirty="0">
                <a:ea typeface="PMingLiU" pitchFamily="18" charset="-120"/>
              </a:rPr>
              <a:t> 1.</a:t>
            </a:r>
          </a:p>
          <a:p>
            <a:pPr marL="1009650" lvl="1" indent="-609600">
              <a:spcBef>
                <a:spcPts val="200"/>
              </a:spcBef>
              <a:buFont typeface="+mj-lt"/>
              <a:buAutoNum type="arabicPeriod"/>
            </a:pPr>
            <a:r>
              <a:rPr lang="en-US" altLang="zh-TW" sz="1800" dirty="0">
                <a:ea typeface="PMingLiU" pitchFamily="18" charset="-120"/>
              </a:rPr>
              <a:t>Compute e=H(m).</a:t>
            </a:r>
          </a:p>
          <a:p>
            <a:pPr marL="1009650" lvl="1" indent="-609600">
              <a:spcBef>
                <a:spcPts val="200"/>
              </a:spcBef>
              <a:buFont typeface="+mj-lt"/>
              <a:buAutoNum type="arabicPeriod"/>
            </a:pPr>
            <a:r>
              <a:rPr lang="en-US" altLang="zh-TW" sz="1800" dirty="0">
                <a:ea typeface="PMingLiU" pitchFamily="18" charset="-120"/>
              </a:rPr>
              <a:t>s= k</a:t>
            </a:r>
            <a:r>
              <a:rPr lang="en-US" altLang="zh-TW" sz="1800" baseline="30000" dirty="0">
                <a:ea typeface="PMingLiU" pitchFamily="18" charset="-120"/>
              </a:rPr>
              <a:t>-1</a:t>
            </a:r>
            <a:r>
              <a:rPr lang="en-US" altLang="zh-TW" sz="1800" dirty="0">
                <a:ea typeface="PMingLiU" pitchFamily="18" charset="-120"/>
              </a:rPr>
              <a:t>(</a:t>
            </a:r>
            <a:r>
              <a:rPr lang="en-US" altLang="zh-TW" sz="1800" dirty="0" err="1">
                <a:ea typeface="PMingLiU" pitchFamily="18" charset="-120"/>
              </a:rPr>
              <a:t>e+dr</a:t>
            </a:r>
            <a:r>
              <a:rPr lang="en-US" altLang="zh-TW" sz="1800" dirty="0">
                <a:ea typeface="PMingLiU" pitchFamily="18" charset="-120"/>
              </a:rPr>
              <a:t>) (mod n).  If s=0, </a:t>
            </a:r>
            <a:r>
              <a:rPr lang="en-US" altLang="zh-TW" sz="1800" dirty="0" err="1">
                <a:ea typeface="PMingLiU" pitchFamily="18" charset="-120"/>
              </a:rPr>
              <a:t>goto</a:t>
            </a:r>
            <a:r>
              <a:rPr lang="en-US" altLang="zh-TW" sz="1800" dirty="0">
                <a:ea typeface="PMingLiU" pitchFamily="18" charset="-120"/>
              </a:rPr>
              <a:t> 1.</a:t>
            </a:r>
          </a:p>
          <a:p>
            <a:pPr marL="0" indent="0">
              <a:buNone/>
            </a:pPr>
            <a:r>
              <a:rPr lang="en-US" altLang="zh-TW" sz="2000" dirty="0">
                <a:ea typeface="PMingLiU" pitchFamily="18" charset="-120"/>
              </a:rPr>
              <a:t>    </a:t>
            </a:r>
          </a:p>
          <a:p>
            <a:r>
              <a:rPr lang="en-US" altLang="zh-TW" sz="2000" dirty="0">
                <a:ea typeface="PMingLiU" pitchFamily="18" charset="-120"/>
              </a:rPr>
              <a:t> Verify</a:t>
            </a:r>
          </a:p>
          <a:p>
            <a:pPr marL="1009650" lvl="1" indent="-609600">
              <a:spcBef>
                <a:spcPts val="200"/>
              </a:spcBef>
              <a:buFont typeface="+mj-lt"/>
              <a:buAutoNum type="arabicPeriod"/>
            </a:pPr>
            <a:r>
              <a:rPr lang="en-US" altLang="zh-TW" sz="2000" dirty="0">
                <a:ea typeface="PMingLiU" pitchFamily="18" charset="-120"/>
              </a:rPr>
              <a:t>C</a:t>
            </a:r>
            <a:r>
              <a:rPr lang="en-US" altLang="zh-TW" sz="1800" dirty="0">
                <a:ea typeface="PMingLiU" pitchFamily="18" charset="-120"/>
              </a:rPr>
              <a:t>heck </a:t>
            </a:r>
            <a:r>
              <a:rPr lang="en-US" altLang="zh-TW" sz="1800" dirty="0" err="1">
                <a:ea typeface="PMingLiU" pitchFamily="18" charset="-120"/>
              </a:rPr>
              <a:t>r,s</a:t>
            </a:r>
            <a:r>
              <a:rPr lang="en-US" altLang="zh-TW" sz="1800" dirty="0">
                <a:ea typeface="PMingLiU" pitchFamily="18" charset="-120"/>
              </a:rPr>
              <a:t> [1,n-1].  Compute e=H(m).</a:t>
            </a:r>
          </a:p>
          <a:p>
            <a:pPr marL="1009650" lvl="1" indent="-609600">
              <a:spcBef>
                <a:spcPts val="200"/>
              </a:spcBef>
              <a:buFont typeface="+mj-lt"/>
              <a:buAutoNum type="arabicPeriod"/>
            </a:pPr>
            <a:r>
              <a:rPr lang="en-US" altLang="zh-TW" sz="1800" dirty="0">
                <a:ea typeface="PMingLiU" pitchFamily="18" charset="-120"/>
              </a:rPr>
              <a:t>Compute w= s</a:t>
            </a:r>
            <a:r>
              <a:rPr lang="en-US" altLang="zh-TW" sz="1800" baseline="30000" dirty="0">
                <a:ea typeface="PMingLiU" pitchFamily="18" charset="-120"/>
              </a:rPr>
              <a:t>-1</a:t>
            </a:r>
            <a:r>
              <a:rPr lang="en-US" altLang="zh-TW" sz="1800" dirty="0">
                <a:ea typeface="PMingLiU" pitchFamily="18" charset="-120"/>
              </a:rPr>
              <a:t> (mod n).  u</a:t>
            </a:r>
            <a:r>
              <a:rPr lang="en-US" altLang="zh-TW" sz="1800" baseline="-25000" dirty="0">
                <a:ea typeface="PMingLiU" pitchFamily="18" charset="-120"/>
              </a:rPr>
              <a:t>1</a:t>
            </a:r>
            <a:r>
              <a:rPr lang="en-US" altLang="zh-TW" sz="1800" dirty="0">
                <a:ea typeface="PMingLiU" pitchFamily="18" charset="-120"/>
              </a:rPr>
              <a:t>= </a:t>
            </a:r>
            <a:r>
              <a:rPr lang="en-US" altLang="zh-TW" sz="1800" dirty="0" err="1">
                <a:ea typeface="PMingLiU" pitchFamily="18" charset="-120"/>
              </a:rPr>
              <a:t>ew</a:t>
            </a:r>
            <a:r>
              <a:rPr lang="en-US" altLang="zh-TW" sz="1800" dirty="0">
                <a:ea typeface="PMingLiU" pitchFamily="18" charset="-120"/>
              </a:rPr>
              <a:t> (mod n). u</a:t>
            </a:r>
            <a:r>
              <a:rPr lang="en-US" altLang="zh-TW" sz="1800" baseline="-25000" dirty="0">
                <a:ea typeface="PMingLiU" pitchFamily="18" charset="-120"/>
              </a:rPr>
              <a:t>2</a:t>
            </a:r>
            <a:r>
              <a:rPr lang="en-US" altLang="zh-TW" sz="1800" dirty="0">
                <a:ea typeface="PMingLiU" pitchFamily="18" charset="-120"/>
              </a:rPr>
              <a:t>= </a:t>
            </a:r>
            <a:r>
              <a:rPr lang="en-US" altLang="zh-TW" sz="1800" dirty="0" err="1">
                <a:ea typeface="PMingLiU" pitchFamily="18" charset="-120"/>
              </a:rPr>
              <a:t>rw</a:t>
            </a:r>
            <a:r>
              <a:rPr lang="en-US" altLang="zh-TW" sz="1800" dirty="0">
                <a:ea typeface="PMingLiU" pitchFamily="18" charset="-120"/>
              </a:rPr>
              <a:t> (mod n).</a:t>
            </a:r>
          </a:p>
          <a:p>
            <a:pPr marL="1009650" lvl="1" indent="-609600">
              <a:spcBef>
                <a:spcPts val="200"/>
              </a:spcBef>
              <a:buFont typeface="+mj-lt"/>
              <a:buAutoNum type="arabicPeriod"/>
            </a:pPr>
            <a:r>
              <a:rPr lang="en-US" altLang="zh-TW" sz="1800" dirty="0">
                <a:ea typeface="PMingLiU" pitchFamily="18" charset="-120"/>
              </a:rPr>
              <a:t>Compute X= u</a:t>
            </a:r>
            <a:r>
              <a:rPr lang="en-US" altLang="zh-TW" sz="1800" baseline="-25000" dirty="0">
                <a:ea typeface="PMingLiU" pitchFamily="18" charset="-120"/>
              </a:rPr>
              <a:t>1 </a:t>
            </a:r>
            <a:r>
              <a:rPr lang="en-US" altLang="zh-TW" sz="1800" dirty="0">
                <a:ea typeface="PMingLiU" pitchFamily="18" charset="-120"/>
              </a:rPr>
              <a:t>P+ u</a:t>
            </a:r>
            <a:r>
              <a:rPr lang="en-US" altLang="zh-TW" sz="1800" baseline="-25000" dirty="0">
                <a:ea typeface="PMingLiU" pitchFamily="18" charset="-120"/>
              </a:rPr>
              <a:t>2 </a:t>
            </a:r>
            <a:r>
              <a:rPr lang="en-US" altLang="zh-TW" sz="1800" dirty="0">
                <a:ea typeface="PMingLiU" pitchFamily="18" charset="-120"/>
              </a:rPr>
              <a:t>Q.  If  X= O, reject.</a:t>
            </a:r>
          </a:p>
          <a:p>
            <a:pPr marL="1009650" lvl="1" indent="-609600">
              <a:spcBef>
                <a:spcPts val="200"/>
              </a:spcBef>
              <a:buFont typeface="+mj-lt"/>
              <a:buAutoNum type="arabicPeriod"/>
            </a:pPr>
            <a:r>
              <a:rPr lang="en-US" altLang="zh-TW" sz="1800" dirty="0">
                <a:ea typeface="PMingLiU" pitchFamily="18" charset="-120"/>
              </a:rPr>
              <a:t>Convert x</a:t>
            </a:r>
            <a:r>
              <a:rPr lang="en-US" altLang="zh-TW" sz="1800" baseline="-25000" dirty="0">
                <a:ea typeface="PMingLiU" pitchFamily="18" charset="-120"/>
              </a:rPr>
              <a:t>1</a:t>
            </a:r>
            <a:r>
              <a:rPr lang="en-US" altLang="zh-TW" sz="1800" dirty="0">
                <a:ea typeface="PMingLiU" pitchFamily="18" charset="-120"/>
              </a:rPr>
              <a:t> of X to integer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Compute v= </a:t>
            </a:r>
            <a:r>
              <a:rPr lang="en-US" altLang="zh-TW" sz="1800" dirty="0">
                <a:latin typeface="Math1Mono"/>
                <a:ea typeface="PMingLiU" pitchFamily="18" charset="-120"/>
              </a:rPr>
              <a:t>x</a:t>
            </a:r>
            <a:r>
              <a:rPr lang="en-US" altLang="zh-TW" sz="1800" baseline="-25000" dirty="0">
                <a:ea typeface="PMingLiU" pitchFamily="18" charset="-120"/>
              </a:rPr>
              <a:t>1</a:t>
            </a:r>
            <a:r>
              <a:rPr lang="en-US" altLang="zh-TW" sz="1800" dirty="0">
                <a:ea typeface="PMingLiU" pitchFamily="18" charset="-120"/>
              </a:rPr>
              <a:t> (mod n).</a:t>
            </a:r>
          </a:p>
          <a:p>
            <a:pPr marL="1009650" lvl="1" indent="-609600">
              <a:spcBef>
                <a:spcPts val="200"/>
              </a:spcBef>
              <a:buFont typeface="+mj-lt"/>
              <a:buAutoNum type="arabicPeriod"/>
            </a:pPr>
            <a:r>
              <a:rPr lang="en-US" altLang="zh-TW" sz="1800" dirty="0">
                <a:ea typeface="PMingLiU" pitchFamily="18" charset="-12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t>Here is the condition that the elliptic curve, </a:t>
            </a:r>
            <a:r>
              <a:rPr lang="en-US" altLang="zh-TW" sz="2000" dirty="0">
                <a:ea typeface="PMingLiU" pitchFamily="18" charset="-120"/>
              </a:rPr>
              <a:t>E</a:t>
            </a:r>
            <a:r>
              <a:rPr lang="en-US" altLang="zh-TW" sz="2000" baseline="-25000" dirty="0">
                <a:ea typeface="PMingLiU" pitchFamily="18" charset="-120"/>
              </a:rPr>
              <a:t>R</a:t>
            </a:r>
            <a:r>
              <a:rPr lang="en-US" altLang="zh-TW" sz="2000" dirty="0">
                <a:ea typeface="PMingLiU" pitchFamily="18" charset="-120"/>
              </a:rPr>
              <a:t>(a, b):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 does not have multiple roots.  </a:t>
            </a:r>
          </a:p>
          <a:p>
            <a:pPr>
              <a:lnSpc>
                <a:spcPct val="90000"/>
              </a:lnSpc>
              <a:spcBef>
                <a:spcPts val="200"/>
              </a:spcBef>
            </a:pPr>
            <a:endParaRPr lang="en-US" altLang="zh-TW" sz="2000" dirty="0">
              <a:ea typeface="PMingLiU" pitchFamily="18" charset="-120"/>
            </a:endParaRPr>
          </a:p>
          <a:p>
            <a:pPr>
              <a:lnSpc>
                <a:spcPct val="90000"/>
              </a:lnSpc>
              <a:spcBef>
                <a:spcPts val="200"/>
              </a:spcBef>
            </a:pPr>
            <a:r>
              <a:rPr lang="en-US" altLang="zh-TW" sz="2000" dirty="0">
                <a:ea typeface="PMingLiU" pitchFamily="18" charset="-120"/>
              </a:rPr>
              <a:t>Set f(</a:t>
            </a:r>
            <a:r>
              <a:rPr lang="en-US" altLang="zh-TW" sz="2000" dirty="0" err="1">
                <a:ea typeface="PMingLiU" pitchFamily="18" charset="-120"/>
              </a:rPr>
              <a:t>x,y</a:t>
            </a:r>
            <a:r>
              <a:rPr lang="en-US" altLang="zh-TW" sz="2000" dirty="0">
                <a:ea typeface="PMingLiU" pitchFamily="18" charset="-120"/>
              </a:rPr>
              <a:t>)= y</a:t>
            </a:r>
            <a:r>
              <a:rPr lang="en-US" altLang="zh-TW" sz="2000" baseline="30000" dirty="0">
                <a:ea typeface="PMingLiU" pitchFamily="18" charset="-120"/>
              </a:rPr>
              <a:t>2</a:t>
            </a:r>
            <a:r>
              <a:rPr lang="en-US" altLang="zh-TW" sz="2000" dirty="0">
                <a:ea typeface="PMingLiU" pitchFamily="18" charset="-120"/>
              </a:rPr>
              <a:t>-x</a:t>
            </a:r>
            <a:r>
              <a:rPr lang="en-US" altLang="zh-TW" sz="2000" baseline="30000" dirty="0">
                <a:ea typeface="PMingLiU" pitchFamily="18" charset="-120"/>
              </a:rPr>
              <a:t>3</a:t>
            </a:r>
            <a:r>
              <a:rPr lang="en-US" altLang="zh-TW" sz="2000" dirty="0">
                <a:ea typeface="PMingLiU" pitchFamily="18" charset="-120"/>
              </a:rPr>
              <a:t>-ax-b=0.  </a:t>
            </a:r>
          </a:p>
          <a:p>
            <a:pPr lvl="1">
              <a:lnSpc>
                <a:spcPct val="90000"/>
              </a:lnSpc>
              <a:spcBef>
                <a:spcPts val="200"/>
              </a:spcBef>
            </a:pPr>
            <a:r>
              <a:rPr lang="en-US" altLang="zh-TW" sz="2000" dirty="0">
                <a:ea typeface="PMingLiU" pitchFamily="18" charset="-120"/>
              </a:rPr>
              <a:t>At a double point, </a:t>
            </a:r>
            <a:r>
              <a:rPr lang="en-US" altLang="zh-TW" sz="2000" dirty="0" err="1">
                <a:ea typeface="PMingLiU" pitchFamily="18" charset="-120"/>
              </a:rPr>
              <a:t>f</a:t>
            </a:r>
            <a:r>
              <a:rPr lang="en-US" altLang="zh-TW" sz="2000" baseline="-25000" dirty="0" err="1">
                <a:ea typeface="PMingLiU" pitchFamily="18" charset="-120"/>
              </a:rPr>
              <a:t>x</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a:t>
            </a:r>
            <a:r>
              <a:rPr lang="en-US" altLang="zh-TW" sz="2000" dirty="0" err="1">
                <a:ea typeface="PMingLiU" pitchFamily="18" charset="-120"/>
              </a:rPr>
              <a:t>f</a:t>
            </a:r>
            <a:r>
              <a:rPr lang="en-US" altLang="zh-TW" sz="2000" baseline="-25000" dirty="0" err="1">
                <a:ea typeface="PMingLiU" pitchFamily="18" charset="-120"/>
              </a:rPr>
              <a:t>y</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)=0; so </a:t>
            </a:r>
            <a:r>
              <a:rPr lang="en-US" altLang="zh-TW" sz="2000" dirty="0" err="1">
                <a:ea typeface="PMingLiU" pitchFamily="18" charset="-120"/>
              </a:rPr>
              <a:t>f</a:t>
            </a:r>
            <a:r>
              <a:rPr lang="en-US" altLang="zh-TW" sz="2000" baseline="-25000" dirty="0" err="1">
                <a:ea typeface="PMingLiU" pitchFamily="18" charset="-120"/>
              </a:rPr>
              <a:t>x</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 -(3x</a:t>
            </a:r>
            <a:r>
              <a:rPr lang="en-US" altLang="zh-TW" sz="2000" baseline="30000" dirty="0">
                <a:ea typeface="PMingLiU" pitchFamily="18" charset="-120"/>
              </a:rPr>
              <a:t>2</a:t>
            </a:r>
            <a:r>
              <a:rPr lang="en-US" altLang="zh-TW" sz="2000" dirty="0">
                <a:ea typeface="PMingLiU" pitchFamily="18" charset="-120"/>
              </a:rPr>
              <a:t>+a), </a:t>
            </a:r>
            <a:r>
              <a:rPr lang="en-US" altLang="zh-TW" sz="2000" dirty="0" err="1">
                <a:ea typeface="PMingLiU" pitchFamily="18" charset="-120"/>
              </a:rPr>
              <a:t>f</a:t>
            </a:r>
            <a:r>
              <a:rPr lang="en-US" altLang="zh-TW" sz="2000" baseline="-25000" dirty="0" err="1">
                <a:ea typeface="PMingLiU" pitchFamily="18" charset="-120"/>
              </a:rPr>
              <a:t>y</a:t>
            </a:r>
            <a:r>
              <a:rPr lang="en-US" altLang="zh-TW" sz="2000" dirty="0">
                <a:ea typeface="PMingLiU" pitchFamily="18" charset="-120"/>
              </a:rPr>
              <a:t>(</a:t>
            </a:r>
            <a:r>
              <a:rPr lang="en-US" altLang="zh-TW" sz="2000" dirty="0" err="1">
                <a:ea typeface="PMingLiU" pitchFamily="18" charset="-120"/>
              </a:rPr>
              <a:t>x,y</a:t>
            </a:r>
            <a:r>
              <a:rPr lang="en-US" altLang="zh-TW" sz="2000" dirty="0">
                <a:ea typeface="PMingLiU" pitchFamily="18" charset="-120"/>
              </a:rPr>
              <a:t>)=2y.  Thus y=0=x</a:t>
            </a:r>
            <a:r>
              <a:rPr lang="en-US" altLang="zh-TW" sz="2000" baseline="30000" dirty="0">
                <a:ea typeface="PMingLiU" pitchFamily="18" charset="-120"/>
              </a:rPr>
              <a:t>3</a:t>
            </a:r>
            <a:r>
              <a:rPr lang="en-US" altLang="zh-TW" sz="2000" dirty="0">
                <a:ea typeface="PMingLiU" pitchFamily="18" charset="-120"/>
              </a:rPr>
              <a:t>+ax+b and 0=(3x</a:t>
            </a:r>
            <a:r>
              <a:rPr lang="en-US" altLang="zh-TW" sz="2000" baseline="30000" dirty="0">
                <a:ea typeface="PMingLiU" pitchFamily="18" charset="-120"/>
              </a:rPr>
              <a:t>2</a:t>
            </a:r>
            <a:r>
              <a:rPr lang="en-US" altLang="zh-TW" sz="2000" dirty="0">
                <a:ea typeface="PMingLiU" pitchFamily="18" charset="-120"/>
              </a:rPr>
              <a:t>+a) have a common zero.  </a:t>
            </a:r>
          </a:p>
          <a:p>
            <a:pPr lvl="1">
              <a:lnSpc>
                <a:spcPct val="90000"/>
              </a:lnSpc>
              <a:spcBef>
                <a:spcPts val="200"/>
              </a:spcBef>
            </a:pPr>
            <a:r>
              <a:rPr lang="en-US" altLang="zh-TW" sz="2000" dirty="0">
                <a:ea typeface="PMingLiU" pitchFamily="18" charset="-120"/>
              </a:rPr>
              <a:t>Substituting a= -3x</a:t>
            </a:r>
            <a:r>
              <a:rPr lang="en-US" altLang="zh-TW" sz="2000" baseline="30000" dirty="0">
                <a:ea typeface="PMingLiU" pitchFamily="18" charset="-120"/>
              </a:rPr>
              <a:t>2</a:t>
            </a:r>
            <a:r>
              <a:rPr lang="en-US" altLang="zh-TW" sz="2000" dirty="0">
                <a:ea typeface="PMingLiU" pitchFamily="18" charset="-120"/>
              </a:rPr>
              <a:t>, we get 0=x</a:t>
            </a:r>
            <a:r>
              <a:rPr lang="en-US" altLang="zh-TW" sz="2000" baseline="30000" dirty="0">
                <a:ea typeface="PMingLiU" pitchFamily="18" charset="-120"/>
              </a:rPr>
              <a:t>3</a:t>
            </a:r>
            <a:r>
              <a:rPr lang="en-US" altLang="zh-TW" sz="2000" dirty="0">
                <a:ea typeface="PMingLiU" pitchFamily="18" charset="-120"/>
              </a:rPr>
              <a:t>-3x</a:t>
            </a:r>
            <a:r>
              <a:rPr lang="en-US" altLang="zh-TW" sz="2000" baseline="30000" dirty="0">
                <a:ea typeface="PMingLiU" pitchFamily="18" charset="-120"/>
              </a:rPr>
              <a:t>3</a:t>
            </a:r>
            <a:r>
              <a:rPr lang="en-US" altLang="zh-TW" sz="2000" dirty="0">
                <a:ea typeface="PMingLiU" pitchFamily="18" charset="-120"/>
              </a:rPr>
              <a:t>+b, b= 2x</a:t>
            </a:r>
            <a:r>
              <a:rPr lang="en-US" altLang="zh-TW" sz="2000" baseline="30000" dirty="0">
                <a:ea typeface="PMingLiU" pitchFamily="18" charset="-120"/>
              </a:rPr>
              <a:t>3</a:t>
            </a:r>
            <a:r>
              <a:rPr lang="en-US" altLang="zh-TW" sz="2000" dirty="0">
                <a:ea typeface="PMingLiU" pitchFamily="18" charset="-120"/>
              </a:rPr>
              <a:t>, b</a:t>
            </a:r>
            <a:r>
              <a:rPr lang="en-US" altLang="zh-TW" sz="2000" baseline="30000" dirty="0">
                <a:ea typeface="PMingLiU" pitchFamily="18" charset="-120"/>
              </a:rPr>
              <a:t>2</a:t>
            </a:r>
            <a:r>
              <a:rPr lang="en-US" altLang="zh-TW" sz="2000" dirty="0">
                <a:ea typeface="PMingLiU" pitchFamily="18" charset="-120"/>
              </a:rPr>
              <a:t>=4x</a:t>
            </a:r>
            <a:r>
              <a:rPr lang="en-US" altLang="zh-TW" sz="2000" baseline="30000" dirty="0">
                <a:ea typeface="PMingLiU" pitchFamily="18" charset="-120"/>
              </a:rPr>
              <a:t>6</a:t>
            </a:r>
            <a:r>
              <a:rPr lang="en-US" altLang="zh-TW" sz="2000" dirty="0">
                <a:ea typeface="PMingLiU" pitchFamily="18" charset="-120"/>
              </a:rPr>
              <a:t>.  Cubing, a= -3x</a:t>
            </a:r>
            <a:r>
              <a:rPr lang="en-US" altLang="zh-TW" sz="2000" baseline="30000" dirty="0">
                <a:ea typeface="PMingLiU" pitchFamily="18" charset="-120"/>
              </a:rPr>
              <a:t>2</a:t>
            </a:r>
            <a:r>
              <a:rPr lang="en-US" altLang="zh-TW" sz="2000" dirty="0">
                <a:ea typeface="PMingLiU" pitchFamily="18" charset="-120"/>
              </a:rPr>
              <a:t>, we get a</a:t>
            </a:r>
            <a:r>
              <a:rPr lang="en-US" altLang="zh-TW" sz="2000" baseline="30000" dirty="0">
                <a:ea typeface="PMingLiU" pitchFamily="18" charset="-120"/>
              </a:rPr>
              <a:t>3</a:t>
            </a:r>
            <a:r>
              <a:rPr lang="en-US" altLang="zh-TW" sz="2000" dirty="0">
                <a:ea typeface="PMingLiU" pitchFamily="18" charset="-120"/>
              </a:rPr>
              <a:t>= -27x</a:t>
            </a:r>
            <a:r>
              <a:rPr lang="en-US" altLang="zh-TW" sz="2000" baseline="30000" dirty="0">
                <a:ea typeface="PMingLiU" pitchFamily="18" charset="-120"/>
              </a:rPr>
              <a:t>6</a:t>
            </a:r>
            <a:r>
              <a:rPr lang="en-US" altLang="zh-TW" sz="2000" dirty="0">
                <a:ea typeface="PMingLiU" pitchFamily="18" charset="-120"/>
              </a:rPr>
              <a:t>.  So 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/(-27) or 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=0.  Thus, if 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sz="2000" dirty="0">
                <a:latin typeface="Math1"/>
              </a:rPr>
              <a:t>¹</a:t>
            </a:r>
            <a:r>
              <a:rPr lang="en-US" altLang="zh-TW" sz="2000" dirty="0">
                <a:ea typeface="PMingLiU" pitchFamily="18" charset="-120"/>
              </a:rPr>
              <a:t>0, then E</a:t>
            </a:r>
            <a:r>
              <a:rPr lang="en-US" altLang="zh-TW" sz="2000" baseline="-25000" dirty="0">
                <a:ea typeface="PMingLiU" pitchFamily="18" charset="-120"/>
              </a:rPr>
              <a:t>R</a:t>
            </a:r>
            <a:r>
              <a:rPr lang="en-US" altLang="zh-TW" sz="2000" dirty="0">
                <a:ea typeface="PMingLiU" pitchFamily="18" charset="-120"/>
              </a:rPr>
              <a:t>(a, b) does not have multiple roots.</a:t>
            </a:r>
          </a:p>
          <a:p>
            <a:pPr lvl="1">
              <a:lnSpc>
                <a:spcPct val="90000"/>
              </a:lnSpc>
              <a:spcBef>
                <a:spcPts val="200"/>
              </a:spcBef>
              <a:buNone/>
            </a:pPr>
            <a:r>
              <a:rPr lang="en-US" altLang="zh-TW" sz="2000" dirty="0">
                <a:ea typeface="PMingLiU" pitchFamily="18" charset="-120"/>
              </a:rPr>
              <a:t>  </a:t>
            </a:r>
          </a:p>
          <a:p>
            <a:pPr>
              <a:lnSpc>
                <a:spcPct val="90000"/>
              </a:lnSpc>
              <a:spcBef>
                <a:spcPts val="200"/>
              </a:spcBef>
            </a:pPr>
            <a:r>
              <a:rPr lang="en-US" altLang="zh-TW" sz="2000" dirty="0">
                <a:ea typeface="PMingLiU" pitchFamily="18" charset="-120"/>
              </a:rPr>
              <a:t>We define the “discriminant” as </a:t>
            </a:r>
            <a:r>
              <a:rPr lang="en-US" altLang="zh-TW" sz="2000" dirty="0">
                <a:latin typeface="Math1Mono"/>
                <a:ea typeface="PMingLiU" pitchFamily="18" charset="-120"/>
              </a:rPr>
              <a:t>D</a:t>
            </a:r>
            <a:r>
              <a:rPr lang="en-US" altLang="zh-TW" sz="2000" dirty="0">
                <a:ea typeface="PMingLiU" pitchFamily="18" charset="-120"/>
              </a:rPr>
              <a:t>= -16(27b</a:t>
            </a:r>
            <a:r>
              <a:rPr lang="en-US" altLang="zh-TW" sz="2000" baseline="30000" dirty="0">
                <a:ea typeface="PMingLiU" pitchFamily="18" charset="-120"/>
              </a:rPr>
              <a:t>2</a:t>
            </a:r>
            <a:r>
              <a:rPr lang="en-US" altLang="zh-TW" sz="2000" dirty="0">
                <a:ea typeface="PMingLiU" pitchFamily="18" charset="-120"/>
              </a:rPr>
              <a:t>+4a</a:t>
            </a:r>
            <a:r>
              <a:rPr lang="en-US" altLang="zh-TW" sz="2000" baseline="30000" dirty="0">
                <a:ea typeface="PMingLiU" pitchFamily="18" charset="-120"/>
              </a:rPr>
              <a:t>3</a:t>
            </a:r>
            <a:r>
              <a:rPr lang="en-US" altLang="zh-TW" sz="2000" dirty="0">
                <a:ea typeface="PMingLiU" pitchFamily="18" charset="-12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ea typeface="PMingLiU" pitchFamily="18" charset="-120"/>
              </a:rPr>
              <a:t>Input D=(q, a, b, P, n, h), public key Q, plaintext m.</a:t>
            </a:r>
          </a:p>
          <a:p>
            <a:r>
              <a:rPr lang="en-US" altLang="zh-TW" sz="2000" dirty="0">
                <a:ea typeface="PMingLiU" pitchFamily="18" charset="-120"/>
              </a:rPr>
              <a:t>ENC, MAC, DEC are standard “symmetric key” functions.  KDF is key derivation function (also standard).</a:t>
            </a:r>
          </a:p>
          <a:p>
            <a:pPr marL="609600" indent="-609600">
              <a:spcBef>
                <a:spcPts val="200"/>
              </a:spcBef>
              <a:buNone/>
            </a:pPr>
            <a:endParaRPr lang="en-US" altLang="zh-TW" sz="2000" dirty="0">
              <a:ea typeface="PMingLiU" pitchFamily="18" charset="-120"/>
            </a:endParaRPr>
          </a:p>
          <a:p>
            <a:pPr marL="1409700" lvl="2" indent="-609600">
              <a:spcBef>
                <a:spcPts val="200"/>
              </a:spcBef>
              <a:buFont typeface="+mj-lt"/>
              <a:buAutoNum type="arabicPeriod"/>
            </a:pPr>
            <a:r>
              <a:rPr lang="en-US" altLang="zh-TW" sz="2000" dirty="0">
                <a:ea typeface="PMingLiU" pitchFamily="18" charset="-120"/>
              </a:rPr>
              <a:t>Pick k</a:t>
            </a:r>
            <a:r>
              <a:rPr lang="en-US" sz="2000" dirty="0">
                <a:latin typeface="Math1Mono"/>
              </a:rPr>
              <a:t>𝝴</a:t>
            </a:r>
            <a:r>
              <a:rPr lang="en-US" sz="2000" dirty="0">
                <a:latin typeface="Arial" pitchFamily="34" charset="0"/>
                <a:cs typeface="Arial" pitchFamily="34" charset="0"/>
              </a:rPr>
              <a:t>[1, n-1].</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Compute R= </a:t>
            </a:r>
            <a:r>
              <a:rPr lang="en-US" altLang="zh-TW" sz="2000" dirty="0" err="1">
                <a:latin typeface="Arial" pitchFamily="34" charset="0"/>
                <a:ea typeface="PMingLiU" pitchFamily="18" charset="-120"/>
                <a:cs typeface="Arial" pitchFamily="34" charset="0"/>
              </a:rPr>
              <a:t>kP</a:t>
            </a:r>
            <a:r>
              <a:rPr lang="en-US" altLang="zh-TW" sz="2000" dirty="0">
                <a:latin typeface="Arial" pitchFamily="34" charset="0"/>
                <a:ea typeface="PMingLiU" pitchFamily="18" charset="-120"/>
                <a:cs typeface="Arial" pitchFamily="34" charset="0"/>
              </a:rPr>
              <a:t>, Z=</a:t>
            </a:r>
            <a:r>
              <a:rPr lang="en-US" altLang="zh-TW" sz="2000" dirty="0" err="1">
                <a:latin typeface="Arial" pitchFamily="34" charset="0"/>
                <a:ea typeface="PMingLiU" pitchFamily="18" charset="-120"/>
                <a:cs typeface="Arial" pitchFamily="34" charset="0"/>
              </a:rPr>
              <a:t>hkQ</a:t>
            </a:r>
            <a:r>
              <a:rPr lang="en-US" altLang="zh-TW" sz="2000" dirty="0">
                <a:latin typeface="Arial" pitchFamily="34" charset="0"/>
                <a:ea typeface="PMingLiU" pitchFamily="18" charset="-120"/>
                <a:cs typeface="Arial" pitchFamily="34" charset="0"/>
              </a:rPr>
              <a:t>.  If Z=O, go to 1.</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(k[1], k[2]) = </a:t>
            </a:r>
            <a:r>
              <a:rPr lang="en-US" altLang="zh-TW" sz="2000" dirty="0" err="1">
                <a:latin typeface="Arial" pitchFamily="34" charset="0"/>
                <a:ea typeface="PMingLiU" pitchFamily="18" charset="-120"/>
                <a:cs typeface="Arial" pitchFamily="34" charset="0"/>
              </a:rPr>
              <a:t>KDF(x</a:t>
            </a:r>
            <a:r>
              <a:rPr lang="en-US" altLang="zh-TW" sz="2000" baseline="-25000" dirty="0" err="1">
                <a:latin typeface="Arial" pitchFamily="34" charset="0"/>
                <a:ea typeface="PMingLiU" pitchFamily="18" charset="-120"/>
                <a:cs typeface="Arial" pitchFamily="34" charset="0"/>
              </a:rPr>
              <a:t>Z</a:t>
            </a:r>
            <a:r>
              <a:rPr lang="en-US" altLang="zh-TW" sz="2000" dirty="0">
                <a:latin typeface="Arial" pitchFamily="34" charset="0"/>
                <a:ea typeface="PMingLiU" pitchFamily="18" charset="-120"/>
                <a:cs typeface="Arial" pitchFamily="34" charset="0"/>
              </a:rPr>
              <a:t>, R).</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c= ENC</a:t>
            </a:r>
            <a:r>
              <a:rPr lang="en-US" altLang="zh-TW" sz="2000" baseline="-25000" dirty="0">
                <a:latin typeface="Arial" pitchFamily="34" charset="0"/>
                <a:ea typeface="PMingLiU" pitchFamily="18" charset="-120"/>
                <a:cs typeface="Arial" pitchFamily="34" charset="0"/>
              </a:rPr>
              <a:t>k1</a:t>
            </a:r>
            <a:r>
              <a:rPr lang="en-US" altLang="zh-TW" sz="2000" dirty="0">
                <a:latin typeface="Arial" pitchFamily="34" charset="0"/>
                <a:ea typeface="PMingLiU" pitchFamily="18" charset="-120"/>
                <a:cs typeface="Arial" pitchFamily="34" charset="0"/>
              </a:rPr>
              <a:t>(m), t= MAC</a:t>
            </a:r>
            <a:r>
              <a:rPr lang="en-US" altLang="zh-TW" sz="2000" baseline="-25000" dirty="0">
                <a:latin typeface="Arial" pitchFamily="34" charset="0"/>
                <a:ea typeface="PMingLiU" pitchFamily="18" charset="-120"/>
                <a:cs typeface="Arial" pitchFamily="34" charset="0"/>
              </a:rPr>
              <a:t>k[2]</a:t>
            </a:r>
            <a:r>
              <a:rPr lang="en-US" altLang="zh-TW" sz="2000" dirty="0">
                <a:latin typeface="Arial" pitchFamily="34" charset="0"/>
                <a:ea typeface="PMingLiU" pitchFamily="18" charset="-120"/>
                <a:cs typeface="Arial" pitchFamily="34" charset="0"/>
              </a:rPr>
              <a:t>(c).</a:t>
            </a:r>
          </a:p>
          <a:p>
            <a:pPr marL="1409700" lvl="2" indent="-609600">
              <a:spcBef>
                <a:spcPts val="200"/>
              </a:spcBef>
              <a:buFont typeface="+mj-lt"/>
              <a:buAutoNum type="arabicPeriod"/>
            </a:pPr>
            <a:r>
              <a:rPr lang="en-US" altLang="zh-TW" sz="2000" dirty="0">
                <a:latin typeface="Arial" pitchFamily="34" charset="0"/>
                <a:ea typeface="PMingLiU" pitchFamily="18" charset="-120"/>
                <a:cs typeface="Arial" pitchFamily="34" charset="0"/>
              </a:rPr>
              <a:t>return (R, </a:t>
            </a:r>
            <a:r>
              <a:rPr lang="en-US" altLang="zh-TW" sz="2000" dirty="0" err="1">
                <a:latin typeface="Arial" pitchFamily="34" charset="0"/>
                <a:ea typeface="PMingLiU" pitchFamily="18" charset="-120"/>
                <a:cs typeface="Arial" pitchFamily="34" charset="0"/>
              </a:rPr>
              <a:t>c</a:t>
            </a:r>
            <a:r>
              <a:rPr lang="en-US" altLang="zh-TW" sz="2000" dirty="0">
                <a:latin typeface="Arial" pitchFamily="34" charset="0"/>
                <a:ea typeface="PMingLiU" pitchFamily="18" charset="-120"/>
                <a:cs typeface="Arial" pitchFamily="34" charset="0"/>
              </a:rPr>
              <a:t>, </a:t>
            </a:r>
            <a:r>
              <a:rPr lang="en-US" altLang="zh-TW" sz="2000" dirty="0" err="1">
                <a:latin typeface="Arial" pitchFamily="34" charset="0"/>
                <a:ea typeface="PMingLiU" pitchFamily="18" charset="-120"/>
                <a:cs typeface="Arial" pitchFamily="34" charset="0"/>
              </a:rPr>
              <a:t>t</a:t>
            </a:r>
            <a:r>
              <a:rPr lang="en-US" altLang="zh-TW" sz="2000" dirty="0">
                <a:latin typeface="Arial" pitchFamily="34" charset="0"/>
                <a:ea typeface="PMingLiU" pitchFamily="18" charset="-120"/>
                <a:cs typeface="Arial"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t>Definition: B= {b</a:t>
            </a:r>
            <a:r>
              <a:rPr lang="en-US" sz="2000" baseline="-25000" dirty="0"/>
              <a:t>1</a:t>
            </a:r>
            <a:r>
              <a:rPr lang="en-US" sz="2000" dirty="0"/>
              <a:t>, …, </a:t>
            </a:r>
            <a:r>
              <a:rPr lang="en-US" sz="2000" dirty="0" err="1"/>
              <a:t>b</a:t>
            </a:r>
            <a:r>
              <a:rPr lang="en-US" sz="2000" baseline="-25000" dirty="0" err="1"/>
              <a:t>n</a:t>
            </a:r>
            <a:r>
              <a:rPr lang="en-US" sz="2000" dirty="0"/>
              <a:t>}, L in </a:t>
            </a:r>
            <a:r>
              <a:rPr lang="en-US" sz="2000" dirty="0" err="1"/>
              <a:t>R</a:t>
            </a:r>
            <a:r>
              <a:rPr lang="en-US" sz="2000" baseline="30000" dirty="0" err="1"/>
              <a:t>n</a:t>
            </a:r>
            <a:r>
              <a:rPr lang="en-US" sz="2000" dirty="0"/>
              <a:t>.  </a:t>
            </a:r>
            <a:r>
              <a:rPr lang="en-US" sz="2000" dirty="0" err="1">
                <a:latin typeface="Math1" pitchFamily="2" charset="2"/>
              </a:rPr>
              <a:t>m</a:t>
            </a:r>
            <a:r>
              <a:rPr lang="en-US" sz="2000" baseline="-25000" dirty="0" err="1"/>
              <a:t>i,j</a:t>
            </a:r>
            <a:r>
              <a:rPr lang="en-US" sz="2000" dirty="0"/>
              <a:t>= (b</a:t>
            </a:r>
            <a:r>
              <a:rPr lang="en-US" sz="2000" baseline="-25000" dirty="0"/>
              <a:t>i</a:t>
            </a:r>
            <a:r>
              <a:rPr lang="en-US" sz="2000" dirty="0"/>
              <a:t>, </a:t>
            </a:r>
            <a:r>
              <a:rPr lang="en-US" sz="2000" dirty="0" err="1"/>
              <a:t>b</a:t>
            </a:r>
            <a:r>
              <a:rPr lang="en-US" sz="2000" baseline="-25000" dirty="0" err="1"/>
              <a:t>j</a:t>
            </a:r>
            <a:r>
              <a:rPr lang="en-US" sz="2000" dirty="0"/>
              <a:t>*)/(</a:t>
            </a:r>
            <a:r>
              <a:rPr lang="en-US" sz="2000" dirty="0" err="1"/>
              <a:t>b</a:t>
            </a:r>
            <a:r>
              <a:rPr lang="en-US" sz="2000" baseline="-25000" dirty="0" err="1"/>
              <a:t>j</a:t>
            </a:r>
            <a:r>
              <a:rPr lang="en-US" sz="2000" dirty="0"/>
              <a:t>*, </a:t>
            </a:r>
            <a:r>
              <a:rPr lang="en-US" sz="2000" dirty="0" err="1"/>
              <a:t>b</a:t>
            </a:r>
            <a:r>
              <a:rPr lang="en-US" sz="2000" baseline="-25000" dirty="0" err="1"/>
              <a:t>j</a:t>
            </a:r>
            <a:r>
              <a:rPr lang="en-US" sz="2000" dirty="0"/>
              <a:t>*). b</a:t>
            </a:r>
            <a:r>
              <a:rPr lang="en-US" sz="2000" baseline="-25000" dirty="0"/>
              <a:t>i</a:t>
            </a:r>
            <a:r>
              <a:rPr lang="en-US" sz="2000" dirty="0"/>
              <a:t>*= b</a:t>
            </a:r>
            <a:r>
              <a:rPr lang="en-US" sz="2000" baseline="-25000" dirty="0"/>
              <a:t>i</a:t>
            </a:r>
            <a:r>
              <a:rPr lang="en-US" sz="2000" dirty="0"/>
              <a:t>- </a:t>
            </a:r>
            <a:r>
              <a:rPr lang="en-US" sz="2800" dirty="0">
                <a:latin typeface="Math1Mono"/>
              </a:rPr>
              <a:t>∑</a:t>
            </a:r>
            <a:r>
              <a:rPr lang="en-US" sz="2000" baseline="-25000" dirty="0"/>
              <a:t>j=1</a:t>
            </a:r>
            <a:r>
              <a:rPr lang="en-US" sz="2000" baseline="30000" dirty="0"/>
              <a:t>i-1</a:t>
            </a:r>
            <a:r>
              <a:rPr lang="en-US" sz="2000" dirty="0"/>
              <a:t> </a:t>
            </a:r>
            <a:r>
              <a:rPr lang="en-US" sz="2000" dirty="0" err="1">
                <a:latin typeface="Math1" pitchFamily="2" charset="2"/>
              </a:rPr>
              <a:t>m</a:t>
            </a:r>
            <a:r>
              <a:rPr lang="en-US" sz="2000" baseline="-25000" dirty="0" err="1"/>
              <a:t>i,j</a:t>
            </a:r>
            <a:r>
              <a:rPr lang="en-US" sz="2000" baseline="-25000" dirty="0"/>
              <a:t> </a:t>
            </a:r>
            <a:r>
              <a:rPr lang="en-US" sz="2000" dirty="0" err="1"/>
              <a:t>b</a:t>
            </a:r>
            <a:r>
              <a:rPr lang="en-US" sz="2000" baseline="-25000" dirty="0" err="1"/>
              <a:t>j</a:t>
            </a:r>
            <a:r>
              <a:rPr lang="en-US" sz="2000" dirty="0"/>
              <a:t>*.  B is </a:t>
            </a:r>
            <a:r>
              <a:rPr lang="en-US" sz="2000" i="1" dirty="0"/>
              <a:t>reduced</a:t>
            </a:r>
            <a:r>
              <a:rPr lang="en-US" sz="2000" dirty="0"/>
              <a:t> if </a:t>
            </a:r>
          </a:p>
          <a:p>
            <a:pPr marL="857250" lvl="1" indent="-457200">
              <a:lnSpc>
                <a:spcPct val="90000"/>
              </a:lnSpc>
              <a:buFont typeface="+mj-lt"/>
              <a:buAutoNum type="arabicPeriod"/>
            </a:pPr>
            <a:r>
              <a:rPr lang="en-US" sz="2000" dirty="0"/>
              <a:t>|</a:t>
            </a:r>
            <a:r>
              <a:rPr lang="en-US" sz="2000" dirty="0">
                <a:latin typeface="Math1" pitchFamily="2" charset="2"/>
              </a:rPr>
              <a:t> </a:t>
            </a:r>
            <a:r>
              <a:rPr lang="en-US" sz="2000" dirty="0" err="1">
                <a:latin typeface="Math1" pitchFamily="2" charset="2"/>
              </a:rPr>
              <a:t>m</a:t>
            </a:r>
            <a:r>
              <a:rPr lang="en-US" sz="2000" baseline="-25000" dirty="0" err="1"/>
              <a:t>i,j</a:t>
            </a:r>
            <a:r>
              <a:rPr lang="en-US" sz="2000" baseline="-25000" dirty="0"/>
              <a:t> </a:t>
            </a:r>
            <a:r>
              <a:rPr lang="en-US" sz="2000" dirty="0"/>
              <a:t>|</a:t>
            </a:r>
            <a:r>
              <a:rPr lang="en-US" sz="2000" dirty="0">
                <a:latin typeface="Math1Mono"/>
              </a:rPr>
              <a:t>≦</a:t>
            </a:r>
            <a:r>
              <a:rPr lang="en-US" sz="2000" dirty="0">
                <a:latin typeface="Arial" pitchFamily="34" charset="0"/>
                <a:cs typeface="Arial" pitchFamily="34" charset="0"/>
              </a:rPr>
              <a:t>1/2; 1</a:t>
            </a:r>
            <a:r>
              <a:rPr lang="en-US" sz="2000" dirty="0">
                <a:latin typeface="Math1Mono"/>
              </a:rPr>
              <a:t>≦</a:t>
            </a:r>
            <a:r>
              <a:rPr lang="en-US" sz="2000" dirty="0">
                <a:latin typeface="Arial" pitchFamily="34" charset="0"/>
                <a:cs typeface="Arial" pitchFamily="34" charset="0"/>
              </a:rPr>
              <a:t>j&lt;</a:t>
            </a:r>
            <a:r>
              <a:rPr lang="en-US" sz="2000" dirty="0" err="1">
                <a:latin typeface="Arial" pitchFamily="34" charset="0"/>
                <a:cs typeface="Arial" pitchFamily="34" charset="0"/>
              </a:rPr>
              <a:t>i</a:t>
            </a:r>
            <a:r>
              <a:rPr lang="en-US" sz="2000" dirty="0" err="1">
                <a:latin typeface="Math1Mono"/>
              </a:rPr>
              <a:t>≦</a:t>
            </a:r>
            <a:r>
              <a:rPr lang="en-US" sz="2000" dirty="0" err="1">
                <a:latin typeface="Arial" pitchFamily="34" charset="0"/>
                <a:cs typeface="Arial" pitchFamily="34" charset="0"/>
              </a:rPr>
              <a:t>n</a:t>
            </a:r>
            <a:endParaRPr lang="en-US" sz="2000" dirty="0">
              <a:latin typeface="Arial" pitchFamily="34" charset="0"/>
              <a:cs typeface="Arial" pitchFamily="34" charset="0"/>
            </a:endParaRPr>
          </a:p>
          <a:p>
            <a:pPr marL="857250" lvl="1" indent="-457200">
              <a:lnSpc>
                <a:spcPct val="90000"/>
              </a:lnSpc>
              <a:buFont typeface="+mj-lt"/>
              <a:buAutoNum type="arabicPeriod"/>
            </a:pPr>
            <a:r>
              <a:rPr lang="en-US" sz="2000" dirty="0">
                <a:latin typeface="Arial" pitchFamily="34" charset="0"/>
                <a:cs typeface="Arial" pitchFamily="34" charset="0"/>
              </a:rPr>
              <a:t>||</a:t>
            </a:r>
            <a:r>
              <a:rPr lang="en-US" sz="2000" dirty="0"/>
              <a:t>b</a:t>
            </a:r>
            <a:r>
              <a:rPr lang="en-US" sz="2000" baseline="-25000" dirty="0"/>
              <a:t>i</a:t>
            </a:r>
            <a:r>
              <a:rPr lang="en-US" sz="2000" dirty="0"/>
              <a:t>*</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baseline="30000" dirty="0">
                <a:latin typeface="Math1Mono"/>
                <a:cs typeface="Arial" pitchFamily="34" charset="0"/>
              </a:rPr>
              <a:t> </a:t>
            </a:r>
            <a:r>
              <a:rPr lang="en-US" sz="2000" dirty="0">
                <a:latin typeface="Arial" pitchFamily="34" charset="0"/>
                <a:cs typeface="Arial" pitchFamily="34" charset="0"/>
              </a:rPr>
              <a:t>(3/4-</a:t>
            </a:r>
            <a:r>
              <a:rPr lang="en-US" sz="2000" dirty="0">
                <a:latin typeface="Math1" pitchFamily="2" charset="2"/>
              </a:rPr>
              <a:t>m</a:t>
            </a:r>
            <a:r>
              <a:rPr lang="en-US" sz="2000" baseline="-25000" dirty="0"/>
              <a:t>i,i-1</a:t>
            </a:r>
            <a:r>
              <a:rPr lang="en-US" sz="2000" baseline="30000" dirty="0">
                <a:latin typeface="Arial" pitchFamily="34" charset="0"/>
                <a:cs typeface="Arial" pitchFamily="34" charset="0"/>
              </a:rPr>
              <a:t>2</a:t>
            </a:r>
            <a:r>
              <a:rPr lang="en-US" sz="2000" dirty="0">
                <a:latin typeface="Arial" pitchFamily="34" charset="0"/>
                <a:cs typeface="Arial" pitchFamily="34" charset="0"/>
              </a:rPr>
              <a:t>)||</a:t>
            </a:r>
            <a:r>
              <a:rPr lang="en-US" sz="2000" dirty="0"/>
              <a:t>b</a:t>
            </a:r>
            <a:r>
              <a:rPr lang="en-US" sz="2000" baseline="-25000" dirty="0"/>
              <a:t>i-1</a:t>
            </a:r>
            <a:r>
              <a:rPr lang="en-US" sz="2000" dirty="0"/>
              <a:t>*</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dirty="0">
                <a:latin typeface="Arial" pitchFamily="34" charset="0"/>
                <a:cs typeface="Arial" pitchFamily="34" charset="0"/>
              </a:rPr>
              <a:t> .</a:t>
            </a:r>
          </a:p>
          <a:p>
            <a:pPr marL="857250" lvl="1" indent="-457200">
              <a:lnSpc>
                <a:spcPct val="90000"/>
              </a:lnSpc>
              <a:buFont typeface="+mj-lt"/>
              <a:buAutoNum type="arabicPeriod"/>
            </a:pPr>
            <a:endParaRPr lang="en-US" sz="2000" dirty="0">
              <a:latin typeface="Arial" pitchFamily="34" charset="0"/>
              <a:cs typeface="Arial" pitchFamily="34" charset="0"/>
            </a:endParaRPr>
          </a:p>
          <a:p>
            <a:pPr marL="457200" indent="-457200">
              <a:lnSpc>
                <a:spcPct val="90000"/>
              </a:lnSpc>
            </a:pPr>
            <a:r>
              <a:rPr lang="en-US" sz="2000" dirty="0">
                <a:latin typeface="Arial" pitchFamily="34" charset="0"/>
                <a:cs typeface="Arial" pitchFamily="34" charset="0"/>
              </a:rPr>
              <a:t>Note b</a:t>
            </a:r>
            <a:r>
              <a:rPr lang="en-US" sz="2000" baseline="-25000" dirty="0">
                <a:latin typeface="Arial" pitchFamily="34" charset="0"/>
                <a:cs typeface="Arial" pitchFamily="34" charset="0"/>
              </a:rPr>
              <a:t>1</a:t>
            </a:r>
            <a:r>
              <a:rPr lang="en-US" sz="2000" dirty="0">
                <a:latin typeface="Arial" pitchFamily="34" charset="0"/>
                <a:cs typeface="Arial" pitchFamily="34" charset="0"/>
              </a:rPr>
              <a:t>*=b</a:t>
            </a:r>
            <a:r>
              <a:rPr lang="en-US" sz="2000" baseline="-25000" dirty="0">
                <a:latin typeface="Arial" pitchFamily="34" charset="0"/>
                <a:cs typeface="Arial" pitchFamily="34" charset="0"/>
              </a:rPr>
              <a:t>1</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p>
          <a:p>
            <a:pPr>
              <a:lnSpc>
                <a:spcPct val="90000"/>
              </a:lnSpc>
            </a:pPr>
            <a:r>
              <a:rPr lang="en-US" sz="2000" dirty="0"/>
              <a:t>Let L be the n-dimensional lattice generated by &lt;v</a:t>
            </a:r>
            <a:r>
              <a:rPr lang="en-US" sz="2000" baseline="-25000" dirty="0"/>
              <a:t>1</a:t>
            </a:r>
            <a:r>
              <a:rPr lang="en-US" sz="2000" dirty="0"/>
              <a:t>, …, </a:t>
            </a:r>
            <a:r>
              <a:rPr lang="en-US" sz="2000" dirty="0" err="1"/>
              <a:t>v</a:t>
            </a:r>
            <a:r>
              <a:rPr lang="en-US" sz="2000" baseline="-25000" dirty="0" err="1"/>
              <a:t>n</a:t>
            </a:r>
            <a:r>
              <a:rPr lang="en-US" sz="2000" dirty="0"/>
              <a:t>&gt; and</a:t>
            </a:r>
            <a:r>
              <a:rPr lang="en-US" sz="2000" dirty="0">
                <a:latin typeface="Math1" pitchFamily="2" charset="2"/>
              </a:rPr>
              <a:t> l </a:t>
            </a:r>
            <a:r>
              <a:rPr lang="en-US" sz="2000" dirty="0"/>
              <a:t>the length of the shortest vector in L.  The LLL algorithm produces a reduced basis &lt;b</a:t>
            </a:r>
            <a:r>
              <a:rPr lang="en-US" sz="2000" baseline="-25000" dirty="0"/>
              <a:t>1</a:t>
            </a:r>
            <a:r>
              <a:rPr lang="en-US" sz="2000" dirty="0"/>
              <a:t>, …, </a:t>
            </a:r>
            <a:r>
              <a:rPr lang="en-US" sz="2000" dirty="0" err="1"/>
              <a:t>b</a:t>
            </a:r>
            <a:r>
              <a:rPr lang="en-US" sz="2000" baseline="-25000" dirty="0" err="1"/>
              <a:t>n</a:t>
            </a:r>
            <a:r>
              <a:rPr lang="en-US" sz="2000" dirty="0"/>
              <a:t>&gt; of L.</a:t>
            </a:r>
          </a:p>
          <a:p>
            <a:pPr lvl="1">
              <a:lnSpc>
                <a:spcPct val="90000"/>
              </a:lnSpc>
              <a:buNone/>
            </a:pPr>
            <a:endParaRPr lang="en-US" sz="2000" dirty="0"/>
          </a:p>
          <a:p>
            <a:pPr marL="1257300" lvl="2" indent="-457200">
              <a:lnSpc>
                <a:spcPct val="90000"/>
              </a:lnSpc>
              <a:buFont typeface="+mj-lt"/>
              <a:buAutoNum type="arabicPeriod"/>
            </a:pPr>
            <a:r>
              <a:rPr lang="en-US" sz="2000" dirty="0"/>
              <a:t>||b</a:t>
            </a:r>
            <a:r>
              <a:rPr lang="en-US" sz="2000" baseline="-25000" dirty="0"/>
              <a:t>1</a:t>
            </a:r>
            <a:r>
              <a:rPr lang="en-US" sz="2000" dirty="0"/>
              <a:t>||</a:t>
            </a:r>
            <a:r>
              <a:rPr lang="en-US" sz="2000" dirty="0">
                <a:latin typeface="Math1"/>
              </a:rPr>
              <a:t> </a:t>
            </a:r>
            <a:r>
              <a:rPr lang="en-US" sz="2000" dirty="0">
                <a:latin typeface="Math1Mono"/>
              </a:rPr>
              <a:t>≦</a:t>
            </a:r>
            <a:r>
              <a:rPr lang="en-US" sz="2000" dirty="0">
                <a:latin typeface="Arial" pitchFamily="34" charset="0"/>
                <a:cs typeface="Arial" pitchFamily="34" charset="0"/>
              </a:rPr>
              <a:t> 2</a:t>
            </a:r>
            <a:r>
              <a:rPr lang="en-US" sz="2000" baseline="30000" dirty="0">
                <a:latin typeface="Arial" pitchFamily="34" charset="0"/>
                <a:cs typeface="Arial" pitchFamily="34" charset="0"/>
              </a:rPr>
              <a:t>(n-1)/4</a:t>
            </a:r>
            <a:r>
              <a:rPr lang="en-US" sz="2000" dirty="0">
                <a:latin typeface="Arial" pitchFamily="34" charset="0"/>
                <a:cs typeface="Arial" pitchFamily="34" charset="0"/>
              </a:rPr>
              <a:t>D</a:t>
            </a:r>
            <a:r>
              <a:rPr lang="en-US" sz="2000" baseline="30000" dirty="0">
                <a:latin typeface="Arial" pitchFamily="34" charset="0"/>
                <a:cs typeface="Arial" pitchFamily="34" charset="0"/>
              </a:rPr>
              <a:t>1/n</a:t>
            </a:r>
            <a:r>
              <a:rPr lang="en-US" sz="2000" dirty="0">
                <a:latin typeface="Arial" pitchFamily="34" charset="0"/>
                <a:cs typeface="Arial" pitchFamily="34" charset="0"/>
              </a:rPr>
              <a:t>.</a:t>
            </a:r>
          </a:p>
          <a:p>
            <a:pPr marL="1257300" lvl="2" indent="-457200">
              <a:lnSpc>
                <a:spcPct val="90000"/>
              </a:lnSpc>
              <a:buFont typeface="+mj-lt"/>
              <a:buAutoNum type="arabicPeriod"/>
            </a:pPr>
            <a:r>
              <a:rPr lang="en-US" sz="2000" dirty="0"/>
              <a:t>||b</a:t>
            </a:r>
            <a:r>
              <a:rPr lang="en-US" sz="2000" baseline="-25000" dirty="0"/>
              <a:t>1</a:t>
            </a:r>
            <a:r>
              <a:rPr lang="en-US" sz="2000" dirty="0"/>
              <a:t>||</a:t>
            </a:r>
            <a:r>
              <a:rPr lang="en-US" sz="2000" dirty="0">
                <a:latin typeface="Math1"/>
              </a:rPr>
              <a:t> </a:t>
            </a:r>
            <a:r>
              <a:rPr lang="en-US" sz="2000" dirty="0">
                <a:latin typeface="Math1Mono"/>
              </a:rPr>
              <a:t>≦</a:t>
            </a:r>
            <a:r>
              <a:rPr lang="en-US" sz="2000" dirty="0">
                <a:latin typeface="Arial" pitchFamily="34" charset="0"/>
                <a:cs typeface="Arial" pitchFamily="34" charset="0"/>
              </a:rPr>
              <a:t> 2</a:t>
            </a:r>
            <a:r>
              <a:rPr lang="en-US" sz="2000" baseline="30000" dirty="0">
                <a:latin typeface="Arial" pitchFamily="34" charset="0"/>
                <a:cs typeface="Arial" pitchFamily="34" charset="0"/>
              </a:rPr>
              <a:t>(n-1)/2</a:t>
            </a:r>
            <a:r>
              <a:rPr lang="en-US" sz="2000" dirty="0">
                <a:latin typeface="Math1Mono"/>
                <a:cs typeface="Arial" pitchFamily="34" charset="0"/>
              </a:rPr>
              <a:t>l</a:t>
            </a:r>
            <a:r>
              <a:rPr lang="en-US" sz="2000" dirty="0">
                <a:latin typeface="Arial" pitchFamily="34" charset="0"/>
                <a:cs typeface="Arial" pitchFamily="34" charset="0"/>
              </a:rPr>
              <a:t>.</a:t>
            </a:r>
            <a:endParaRPr lang="en-US" sz="2000" dirty="0"/>
          </a:p>
          <a:p>
            <a:pPr marL="1257300" lvl="2" indent="-457200">
              <a:lnSpc>
                <a:spcPct val="90000"/>
              </a:lnSpc>
              <a:buFont typeface="+mj-lt"/>
              <a:buAutoNum type="arabicPeriod"/>
            </a:pPr>
            <a:r>
              <a:rPr lang="en-US" sz="2000" dirty="0"/>
              <a:t>||b</a:t>
            </a:r>
            <a:r>
              <a:rPr lang="en-US" sz="2000" baseline="-25000" dirty="0"/>
              <a:t>1</a:t>
            </a:r>
            <a:r>
              <a:rPr lang="en-US" sz="2000" dirty="0"/>
              <a:t>|| ||b</a:t>
            </a:r>
            <a:r>
              <a:rPr lang="en-US" sz="2000" baseline="-25000" dirty="0"/>
              <a:t>2</a:t>
            </a:r>
            <a:r>
              <a:rPr lang="en-US" sz="2000" dirty="0"/>
              <a:t>|| … ||</a:t>
            </a:r>
            <a:r>
              <a:rPr lang="en-US" sz="2000" dirty="0" err="1"/>
              <a:t>b</a:t>
            </a:r>
            <a:r>
              <a:rPr lang="en-US" sz="2000" baseline="-25000" dirty="0" err="1"/>
              <a:t>n</a:t>
            </a:r>
            <a:r>
              <a:rPr lang="en-US" sz="2000" dirty="0"/>
              <a:t>||</a:t>
            </a:r>
            <a:r>
              <a:rPr lang="en-US" sz="2000" dirty="0">
                <a:latin typeface="Math1Mono"/>
              </a:rPr>
              <a:t> ≦ </a:t>
            </a:r>
            <a:r>
              <a:rPr lang="en-US" sz="2000" dirty="0">
                <a:latin typeface="Arial" pitchFamily="34" charset="0"/>
                <a:cs typeface="Arial" pitchFamily="34" charset="0"/>
              </a:rPr>
              <a:t>2</a:t>
            </a:r>
            <a:r>
              <a:rPr lang="en-US" sz="2000" baseline="30000" dirty="0">
                <a:latin typeface="Arial" pitchFamily="34" charset="0"/>
                <a:cs typeface="Arial" pitchFamily="34" charset="0"/>
              </a:rPr>
              <a:t>n(n-1)/4</a:t>
            </a:r>
            <a:r>
              <a:rPr lang="en-US" sz="2000" dirty="0">
                <a:latin typeface="Arial" pitchFamily="34" charset="0"/>
                <a:cs typeface="Arial" pitchFamily="34" charset="0"/>
              </a:rPr>
              <a:t>D.</a:t>
            </a:r>
          </a:p>
          <a:p>
            <a:pPr marL="1257300" lvl="2" indent="-457200">
              <a:lnSpc>
                <a:spcPct val="90000"/>
              </a:lnSpc>
              <a:buFont typeface="+mj-lt"/>
              <a:buAutoNum type="arabicPeriod"/>
            </a:pPr>
            <a:endParaRPr lang="en-US" sz="2000" dirty="0">
              <a:latin typeface="Arial" pitchFamily="34" charset="0"/>
              <a:cs typeface="Arial" pitchFamily="34" charset="0"/>
            </a:endParaRPr>
          </a:p>
          <a:p>
            <a:pPr marL="457200" indent="-457200">
              <a:lnSpc>
                <a:spcPct val="90000"/>
              </a:lnSpc>
            </a:pPr>
            <a:r>
              <a:rPr lang="en-US" sz="2000" dirty="0">
                <a:latin typeface="Arial" pitchFamily="34" charset="0"/>
                <a:cs typeface="Arial" pitchFamily="34" charset="0"/>
              </a:rPr>
              <a:t>If  ||b</a:t>
            </a:r>
            <a:r>
              <a:rPr lang="en-US" sz="2000" baseline="-25000" dirty="0">
                <a:latin typeface="Arial" pitchFamily="34" charset="0"/>
                <a:cs typeface="Arial" pitchFamily="34" charset="0"/>
              </a:rPr>
              <a:t>i</a:t>
            </a:r>
            <a:r>
              <a:rPr lang="en-US" sz="2000" dirty="0">
                <a:latin typeface="Arial" pitchFamily="34" charset="0"/>
                <a:cs typeface="Arial" pitchFamily="34" charset="0"/>
              </a:rPr>
              <a:t>||</a:t>
            </a:r>
            <a:r>
              <a:rPr lang="en-US" sz="2000" baseline="30000" dirty="0">
                <a:latin typeface="Arial" pitchFamily="34" charset="0"/>
                <a:cs typeface="Arial" pitchFamily="34" charset="0"/>
              </a:rPr>
              <a:t>2</a:t>
            </a:r>
            <a:r>
              <a:rPr lang="en-US" sz="2000" dirty="0">
                <a:latin typeface="Math1Mono"/>
                <a:cs typeface="Arial" pitchFamily="34" charset="0"/>
              </a:rPr>
              <a:t>≤</a:t>
            </a:r>
            <a:r>
              <a:rPr lang="en-US" sz="2000" dirty="0">
                <a:latin typeface="Arial" pitchFamily="34" charset="0"/>
                <a:cs typeface="Arial" pitchFamily="34" charset="0"/>
              </a:rPr>
              <a:t>C algorithm takes O(n</a:t>
            </a:r>
            <a:r>
              <a:rPr lang="en-US" sz="2000" baseline="30000" dirty="0">
                <a:latin typeface="Arial" pitchFamily="34" charset="0"/>
                <a:cs typeface="Arial" pitchFamily="34" charset="0"/>
              </a:rPr>
              <a:t>4 </a:t>
            </a:r>
            <a:r>
              <a:rPr lang="en-US" sz="2000" dirty="0">
                <a:latin typeface="Arial" pitchFamily="34" charset="0"/>
                <a:cs typeface="Arial"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t>Let &lt;v</a:t>
            </a:r>
            <a:r>
              <a:rPr lang="en-US" sz="2000" baseline="-25000" dirty="0"/>
              <a:t>1</a:t>
            </a:r>
            <a:r>
              <a:rPr lang="en-US" sz="2000" dirty="0"/>
              <a:t>, v</a:t>
            </a:r>
            <a:r>
              <a:rPr lang="en-US" sz="2000" baseline="-25000" dirty="0"/>
              <a:t>2</a:t>
            </a:r>
            <a:r>
              <a:rPr lang="en-US" sz="2000" dirty="0"/>
              <a:t>&gt; be a basis for a two dimensional lattice L in R</a:t>
            </a:r>
            <a:r>
              <a:rPr lang="en-US" sz="2000" baseline="30000" dirty="0"/>
              <a:t>2</a:t>
            </a:r>
            <a:r>
              <a:rPr lang="en-US" sz="2000" dirty="0"/>
              <a:t>.  The following algorithm produces a reduced basis.</a:t>
            </a: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t>&lt;v</a:t>
            </a:r>
            <a:r>
              <a:rPr lang="en-US" sz="2000" baseline="-25000" dirty="0"/>
              <a:t>1</a:t>
            </a:r>
            <a:r>
              <a:rPr lang="en-US" sz="2000" dirty="0"/>
              <a:t>, v</a:t>
            </a:r>
            <a:r>
              <a:rPr lang="en-US" sz="2000" baseline="-25000" dirty="0"/>
              <a:t>2</a:t>
            </a:r>
            <a:r>
              <a:rPr lang="en-US" sz="2000" dirty="0"/>
              <a:t>&gt; is now a reduced basis and v</a:t>
            </a:r>
            <a:r>
              <a:rPr lang="en-US" sz="2000" baseline="-25000" dirty="0"/>
              <a:t>1</a:t>
            </a:r>
            <a:r>
              <a:rPr lang="en-US" sz="2000" dirty="0"/>
              <a:t> is a shortest vector in the lattice.</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73674</TotalTime>
  <Words>13991</Words>
  <Application>Microsoft Macintosh PowerPoint</Application>
  <PresentationFormat>On-screen Show (4:3)</PresentationFormat>
  <Paragraphs>1207</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4428</cp:revision>
  <dcterms:created xsi:type="dcterms:W3CDTF">2013-04-22T16:10:14Z</dcterms:created>
  <dcterms:modified xsi:type="dcterms:W3CDTF">2021-03-19T02:13:27Z</dcterms:modified>
</cp:coreProperties>
</file>