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8"/>
  </p:notesMasterIdLst>
  <p:handoutMasterIdLst>
    <p:handoutMasterId r:id="rId39"/>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93" autoAdjust="0"/>
    <p:restoredTop sz="50000" autoAdjust="0"/>
  </p:normalViewPr>
  <p:slideViewPr>
    <p:cSldViewPr>
      <p:cViewPr varScale="1">
        <p:scale>
          <a:sx n="107" d="100"/>
          <a:sy n="107" d="100"/>
        </p:scale>
        <p:origin x="1872"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295400"/>
            <a:ext cx="8577774" cy="4876800"/>
          </a:xfrm>
        </p:spPr>
        <p:txBody>
          <a:bodyPr/>
          <a:lstStyle/>
          <a:p>
            <a:r>
              <a:rPr lang="en-US" sz="2000" dirty="0"/>
              <a:t>Hardware</a:t>
            </a:r>
          </a:p>
          <a:p>
            <a:pPr lvl="1"/>
            <a:r>
              <a:rPr lang="en-US" sz="2000" dirty="0"/>
              <a:t>Thermodynamics</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a:t>
            </a:r>
          </a:p>
          <a:p>
            <a:pPr marL="0" indent="0">
              <a:buNone/>
            </a:pPr>
            <a:r>
              <a:rPr lang="en-US" sz="2000" dirty="0">
                <a:solidFill>
                  <a:srgbClr val="0066CC"/>
                </a:solidFill>
              </a:rPr>
              <a:t>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8862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11430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a:t>
            </a:r>
            <a:r>
              <a:rPr lang="en-US" sz="2000" dirty="0">
                <a:solidFill>
                  <a:srgbClr val="00B050"/>
                </a:solidFill>
              </a:rPr>
              <a:t>Green</a:t>
            </a:r>
            <a:r>
              <a:rPr lang="en-US" sz="2000" dirty="0"/>
              <a:t> is good but new.)</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91000" y="3276600"/>
            <a:ext cx="48768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r>
              <a:rPr lang="en-US" sz="2000" dirty="0"/>
              <a:t>CPU frequency scaling depending on the work-load.</a:t>
            </a:r>
          </a:p>
          <a:p>
            <a:r>
              <a:rPr lang="en-US" sz="2000" dirty="0"/>
              <a:t>Branch prediction units</a:t>
            </a:r>
          </a:p>
          <a:p>
            <a:r>
              <a:rPr lang="en-US" sz="2000" dirty="0"/>
              <a:t>TLB hits and misses </a:t>
            </a:r>
          </a:p>
          <a:p>
            <a:r>
              <a:rPr lang="en-US" sz="2000" dirty="0"/>
              <a:t>Kernel locks</a:t>
            </a:r>
          </a:p>
          <a:p>
            <a:r>
              <a:rPr lang="en-US" sz="2000" dirty="0"/>
              <a:t>Moving of the execution of processes from one CPU to another</a:t>
            </a:r>
          </a:p>
          <a:p>
            <a:r>
              <a:rPr lang="en-US" sz="2000" dirty="0"/>
              <a:t>Hardware interrupts can occur regardless what the operating system was doing in the meanwhile.  [</a:t>
            </a:r>
            <a:r>
              <a:rPr lang="en-US" sz="2000" i="1" dirty="0"/>
              <a:t>This is not the same as interrupt arrival time</a:t>
            </a:r>
            <a:r>
              <a:rPr lang="en-US" sz="2000" dirty="0"/>
              <a:t>]</a:t>
            </a:r>
          </a:p>
          <a:p>
            <a:r>
              <a:rPr lang="en-US" sz="2000" dirty="0"/>
              <a:t>Large memory segments whose access times may vary due to the physical distance from the CPU. </a:t>
            </a:r>
          </a:p>
          <a:p>
            <a:r>
              <a:rPr lang="en-US" sz="2000" dirty="0"/>
              <a:t>Aren’t these variations predictable?</a:t>
            </a:r>
          </a:p>
          <a:p>
            <a:pPr lvl="1"/>
            <a:r>
              <a:rPr lang="en-US" sz="2000" dirty="0"/>
              <a:t>Amazingly, no!</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52400" y="990600"/>
            <a:ext cx="87630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where there are existing models.  Like hardware in this respect.  </a:t>
            </a:r>
          </a:p>
          <a:p>
            <a:pPr lvl="1">
              <a:spcBef>
                <a:spcPts val="0"/>
              </a:spcBef>
            </a:pPr>
            <a:r>
              <a:rPr lang="en-US" sz="1800" dirty="0"/>
              <a:t>Easy to pick good, short blocks to measure on any CPU, each CPU varies only slightly in measurable entropy even as architectures change.</a:t>
            </a:r>
          </a:p>
          <a:p>
            <a:pPr lvl="1">
              <a:spcBef>
                <a:spcPts val="0"/>
              </a:spcBef>
            </a:pPr>
            <a:r>
              <a:rPr lang="en-US" sz="1800" dirty="0"/>
              <a:t>All the models are stationary.  You can validate stationarity with chi squared tests.</a:t>
            </a:r>
          </a:p>
          <a:p>
            <a:pPr lvl="1">
              <a:spcBef>
                <a:spcPts val="0"/>
              </a:spcBef>
            </a:pPr>
            <a:r>
              <a:rPr lang="en-US" sz="1800" dirty="0"/>
              <a:t>Basically, doesn’t depend on activity</a:t>
            </a:r>
          </a:p>
          <a:p>
            <a:pPr lvl="2">
              <a:spcBef>
                <a:spcPts val="0"/>
              </a:spcBef>
            </a:pPr>
            <a:r>
              <a:rPr lang="en-US" sz="1800" dirty="0"/>
              <a:t>Important for “boot entropy,” where critical machine keys are derived.</a:t>
            </a:r>
          </a:p>
          <a:p>
            <a:pPr lvl="1">
              <a:spcBef>
                <a:spcPts val="0"/>
              </a:spcBef>
            </a:pPr>
            <a:r>
              <a:rPr lang="en-US" sz="1800" dirty="0"/>
              <a:t>Naturally “unobservable” by adversary</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52400"/>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1266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1266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228600" y="1524000"/>
            <a:ext cx="85344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t>
            </a:r>
            <a:r>
              <a:rPr lang="en-US" sz="2000">
                <a:solidFill>
                  <a:schemeClr val="accent2"/>
                </a:solidFill>
              </a:rPr>
              <a:t>analysis of </a:t>
            </a:r>
            <a:r>
              <a:rPr lang="en-US" sz="2000" dirty="0">
                <a:solidFill>
                  <a:schemeClr val="accent2"/>
                </a:solidFill>
              </a:rPr>
              <a:t>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04800" y="1600200"/>
            <a:ext cx="8382000" cy="44958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pPr>
            <a:r>
              <a:rPr lang="en-US" sz="2000" dirty="0"/>
              <a:t>Used standard NIST 800-90B certified SHA-256 hash-df based DBRG</a:t>
            </a:r>
          </a:p>
          <a:p>
            <a:pPr lvl="1">
              <a:lnSpc>
                <a:spcPct val="90000"/>
              </a:lnSpc>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pPr>
            <a:r>
              <a:rPr lang="en-US" sz="2000" dirty="0"/>
              <a:t>Developed SW Jitter based noise source (Noise justification:  You’ll see.)</a:t>
            </a:r>
          </a:p>
          <a:p>
            <a:pPr lvl="1">
              <a:lnSpc>
                <a:spcPct val="90000"/>
              </a:lnSpc>
            </a:pPr>
            <a:r>
              <a:rPr lang="en-US" sz="2000" dirty="0"/>
              <a:t>Implemented full health and restart tests</a:t>
            </a:r>
          </a:p>
          <a:p>
            <a:pPr lvl="1">
              <a:lnSpc>
                <a:spcPct val="90000"/>
              </a:lnSpc>
            </a:pPr>
            <a:r>
              <a:rPr lang="en-US" sz="2000" dirty="0"/>
              <a:t>Both HW and SW entropy qualified</a:t>
            </a:r>
          </a:p>
          <a:p>
            <a:pPr lvl="1">
              <a:lnSpc>
                <a:spcPct val="90000"/>
              </a:lnSpc>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 bit/sample to over 4 bits/sample over the jitter blocks</a:t>
            </a:r>
          </a:p>
          <a:p>
            <a:pPr>
              <a:lnSpc>
                <a:spcPct val="90000"/>
              </a:lnSpc>
            </a:pPr>
            <a:r>
              <a:rPr lang="en-US" sz="2000" dirty="0">
                <a:latin typeface="Arial" panose="020B0604020202020204" pitchFamily="34" charset="0"/>
                <a:cs typeface="Arial" panose="020B0604020202020204" pitchFamily="34" charset="0"/>
              </a:rPr>
              <a:t>Interrupt samples are estimated (in a way that does not comply with 800-90B) at tenths of bits per sample</a:t>
            </a:r>
          </a:p>
          <a:p>
            <a:pPr>
              <a:lnSpc>
                <a:spcPct val="90000"/>
              </a:lnSpc>
            </a:pPr>
            <a:r>
              <a:rPr lang="en-US" sz="2000" dirty="0">
                <a:latin typeface="Arial" panose="020B0604020202020204" pitchFamily="34" charset="0"/>
                <a:cs typeface="Arial" panose="020B0604020202020204" pitchFamily="34" charset="0"/>
              </a:rPr>
              <a:t>Jitter gives amazingly high rate independent of other activity (This is why Linux and Apple adopted it especially for boot entropy)</a:t>
            </a:r>
          </a:p>
          <a:p>
            <a:pPr>
              <a:lnSpc>
                <a:spcPct val="90000"/>
              </a:lnSpc>
            </a:pPr>
            <a:r>
              <a:rPr lang="en-US" sz="2000" dirty="0">
                <a:latin typeface="Arial" panose="020B0604020202020204" pitchFamily="34" charset="0"/>
                <a:cs typeface="Arial" panose="020B0604020202020204" pitchFamily="34" charset="0"/>
              </a:rPr>
              <a:t>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a:t>
            </a:r>
            <a:r>
              <a:rPr lang="en-US" sz="1800" dirty="0" err="1">
                <a:solidFill>
                  <a:srgbClr val="0066CC"/>
                </a:solidFill>
                <a:latin typeface="Calibri" panose="020F0502020204030204" pitchFamily="34" charset="0"/>
                <a:cs typeface="Calibri" panose="020F0502020204030204" pitchFamily="34" charset="0"/>
              </a:rPr>
              <a:t>min_entropy</a:t>
            </a:r>
            <a:r>
              <a:rPr lang="en-US" sz="1800" dirty="0">
                <a:solidFill>
                  <a:srgbClr val="0066CC"/>
                </a:solidFill>
                <a:latin typeface="Calibri" panose="020F0502020204030204" pitchFamily="34" charset="0"/>
                <a:cs typeface="Calibri" panose="020F0502020204030204" pitchFamily="34" charset="0"/>
              </a:rPr>
              <a:t>: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a:t>
            </a:r>
            <a:r>
              <a:rPr lang="en-US" sz="1800" dirty="0" err="1">
                <a:solidFill>
                  <a:srgbClr val="0066CC"/>
                </a:solidFill>
                <a:latin typeface="Calibri" panose="020F0502020204030204" pitchFamily="34" charset="0"/>
                <a:cs typeface="Calibri" panose="020F0502020204030204" pitchFamily="34" charset="0"/>
              </a:rPr>
              <a:t>min_entropy</a:t>
            </a:r>
            <a:r>
              <a:rPr lang="en-US" sz="1800" dirty="0">
                <a:solidFill>
                  <a:srgbClr val="0066CC"/>
                </a:solidFill>
                <a:latin typeface="Calibri" panose="020F0502020204030204" pitchFamily="34" charset="0"/>
                <a:cs typeface="Calibri" panose="020F0502020204030204" pitchFamily="34" charset="0"/>
              </a:rPr>
              <a:t>: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a:t>
            </a:r>
            <a:r>
              <a:rPr lang="en-US" sz="1800" dirty="0" err="1">
                <a:solidFill>
                  <a:srgbClr val="0066CC"/>
                </a:solidFill>
                <a:latin typeface="Calibri" panose="020F0502020204030204" pitchFamily="34" charset="0"/>
                <a:cs typeface="Calibri" panose="020F0502020204030204" pitchFamily="34" charset="0"/>
              </a:rPr>
              <a:t>min_entropy</a:t>
            </a:r>
            <a:r>
              <a:rPr lang="en-US" sz="1800" dirty="0">
                <a:solidFill>
                  <a:srgbClr val="0066CC"/>
                </a:solidFill>
                <a:latin typeface="Calibri" panose="020F0502020204030204" pitchFamily="34" charset="0"/>
                <a:cs typeface="Calibri" panose="020F0502020204030204" pitchFamily="34" charset="0"/>
              </a:rPr>
              <a:t>: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5240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can predict interrupt arrival times”</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828800"/>
            <a:ext cx="8229600" cy="4404360"/>
          </a:xfrm>
        </p:spPr>
        <p:txBody>
          <a:bodyPr/>
          <a:lstStyle/>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a:t>
            </a:r>
            <a:r>
              <a:rPr lang="en-US" sz="1800" dirty="0" err="1">
                <a:solidFill>
                  <a:srgbClr val="0066CC"/>
                </a:solidFill>
                <a:latin typeface="Calibri" panose="020F0502020204030204" pitchFamily="34" charset="0"/>
                <a:cs typeface="Calibri" panose="020F0502020204030204" pitchFamily="34" charset="0"/>
              </a:rPr>
              <a:t>min_entropy</a:t>
            </a:r>
            <a:r>
              <a:rPr lang="en-US" sz="1800" dirty="0">
                <a:solidFill>
                  <a:srgbClr val="0066CC"/>
                </a:solidFill>
                <a:latin typeface="Calibri" panose="020F0502020204030204" pitchFamily="34" charset="0"/>
                <a:cs typeface="Calibri" panose="020F0502020204030204" pitchFamily="34" charset="0"/>
              </a:rPr>
              <a:t>: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981200"/>
            <a:ext cx="8001000" cy="4023360"/>
          </a:xfrm>
        </p:spPr>
        <p:txBody>
          <a:bodyPr/>
          <a:lstStyle/>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a:t>
            </a:r>
            <a:r>
              <a:rPr lang="en-US" sz="1800" dirty="0" err="1">
                <a:solidFill>
                  <a:srgbClr val="0066CC"/>
                </a:solidFill>
                <a:latin typeface="Calibri" panose="020F0502020204030204" pitchFamily="34" charset="0"/>
                <a:cs typeface="Calibri" panose="020F0502020204030204" pitchFamily="34" charset="0"/>
              </a:rPr>
              <a:t>min_entropy</a:t>
            </a:r>
            <a:r>
              <a:rPr lang="en-US" sz="1800" dirty="0">
                <a:solidFill>
                  <a:srgbClr val="0066CC"/>
                </a:solidFill>
                <a:latin typeface="Calibri" panose="020F0502020204030204" pitchFamily="34" charset="0"/>
                <a:cs typeface="Calibri" panose="020F0502020204030204" pitchFamily="34" charset="0"/>
              </a:rPr>
              <a:t>: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431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completely and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 but NIST will increase level of rigor required.  However,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Sometimes there are good surprises in entropy (jitter)</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fooling yourself </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Jettisons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1960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tests, entropy conditioning.  This is the critical component which prevents adversaries from guessing keys.  The output of this system is a seed containing enough “entropy” (more later) to generate keys</a:t>
            </a: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a:t>
            </a:r>
          </a:p>
          <a:p>
            <a:pPr marL="800100" lvl="1" indent="-342900">
              <a:buFont typeface="Arial" panose="020B0604020202020204" pitchFamily="34" charset="0"/>
              <a:buChar char="•"/>
            </a:pPr>
            <a:r>
              <a:rPr lang="en-US" sz="2000" dirty="0">
                <a:latin typeface="+mn-lt"/>
                <a:cs typeface="Calibri" panose="020F0502020204030204" pitchFamily="34" charset="0"/>
              </a:rPr>
              <a:t>The entropy subsystem (the hard part) is specified in NIST 800-90B.  This is the hard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224587"/>
            <a:ext cx="5617554" cy="45572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is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r="-4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72207</TotalTime>
  <Words>3419</Words>
  <Application>Microsoft Macintosh PowerPoint</Application>
  <PresentationFormat>On-screen Show (4:3)</PresentationFormat>
  <Paragraphs>394</Paragraphs>
  <Slides>36</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4134</cp:revision>
  <dcterms:created xsi:type="dcterms:W3CDTF">2013-04-08T19:09:24Z</dcterms:created>
  <dcterms:modified xsi:type="dcterms:W3CDTF">2021-05-24T18:35:06Z</dcterms:modified>
</cp:coreProperties>
</file>