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2"/>
  </p:notesMasterIdLst>
  <p:handoutMasterIdLst>
    <p:handoutMasterId r:id="rId53"/>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5" r:id="rId47"/>
    <p:sldId id="3814" r:id="rId48"/>
    <p:sldId id="3816" r:id="rId49"/>
    <p:sldId id="3817" r:id="rId50"/>
    <p:sldId id="3818" r:id="rId51"/>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794" autoAdjust="0"/>
    <p:restoredTop sz="50000" autoAdjust="0"/>
  </p:normalViewPr>
  <p:slideViewPr>
    <p:cSldViewPr>
      <p:cViewPr varScale="1">
        <p:scale>
          <a:sx n="127" d="100"/>
          <a:sy n="127" d="100"/>
        </p:scale>
        <p:origin x="1136" y="184"/>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490728" y="1524000"/>
            <a:ext cx="8156448" cy="4724400"/>
          </a:xfrm>
        </p:spPr>
        <p:txBody>
          <a:bodyPr/>
          <a:lstStyle/>
          <a:p>
            <a:pPr>
              <a:lnSpc>
                <a:spcPct val="90000"/>
              </a:lnSpc>
            </a:pPr>
            <a:r>
              <a:rPr lang="en-US" sz="2000" dirty="0">
                <a:latin typeface="Arial" panose="020B0604020202020204" pitchFamily="34" charset="0"/>
                <a:cs typeface="Arial" panose="020B0604020202020204" pitchFamily="34" charset="0"/>
              </a:rPr>
              <a:t>What we want to show is that the expected effort to “recreate” the machine state to successfully reproduce the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a:lnSpc>
                <a:spcPct val="90000"/>
              </a:lnSpc>
            </a:pPr>
            <a:r>
              <a:rPr lang="en-US" sz="2000" dirty="0">
                <a:latin typeface="Arial" panose="020B0604020202020204" pitchFamily="34" charset="0"/>
                <a:cs typeface="Arial" panose="020B0604020202020204" pitchFamily="34" charset="0"/>
              </a:rPr>
              <a:t>How?</a:t>
            </a:r>
          </a:p>
          <a:p>
            <a:pPr lvl="1">
              <a:lnSpc>
                <a:spcPct val="90000"/>
              </a:lnSpc>
            </a:pPr>
            <a:r>
              <a:rPr lang="en-US" sz="20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20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1700176014"/>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 </a:t>
            </a:r>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For has test with 10 repeats: 19200 cycles (19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16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CPU/DRAM jitter in cache misses</a:t>
            </a:r>
          </a:p>
          <a:p>
            <a:pPr lvl="0"/>
            <a:r>
              <a:rPr lang="en-US" sz="2000" dirty="0">
                <a:latin typeface="Arial" panose="020B0604020202020204" pitchFamily="34" charset="0"/>
                <a:cs typeface="Arial" panose="020B0604020202020204" pitchFamily="34" charset="0"/>
              </a:rPr>
              <a:t>Unpredictability of initial state of caches, branch predictors, pipelines on entry to jitter execution sampling caused by evolution of state prior to entry.</a:t>
            </a:r>
          </a:p>
          <a:p>
            <a:pPr lvl="1"/>
            <a:r>
              <a:rPr lang="en-US" sz="2000" dirty="0">
                <a:latin typeface="Arial" panose="020B0604020202020204" pitchFamily="34" charset="0"/>
                <a:cs typeface="Arial" panose="020B0604020202020204" pitchFamily="34" charset="0"/>
              </a:rPr>
              <a:t>Evolution caused by planned intermediate execution</a:t>
            </a:r>
          </a:p>
          <a:p>
            <a:pPr lvl="1"/>
            <a:r>
              <a:rPr lang="en-US" sz="2000" dirty="0">
                <a:latin typeface="Arial" panose="020B0604020202020204" pitchFamily="34" charset="0"/>
                <a:cs typeface="Arial" panose="020B0604020202020204" pitchFamily="34" charset="0"/>
              </a:rPr>
              <a:t>Core assignment </a:t>
            </a:r>
          </a:p>
          <a:p>
            <a:pPr lvl="1"/>
            <a:r>
              <a:rPr lang="en-US" sz="2000" dirty="0">
                <a:latin typeface="Arial" panose="020B0604020202020204" pitchFamily="34" charset="0"/>
                <a:cs typeface="Arial" panose="020B0604020202020204" pitchFamily="34" charset="0"/>
              </a:rPr>
              <a:t>Interrupts affected state evolution</a:t>
            </a:r>
          </a:p>
          <a:p>
            <a:pPr lvl="0"/>
            <a:r>
              <a:rPr lang="en-US" sz="2000" dirty="0">
                <a:latin typeface="Arial" panose="020B0604020202020204" pitchFamily="34" charset="0"/>
                <a:cs typeface="Arial" panose="020B0604020202020204" pitchFamily="34" charset="0"/>
              </a:rPr>
              <a:t>Interrupts occurring during an execution jitter sample</a:t>
            </a:r>
          </a:p>
          <a:p>
            <a:pPr lvl="1"/>
            <a:r>
              <a:rPr lang="en-US" sz="2000" dirty="0">
                <a:latin typeface="Arial" panose="020B0604020202020204" pitchFamily="34" charset="0"/>
                <a:cs typeface="Arial" panose="020B0604020202020204" pitchFamily="34" charset="0"/>
              </a:rPr>
              <a:t>Delay processing</a:t>
            </a:r>
          </a:p>
          <a:p>
            <a:pPr lvl="1"/>
            <a:r>
              <a:rPr lang="en-US" sz="2000" dirty="0">
                <a:latin typeface="Arial" panose="020B0604020202020204" pitchFamily="34" charset="0"/>
                <a:cs typeface="Arial" panose="020B0604020202020204" pitchFamily="34" charset="0"/>
              </a:rPr>
              <a:t>Changed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Effect of state on execution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t>20% of code is branches</a:t>
            </a:r>
          </a:p>
          <a:p>
            <a:pPr lvl="0"/>
            <a:r>
              <a:rPr lang="en-US" sz="2000" dirty="0">
                <a:latin typeface="Arial" panose="020B0604020202020204" pitchFamily="34" charset="0"/>
                <a:cs typeface="Arial" panose="020B0604020202020204" pitchFamily="34" charset="0"/>
              </a:rPr>
              <a:t>Correct prediction 80% </a:t>
            </a:r>
          </a:p>
          <a:p>
            <a:pPr lvl="0"/>
            <a:r>
              <a:rPr lang="en-US" sz="2000" dirty="0">
                <a:latin typeface="Arial" panose="020B0604020202020204" pitchFamily="34" charset="0"/>
                <a:cs typeface="Arial" panose="020B0604020202020204" pitchFamily="34" charset="0"/>
              </a:rPr>
              <a:t>2% L1 cache miss</a:t>
            </a:r>
          </a:p>
          <a:p>
            <a:pPr lvl="0"/>
            <a:r>
              <a:rPr lang="en-US" sz="2000" dirty="0">
                <a:latin typeface="Arial" panose="020B0604020202020204" pitchFamily="34" charset="0"/>
                <a:cs typeface="Arial" panose="020B0604020202020204" pitchFamily="34" charset="0"/>
              </a:rPr>
              <a:t>L2 and L3 caches also effect execution.  Should we model this?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performance by 20 – 100% (10 cycle deviation)</a:t>
            </a:r>
          </a:p>
          <a:p>
            <a:r>
              <a:rPr lang="en-US" sz="2000" dirty="0">
                <a:latin typeface="Arial" panose="020B0604020202020204" pitchFamily="34" charset="0"/>
                <a:cs typeface="Arial" panose="020B0604020202020204" pitchFamily="34" charset="0"/>
              </a:rPr>
              <a:t>Effect of virtual to physical memory assignment and paging and TLB misses</a:t>
            </a:r>
          </a:p>
          <a:p>
            <a:r>
              <a:rPr lang="en-US" sz="2000" dirty="0">
                <a:latin typeface="Arial" panose="020B0604020202020204" pitchFamily="34" charset="0"/>
                <a:cs typeface="Arial" panose="020B0604020202020204" pitchFamily="34" charset="0"/>
              </a:rPr>
              <a:t>Serial run of 500000 samples collected serially, establish lower bound of 2.5 bits of variability due to state randomization discounting interrupts during execution and memory jitter.</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Effect of memory jitter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1800" dirty="0">
                <a:latin typeface="Arial" panose="020B0604020202020204" pitchFamily="34" charset="0"/>
                <a:cs typeface="Arial" panose="020B0604020202020204" pitchFamily="34" charset="0"/>
              </a:rPr>
              <a:t>Variability attributable or cache misses:</a:t>
            </a:r>
          </a:p>
          <a:p>
            <a:pPr lvl="1"/>
            <a:r>
              <a:rPr lang="en-US" sz="1800" dirty="0">
                <a:latin typeface="Arial" panose="020B0604020202020204" pitchFamily="34" charset="0"/>
                <a:cs typeface="Arial" panose="020B0604020202020204" pitchFamily="34" charset="0"/>
              </a:rPr>
              <a:t> -(.98 lg(.98)+.02lg(.02))= .14 bit per access</a:t>
            </a:r>
          </a:p>
          <a:p>
            <a:pPr lvl="1"/>
            <a:r>
              <a:rPr lang="en-US" sz="1800" dirty="0">
                <a:latin typeface="Arial" panose="020B0604020202020204" pitchFamily="34" charset="0"/>
                <a:cs typeface="Arial" panose="020B0604020202020204" pitchFamily="34" charset="0"/>
              </a:rPr>
              <a:t>Each miss causes 8 cycle difference</a:t>
            </a:r>
          </a:p>
          <a:p>
            <a:pPr lvl="1"/>
            <a:r>
              <a:rPr lang="en-US" sz="1800" dirty="0">
                <a:latin typeface="Arial" panose="020B0604020202020204" pitchFamily="34" charset="0"/>
                <a:cs typeface="Arial" panose="020B0604020202020204" pitchFamily="34" charset="0"/>
              </a:rPr>
              <a:t>1 bit 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Effect of state randomization prior to entry (wishful thinking version)</a:t>
            </a:r>
          </a:p>
        </p:txBody>
      </p:sp>
      <p:sp>
        <p:nvSpPr>
          <p:cNvPr id="23557" name="Rectangle 3"/>
          <p:cNvSpPr>
            <a:spLocks noGrp="1" noChangeArrowheads="1"/>
          </p:cNvSpPr>
          <p:nvPr>
            <p:ph type="body" idx="1"/>
          </p:nvPr>
        </p:nvSpPr>
        <p:spPr>
          <a:xfrm>
            <a:off x="609600" y="1752605"/>
            <a:ext cx="8001000" cy="4475963"/>
          </a:xfrm>
        </p:spPr>
        <p:txBody>
          <a:bodyPr/>
          <a:lstStyle/>
          <a:p>
            <a:r>
              <a:rPr lang="en-US" sz="2000" dirty="0">
                <a:latin typeface="Arial" panose="020B0604020202020204" pitchFamily="34" charset="0"/>
                <a:cs typeface="Arial" panose="020B0604020202020204" pitchFamily="34" charset="0"/>
              </a:rPr>
              <a:t>Serial run of 500000 samples collected serially, establish lower bound of 2.5 bits of variability due to state randomization discounting interrupts during execution and memory jitter.  This includes TLB, branch and speculation.  Almost no paging.</a:t>
            </a:r>
            <a:endParaRPr lang="en-US" sz="16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Branch prediction succeeds 80% of the time and each failure results in a 40-80 cycle difference.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and execution time during sampling (wishful thinking version)</a:t>
            </a:r>
          </a:p>
        </p:txBody>
      </p:sp>
      <p:sp>
        <p:nvSpPr>
          <p:cNvPr id="23557" name="Rectangle 3"/>
          <p:cNvSpPr>
            <a:spLocks noGrp="1" noChangeArrowheads="1"/>
          </p:cNvSpPr>
          <p:nvPr>
            <p:ph type="body" idx="1"/>
          </p:nvPr>
        </p:nvSpPr>
        <p:spPr>
          <a:xfrm>
            <a:off x="568452" y="2039118"/>
            <a:ext cx="8001000" cy="4475963"/>
          </a:xfrm>
        </p:spPr>
        <p:txBody>
          <a:bodyPr/>
          <a:lstStyle/>
          <a:p>
            <a:pPr lvl="0"/>
            <a:r>
              <a:rPr lang="en-US" sz="2000" dirty="0">
                <a:latin typeface="Arial" panose="020B0604020202020204" pitchFamily="34" charset="0"/>
                <a:cs typeface="Arial" panose="020B0604020202020204" pitchFamily="34" charset="0"/>
              </a:rPr>
              <a:t>Approximately 600 interrupts per sec.  150 per core, one per 6.7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Average duration of hash sample is 19200 cycles</a:t>
            </a:r>
          </a:p>
          <a:p>
            <a:pPr lvl="0"/>
            <a:r>
              <a:rPr lang="en-US" sz="2000" dirty="0">
                <a:latin typeface="Arial" panose="020B0604020202020204" pitchFamily="34" charset="0"/>
                <a:cs typeface="Arial" panose="020B0604020202020204" pitchFamily="34" charset="0"/>
              </a:rPr>
              <a:t>Total duration for 500 calls to jitter is 9.6 </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marL="0" lvl="0" indent="0">
              <a:buNone/>
            </a:pP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72510</TotalTime>
  <Words>4567</Words>
  <Application>Microsoft Macintosh PowerPoint</Application>
  <PresentationFormat>On-screen Show (4:3)</PresentationFormat>
  <Paragraphs>564</Paragraphs>
  <Slides>50</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Sources of Equivocation in Execution Jitter</vt:lpstr>
      <vt:lpstr>Effect of state on execution (wishful thinking version)</vt:lpstr>
      <vt:lpstr>Effect of memory jitter (wishful thinking version)</vt:lpstr>
      <vt:lpstr>Effect of state randomization prior to entry (wishful thinking version)</vt:lpstr>
      <vt:lpstr>Effect of interrupts on state and execution time during sampling (wishful thinking version)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4243</cp:revision>
  <dcterms:created xsi:type="dcterms:W3CDTF">2013-04-08T19:09:24Z</dcterms:created>
  <dcterms:modified xsi:type="dcterms:W3CDTF">2021-06-26T20:59:34Z</dcterms:modified>
</cp:coreProperties>
</file>