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0"/>
  </p:notesMasterIdLst>
  <p:handoutMasterIdLst>
    <p:handoutMasterId r:id="rId61"/>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827" r:id="rId19"/>
    <p:sldId id="3784" r:id="rId20"/>
    <p:sldId id="3828" r:id="rId21"/>
    <p:sldId id="3802" r:id="rId22"/>
    <p:sldId id="3803" r:id="rId23"/>
    <p:sldId id="3785" r:id="rId24"/>
    <p:sldId id="3799" r:id="rId25"/>
    <p:sldId id="3800" r:id="rId26"/>
    <p:sldId id="3786" r:id="rId27"/>
    <p:sldId id="3788" r:id="rId28"/>
    <p:sldId id="3794" r:id="rId29"/>
    <p:sldId id="3790" r:id="rId30"/>
    <p:sldId id="3795" r:id="rId31"/>
    <p:sldId id="3791" r:id="rId32"/>
    <p:sldId id="3796" r:id="rId33"/>
    <p:sldId id="3792" r:id="rId34"/>
    <p:sldId id="3797" r:id="rId35"/>
    <p:sldId id="3793" r:id="rId36"/>
    <p:sldId id="3798" r:id="rId37"/>
    <p:sldId id="3787" r:id="rId38"/>
    <p:sldId id="3789" r:id="rId39"/>
    <p:sldId id="3826" r:id="rId40"/>
    <p:sldId id="3804" r:id="rId41"/>
    <p:sldId id="3805" r:id="rId42"/>
    <p:sldId id="3808" r:id="rId43"/>
    <p:sldId id="3809" r:id="rId44"/>
    <p:sldId id="3812" r:id="rId45"/>
    <p:sldId id="3807" r:id="rId46"/>
    <p:sldId id="3813" r:id="rId47"/>
    <p:sldId id="3815" r:id="rId48"/>
    <p:sldId id="3814" r:id="rId49"/>
    <p:sldId id="3816" r:id="rId50"/>
    <p:sldId id="3825" r:id="rId51"/>
    <p:sldId id="3817" r:id="rId52"/>
    <p:sldId id="3818" r:id="rId53"/>
    <p:sldId id="3823" r:id="rId54"/>
    <p:sldId id="3824" r:id="rId55"/>
    <p:sldId id="3819" r:id="rId56"/>
    <p:sldId id="3820" r:id="rId57"/>
    <p:sldId id="3821" r:id="rId58"/>
    <p:sldId id="3822" r:id="rId59"/>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4" autoAdjust="0"/>
    <p:restoredTop sz="50000" autoAdjust="0"/>
  </p:normalViewPr>
  <p:slideViewPr>
    <p:cSldViewPr>
      <p:cViewPr varScale="1">
        <p:scale>
          <a:sx n="123" d="100"/>
          <a:sy n="123" d="100"/>
        </p:scale>
        <p:origin x="1160"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202925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15070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493182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94630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40252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005040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45441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489650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084284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33900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658267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26725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608757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574947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16627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latin typeface="Calibri" panose="020F0502020204030204" pitchFamily="34" charset="0"/>
                <a:cs typeface="Calibri" panose="020F0502020204030204" pitchFamily="34" charset="0"/>
              </a:rPr>
              <a:t>Entropy and NIST 800-90b</a:t>
            </a:r>
            <a:endParaRPr lang="en-US" sz="3600" dirty="0">
              <a:latin typeface="Calibri" panose="020F0502020204030204" pitchFamily="34" charset="0"/>
              <a:cs typeface="Calibri" panose="020F0502020204030204" pitchFamily="34" charset="0"/>
            </a:endParaRPr>
          </a:p>
          <a:p>
            <a:pPr algn="ctr">
              <a:lnSpc>
                <a:spcPct val="80000"/>
              </a:lnSpc>
              <a:buFontTx/>
              <a:buNone/>
            </a:pPr>
            <a:r>
              <a:rPr lang="en-US" dirty="0">
                <a:latin typeface="Calibri" panose="020F0502020204030204" pitchFamily="34" charset="0"/>
                <a:cs typeface="Calibri" panose="020F0502020204030204" pitchFamily="34" charset="0"/>
              </a:rPr>
              <a:t>A personal journey</a:t>
            </a:r>
          </a:p>
        </p:txBody>
      </p:sp>
      <p:sp>
        <p:nvSpPr>
          <p:cNvPr id="16390" name="Text Box 1028"/>
          <p:cNvSpPr txBox="1">
            <a:spLocks noChangeArrowheads="1"/>
          </p:cNvSpPr>
          <p:nvPr/>
        </p:nvSpPr>
        <p:spPr bwMode="auto">
          <a:xfrm>
            <a:off x="304800" y="5638800"/>
            <a:ext cx="8610600" cy="1261884"/>
          </a:xfrm>
          <a:prstGeom prst="rect">
            <a:avLst/>
          </a:prstGeom>
          <a:noFill/>
          <a:ln w="12700" cap="sq">
            <a:noFill/>
            <a:miter lim="800000"/>
            <a:headEnd type="none" w="sm" len="sm"/>
            <a:tailEnd type="none" w="sm" len="sm"/>
          </a:ln>
        </p:spPr>
        <p:txBody>
          <a:bodyPr wrap="square">
            <a:spAutoFit/>
          </a:bodyPr>
          <a:lstStyle/>
          <a:p>
            <a:pPr algn="l"/>
            <a:r>
              <a:rPr lang="en-US" sz="1600" dirty="0">
                <a:latin typeface="Calibri" panose="020F0502020204030204" pitchFamily="34" charset="0"/>
                <a:cs typeface="Calibri" panose="020F0502020204030204" pitchFamily="34" charset="0"/>
              </a:rPr>
              <a:t>© 2004-2021, John L. Manferdelli.</a:t>
            </a:r>
          </a:p>
          <a:p>
            <a:pPr algn="l"/>
            <a:r>
              <a:rPr lang="en-US" sz="1200" i="1" dirty="0">
                <a:latin typeface="Calibri" panose="020F0502020204030204" pitchFamily="34" charset="0"/>
                <a:cs typeface="Calibri" panose="020F0502020204030204" pitchFamily="34"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panose="020B0604020202020204" pitchFamily="34" charset="0"/>
                <a:cs typeface="Arial" panose="020B0604020202020204" pitchFamily="34" charset="0"/>
              </a:rPr>
              <a:t>John </a:t>
            </a:r>
            <a:r>
              <a:rPr lang="en-US" sz="2400" dirty="0" err="1">
                <a:latin typeface="Arial" panose="020B0604020202020204" pitchFamily="34" charset="0"/>
                <a:cs typeface="Arial" panose="020B0604020202020204" pitchFamily="34" charset="0"/>
              </a:rPr>
              <a:t>Manferdelli</a:t>
            </a:r>
            <a:endParaRPr lang="en-US" sz="2000" dirty="0">
              <a:latin typeface="Arial" panose="020B0604020202020204" pitchFamily="34" charset="0"/>
              <a:cs typeface="Arial" panose="020B0604020202020204" pitchFamily="34" charset="0"/>
            </a:endParaRPr>
          </a:p>
          <a:p>
            <a:pPr algn="r"/>
            <a:r>
              <a:rPr lang="en-US" sz="2000" dirty="0">
                <a:latin typeface="Arial" panose="020B0604020202020204" pitchFamily="34" charset="0"/>
                <a:cs typeface="Arial" panose="020B0604020202020204" pitchFamily="34"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Some entropy source calculations</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latin typeface="Calibri" panose="020F0502020204030204" pitchFamily="34" charset="0"/>
                    <a:cs typeface="Calibri" panose="020F0502020204030204" pitchFamily="34" charset="0"/>
                  </a:rPr>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libri" panose="020F0502020204030204" pitchFamily="34" charset="0"/>
                  <a:cs typeface="Calibri" panose="020F0502020204030204" pitchFamily="34"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latin typeface="Calibri" panose="020F0502020204030204" pitchFamily="34" charset="0"/>
                    <a:cs typeface="Calibri" panose="020F0502020204030204" pitchFamily="34" charset="0"/>
                  </a:rPr>
                  <a:t>.  </a:t>
                </a:r>
              </a:p>
              <a:p>
                <a:pPr lvl="1">
                  <a:lnSpc>
                    <a:spcPct val="90000"/>
                  </a:lnSpc>
                  <a:spcBef>
                    <a:spcPts val="0"/>
                  </a:spcBef>
                </a:pPr>
                <a:r>
                  <a:rPr lang="en-US" sz="2000" dirty="0">
                    <a:latin typeface="Calibri" panose="020F0502020204030204" pitchFamily="34" charset="0"/>
                    <a:cs typeface="Calibri" panose="020F0502020204030204" pitchFamily="34" charset="0"/>
                  </a:rPr>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latin typeface="Calibri" panose="020F0502020204030204" pitchFamily="34" charset="0"/>
                  <a:cs typeface="Calibri" panose="020F0502020204030204" pitchFamily="34" charset="0"/>
                </a:endParaRPr>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A “conditioner,” like a hash function, can take biased noise samples and “even them.”</a:t>
                </a:r>
              </a:p>
              <a:p>
                <a:pPr>
                  <a:lnSpc>
                    <a:spcPct val="90000"/>
                  </a:lnSpc>
                </a:pPr>
                <a:endParaRPr lang="en-US" sz="2400" dirty="0"/>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901" t="-1993" r="-1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0"/>
            <a:ext cx="8763000" cy="838200"/>
          </a:xfrm>
        </p:spPr>
        <p:txBody>
          <a:bodyPr/>
          <a:lstStyle/>
          <a:p>
            <a:r>
              <a:rPr lang="en-US" sz="3600" dirty="0">
                <a:latin typeface="Calibri" panose="020F0502020204030204" pitchFamily="34" charset="0"/>
                <a:cs typeface="Calibri" panose="020F0502020204030204" pitchFamily="34" charset="0"/>
              </a:rPr>
              <a:t>Other measures of entropy</a:t>
            </a:r>
          </a:p>
        </p:txBody>
      </p:sp>
      <mc:AlternateContent xmlns:mc="http://schemas.openxmlformats.org/markup-compatibility/2006">
        <mc:Choice xmlns:a14="http://schemas.microsoft.com/office/drawing/2010/main"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latin typeface="Calibri" panose="020F0502020204030204" pitchFamily="34" charset="0"/>
                    <a:cs typeface="Calibri" panose="020F0502020204030204" pitchFamily="34" charset="0"/>
                  </a:rPr>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they are equal for a flat distribution.</a:t>
                </a:r>
              </a:p>
              <a:p>
                <a:pPr>
                  <a:lnSpc>
                    <a:spcPct val="90000"/>
                  </a:lnSpc>
                </a:pPr>
                <a:r>
                  <a:rPr lang="en-US" sz="2000" dirty="0">
                    <a:latin typeface="Calibri" panose="020F0502020204030204" pitchFamily="34" charset="0"/>
                    <a:cs typeface="Calibri" panose="020F0502020204030204" pitchFamily="34" charset="0"/>
                  </a:rPr>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latin typeface="Calibri" panose="020F0502020204030204" pitchFamily="34" charset="0"/>
                    <a:cs typeface="Calibri" panose="020F0502020204030204" pitchFamily="34" charset="0"/>
                  </a:rPr>
                  <a:t>.  Here’s why:</a:t>
                </a:r>
              </a:p>
              <a:p>
                <a:pPr lvl="1">
                  <a:lnSpc>
                    <a:spcPct val="90000"/>
                  </a:lnSpc>
                </a:pPr>
                <a:r>
                  <a:rPr lang="en-US" sz="2000" dirty="0">
                    <a:latin typeface="Calibri" panose="020F0502020204030204" pitchFamily="34" charset="0"/>
                    <a:cs typeface="Calibri" panose="020F0502020204030204" pitchFamily="34" charset="0"/>
                  </a:rPr>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latin typeface="Calibri" panose="020F0502020204030204" pitchFamily="34" charset="0"/>
                    <a:cs typeface="Calibri" panose="020F0502020204030204" pitchFamily="34" charset="0"/>
                  </a:rPr>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latin typeface="Calibri" panose="020F0502020204030204" pitchFamily="34" charset="0"/>
                    <a:cs typeface="Calibri" panose="020F0502020204030204" pitchFamily="34" charset="0"/>
                  </a:rPr>
                  <a:t>, for large </a:t>
                </a:r>
                <a14:m>
                  <m:oMath xmlns:m="http://schemas.openxmlformats.org/officeDocument/2006/math">
                    <m:r>
                      <a:rPr lang="en-US" sz="2000" b="0" i="1" smtClean="0">
                        <a:latin typeface="Cambria Math" panose="02040503050406030204" pitchFamily="18" charset="0"/>
                      </a:rPr>
                      <m:t>𝑛</m:t>
                    </m:r>
                  </m:oMath>
                </a14:m>
                <a:r>
                  <a:rPr lang="en-US" sz="2000" dirty="0">
                    <a:latin typeface="Calibri" panose="020F0502020204030204" pitchFamily="34" charset="0"/>
                    <a:cs typeface="Calibri" panose="020F0502020204030204" pitchFamily="34" charset="0"/>
                  </a:rPr>
                  <a:t>.  This gives a distortedly pessimistic measure of an attacker’s chance of succeeding.</a:t>
                </a:r>
              </a:p>
            </p:txBody>
          </p:sp>
        </mc:Choice>
        <mc:Fallback>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790" t="-9068" r="-94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76200" y="0"/>
            <a:ext cx="8839200" cy="914400"/>
          </a:xfrm>
        </p:spPr>
        <p:txBody>
          <a:bodyPr/>
          <a:lstStyle/>
          <a:p>
            <a:r>
              <a:rPr lang="en-US" sz="3600" dirty="0">
                <a:latin typeface="Calibri" panose="020F0502020204030204" pitchFamily="34" charset="0"/>
                <a:cs typeface="Calibri" panose="020F0502020204030204" pitchFamily="34" charset="0"/>
              </a:rPr>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latin typeface="Calibri" panose="020F0502020204030204" pitchFamily="34" charset="0"/>
                <a:cs typeface="Calibri" panose="020F0502020204030204" pitchFamily="34" charset="0"/>
              </a:rPr>
              <a:t>Hardware</a:t>
            </a:r>
          </a:p>
          <a:p>
            <a:pPr lvl="1"/>
            <a:r>
              <a:rPr lang="en-US" sz="2000" dirty="0">
                <a:latin typeface="Calibri" panose="020F0502020204030204" pitchFamily="34" charset="0"/>
                <a:cs typeface="Calibri" panose="020F0502020204030204" pitchFamily="34" charset="0"/>
              </a:rPr>
              <a:t>Radioactive decay</a:t>
            </a:r>
          </a:p>
          <a:p>
            <a:pPr lvl="1"/>
            <a:r>
              <a:rPr lang="en-US" sz="2000" dirty="0">
                <a:latin typeface="Calibri" panose="020F0502020204030204" pitchFamily="34" charset="0"/>
                <a:cs typeface="Calibri" panose="020F0502020204030204" pitchFamily="34" charset="0"/>
              </a:rPr>
              <a:t>Thermodynamics (Johnson noise, …)</a:t>
            </a:r>
          </a:p>
          <a:p>
            <a:pPr lvl="1"/>
            <a:r>
              <a:rPr lang="en-US" sz="2000" dirty="0">
                <a:latin typeface="Calibri" panose="020F0502020204030204" pitchFamily="34" charset="0"/>
                <a:cs typeface="Calibri" panose="020F0502020204030204" pitchFamily="34" charset="0"/>
              </a:rPr>
              <a:t>Oscillator jitter</a:t>
            </a:r>
          </a:p>
          <a:p>
            <a:pPr lvl="1"/>
            <a:r>
              <a:rPr lang="en-US" sz="2000" dirty="0">
                <a:latin typeface="Calibri" panose="020F0502020204030204" pitchFamily="34" charset="0"/>
                <a:cs typeface="Calibri" panose="020F0502020204030204" pitchFamily="34" charset="0"/>
              </a:rPr>
              <a:t>Unsynchronized ring oscillators (Intel’s HW RNG is based on this)</a:t>
            </a:r>
          </a:p>
          <a:p>
            <a:pPr lvl="1"/>
            <a:r>
              <a:rPr lang="en-US" sz="2000" dirty="0">
                <a:latin typeface="Calibri" panose="020F0502020204030204" pitchFamily="34" charset="0"/>
                <a:cs typeface="Calibri" panose="020F0502020204030204" pitchFamily="34" charset="0"/>
              </a:rPr>
              <a:t>Noisy diodes</a:t>
            </a:r>
          </a:p>
          <a:p>
            <a:pPr lvl="1"/>
            <a:r>
              <a:rPr lang="en-US" sz="2000" dirty="0">
                <a:latin typeface="Calibri" panose="020F0502020204030204" pitchFamily="34" charset="0"/>
                <a:cs typeface="Calibri" panose="020F0502020204030204" pitchFamily="34" charset="0"/>
              </a:rPr>
              <a:t>“Open pins” on Raspberry Pi’s</a:t>
            </a:r>
          </a:p>
          <a:p>
            <a:pPr lvl="1"/>
            <a:r>
              <a:rPr lang="en-US" sz="2000" dirty="0">
                <a:latin typeface="Calibri" panose="020F0502020204030204" pitchFamily="34" charset="0"/>
                <a:cs typeface="Calibri" panose="020F0502020204030204" pitchFamily="34" charset="0"/>
              </a:rPr>
              <a:t>Coin tosses (with a fair coin)</a:t>
            </a:r>
          </a:p>
          <a:p>
            <a:r>
              <a:rPr lang="en-US" sz="2000" dirty="0">
                <a:latin typeface="Calibri" panose="020F0502020204030204" pitchFamily="34" charset="0"/>
                <a:cs typeface="Calibri" panose="020F0502020204030204" pitchFamily="34" charset="0"/>
              </a:rPr>
              <a:t>Finding the probability</a:t>
            </a:r>
          </a:p>
          <a:p>
            <a:pPr marL="0" indent="0">
              <a:buNone/>
            </a:pPr>
            <a:r>
              <a:rPr lang="en-US" sz="2000" dirty="0">
                <a:latin typeface="Calibri" panose="020F0502020204030204" pitchFamily="34" charset="0"/>
                <a:cs typeface="Calibri" panose="020F0502020204030204" pitchFamily="34" charset="0"/>
              </a:rPr>
              <a:t>     distribution is easy: </a:t>
            </a:r>
            <a:r>
              <a:rPr lang="en-US" sz="2000" dirty="0">
                <a:solidFill>
                  <a:srgbClr val="0066CC"/>
                </a:solidFill>
                <a:latin typeface="Calibri" panose="020F0502020204030204" pitchFamily="34" charset="0"/>
                <a:cs typeface="Calibri" panose="020F0502020204030204" pitchFamily="34" charset="0"/>
              </a:rPr>
              <a:t>ask a physicist</a:t>
            </a:r>
          </a:p>
          <a:p>
            <a:r>
              <a:rPr lang="en-US" sz="2000" dirty="0">
                <a:latin typeface="Calibri" panose="020F0502020204030204" pitchFamily="34" charset="0"/>
                <a:cs typeface="Calibri" panose="020F0502020204030204" pitchFamily="34" charset="0"/>
              </a:rPr>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152400" y="0"/>
            <a:ext cx="8839200" cy="759023"/>
          </a:xfrm>
        </p:spPr>
        <p:txBody>
          <a:bodyPr/>
          <a:lstStyle/>
          <a:p>
            <a:r>
              <a:rPr lang="en-US" sz="3600" dirty="0">
                <a:latin typeface="Calibri" panose="020F0502020204030204" pitchFamily="34" charset="0"/>
                <a:cs typeface="Calibri" panose="020F0502020204030204" pitchFamily="34" charset="0"/>
              </a:rPr>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latin typeface="Calibri" panose="020F0502020204030204" pitchFamily="34" charset="0"/>
                <a:cs typeface="Calibri" panose="020F0502020204030204" pitchFamily="34" charset="0"/>
              </a:rPr>
              <a:t>Software sources have been pseudo-science based</a:t>
            </a:r>
          </a:p>
          <a:p>
            <a:r>
              <a:rPr lang="en-US" sz="2000" dirty="0">
                <a:latin typeface="Calibri" panose="020F0502020204030204" pitchFamily="34" charset="0"/>
                <a:cs typeface="Calibri" panose="020F0502020204030204" pitchFamily="34" charset="0"/>
              </a:rPr>
              <a:t>Here is a list (</a:t>
            </a:r>
            <a:r>
              <a:rPr lang="en-US" sz="2000" dirty="0">
                <a:solidFill>
                  <a:schemeClr val="accent2"/>
                </a:solidFill>
                <a:latin typeface="Calibri" panose="020F0502020204030204" pitchFamily="34" charset="0"/>
                <a:cs typeface="Calibri" panose="020F0502020204030204" pitchFamily="34" charset="0"/>
              </a:rPr>
              <a:t>Red</a:t>
            </a:r>
            <a:r>
              <a:rPr lang="en-US" sz="2000" dirty="0">
                <a:latin typeface="Calibri" panose="020F0502020204030204" pitchFamily="34" charset="0"/>
                <a:cs typeface="Calibri" panose="020F0502020204030204" pitchFamily="34" charset="0"/>
              </a:rPr>
              <a:t> is bad. Why? Don’t know distribution, also entropy starvation, non-stationarity. Vulnerable to side channels. </a:t>
            </a:r>
            <a:r>
              <a:rPr lang="en-US" sz="2000" dirty="0">
                <a:solidFill>
                  <a:srgbClr val="00B050"/>
                </a:solidFill>
                <a:latin typeface="Calibri" panose="020F0502020204030204" pitchFamily="34" charset="0"/>
                <a:cs typeface="Calibri" panose="020F0502020204030204" pitchFamily="34" charset="0"/>
              </a:rPr>
              <a:t>Green</a:t>
            </a:r>
            <a:r>
              <a:rPr lang="en-US" sz="2000" dirty="0">
                <a:latin typeface="Calibri" panose="020F0502020204030204" pitchFamily="34" charset="0"/>
                <a:cs typeface="Calibri" panose="020F0502020204030204" pitchFamily="34" charset="0"/>
              </a:rPr>
              <a:t> is new and evidently does not have these drawbacks.)</a:t>
            </a:r>
          </a:p>
          <a:p>
            <a:pPr lvl="1"/>
            <a:r>
              <a:rPr lang="en-US" sz="2000" dirty="0">
                <a:solidFill>
                  <a:schemeClr val="accent6"/>
                </a:solidFill>
                <a:latin typeface="Calibri" panose="020F0502020204030204" pitchFamily="34" charset="0"/>
                <a:cs typeface="Calibri" panose="020F0502020204030204" pitchFamily="34" charset="0"/>
              </a:rPr>
              <a:t>Disk arm speed variation</a:t>
            </a:r>
          </a:p>
          <a:p>
            <a:pPr lvl="1"/>
            <a:r>
              <a:rPr lang="en-US" sz="2000" dirty="0">
                <a:solidFill>
                  <a:schemeClr val="accent6"/>
                </a:solidFill>
                <a:latin typeface="Calibri" panose="020F0502020204030204" pitchFamily="34" charset="0"/>
                <a:cs typeface="Calibri" panose="020F0502020204030204" pitchFamily="34" charset="0"/>
              </a:rPr>
              <a:t>Process id, thread id (predictable)</a:t>
            </a:r>
          </a:p>
          <a:p>
            <a:pPr lvl="1"/>
            <a:r>
              <a:rPr lang="en-US" sz="2000" dirty="0">
                <a:solidFill>
                  <a:schemeClr val="accent6"/>
                </a:solidFill>
                <a:latin typeface="Calibri" panose="020F0502020204030204" pitchFamily="34" charset="0"/>
                <a:cs typeface="Calibri" panose="020F0502020204030204" pitchFamily="34" charset="0"/>
              </a:rPr>
              <a:t>Interrupt arrival time</a:t>
            </a:r>
          </a:p>
          <a:p>
            <a:pPr lvl="1"/>
            <a:r>
              <a:rPr lang="en-US" sz="2000" dirty="0">
                <a:solidFill>
                  <a:schemeClr val="accent6"/>
                </a:solidFill>
                <a:latin typeface="Calibri" panose="020F0502020204030204" pitchFamily="34" charset="0"/>
                <a:cs typeface="Calibri" panose="020F0502020204030204" pitchFamily="34" charset="0"/>
              </a:rPr>
              <a:t>Ticks since boot</a:t>
            </a:r>
          </a:p>
          <a:p>
            <a:pPr lvl="1"/>
            <a:r>
              <a:rPr lang="en-US" sz="2000" dirty="0">
                <a:solidFill>
                  <a:schemeClr val="accent6"/>
                </a:solidFill>
                <a:latin typeface="Calibri" panose="020F0502020204030204" pitchFamily="34" charset="0"/>
                <a:cs typeface="Calibri" panose="020F0502020204030204" pitchFamily="34" charset="0"/>
              </a:rPr>
              <a:t>Cursor, mouse</a:t>
            </a:r>
          </a:p>
          <a:p>
            <a:pPr lvl="1"/>
            <a:r>
              <a:rPr lang="en-US" sz="2000" dirty="0">
                <a:solidFill>
                  <a:srgbClr val="33CC33"/>
                </a:solidFill>
                <a:latin typeface="Calibri" panose="020F0502020204030204" pitchFamily="34" charset="0"/>
                <a:cs typeface="Calibri" panose="020F0502020204030204" pitchFamily="34" charset="0"/>
              </a:rPr>
              <a:t>New: execution jitter</a:t>
            </a:r>
          </a:p>
          <a:p>
            <a:pPr>
              <a:spcBef>
                <a:spcPts val="0"/>
              </a:spcBef>
            </a:pPr>
            <a:r>
              <a:rPr lang="en-US" sz="2000" dirty="0">
                <a:solidFill>
                  <a:schemeClr val="tx2"/>
                </a:solidFill>
                <a:latin typeface="Calibri" panose="020F0502020204030204" pitchFamily="34" charset="0"/>
                <a:cs typeface="Calibri" panose="020F0502020204030204" pitchFamily="34" charset="0"/>
              </a:rPr>
              <a:t>Finding the probability</a:t>
            </a:r>
          </a:p>
          <a:p>
            <a:pPr marL="0" indent="0">
              <a:spcBef>
                <a:spcPts val="0"/>
              </a:spcBef>
              <a:buNone/>
            </a:pPr>
            <a:r>
              <a:rPr lang="en-US" sz="2400" dirty="0">
                <a:solidFill>
                  <a:schemeClr val="tx2"/>
                </a:solidFill>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distribution is hard</a:t>
            </a:r>
          </a:p>
          <a:p>
            <a:pPr marL="0" indent="0">
              <a:spcBef>
                <a:spcPts val="0"/>
              </a:spcBef>
              <a:buNone/>
            </a:pPr>
            <a:r>
              <a:rPr lang="en-US" sz="2000" dirty="0">
                <a:solidFill>
                  <a:schemeClr val="tx2"/>
                </a:solidFill>
                <a:latin typeface="Calibri" panose="020F0502020204030204" pitchFamily="34" charset="0"/>
                <a:cs typeface="Calibri" panose="020F0502020204030204" pitchFamily="34" charset="0"/>
              </a:rPr>
              <a:t>     or impossible </a:t>
            </a:r>
            <a:r>
              <a:rPr lang="en-US" sz="2000" dirty="0">
                <a:solidFill>
                  <a:srgbClr val="33CC33"/>
                </a:solidFill>
                <a:latin typeface="Calibri" panose="020F0502020204030204" pitchFamily="34" charset="0"/>
                <a:cs typeface="Calibri" panose="020F0502020204030204" pitchFamily="34" charset="0"/>
              </a:rPr>
              <a:t>except for jitter</a:t>
            </a:r>
          </a:p>
          <a:p>
            <a:pPr marL="0" indent="0">
              <a:spcBef>
                <a:spcPts val="0"/>
              </a:spcBef>
              <a:buNone/>
            </a:pPr>
            <a:r>
              <a:rPr lang="en-US" sz="2000" dirty="0">
                <a:solidFill>
                  <a:srgbClr val="33CC33"/>
                </a:solidFill>
                <a:latin typeface="Calibri" panose="020F0502020204030204" pitchFamily="34" charset="0"/>
                <a:cs typeface="Calibri" panose="020F0502020204030204" pitchFamily="34" charset="0"/>
              </a:rPr>
              <a:t>     then you can </a:t>
            </a:r>
            <a:r>
              <a:rPr lang="en-US" sz="2000" dirty="0">
                <a:solidFill>
                  <a:srgbClr val="0066CC"/>
                </a:solidFill>
                <a:latin typeface="Calibri" panose="020F0502020204030204" pitchFamily="34" charset="0"/>
                <a:cs typeface="Calibri" panose="020F0502020204030204" pitchFamily="34" charset="0"/>
              </a:rPr>
              <a:t>ask a </a:t>
            </a:r>
          </a:p>
          <a:p>
            <a:pPr marL="0" indent="0">
              <a:spcBef>
                <a:spcPts val="0"/>
              </a:spcBef>
              <a:buNone/>
            </a:pPr>
            <a:r>
              <a:rPr lang="en-US" sz="2000" dirty="0">
                <a:solidFill>
                  <a:srgbClr val="0066CC"/>
                </a:solidFill>
                <a:latin typeface="Calibri" panose="020F0502020204030204" pitchFamily="34" charset="0"/>
                <a:cs typeface="Calibri" panose="020F0502020204030204" pitchFamily="34" charset="0"/>
              </a:rPr>
              <a:t>     cryptographer</a:t>
            </a: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latin typeface="Calibri" panose="020F0502020204030204" pitchFamily="34" charset="0"/>
                <a:cs typeface="Calibri" panose="020F0502020204030204" pitchFamily="34" charset="0"/>
              </a:rPr>
              <a:t>2008: Basic structure: We know it’s hard.  Document it.</a:t>
            </a:r>
          </a:p>
          <a:p>
            <a:pPr>
              <a:lnSpc>
                <a:spcPct val="90000"/>
              </a:lnSpc>
            </a:pPr>
            <a:r>
              <a:rPr lang="en-US" sz="2000" dirty="0">
                <a:latin typeface="Calibri" panose="020F0502020204030204" pitchFamily="34" charset="0"/>
                <a:cs typeface="Calibri" panose="020F0502020204030204" pitchFamily="34" charset="0"/>
              </a:rPr>
              <a:t>2012:  We’re worried about entropy, here are a bunch of tests to run</a:t>
            </a:r>
          </a:p>
          <a:p>
            <a:pPr lvl="1">
              <a:lnSpc>
                <a:spcPct val="90000"/>
              </a:lnSpc>
            </a:pPr>
            <a:r>
              <a:rPr lang="en-US" sz="1800" dirty="0">
                <a:latin typeface="Calibri" panose="020F0502020204030204" pitchFamily="34" charset="0"/>
                <a:cs typeface="Calibri" panose="020F0502020204030204" pitchFamily="34" charset="0"/>
              </a:rPr>
              <a:t>Justification for software entropy is ad hoc or non-existent: “interrupt arrival times are impossible to guess.” (wrong).</a:t>
            </a:r>
          </a:p>
          <a:p>
            <a:pPr lvl="1">
              <a:lnSpc>
                <a:spcPct val="90000"/>
              </a:lnSpc>
            </a:pPr>
            <a:r>
              <a:rPr lang="en-US" sz="1800" dirty="0">
                <a:latin typeface="Calibri" panose="020F0502020204030204" pitchFamily="34" charset="0"/>
                <a:cs typeface="Calibri" panose="020F0502020204030204" pitchFamily="34" charset="0"/>
              </a:rPr>
              <a:t>Use HW if you can: Intel’s Ivy bridge RNG (launched 2012)</a:t>
            </a:r>
          </a:p>
          <a:p>
            <a:pPr>
              <a:lnSpc>
                <a:spcPct val="90000"/>
              </a:lnSpc>
            </a:pPr>
            <a:r>
              <a:rPr lang="en-US" sz="2000" dirty="0">
                <a:latin typeface="Calibri" panose="020F0502020204030204" pitchFamily="34" charset="0"/>
                <a:cs typeface="Calibri" panose="020F0502020204030204" pitchFamily="34" charset="0"/>
              </a:rPr>
              <a:t>2016:  People who don’t have a good probability model for their noise sources, don’t have entropy.</a:t>
            </a:r>
          </a:p>
          <a:p>
            <a:pPr lvl="1">
              <a:lnSpc>
                <a:spcPct val="90000"/>
              </a:lnSpc>
            </a:pPr>
            <a:r>
              <a:rPr lang="en-US" sz="1800" dirty="0">
                <a:latin typeface="Calibri" panose="020F0502020204030204" pitchFamily="34" charset="0"/>
                <a:cs typeface="Calibri" panose="020F0502020204030204" pitchFamily="34" charset="0"/>
              </a:rPr>
              <a:t>Let’s use hardware as a model, hardware sources have distributions</a:t>
            </a:r>
          </a:p>
          <a:p>
            <a:pPr lvl="1">
              <a:lnSpc>
                <a:spcPct val="90000"/>
              </a:lnSpc>
            </a:pPr>
            <a:r>
              <a:rPr lang="en-US" sz="1800" dirty="0">
                <a:latin typeface="Calibri" panose="020F0502020204030204" pitchFamily="34" charset="0"/>
                <a:cs typeface="Calibri" panose="020F0502020204030204" pitchFamily="34" charset="0"/>
              </a:rPr>
              <a:t>Health tests are important because there can be failures</a:t>
            </a:r>
          </a:p>
          <a:p>
            <a:pPr lvl="1">
              <a:lnSpc>
                <a:spcPct val="90000"/>
              </a:lnSpc>
            </a:pPr>
            <a:r>
              <a:rPr lang="en-US" sz="1800" dirty="0">
                <a:latin typeface="Calibri" panose="020F0502020204030204" pitchFamily="34" charset="0"/>
                <a:cs typeface="Calibri" panose="020F0502020204030204" pitchFamily="34" charset="0"/>
              </a:rPr>
              <a:t>Should software entropy have more lax standards? </a:t>
            </a:r>
            <a:r>
              <a:rPr lang="en-US" sz="1800" dirty="0">
                <a:solidFill>
                  <a:srgbClr val="FF0000"/>
                </a:solidFill>
                <a:latin typeface="Calibri" panose="020F0502020204030204" pitchFamily="34" charset="0"/>
                <a:cs typeface="Calibri" panose="020F0502020204030204" pitchFamily="34" charset="0"/>
              </a:rPr>
              <a:t>[No!]</a:t>
            </a:r>
          </a:p>
          <a:p>
            <a:pPr>
              <a:lnSpc>
                <a:spcPct val="90000"/>
              </a:lnSpc>
            </a:pPr>
            <a:r>
              <a:rPr lang="en-US" sz="2000" dirty="0">
                <a:latin typeface="Calibri" panose="020F0502020204030204" pitchFamily="34" charset="0"/>
                <a:cs typeface="Calibri" panose="020F0502020204030204" pitchFamily="34" charset="0"/>
              </a:rPr>
              <a:t>2018: No, seriously, you have to justify entropy estimators even for a software noise source, so you need source probability models.</a:t>
            </a:r>
          </a:p>
          <a:p>
            <a:pPr lvl="1">
              <a:lnSpc>
                <a:spcPct val="90000"/>
              </a:lnSpc>
            </a:pPr>
            <a:r>
              <a:rPr lang="en-US" sz="1800" dirty="0">
                <a:latin typeface="Calibri" panose="020F0502020204030204" pitchFamily="34" charset="0"/>
                <a:cs typeface="Calibri" panose="020F0502020204030204" pitchFamily="34" charset="0"/>
              </a:rPr>
              <a:t>Here are more tests (restart) so it’s harder to cheat especially at boot</a:t>
            </a:r>
          </a:p>
          <a:p>
            <a:pPr lvl="1">
              <a:lnSpc>
                <a:spcPct val="90000"/>
              </a:lnSpc>
            </a:pPr>
            <a:r>
              <a:rPr lang="en-US" sz="1800" dirty="0">
                <a:latin typeface="Calibri" panose="020F0502020204030204" pitchFamily="34" charset="0"/>
                <a:cs typeface="Calibri" panose="020F0502020204030204" pitchFamily="34" charset="0"/>
              </a:rPr>
              <a:t>New software techniques arise (jitter)</a:t>
            </a:r>
          </a:p>
          <a:p>
            <a:pPr lvl="1">
              <a:lnSpc>
                <a:spcPct val="90000"/>
              </a:lnSpc>
            </a:pPr>
            <a:r>
              <a:rPr lang="en-US" sz="1800" dirty="0">
                <a:latin typeface="Calibri" panose="020F0502020204030204" pitchFamily="34" charset="0"/>
                <a:cs typeface="Calibri" panose="020F0502020204030204" pitchFamily="34" charset="0"/>
              </a:rPr>
              <a:t>Linux and some BSD entropy is justified</a:t>
            </a:r>
            <a:endParaRPr lang="en-US" sz="2000" dirty="0">
              <a:latin typeface="Calibri" panose="020F0502020204030204" pitchFamily="34" charset="0"/>
              <a:cs typeface="Calibri" panose="020F0502020204030204" pitchFamily="34" charset="0"/>
            </a:endParaRPr>
          </a:p>
          <a:p>
            <a:pPr lvl="1">
              <a:lnSpc>
                <a:spcPct val="90000"/>
              </a:lnSpc>
            </a:pPr>
            <a:r>
              <a:rPr lang="en-US" sz="1800" dirty="0">
                <a:latin typeface="Calibri" panose="020F0502020204030204" pitchFamily="34" charset="0"/>
                <a:cs typeface="Calibri" panose="020F0502020204030204" pitchFamily="34" charset="0"/>
              </a:rPr>
              <a:t>By the way, future standard will be stricter [2021]</a:t>
            </a:r>
            <a:endParaRPr lang="en-US" sz="16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915400" cy="838200"/>
          </a:xfrm>
        </p:spPr>
        <p:txBody>
          <a:bodyPr/>
          <a:lstStyle/>
          <a:p>
            <a:r>
              <a:rPr lang="en-US" sz="3600" dirty="0">
                <a:latin typeface="Calibri" panose="020F0502020204030204" pitchFamily="34" charset="0"/>
                <a:cs typeface="Calibri" panose="020F0502020204030204" pitchFamily="34" charset="0"/>
              </a:rPr>
              <a:t>A new hope</a:t>
            </a:r>
          </a:p>
        </p:txBody>
      </p:sp>
      <p:sp>
        <p:nvSpPr>
          <p:cNvPr id="23557" name="Rectangle 3"/>
          <p:cNvSpPr>
            <a:spLocks noGrp="1" noChangeArrowheads="1"/>
          </p:cNvSpPr>
          <p:nvPr>
            <p:ph type="body" idx="1"/>
          </p:nvPr>
        </p:nvSpPr>
        <p:spPr>
          <a:xfrm>
            <a:off x="228600" y="1447800"/>
            <a:ext cx="8686800" cy="4724400"/>
          </a:xfrm>
        </p:spPr>
        <p:txBody>
          <a:bodyPr/>
          <a:lstStyle/>
          <a:p>
            <a:pPr>
              <a:lnSpc>
                <a:spcPct val="90000"/>
              </a:lnSpc>
              <a:spcBef>
                <a:spcPts val="400"/>
              </a:spcBef>
            </a:pPr>
            <a:r>
              <a:rPr lang="en-US" sz="2000" dirty="0">
                <a:latin typeface="Calibri" panose="020F0502020204030204" pitchFamily="34" charset="0"/>
                <a:cs typeface="Calibri" panose="020F0502020204030204" pitchFamily="34" charset="0"/>
              </a:rPr>
              <a:t>Jitter execution entropy</a:t>
            </a:r>
          </a:p>
          <a:p>
            <a:pPr lvl="1">
              <a:lnSpc>
                <a:spcPct val="90000"/>
              </a:lnSpc>
              <a:spcBef>
                <a:spcPts val="400"/>
              </a:spcBef>
            </a:pPr>
            <a:r>
              <a:rPr lang="en-US" sz="2000" dirty="0">
                <a:latin typeface="Calibri" panose="020F0502020204030204" pitchFamily="34" charset="0"/>
                <a:cs typeface="Calibri" panose="020F0502020204030204" pitchFamily="34" charset="0"/>
              </a:rPr>
              <a:t>High quality and relatively easy (i.e.- possible) to analyze.</a:t>
            </a:r>
          </a:p>
          <a:p>
            <a:pPr lvl="1">
              <a:lnSpc>
                <a:spcPct val="90000"/>
              </a:lnSpc>
              <a:spcBef>
                <a:spcPts val="400"/>
              </a:spcBef>
            </a:pPr>
            <a:r>
              <a:rPr lang="en-US" sz="2000" dirty="0">
                <a:latin typeface="Calibri" panose="020F0502020204030204" pitchFamily="34" charset="0"/>
                <a:cs typeface="Calibri" panose="020F0502020204030204" pitchFamily="34" charset="0"/>
              </a:rPr>
              <a:t>Adopted by Linux, some BSD’s and Apple plus others.  </a:t>
            </a:r>
          </a:p>
          <a:p>
            <a:pPr lvl="1">
              <a:lnSpc>
                <a:spcPct val="90000"/>
              </a:lnSpc>
              <a:spcBef>
                <a:spcPts val="400"/>
              </a:spcBef>
            </a:pPr>
            <a:r>
              <a:rPr lang="en-US" sz="2000" dirty="0">
                <a:latin typeface="Calibri" panose="020F0502020204030204" pitchFamily="34" charset="0"/>
                <a:cs typeface="Calibri" panose="020F0502020204030204" pitchFamily="34" charset="0"/>
              </a:rPr>
              <a:t>Prediction: Eventually everyone will adopt it.</a:t>
            </a:r>
          </a:p>
          <a:p>
            <a:pPr>
              <a:lnSpc>
                <a:spcPct val="90000"/>
              </a:lnSpc>
            </a:pPr>
            <a:r>
              <a:rPr lang="en-US" sz="2000" dirty="0">
                <a:latin typeface="Calibri" panose="020F0502020204030204" pitchFamily="34" charset="0"/>
                <a:cs typeface="Calibri" panose="020F0502020204030204" pitchFamily="34" charset="0"/>
              </a:rPr>
              <a:t>History</a:t>
            </a:r>
          </a:p>
          <a:p>
            <a:pPr lvl="1">
              <a:lnSpc>
                <a:spcPct val="90000"/>
              </a:lnSpc>
            </a:pPr>
            <a:r>
              <a:rPr lang="en-US" sz="2000" dirty="0">
                <a:latin typeface="Calibri" panose="020F0502020204030204" pitchFamily="34" charset="0"/>
                <a:cs typeface="Calibri" panose="020F0502020204030204" pitchFamily="34" charset="0"/>
              </a:rPr>
              <a:t>B. </a:t>
            </a:r>
            <a:r>
              <a:rPr lang="en-US" sz="2000" dirty="0" err="1">
                <a:latin typeface="Calibri" panose="020F0502020204030204" pitchFamily="34" charset="0"/>
                <a:cs typeface="Calibri" panose="020F0502020204030204" pitchFamily="34" charset="0"/>
              </a:rPr>
              <a:t>Sunar</a:t>
            </a:r>
            <a:r>
              <a:rPr lang="en-US" sz="2000" dirty="0">
                <a:latin typeface="Calibri" panose="020F0502020204030204" pitchFamily="34" charset="0"/>
                <a:cs typeface="Calibri" panose="020F0502020204030204" pitchFamily="34" charset="0"/>
              </a:rPr>
              <a:t>, W. J. Martin, D. R. Stinson, </a:t>
            </a:r>
            <a:r>
              <a:rPr lang="en-US" sz="2000" i="1" dirty="0">
                <a:latin typeface="Calibri" panose="020F0502020204030204" pitchFamily="34" charset="0"/>
                <a:cs typeface="Calibri" panose="020F0502020204030204" pitchFamily="34" charset="0"/>
              </a:rPr>
              <a:t>A Provably Secure True Random Number Generator with Built-in Tolerance to Active Attacks </a:t>
            </a:r>
            <a:r>
              <a:rPr lang="en-US" sz="2000" dirty="0">
                <a:latin typeface="Calibri" panose="020F0502020204030204" pitchFamily="34" charset="0"/>
                <a:cs typeface="Calibri" panose="020F0502020204030204" pitchFamily="34" charset="0"/>
              </a:rPr>
              <a:t>IEEE.  Mostly HW focused.</a:t>
            </a:r>
          </a:p>
          <a:p>
            <a:pPr lvl="1">
              <a:lnSpc>
                <a:spcPct val="90000"/>
              </a:lnSpc>
            </a:pPr>
            <a:r>
              <a:rPr lang="en-US" sz="2000" dirty="0">
                <a:latin typeface="Calibri" panose="020F0502020204030204" pitchFamily="34" charset="0"/>
                <a:cs typeface="Calibri" panose="020F0502020204030204" pitchFamily="34" charset="0"/>
              </a:rPr>
              <a:t>Stinson, part 2:  What about software based on predicting execution time on modern processor? </a:t>
            </a:r>
          </a:p>
          <a:p>
            <a:pPr lvl="1">
              <a:lnSpc>
                <a:spcPct val="90000"/>
              </a:lnSpc>
            </a:pPr>
            <a:r>
              <a:rPr lang="en-US" sz="2000" dirty="0">
                <a:latin typeface="Calibri" panose="020F0502020204030204" pitchFamily="34" charset="0"/>
                <a:cs typeface="Calibri" panose="020F0502020204030204" pitchFamily="34" charset="0"/>
              </a:rPr>
              <a:t>Works on small processors too: Keaton Mowery, Michael Wei, David </a:t>
            </a:r>
            <a:r>
              <a:rPr lang="en-US" sz="2000" dirty="0" err="1">
                <a:latin typeface="Calibri" panose="020F0502020204030204" pitchFamily="34" charset="0"/>
                <a:cs typeface="Calibri" panose="020F0502020204030204" pitchFamily="34" charset="0"/>
              </a:rPr>
              <a:t>Kohlbrenner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Hovav</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Shacham</a:t>
            </a:r>
            <a:r>
              <a:rPr lang="en-US" sz="2000" dirty="0">
                <a:latin typeface="Calibri" panose="020F0502020204030204" pitchFamily="34" charset="0"/>
                <a:cs typeface="Calibri" panose="020F0502020204030204" pitchFamily="34" charset="0"/>
              </a:rPr>
              <a:t>, and Steven Swanson, </a:t>
            </a:r>
            <a:r>
              <a:rPr lang="en-US" sz="2000" i="1" dirty="0">
                <a:latin typeface="Calibri" panose="020F0502020204030204" pitchFamily="34" charset="0"/>
                <a:cs typeface="Calibri" panose="020F0502020204030204" pitchFamily="34" charset="0"/>
              </a:rPr>
              <a:t>Welcome to the </a:t>
            </a:r>
            <a:r>
              <a:rPr lang="en-US" sz="2000" i="1" dirty="0" err="1">
                <a:latin typeface="Calibri" panose="020F0502020204030204" pitchFamily="34" charset="0"/>
                <a:cs typeface="Calibri" panose="020F0502020204030204" pitchFamily="34" charset="0"/>
              </a:rPr>
              <a:t>Entropics</a:t>
            </a:r>
            <a:r>
              <a:rPr lang="en-US" sz="2000" i="1" dirty="0">
                <a:latin typeface="Calibri" panose="020F0502020204030204" pitchFamily="34" charset="0"/>
                <a:cs typeface="Calibri" panose="020F0502020204030204" pitchFamily="34" charset="0"/>
              </a:rPr>
              <a:t>: Boot-Time Entropy in Embedded Devices.</a:t>
            </a:r>
          </a:p>
          <a:p>
            <a:pPr lvl="1">
              <a:lnSpc>
                <a:spcPct val="90000"/>
              </a:lnSpc>
            </a:pPr>
            <a:r>
              <a:rPr lang="en-US" sz="2000" dirty="0">
                <a:latin typeface="Calibri" panose="020F0502020204030204" pitchFamily="34" charset="0"/>
                <a:cs typeface="Calibri" panose="020F0502020204030204" pitchFamily="34" charset="0"/>
              </a:rPr>
              <a:t>Mueller, </a:t>
            </a:r>
            <a:r>
              <a:rPr lang="en-US" sz="2000" i="1" dirty="0">
                <a:latin typeface="Calibri" panose="020F0502020204030204" pitchFamily="34" charset="0"/>
                <a:cs typeface="Calibri" panose="020F0502020204030204" pitchFamily="34" charset="0"/>
              </a:rPr>
              <a:t>CPU Time Jitter Based Non-Physical True Random Number Generator.</a:t>
            </a:r>
          </a:p>
          <a:p>
            <a:pPr lvl="1">
              <a:lnSpc>
                <a:spcPct val="90000"/>
              </a:lnSpc>
            </a:pPr>
            <a:r>
              <a:rPr lang="en-US" sz="2000" dirty="0">
                <a:latin typeface="Calibri" panose="020F0502020204030204" pitchFamily="34" charset="0"/>
                <a:cs typeface="Calibri" panose="020F0502020204030204" pitchFamily="34" charset="0"/>
              </a:rPr>
              <a:t>There’s lots more</a:t>
            </a:r>
            <a:endParaRPr lang="en-US" sz="24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1889"/>
            <a:ext cx="7772400" cy="838200"/>
          </a:xfrm>
        </p:spPr>
        <p:txBody>
          <a:bodyPr/>
          <a:lstStyle/>
          <a:p>
            <a:r>
              <a:rPr lang="en-US" sz="3600" dirty="0">
                <a:latin typeface="Calibri" panose="020F0502020204030204" pitchFamily="34" charset="0"/>
                <a:cs typeface="Calibri" panose="020F0502020204030204" pitchFamily="34" charset="0"/>
              </a:rPr>
              <a:t>How does Jitter execution work?</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latin typeface="Calibri" panose="020F0502020204030204" pitchFamily="34" charset="0"/>
                    <a:cs typeface="Calibri" panose="020F0502020204030204" pitchFamily="34" charset="0"/>
                  </a:rPr>
                  <a:t>Collect Entropy</a:t>
                </a:r>
              </a:p>
              <a:p>
                <a:pPr marL="800100" lvl="2" indent="0">
                  <a:lnSpc>
                    <a:spcPct val="90000"/>
                  </a:lnSpc>
                  <a:buNone/>
                </a:pPr>
                <a:r>
                  <a:rPr lang="en-US" sz="2000" dirty="0">
                    <a:latin typeface="Calibri" panose="020F0502020204030204" pitchFamily="34" charset="0"/>
                    <a:cs typeface="Calibri" panose="020F0502020204030204" pitchFamily="34" charset="0"/>
                  </a:rPr>
                  <a:t>for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0 to n-1) </a:t>
                </a:r>
              </a:p>
              <a:p>
                <a:pPr marL="1314450" lvl="3" indent="0">
                  <a:lnSpc>
                    <a:spcPct val="90000"/>
                  </a:lnSpc>
                  <a:buNone/>
                </a:pPr>
                <a:r>
                  <a:rPr lang="en-US" dirty="0">
                    <a:latin typeface="Calibri" panose="020F0502020204030204" pitchFamily="34" charset="0"/>
                    <a:cs typeface="Calibri" panose="020F0502020204030204" pitchFamily="34" charset="0"/>
                  </a:rPr>
                  <a:t>Get real time clock (</a:t>
                </a:r>
                <a:r>
                  <a:rPr lang="en-US" dirty="0" err="1">
                    <a:latin typeface="Calibri" panose="020F0502020204030204" pitchFamily="34" charset="0"/>
                    <a:cs typeface="Calibri" panose="020F0502020204030204" pitchFamily="34" charset="0"/>
                  </a:rPr>
                  <a:t>t</a:t>
                </a:r>
                <a:r>
                  <a:rPr lang="en-US" baseline="-25000" dirty="0" err="1">
                    <a:latin typeface="Calibri" panose="020F0502020204030204" pitchFamily="34" charset="0"/>
                    <a:cs typeface="Calibri" panose="020F0502020204030204" pitchFamily="34" charset="0"/>
                  </a:rPr>
                  <a:t>start</a:t>
                </a:r>
                <a:r>
                  <a:rPr lang="en-US" dirty="0">
                    <a:latin typeface="Calibri" panose="020F0502020204030204" pitchFamily="34" charset="0"/>
                    <a:cs typeface="Calibri" panose="020F0502020204030204" pitchFamily="34" charset="0"/>
                  </a:rPr>
                  <a:t>)</a:t>
                </a:r>
              </a:p>
              <a:p>
                <a:pPr marL="1314450" lvl="3" indent="0">
                  <a:lnSpc>
                    <a:spcPct val="90000"/>
                  </a:lnSpc>
                  <a:buNone/>
                </a:pPr>
                <a:r>
                  <a:rPr lang="en-US" dirty="0">
                    <a:latin typeface="Calibri" panose="020F0502020204030204" pitchFamily="34" charset="0"/>
                    <a:cs typeface="Calibri" panose="020F0502020204030204" pitchFamily="34" charset="0"/>
                  </a:rPr>
                  <a:t>Execute standard code block</a:t>
                </a:r>
              </a:p>
              <a:p>
                <a:pPr marL="1314450" lvl="3" indent="0">
                  <a:lnSpc>
                    <a:spcPct val="90000"/>
                  </a:lnSpc>
                  <a:buNone/>
                </a:pPr>
                <a:r>
                  <a:rPr lang="en-US" dirty="0">
                    <a:latin typeface="Calibri" panose="020F0502020204030204" pitchFamily="34" charset="0"/>
                    <a:cs typeface="Calibri" panose="020F0502020204030204" pitchFamily="34" charset="0"/>
                  </a:rPr>
                  <a:t>Get real time clock (t</a:t>
                </a:r>
                <a:r>
                  <a:rPr lang="en-US" baseline="-25000" dirty="0">
                    <a:latin typeface="Calibri" panose="020F0502020204030204" pitchFamily="34" charset="0"/>
                    <a:cs typeface="Calibri" panose="020F0502020204030204" pitchFamily="34" charset="0"/>
                  </a:rPr>
                  <a:t>end</a:t>
                </a:r>
                <a:r>
                  <a:rPr lang="en-US" dirty="0">
                    <a:latin typeface="Calibri" panose="020F0502020204030204" pitchFamily="34" charset="0"/>
                    <a:cs typeface="Calibri" panose="020F0502020204030204" pitchFamily="34" charset="0"/>
                  </a:rPr>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s (usually one byte per sample as specified by NIST 800-90B) are the noise source for constructing a seed.</a:t>
                </a:r>
              </a:p>
              <a:p>
                <a:pPr>
                  <a:lnSpc>
                    <a:spcPct val="90000"/>
                  </a:lnSpc>
                </a:pPr>
                <a:r>
                  <a:rPr lang="en-US" sz="2000" dirty="0">
                    <a:latin typeface="Calibri" panose="020F0502020204030204" pitchFamily="34" charset="0"/>
                    <a:cs typeface="Calibri" panose="020F0502020204030204" pitchFamily="34" charset="0"/>
                  </a:rPr>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Answer: Thank you ARM, Intel, RISC-V and IBM</a:t>
                </a:r>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876" t="-1475"/>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latin typeface="Calibri" panose="020F0502020204030204" pitchFamily="34" charset="0"/>
                    <a:cs typeface="Calibri" panose="020F0502020204030204" pitchFamily="34" charset="0"/>
                  </a:rPr>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latin typeface="Calibri" panose="020F0502020204030204" pitchFamily="34" charset="0"/>
                  <a:cs typeface="Calibri" panose="020F0502020204030204" pitchFamily="34" charset="0"/>
                </a:endParaRPr>
              </a:p>
            </p:txBody>
          </p:sp>
        </mc:Choice>
        <mc:Fallback>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4545" b="-12121"/>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latin typeface="Calibri" panose="020F0502020204030204" pitchFamily="34" charset="0"/>
                <a:cs typeface="Calibri" panose="020F0502020204030204" pitchFamily="34" charset="0"/>
              </a:rPr>
              <a:t>CPU instruction pipelines fill level affects execution time of an instruction. These pipelines add to execution jitter. </a:t>
            </a:r>
          </a:p>
          <a:p>
            <a:r>
              <a:rPr lang="en-US" sz="2000" dirty="0">
                <a:latin typeface="Calibri" panose="020F0502020204030204" pitchFamily="34" charset="0"/>
                <a:cs typeface="Calibri" panose="020F0502020204030204" pitchFamily="34" charset="0"/>
              </a:rPr>
              <a:t>The CPU clock cycle is different than the memory bus clock speed. Wait states for the synchronization of memory access adds to time variances (this also reflects hardware variability effects). </a:t>
            </a:r>
          </a:p>
          <a:p>
            <a:r>
              <a:rPr lang="en-US" sz="2000" dirty="0">
                <a:latin typeface="Calibri" panose="020F0502020204030204" pitchFamily="34" charset="0"/>
                <a:cs typeface="Calibri" panose="020F0502020204030204" pitchFamily="34" charset="0"/>
              </a:rPr>
              <a:t>The CPU frequency scaling alters the processing speed of instructions. </a:t>
            </a:r>
          </a:p>
          <a:p>
            <a:r>
              <a:rPr lang="en-US" sz="2000" dirty="0">
                <a:latin typeface="Calibri" panose="020F0502020204030204" pitchFamily="34" charset="0"/>
                <a:cs typeface="Calibri" panose="020F0502020204030204" pitchFamily="34" charset="0"/>
              </a:rPr>
              <a:t>The CPU power management may disable CPU features. </a:t>
            </a:r>
          </a:p>
          <a:p>
            <a:r>
              <a:rPr lang="en-US" sz="2000" dirty="0">
                <a:latin typeface="Calibri" panose="020F0502020204030204" pitchFamily="34" charset="0"/>
                <a:cs typeface="Calibri" panose="020F0502020204030204" pitchFamily="34" charset="0"/>
              </a:rPr>
              <a:t>Instruction and data caches</a:t>
            </a:r>
          </a:p>
          <a:p>
            <a:pPr lvl="1"/>
            <a:r>
              <a:rPr lang="en-US" sz="2000" dirty="0">
                <a:latin typeface="Calibri" panose="020F0502020204030204" pitchFamily="34" charset="0"/>
                <a:cs typeface="Calibri" panose="020F0502020204030204" pitchFamily="34" charset="0"/>
              </a:rPr>
              <a:t>Tests showed that before the caches are filled, the time deltas are bigger by a factor of two to three.</a:t>
            </a:r>
          </a:p>
          <a:p>
            <a:r>
              <a:rPr lang="en-US" sz="2000" dirty="0">
                <a:latin typeface="Calibri" panose="020F0502020204030204" pitchFamily="34" charset="0"/>
                <a:cs typeface="Calibri" panose="020F0502020204030204" pitchFamily="34" charset="0"/>
              </a:rPr>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86691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76200"/>
            <a:ext cx="8763000" cy="838200"/>
          </a:xfrm>
        </p:spPr>
        <p:txBody>
          <a:bodyPr/>
          <a:lstStyle/>
          <a:p>
            <a:r>
              <a:rPr lang="en-US" sz="3600" dirty="0">
                <a:latin typeface="Calibri" panose="020F0502020204030204" pitchFamily="34" charset="0"/>
                <a:cs typeface="Calibri" panose="020F0502020204030204" pitchFamily="34" charset="0"/>
              </a:rPr>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latin typeface="Calibri" panose="020F0502020204030204" pitchFamily="34" charset="0"/>
                <a:cs typeface="Calibri" panose="020F0502020204030204" pitchFamily="34" charset="0"/>
              </a:rPr>
              <a:t>CPU frequency scaling depending on the work-load.</a:t>
            </a:r>
          </a:p>
          <a:p>
            <a:pPr>
              <a:spcBef>
                <a:spcPts val="0"/>
              </a:spcBef>
            </a:pPr>
            <a:r>
              <a:rPr lang="en-US" sz="2000" dirty="0">
                <a:latin typeface="Calibri" panose="020F0502020204030204" pitchFamily="34" charset="0"/>
                <a:cs typeface="Calibri" panose="020F0502020204030204" pitchFamily="34" charset="0"/>
              </a:rPr>
              <a:t>Branch prediction units</a:t>
            </a:r>
          </a:p>
          <a:p>
            <a:pPr>
              <a:spcBef>
                <a:spcPts val="0"/>
              </a:spcBef>
            </a:pPr>
            <a:r>
              <a:rPr lang="en-US" sz="2000" dirty="0">
                <a:latin typeface="Calibri" panose="020F0502020204030204" pitchFamily="34" charset="0"/>
                <a:cs typeface="Calibri" panose="020F0502020204030204" pitchFamily="34" charset="0"/>
              </a:rPr>
              <a:t>TLB hits and misses </a:t>
            </a:r>
          </a:p>
          <a:p>
            <a:pPr>
              <a:spcBef>
                <a:spcPts val="0"/>
              </a:spcBef>
            </a:pPr>
            <a:r>
              <a:rPr lang="en-US" sz="2000" dirty="0">
                <a:latin typeface="Calibri" panose="020F0502020204030204" pitchFamily="34" charset="0"/>
                <a:cs typeface="Calibri" panose="020F0502020204030204" pitchFamily="34" charset="0"/>
              </a:rPr>
              <a:t>Kernel locks</a:t>
            </a:r>
          </a:p>
          <a:p>
            <a:pPr>
              <a:spcBef>
                <a:spcPts val="0"/>
              </a:spcBef>
            </a:pPr>
            <a:r>
              <a:rPr lang="en-US" sz="2000" dirty="0">
                <a:latin typeface="Calibri" panose="020F0502020204030204" pitchFamily="34" charset="0"/>
                <a:cs typeface="Calibri" panose="020F0502020204030204" pitchFamily="34" charset="0"/>
              </a:rPr>
              <a:t>Moving processes from one CPU to another</a:t>
            </a:r>
          </a:p>
          <a:p>
            <a:pPr>
              <a:spcBef>
                <a:spcPts val="0"/>
              </a:spcBef>
            </a:pPr>
            <a:r>
              <a:rPr lang="en-US" sz="2000" dirty="0">
                <a:latin typeface="Calibri" panose="020F0502020204030204" pitchFamily="34" charset="0"/>
                <a:cs typeface="Calibri" panose="020F0502020204030204" pitchFamily="34" charset="0"/>
              </a:rPr>
              <a:t>Hardware interrupts can occur regardless what the operating system was doing in the meanwhile.  [</a:t>
            </a:r>
            <a:r>
              <a:rPr lang="en-US" sz="2000" i="1" dirty="0">
                <a:latin typeface="Calibri" panose="020F0502020204030204" pitchFamily="34" charset="0"/>
                <a:cs typeface="Calibri" panose="020F0502020204030204" pitchFamily="34" charset="0"/>
              </a:rPr>
              <a:t>This is not the same as interrupt arrival time.</a:t>
            </a:r>
            <a:r>
              <a:rPr lang="en-US" sz="2000" dirty="0">
                <a:latin typeface="Calibri" panose="020F0502020204030204" pitchFamily="34" charset="0"/>
                <a:cs typeface="Calibri" panose="020F0502020204030204" pitchFamily="34" charset="0"/>
              </a:rPr>
              <a:t>]</a:t>
            </a:r>
          </a:p>
          <a:p>
            <a:pPr>
              <a:spcBef>
                <a:spcPts val="0"/>
              </a:spcBef>
            </a:pPr>
            <a:r>
              <a:rPr lang="en-US" sz="2000" dirty="0">
                <a:latin typeface="Calibri" panose="020F0502020204030204" pitchFamily="34" charset="0"/>
                <a:cs typeface="Calibri" panose="020F0502020204030204" pitchFamily="34" charset="0"/>
              </a:rPr>
              <a:t>Large memory segments whose access times vary due to the physical distance from the CPU. </a:t>
            </a:r>
          </a:p>
          <a:p>
            <a:pPr marL="0" indent="0">
              <a:spcBef>
                <a:spcPts val="0"/>
              </a:spcBef>
              <a:buNone/>
            </a:pPr>
            <a:endParaRPr lang="en-US" sz="2000" dirty="0">
              <a:latin typeface="Calibri" panose="020F0502020204030204" pitchFamily="34" charset="0"/>
              <a:cs typeface="Calibri" panose="020F0502020204030204" pitchFamily="34" charset="0"/>
            </a:endParaRPr>
          </a:p>
          <a:p>
            <a:pPr>
              <a:spcBef>
                <a:spcPts val="0"/>
              </a:spcBef>
            </a:pPr>
            <a:r>
              <a:rPr lang="en-US" sz="2000" dirty="0">
                <a:latin typeface="Calibri" panose="020F0502020204030204" pitchFamily="34" charset="0"/>
                <a:cs typeface="Calibri" panose="020F0502020204030204" pitchFamily="34" charset="0"/>
              </a:rPr>
              <a:t>Aren’t these variations predictable?</a:t>
            </a:r>
          </a:p>
          <a:p>
            <a:pPr lvl="1">
              <a:spcBef>
                <a:spcPts val="0"/>
              </a:spcBef>
            </a:pPr>
            <a:r>
              <a:rPr lang="en-US" sz="2000" dirty="0">
                <a:latin typeface="Calibri" panose="020F0502020204030204" pitchFamily="34" charset="0"/>
                <a:cs typeface="Calibri" panose="020F0502020204030204" pitchFamily="34" charset="0"/>
              </a:rPr>
              <a:t>Amazingly, no </a:t>
            </a:r>
          </a:p>
          <a:p>
            <a:pPr lvl="1">
              <a:spcBef>
                <a:spcPts val="0"/>
              </a:spcBef>
            </a:pPr>
            <a:r>
              <a:rPr lang="en-US" sz="2000" dirty="0">
                <a:latin typeface="Calibri" panose="020F0502020204030204" pitchFamily="34" charset="0"/>
                <a:cs typeface="Calibri" panose="020F0502020204030204" pitchFamily="34" charset="0"/>
              </a:rPr>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0"/>
            <a:ext cx="8763000" cy="1111827"/>
          </a:xfrm>
        </p:spPr>
        <p:txBody>
          <a:bodyPr/>
          <a:lstStyle/>
          <a:p>
            <a:r>
              <a:rPr lang="en-US" sz="3600" dirty="0">
                <a:latin typeface="Calibri" panose="020F0502020204030204" pitchFamily="34" charset="0"/>
                <a:cs typeface="Calibri" panose="020F0502020204030204" pitchFamily="34" charset="0"/>
              </a:rPr>
              <a:t>What are cryptographic random numbers?</a:t>
            </a:r>
          </a:p>
        </p:txBody>
      </p:sp>
      <mc:AlternateContent xmlns:mc="http://schemas.openxmlformats.org/markup-compatibility/2006">
        <mc:Choice xmlns:a14="http://schemas.microsoft.com/office/drawing/2010/main"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latin typeface="Calibri" panose="020F0502020204030204" pitchFamily="34" charset="0"/>
                    <a:cs typeface="Calibri" panose="020F0502020204030204" pitchFamily="34" charset="0"/>
                  </a:rPr>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latin typeface="Calibri" panose="020F0502020204030204" pitchFamily="34" charset="0"/>
                    <a:cs typeface="Calibri" panose="020F0502020204030204" pitchFamily="34" charset="0"/>
                  </a:rPr>
                  <a:t> possible values.</a:t>
                </a:r>
              </a:p>
              <a:p>
                <a:pPr>
                  <a:lnSpc>
                    <a:spcPct val="90000"/>
                  </a:lnSpc>
                </a:pPr>
                <a:r>
                  <a:rPr lang="en-US" sz="2000" dirty="0">
                    <a:latin typeface="Calibri" panose="020F0502020204030204" pitchFamily="34" charset="0"/>
                    <a:cs typeface="Calibri" panose="020F0502020204030204" pitchFamily="34" charset="0"/>
                  </a:rPr>
                  <a:t>All these values should be “equally likely.”</a:t>
                </a:r>
              </a:p>
              <a:p>
                <a:pPr>
                  <a:lnSpc>
                    <a:spcPct val="90000"/>
                  </a:lnSpc>
                </a:pPr>
                <a:r>
                  <a:rPr lang="en-US" sz="2000" dirty="0">
                    <a:latin typeface="Calibri" panose="020F0502020204030204" pitchFamily="34" charset="0"/>
                    <a:cs typeface="Calibri" panose="020F0502020204030204" pitchFamily="34" charset="0"/>
                  </a:rPr>
                  <a:t>If you are told </a:t>
                </a:r>
                <a14:m>
                  <m:oMath xmlns:m="http://schemas.openxmlformats.org/officeDocument/2006/math">
                    <m:r>
                      <a:rPr lang="en-US" sz="2000" b="0" i="1" smtClean="0">
                        <a:latin typeface="Cambria Math" panose="02040503050406030204" pitchFamily="18" charset="0"/>
                      </a:rPr>
                      <m:t>𝑘</m:t>
                    </m:r>
                  </m:oMath>
                </a14:m>
                <a:r>
                  <a:rPr lang="en-US" sz="2000" dirty="0">
                    <a:latin typeface="Calibri" panose="020F0502020204030204" pitchFamily="34" charset="0"/>
                    <a:cs typeface="Calibri" panose="020F0502020204030204" pitchFamily="34" charset="0"/>
                  </a:rPr>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latin typeface="Calibri" panose="020F0502020204030204" pitchFamily="34" charset="0"/>
                    <a:cs typeface="Calibri" panose="020F0502020204030204" pitchFamily="34" charset="0"/>
                  </a:rPr>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latin typeface="Calibri" panose="020F0502020204030204" pitchFamily="34" charset="0"/>
                    <a:cs typeface="Calibri" panose="020F0502020204030204" pitchFamily="34" charset="0"/>
                  </a:rPr>
                  <a:t>of them should give you no advantage in guessing the remaining one.</a:t>
                </a:r>
              </a:p>
            </p:txBody>
          </p:sp>
        </mc:Choice>
        <mc:Fallback>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602" t="-215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0" y="0"/>
            <a:ext cx="9144000" cy="838200"/>
          </a:xfrm>
        </p:spPr>
        <p:txBody>
          <a:bodyPr/>
          <a:lstStyle/>
          <a:p>
            <a:r>
              <a:rPr lang="en-US" sz="3600" dirty="0">
                <a:latin typeface="Calibri" panose="020F0502020204030204" pitchFamily="34" charset="0"/>
                <a:cs typeface="Calibri" panose="020F0502020204030204" pitchFamily="34" charset="0"/>
              </a:rPr>
              <a:t>Translating machine state to execution jitter</a:t>
            </a:r>
          </a:p>
        </p:txBody>
      </p:sp>
      <p:sp>
        <p:nvSpPr>
          <p:cNvPr id="23557" name="Rectangle 3"/>
          <p:cNvSpPr>
            <a:spLocks noGrp="1" noChangeArrowheads="1"/>
          </p:cNvSpPr>
          <p:nvPr>
            <p:ph type="body" idx="1"/>
          </p:nvPr>
        </p:nvSpPr>
        <p:spPr>
          <a:xfrm>
            <a:off x="152400" y="1401764"/>
            <a:ext cx="8686800" cy="3475036"/>
          </a:xfrm>
        </p:spPr>
        <p:txBody>
          <a:bodyPr/>
          <a:lstStyle/>
          <a:p>
            <a:pPr>
              <a:lnSpc>
                <a:spcPct val="90000"/>
              </a:lnSpc>
            </a:pPr>
            <a:r>
              <a:rPr lang="en-US" sz="2000" dirty="0">
                <a:latin typeface="Calibri" panose="020F0502020204030204" pitchFamily="34" charset="0"/>
                <a:cs typeface="Calibri" panose="020F0502020204030204" pitchFamily="34" charset="0"/>
              </a:rPr>
              <a:t>Intuition: We want to show that the evolution of the machine state to successfully reproduce execution jitter purporting to provide n bits of entropy requires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operations (this includes guesses or conditioning).</a:t>
            </a:r>
          </a:p>
          <a:p>
            <a:pPr lvl="1">
              <a:lnSpc>
                <a:spcPct val="90000"/>
              </a:lnSpc>
            </a:pPr>
            <a:r>
              <a:rPr lang="en-US" sz="1800" dirty="0">
                <a:latin typeface="Calibri" panose="020F0502020204030204" pitchFamily="34" charset="0"/>
                <a:cs typeface="Calibri" panose="020F0502020204030204" pitchFamily="34" charset="0"/>
              </a:rPr>
              <a:t>Reduction to scheduling problem (given actual physical jitter)</a:t>
            </a:r>
          </a:p>
          <a:p>
            <a:pPr lvl="1">
              <a:lnSpc>
                <a:spcPct val="90000"/>
              </a:lnSpc>
            </a:pPr>
            <a:r>
              <a:rPr lang="en-US" sz="1800" dirty="0">
                <a:latin typeface="Calibri" panose="020F0502020204030204" pitchFamily="34" charset="0"/>
                <a:cs typeface="Calibri" panose="020F0502020204030204" pitchFamily="34" charset="0"/>
              </a:rPr>
              <a:t>Thousands of bits of machine state contribute to producing the precise environment:</a:t>
            </a:r>
          </a:p>
          <a:p>
            <a:pPr lvl="2">
              <a:lnSpc>
                <a:spcPct val="90000"/>
              </a:lnSpc>
            </a:pPr>
            <a:r>
              <a:rPr lang="en-US" sz="1800" dirty="0">
                <a:latin typeface="Calibri" panose="020F0502020204030204" pitchFamily="34" charset="0"/>
                <a:cs typeface="Calibri" panose="020F0502020204030204" pitchFamily="34" charset="0"/>
              </a:rPr>
              <a:t>Cache state, TLB, branches, precise timing of board level interrupts and their affect on state, races that affect physical maps, microcode.</a:t>
            </a:r>
          </a:p>
          <a:p>
            <a:pPr lvl="2">
              <a:lnSpc>
                <a:spcPct val="90000"/>
              </a:lnSpc>
            </a:pPr>
            <a:r>
              <a:rPr lang="en-US" sz="1800" dirty="0">
                <a:latin typeface="Calibri" panose="020F0502020204030204" pitchFamily="34" charset="0"/>
                <a:cs typeface="Calibri" panose="020F050202020403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grpSp>
        <p:nvGrpSpPr>
          <p:cNvPr id="4" name="Group 3">
            <a:extLst>
              <a:ext uri="{FF2B5EF4-FFF2-40B4-BE49-F238E27FC236}">
                <a16:creationId xmlns:a16="http://schemas.microsoft.com/office/drawing/2014/main" id="{73ED6138-6734-0041-819A-B5C0DF526819}"/>
              </a:ext>
            </a:extLst>
          </p:cNvPr>
          <p:cNvGrpSpPr/>
          <p:nvPr/>
        </p:nvGrpSpPr>
        <p:grpSpPr>
          <a:xfrm>
            <a:off x="407377" y="4969747"/>
            <a:ext cx="8127023" cy="1507253"/>
            <a:chOff x="407377" y="4648200"/>
            <a:chExt cx="8127023" cy="1507253"/>
          </a:xfrm>
        </p:grpSpPr>
        <p:sp>
          <p:nvSpPr>
            <p:cNvPr id="2" name="TextBox 1">
              <a:extLst>
                <a:ext uri="{FF2B5EF4-FFF2-40B4-BE49-F238E27FC236}">
                  <a16:creationId xmlns:a16="http://schemas.microsoft.com/office/drawing/2014/main" id="{A40095AC-5BFA-B145-8283-D67505AFA400}"/>
                </a:ext>
              </a:extLst>
            </p:cNvPr>
            <p:cNvSpPr txBox="1"/>
            <p:nvPr/>
          </p:nvSpPr>
          <p:spPr>
            <a:xfrm>
              <a:off x="3048000" y="52072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Machine State</a:t>
              </a:r>
            </a:p>
          </p:txBody>
        </p:sp>
        <p:sp>
          <p:nvSpPr>
            <p:cNvPr id="6" name="TextBox 5">
              <a:extLst>
                <a:ext uri="{FF2B5EF4-FFF2-40B4-BE49-F238E27FC236}">
                  <a16:creationId xmlns:a16="http://schemas.microsoft.com/office/drawing/2014/main" id="{D23C20CC-F503-494D-896A-2ECA9247C0F6}"/>
                </a:ext>
              </a:extLst>
            </p:cNvPr>
            <p:cNvSpPr txBox="1"/>
            <p:nvPr/>
          </p:nvSpPr>
          <p:spPr>
            <a:xfrm>
              <a:off x="419100" y="4648200"/>
              <a:ext cx="1676400"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Evolution, predictable state</a:t>
              </a:r>
            </a:p>
          </p:txBody>
        </p:sp>
        <p:sp>
          <p:nvSpPr>
            <p:cNvPr id="7" name="TextBox 6">
              <a:extLst>
                <a:ext uri="{FF2B5EF4-FFF2-40B4-BE49-F238E27FC236}">
                  <a16:creationId xmlns:a16="http://schemas.microsoft.com/office/drawing/2014/main" id="{586CA140-502A-D649-9A02-5BC018088307}"/>
                </a:ext>
              </a:extLst>
            </p:cNvPr>
            <p:cNvSpPr txBox="1"/>
            <p:nvPr/>
          </p:nvSpPr>
          <p:spPr>
            <a:xfrm>
              <a:off x="407377" y="5317253"/>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Physical jitter</a:t>
              </a:r>
            </a:p>
          </p:txBody>
        </p:sp>
        <p:sp>
          <p:nvSpPr>
            <p:cNvPr id="9" name="TextBox 8">
              <a:extLst>
                <a:ext uri="{FF2B5EF4-FFF2-40B4-BE49-F238E27FC236}">
                  <a16:creationId xmlns:a16="http://schemas.microsoft.com/office/drawing/2014/main" id="{F2D237A4-37C4-6D42-B079-411BE8EE5E70}"/>
                </a:ext>
              </a:extLst>
            </p:cNvPr>
            <p:cNvSpPr txBox="1"/>
            <p:nvPr/>
          </p:nvSpPr>
          <p:spPr>
            <a:xfrm>
              <a:off x="419100" y="58168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Interrupts</a:t>
              </a:r>
            </a:p>
          </p:txBody>
        </p:sp>
        <p:sp>
          <p:nvSpPr>
            <p:cNvPr id="3" name="Rectangle 2">
              <a:extLst>
                <a:ext uri="{FF2B5EF4-FFF2-40B4-BE49-F238E27FC236}">
                  <a16:creationId xmlns:a16="http://schemas.microsoft.com/office/drawing/2014/main" id="{F98A81E1-02DB-D043-AC2A-C68DD86FA9C0}"/>
                </a:ext>
              </a:extLst>
            </p:cNvPr>
            <p:cNvSpPr/>
            <p:nvPr/>
          </p:nvSpPr>
          <p:spPr bwMode="auto">
            <a:xfrm>
              <a:off x="2857500" y="4860053"/>
              <a:ext cx="2019300" cy="1066800"/>
            </a:xfrm>
            <a:prstGeom prst="rect">
              <a:avLst/>
            </a:prstGeom>
            <a:noFill/>
            <a:ln w="25400" cap="flat" cmpd="sng" algn="ctr">
              <a:solidFill>
                <a:srgbClr val="0066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5" name="Straight Arrow Connector 4">
              <a:extLst>
                <a:ext uri="{FF2B5EF4-FFF2-40B4-BE49-F238E27FC236}">
                  <a16:creationId xmlns:a16="http://schemas.microsoft.com/office/drawing/2014/main" id="{AB1D0C9F-8D6F-244B-9A4E-B10A956B7B3D}"/>
                </a:ext>
              </a:extLst>
            </p:cNvPr>
            <p:cNvCxnSpPr>
              <a:cxnSpLocks/>
            </p:cNvCxnSpPr>
            <p:nvPr/>
          </p:nvCxnSpPr>
          <p:spPr bwMode="auto">
            <a:xfrm>
              <a:off x="1524000" y="4860053"/>
              <a:ext cx="1257300" cy="22860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02D96EAA-513F-F048-9BBF-6E7501F76407}"/>
                </a:ext>
              </a:extLst>
            </p:cNvPr>
            <p:cNvCxnSpPr>
              <a:cxnSpLocks/>
            </p:cNvCxnSpPr>
            <p:nvPr/>
          </p:nvCxnSpPr>
          <p:spPr bwMode="auto">
            <a:xfrm>
              <a:off x="1600200" y="5486530"/>
              <a:ext cx="11811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52834325-4BE9-A64D-A35A-AF40E0A963E6}"/>
                </a:ext>
              </a:extLst>
            </p:cNvPr>
            <p:cNvCxnSpPr>
              <a:cxnSpLocks/>
            </p:cNvCxnSpPr>
            <p:nvPr/>
          </p:nvCxnSpPr>
          <p:spPr bwMode="auto">
            <a:xfrm flipV="1">
              <a:off x="1374322" y="5816899"/>
              <a:ext cx="1406978" cy="169276"/>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0D718516-59FC-1044-BB58-B9EEFD109A5F}"/>
                </a:ext>
              </a:extLst>
            </p:cNvPr>
            <p:cNvCxnSpPr>
              <a:cxnSpLocks/>
            </p:cNvCxnSpPr>
            <p:nvPr/>
          </p:nvCxnSpPr>
          <p:spPr bwMode="auto">
            <a:xfrm>
              <a:off x="4876800" y="5377673"/>
              <a:ext cx="36576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sp>
          <p:nvSpPr>
            <p:cNvPr id="20" name="TextBox 19">
              <a:extLst>
                <a:ext uri="{FF2B5EF4-FFF2-40B4-BE49-F238E27FC236}">
                  <a16:creationId xmlns:a16="http://schemas.microsoft.com/office/drawing/2014/main" id="{0D100D5F-F284-B94B-BA27-402851156086}"/>
                </a:ext>
              </a:extLst>
            </p:cNvPr>
            <p:cNvSpPr txBox="1"/>
            <p:nvPr/>
          </p:nvSpPr>
          <p:spPr>
            <a:xfrm>
              <a:off x="5029200" y="4914911"/>
              <a:ext cx="35052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Computationally protected entropy</a:t>
              </a:r>
            </a:p>
          </p:txBody>
        </p:sp>
      </p:grpSp>
    </p:spTree>
    <p:extLst>
      <p:ext uri="{BB962C8B-B14F-4D97-AF65-F5344CB8AC3E}">
        <p14:creationId xmlns:p14="http://schemas.microsoft.com/office/powerpoint/2010/main" val="55227338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latin typeface="Calibri" panose="020F0502020204030204" pitchFamily="34" charset="0"/>
                <a:cs typeface="Calibri" panose="020F0502020204030204" pitchFamily="34" charset="0"/>
              </a:rPr>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76200" y="1295400"/>
            <a:ext cx="8991600" cy="4648200"/>
          </a:xfrm>
        </p:spPr>
        <p:txBody>
          <a:bodyPr/>
          <a:lstStyle/>
          <a:p>
            <a:pPr>
              <a:spcBef>
                <a:spcPts val="0"/>
              </a:spcBef>
            </a:pPr>
            <a:r>
              <a:rPr lang="en-US" sz="2000" dirty="0">
                <a:latin typeface="Calibri" panose="020F0502020204030204" pitchFamily="34" charset="0"/>
                <a:cs typeface="Calibri" panose="020F0502020204030204" pitchFamily="34" charset="0"/>
              </a:rPr>
              <a:t>Can be modelled</a:t>
            </a:r>
          </a:p>
          <a:p>
            <a:pPr lvl="1">
              <a:spcBef>
                <a:spcPts val="0"/>
              </a:spcBef>
            </a:pPr>
            <a:r>
              <a:rPr lang="en-US" sz="1800" dirty="0">
                <a:latin typeface="Calibri" panose="020F0502020204030204" pitchFamily="34" charset="0"/>
                <a:cs typeface="Calibri" panose="020F0502020204030204" pitchFamily="34" charset="0"/>
              </a:rPr>
              <a:t>Jitter execution depends only on “core” hardware: CPU’s, memory system, interconnect.</a:t>
            </a:r>
          </a:p>
          <a:p>
            <a:pPr lvl="1">
              <a:spcBef>
                <a:spcPts val="0"/>
              </a:spcBef>
            </a:pPr>
            <a:r>
              <a:rPr lang="en-US" sz="1800" dirty="0">
                <a:latin typeface="Calibri" panose="020F0502020204030204" pitchFamily="34" charset="0"/>
                <a:cs typeface="Calibri" panose="020F0502020204030204" pitchFamily="34" charset="0"/>
              </a:rPr>
              <a:t>Component probability models are relatively simple (like HW): normal distributions around an average performance (memory, interconnect, speculation and prediction).</a:t>
            </a:r>
          </a:p>
          <a:p>
            <a:pPr lvl="1">
              <a:spcBef>
                <a:spcPts val="0"/>
              </a:spcBef>
            </a:pPr>
            <a:r>
              <a:rPr lang="en-US" sz="1800" dirty="0">
                <a:latin typeface="Calibri" panose="020F0502020204030204" pitchFamily="34" charset="0"/>
                <a:cs typeface="Calibri" panose="020F0502020204030204" pitchFamily="34" charset="0"/>
              </a:rPr>
              <a:t>Some sources of variation derived from physical phase jitter (HW).</a:t>
            </a:r>
          </a:p>
          <a:p>
            <a:pPr lvl="1">
              <a:spcBef>
                <a:spcPts val="0"/>
              </a:spcBef>
            </a:pPr>
            <a:r>
              <a:rPr lang="en-US" sz="1800" dirty="0">
                <a:latin typeface="Calibri" panose="020F0502020204030204" pitchFamily="34" charset="0"/>
                <a:cs typeface="Calibri" panose="020F0502020204030204" pitchFamily="34" charset="0"/>
              </a:rPr>
              <a:t>Easy to pick good, short blocks to measure on any CPU even as architectures change.</a:t>
            </a:r>
          </a:p>
          <a:p>
            <a:pPr lvl="1">
              <a:spcBef>
                <a:spcPts val="0"/>
              </a:spcBef>
            </a:pPr>
            <a:r>
              <a:rPr lang="en-US" sz="1800" dirty="0">
                <a:latin typeface="Calibri" panose="020F0502020204030204" pitchFamily="34" charset="0"/>
                <a:cs typeface="Calibri" panose="020F0502020204030204" pitchFamily="34" charset="0"/>
              </a:rPr>
              <a:t>You can validate stationarity with chi squared tests.</a:t>
            </a:r>
          </a:p>
          <a:p>
            <a:pPr lvl="2">
              <a:spcBef>
                <a:spcPts val="0"/>
              </a:spcBef>
            </a:pPr>
            <a:r>
              <a:rPr lang="en-US" sz="1800" dirty="0">
                <a:latin typeface="Calibri" panose="020F0502020204030204" pitchFamily="34" charset="0"/>
                <a:cs typeface="Calibri" panose="020F0502020204030204" pitchFamily="34" charset="0"/>
              </a:rPr>
              <a:t>Important for “boot entropy,” where critical machine keys are derived.</a:t>
            </a:r>
          </a:p>
          <a:p>
            <a:pPr lvl="1">
              <a:spcBef>
                <a:spcPts val="0"/>
              </a:spcBef>
            </a:pPr>
            <a:r>
              <a:rPr lang="en-US" sz="1800" dirty="0">
                <a:latin typeface="Calibri" panose="020F0502020204030204" pitchFamily="34" charset="0"/>
                <a:cs typeface="Calibri" panose="020F0502020204030204" pitchFamily="34" charset="0"/>
              </a:rPr>
              <a:t>Naturally “unobservable” by adversary. Protected from side channels.</a:t>
            </a:r>
          </a:p>
          <a:p>
            <a:pPr>
              <a:spcBef>
                <a:spcPts val="0"/>
              </a:spcBef>
            </a:pPr>
            <a:r>
              <a:rPr lang="en-US" sz="2000" dirty="0">
                <a:latin typeface="Calibri" panose="020F0502020204030204" pitchFamily="34" charset="0"/>
                <a:cs typeface="Calibri" panose="020F0502020204030204" pitchFamily="34" charset="0"/>
              </a:rPr>
              <a:t>Gives very high entropy rates</a:t>
            </a:r>
          </a:p>
          <a:p>
            <a:pPr>
              <a:spcBef>
                <a:spcPts val="0"/>
              </a:spcBef>
            </a:pPr>
            <a:r>
              <a:rPr lang="en-US" sz="2000" dirty="0">
                <a:latin typeface="Calibri" panose="020F0502020204030204" pitchFamily="34" charset="0"/>
                <a:cs typeface="Calibri" panose="020F0502020204030204" pitchFamily="34" charset="0"/>
              </a:rPr>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763000" cy="990600"/>
          </a:xfrm>
        </p:spPr>
        <p:txBody>
          <a:bodyPr/>
          <a:lstStyle/>
          <a:p>
            <a:r>
              <a:rPr lang="en-US" sz="3600" dirty="0">
                <a:latin typeface="Calibri" panose="020F0502020204030204" pitchFamily="34" charset="0"/>
                <a:cs typeface="Calibri" panose="020F0502020204030204" pitchFamily="34" charset="0"/>
              </a:rPr>
              <a:t>Why are other sources problematic</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90500" y="1295400"/>
            <a:ext cx="8763000" cy="4648200"/>
          </a:xfrm>
        </p:spPr>
        <p:txBody>
          <a:bodyPr/>
          <a:lstStyle/>
          <a:p>
            <a:pPr>
              <a:spcBef>
                <a:spcPts val="0"/>
              </a:spcBef>
            </a:pPr>
            <a:r>
              <a:rPr lang="en-US" sz="2000" dirty="0">
                <a:latin typeface="Calibri" panose="020F0502020204030204" pitchFamily="34" charset="0"/>
                <a:cs typeface="Calibri" panose="020F0502020204030204" pitchFamily="34" charset="0"/>
              </a:rPr>
              <a:t>Interrupt arrival modelling difficult (actually impossible, I think)</a:t>
            </a:r>
          </a:p>
          <a:p>
            <a:pPr lvl="1">
              <a:spcBef>
                <a:spcPts val="0"/>
              </a:spcBef>
            </a:pPr>
            <a:r>
              <a:rPr lang="en-US" sz="1800" dirty="0">
                <a:latin typeface="Calibri" panose="020F0502020204030204" pitchFamily="34" charset="0"/>
                <a:cs typeface="Calibri" panose="020F0502020204030204" pitchFamily="34" charset="0"/>
              </a:rPr>
              <a:t>Presumptive distribution is Poisson arrival which is complicated and depends critically on stable average arrival time.</a:t>
            </a:r>
          </a:p>
          <a:p>
            <a:pPr lvl="1">
              <a:spcBef>
                <a:spcPts val="0"/>
              </a:spcBef>
            </a:pPr>
            <a:r>
              <a:rPr lang="en-US" sz="1800" dirty="0">
                <a:latin typeface="Calibri" panose="020F0502020204030204" pitchFamily="34" charset="0"/>
                <a:cs typeface="Calibri" panose="020F0502020204030204" pitchFamily="34" charset="0"/>
              </a:rPr>
              <a:t>Definitely not stationary.</a:t>
            </a:r>
          </a:p>
          <a:p>
            <a:pPr lvl="1">
              <a:spcBef>
                <a:spcPts val="0"/>
              </a:spcBef>
            </a:pPr>
            <a:r>
              <a:rPr lang="en-US" sz="1800" dirty="0">
                <a:latin typeface="Calibri" panose="020F0502020204030204" pitchFamily="34" charset="0"/>
                <a:cs typeface="Calibri" panose="020F0502020204030204" pitchFamily="34" charset="0"/>
              </a:rPr>
              <a:t>Depends on analysis of potentially huge number of devices. </a:t>
            </a:r>
          </a:p>
          <a:p>
            <a:pPr lvl="1">
              <a:spcBef>
                <a:spcPts val="0"/>
              </a:spcBef>
            </a:pPr>
            <a:r>
              <a:rPr lang="en-US" sz="1800" dirty="0">
                <a:latin typeface="Calibri" panose="020F0502020204030204" pitchFamily="34" charset="0"/>
                <a:cs typeface="Calibri" panose="020F0502020204030204" pitchFamily="34" charset="0"/>
              </a:rPr>
              <a:t>Terrible during boot.</a:t>
            </a:r>
          </a:p>
          <a:p>
            <a:pPr lvl="1">
              <a:spcBef>
                <a:spcPts val="0"/>
              </a:spcBef>
            </a:pPr>
            <a:r>
              <a:rPr lang="en-US" sz="1800" dirty="0">
                <a:latin typeface="Calibri" panose="020F0502020204030204" pitchFamily="34" charset="0"/>
                <a:cs typeface="Calibri" panose="020F0502020204030204" pitchFamily="34" charset="0"/>
              </a:rPr>
              <a:t>Past attacks exploited “observable” interrupt artifacts by adversary.  Also subject to side channel attacks (see </a:t>
            </a:r>
            <a:r>
              <a:rPr lang="en-US" sz="1800" dirty="0" err="1">
                <a:latin typeface="Calibri" panose="020F0502020204030204" pitchFamily="34" charset="0"/>
                <a:cs typeface="Calibri" panose="020F0502020204030204" pitchFamily="34" charset="0"/>
              </a:rPr>
              <a:t>Dodis</a:t>
            </a:r>
            <a:r>
              <a:rPr lang="en-US" sz="1800" dirty="0">
                <a:latin typeface="Calibri" panose="020F0502020204030204" pitchFamily="34" charset="0"/>
                <a:cs typeface="Calibri" panose="020F0502020204030204" pitchFamily="34" charset="0"/>
              </a:rPr>
              <a:t> et. al., 2014).</a:t>
            </a:r>
          </a:p>
          <a:p>
            <a:pPr lvl="1">
              <a:spcBef>
                <a:spcPts val="0"/>
              </a:spcBef>
            </a:pPr>
            <a:r>
              <a:rPr lang="en-US" sz="1800" dirty="0">
                <a:latin typeface="Calibri" panose="020F0502020204030204" pitchFamily="34" charset="0"/>
                <a:cs typeface="Calibri" panose="020F0502020204030204" pitchFamily="34" charset="0"/>
              </a:rPr>
              <a:t>Dependent on workloads and their imposed interrupt activity so accurate estimate would be painfully complex even with a few devices.</a:t>
            </a:r>
          </a:p>
          <a:p>
            <a:pPr lvl="1">
              <a:spcBef>
                <a:spcPts val="0"/>
              </a:spcBef>
            </a:pPr>
            <a:r>
              <a:rPr lang="en-US" sz="1800" dirty="0">
                <a:latin typeface="Calibri" panose="020F0502020204030204" pitchFamily="34" charset="0"/>
                <a:cs typeface="Calibri" panose="020F0502020204030204" pitchFamily="34" charset="0"/>
              </a:rPr>
              <a:t>Gives low entropy rates (even “guessed” rates) so more intermediate processing.  It takes much longer to “reseed.”</a:t>
            </a:r>
          </a:p>
          <a:p>
            <a:pPr lvl="1">
              <a:spcBef>
                <a:spcPts val="0"/>
              </a:spcBef>
            </a:pPr>
            <a:r>
              <a:rPr lang="en-US" sz="1800" dirty="0">
                <a:latin typeface="Calibri" panose="020F0502020204030204" pitchFamily="34" charset="0"/>
                <a:cs typeface="Calibri" panose="020F0502020204030204" pitchFamily="34" charset="0"/>
              </a:rPr>
              <a:t>Requires ongoing care to measure interrupt times correctly (If you measure arrival time in the wrong place the entropy is greatly reduced).</a:t>
            </a:r>
          </a:p>
          <a:p>
            <a:pPr>
              <a:spcBef>
                <a:spcPts val="0"/>
              </a:spcBef>
            </a:pPr>
            <a:r>
              <a:rPr lang="en-US" sz="2000" dirty="0">
                <a:latin typeface="Calibri" panose="020F0502020204030204" pitchFamily="34" charset="0"/>
                <a:cs typeface="Calibri" panose="020F0502020204030204" pitchFamily="34" charset="0"/>
              </a:rPr>
              <a:t>Kernel mode only</a:t>
            </a:r>
          </a:p>
          <a:p>
            <a:pPr>
              <a:spcBef>
                <a:spcPts val="0"/>
              </a:spcBef>
            </a:pPr>
            <a:r>
              <a:rPr lang="en-US" sz="2000" dirty="0">
                <a:solidFill>
                  <a:schemeClr val="accent2"/>
                </a:solidFill>
                <a:latin typeface="Calibri" panose="020F0502020204030204" pitchFamily="34" charset="0"/>
                <a:cs typeface="Calibri" panose="020F0502020204030204" pitchFamily="34" charset="0"/>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latin typeface="Calibri" panose="020F0502020204030204" pitchFamily="34" charset="0"/>
                <a:cs typeface="Calibri" panose="020F0502020204030204" pitchFamily="34" charset="0"/>
              </a:rPr>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latin typeface="Calibri" panose="020F0502020204030204" pitchFamily="34" charset="0"/>
                <a:cs typeface="Calibri" panose="020F0502020204030204" pitchFamily="34" charset="0"/>
              </a:rPr>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latin typeface="Calibri" panose="020F0502020204030204" pitchFamily="34" charset="0"/>
                <a:cs typeface="Calibri" panose="020F0502020204030204" pitchFamily="34" charset="0"/>
              </a:rPr>
              <a:t>Used standard NIST 800-90A certified SHA-256 hash-df based DBRG.</a:t>
            </a:r>
          </a:p>
          <a:p>
            <a:pPr lvl="1">
              <a:lnSpc>
                <a:spcPct val="90000"/>
              </a:lnSpc>
              <a:spcBef>
                <a:spcPts val="0"/>
              </a:spcBef>
            </a:pPr>
            <a:r>
              <a:rPr lang="en-US" sz="2000" dirty="0">
                <a:latin typeface="Calibri" panose="020F0502020204030204" pitchFamily="34" charset="0"/>
                <a:cs typeface="Calibri" panose="020F0502020204030204" pitchFamily="34" charset="0"/>
              </a:rPr>
              <a:t>Used Intel analyzed HW noise source (Noise justification: Rachael J Parker, </a:t>
            </a:r>
            <a:r>
              <a:rPr lang="en-US" sz="2000" i="1" dirty="0">
                <a:latin typeface="Calibri" panose="020F0502020204030204" pitchFamily="34" charset="0"/>
                <a:cs typeface="Calibri" panose="020F0502020204030204" pitchFamily="34" charset="0"/>
              </a:rPr>
              <a:t>Justification for Metastability Based Nondeterministic Random</a:t>
            </a:r>
            <a:r>
              <a:rPr lang="en-US" sz="2000"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Bit Generator</a:t>
            </a:r>
            <a:r>
              <a:rPr lang="en-US" sz="2000" dirty="0">
                <a:latin typeface="Calibri" panose="020F0502020204030204" pitchFamily="34" charset="0"/>
                <a:cs typeface="Calibri" panose="020F0502020204030204" pitchFamily="34" charset="0"/>
              </a:rPr>
              <a:t>, Intel and previous papers by </a:t>
            </a:r>
            <a:r>
              <a:rPr lang="en-US" sz="2000" i="1" dirty="0">
                <a:latin typeface="Calibri" panose="020F0502020204030204" pitchFamily="34" charset="0"/>
                <a:cs typeface="Calibri" panose="020F0502020204030204" pitchFamily="34" charset="0"/>
              </a:rPr>
              <a:t>Kocher, Cox, Walker, </a:t>
            </a:r>
            <a:r>
              <a:rPr lang="en-US" sz="2000" i="1" dirty="0" err="1">
                <a:latin typeface="Calibri" panose="020F0502020204030204" pitchFamily="34" charset="0"/>
                <a:cs typeface="Calibri" panose="020F0502020204030204" pitchFamily="34" charset="0"/>
              </a:rPr>
              <a:t>Gueron</a:t>
            </a:r>
            <a:r>
              <a:rPr lang="en-US" sz="2000" i="1" dirty="0">
                <a:latin typeface="Calibri" panose="020F0502020204030204" pitchFamily="34" charset="0"/>
                <a:cs typeface="Calibri" panose="020F0502020204030204" pitchFamily="34" charset="0"/>
              </a:rPr>
              <a:t>, Brickell, et al</a:t>
            </a:r>
            <a:r>
              <a:rPr lang="en-US" sz="2000" dirty="0">
                <a:latin typeface="Calibri" panose="020F0502020204030204" pitchFamily="34" charset="0"/>
                <a:cs typeface="Calibri" panose="020F0502020204030204" pitchFamily="34" charset="0"/>
              </a:rPr>
              <a:t>).</a:t>
            </a:r>
          </a:p>
          <a:p>
            <a:pPr lvl="1">
              <a:lnSpc>
                <a:spcPct val="90000"/>
              </a:lnSpc>
              <a:spcBef>
                <a:spcPts val="0"/>
              </a:spcBef>
            </a:pPr>
            <a:r>
              <a:rPr lang="en-US" sz="2000" dirty="0">
                <a:latin typeface="Calibri" panose="020F0502020204030204" pitchFamily="34" charset="0"/>
                <a:cs typeface="Calibri" panose="020F0502020204030204" pitchFamily="34" charset="0"/>
              </a:rPr>
              <a:t>Developed SW Jitter based noise source (Noise justification:  You’ll see.)</a:t>
            </a:r>
          </a:p>
          <a:p>
            <a:pPr lvl="1">
              <a:lnSpc>
                <a:spcPct val="90000"/>
              </a:lnSpc>
              <a:spcBef>
                <a:spcPts val="0"/>
              </a:spcBef>
            </a:pPr>
            <a:r>
              <a:rPr lang="en-US" sz="2000" dirty="0">
                <a:latin typeface="Calibri" panose="020F0502020204030204" pitchFamily="34" charset="0"/>
                <a:cs typeface="Calibri" panose="020F0502020204030204" pitchFamily="34" charset="0"/>
              </a:rPr>
              <a:t>Implemented full health and restart tests.</a:t>
            </a:r>
          </a:p>
          <a:p>
            <a:pPr lvl="1">
              <a:lnSpc>
                <a:spcPct val="90000"/>
              </a:lnSpc>
              <a:spcBef>
                <a:spcPts val="0"/>
              </a:spcBef>
            </a:pPr>
            <a:r>
              <a:rPr lang="en-US" sz="2000" dirty="0">
                <a:latin typeface="Calibri" panose="020F0502020204030204" pitchFamily="34" charset="0"/>
                <a:cs typeface="Calibri" panose="020F0502020204030204" pitchFamily="34" charset="0"/>
              </a:rPr>
              <a:t>Both HW and SW entropy qualified.</a:t>
            </a:r>
          </a:p>
          <a:p>
            <a:pPr lvl="1">
              <a:lnSpc>
                <a:spcPct val="90000"/>
              </a:lnSpc>
              <a:spcBef>
                <a:spcPts val="0"/>
              </a:spcBef>
            </a:pPr>
            <a:r>
              <a:rPr lang="en-US" sz="2000" dirty="0">
                <a:latin typeface="Calibri" panose="020F0502020204030204" pitchFamily="34" charset="0"/>
                <a:cs typeface="Calibri" panose="020F0502020204030204" pitchFamily="34" charset="0"/>
              </a:rPr>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latin typeface="Calibri" panose="020F0502020204030204" pitchFamily="34" charset="0"/>
                <a:cs typeface="Calibri" panose="020F0502020204030204" pitchFamily="34" charset="0"/>
              </a:rPr>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Calibri" panose="020F0502020204030204" pitchFamily="34" charset="0"/>
                <a:cs typeface="Calibri" panose="020F0502020204030204" pitchFamily="34" charset="0"/>
              </a:rPr>
              <a:t>Used five different blocks for jitter including two from Mueller</a:t>
            </a:r>
          </a:p>
          <a:p>
            <a:pPr>
              <a:lnSpc>
                <a:spcPct val="90000"/>
              </a:lnSpc>
            </a:pPr>
            <a:r>
              <a:rPr lang="en-US" sz="2000" dirty="0">
                <a:latin typeface="Calibri" panose="020F0502020204030204" pitchFamily="34" charset="0"/>
                <a:cs typeface="Calibri" panose="020F0502020204030204" pitchFamily="34" charset="0"/>
              </a:rPr>
              <a:t>For each 8-bit (as required by NIST) noise sample, the estimated entropy varied from 1.8 bit/sample to over 6 bits/sample (!) over the jitter blocks</a:t>
            </a:r>
          </a:p>
          <a:p>
            <a:pPr lvl="1">
              <a:lnSpc>
                <a:spcPct val="90000"/>
              </a:lnSpc>
            </a:pPr>
            <a:r>
              <a:rPr lang="en-US" sz="2000" dirty="0">
                <a:latin typeface="Calibri" panose="020F0502020204030204" pitchFamily="34" charset="0"/>
                <a:cs typeface="Calibri" panose="020F0502020204030204" pitchFamily="34" charset="0"/>
              </a:rPr>
              <a:t>Jitter gives amazingly high rate independent of other activity Can’t be tampered with by adversary</a:t>
            </a:r>
          </a:p>
          <a:p>
            <a:pPr>
              <a:lnSpc>
                <a:spcPct val="90000"/>
              </a:lnSpc>
            </a:pPr>
            <a:r>
              <a:rPr lang="en-US" sz="2000" dirty="0">
                <a:latin typeface="Calibri" panose="020F0502020204030204" pitchFamily="34" charset="0"/>
                <a:cs typeface="Calibri" panose="020F0502020204030204" pitchFamily="34" charset="0"/>
              </a:rPr>
              <a:t>Most important: Can be analyzed and justified.</a:t>
            </a:r>
          </a:p>
          <a:p>
            <a:pPr lvl="1">
              <a:lnSpc>
                <a:spcPct val="90000"/>
              </a:lnSpc>
            </a:pPr>
            <a:r>
              <a:rPr lang="en-US" sz="2000" dirty="0">
                <a:latin typeface="Calibri" panose="020F0502020204030204" pitchFamily="34" charset="0"/>
                <a:cs typeface="Calibri" panose="020F0502020204030204" pitchFamily="34" charset="0"/>
              </a:rPr>
              <a:t>Isn’t this just an academic concern?</a:t>
            </a:r>
          </a:p>
          <a:p>
            <a:pPr lvl="1">
              <a:lnSpc>
                <a:spcPct val="90000"/>
              </a:lnSpc>
            </a:pPr>
            <a:r>
              <a:rPr lang="en-US" sz="2000" dirty="0">
                <a:latin typeface="Calibri" panose="020F0502020204030204" pitchFamily="34" charset="0"/>
                <a:cs typeface="Calibri" panose="020F050202020403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latin typeface="Calibri" panose="020F0502020204030204" pitchFamily="34" charset="0"/>
                <a:cs typeface="Calibri" panose="020F0502020204030204" pitchFamily="34" charset="0"/>
              </a:rPr>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8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31,0.005  32,0.015  33,0.059  34,0.078  35,0.181  36,0.055  37,0.146</a:t>
            </a:r>
          </a:p>
          <a:p>
            <a:pPr marL="0" indent="0">
              <a:buNone/>
            </a:pPr>
            <a:r>
              <a:rPr lang="en-US" sz="1800" dirty="0">
                <a:latin typeface="Calibri" panose="020F0502020204030204" pitchFamily="34" charset="0"/>
                <a:cs typeface="Calibri" panose="020F0502020204030204" pitchFamily="34" charset="0"/>
              </a:rPr>
              <a:t> 38,0.080 39,0.217  40,0.034  41,0.094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Simple Jitter Block 1</a:t>
            </a:r>
          </a:p>
        </p:txBody>
      </p:sp>
      <p:sp>
        <p:nvSpPr>
          <p:cNvPr id="23557" name="Rectangle 3"/>
          <p:cNvSpPr>
            <a:spLocks noGrp="1" noChangeArrowheads="1"/>
          </p:cNvSpPr>
          <p:nvPr>
            <p:ph type="body" idx="1"/>
          </p:nvPr>
        </p:nvSpPr>
        <p:spPr>
          <a:xfrm>
            <a:off x="304800" y="1371600"/>
            <a:ext cx="8610600" cy="47091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32,0.001  33,0.010  34,0.024  35,0.045  36,0.073  37,0.090  38,0.038</a:t>
            </a:r>
          </a:p>
          <a:p>
            <a:pPr marL="0" indent="0">
              <a:buNone/>
            </a:pPr>
            <a:r>
              <a:rPr lang="en-US" sz="18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latin typeface="Calibri" panose="020F0502020204030204" pitchFamily="34" charset="0"/>
                <a:cs typeface="Calibri" panose="020F0502020204030204" pitchFamily="34" charset="0"/>
              </a:rPr>
              <a:t>Critical in cryptographic algorithms and protocols</a:t>
            </a:r>
          </a:p>
          <a:p>
            <a:pPr lvl="1">
              <a:lnSpc>
                <a:spcPct val="80000"/>
              </a:lnSpc>
            </a:pPr>
            <a:r>
              <a:rPr lang="en-US" sz="2000" dirty="0">
                <a:latin typeface="Calibri" panose="020F0502020204030204" pitchFamily="34" charset="0"/>
                <a:cs typeface="Calibri" panose="020F0502020204030204" pitchFamily="34" charset="0"/>
              </a:rPr>
              <a:t>Past weaknesses have been catastrophic.</a:t>
            </a:r>
          </a:p>
          <a:p>
            <a:pPr lvl="1">
              <a:lnSpc>
                <a:spcPct val="80000"/>
              </a:lnSpc>
            </a:pPr>
            <a:r>
              <a:rPr lang="en-US" sz="2000" dirty="0">
                <a:latin typeface="Calibri" panose="020F0502020204030204" pitchFamily="34" charset="0"/>
                <a:cs typeface="Calibri" panose="020F0502020204030204" pitchFamily="34" charset="0"/>
              </a:rPr>
              <a:t>Random number weakness and bad key management are greatest points of attack on cryptographic systems.</a:t>
            </a:r>
          </a:p>
          <a:p>
            <a:pPr>
              <a:lnSpc>
                <a:spcPct val="90000"/>
              </a:lnSpc>
            </a:pPr>
            <a:r>
              <a:rPr lang="en-US" sz="2000" dirty="0">
                <a:latin typeface="Calibri" panose="020F0502020204030204" pitchFamily="34" charset="0"/>
                <a:cs typeface="Calibri" panose="020F0502020204030204" pitchFamily="34" charset="0"/>
              </a:rPr>
              <a:t>Bad entropy is principal basis for practical attacks</a:t>
            </a:r>
          </a:p>
          <a:p>
            <a:pPr lvl="1">
              <a:lnSpc>
                <a:spcPct val="90000"/>
              </a:lnSpc>
              <a:spcBef>
                <a:spcPts val="0"/>
              </a:spcBef>
            </a:pPr>
            <a:r>
              <a:rPr lang="en-US" sz="2000" dirty="0">
                <a:latin typeface="Calibri" panose="020F0502020204030204" pitchFamily="34" charset="0"/>
                <a:cs typeface="Calibri" panose="020F0502020204030204" pitchFamily="34" charset="0"/>
              </a:rPr>
              <a:t>Netscape browser attack is famous example.</a:t>
            </a:r>
          </a:p>
          <a:p>
            <a:pPr lvl="1">
              <a:lnSpc>
                <a:spcPct val="90000"/>
              </a:lnSpc>
              <a:spcBef>
                <a:spcPts val="0"/>
              </a:spcBef>
            </a:pPr>
            <a:r>
              <a:rPr lang="en-US" sz="2000" dirty="0">
                <a:latin typeface="Calibri" panose="020F0502020204030204" pitchFamily="34" charset="0"/>
                <a:cs typeface="Calibri" panose="020F0502020204030204" pitchFamily="34" charset="0"/>
              </a:rPr>
              <a:t>More recent Debian entropy attack (Mind your p’s and q’s) is another.</a:t>
            </a:r>
          </a:p>
          <a:p>
            <a:pPr lvl="1">
              <a:lnSpc>
                <a:spcPct val="90000"/>
              </a:lnSpc>
              <a:spcBef>
                <a:spcPts val="0"/>
              </a:spcBef>
            </a:pPr>
            <a:r>
              <a:rPr lang="en-US" sz="2000" dirty="0">
                <a:latin typeface="Calibri" panose="020F0502020204030204" pitchFamily="34" charset="0"/>
                <a:cs typeface="Calibri" panose="020F0502020204030204" pitchFamily="34" charset="0"/>
              </a:rPr>
              <a:t>More recent still: Kaspersky’s Password Generator</a:t>
            </a:r>
          </a:p>
          <a:p>
            <a:pPr lvl="1">
              <a:lnSpc>
                <a:spcPct val="90000"/>
              </a:lnSpc>
              <a:spcBef>
                <a:spcPts val="0"/>
              </a:spcBef>
            </a:pPr>
            <a:r>
              <a:rPr lang="en-US" sz="2000" dirty="0">
                <a:latin typeface="Calibri" panose="020F0502020204030204" pitchFamily="34" charset="0"/>
                <a:cs typeface="Calibri" panose="020F0502020204030204" pitchFamily="34" charset="0"/>
              </a:rPr>
              <a:t>Hall of fame, epic fails for bad entropy</a:t>
            </a:r>
          </a:p>
          <a:p>
            <a:pPr lvl="2">
              <a:lnSpc>
                <a:spcPct val="90000"/>
              </a:lnSpc>
              <a:spcBef>
                <a:spcPts val="0"/>
              </a:spcBef>
            </a:pPr>
            <a:r>
              <a:rPr lang="en-US" sz="1800" dirty="0">
                <a:latin typeface="Calibri" panose="020F0502020204030204" pitchFamily="34" charset="0"/>
                <a:cs typeface="Calibri" panose="020F0502020204030204" pitchFamily="34" charset="0"/>
              </a:rPr>
              <a:t>“But the entropy looked random”</a:t>
            </a:r>
          </a:p>
          <a:p>
            <a:pPr lvl="2">
              <a:lnSpc>
                <a:spcPct val="90000"/>
              </a:lnSpc>
              <a:spcBef>
                <a:spcPts val="0"/>
              </a:spcBef>
            </a:pPr>
            <a:r>
              <a:rPr lang="en-US" sz="1800" dirty="0">
                <a:latin typeface="Calibri" panose="020F0502020204030204" pitchFamily="34" charset="0"/>
                <a:cs typeface="Calibri" panose="020F0502020204030204" pitchFamily="34" charset="0"/>
              </a:rPr>
              <a:t>“No one could guess the sample values, it’s too complex”</a:t>
            </a:r>
          </a:p>
          <a:p>
            <a:pPr>
              <a:lnSpc>
                <a:spcPct val="90000"/>
              </a:lnSpc>
              <a:spcBef>
                <a:spcPts val="0"/>
              </a:spcBef>
            </a:pPr>
            <a:r>
              <a:rPr lang="en-US" sz="2000" dirty="0">
                <a:latin typeface="Calibri" panose="020F0502020204030204" pitchFamily="34" charset="0"/>
                <a:cs typeface="Calibri" panose="020F0502020204030204" pitchFamily="34" charset="0"/>
              </a:rPr>
              <a:t>Other attacks</a:t>
            </a:r>
          </a:p>
          <a:p>
            <a:pPr lvl="1">
              <a:lnSpc>
                <a:spcPct val="90000"/>
              </a:lnSpc>
              <a:spcBef>
                <a:spcPts val="0"/>
              </a:spcBef>
            </a:pPr>
            <a:r>
              <a:rPr lang="en-US" sz="2000" dirty="0">
                <a:latin typeface="Calibri" panose="020F0502020204030204" pitchFamily="34" charset="0"/>
                <a:cs typeface="Calibri" panose="020F0502020204030204" pitchFamily="34" charset="0"/>
              </a:rPr>
              <a:t>Intrusion (read privileged entropy pool)</a:t>
            </a:r>
          </a:p>
          <a:p>
            <a:pPr lvl="1">
              <a:lnSpc>
                <a:spcPct val="90000"/>
              </a:lnSpc>
              <a:spcBef>
                <a:spcPts val="0"/>
              </a:spcBef>
            </a:pPr>
            <a:r>
              <a:rPr lang="en-US" sz="2000" dirty="0">
                <a:latin typeface="Calibri" panose="020F0502020204030204" pitchFamily="34" charset="0"/>
                <a:cs typeface="Calibri" panose="020F0502020204030204" pitchFamily="34" charset="0"/>
              </a:rPr>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304800" y="0"/>
            <a:ext cx="8534400" cy="838200"/>
          </a:xfrm>
        </p:spPr>
        <p:txBody>
          <a:bodyPr/>
          <a:lstStyle/>
          <a:p>
            <a:r>
              <a:rPr lang="en-US" sz="3600" dirty="0">
                <a:latin typeface="Calibri" panose="020F0502020204030204" pitchFamily="34" charset="0"/>
                <a:cs typeface="Calibri" panose="020F0502020204030204" pitchFamily="34" charset="0"/>
              </a:rPr>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839200" cy="838200"/>
          </a:xfrm>
        </p:spPr>
        <p:txBody>
          <a:bodyPr/>
          <a:lstStyle/>
          <a:p>
            <a:r>
              <a:rPr lang="en-US" sz="3600" dirty="0">
                <a:latin typeface="Calibri" panose="020F0502020204030204" pitchFamily="34" charset="0"/>
                <a:cs typeface="Calibri" panose="020F0502020204030204" pitchFamily="34" charset="0"/>
              </a:rPr>
              <a:t>Simple Jitter Block 2</a:t>
            </a:r>
          </a:p>
        </p:txBody>
      </p:sp>
      <p:sp>
        <p:nvSpPr>
          <p:cNvPr id="23557" name="Rectangle 3"/>
          <p:cNvSpPr>
            <a:spLocks noGrp="1" noChangeArrowheads="1"/>
          </p:cNvSpPr>
          <p:nvPr>
            <p:ph type="body" idx="1"/>
          </p:nvPr>
        </p:nvSpPr>
        <p:spPr>
          <a:xfrm>
            <a:off x="304800" y="1371600"/>
            <a:ext cx="8610600" cy="43072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8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686800" cy="838200"/>
          </a:xfrm>
        </p:spPr>
        <p:txBody>
          <a:bodyPr/>
          <a:lstStyle/>
          <a:p>
            <a:r>
              <a:rPr lang="en-US" sz="3600" dirty="0">
                <a:latin typeface="Calibri" panose="020F0502020204030204" pitchFamily="34" charset="0"/>
                <a:cs typeface="Calibri" panose="020F0502020204030204" pitchFamily="34" charset="0"/>
              </a:rPr>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839200" cy="838200"/>
          </a:xfrm>
        </p:spPr>
        <p:txBody>
          <a:bodyPr/>
          <a:lstStyle/>
          <a:p>
            <a:r>
              <a:rPr lang="en-US" sz="3600" dirty="0">
                <a:latin typeface="Calibri" panose="020F0502020204030204" pitchFamily="34" charset="0"/>
                <a:cs typeface="Calibri" panose="020F0502020204030204" pitchFamily="34" charset="0"/>
              </a:rPr>
              <a:t>Memory Jitter</a:t>
            </a:r>
          </a:p>
        </p:txBody>
      </p:sp>
      <p:sp>
        <p:nvSpPr>
          <p:cNvPr id="23557" name="Rectangle 3"/>
          <p:cNvSpPr>
            <a:spLocks noGrp="1" noChangeArrowheads="1"/>
          </p:cNvSpPr>
          <p:nvPr>
            <p:ph type="body" idx="1"/>
          </p:nvPr>
        </p:nvSpPr>
        <p:spPr>
          <a:xfrm>
            <a:off x="381000" y="1447800"/>
            <a:ext cx="84582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Memory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Hash based execution jitter</a:t>
            </a:r>
          </a:p>
        </p:txBody>
      </p:sp>
      <p:sp>
        <p:nvSpPr>
          <p:cNvPr id="23557" name="Rectangle 3"/>
          <p:cNvSpPr>
            <a:spLocks noGrp="1" noChangeArrowheads="1"/>
          </p:cNvSpPr>
          <p:nvPr>
            <p:ph type="body" idx="1"/>
          </p:nvPr>
        </p:nvSpPr>
        <p:spPr>
          <a:xfrm>
            <a:off x="381000" y="1600200"/>
            <a:ext cx="8534400" cy="44043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Calibri" panose="020F0502020204030204" pitchFamily="34" charset="0"/>
                <a:cs typeface="Calibri" panose="020F0502020204030204" pitchFamily="34" charset="0"/>
              </a:rPr>
              <a:t>Work out hardware model in detail for individual sources of entropy (memory jitter, …).</a:t>
            </a:r>
          </a:p>
          <a:p>
            <a:pPr>
              <a:lnSpc>
                <a:spcPct val="90000"/>
              </a:lnSpc>
            </a:pPr>
            <a:r>
              <a:rPr lang="en-US" sz="2000" dirty="0">
                <a:latin typeface="Calibri" panose="020F0502020204030204" pitchFamily="34" charset="0"/>
                <a:cs typeface="Calibri" panose="020F0502020204030204" pitchFamily="34" charset="0"/>
              </a:rPr>
              <a:t>Combine complicated jitter sources to obtain different distributions (the “mixture problem”).  Done accurately, this is interesting research!</a:t>
            </a:r>
          </a:p>
          <a:p>
            <a:pPr>
              <a:lnSpc>
                <a:spcPct val="90000"/>
              </a:lnSpc>
            </a:pPr>
            <a:r>
              <a:rPr lang="en-US" sz="2000" dirty="0">
                <a:latin typeface="Calibri" panose="020F0502020204030204" pitchFamily="34" charset="0"/>
                <a:cs typeface="Calibri" panose="020F0502020204030204" pitchFamily="34" charset="0"/>
              </a:rPr>
              <a:t>The level of proof in this presentation is informal or “heuristic,” which is all NIST demands for now.</a:t>
            </a:r>
          </a:p>
          <a:p>
            <a:pPr>
              <a:lnSpc>
                <a:spcPct val="90000"/>
              </a:lnSpc>
            </a:pPr>
            <a:r>
              <a:rPr lang="en-US" sz="2000" dirty="0">
                <a:latin typeface="Calibri" panose="020F0502020204030204" pitchFamily="34" charset="0"/>
                <a:cs typeface="Calibri" panose="020F050202020403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Calibri" panose="020F0502020204030204" pitchFamily="34" charset="0"/>
                <a:cs typeface="Calibri" panose="020F0502020204030204" pitchFamily="34" charset="0"/>
              </a:rPr>
              <a:t>NIST was completely right!</a:t>
            </a:r>
          </a:p>
          <a:p>
            <a:pPr lvl="1">
              <a:lnSpc>
                <a:spcPct val="90000"/>
              </a:lnSpc>
            </a:pPr>
            <a:r>
              <a:rPr lang="en-US" sz="2000" dirty="0">
                <a:latin typeface="Calibri" panose="020F0502020204030204" pitchFamily="34" charset="0"/>
                <a:cs typeface="Calibri" panose="020F0502020204030204" pitchFamily="34" charset="0"/>
              </a:rPr>
              <a:t>I apologize for earlier skepticism</a:t>
            </a:r>
          </a:p>
          <a:p>
            <a:pPr>
              <a:lnSpc>
                <a:spcPct val="90000"/>
              </a:lnSpc>
            </a:pPr>
            <a:r>
              <a:rPr lang="en-US" sz="2000" dirty="0">
                <a:latin typeface="Calibri" panose="020F0502020204030204" pitchFamily="34" charset="0"/>
                <a:cs typeface="Calibri" panose="020F0502020204030204" pitchFamily="34" charset="0"/>
              </a:rPr>
              <a:t>New standard greatly improves security (if you follow it)</a:t>
            </a:r>
          </a:p>
          <a:p>
            <a:pPr lvl="1">
              <a:lnSpc>
                <a:spcPct val="90000"/>
              </a:lnSpc>
              <a:spcBef>
                <a:spcPts val="0"/>
              </a:spcBef>
            </a:pPr>
            <a:r>
              <a:rPr lang="en-US" sz="2000" dirty="0">
                <a:latin typeface="Calibri" panose="020F0502020204030204" pitchFamily="34" charset="0"/>
                <a:cs typeface="Calibri" panose="020F0502020204030204" pitchFamily="34" charset="0"/>
              </a:rPr>
              <a:t>In cryptography, don’t trust anything you can’t quantifiably analyze --- you’re only fooling yourself.</a:t>
            </a:r>
          </a:p>
          <a:p>
            <a:pPr lvl="1">
              <a:lnSpc>
                <a:spcPct val="90000"/>
              </a:lnSpc>
              <a:spcBef>
                <a:spcPts val="0"/>
              </a:spcBef>
            </a:pPr>
            <a:r>
              <a:rPr lang="en-US" sz="2000" dirty="0">
                <a:latin typeface="Calibri" panose="020F0502020204030204" pitchFamily="34" charset="0"/>
                <a:cs typeface="Calibri" panose="020F0502020204030204" pitchFamily="34" charset="0"/>
              </a:rPr>
              <a:t>In cryptography, sometimes there are good surprises (jitter).</a:t>
            </a:r>
          </a:p>
          <a:p>
            <a:pPr>
              <a:lnSpc>
                <a:spcPct val="90000"/>
              </a:lnSpc>
            </a:pPr>
            <a:r>
              <a:rPr lang="en-US" sz="2000" dirty="0">
                <a:latin typeface="Calibri" panose="020F0502020204030204" pitchFamily="34" charset="0"/>
                <a:cs typeface="Calibri" panose="020F0502020204030204" pitchFamily="34" charset="0"/>
              </a:rPr>
              <a:t>Benefits from Jitter</a:t>
            </a:r>
          </a:p>
          <a:p>
            <a:pPr lvl="1">
              <a:lnSpc>
                <a:spcPct val="90000"/>
              </a:lnSpc>
              <a:spcBef>
                <a:spcPts val="0"/>
              </a:spcBef>
            </a:pPr>
            <a:r>
              <a:rPr lang="en-US" sz="2000" dirty="0">
                <a:latin typeface="Calibri" panose="020F0502020204030204" pitchFamily="34" charset="0"/>
                <a:cs typeface="Calibri" panose="020F0502020204030204" pitchFamily="34" charset="0"/>
              </a:rPr>
              <a:t>No entropy starvation at boot.</a:t>
            </a:r>
          </a:p>
          <a:p>
            <a:pPr lvl="1">
              <a:lnSpc>
                <a:spcPct val="90000"/>
              </a:lnSpc>
              <a:spcBef>
                <a:spcPts val="0"/>
              </a:spcBef>
            </a:pPr>
            <a:r>
              <a:rPr lang="en-US" sz="2000" dirty="0">
                <a:latin typeface="Calibri" panose="020F0502020204030204" pitchFamily="34" charset="0"/>
                <a:cs typeface="Calibri" panose="020F0502020204030204" pitchFamily="34" charset="0"/>
              </a:rPr>
              <a:t>Defense in depth (qualified HW and SW entropy).</a:t>
            </a:r>
          </a:p>
          <a:p>
            <a:pPr lvl="1">
              <a:lnSpc>
                <a:spcPct val="90000"/>
              </a:lnSpc>
              <a:spcBef>
                <a:spcPts val="0"/>
              </a:spcBef>
            </a:pPr>
            <a:r>
              <a:rPr lang="en-US" sz="2000" dirty="0">
                <a:latin typeface="Calibri" panose="020F0502020204030204" pitchFamily="34" charset="0"/>
                <a:cs typeface="Calibri" panose="020F0502020204030204" pitchFamily="34" charset="0"/>
              </a:rPr>
              <a:t>Simpler than interrupts and less performance impact</a:t>
            </a:r>
          </a:p>
          <a:p>
            <a:pPr lvl="1">
              <a:lnSpc>
                <a:spcPct val="90000"/>
              </a:lnSpc>
              <a:spcBef>
                <a:spcPts val="0"/>
              </a:spcBef>
            </a:pPr>
            <a:r>
              <a:rPr lang="en-US" sz="2000" dirty="0">
                <a:latin typeface="Calibri" panose="020F0502020204030204" pitchFamily="34" charset="0"/>
                <a:cs typeface="Calibri" panose="020F0502020204030204" pitchFamily="34" charset="0"/>
              </a:rPr>
              <a:t>Works on all devices (even embedded devices).</a:t>
            </a:r>
          </a:p>
          <a:p>
            <a:pPr lvl="1">
              <a:lnSpc>
                <a:spcPct val="90000"/>
              </a:lnSpc>
              <a:spcBef>
                <a:spcPts val="0"/>
              </a:spcBef>
            </a:pPr>
            <a:r>
              <a:rPr lang="en-US" sz="2000" dirty="0">
                <a:latin typeface="Calibri" panose="020F0502020204030204" pitchFamily="34" charset="0"/>
                <a:cs typeface="Calibri" panose="020F0502020204030204" pitchFamily="34" charset="0"/>
              </a:rPr>
              <a:t>Widely accepted despite initial skepticism: Linux, (some) BSD versions and Apple (during boot).</a:t>
            </a:r>
          </a:p>
          <a:p>
            <a:pPr lvl="1">
              <a:lnSpc>
                <a:spcPct val="90000"/>
              </a:lnSpc>
              <a:spcBef>
                <a:spcPts val="0"/>
              </a:spcBef>
            </a:pPr>
            <a:r>
              <a:rPr lang="en-US" sz="2000" dirty="0">
                <a:latin typeface="Calibri" panose="020F0502020204030204" pitchFamily="34" charset="0"/>
                <a:cs typeface="Calibri" panose="020F0502020204030204" pitchFamily="34" charset="0"/>
              </a:rPr>
              <a:t>You can stop drinking the </a:t>
            </a:r>
            <a:r>
              <a:rPr lang="en-US" sz="2000" dirty="0" err="1">
                <a:latin typeface="Calibri" panose="020F0502020204030204" pitchFamily="34" charset="0"/>
                <a:cs typeface="Calibri" panose="020F0502020204030204" pitchFamily="34" charset="0"/>
              </a:rPr>
              <a:t>kool-aid</a:t>
            </a:r>
            <a:r>
              <a:rPr lang="en-US" sz="2000" dirty="0">
                <a:latin typeface="Calibri" panose="020F0502020204030204" pitchFamily="34" charset="0"/>
                <a:cs typeface="Calibri" panose="020F050202020403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5552" y="76200"/>
            <a:ext cx="8766048" cy="838200"/>
          </a:xfrm>
        </p:spPr>
        <p:txBody>
          <a:bodyPr/>
          <a:lstStyle/>
          <a:p>
            <a:r>
              <a:rPr lang="en-US" sz="3600" dirty="0">
                <a:latin typeface="Calibri" panose="020F0502020204030204" pitchFamily="34" charset="0"/>
                <a:cs typeface="Calibri" panose="020F0502020204030204" pitchFamily="34" charset="0"/>
              </a:rPr>
              <a:t>Postscript</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dirty="0">
                <a:latin typeface="Calibri" panose="020F0502020204030204" pitchFamily="34" charset="0"/>
                <a:cs typeface="Calibri" panose="020F0502020204030204" pitchFamily="34" charset="0"/>
              </a:rPr>
              <a:t>How do we turn this into a real argument supporting entropy production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182022533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152400"/>
            <a:ext cx="7772400" cy="1066800"/>
          </a:xfrm>
        </p:spPr>
        <p:txBody>
          <a:bodyPr/>
          <a:lstStyle/>
          <a:p>
            <a:r>
              <a:rPr lang="en-US" sz="3600" dirty="0">
                <a:latin typeface="Calibri" panose="020F0502020204030204" pitchFamily="34" charset="0"/>
                <a:cs typeface="Calibri" panose="020F0502020204030204" pitchFamily="34" charset="0"/>
              </a:rPr>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Components are: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Entropy Subsystem including characterized noise source, health tests, entropy conditioning.  This is the critical component which prevents adversaries from guessing keys.  The output of this system is a seed containing enough “entropy” (more later) to generate keys. The entropy subsystem is specified in NIST 800-90B.  This is the hard part.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Security Model</a:t>
            </a:r>
          </a:p>
        </p:txBody>
      </p:sp>
      <p:sp>
        <p:nvSpPr>
          <p:cNvPr id="23557" name="Rectangle 3"/>
          <p:cNvSpPr>
            <a:spLocks noGrp="1" noChangeArrowheads="1"/>
          </p:cNvSpPr>
          <p:nvPr>
            <p:ph type="body" idx="1"/>
          </p:nvPr>
        </p:nvSpPr>
        <p:spPr>
          <a:xfrm>
            <a:off x="454152" y="1618445"/>
            <a:ext cx="8229600" cy="4648200"/>
          </a:xfrm>
        </p:spPr>
        <p:txBody>
          <a:bodyPr/>
          <a:lstStyle/>
          <a:p>
            <a:pPr>
              <a:lnSpc>
                <a:spcPct val="90000"/>
              </a:lnSpc>
            </a:pPr>
            <a:r>
              <a:rPr lang="en-US" sz="2000" dirty="0">
                <a:latin typeface="Calibri" panose="020F0502020204030204" pitchFamily="34" charset="0"/>
                <a:cs typeface="Calibri" panose="020F0502020204030204" pitchFamily="34" charset="0"/>
              </a:rPr>
              <a:t>There are two different security foundations for “execution jitter” as an entropy source.</a:t>
            </a:r>
          </a:p>
          <a:p>
            <a:pPr lvl="1">
              <a:lnSpc>
                <a:spcPct val="90000"/>
              </a:lnSpc>
            </a:pPr>
            <a:r>
              <a:rPr lang="en-US" sz="2000" dirty="0">
                <a:latin typeface="Calibri" panose="020F0502020204030204" pitchFamily="34" charset="0"/>
                <a:cs typeface="Calibri" panose="020F050202020403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Calibri" panose="020F0502020204030204" pitchFamily="34" charset="0"/>
                <a:cs typeface="Calibri" panose="020F0502020204030204" pitchFamily="34" charset="0"/>
              </a:rPr>
              <a:t>The computational barrier to recreate complex CPU state: caches, branch prediction, frequency scaling, intervening interrupts, locks, cross CPU performance differences, TLB misses, speculative execution.</a:t>
            </a:r>
          </a:p>
          <a:p>
            <a:pPr lvl="1">
              <a:lnSpc>
                <a:spcPct val="90000"/>
              </a:lnSpc>
            </a:pPr>
            <a:r>
              <a:rPr lang="en-US" sz="2000" dirty="0">
                <a:latin typeface="Calibri" panose="020F0502020204030204" pitchFamily="34" charset="0"/>
                <a:cs typeface="Calibri" panose="020F0502020204030204" pitchFamily="34" charset="0"/>
              </a:rPr>
              <a:t>Both are present.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panose="020F0502020204030204" pitchFamily="34" charset="0"/>
                <a:cs typeface="Calibri" panose="020F0502020204030204" pitchFamily="34" charset="0"/>
              </a:rPr>
              <a:t>Security Model --- symmetric crypto</a:t>
            </a:r>
          </a:p>
        </p:txBody>
      </p:sp>
      <p:sp>
        <p:nvSpPr>
          <p:cNvPr id="23557" name="Rectangle 3"/>
          <p:cNvSpPr>
            <a:spLocks noGrp="1" noChangeArrowheads="1"/>
          </p:cNvSpPr>
          <p:nvPr>
            <p:ph type="body" idx="1"/>
          </p:nvPr>
        </p:nvSpPr>
        <p:spPr>
          <a:xfrm>
            <a:off x="490728" y="1219200"/>
            <a:ext cx="8156448" cy="5029200"/>
          </a:xfrm>
        </p:spPr>
        <p:txBody>
          <a:bodyPr/>
          <a:lstStyle/>
          <a:p>
            <a:pPr>
              <a:lnSpc>
                <a:spcPct val="90000"/>
              </a:lnSpc>
            </a:pPr>
            <a:r>
              <a:rPr lang="en-US" sz="2000" dirty="0">
                <a:latin typeface="Calibri" panose="020F0502020204030204" pitchFamily="34" charset="0"/>
                <a:cs typeface="Calibri" panose="020F0502020204030204" pitchFamily="34" charset="0"/>
              </a:rPr>
              <a:t>Two security models</a:t>
            </a:r>
          </a:p>
          <a:p>
            <a:pPr lvl="1">
              <a:lnSpc>
                <a:spcPct val="90000"/>
              </a:lnSpc>
            </a:pPr>
            <a:r>
              <a:rPr lang="en-US" sz="2000" dirty="0">
                <a:latin typeface="Calibri" panose="020F0502020204030204" pitchFamily="34" charset="0"/>
                <a:cs typeface="Calibri" panose="020F0502020204030204" pitchFamily="34" charset="0"/>
              </a:rPr>
              <a:t>One time pad corresponds to “physical entropy.”  Safe regardless of computational assumptions.</a:t>
            </a:r>
          </a:p>
          <a:p>
            <a:pPr lvl="1">
              <a:lnSpc>
                <a:spcPct val="90000"/>
              </a:lnSpc>
            </a:pPr>
            <a:r>
              <a:rPr lang="en-US" sz="2000" dirty="0">
                <a:latin typeface="Calibri" panose="020F0502020204030204" pitchFamily="34" charset="0"/>
                <a:cs typeface="Calibri" panose="020F0502020204030204" pitchFamily="34" charset="0"/>
              </a:rPr>
              <a:t>Real security based on computation</a:t>
            </a:r>
          </a:p>
          <a:p>
            <a:pPr lvl="2">
              <a:lnSpc>
                <a:spcPct val="90000"/>
              </a:lnSpc>
            </a:pPr>
            <a:r>
              <a:rPr lang="en-US" sz="1800" dirty="0">
                <a:latin typeface="Calibri" panose="020F0502020204030204" pitchFamily="34" charset="0"/>
                <a:cs typeface="Calibri" panose="020F050202020403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Calibri" panose="020F0502020204030204" pitchFamily="34" charset="0"/>
                <a:cs typeface="Calibri" panose="020F0502020204030204" pitchFamily="34" charset="0"/>
              </a:rPr>
              <a:t>Answer: If best adversary’s most efficient attack is brute force, cipher is good.   Guaranteed success in 2</a:t>
            </a:r>
            <a:r>
              <a:rPr lang="en-US" sz="1800" baseline="30000" dirty="0">
                <a:latin typeface="Calibri" panose="020F0502020204030204" pitchFamily="34" charset="0"/>
                <a:cs typeface="Calibri" panose="020F0502020204030204" pitchFamily="34" charset="0"/>
              </a:rPr>
              <a:t>128</a:t>
            </a:r>
            <a:r>
              <a:rPr lang="en-US" sz="1800" dirty="0">
                <a:latin typeface="Calibri" panose="020F0502020204030204" pitchFamily="34" charset="0"/>
                <a:cs typeface="Calibri" panose="020F0502020204030204" pitchFamily="34" charset="0"/>
              </a:rPr>
              <a:t> steps, expected cost is 2</a:t>
            </a:r>
            <a:r>
              <a:rPr lang="en-US" sz="1800" baseline="30000" dirty="0">
                <a:latin typeface="Calibri" panose="020F0502020204030204" pitchFamily="34" charset="0"/>
                <a:cs typeface="Calibri" panose="020F0502020204030204" pitchFamily="34" charset="0"/>
              </a:rPr>
              <a:t>127</a:t>
            </a:r>
            <a:r>
              <a:rPr lang="en-US" sz="1800" dirty="0">
                <a:latin typeface="Calibri" panose="020F0502020204030204" pitchFamily="34" charset="0"/>
                <a:cs typeface="Calibri" panose="020F0502020204030204" pitchFamily="34" charset="0"/>
              </a:rPr>
              <a:t> steps.</a:t>
            </a:r>
          </a:p>
          <a:p>
            <a:pPr>
              <a:lnSpc>
                <a:spcPct val="90000"/>
              </a:lnSpc>
            </a:pPr>
            <a:r>
              <a:rPr lang="en-US" sz="2000" dirty="0">
                <a:latin typeface="Calibri" panose="020F0502020204030204" pitchFamily="34" charset="0"/>
                <a:cs typeface="Calibri" panose="020F0502020204030204" pitchFamily="34" charset="0"/>
              </a:rPr>
              <a:t>Computational entropy</a:t>
            </a:r>
          </a:p>
          <a:p>
            <a:pPr lvl="1">
              <a:lnSpc>
                <a:spcPct val="90000"/>
              </a:lnSpc>
            </a:pPr>
            <a:r>
              <a:rPr lang="en-US" sz="1800" dirty="0">
                <a:latin typeface="Calibri" panose="020F0502020204030204" pitchFamily="34" charset="0"/>
                <a:cs typeface="Calibri" panose="020F0502020204030204" pitchFamily="34" charset="0"/>
              </a:rPr>
              <a:t>If I produce n bits of entropy and any successful adversary must carry out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Calibri" panose="020F0502020204030204" pitchFamily="34" charset="0"/>
                <a:cs typeface="Calibri" panose="020F0502020204030204" pitchFamily="34" charset="0"/>
              </a:rPr>
              <a:t>So, we have to “prove” an adversary must perform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1676400" y="1466215"/>
            <a:ext cx="5562600" cy="407797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2014539111"/>
              </p:ext>
            </p:extLst>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3161421268"/>
              </p:ext>
            </p:extLst>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Size of cache block</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BTB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168/168</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64,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23557" name="Rectangle 3"/>
          <p:cNvSpPr>
            <a:spLocks noGrp="1" noChangeArrowheads="1"/>
          </p:cNvSpPr>
          <p:nvPr>
            <p:ph type="body" idx="1"/>
          </p:nvPr>
        </p:nvSpPr>
        <p:spPr>
          <a:xfrm>
            <a:off x="228600" y="1219200"/>
            <a:ext cx="8763000" cy="4953000"/>
          </a:xfrm>
        </p:spPr>
        <p:txBody>
          <a:bodyPr/>
          <a:lstStyle/>
          <a:p>
            <a:pPr>
              <a:lnSpc>
                <a:spcPct val="90000"/>
              </a:lnSpc>
            </a:pPr>
            <a:r>
              <a:rPr lang="en-US" sz="2000" dirty="0">
                <a:latin typeface="Calibri" panose="020F0502020204030204" pitchFamily="34" charset="0"/>
                <a:cs typeface="Calibri" panose="020F0502020204030204" pitchFamily="34" charset="0"/>
              </a:rPr>
              <a:t>Time of day clock</a:t>
            </a:r>
          </a:p>
          <a:p>
            <a:pPr>
              <a:lnSpc>
                <a:spcPct val="90000"/>
              </a:lnSpc>
            </a:pPr>
            <a:r>
              <a:rPr lang="en-US" sz="2000" dirty="0">
                <a:latin typeface="Calibri" panose="020F0502020204030204" pitchFamily="34" charset="0"/>
                <a:cs typeface="Calibri" panose="020F0502020204030204" pitchFamily="34" charset="0"/>
              </a:rPr>
              <a:t>CPU cycle rate</a:t>
            </a:r>
          </a:p>
          <a:p>
            <a:pPr>
              <a:lnSpc>
                <a:spcPct val="90000"/>
              </a:lnSpc>
            </a:pPr>
            <a:r>
              <a:rPr lang="en-US" sz="2000" dirty="0">
                <a:latin typeface="Calibri" panose="020F0502020204030204" pitchFamily="34" charset="0"/>
                <a:cs typeface="Calibri" panose="020F0502020204030204" pitchFamily="34" charset="0"/>
              </a:rPr>
              <a:t>DRAM cycle and refresh rates</a:t>
            </a:r>
          </a:p>
          <a:p>
            <a:pPr lvl="0"/>
            <a:r>
              <a:rPr lang="en-US" sz="2000" dirty="0">
                <a:latin typeface="Calibri" panose="020F0502020204030204" pitchFamily="34" charset="0"/>
                <a:cs typeface="Calibri" panose="020F0502020204030204" pitchFamily="34" charset="0"/>
              </a:rPr>
              <a:t>CPU instruction pipelines fill levels and stalls </a:t>
            </a:r>
          </a:p>
          <a:p>
            <a:pPr lvl="0"/>
            <a:r>
              <a:rPr lang="en-US" sz="2000" dirty="0">
                <a:latin typeface="Calibri" panose="020F0502020204030204" pitchFamily="34" charset="0"/>
                <a:cs typeface="Calibri" panose="020F0502020204030204" pitchFamily="34" charset="0"/>
              </a:rPr>
              <a:t>The CPU frequency scaling</a:t>
            </a:r>
          </a:p>
          <a:p>
            <a:pPr lvl="0"/>
            <a:r>
              <a:rPr lang="en-US" sz="2000" dirty="0">
                <a:latin typeface="Calibri" panose="020F0502020204030204" pitchFamily="34" charset="0"/>
                <a:cs typeface="Calibri" panose="020F0502020204030204" pitchFamily="34" charset="0"/>
              </a:rPr>
              <a:t>The CPU power management may disable CPU features. </a:t>
            </a:r>
          </a:p>
          <a:p>
            <a:pPr lvl="0"/>
            <a:r>
              <a:rPr lang="en-US" sz="2000" dirty="0">
                <a:latin typeface="Calibri" panose="020F0502020204030204" pitchFamily="34" charset="0"/>
                <a:cs typeface="Calibri" panose="020F0502020204030204" pitchFamily="34" charset="0"/>
              </a:rPr>
              <a:t>Instruction and data caches</a:t>
            </a:r>
          </a:p>
          <a:p>
            <a:pPr lvl="0"/>
            <a:r>
              <a:rPr lang="en-US" sz="2000" dirty="0">
                <a:latin typeface="Calibri" panose="020F0502020204030204" pitchFamily="34" charset="0"/>
                <a:cs typeface="Calibri" panose="020F0502020204030204" pitchFamily="34" charset="0"/>
              </a:rPr>
              <a:t>TLB (Miss penalty: 9 cycles)</a:t>
            </a:r>
          </a:p>
          <a:p>
            <a:pPr lvl="0"/>
            <a:r>
              <a:rPr lang="en-US" sz="2000" dirty="0">
                <a:latin typeface="Calibri" panose="020F0502020204030204" pitchFamily="34" charset="0"/>
                <a:cs typeface="Calibri" panose="020F0502020204030204" pitchFamily="34" charset="0"/>
              </a:rPr>
              <a:t>CPU topology and caches used jointly by multiple CPUs affect execution time.</a:t>
            </a:r>
          </a:p>
          <a:p>
            <a:pPr lvl="0"/>
            <a:r>
              <a:rPr lang="en-US" sz="2000" dirty="0">
                <a:latin typeface="Calibri" panose="020F0502020204030204" pitchFamily="34" charset="0"/>
                <a:cs typeface="Calibri" panose="020F0502020204030204" pitchFamily="34" charset="0"/>
              </a:rPr>
              <a:t>Branch prediction (Mis-predict penalty between 10 and 40 cycles)</a:t>
            </a:r>
          </a:p>
          <a:p>
            <a:pPr lvl="0"/>
            <a:r>
              <a:rPr lang="en-US" sz="2000" dirty="0">
                <a:latin typeface="Calibri" panose="020F0502020204030204" pitchFamily="34" charset="0"/>
                <a:cs typeface="Calibri" panose="020F0502020204030204" pitchFamily="34" charset="0"/>
              </a:rPr>
              <a:t>Kernel locks/barriers</a:t>
            </a:r>
          </a:p>
          <a:p>
            <a:pPr lvl="0"/>
            <a:r>
              <a:rPr lang="en-US" sz="2000" dirty="0">
                <a:latin typeface="Calibri" panose="020F0502020204030204" pitchFamily="34" charset="0"/>
                <a:cs typeface="Calibri" panose="020F0502020204030204" pitchFamily="34" charset="0"/>
              </a:rPr>
              <a:t>CPU configuration on multi-core machine</a:t>
            </a:r>
          </a:p>
          <a:p>
            <a:r>
              <a:rPr lang="en-US" sz="2000" dirty="0">
                <a:latin typeface="Calibri" panose="020F0502020204030204" pitchFamily="34" charset="0"/>
                <a:cs typeface="Calibri" panose="020F0502020204030204" pitchFamily="34" charset="0"/>
              </a:rPr>
              <a:t>Hardware interrupts</a:t>
            </a: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Data</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With 10 repeats: 19200 cycles (10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2000" dirty="0">
                    <a:latin typeface="Arial" panose="020B0604020202020204" pitchFamily="34" charset="0"/>
                    <a:cs typeface="Arial" panose="020B0604020202020204" pitchFamily="34" charset="0"/>
                  </a:rPr>
                  <a:t>Probably balanced</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96317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14299"/>
            <a:ext cx="8534400" cy="876301"/>
          </a:xfrm>
        </p:spPr>
        <p:txBody>
          <a:bodyPr/>
          <a:lstStyle/>
          <a:p>
            <a:r>
              <a:rPr lang="en-US" sz="3600" dirty="0">
                <a:latin typeface="Calibri" panose="020F0502020204030204" pitchFamily="34" charset="0"/>
                <a:cs typeface="Calibri" panose="020F0502020204030204" pitchFamily="34" charset="0"/>
              </a:rPr>
              <a:t>Sources of Equivocation in Execution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CPU/DRAM jitter in cache misses</a:t>
            </a:r>
          </a:p>
          <a:p>
            <a:pPr lvl="0"/>
            <a:r>
              <a:rPr lang="en-US" sz="2000" dirty="0">
                <a:latin typeface="Calibri" panose="020F0502020204030204" pitchFamily="34" charset="0"/>
                <a:cs typeface="Calibri" panose="020F0502020204030204" pitchFamily="34" charset="0"/>
              </a:rPr>
              <a:t>Unpredictability of initial state of caches, branch predictors, pipelines on entry to jitter execution sampling caused by evolution of state prior to entry.</a:t>
            </a:r>
          </a:p>
          <a:p>
            <a:pPr lvl="1"/>
            <a:r>
              <a:rPr lang="en-US" sz="2000" dirty="0">
                <a:latin typeface="Calibri" panose="020F0502020204030204" pitchFamily="34" charset="0"/>
                <a:cs typeface="Calibri" panose="020F0502020204030204" pitchFamily="34" charset="0"/>
              </a:rPr>
              <a:t>Evolution caused by planned intermediate execution</a:t>
            </a:r>
          </a:p>
          <a:p>
            <a:pPr lvl="1"/>
            <a:r>
              <a:rPr lang="en-US" sz="2000" dirty="0">
                <a:latin typeface="Calibri" panose="020F0502020204030204" pitchFamily="34" charset="0"/>
                <a:cs typeface="Calibri" panose="020F0502020204030204" pitchFamily="34" charset="0"/>
              </a:rPr>
              <a:t>Core assignment </a:t>
            </a:r>
          </a:p>
          <a:p>
            <a:pPr lvl="1"/>
            <a:r>
              <a:rPr lang="en-US" sz="2000" dirty="0">
                <a:latin typeface="Calibri" panose="020F0502020204030204" pitchFamily="34" charset="0"/>
                <a:cs typeface="Calibri" panose="020F0502020204030204" pitchFamily="34" charset="0"/>
              </a:rPr>
              <a:t>“Unpredictable” interrupts affecting state evolution prior to sampling.</a:t>
            </a:r>
          </a:p>
          <a:p>
            <a:pPr lvl="0"/>
            <a:r>
              <a:rPr lang="en-US" sz="2000" dirty="0">
                <a:latin typeface="Calibri" panose="020F0502020204030204" pitchFamily="34" charset="0"/>
                <a:cs typeface="Calibri" panose="020F0502020204030204" pitchFamily="34" charset="0"/>
              </a:rPr>
              <a:t>Interrupts occurring </a:t>
            </a:r>
            <a:r>
              <a:rPr lang="en-US" sz="2000" i="1" dirty="0">
                <a:latin typeface="Calibri" panose="020F0502020204030204" pitchFamily="34" charset="0"/>
                <a:cs typeface="Calibri" panose="020F0502020204030204" pitchFamily="34" charset="0"/>
              </a:rPr>
              <a:t>during</a:t>
            </a:r>
            <a:r>
              <a:rPr lang="en-US" sz="2000" dirty="0">
                <a:latin typeface="Calibri" panose="020F0502020204030204" pitchFamily="34" charset="0"/>
                <a:cs typeface="Calibri" panose="020F0502020204030204" pitchFamily="34" charset="0"/>
              </a:rPr>
              <a:t> an execution jitter sample</a:t>
            </a:r>
          </a:p>
          <a:p>
            <a:pPr lvl="1"/>
            <a:r>
              <a:rPr lang="en-US" sz="2000" dirty="0">
                <a:latin typeface="Calibri" panose="020F0502020204030204" pitchFamily="34" charset="0"/>
                <a:cs typeface="Calibri" panose="020F0502020204030204" pitchFamily="34" charset="0"/>
              </a:rPr>
              <a:t>Delays processing (hence sample time)</a:t>
            </a:r>
          </a:p>
          <a:p>
            <a:pPr lvl="1"/>
            <a:r>
              <a:rPr lang="en-US" sz="2000" dirty="0">
                <a:latin typeface="Calibri" panose="020F0502020204030204" pitchFamily="34" charset="0"/>
                <a:cs typeface="Calibri" panose="020F0502020204030204" pitchFamily="34" charset="0"/>
              </a:rPr>
              <a:t>Changes processor state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565548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8111"/>
            <a:ext cx="7772400" cy="952489"/>
          </a:xfrm>
        </p:spPr>
        <p:txBody>
          <a:bodyPr/>
          <a:lstStyle/>
          <a:p>
            <a:r>
              <a:rPr lang="en-US" sz="3600" dirty="0">
                <a:latin typeface="Calibri" panose="020F0502020204030204" pitchFamily="34" charset="0"/>
                <a:cs typeface="Calibri" panose="020F0502020204030204" pitchFamily="34" charset="0"/>
              </a:rPr>
              <a:t>State evolution on x64</a:t>
            </a:r>
          </a:p>
        </p:txBody>
      </p:sp>
      <p:sp>
        <p:nvSpPr>
          <p:cNvPr id="23557" name="Rectangle 3"/>
          <p:cNvSpPr>
            <a:spLocks noGrp="1" noChangeArrowheads="1"/>
          </p:cNvSpPr>
          <p:nvPr>
            <p:ph type="body" idx="1"/>
          </p:nvPr>
        </p:nvSpPr>
        <p:spPr>
          <a:xfrm>
            <a:off x="381000" y="1600206"/>
            <a:ext cx="8458200" cy="4571994"/>
          </a:xfrm>
        </p:spPr>
        <p:txBody>
          <a:bodyPr/>
          <a:lstStyle/>
          <a:p>
            <a:pPr lvl="0"/>
            <a:r>
              <a:rPr lang="en-US" sz="2000" dirty="0">
                <a:latin typeface="Calibri" panose="020F0502020204030204" pitchFamily="34" charset="0"/>
                <a:cs typeface="Calibri" panose="020F0502020204030204" pitchFamily="34" charset="0"/>
              </a:rPr>
              <a:t>20% of code is branches.  Branches correctly predicted about 80% of the time</a:t>
            </a:r>
          </a:p>
          <a:p>
            <a:pPr lvl="1"/>
            <a:r>
              <a:rPr lang="en-US" sz="1800" dirty="0">
                <a:latin typeface="Calibri" panose="020F0502020204030204" pitchFamily="34" charset="0"/>
                <a:cs typeface="Calibri" panose="020F0502020204030204" pitchFamily="34" charset="0"/>
              </a:rPr>
              <a:t>Penalty: 40-80 cycles</a:t>
            </a:r>
          </a:p>
          <a:p>
            <a:pPr lvl="0"/>
            <a:r>
              <a:rPr lang="en-US" sz="2000" dirty="0">
                <a:latin typeface="Calibri" panose="020F0502020204030204" pitchFamily="34" charset="0"/>
                <a:cs typeface="Calibri" panose="020F0502020204030204" pitchFamily="34" charset="0"/>
              </a:rPr>
              <a:t>L1 cache misses about 2% of the time</a:t>
            </a:r>
          </a:p>
          <a:p>
            <a:pPr lvl="1"/>
            <a:r>
              <a:rPr lang="en-US" sz="1800" dirty="0">
                <a:latin typeface="Calibri" panose="020F0502020204030204" pitchFamily="34" charset="0"/>
                <a:cs typeface="Calibri" panose="020F0502020204030204" pitchFamily="34" charset="0"/>
              </a:rPr>
              <a:t>Cost: 4-5 cycles, penalty: 7-8 cycles.</a:t>
            </a:r>
          </a:p>
          <a:p>
            <a:pPr lvl="0"/>
            <a:r>
              <a:rPr lang="en-US" sz="2000" dirty="0">
                <a:latin typeface="Calibri" panose="020F0502020204030204" pitchFamily="34" charset="0"/>
                <a:cs typeface="Calibri" panose="020F0502020204030204" pitchFamily="34" charset="0"/>
              </a:rPr>
              <a:t>L2 and L3 caches also effect execution.  Should we model this?</a:t>
            </a:r>
          </a:p>
          <a:p>
            <a:pPr lvl="1"/>
            <a:r>
              <a:rPr lang="en-US" sz="1800" dirty="0">
                <a:latin typeface="Calibri" panose="020F0502020204030204" pitchFamily="34" charset="0"/>
                <a:cs typeface="Calibri" panose="020F0502020204030204" pitchFamily="34" charset="0"/>
              </a:rPr>
              <a:t>Cost for L2: 12 cycles, penalty: 24 cycles.  Cost for L3: 36 cycles, penalty: 62 cycles + 100 ns.</a:t>
            </a:r>
          </a:p>
          <a:p>
            <a:pPr lvl="0"/>
            <a:r>
              <a:rPr lang="en-US" sz="2000" dirty="0">
                <a:latin typeface="Calibri" panose="020F0502020204030204" pitchFamily="34" charset="0"/>
                <a:cs typeface="Calibri" panose="020F0502020204030204" pitchFamily="34" charset="0"/>
              </a:rPr>
              <a:t>Locks and barriers in kernel</a:t>
            </a:r>
          </a:p>
          <a:p>
            <a:pPr lvl="0"/>
            <a:r>
              <a:rPr lang="en-US" sz="2000" dirty="0">
                <a:latin typeface="Calibri" panose="020F0502020204030204" pitchFamily="34" charset="0"/>
                <a:cs typeface="Calibri" panose="020F0502020204030204" pitchFamily="34" charset="0"/>
              </a:rPr>
              <a:t>Pipeline improves performance by 20 – 100% (10 cycle deviation)</a:t>
            </a:r>
          </a:p>
          <a:p>
            <a:r>
              <a:rPr lang="en-US" sz="2000" dirty="0">
                <a:latin typeface="Calibri" panose="020F0502020204030204" pitchFamily="34" charset="0"/>
                <a:cs typeface="Calibri" panose="020F0502020204030204" pitchFamily="34" charset="0"/>
              </a:rPr>
              <a:t>Effect of virtual to physical memory assignment and paging and TLB misses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686800" cy="1104881"/>
          </a:xfrm>
        </p:spPr>
        <p:txBody>
          <a:bodyPr/>
          <a:lstStyle/>
          <a:p>
            <a:r>
              <a:rPr lang="en-US" sz="3600" dirty="0">
                <a:latin typeface="Calibri" panose="020F0502020204030204" pitchFamily="34" charset="0"/>
                <a:cs typeface="Calibri" panose="020F0502020204030204" pitchFamily="34" charset="0"/>
              </a:rPr>
              <a:t>Effect of CPU/DRAM physical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Rambus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67004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14320"/>
            <a:ext cx="8686800" cy="647680"/>
          </a:xfrm>
        </p:spPr>
        <p:txBody>
          <a:bodyPr/>
          <a:lstStyle/>
          <a:p>
            <a:r>
              <a:rPr lang="en-US" sz="3600" dirty="0">
                <a:latin typeface="Calibri" panose="020F0502020204030204" pitchFamily="34" charset="0"/>
                <a:cs typeface="Calibri" panose="020F0502020204030204" pitchFamily="34" charset="0"/>
              </a:rPr>
              <a:t>Effect of L1 miss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Variability attributable or cache misses:</a:t>
            </a:r>
          </a:p>
          <a:p>
            <a:pPr lvl="1"/>
            <a:r>
              <a:rPr lang="en-US" sz="2000" dirty="0">
                <a:latin typeface="Calibri" panose="020F0502020204030204" pitchFamily="34" charset="0"/>
                <a:cs typeface="Calibri" panose="020F0502020204030204" pitchFamily="34" charset="0"/>
              </a:rPr>
              <a:t> -(.98 lg(.98)+.02lg(.02))= .14 bit per access</a:t>
            </a:r>
          </a:p>
          <a:p>
            <a:pPr lvl="1"/>
            <a:r>
              <a:rPr lang="en-US" sz="2000" dirty="0">
                <a:latin typeface="Calibri" panose="020F0502020204030204" pitchFamily="34" charset="0"/>
                <a:cs typeface="Calibri" panose="020F0502020204030204" pitchFamily="34" charset="0"/>
              </a:rPr>
              <a:t>Each miss causes 8 cycle difference</a:t>
            </a:r>
          </a:p>
          <a:p>
            <a:pPr lvl="1"/>
            <a:r>
              <a:rPr lang="en-US" sz="2000" dirty="0">
                <a:latin typeface="Calibri" panose="020F0502020204030204" pitchFamily="34" charset="0"/>
                <a:cs typeface="Calibri" panose="020F0502020204030204" pitchFamily="34" charset="0"/>
              </a:rPr>
              <a:t>1 bit on entropy/sample (Rambus data)</a:t>
            </a:r>
          </a:p>
          <a:p>
            <a:pPr lvl="1"/>
            <a:r>
              <a:rPr lang="en-US" sz="2000" dirty="0">
                <a:latin typeface="Calibri" panose="020F0502020204030204" pitchFamily="34" charset="0"/>
                <a:cs typeface="Calibri" panose="020F0502020204030204" pitchFamily="34" charset="0"/>
              </a:rPr>
              <a:t>How much physical jitter happens per cache miss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5090355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76200" y="0"/>
            <a:ext cx="8912352" cy="1104881"/>
          </a:xfrm>
        </p:spPr>
        <p:txBody>
          <a:bodyPr/>
          <a:lstStyle/>
          <a:p>
            <a:r>
              <a:rPr lang="en-US" sz="3600" dirty="0">
                <a:latin typeface="Calibri" panose="020F0502020204030204" pitchFamily="34" charset="0"/>
                <a:cs typeface="Calibri" panose="020F0502020204030204" pitchFamily="34" charset="0"/>
              </a:rPr>
              <a:t>Effect of state randomization on jitter execution</a:t>
            </a:r>
          </a:p>
        </p:txBody>
      </p:sp>
      <p:sp>
        <p:nvSpPr>
          <p:cNvPr id="23557" name="Rectangle 3"/>
          <p:cNvSpPr>
            <a:spLocks noGrp="1" noChangeArrowheads="1"/>
          </p:cNvSpPr>
          <p:nvPr>
            <p:ph type="body" idx="1"/>
          </p:nvPr>
        </p:nvSpPr>
        <p:spPr>
          <a:xfrm>
            <a:off x="609600" y="1848637"/>
            <a:ext cx="8001000" cy="4475963"/>
          </a:xfrm>
        </p:spPr>
        <p:txBody>
          <a:bodyPr/>
          <a:lstStyle/>
          <a:p>
            <a:r>
              <a:rPr lang="en-US" sz="1800" dirty="0">
                <a:latin typeface="Calibri" panose="020F0502020204030204" pitchFamily="34" charset="0"/>
                <a:cs typeface="Calibri" panose="020F0502020204030204" pitchFamily="34" charset="0"/>
              </a:rPr>
              <a:t>Serial run of 50000 samples collected serially (jitter_block_0), establishes lower bound of 2 bits of “variability” in execution time caused by a routine of about 30 instructions.</a:t>
            </a:r>
          </a:p>
          <a:p>
            <a:r>
              <a:rPr lang="en-US" sz="1800" dirty="0">
                <a:latin typeface="Calibri" panose="020F0502020204030204" pitchFamily="34" charset="0"/>
                <a:cs typeface="Calibri" panose="020F0502020204030204" pitchFamily="34" charset="0"/>
              </a:rPr>
              <a:t>As “jitter_block_0” shows, every series of 30 instructions contributes about 2 bits of apparent entropy to jitter execution, even in a single execution context, indicating that 15 instructions are sufficient to cause a state change which causes a difference in jitter execution time between two jitter execution measurements.</a:t>
            </a:r>
          </a:p>
          <a:p>
            <a:r>
              <a:rPr lang="en-US" sz="1800" dirty="0">
                <a:latin typeface="Calibri" panose="020F0502020204030204" pitchFamily="34" charset="0"/>
                <a:cs typeface="Calibri" panose="020F0502020204030204" pitchFamily="34" charset="0"/>
              </a:rPr>
              <a:t>Markov model</a:t>
            </a:r>
          </a:p>
          <a:p>
            <a:pPr marL="0" lvl="0" indent="0">
              <a:buNone/>
            </a:pPr>
            <a:endParaRPr lang="en-US" sz="1600" dirty="0">
              <a:latin typeface="Arial" panose="020B0604020202020204" pitchFamily="34" charset="0"/>
              <a:cs typeface="Arial" panose="020B0604020202020204" pitchFamily="34" charset="0"/>
            </a:endParaRPr>
          </a:p>
          <a:p>
            <a:pPr lvl="0"/>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763425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762000"/>
          </a:xfrm>
        </p:spPr>
        <p:txBody>
          <a:bodyPr/>
          <a:lstStyle/>
          <a:p>
            <a:r>
              <a:rPr lang="en-US" sz="3600" dirty="0">
                <a:latin typeface="Calibri" panose="020F0502020204030204" pitchFamily="34" charset="0"/>
                <a:cs typeface="Calibri" panose="020F0502020204030204" pitchFamily="34" charset="0"/>
              </a:rPr>
              <a:t>Interrupts and state evolution</a:t>
            </a:r>
          </a:p>
        </p:txBody>
      </p:sp>
      <p:sp>
        <p:nvSpPr>
          <p:cNvPr id="23557" name="Rectangle 3"/>
          <p:cNvSpPr>
            <a:spLocks noGrp="1" noChangeArrowheads="1"/>
          </p:cNvSpPr>
          <p:nvPr>
            <p:ph type="body" idx="1"/>
          </p:nvPr>
        </p:nvSpPr>
        <p:spPr>
          <a:xfrm>
            <a:off x="454152" y="1600200"/>
            <a:ext cx="8001000" cy="4056882"/>
          </a:xfrm>
        </p:spPr>
        <p:txBody>
          <a:bodyPr/>
          <a:lstStyle/>
          <a:p>
            <a:pPr lvl="0"/>
            <a:r>
              <a:rPr lang="en-US" sz="2000" dirty="0">
                <a:latin typeface="Calibri" panose="020F0502020204030204" pitchFamily="34" charset="0"/>
                <a:cs typeface="Calibri" panose="020F0502020204030204" pitchFamily="34" charset="0"/>
              </a:rPr>
              <a:t>Things that are monotonic: TOD clock, counters</a:t>
            </a:r>
          </a:p>
          <a:p>
            <a:pPr lvl="0"/>
            <a:r>
              <a:rPr lang="en-US" sz="2000" dirty="0">
                <a:latin typeface="Calibri" panose="020F0502020204030204" pitchFamily="34" charset="0"/>
                <a:cs typeface="Calibri" panose="020F0502020204030204" pitchFamily="34" charset="0"/>
              </a:rPr>
              <a:t>The data collected on my NUC which has a 4 core i7 running Ubuntu.  </a:t>
            </a:r>
          </a:p>
          <a:p>
            <a:r>
              <a:rPr lang="en-US" sz="2000" dirty="0">
                <a:latin typeface="Calibri" panose="020F0502020204030204" pitchFamily="34" charset="0"/>
                <a:cs typeface="Calibri" panose="020F0502020204030204" pitchFamily="34" charset="0"/>
              </a:rPr>
              <a:t>Each interrupt results in more than 40 instructions executed.</a:t>
            </a:r>
          </a:p>
          <a:p>
            <a:pPr lvl="1"/>
            <a:r>
              <a:rPr lang="en-US" sz="2000" dirty="0">
                <a:latin typeface="Calibri" panose="020F0502020204030204" pitchFamily="34" charset="0"/>
                <a:cs typeface="Calibri" panose="020F0502020204030204" pitchFamily="34" charset="0"/>
              </a:rPr>
              <a:t>Give an example</a:t>
            </a:r>
          </a:p>
          <a:p>
            <a:pPr lvl="1"/>
            <a:r>
              <a:rPr lang="en-US" sz="2000" dirty="0">
                <a:latin typeface="Calibri" panose="020F0502020204030204" pitchFamily="34" charset="0"/>
                <a:cs typeface="Calibri" panose="020F0502020204030204" pitchFamily="34" charset="0"/>
              </a:rPr>
              <a:t>Markov model of state affecting jitter samples</a:t>
            </a:r>
          </a:p>
          <a:p>
            <a:pPr lvl="1"/>
            <a:endParaRPr lang="en-US" sz="2000" dirty="0">
              <a:latin typeface="Calibri" panose="020F0502020204030204" pitchFamily="34" charset="0"/>
              <a:cs typeface="Calibri" panose="020F0502020204030204" pitchFamily="34" charset="0"/>
            </a:endParaRPr>
          </a:p>
          <a:p>
            <a:pPr marL="400050"/>
            <a:r>
              <a:rPr lang="en-US" sz="2000" dirty="0">
                <a:latin typeface="Calibri" panose="020F0502020204030204" pitchFamily="34" charset="0"/>
                <a:cs typeface="Calibri" panose="020F0502020204030204" pitchFamily="34" charset="0"/>
              </a:rPr>
              <a:t>Data on the following pages, data was collected via</a:t>
            </a:r>
          </a:p>
          <a:p>
            <a:pPr marL="800100" lvl="1"/>
            <a:r>
              <a:rPr lang="en-US" sz="2000" dirty="0" err="1">
                <a:latin typeface="Courier New" panose="02070309020205020404" pitchFamily="49" charset="0"/>
                <a:cs typeface="Courier New" panose="02070309020205020404" pitchFamily="49" charset="0"/>
              </a:rPr>
              <a:t>mpstat</a:t>
            </a:r>
            <a:r>
              <a:rPr lang="en-US" sz="2000" dirty="0">
                <a:latin typeface="Courier New" panose="02070309020205020404" pitchFamily="49" charset="0"/>
                <a:cs typeface="Courier New" panose="02070309020205020404" pitchFamily="49" charset="0"/>
              </a:rPr>
              <a:t> -I ALL 5 10 -P ALL</a:t>
            </a:r>
          </a:p>
          <a:p>
            <a:pPr marL="800100" lvl="1"/>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580497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
            <a:ext cx="7772400" cy="685798"/>
          </a:xfrm>
        </p:spPr>
        <p:txBody>
          <a:bodyPr/>
          <a:lstStyle/>
          <a:p>
            <a:r>
              <a:rPr lang="en-US" sz="3600" dirty="0">
                <a:latin typeface="Calibri" panose="020F0502020204030204" pitchFamily="34" charset="0"/>
                <a:cs typeface="Calibri" panose="020F0502020204030204" pitchFamily="34" charset="0"/>
              </a:rPr>
              <a:t>Interrupt data, 1</a:t>
            </a:r>
          </a:p>
        </p:txBody>
      </p:sp>
      <p:sp>
        <p:nvSpPr>
          <p:cNvPr id="23557" name="Rectangle 3"/>
          <p:cNvSpPr>
            <a:spLocks noGrp="1" noChangeArrowheads="1"/>
          </p:cNvSpPr>
          <p:nvPr>
            <p:ph type="body" idx="1"/>
          </p:nvPr>
        </p:nvSpPr>
        <p:spPr>
          <a:xfrm>
            <a:off x="304800" y="1066805"/>
            <a:ext cx="3505200" cy="5562595"/>
          </a:xfrm>
        </p:spPr>
        <p:txBody>
          <a:bodyPr/>
          <a:lstStyle/>
          <a:p>
            <a:pPr marL="0" indent="0">
              <a:buNone/>
            </a:pPr>
            <a:r>
              <a:rPr lang="en-US" sz="1400" dirty="0">
                <a:latin typeface="Courier New" panose="02070309020205020404" pitchFamily="49" charset="0"/>
                <a:cs typeface="Courier New" panose="02070309020205020404" pitchFamily="49" charset="0"/>
              </a:rPr>
              <a:t>04:34:06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04:34:11 PM  all     70.40</a:t>
            </a:r>
          </a:p>
          <a:p>
            <a:pPr marL="0" indent="0">
              <a:buNone/>
            </a:pPr>
            <a:r>
              <a:rPr lang="en-US" sz="1400" dirty="0">
                <a:latin typeface="Courier New" panose="02070309020205020404" pitchFamily="49" charset="0"/>
                <a:cs typeface="Courier New" panose="02070309020205020404" pitchFamily="49" charset="0"/>
              </a:rPr>
              <a:t>04:34:11 PM    0     12.80</a:t>
            </a:r>
          </a:p>
          <a:p>
            <a:pPr marL="0" indent="0">
              <a:buNone/>
            </a:pPr>
            <a:r>
              <a:rPr lang="en-US" sz="1400" dirty="0">
                <a:latin typeface="Courier New" panose="02070309020205020404" pitchFamily="49" charset="0"/>
                <a:cs typeface="Courier New" panose="02070309020205020404" pitchFamily="49" charset="0"/>
              </a:rPr>
              <a:t>04:34:11 PM    1      6.00</a:t>
            </a:r>
          </a:p>
          <a:p>
            <a:pPr marL="0" indent="0">
              <a:buNone/>
            </a:pPr>
            <a:r>
              <a:rPr lang="en-US" sz="1400" dirty="0">
                <a:latin typeface="Courier New" panose="02070309020205020404" pitchFamily="49" charset="0"/>
                <a:cs typeface="Courier New" panose="02070309020205020404" pitchFamily="49" charset="0"/>
              </a:rPr>
              <a:t>04:34:11 PM    2      0.60</a:t>
            </a:r>
          </a:p>
          <a:p>
            <a:pPr marL="0" indent="0">
              <a:buNone/>
            </a:pPr>
            <a:r>
              <a:rPr lang="en-US" sz="1400" dirty="0">
                <a:latin typeface="Courier New" panose="02070309020205020404" pitchFamily="49" charset="0"/>
                <a:cs typeface="Courier New" panose="02070309020205020404" pitchFamily="49" charset="0"/>
              </a:rPr>
              <a:t>04:34:11 PM    3      1.00</a:t>
            </a:r>
          </a:p>
          <a:p>
            <a:pPr marL="0" indent="0">
              <a:buNone/>
            </a:pPr>
            <a:r>
              <a:rPr lang="en-US" sz="1400" dirty="0">
                <a:latin typeface="Courier New" panose="02070309020205020404" pitchFamily="49" charset="0"/>
                <a:cs typeface="Courier New" panose="02070309020205020404" pitchFamily="49" charset="0"/>
              </a:rPr>
              <a:t>04:34:11 PM    4     24.20</a:t>
            </a:r>
          </a:p>
          <a:p>
            <a:pPr marL="0" indent="0">
              <a:buNone/>
            </a:pPr>
            <a:r>
              <a:rPr lang="en-US" sz="1400" dirty="0">
                <a:latin typeface="Courier New" panose="02070309020205020404" pitchFamily="49" charset="0"/>
                <a:cs typeface="Courier New" panose="02070309020205020404" pitchFamily="49" charset="0"/>
              </a:rPr>
              <a:t>04:34:11 PM    5     10.20</a:t>
            </a:r>
          </a:p>
          <a:p>
            <a:pPr marL="0" indent="0">
              <a:buNone/>
            </a:pPr>
            <a:r>
              <a:rPr lang="en-US" sz="1400" dirty="0">
                <a:latin typeface="Courier New" panose="02070309020205020404" pitchFamily="49" charset="0"/>
                <a:cs typeface="Courier New" panose="02070309020205020404" pitchFamily="49" charset="0"/>
              </a:rPr>
              <a:t>04:34:11 PM    6     34.00</a:t>
            </a:r>
          </a:p>
          <a:p>
            <a:pPr marL="0" indent="0">
              <a:buNone/>
            </a:pPr>
            <a:r>
              <a:rPr lang="en-US" sz="1400" dirty="0">
                <a:latin typeface="Courier New" panose="02070309020205020404" pitchFamily="49" charset="0"/>
                <a:cs typeface="Courier New" panose="02070309020205020404" pitchFamily="49" charset="0"/>
              </a:rPr>
              <a:t>04:34:11 PM    7      6.80</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04:34:11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04:34:16 PM  all     40.20</a:t>
            </a:r>
          </a:p>
          <a:p>
            <a:pPr marL="0" indent="0">
              <a:buNone/>
            </a:pPr>
            <a:r>
              <a:rPr lang="en-US" sz="1400" dirty="0">
                <a:latin typeface="Courier New" panose="02070309020205020404" pitchFamily="49" charset="0"/>
                <a:cs typeface="Courier New" panose="02070309020205020404" pitchFamily="49" charset="0"/>
              </a:rPr>
              <a:t>04:34:16 PM    0      4.40</a:t>
            </a:r>
          </a:p>
          <a:p>
            <a:pPr marL="0" indent="0">
              <a:buNone/>
            </a:pPr>
            <a:r>
              <a:rPr lang="en-US" sz="1400" dirty="0">
                <a:latin typeface="Courier New" panose="02070309020205020404" pitchFamily="49" charset="0"/>
                <a:cs typeface="Courier New" panose="02070309020205020404" pitchFamily="49" charset="0"/>
              </a:rPr>
              <a:t>04:34:16 PM    1      6.60</a:t>
            </a:r>
          </a:p>
          <a:p>
            <a:pPr marL="0" indent="0">
              <a:buNone/>
            </a:pPr>
            <a:r>
              <a:rPr lang="en-US" sz="1400" dirty="0">
                <a:latin typeface="Courier New" panose="02070309020205020404" pitchFamily="49" charset="0"/>
                <a:cs typeface="Courier New" panose="02070309020205020404" pitchFamily="49" charset="0"/>
              </a:rPr>
              <a:t>04:34:16 PM    2      0.60</a:t>
            </a:r>
          </a:p>
          <a:p>
            <a:pPr marL="0" indent="0">
              <a:buNone/>
            </a:pPr>
            <a:r>
              <a:rPr lang="en-US" sz="1400" dirty="0">
                <a:latin typeface="Courier New" panose="02070309020205020404" pitchFamily="49" charset="0"/>
                <a:cs typeface="Courier New" panose="02070309020205020404" pitchFamily="49" charset="0"/>
              </a:rPr>
              <a:t>04:34:16 PM    3      1.20</a:t>
            </a:r>
          </a:p>
          <a:p>
            <a:pPr marL="0" indent="0">
              <a:buNone/>
            </a:pPr>
            <a:r>
              <a:rPr lang="en-US" sz="1400" dirty="0">
                <a:latin typeface="Courier New" panose="02070309020205020404" pitchFamily="49" charset="0"/>
                <a:cs typeface="Courier New" panose="02070309020205020404" pitchFamily="49" charset="0"/>
              </a:rPr>
              <a:t>04:34:16 PM    4      7.20</a:t>
            </a:r>
          </a:p>
          <a:p>
            <a:pPr marL="0" indent="0">
              <a:buNone/>
            </a:pPr>
            <a:r>
              <a:rPr lang="en-US" sz="1400" dirty="0">
                <a:latin typeface="Courier New" panose="02070309020205020404" pitchFamily="49" charset="0"/>
                <a:cs typeface="Courier New" panose="02070309020205020404" pitchFamily="49" charset="0"/>
              </a:rPr>
              <a:t>04:34:16 PM    5      3.40</a:t>
            </a:r>
          </a:p>
          <a:p>
            <a:pPr marL="0" indent="0">
              <a:buNone/>
            </a:pPr>
            <a:r>
              <a:rPr lang="en-US" sz="1400" dirty="0">
                <a:latin typeface="Courier New" panose="02070309020205020404" pitchFamily="49" charset="0"/>
                <a:cs typeface="Courier New" panose="02070309020205020404" pitchFamily="49" charset="0"/>
              </a:rPr>
              <a:t>04:34:16 PM    6     15.60</a:t>
            </a:r>
          </a:p>
          <a:p>
            <a:pPr marL="0" indent="0">
              <a:buNone/>
            </a:pPr>
            <a:r>
              <a:rPr lang="en-US" sz="1400" dirty="0">
                <a:latin typeface="Courier New" panose="02070309020205020404" pitchFamily="49" charset="0"/>
                <a:cs typeface="Courier New" panose="02070309020205020404" pitchFamily="49" charset="0"/>
              </a:rPr>
              <a:t>04:34:16 PM    7      9.00</a:t>
            </a:r>
          </a:p>
          <a:p>
            <a:pPr marL="0" indent="0">
              <a:buNone/>
            </a:pPr>
            <a:br>
              <a:rPr lang="en-US" sz="1600" dirty="0">
                <a:latin typeface="Courier New" panose="02070309020205020404" pitchFamily="49" charset="0"/>
                <a:cs typeface="Courier New" panose="02070309020205020404" pitchFamily="49" charset="0"/>
              </a:rPr>
            </a:b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B392FB8-8CCA-5744-B85E-35FF77A09558}"/>
              </a:ext>
            </a:extLst>
          </p:cNvPr>
          <p:cNvSpPr txBox="1">
            <a:spLocks noChangeArrowheads="1"/>
          </p:cNvSpPr>
          <p:nvPr/>
        </p:nvSpPr>
        <p:spPr bwMode="auto">
          <a:xfrm>
            <a:off x="4267200" y="1066800"/>
            <a:ext cx="3962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400" kern="0" dirty="0">
                <a:latin typeface="Courier New" panose="02070309020205020404" pitchFamily="49" charset="0"/>
                <a:cs typeface="Courier New" panose="02070309020205020404" pitchFamily="49" charset="0"/>
              </a:rPr>
              <a:t>04:34:16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04:34:21 PM  all     54.60</a:t>
            </a:r>
          </a:p>
          <a:p>
            <a:pPr marL="0" indent="0">
              <a:buNone/>
            </a:pPr>
            <a:r>
              <a:rPr lang="en-US" sz="1400" kern="0" dirty="0">
                <a:latin typeface="Courier New" panose="02070309020205020404" pitchFamily="49" charset="0"/>
                <a:cs typeface="Courier New" panose="02070309020205020404" pitchFamily="49" charset="0"/>
              </a:rPr>
              <a:t>04:34:21 PM    0     17.60</a:t>
            </a:r>
          </a:p>
          <a:p>
            <a:pPr marL="0" indent="0">
              <a:buNone/>
            </a:pPr>
            <a:r>
              <a:rPr lang="en-US" sz="1400" kern="0" dirty="0">
                <a:latin typeface="Courier New" panose="02070309020205020404" pitchFamily="49" charset="0"/>
                <a:cs typeface="Courier New" panose="02070309020205020404" pitchFamily="49" charset="0"/>
              </a:rPr>
              <a:t>04:34:21 PM    1      6.80</a:t>
            </a:r>
          </a:p>
          <a:p>
            <a:pPr marL="0" indent="0">
              <a:buNone/>
            </a:pPr>
            <a:r>
              <a:rPr lang="en-US" sz="1400" kern="0" dirty="0">
                <a:latin typeface="Courier New" panose="02070309020205020404" pitchFamily="49" charset="0"/>
                <a:cs typeface="Courier New" panose="02070309020205020404" pitchFamily="49" charset="0"/>
              </a:rPr>
              <a:t>04:34:21 PM    2      1.80</a:t>
            </a:r>
          </a:p>
          <a:p>
            <a:pPr marL="0" indent="0">
              <a:buNone/>
            </a:pPr>
            <a:r>
              <a:rPr lang="en-US" sz="1400" kern="0" dirty="0">
                <a:latin typeface="Courier New" panose="02070309020205020404" pitchFamily="49" charset="0"/>
                <a:cs typeface="Courier New" panose="02070309020205020404" pitchFamily="49" charset="0"/>
              </a:rPr>
              <a:t>04:34:21 PM    3     11.40</a:t>
            </a:r>
          </a:p>
          <a:p>
            <a:pPr marL="0" indent="0">
              <a:buNone/>
            </a:pPr>
            <a:r>
              <a:rPr lang="en-US" sz="1400" kern="0" dirty="0">
                <a:latin typeface="Courier New" panose="02070309020205020404" pitchFamily="49" charset="0"/>
                <a:cs typeface="Courier New" panose="02070309020205020404" pitchFamily="49" charset="0"/>
              </a:rPr>
              <a:t>04:34:21 PM    4     10.80</a:t>
            </a:r>
          </a:p>
          <a:p>
            <a:pPr marL="0" indent="0">
              <a:buNone/>
            </a:pPr>
            <a:r>
              <a:rPr lang="en-US" sz="1400" kern="0" dirty="0">
                <a:latin typeface="Courier New" panose="02070309020205020404" pitchFamily="49" charset="0"/>
                <a:cs typeface="Courier New" panose="02070309020205020404" pitchFamily="49" charset="0"/>
              </a:rPr>
              <a:t>04:34:21 PM    5      3.00</a:t>
            </a:r>
          </a:p>
          <a:p>
            <a:pPr marL="0" indent="0">
              <a:buNone/>
            </a:pPr>
            <a:r>
              <a:rPr lang="en-US" sz="1400" kern="0" dirty="0">
                <a:latin typeface="Courier New" panose="02070309020205020404" pitchFamily="49" charset="0"/>
                <a:cs typeface="Courier New" panose="02070309020205020404" pitchFamily="49" charset="0"/>
              </a:rPr>
              <a:t>04:34:21 PM    6     14.80</a:t>
            </a:r>
          </a:p>
          <a:p>
            <a:pPr marL="0" indent="0">
              <a:buNone/>
            </a:pPr>
            <a:r>
              <a:rPr lang="en-US" sz="1400" kern="0" dirty="0">
                <a:latin typeface="Courier New" panose="02070309020205020404" pitchFamily="49" charset="0"/>
                <a:cs typeface="Courier New" panose="02070309020205020404" pitchFamily="49" charset="0"/>
              </a:rPr>
              <a:t>04:34:21 PM    7     15.80</a:t>
            </a:r>
            <a:br>
              <a:rPr lang="en-US" sz="1400" kern="0" dirty="0">
                <a:latin typeface="Courier New" panose="02070309020205020404" pitchFamily="49" charset="0"/>
                <a:cs typeface="Courier New" panose="02070309020205020404" pitchFamily="49" charset="0"/>
              </a:rPr>
            </a:br>
            <a:endParaRPr lang="en-US" sz="1400" kern="0" dirty="0">
              <a:latin typeface="Courier New" panose="02070309020205020404" pitchFamily="49" charset="0"/>
              <a:cs typeface="Courier New" panose="02070309020205020404" pitchFamily="49" charset="0"/>
            </a:endParaRPr>
          </a:p>
          <a:p>
            <a:pPr marL="0" indent="0">
              <a:buNone/>
            </a:pPr>
            <a:r>
              <a:rPr lang="en-US" sz="1400" kern="0" dirty="0">
                <a:latin typeface="Courier New" panose="02070309020205020404" pitchFamily="49" charset="0"/>
                <a:cs typeface="Courier New" panose="02070309020205020404" pitchFamily="49" charset="0"/>
              </a:rPr>
              <a:t>04:34:21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04:34:26 PM  all     27.60</a:t>
            </a:r>
          </a:p>
          <a:p>
            <a:pPr marL="0" indent="0">
              <a:buNone/>
            </a:pPr>
            <a:r>
              <a:rPr lang="en-US" sz="1400" kern="0" dirty="0">
                <a:latin typeface="Courier New" panose="02070309020205020404" pitchFamily="49" charset="0"/>
                <a:cs typeface="Courier New" panose="02070309020205020404" pitchFamily="49" charset="0"/>
              </a:rPr>
              <a:t>04:34:26 PM    0     11.20</a:t>
            </a:r>
          </a:p>
          <a:p>
            <a:pPr marL="0" indent="0">
              <a:buNone/>
            </a:pPr>
            <a:r>
              <a:rPr lang="en-US" sz="1400" kern="0" dirty="0">
                <a:latin typeface="Courier New" panose="02070309020205020404" pitchFamily="49" charset="0"/>
                <a:cs typeface="Courier New" panose="02070309020205020404" pitchFamily="49" charset="0"/>
              </a:rPr>
              <a:t>04:34:26 PM    1      6.20</a:t>
            </a:r>
          </a:p>
          <a:p>
            <a:pPr marL="0" indent="0">
              <a:buNone/>
            </a:pPr>
            <a:r>
              <a:rPr lang="en-US" sz="1400" kern="0" dirty="0">
                <a:latin typeface="Courier New" panose="02070309020205020404" pitchFamily="49" charset="0"/>
                <a:cs typeface="Courier New" panose="02070309020205020404" pitchFamily="49" charset="0"/>
              </a:rPr>
              <a:t>04:34:26 PM    2      1.20</a:t>
            </a:r>
          </a:p>
          <a:p>
            <a:pPr marL="0" indent="0">
              <a:buNone/>
            </a:pPr>
            <a:r>
              <a:rPr lang="en-US" sz="1400" kern="0" dirty="0">
                <a:latin typeface="Courier New" panose="02070309020205020404" pitchFamily="49" charset="0"/>
                <a:cs typeface="Courier New" panose="02070309020205020404" pitchFamily="49" charset="0"/>
              </a:rPr>
              <a:t>04:34:26 PM    3      2.20</a:t>
            </a:r>
          </a:p>
          <a:p>
            <a:pPr marL="0" indent="0">
              <a:buNone/>
            </a:pPr>
            <a:r>
              <a:rPr lang="en-US" sz="1400" kern="0" dirty="0">
                <a:latin typeface="Courier New" panose="02070309020205020404" pitchFamily="49" charset="0"/>
                <a:cs typeface="Courier New" panose="02070309020205020404" pitchFamily="49" charset="0"/>
              </a:rPr>
              <a:t>04:34:26 PM    4      5.20</a:t>
            </a:r>
          </a:p>
          <a:p>
            <a:pPr marL="0" indent="0">
              <a:buNone/>
            </a:pPr>
            <a:r>
              <a:rPr lang="en-US" sz="1400" kern="0" dirty="0">
                <a:latin typeface="Courier New" panose="02070309020205020404" pitchFamily="49" charset="0"/>
                <a:cs typeface="Courier New" panose="02070309020205020404" pitchFamily="49" charset="0"/>
              </a:rPr>
              <a:t>04:34:26 PM    5      1.80</a:t>
            </a:r>
          </a:p>
          <a:p>
            <a:pPr marL="0" indent="0">
              <a:buNone/>
            </a:pPr>
            <a:r>
              <a:rPr lang="en-US" sz="1400" kern="0" dirty="0">
                <a:latin typeface="Courier New" panose="02070309020205020404" pitchFamily="49" charset="0"/>
                <a:cs typeface="Courier New" panose="02070309020205020404" pitchFamily="49" charset="0"/>
              </a:rPr>
              <a:t>04:34:26 PM    6      6.40</a:t>
            </a:r>
          </a:p>
          <a:p>
            <a:pPr marL="0" indent="0">
              <a:buNone/>
            </a:pPr>
            <a:r>
              <a:rPr lang="en-US" sz="1400" kern="0" dirty="0">
                <a:latin typeface="Courier New" panose="02070309020205020404" pitchFamily="49" charset="0"/>
                <a:cs typeface="Courier New" panose="02070309020205020404" pitchFamily="49" charset="0"/>
              </a:rPr>
              <a:t>04:34:26 PM    7      8.00</a:t>
            </a:r>
          </a:p>
          <a:p>
            <a:pPr marL="0" indent="0">
              <a:buNone/>
            </a:pPr>
            <a:br>
              <a:rPr lang="en-US" sz="1600" kern="0" dirty="0">
                <a:latin typeface="Courier New" panose="02070309020205020404" pitchFamily="49" charset="0"/>
                <a:cs typeface="Courier New" panose="02070309020205020404" pitchFamily="49"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187858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
            <a:ext cx="7772400" cy="685798"/>
          </a:xfrm>
        </p:spPr>
        <p:txBody>
          <a:bodyPr/>
          <a:lstStyle/>
          <a:p>
            <a:r>
              <a:rPr lang="en-US" sz="3600" dirty="0">
                <a:latin typeface="Calibri" panose="020F0502020204030204" pitchFamily="34" charset="0"/>
                <a:cs typeface="Calibri" panose="020F0502020204030204" pitchFamily="34" charset="0"/>
              </a:rPr>
              <a:t>Interrupt data, 2</a:t>
            </a:r>
          </a:p>
        </p:txBody>
      </p:sp>
      <p:sp>
        <p:nvSpPr>
          <p:cNvPr id="23557" name="Rectangle 3"/>
          <p:cNvSpPr>
            <a:spLocks noGrp="1" noChangeArrowheads="1"/>
          </p:cNvSpPr>
          <p:nvPr>
            <p:ph type="body" idx="1"/>
          </p:nvPr>
        </p:nvSpPr>
        <p:spPr>
          <a:xfrm>
            <a:off x="304800" y="1048518"/>
            <a:ext cx="3429000" cy="4056882"/>
          </a:xfrm>
        </p:spPr>
        <p:txBody>
          <a:bodyPr/>
          <a:lstStyle/>
          <a:p>
            <a:pPr marL="0" indent="0">
              <a:buNone/>
            </a:pPr>
            <a:r>
              <a:rPr lang="en-US" sz="1400" dirty="0">
                <a:latin typeface="Courier New" panose="02070309020205020404" pitchFamily="49" charset="0"/>
                <a:cs typeface="Courier New" panose="02070309020205020404" pitchFamily="49" charset="0"/>
              </a:rPr>
              <a:t>04:34:26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04:34:31 PM  all     25.20</a:t>
            </a:r>
          </a:p>
          <a:p>
            <a:pPr marL="0" indent="0">
              <a:buNone/>
            </a:pPr>
            <a:r>
              <a:rPr lang="en-US" sz="1400" dirty="0">
                <a:latin typeface="Courier New" panose="02070309020205020404" pitchFamily="49" charset="0"/>
                <a:cs typeface="Courier New" panose="02070309020205020404" pitchFamily="49" charset="0"/>
              </a:rPr>
              <a:t>04:34:31 PM    0      7.60</a:t>
            </a:r>
          </a:p>
          <a:p>
            <a:pPr marL="0" indent="0">
              <a:buNone/>
            </a:pPr>
            <a:r>
              <a:rPr lang="en-US" sz="1400" dirty="0">
                <a:latin typeface="Courier New" panose="02070309020205020404" pitchFamily="49" charset="0"/>
                <a:cs typeface="Courier New" panose="02070309020205020404" pitchFamily="49" charset="0"/>
              </a:rPr>
              <a:t>04:34:31 PM    1      4.00</a:t>
            </a:r>
          </a:p>
          <a:p>
            <a:pPr marL="0" indent="0">
              <a:buNone/>
            </a:pPr>
            <a:r>
              <a:rPr lang="en-US" sz="1400" dirty="0">
                <a:latin typeface="Courier New" panose="02070309020205020404" pitchFamily="49" charset="0"/>
                <a:cs typeface="Courier New" panose="02070309020205020404" pitchFamily="49" charset="0"/>
              </a:rPr>
              <a:t>04:34:31 PM    2      0.80</a:t>
            </a:r>
          </a:p>
          <a:p>
            <a:pPr marL="0" indent="0">
              <a:buNone/>
            </a:pPr>
            <a:r>
              <a:rPr lang="en-US" sz="1400" dirty="0">
                <a:latin typeface="Courier New" panose="02070309020205020404" pitchFamily="49" charset="0"/>
                <a:cs typeface="Courier New" panose="02070309020205020404" pitchFamily="49" charset="0"/>
              </a:rPr>
              <a:t>04:34:31 PM    3      2.20</a:t>
            </a:r>
          </a:p>
          <a:p>
            <a:pPr marL="0" indent="0">
              <a:buNone/>
            </a:pPr>
            <a:r>
              <a:rPr lang="en-US" sz="1400" dirty="0">
                <a:latin typeface="Courier New" panose="02070309020205020404" pitchFamily="49" charset="0"/>
                <a:cs typeface="Courier New" panose="02070309020205020404" pitchFamily="49" charset="0"/>
              </a:rPr>
              <a:t>04:34:31 PM    4      7.00</a:t>
            </a:r>
          </a:p>
          <a:p>
            <a:pPr marL="0" indent="0">
              <a:buNone/>
            </a:pPr>
            <a:r>
              <a:rPr lang="en-US" sz="1400" dirty="0">
                <a:latin typeface="Courier New" panose="02070309020205020404" pitchFamily="49" charset="0"/>
                <a:cs typeface="Courier New" panose="02070309020205020404" pitchFamily="49" charset="0"/>
              </a:rPr>
              <a:t>04:34:31 PM    5      3.00</a:t>
            </a:r>
          </a:p>
          <a:p>
            <a:pPr marL="0" indent="0">
              <a:buNone/>
            </a:pPr>
            <a:r>
              <a:rPr lang="en-US" sz="1400" dirty="0">
                <a:latin typeface="Courier New" panose="02070309020205020404" pitchFamily="49" charset="0"/>
                <a:cs typeface="Courier New" panose="02070309020205020404" pitchFamily="49" charset="0"/>
              </a:rPr>
              <a:t>04:34:31 PM    6      4.40</a:t>
            </a:r>
          </a:p>
          <a:p>
            <a:pPr marL="0" indent="0">
              <a:buNone/>
            </a:pPr>
            <a:r>
              <a:rPr lang="en-US" sz="1400" dirty="0">
                <a:latin typeface="Courier New" panose="02070309020205020404" pitchFamily="49" charset="0"/>
                <a:cs typeface="Courier New" panose="02070309020205020404" pitchFamily="49" charset="0"/>
              </a:rPr>
              <a:t>04:34:31 PM    7      6.80</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04:34:31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04:34:36 PM  all     33.60</a:t>
            </a:r>
          </a:p>
          <a:p>
            <a:pPr marL="0" indent="0">
              <a:buNone/>
            </a:pPr>
            <a:r>
              <a:rPr lang="en-US" sz="1400" dirty="0">
                <a:latin typeface="Courier New" panose="02070309020205020404" pitchFamily="49" charset="0"/>
                <a:cs typeface="Courier New" panose="02070309020205020404" pitchFamily="49" charset="0"/>
              </a:rPr>
              <a:t>04:34:36 PM    0     11.40</a:t>
            </a:r>
          </a:p>
          <a:p>
            <a:pPr marL="0" indent="0">
              <a:buNone/>
            </a:pPr>
            <a:r>
              <a:rPr lang="en-US" sz="1400" dirty="0">
                <a:latin typeface="Courier New" panose="02070309020205020404" pitchFamily="49" charset="0"/>
                <a:cs typeface="Courier New" panose="02070309020205020404" pitchFamily="49" charset="0"/>
              </a:rPr>
              <a:t>04:34:36 PM    1      4.80</a:t>
            </a:r>
          </a:p>
          <a:p>
            <a:pPr marL="0" indent="0">
              <a:buNone/>
            </a:pPr>
            <a:r>
              <a:rPr lang="en-US" sz="1400" dirty="0">
                <a:latin typeface="Courier New" panose="02070309020205020404" pitchFamily="49" charset="0"/>
                <a:cs typeface="Courier New" panose="02070309020205020404" pitchFamily="49" charset="0"/>
              </a:rPr>
              <a:t>04:34:36 PM    2      1.80</a:t>
            </a:r>
          </a:p>
          <a:p>
            <a:pPr marL="0" indent="0">
              <a:buNone/>
            </a:pPr>
            <a:r>
              <a:rPr lang="en-US" sz="1400" dirty="0">
                <a:latin typeface="Courier New" panose="02070309020205020404" pitchFamily="49" charset="0"/>
                <a:cs typeface="Courier New" panose="02070309020205020404" pitchFamily="49" charset="0"/>
              </a:rPr>
              <a:t>04:34:36 PM    3      1.00</a:t>
            </a:r>
          </a:p>
          <a:p>
            <a:pPr marL="0" indent="0">
              <a:buNone/>
            </a:pPr>
            <a:r>
              <a:rPr lang="en-US" sz="1400" dirty="0">
                <a:latin typeface="Courier New" panose="02070309020205020404" pitchFamily="49" charset="0"/>
                <a:cs typeface="Courier New" panose="02070309020205020404" pitchFamily="49" charset="0"/>
              </a:rPr>
              <a:t>04:34:36 PM    4      2.20</a:t>
            </a:r>
          </a:p>
          <a:p>
            <a:pPr marL="0" indent="0">
              <a:buNone/>
            </a:pPr>
            <a:r>
              <a:rPr lang="en-US" sz="1400" dirty="0">
                <a:latin typeface="Courier New" panose="02070309020205020404" pitchFamily="49" charset="0"/>
                <a:cs typeface="Courier New" panose="02070309020205020404" pitchFamily="49" charset="0"/>
              </a:rPr>
              <a:t>04:34:36 PM    5      2.20</a:t>
            </a:r>
          </a:p>
          <a:p>
            <a:pPr marL="0" indent="0">
              <a:buNone/>
            </a:pPr>
            <a:r>
              <a:rPr lang="en-US" sz="1400" dirty="0">
                <a:latin typeface="Courier New" panose="02070309020205020404" pitchFamily="49" charset="0"/>
                <a:cs typeface="Courier New" panose="02070309020205020404" pitchFamily="49" charset="0"/>
              </a:rPr>
              <a:t>04:34:36 PM    6      9.40</a:t>
            </a:r>
          </a:p>
          <a:p>
            <a:pPr marL="0" indent="0">
              <a:buNone/>
            </a:pPr>
            <a:r>
              <a:rPr lang="en-US" sz="1400" dirty="0">
                <a:latin typeface="Courier New" panose="02070309020205020404" pitchFamily="49" charset="0"/>
                <a:cs typeface="Courier New" panose="02070309020205020404" pitchFamily="49" charset="0"/>
              </a:rPr>
              <a:t>04:34:36 PM    7      6.60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54</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B392FB8-8CCA-5744-B85E-35FF77A09558}"/>
              </a:ext>
            </a:extLst>
          </p:cNvPr>
          <p:cNvSpPr txBox="1">
            <a:spLocks noChangeArrowheads="1"/>
          </p:cNvSpPr>
          <p:nvPr/>
        </p:nvSpPr>
        <p:spPr bwMode="auto">
          <a:xfrm>
            <a:off x="4267200" y="1066800"/>
            <a:ext cx="3962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400" kern="0" dirty="0">
                <a:latin typeface="Courier New" panose="02070309020205020404" pitchFamily="49" charset="0"/>
                <a:cs typeface="Courier New" panose="02070309020205020404" pitchFamily="49" charset="0"/>
              </a:rPr>
              <a:t>04:34:36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04:34:41 PM  all    448.60</a:t>
            </a:r>
          </a:p>
          <a:p>
            <a:pPr marL="0" indent="0">
              <a:buNone/>
            </a:pPr>
            <a:r>
              <a:rPr lang="en-US" sz="1400" kern="0" dirty="0">
                <a:latin typeface="Courier New" panose="02070309020205020404" pitchFamily="49" charset="0"/>
                <a:cs typeface="Courier New" panose="02070309020205020404" pitchFamily="49" charset="0"/>
              </a:rPr>
              <a:t>04:34:41 PM    0     81.80</a:t>
            </a:r>
          </a:p>
          <a:p>
            <a:pPr marL="0" indent="0">
              <a:buNone/>
            </a:pPr>
            <a:r>
              <a:rPr lang="en-US" sz="1400" kern="0" dirty="0">
                <a:latin typeface="Courier New" panose="02070309020205020404" pitchFamily="49" charset="0"/>
                <a:cs typeface="Courier New" panose="02070309020205020404" pitchFamily="49" charset="0"/>
              </a:rPr>
              <a:t>04:34:41 PM    1     43.40</a:t>
            </a:r>
          </a:p>
          <a:p>
            <a:pPr marL="0" indent="0">
              <a:buNone/>
            </a:pPr>
            <a:r>
              <a:rPr lang="en-US" sz="1400" kern="0" dirty="0">
                <a:latin typeface="Courier New" panose="02070309020205020404" pitchFamily="49" charset="0"/>
                <a:cs typeface="Courier New" panose="02070309020205020404" pitchFamily="49" charset="0"/>
              </a:rPr>
              <a:t>04:34:41 PM    2      6.60</a:t>
            </a:r>
          </a:p>
          <a:p>
            <a:pPr marL="0" indent="0">
              <a:buNone/>
            </a:pPr>
            <a:r>
              <a:rPr lang="en-US" sz="1400" kern="0" dirty="0">
                <a:latin typeface="Courier New" panose="02070309020205020404" pitchFamily="49" charset="0"/>
                <a:cs typeface="Courier New" panose="02070309020205020404" pitchFamily="49" charset="0"/>
              </a:rPr>
              <a:t>04:34:41 PM    3     19.80</a:t>
            </a:r>
          </a:p>
          <a:p>
            <a:pPr marL="0" indent="0">
              <a:buNone/>
            </a:pPr>
            <a:r>
              <a:rPr lang="en-US" sz="1400" kern="0" dirty="0">
                <a:latin typeface="Courier New" panose="02070309020205020404" pitchFamily="49" charset="0"/>
                <a:cs typeface="Courier New" panose="02070309020205020404" pitchFamily="49" charset="0"/>
              </a:rPr>
              <a:t>04:34:41 PM    4     70.60</a:t>
            </a:r>
          </a:p>
          <a:p>
            <a:pPr marL="0" indent="0">
              <a:buNone/>
            </a:pPr>
            <a:r>
              <a:rPr lang="en-US" sz="1400" kern="0" dirty="0">
                <a:latin typeface="Courier New" panose="02070309020205020404" pitchFamily="49" charset="0"/>
                <a:cs typeface="Courier New" panose="02070309020205020404" pitchFamily="49" charset="0"/>
              </a:rPr>
              <a:t>04:34:41 PM    5     25.60</a:t>
            </a:r>
          </a:p>
          <a:p>
            <a:pPr marL="0" indent="0">
              <a:buNone/>
            </a:pPr>
            <a:r>
              <a:rPr lang="en-US" sz="1400" kern="0" dirty="0">
                <a:latin typeface="Courier New" panose="02070309020205020404" pitchFamily="49" charset="0"/>
                <a:cs typeface="Courier New" panose="02070309020205020404" pitchFamily="49" charset="0"/>
              </a:rPr>
              <a:t>04:34:41 PM    6    252.80</a:t>
            </a:r>
          </a:p>
          <a:p>
            <a:pPr marL="0" indent="0">
              <a:buNone/>
            </a:pPr>
            <a:r>
              <a:rPr lang="en-US" sz="1400" kern="0" dirty="0">
                <a:latin typeface="Courier New" panose="02070309020205020404" pitchFamily="49" charset="0"/>
                <a:cs typeface="Courier New" panose="02070309020205020404" pitchFamily="49" charset="0"/>
              </a:rPr>
              <a:t>04:34:41 PM    7     46.60</a:t>
            </a:r>
          </a:p>
          <a:p>
            <a:pPr marL="0" indent="0">
              <a:buNone/>
            </a:pPr>
            <a:endParaRPr lang="en-US" sz="1400" kern="0" dirty="0">
              <a:latin typeface="Courier New" panose="02070309020205020404" pitchFamily="49" charset="0"/>
              <a:cs typeface="Courier New" panose="02070309020205020404" pitchFamily="49" charset="0"/>
            </a:endParaRPr>
          </a:p>
          <a:p>
            <a:pPr marL="0" indent="0">
              <a:buNone/>
            </a:pPr>
            <a:r>
              <a:rPr lang="en-US" sz="1400" kern="0" dirty="0">
                <a:latin typeface="Courier New" panose="02070309020205020404" pitchFamily="49" charset="0"/>
                <a:cs typeface="Courier New" panose="02070309020205020404" pitchFamily="49" charset="0"/>
              </a:rPr>
              <a:t>04:34:41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04:34:46 PM  all    226.80</a:t>
            </a:r>
          </a:p>
          <a:p>
            <a:pPr marL="0" indent="0">
              <a:buNone/>
            </a:pPr>
            <a:r>
              <a:rPr lang="en-US" sz="1400" kern="0" dirty="0">
                <a:latin typeface="Courier New" panose="02070309020205020404" pitchFamily="49" charset="0"/>
                <a:cs typeface="Courier New" panose="02070309020205020404" pitchFamily="49" charset="0"/>
              </a:rPr>
              <a:t>04:34:46 PM    0     21.20</a:t>
            </a:r>
          </a:p>
          <a:p>
            <a:pPr marL="0" indent="0">
              <a:buNone/>
            </a:pPr>
            <a:r>
              <a:rPr lang="en-US" sz="1400" kern="0" dirty="0">
                <a:latin typeface="Courier New" panose="02070309020205020404" pitchFamily="49" charset="0"/>
                <a:cs typeface="Courier New" panose="02070309020205020404" pitchFamily="49" charset="0"/>
              </a:rPr>
              <a:t>04:34:46 PM    1     29.00</a:t>
            </a:r>
          </a:p>
          <a:p>
            <a:pPr marL="0" indent="0">
              <a:buNone/>
            </a:pPr>
            <a:r>
              <a:rPr lang="en-US" sz="1400" kern="0" dirty="0">
                <a:latin typeface="Courier New" panose="02070309020205020404" pitchFamily="49" charset="0"/>
                <a:cs typeface="Courier New" panose="02070309020205020404" pitchFamily="49" charset="0"/>
              </a:rPr>
              <a:t>04:34:46 PM    2      4.60</a:t>
            </a:r>
          </a:p>
          <a:p>
            <a:pPr marL="0" indent="0">
              <a:buNone/>
            </a:pPr>
            <a:r>
              <a:rPr lang="en-US" sz="1400" kern="0" dirty="0">
                <a:latin typeface="Courier New" panose="02070309020205020404" pitchFamily="49" charset="0"/>
                <a:cs typeface="Courier New" panose="02070309020205020404" pitchFamily="49" charset="0"/>
              </a:rPr>
              <a:t>04:34:46 PM    3     18.00</a:t>
            </a:r>
          </a:p>
          <a:p>
            <a:pPr marL="0" indent="0">
              <a:buNone/>
            </a:pPr>
            <a:r>
              <a:rPr lang="en-US" sz="1400" kern="0" dirty="0">
                <a:latin typeface="Courier New" panose="02070309020205020404" pitchFamily="49" charset="0"/>
                <a:cs typeface="Courier New" panose="02070309020205020404" pitchFamily="49" charset="0"/>
              </a:rPr>
              <a:t>04:34:46 PM    4     19.20</a:t>
            </a:r>
          </a:p>
          <a:p>
            <a:pPr marL="0" indent="0">
              <a:buNone/>
            </a:pPr>
            <a:r>
              <a:rPr lang="en-US" sz="1400" kern="0" dirty="0">
                <a:latin typeface="Courier New" panose="02070309020205020404" pitchFamily="49" charset="0"/>
                <a:cs typeface="Courier New" panose="02070309020205020404" pitchFamily="49" charset="0"/>
              </a:rPr>
              <a:t>04:34:46 PM    5     15.20</a:t>
            </a:r>
          </a:p>
          <a:p>
            <a:pPr marL="0" indent="0">
              <a:buNone/>
            </a:pPr>
            <a:r>
              <a:rPr lang="en-US" sz="1400" kern="0" dirty="0">
                <a:latin typeface="Courier New" panose="02070309020205020404" pitchFamily="49" charset="0"/>
                <a:cs typeface="Courier New" panose="02070309020205020404" pitchFamily="49" charset="0"/>
              </a:rPr>
              <a:t>04:34:46 PM    6    103.40</a:t>
            </a:r>
          </a:p>
          <a:p>
            <a:pPr marL="0" indent="0">
              <a:buNone/>
            </a:pPr>
            <a:r>
              <a:rPr lang="en-US" sz="1400" kern="0" dirty="0">
                <a:latin typeface="Courier New" panose="02070309020205020404" pitchFamily="49" charset="0"/>
                <a:cs typeface="Courier New" panose="02070309020205020404" pitchFamily="49" charset="0"/>
              </a:rPr>
              <a:t>04:34:46 PM    7     28.00</a:t>
            </a:r>
          </a:p>
          <a:p>
            <a:pPr marL="0" indent="0">
              <a:buNone/>
            </a:pPr>
            <a:br>
              <a:rPr lang="en-US" sz="1600" kern="0" dirty="0">
                <a:latin typeface="Courier New" panose="02070309020205020404" pitchFamily="49" charset="0"/>
                <a:cs typeface="Courier New" panose="02070309020205020404" pitchFamily="49"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18831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76200"/>
            <a:ext cx="8839200" cy="1104881"/>
          </a:xfrm>
        </p:spPr>
        <p:txBody>
          <a:bodyPr/>
          <a:lstStyle/>
          <a:p>
            <a:r>
              <a:rPr lang="en-US" sz="3600" dirty="0">
                <a:latin typeface="Calibri" panose="020F0502020204030204" pitchFamily="34" charset="0"/>
                <a:cs typeface="Calibri" panose="020F0502020204030204" pitchFamily="34" charset="0"/>
              </a:rPr>
              <a:t>Effect of interrupts on state evolution and execution time - I</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381000" y="1905009"/>
                <a:ext cx="8188452" cy="4495791"/>
              </a:xfrm>
            </p:spPr>
            <p:txBody>
              <a:bodyPr/>
              <a:lstStyle/>
              <a:p>
                <a:pPr lvl="0"/>
                <a:r>
                  <a:rPr lang="en-US" sz="2000" dirty="0">
                    <a:latin typeface="Calibri" panose="020F0502020204030204" pitchFamily="34" charset="0"/>
                    <a:cs typeface="Calibri" panose="020F0502020204030204" pitchFamily="34" charset="0"/>
                  </a:rPr>
                  <a:t>Consider a single core with 150 expected interrupts where each interrupt introduces about 40 instructions.  </a:t>
                </a:r>
              </a:p>
              <a:p>
                <a:pPr lvl="0"/>
                <a:r>
                  <a:rPr lang="en-US" sz="2000" dirty="0">
                    <a:latin typeface="Calibri" panose="020F0502020204030204" pitchFamily="34" charset="0"/>
                    <a:cs typeface="Calibri" panose="020F0502020204030204" pitchFamily="34" charset="0"/>
                  </a:rPr>
                  <a:t>An adversary must model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r>
                      <a:rPr lang="en-US" sz="2000" b="0" i="1" smtClean="0">
                        <a:latin typeface="Cambria Math" panose="02040503050406030204" pitchFamily="18" charset="0"/>
                        <a:cs typeface="Arial" panose="020B0604020202020204" pitchFamily="34" charset="0"/>
                      </a:rPr>
                      <m:t>=400</m:t>
                    </m:r>
                  </m:oMath>
                </a14:m>
                <a:r>
                  <a:rPr lang="en-US" sz="2000" dirty="0">
                    <a:latin typeface="Calibri" panose="020F0502020204030204" pitchFamily="34" charset="0"/>
                    <a:cs typeface="Calibri" panose="020F0502020204030204" pitchFamily="34" charset="0"/>
                  </a:rPr>
                  <a:t> possible state changes every second to accurate model the jitter execution time.  </a:t>
                </a:r>
              </a:p>
              <a:p>
                <a:pPr lvl="0"/>
                <a:r>
                  <a:rPr lang="en-US" sz="2000" dirty="0">
                    <a:latin typeface="Calibri" panose="020F0502020204030204" pitchFamily="34" charset="0"/>
                    <a:cs typeface="Calibri" panose="020F0502020204030204" pitchFamily="34" charset="0"/>
                  </a:rPr>
                  <a:t>Thus, an adversary’s jitter prediction model requires a work factor of 2</a:t>
                </a:r>
                <a:r>
                  <a:rPr lang="en-US" sz="2000" baseline="30000" dirty="0">
                    <a:latin typeface="Calibri" panose="020F0502020204030204" pitchFamily="34" charset="0"/>
                    <a:cs typeface="Calibri" panose="020F0502020204030204" pitchFamily="34" charset="0"/>
                  </a:rPr>
                  <a:t>400</a:t>
                </a:r>
                <a:r>
                  <a:rPr lang="en-US" sz="2000" dirty="0">
                    <a:latin typeface="Calibri" panose="020F0502020204030204" pitchFamily="34" charset="0"/>
                    <a:cs typeface="Calibri" panose="020F0502020204030204" pitchFamily="34" charset="0"/>
                  </a:rPr>
                  <a:t> after 1 second of “random” interrupts to guess the initial state affecting jitter execution performance.</a:t>
                </a:r>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381000" y="1905009"/>
                <a:ext cx="8188452" cy="4495791"/>
              </a:xfrm>
              <a:blipFill>
                <a:blip r:embed="rId3"/>
                <a:stretch>
                  <a:fillRect l="-930" t="-845" r="-465"/>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338564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152400"/>
            <a:ext cx="8839200" cy="1104881"/>
          </a:xfrm>
        </p:spPr>
        <p:txBody>
          <a:bodyPr/>
          <a:lstStyle/>
          <a:p>
            <a:r>
              <a:rPr lang="en-US" sz="3600" dirty="0">
                <a:latin typeface="Calibri" panose="020F0502020204030204" pitchFamily="34" charset="0"/>
                <a:cs typeface="Calibri" panose="020F0502020204030204" pitchFamily="34" charset="0"/>
              </a:rPr>
              <a:t>Effect of interrupts on state evolution and execution time -- II</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228600" y="1600201"/>
                <a:ext cx="8686800" cy="4800600"/>
              </a:xfrm>
            </p:spPr>
            <p:txBody>
              <a:bodyPr/>
              <a:lstStyle/>
              <a:p>
                <a:pPr lvl="0"/>
                <a:r>
                  <a:rPr lang="en-US" sz="2000" dirty="0">
                    <a:latin typeface="Calibri" panose="020F0502020204030204" pitchFamily="34" charset="0"/>
                    <a:cs typeface="Calibri" panose="020F0502020204030204" pitchFamily="34" charset="0"/>
                  </a:rPr>
                  <a:t>If we delay collecting execution jitter for 1 second on a device experiencing 150 interrupts/sec interrupts, an adversary cannot compute the deterministic state to reproduce the first jitter execution sequence with a probability of more than 2</a:t>
                </a:r>
                <a:r>
                  <a:rPr lang="en-US" sz="2000" baseline="30000" dirty="0">
                    <a:latin typeface="Calibri" panose="020F0502020204030204" pitchFamily="34" charset="0"/>
                    <a:cs typeface="Calibri" panose="020F0502020204030204" pitchFamily="34" charset="0"/>
                  </a:rPr>
                  <a:t>-400</a:t>
                </a:r>
                <a:r>
                  <a:rPr lang="en-US" sz="2000" dirty="0">
                    <a:latin typeface="Calibri" panose="020F0502020204030204" pitchFamily="34" charset="0"/>
                    <a:cs typeface="Calibri" panose="020F0502020204030204" pitchFamily="34" charset="0"/>
                  </a:rPr>
                  <a:t>.  [This needs more justification.]</a:t>
                </a:r>
              </a:p>
              <a:p>
                <a:pPr lvl="0"/>
                <a:r>
                  <a:rPr lang="en-US" sz="2000" dirty="0">
                    <a:latin typeface="Calibri" panose="020F0502020204030204" pitchFamily="34" charset="0"/>
                    <a:cs typeface="Calibri" panose="020F0502020204030204" pitchFamily="34" charset="0"/>
                  </a:rPr>
                  <a:t>Thereafter, interrupts contribute no less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oMath>
                </a14:m>
                <a:r>
                  <a:rPr lang="en-US" sz="2000" dirty="0">
                    <a:latin typeface="Calibri" panose="020F0502020204030204" pitchFamily="34" charset="0"/>
                    <a:cs typeface="Calibri" panose="020F0502020204030204" pitchFamily="34" charset="0"/>
                  </a:rPr>
                  <a:t> bits of entropy per second to jitter measurements.</a:t>
                </a:r>
              </a:p>
              <a:p>
                <a:pPr lvl="0"/>
                <a:r>
                  <a:rPr lang="en-US" sz="2000" dirty="0">
                    <a:latin typeface="Calibri" panose="020F0502020204030204" pitchFamily="34" charset="0"/>
                    <a:cs typeface="Calibri" panose="020F0502020204030204" pitchFamily="34" charset="0"/>
                  </a:rPr>
                  <a:t>It remains to schedule execution jitter sampling to ensure a minimum entropy (due to state) of 1 bit which we can achieve by sampling no more frequently than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Each such sample has “at least” 1 bit of entropy.</a:t>
                </a:r>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228600" y="1600201"/>
                <a:ext cx="8686800" cy="4800600"/>
              </a:xfrm>
              <a:blipFill>
                <a:blip r:embed="rId3"/>
                <a:stretch>
                  <a:fillRect l="-876" t="-792" r="-14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9421571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panose="020F0502020204030204" pitchFamily="34" charset="0"/>
                <a:cs typeface="Calibri" panose="020F0502020204030204" pitchFamily="34" charset="0"/>
              </a:rPr>
              <a:t>Bottom line</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381000" y="1905010"/>
                <a:ext cx="8188452" cy="3886190"/>
              </a:xfrm>
            </p:spPr>
            <p:txBody>
              <a:bodyPr/>
              <a:lstStyle/>
              <a:p>
                <a:pPr lvl="0"/>
                <a:r>
                  <a:rPr lang="en-US" sz="2000" dirty="0">
                    <a:latin typeface="Calibri" panose="020F0502020204030204" pitchFamily="34" charset="0"/>
                    <a:cs typeface="Calibri" panose="020F0502020204030204" pitchFamily="34" charset="0"/>
                  </a:rPr>
                  <a:t>Memory jitter and execution jitter caused by state evolution supports estimated entropy provided we sample less frequently than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and these estimates are very conservative.</a:t>
                </a:r>
              </a:p>
              <a:p>
                <a:pPr lvl="0"/>
                <a:r>
                  <a:rPr lang="en-US" sz="2000" dirty="0">
                    <a:latin typeface="Calibri" panose="020F0502020204030204" pitchFamily="34" charset="0"/>
                    <a:cs typeface="Calibri" panose="020F0502020204030204" pitchFamily="34" charset="0"/>
                  </a:rPr>
                  <a:t>We have not included effects adding to entropy based on interrupts that occur during a jitter sample execution.</a:t>
                </a:r>
              </a:p>
              <a:p>
                <a:pPr lvl="0"/>
                <a:r>
                  <a:rPr lang="en-US" sz="2000" dirty="0">
                    <a:latin typeface="Calibri" panose="020F0502020204030204" pitchFamily="34" charset="0"/>
                    <a:cs typeface="Calibri" panose="020F0502020204030204" pitchFamily="34" charset="0"/>
                  </a:rPr>
                  <a:t>We do not assume that interrupts are randomly distributed. We only require that the number of interrupts occurring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can be predicted with a probability of no better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Calibri" panose="020F0502020204030204" pitchFamily="34" charset="0"/>
                    <a:cs typeface="Calibri" panose="020F0502020204030204" pitchFamily="34" charset="0"/>
                  </a:rPr>
                  <a:t>.</a:t>
                </a:r>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381000" y="1905010"/>
                <a:ext cx="8188452" cy="3886190"/>
              </a:xfrm>
              <a:blipFill>
                <a:blip r:embed="rId3"/>
                <a:stretch>
                  <a:fillRect l="-930" t="-977"/>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56382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1104881"/>
          </a:xfrm>
        </p:spPr>
        <p:txBody>
          <a:bodyPr/>
          <a:lstStyle/>
          <a:p>
            <a:r>
              <a:rPr lang="en-US" sz="3600" dirty="0">
                <a:latin typeface="Calibri" panose="020F0502020204030204" pitchFamily="34" charset="0"/>
                <a:cs typeface="Calibri" panose="020F0502020204030204" pitchFamily="34" charset="0"/>
              </a:rPr>
              <a:t>Notes</a:t>
            </a:r>
          </a:p>
        </p:txBody>
      </p:sp>
      <p:sp>
        <p:nvSpPr>
          <p:cNvPr id="23557" name="Rectangle 3"/>
          <p:cNvSpPr>
            <a:spLocks noGrp="1" noChangeArrowheads="1"/>
          </p:cNvSpPr>
          <p:nvPr>
            <p:ph type="body" idx="1"/>
          </p:nvPr>
        </p:nvSpPr>
        <p:spPr>
          <a:xfrm>
            <a:off x="381000" y="1905010"/>
            <a:ext cx="8188452" cy="3886190"/>
          </a:xfrm>
        </p:spPr>
        <p:txBody>
          <a:bodyPr/>
          <a:lstStyle/>
          <a:p>
            <a:r>
              <a:rPr lang="en-US" sz="2000" dirty="0">
                <a:latin typeface="Calibri" panose="020F0502020204030204" pitchFamily="34" charset="0"/>
                <a:cs typeface="Calibri" panose="020F0502020204030204" pitchFamily="34" charset="0"/>
              </a:rPr>
              <a:t>L1 Data Cache Latency: 4 cycles for simple access via pointer</a:t>
            </a:r>
          </a:p>
          <a:p>
            <a:r>
              <a:rPr lang="en-US" sz="2000" dirty="0">
                <a:latin typeface="Calibri" panose="020F0502020204030204" pitchFamily="34" charset="0"/>
                <a:cs typeface="Calibri" panose="020F0502020204030204" pitchFamily="34" charset="0"/>
              </a:rPr>
              <a:t>L1 Data Cache Latency: 5 cycles for access with complex address calculation.</a:t>
            </a:r>
          </a:p>
          <a:p>
            <a:r>
              <a:rPr lang="en-US" sz="2000" dirty="0">
                <a:latin typeface="Calibri" panose="020F0502020204030204" pitchFamily="34" charset="0"/>
                <a:cs typeface="Calibri" panose="020F0502020204030204" pitchFamily="34" charset="0"/>
              </a:rPr>
              <a:t>L2 Cache Latency: 12 cycles</a:t>
            </a:r>
          </a:p>
          <a:p>
            <a:r>
              <a:rPr lang="en-US" sz="2000" dirty="0">
                <a:latin typeface="Calibri" panose="020F0502020204030204" pitchFamily="34" charset="0"/>
                <a:cs typeface="Calibri" panose="020F0502020204030204" pitchFamily="34" charset="0"/>
              </a:rPr>
              <a:t>L3 Cache Latency: 36 cycles </a:t>
            </a:r>
          </a:p>
          <a:p>
            <a:r>
              <a:rPr lang="en-US" sz="2000" dirty="0">
                <a:latin typeface="Calibri" panose="020F0502020204030204" pitchFamily="34" charset="0"/>
                <a:cs typeface="Calibri" panose="020F0502020204030204" pitchFamily="34" charset="0"/>
              </a:rPr>
              <a:t>L3 Cache Latency: 43 cycles </a:t>
            </a:r>
          </a:p>
          <a:p>
            <a:r>
              <a:rPr lang="en-US" sz="2000" dirty="0">
                <a:latin typeface="Calibri" panose="020F0502020204030204" pitchFamily="34" charset="0"/>
                <a:cs typeface="Calibri" panose="020F0502020204030204" pitchFamily="34" charset="0"/>
              </a:rPr>
              <a:t>L3 Cache Latency: 58 cycles - 66 cycles </a:t>
            </a:r>
          </a:p>
          <a:p>
            <a:r>
              <a:rPr lang="en-US" sz="2000" dirty="0">
                <a:latin typeface="Calibri" panose="020F0502020204030204" pitchFamily="34" charset="0"/>
                <a:cs typeface="Calibri" panose="020F0502020204030204" pitchFamily="34" charset="0"/>
              </a:rPr>
              <a:t>RAM Latency: 36-62 cycles + 57-100 ns </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59007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28600" y="155576"/>
            <a:ext cx="8763000" cy="1063624"/>
          </a:xfrm>
        </p:spPr>
        <p:txBody>
          <a:bodyPr/>
          <a:lstStyle/>
          <a:p>
            <a:r>
              <a:rPr lang="en-US" sz="3600" dirty="0">
                <a:latin typeface="Calibri" panose="020F0502020204030204" pitchFamily="34" charset="0"/>
                <a:cs typeface="Calibri" panose="020F0502020204030204" pitchFamily="34" charset="0"/>
              </a:rPr>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latin typeface="Calibri" panose="020F0502020204030204" pitchFamily="34" charset="0"/>
                <a:cs typeface="Calibri" panose="020F0502020204030204" pitchFamily="34" charset="0"/>
              </a:rPr>
              <a:t>“Anyone discussing deterministic generation of random number is, strictly speaking, already in a state of sin” – von Neuman.</a:t>
            </a:r>
          </a:p>
          <a:p>
            <a:pPr lvl="1">
              <a:lnSpc>
                <a:spcPct val="80000"/>
              </a:lnSpc>
            </a:pPr>
            <a:r>
              <a:rPr lang="en-US" sz="2000" dirty="0">
                <a:latin typeface="Calibri" panose="020F0502020204030204" pitchFamily="34" charset="0"/>
                <a:cs typeface="Calibri" panose="020F0502020204030204" pitchFamily="34" charset="0"/>
              </a:rPr>
              <a:t>So, a “seed”  with full entropy is critical</a:t>
            </a:r>
          </a:p>
          <a:p>
            <a:pPr>
              <a:lnSpc>
                <a:spcPct val="80000"/>
              </a:lnSpc>
            </a:pPr>
            <a:r>
              <a:rPr lang="en-US" sz="2000" dirty="0">
                <a:latin typeface="Calibri" panose="020F0502020204030204" pitchFamily="34" charset="0"/>
                <a:cs typeface="Calibri" panose="020F0502020204030204" pitchFamily="34" charset="0"/>
              </a:rPr>
              <a:t>Smooths and stretches entropy</a:t>
            </a:r>
          </a:p>
          <a:p>
            <a:pPr>
              <a:lnSpc>
                <a:spcPct val="80000"/>
              </a:lnSpc>
            </a:pPr>
            <a:r>
              <a:rPr lang="en-US" sz="2000" dirty="0">
                <a:latin typeface="Calibri" panose="020F0502020204030204" pitchFamily="34" charset="0"/>
                <a:cs typeface="Calibri" panose="020F0502020204030204" pitchFamily="34" charset="0"/>
              </a:rPr>
              <a:t>DBRG’s can be built using</a:t>
            </a:r>
          </a:p>
          <a:p>
            <a:pPr lvl="1">
              <a:lnSpc>
                <a:spcPct val="80000"/>
              </a:lnSpc>
            </a:pPr>
            <a:r>
              <a:rPr lang="en-US" sz="2000" dirty="0">
                <a:latin typeface="Calibri" panose="020F0502020204030204" pitchFamily="34" charset="0"/>
                <a:cs typeface="Calibri" panose="020F0502020204030204" pitchFamily="34" charset="0"/>
              </a:rPr>
              <a:t>Block ciphers</a:t>
            </a:r>
          </a:p>
          <a:p>
            <a:pPr lvl="1">
              <a:lnSpc>
                <a:spcPct val="80000"/>
              </a:lnSpc>
            </a:pPr>
            <a:r>
              <a:rPr lang="en-US" sz="2000" dirty="0">
                <a:latin typeface="Calibri" panose="020F0502020204030204" pitchFamily="34" charset="0"/>
                <a:cs typeface="Calibri" panose="020F0502020204030204" pitchFamily="34" charset="0"/>
              </a:rPr>
              <a:t>Hash functions</a:t>
            </a:r>
          </a:p>
          <a:p>
            <a:pPr lvl="1">
              <a:lnSpc>
                <a:spcPct val="80000"/>
              </a:lnSpc>
            </a:pPr>
            <a:r>
              <a:rPr lang="en-US" sz="2000" dirty="0">
                <a:latin typeface="Calibri" panose="020F0502020204030204" pitchFamily="34" charset="0"/>
                <a:cs typeface="Calibri" panose="020F0502020204030204" pitchFamily="34" charset="0"/>
              </a:rPr>
              <a:t>Stream ciphers</a:t>
            </a:r>
          </a:p>
          <a:p>
            <a:pPr lvl="1">
              <a:lnSpc>
                <a:spcPct val="80000"/>
              </a:lnSpc>
            </a:pPr>
            <a:r>
              <a:rPr lang="en-US" sz="2000" dirty="0">
                <a:latin typeface="Calibri" panose="020F0502020204030204" pitchFamily="34" charset="0"/>
                <a:cs typeface="Calibri" panose="020F0502020204030204" pitchFamily="34" charset="0"/>
              </a:rPr>
              <a:t>Even public key systems</a:t>
            </a:r>
          </a:p>
          <a:p>
            <a:pPr>
              <a:lnSpc>
                <a:spcPct val="80000"/>
              </a:lnSpc>
            </a:pPr>
            <a:r>
              <a:rPr lang="en-US" sz="2000" dirty="0">
                <a:latin typeface="Calibri" panose="020F0502020204030204" pitchFamily="34" charset="0"/>
                <a:cs typeface="Calibri" panose="020F0502020204030204" pitchFamily="34" charset="0"/>
              </a:rPr>
              <a:t>Building good, certifiable DRBG’s is a “solved problem”</a:t>
            </a:r>
          </a:p>
          <a:p>
            <a:pPr lvl="1">
              <a:lnSpc>
                <a:spcPct val="80000"/>
              </a:lnSpc>
            </a:pPr>
            <a:r>
              <a:rPr lang="en-US" sz="2000" dirty="0">
                <a:latin typeface="Calibri" panose="020F0502020204030204" pitchFamily="34" charset="0"/>
                <a:cs typeface="Calibri" panose="020F0502020204030204" pitchFamily="34" charset="0"/>
              </a:rPr>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latin typeface="Calibri" panose="020F0502020204030204" pitchFamily="34" charset="0"/>
                <a:cs typeface="Calibri" panose="020F0502020204030204" pitchFamily="34" charset="0"/>
              </a:rPr>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458903"/>
            <a:ext cx="4953000" cy="40180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346537"/>
            <a:ext cx="8610600" cy="1015663"/>
          </a:xfrm>
          <a:prstGeom prst="rect">
            <a:avLst/>
          </a:prstGeom>
          <a:noFill/>
        </p:spPr>
        <p:txBody>
          <a:bodyPr wrap="square" rtlCol="0">
            <a:spAutoFit/>
          </a:bodyPr>
          <a:lstStyle/>
          <a:p>
            <a:pPr marL="171450" indent="-171450">
              <a:buFont typeface="Arial" panose="020B0604020202020204" pitchFamily="34" charset="0"/>
              <a:buChar char="•"/>
            </a:pPr>
            <a:r>
              <a:rPr lang="en-US" sz="2000" dirty="0">
                <a:latin typeface="Calibri" panose="020F0502020204030204" pitchFamily="34" charset="0"/>
                <a:cs typeface="Calibri" panose="020F0502020204030204" pitchFamily="34" charset="0"/>
              </a:rPr>
              <a:t>This is the hard part we’ll talk about.</a:t>
            </a:r>
          </a:p>
          <a:p>
            <a:pPr marL="628650" lvl="1" indent="-171450">
              <a:buFont typeface="Arial" panose="020B0604020202020204" pitchFamily="34" charset="0"/>
              <a:buChar char="•"/>
            </a:pPr>
            <a:r>
              <a:rPr lang="en-US" sz="2000" dirty="0">
                <a:latin typeface="Calibri" panose="020F0502020204030204" pitchFamily="34" charset="0"/>
                <a:cs typeface="Calibri" panose="020F050202020403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28600" y="0"/>
            <a:ext cx="8610600" cy="838200"/>
          </a:xfrm>
        </p:spPr>
        <p:txBody>
          <a:bodyPr/>
          <a:lstStyle/>
          <a:p>
            <a:r>
              <a:rPr lang="en-US" sz="3600" dirty="0">
                <a:latin typeface="Calibri" panose="020F0502020204030204" pitchFamily="34" charset="0"/>
                <a:cs typeface="Calibri" panose="020F0502020204030204" pitchFamily="34" charset="0"/>
              </a:rPr>
              <a:t>What is entropy?</a:t>
            </a:r>
          </a:p>
        </p:txBody>
      </p:sp>
      <mc:AlternateContent xmlns:mc="http://schemas.openxmlformats.org/markup-compatibility/2006">
        <mc:Choice xmlns:a14="http://schemas.microsoft.com/office/drawing/2010/main"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latin typeface="Calibri" panose="020F0502020204030204" pitchFamily="34" charset="0"/>
                    <a:cs typeface="Calibri" panose="020F0502020204030204" pitchFamily="34" charset="0"/>
                  </a:rPr>
                  <a:t>Entropy is a measure of uncertainty or equivocation. It comes from thermal physics.</a:t>
                </a:r>
              </a:p>
              <a:p>
                <a:pPr marL="800100" lvl="1">
                  <a:lnSpc>
                    <a:spcPct val="90000"/>
                  </a:lnSpc>
                  <a:spcBef>
                    <a:spcPts val="0"/>
                  </a:spcBef>
                </a:pPr>
                <a:r>
                  <a:rPr lang="en-US" sz="1800" dirty="0">
                    <a:latin typeface="Calibri" panose="020F0502020204030204" pitchFamily="34" charset="0"/>
                    <a:cs typeface="Calibri" panose="020F0502020204030204" pitchFamily="34" charset="0"/>
                  </a:rPr>
                  <a:t>Entropy is related to how easy it is to “guess” the outcome of an experiment.</a:t>
                </a:r>
              </a:p>
              <a:p>
                <a:pPr marL="800100" lvl="1">
                  <a:lnSpc>
                    <a:spcPct val="90000"/>
                  </a:lnSpc>
                  <a:spcBef>
                    <a:spcPts val="0"/>
                  </a:spcBef>
                </a:pPr>
                <a:r>
                  <a:rPr lang="en-US" sz="1800" dirty="0">
                    <a:latin typeface="Calibri" panose="020F0502020204030204" pitchFamily="34" charset="0"/>
                    <a:cs typeface="Calibri" panose="020F0502020204030204" pitchFamily="34" charset="0"/>
                  </a:rPr>
                  <a:t>It is measured in bits (as we’ll see).  If you have n bits of entropy, you should be able to determine the outcome after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“guesses.”</a:t>
                </a:r>
              </a:p>
              <a:p>
                <a:pPr marL="800100" lvl="1">
                  <a:lnSpc>
                    <a:spcPct val="90000"/>
                  </a:lnSpc>
                  <a:spcBef>
                    <a:spcPts val="0"/>
                  </a:spcBef>
                </a:pPr>
                <a:r>
                  <a:rPr lang="en-US" sz="1800" dirty="0">
                    <a:latin typeface="Calibri" panose="020F0502020204030204" pitchFamily="34" charset="0"/>
                    <a:cs typeface="Calibri" panose="020F0502020204030204" pitchFamily="34" charset="0"/>
                  </a:rPr>
                  <a:t>In symmetric crypto, for example, if a key has n bits of entropy and you have a solid encryption algorithm, given ciphertext, an adversary should need to try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keys to get the plaintext.</a:t>
                </a:r>
              </a:p>
              <a:p>
                <a:pPr>
                  <a:lnSpc>
                    <a:spcPct val="90000"/>
                  </a:lnSpc>
                </a:pPr>
                <a:r>
                  <a:rPr lang="en-US" sz="2000" dirty="0">
                    <a:latin typeface="Calibri" panose="020F0502020204030204" pitchFamily="34" charset="0"/>
                    <a:cs typeface="Calibri" panose="020F0502020204030204" pitchFamily="34" charset="0"/>
                  </a:rPr>
                  <a:t>Caution</a:t>
                </a:r>
              </a:p>
              <a:p>
                <a:pPr lvl="1">
                  <a:lnSpc>
                    <a:spcPct val="90000"/>
                  </a:lnSpc>
                  <a:spcBef>
                    <a:spcPts val="0"/>
                  </a:spcBef>
                </a:pPr>
                <a:r>
                  <a:rPr lang="en-US" sz="1800" dirty="0">
                    <a:latin typeface="Calibri" panose="020F0502020204030204" pitchFamily="34" charset="0"/>
                    <a:cs typeface="Calibri" panose="020F0502020204030204" pitchFamily="34" charset="0"/>
                  </a:rPr>
                  <a:t>Entropy is defined with respect to probability distributions. It cannot be calculated using statistical tests.</a:t>
                </a:r>
              </a:p>
              <a:p>
                <a:pPr lvl="1">
                  <a:lnSpc>
                    <a:spcPct val="90000"/>
                  </a:lnSpc>
                  <a:spcBef>
                    <a:spcPts val="0"/>
                  </a:spcBef>
                </a:pPr>
                <a:r>
                  <a:rPr lang="en-US" sz="1800" dirty="0">
                    <a:latin typeface="Calibri" panose="020F0502020204030204" pitchFamily="34" charset="0"/>
                    <a:cs typeface="Calibri" panose="020F0502020204030204" pitchFamily="34" charset="0"/>
                  </a:rPr>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latin typeface="Calibri" panose="020F0502020204030204" pitchFamily="34" charset="0"/>
                    <a:cs typeface="Calibri" panose="020F0502020204030204" pitchFamily="34" charset="0"/>
                  </a:rPr>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latin typeface="Calibri" panose="020F0502020204030204" pitchFamily="34" charset="0"/>
                    <a:cs typeface="Calibri" panose="020F0502020204030204" pitchFamily="34" charset="0"/>
                  </a:rPr>
                  <a:t>.</a:t>
                </a:r>
              </a:p>
              <a:p>
                <a:pPr lvl="1">
                  <a:lnSpc>
                    <a:spcPct val="90000"/>
                  </a:lnSpc>
                  <a:spcBef>
                    <a:spcPts val="0"/>
                  </a:spcBef>
                </a:pPr>
                <a:r>
                  <a:rPr lang="en-US" sz="1800" i="1" dirty="0">
                    <a:latin typeface="Calibri" panose="020F0502020204030204" pitchFamily="34" charset="0"/>
                    <a:cs typeface="Calibri" panose="020F0502020204030204" pitchFamily="34" charset="0"/>
                  </a:rPr>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latin typeface="Calibri" panose="020F0502020204030204" pitchFamily="34" charset="0"/>
                    <a:cs typeface="Calibri" panose="020F0502020204030204" pitchFamily="34" charset="0"/>
                  </a:rPr>
                  <a:t>Conditioned output can masquerade as entropy rich.</a:t>
                </a:r>
              </a:p>
              <a:p>
                <a:pPr marL="400050">
                  <a:lnSpc>
                    <a:spcPct val="90000"/>
                  </a:lnSpc>
                </a:pPr>
                <a:endParaRPr lang="en-US" sz="2200" dirty="0"/>
              </a:p>
            </p:txBody>
          </p:sp>
        </mc:Choice>
        <mc:Fallback>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897" t="-1256" r="-14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76200"/>
            <a:ext cx="8839200" cy="838200"/>
          </a:xfrm>
        </p:spPr>
        <p:txBody>
          <a:bodyPr/>
          <a:lstStyle/>
          <a:p>
            <a:r>
              <a:rPr lang="en-US" sz="3600" dirty="0">
                <a:latin typeface="Calibri" panose="020F0502020204030204" pitchFamily="34" charset="0"/>
                <a:cs typeface="Calibri" panose="020F0502020204030204" pitchFamily="34" charset="0"/>
              </a:rPr>
              <a:t>Shannon’s mathematical definition</a:t>
            </a:r>
          </a:p>
        </p:txBody>
      </p:sp>
      <mc:AlternateContent xmlns:mc="http://schemas.openxmlformats.org/markup-compatibility/2006">
        <mc:Choice xmlns:a14="http://schemas.microsoft.com/office/drawing/2010/main"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latin typeface="Calibri" panose="020F0502020204030204" pitchFamily="34" charset="0"/>
                    <a:cs typeface="Calibri" panose="020F0502020204030204" pitchFamily="34" charset="0"/>
                  </a:rPr>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latin typeface="Calibri" panose="020F0502020204030204" pitchFamily="34" charset="0"/>
                    <a:cs typeface="Calibri" panose="020F0502020204030204" pitchFamily="34" charset="0"/>
                  </a:rPr>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latin typeface="Calibri" panose="020F0502020204030204" pitchFamily="34" charset="0"/>
                    <a:cs typeface="Calibri" panose="020F0502020204030204" pitchFamily="34" charset="0"/>
                  </a:rPr>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latin typeface="Calibri" panose="020F0502020204030204" pitchFamily="34" charset="0"/>
                    <a:cs typeface="Calibri" panose="020F0502020204030204" pitchFamily="34" charset="0"/>
                  </a:rPr>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For a probability distribution to be useful, it should be </a:t>
                </a:r>
                <a:r>
                  <a:rPr lang="en-US" sz="2000" i="1" dirty="0">
                    <a:solidFill>
                      <a:srgbClr val="FF0000"/>
                    </a:solidFill>
                    <a:latin typeface="Calibri" panose="020F0502020204030204" pitchFamily="34" charset="0"/>
                    <a:cs typeface="Calibri" panose="020F0502020204030204" pitchFamily="34" charset="0"/>
                  </a:rPr>
                  <a:t>stationary</a:t>
                </a:r>
                <a:r>
                  <a:rPr lang="en-US" sz="2000" dirty="0">
                    <a:latin typeface="Calibri" panose="020F0502020204030204" pitchFamily="34" charset="0"/>
                    <a:cs typeface="Calibri" panose="020F0502020204030204" pitchFamily="34" charset="0"/>
                  </a:rPr>
                  <a:t>, that is, every time you perform an experiment, the probability distribution should be the same.  This does </a:t>
                </a:r>
                <a:r>
                  <a:rPr lang="en-US" sz="2000" i="1" dirty="0">
                    <a:latin typeface="Calibri" panose="020F0502020204030204" pitchFamily="34" charset="0"/>
                    <a:cs typeface="Calibri" panose="020F0502020204030204" pitchFamily="34" charset="0"/>
                  </a:rPr>
                  <a:t>not</a:t>
                </a:r>
                <a:r>
                  <a:rPr lang="en-US" sz="2000" dirty="0">
                    <a:latin typeface="Calibri" panose="020F0502020204030204" pitchFamily="34" charset="0"/>
                    <a:cs typeface="Calibri" panose="020F0502020204030204" pitchFamily="34" charset="0"/>
                  </a:rPr>
                  <a:t> mean the outcome of two successive experiments should be the same!</a:t>
                </a:r>
              </a:p>
              <a:p>
                <a:pPr lvl="1">
                  <a:lnSpc>
                    <a:spcPct val="90000"/>
                  </a:lnSpc>
                </a:pPr>
                <a:r>
                  <a:rPr lang="en-US" sz="2000" dirty="0">
                    <a:solidFill>
                      <a:schemeClr val="accent2"/>
                    </a:solidFill>
                    <a:latin typeface="Calibri" panose="020F0502020204030204" pitchFamily="34" charset="0"/>
                    <a:cs typeface="Calibri" panose="020F0502020204030204" pitchFamily="34" charset="0"/>
                  </a:rPr>
                  <a:t>These are </a:t>
                </a:r>
                <a:r>
                  <a:rPr lang="en-US" sz="2000" i="1" dirty="0">
                    <a:solidFill>
                      <a:schemeClr val="accent2"/>
                    </a:solidFill>
                    <a:latin typeface="Calibri" panose="020F0502020204030204" pitchFamily="34" charset="0"/>
                    <a:cs typeface="Calibri" panose="020F0502020204030204" pitchFamily="34" charset="0"/>
                  </a:rPr>
                  <a:t>very</a:t>
                </a:r>
                <a:r>
                  <a:rPr lang="en-US" sz="2000" dirty="0">
                    <a:solidFill>
                      <a:schemeClr val="accent2"/>
                    </a:solidFill>
                    <a:latin typeface="Calibri" panose="020F0502020204030204" pitchFamily="34" charset="0"/>
                    <a:cs typeface="Calibri" panose="020F0502020204030204" pitchFamily="34" charset="0"/>
                  </a:rPr>
                  <a:t> strong conditions.</a:t>
                </a:r>
              </a:p>
              <a:p>
                <a:pPr>
                  <a:lnSpc>
                    <a:spcPct val="90000"/>
                  </a:lnSpc>
                </a:pPr>
                <a:r>
                  <a:rPr lang="en-US" sz="2000" dirty="0">
                    <a:latin typeface="Calibri" panose="020F0502020204030204" pitchFamily="34" charset="0"/>
                    <a:cs typeface="Calibri" panose="020F0502020204030204" pitchFamily="34" charset="0"/>
                  </a:rPr>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latin typeface="Calibri" panose="020F0502020204030204" pitchFamily="34" charset="0"/>
                    <a:cs typeface="Calibri" panose="020F0502020204030204" pitchFamily="34" charset="0"/>
                  </a:rPr>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768" t="-1583" r="-76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72711</TotalTime>
  <Words>5395</Words>
  <Application>Microsoft Macintosh PowerPoint</Application>
  <PresentationFormat>On-screen Show (4:3)</PresentationFormat>
  <Paragraphs>702</Paragraphs>
  <Slides>58</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Machine state (Intel x64)</vt:lpstr>
      <vt:lpstr>But wait, there’s more</vt:lpstr>
      <vt:lpstr>Translating machine state to execution jitter</vt:lpstr>
      <vt:lpstr>Why is Jitter execution entropy “good”</vt:lpstr>
      <vt:lpstr>Why are other sources problematic</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Postscript</vt:lpstr>
      <vt:lpstr>Security Model</vt:lpstr>
      <vt:lpstr>Security Model --- symmetric crypto</vt:lpstr>
      <vt:lpstr>Machine state (Intel x64)</vt:lpstr>
      <vt:lpstr>Machine state (Intel x64)</vt:lpstr>
      <vt:lpstr>Machine state (Intel x64)</vt:lpstr>
      <vt:lpstr>Machine state (Intel x64)</vt:lpstr>
      <vt:lpstr>Machine Data</vt:lpstr>
      <vt:lpstr>Sources of Equivocation in Execution Jitter</vt:lpstr>
      <vt:lpstr>State evolution on x64</vt:lpstr>
      <vt:lpstr>Effect of CPU/DRAM physical jitter</vt:lpstr>
      <vt:lpstr>Effect of L1 miss jitter</vt:lpstr>
      <vt:lpstr>Effect of state randomization on jitter execution</vt:lpstr>
      <vt:lpstr>Interrupts and state evolution</vt:lpstr>
      <vt:lpstr>Interrupt data, 1</vt:lpstr>
      <vt:lpstr>Interrupt data, 2</vt:lpstr>
      <vt:lpstr>Effect of interrupts on state evolution and execution time - I</vt:lpstr>
      <vt:lpstr>Effect of interrupts on state evolution and execution time -- II</vt:lpstr>
      <vt:lpstr>Bottom line</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4301</cp:revision>
  <dcterms:created xsi:type="dcterms:W3CDTF">2013-04-08T19:09:24Z</dcterms:created>
  <dcterms:modified xsi:type="dcterms:W3CDTF">2021-07-12T19:40:33Z</dcterms:modified>
</cp:coreProperties>
</file>