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264" r:id="rId2"/>
    <p:sldId id="2935" r:id="rId3"/>
    <p:sldId id="2939" r:id="rId4"/>
    <p:sldId id="2940" r:id="rId5"/>
    <p:sldId id="2916" r:id="rId6"/>
    <p:sldId id="2923" r:id="rId7"/>
    <p:sldId id="2941" r:id="rId8"/>
    <p:sldId id="2924" r:id="rId9"/>
    <p:sldId id="2928" r:id="rId10"/>
    <p:sldId id="2937" r:id="rId11"/>
    <p:sldId id="2947" r:id="rId12"/>
    <p:sldId id="2927" r:id="rId13"/>
    <p:sldId id="2925" r:id="rId14"/>
    <p:sldId id="2944" r:id="rId15"/>
    <p:sldId id="2926" r:id="rId16"/>
    <p:sldId id="2917" r:id="rId17"/>
    <p:sldId id="2931" r:id="rId18"/>
    <p:sldId id="2948" r:id="rId19"/>
    <p:sldId id="2918" r:id="rId20"/>
    <p:sldId id="2933" r:id="rId21"/>
    <p:sldId id="2932" r:id="rId22"/>
    <p:sldId id="2943" r:id="rId23"/>
    <p:sldId id="2920" r:id="rId24"/>
    <p:sldId id="2949" r:id="rId25"/>
    <p:sldId id="2929" r:id="rId26"/>
    <p:sldId id="2950" r:id="rId27"/>
    <p:sldId id="2942" r:id="rId28"/>
    <p:sldId id="2938" r:id="rId29"/>
    <p:sldId id="2945" r:id="rId30"/>
    <p:sldId id="2946" r:id="rId31"/>
    <p:sldId id="2919" r:id="rId32"/>
    <p:sldId id="2934" r:id="rId33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 userDrawn="1">
          <p15:clr>
            <a:srgbClr val="A4A3A4"/>
          </p15:clr>
        </p15:guide>
        <p15:guide id="2" pos="220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CC33"/>
    <a:srgbClr val="0066CC"/>
    <a:srgbClr val="66FF66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50000" autoAdjust="0"/>
  </p:normalViewPr>
  <p:slideViewPr>
    <p:cSldViewPr>
      <p:cViewPr>
        <p:scale>
          <a:sx n="100" d="100"/>
          <a:sy n="100" d="100"/>
        </p:scale>
        <p:origin x="2520" y="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42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5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5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252ED5B-CF6F-4B71-B1FE-CE01F4E92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83D30-622E-46CB-8915-991F47C30121}" type="datetimeFigureOut">
              <a:rPr lang="en-US" smtClean="0"/>
              <a:pPr/>
              <a:t>8/8/23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9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2C746-97D0-491F-8377-6BFAC6944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74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26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62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27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11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0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7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09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978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106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97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19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035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665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79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51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871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621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92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379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457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64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074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674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01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09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83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7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70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19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8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CEBCC-7A88-49A9-B306-384C90CAC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0DBC8-875C-4DF5-A8F7-D398778BD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D5D8B-1B00-44D9-850C-D2A99A7FB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22BAB-C66B-44DB-9362-9BD799F21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A3E9C-750C-4BB8-9F43-ECC9C33D4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AC2E4-49AA-410B-9F7A-B992238B5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5111-308D-45E6-B6D3-19467DEEA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04D4-F27D-4CE1-88D6-0C19995CC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12ED4-7F26-450A-BC64-6F9D3EE07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77AD-35DA-4F4F-81FA-A3F002DA3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BE605-EF61-440A-B103-0258E5162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40360-6F76-452E-807B-E2E849E5F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20130119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7E1C973C-62DD-439F-BD56-3255F493D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955771" y="6426201"/>
            <a:ext cx="184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189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378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566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754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892" indent="-342892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2972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348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8915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Quantum Computing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brief introduction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325716" y="4564560"/>
            <a:ext cx="3417219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John Manferdelli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JohnManferdelli@hotmail.com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32048"/>
            <a:ext cx="861060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2021-2023, John L. </a:t>
            </a:r>
            <a:r>
              <a:rPr lang="en-US" sz="1600" dirty="0" err="1">
                <a:latin typeface="Arial" charset="0"/>
              </a:rPr>
              <a:t>Manferdelli</a:t>
            </a:r>
            <a:r>
              <a:rPr lang="en-US" sz="1600" dirty="0">
                <a:latin typeface="Arial" charset="0"/>
              </a:rPr>
              <a:t>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Common gates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447800"/>
                <a:ext cx="8724900" cy="4572000"/>
              </a:xfrm>
            </p:spPr>
            <p:txBody>
              <a:bodyPr/>
              <a:lstStyle/>
              <a:p>
                <a:pPr defTabSz="912791">
                  <a:spcBef>
                    <a:spcPts val="1200"/>
                  </a:spcBef>
                </a:pP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Pauli gates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1600" dirty="0"/>
              </a:p>
              <a:p>
                <a:pPr defTabSz="912791">
                  <a:spcBef>
                    <a:spcPts val="1200"/>
                  </a:spcBef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Hadamard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(|0000…0&gt;)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(|0&gt;+|1&gt;)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US" sz="1800" dirty="0"/>
                  <a:t>…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447800"/>
                <a:ext cx="8724900" cy="4572000"/>
              </a:xfrm>
              <a:blipFill>
                <a:blip r:embed="rId3"/>
                <a:stretch>
                  <a:fillRect l="-872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6340" y="1447800"/>
                <a:ext cx="3771900" cy="464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spcBef>
                    <a:spcPts val="1200"/>
                  </a:spcBef>
                </a:pPr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Rotation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𝜋𝜃</m:t>
                                        </m:r>
                                      </m:num>
                                      <m:den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  <a:p>
                <a:pPr defTabSz="912791">
                  <a:spcBef>
                    <a:spcPts val="1200"/>
                  </a:spcBef>
                </a:pPr>
                <a:r>
                  <a:rPr lang="sv-SE" sz="2000" kern="0" dirty="0"/>
                  <a:t>2 </a:t>
                </a:r>
                <a:r>
                  <a:rPr lang="sv-SE" sz="2000" kern="0" dirty="0" err="1"/>
                  <a:t>qubit</a:t>
                </a:r>
                <a:r>
                  <a:rPr lang="sv-SE" sz="2000" kern="0" dirty="0"/>
                  <a:t> gate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&gt;)=|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</m:oMath>
                  </m:oMathPara>
                </a14:m>
                <a:endParaRPr lang="en-US" sz="2000" i="1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:endParaRPr lang="en-US" sz="2000" i="1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</p:txBody>
          </p:sp>
        </mc:Choice>
        <mc:Fallback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6340" y="1447800"/>
                <a:ext cx="3771900" cy="4648200"/>
              </a:xfrm>
              <a:prstGeom prst="rect">
                <a:avLst/>
              </a:prstGeom>
              <a:blipFill>
                <a:blip r:embed="rId4"/>
                <a:stretch>
                  <a:fillRect l="-1678" t="-8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7497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Common gates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447800"/>
                <a:ext cx="8092440" cy="464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spcBef>
                    <a:spcPts val="1200"/>
                  </a:spcBef>
                </a:pPr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Rotation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𝑖𝑠𝑖𝑛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𝑖𝑠𝑖𝑛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𝜋𝜃</m:t>
                                        </m:r>
                                      </m:num>
                                      <m:den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𝜋𝜃</m:t>
                                        </m:r>
                                      </m:num>
                                      <m:den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  <a:p>
                <a:pPr marL="0" indent="0" defTabSz="912791">
                  <a:spcBef>
                    <a:spcPts val="1200"/>
                  </a:spcBef>
                  <a:buNone/>
                </a:pPr>
                <a:endParaRPr lang="sv-SE" sz="2000" kern="0" dirty="0"/>
              </a:p>
            </p:txBody>
          </p:sp>
        </mc:Choice>
        <mc:Fallback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447800"/>
                <a:ext cx="8092440" cy="4648200"/>
              </a:xfrm>
              <a:prstGeom prst="rect">
                <a:avLst/>
              </a:prstGeom>
              <a:blipFill>
                <a:blip r:embed="rId3"/>
                <a:stretch>
                  <a:fillRect l="-940" t="-8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20031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No Cloning Theorem</a:t>
            </a:r>
            <a:endParaRPr lang="en-US" sz="3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981200"/>
                <a:ext cx="7924800" cy="3657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Qubits can’t be copied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Proof</a:t>
                </a:r>
              </a:p>
              <a:p>
                <a:pPr marL="800080" lvl="2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&gt;|0&gt;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000" dirty="0"/>
                  <a:t>&gt;|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000" dirty="0"/>
                  <a:t>&gt;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&gt;|0&gt;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&gt;|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&gt; . 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𝑈𝑎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&gt;+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&gt;+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m:rPr>
                        <m:nor/>
                      </m:rPr>
                      <a:rPr lang="en-US" sz="2000"/>
                      <m:t>&gt;)</m:t>
                    </m:r>
                  </m:oMath>
                </a14:m>
                <a:r>
                  <a:rPr lang="en-US" sz="2000" dirty="0"/>
                  <a:t>, a contradiction.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/>
                  <a:t>No checkpointing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981200"/>
                <a:ext cx="7924800" cy="3657600"/>
              </a:xfrm>
              <a:blipFill>
                <a:blip r:embed="rId3"/>
                <a:stretch>
                  <a:fillRect l="-801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84535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Bell Basis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19812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(|00&gt; + |11&gt;)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(|01&gt; + |10&gt;)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(|00&gt;−  |11&gt;)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(|01&gt;  − |10&gt;)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dirty="0"/>
                  <a:t>Measuring in Bell Basis</a:t>
                </a: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1981200"/>
              </a:xfrm>
              <a:blipFill>
                <a:blip r:embed="rId3"/>
                <a:stretch>
                  <a:fillRect l="-449" t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C9B2282D-ADBE-3CB4-CCF3-63C812EFC0AC}"/>
              </a:ext>
            </a:extLst>
          </p:cNvPr>
          <p:cNvSpPr/>
          <p:nvPr/>
        </p:nvSpPr>
        <p:spPr bwMode="auto">
          <a:xfrm>
            <a:off x="4098635" y="441960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072FC-9CD4-180D-9915-15B2A3044540}"/>
              </a:ext>
            </a:extLst>
          </p:cNvPr>
          <p:cNvSpPr txBox="1"/>
          <p:nvPr/>
        </p:nvSpPr>
        <p:spPr>
          <a:xfrm>
            <a:off x="3962400" y="4495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AF9153-B7ED-680F-39D5-FE50512BBC5E}"/>
              </a:ext>
            </a:extLst>
          </p:cNvPr>
          <p:cNvSpPr/>
          <p:nvPr/>
        </p:nvSpPr>
        <p:spPr bwMode="auto">
          <a:xfrm>
            <a:off x="3260435" y="373380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D4DE66-F4F5-7215-067A-B654A099B590}"/>
              </a:ext>
            </a:extLst>
          </p:cNvPr>
          <p:cNvSpPr txBox="1"/>
          <p:nvPr/>
        </p:nvSpPr>
        <p:spPr>
          <a:xfrm>
            <a:off x="3124200" y="3810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3B2908-9871-4A27-85BC-16336FDCB8EF}"/>
              </a:ext>
            </a:extLst>
          </p:cNvPr>
          <p:cNvCxnSpPr>
            <a:cxnSpLocks/>
          </p:cNvCxnSpPr>
          <p:nvPr/>
        </p:nvCxnSpPr>
        <p:spPr bwMode="auto">
          <a:xfrm>
            <a:off x="1600200" y="3956454"/>
            <a:ext cx="142937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190408-EE7B-A47B-4488-7055CB3C2D87}"/>
              </a:ext>
            </a:extLst>
          </p:cNvPr>
          <p:cNvCxnSpPr>
            <a:cxnSpLocks/>
          </p:cNvCxnSpPr>
          <p:nvPr/>
        </p:nvCxnSpPr>
        <p:spPr bwMode="auto">
          <a:xfrm>
            <a:off x="1600200" y="4648200"/>
            <a:ext cx="2286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409BAF-6BAF-6B15-9DEE-8C0003009CE5}"/>
              </a:ext>
            </a:extLst>
          </p:cNvPr>
          <p:cNvCxnSpPr>
            <a:cxnSpLocks/>
          </p:cNvCxnSpPr>
          <p:nvPr/>
        </p:nvCxnSpPr>
        <p:spPr bwMode="auto">
          <a:xfrm>
            <a:off x="4495800" y="4651549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BFD8B8-D631-3F07-0FF5-886628DDDD2B}"/>
              </a:ext>
            </a:extLst>
          </p:cNvPr>
          <p:cNvCxnSpPr>
            <a:cxnSpLocks/>
          </p:cNvCxnSpPr>
          <p:nvPr/>
        </p:nvCxnSpPr>
        <p:spPr bwMode="auto">
          <a:xfrm>
            <a:off x="3648294" y="3947465"/>
            <a:ext cx="1808188" cy="756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D44B50-D42C-7967-9E23-534DDFE5C0C0}"/>
                  </a:ext>
                </a:extLst>
              </p:cNvPr>
              <p:cNvSpPr txBox="1"/>
              <p:nvPr/>
            </p:nvSpPr>
            <p:spPr>
              <a:xfrm>
                <a:off x="1518666" y="35930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D44B50-D42C-7967-9E23-534DDFE5C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666" y="3593068"/>
                <a:ext cx="685800" cy="369332"/>
              </a:xfrm>
              <a:prstGeom prst="rect">
                <a:avLst/>
              </a:prstGeom>
              <a:blipFill>
                <a:blip r:embed="rId4"/>
                <a:stretch>
                  <a:fillRect l="-363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416F8F-B4BF-FA1B-F28D-047A4E699993}"/>
                  </a:ext>
                </a:extLst>
              </p:cNvPr>
              <p:cNvSpPr txBox="1"/>
              <p:nvPr/>
            </p:nvSpPr>
            <p:spPr>
              <a:xfrm>
                <a:off x="1524000" y="42788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416F8F-B4BF-FA1B-F28D-047A4E699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278868"/>
                <a:ext cx="685800" cy="369332"/>
              </a:xfrm>
              <a:prstGeom prst="rect">
                <a:avLst/>
              </a:prstGeom>
              <a:blipFill>
                <a:blip r:embed="rId5"/>
                <a:stretch>
                  <a:fillRect l="-5455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6DCF89-E10F-57A5-4A34-260CFD891EA6}"/>
              </a:ext>
            </a:extLst>
          </p:cNvPr>
          <p:cNvCxnSpPr>
            <a:cxnSpLocks/>
          </p:cNvCxnSpPr>
          <p:nvPr/>
        </p:nvCxnSpPr>
        <p:spPr bwMode="auto">
          <a:xfrm flipV="1">
            <a:off x="4191000" y="3962400"/>
            <a:ext cx="0" cy="4636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C58A29-8964-D96E-EC66-9900681500B8}"/>
                  </a:ext>
                </a:extLst>
              </p:cNvPr>
              <p:cNvSpPr txBox="1"/>
              <p:nvPr/>
            </p:nvSpPr>
            <p:spPr>
              <a:xfrm>
                <a:off x="4730586" y="4071004"/>
                <a:ext cx="990599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C58A29-8964-D96E-EC66-990068150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586" y="4071004"/>
                <a:ext cx="990599" cy="424796"/>
              </a:xfrm>
              <a:prstGeom prst="rect">
                <a:avLst/>
              </a:prstGeom>
              <a:blipFill>
                <a:blip r:embed="rId6"/>
                <a:stretch>
                  <a:fillRect l="-2532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iangle 5">
            <a:extLst>
              <a:ext uri="{FF2B5EF4-FFF2-40B4-BE49-F238E27FC236}">
                <a16:creationId xmlns:a16="http://schemas.microsoft.com/office/drawing/2014/main" id="{A590725C-3AB6-6827-3D54-6094059719EB}"/>
              </a:ext>
            </a:extLst>
          </p:cNvPr>
          <p:cNvSpPr/>
          <p:nvPr/>
        </p:nvSpPr>
        <p:spPr bwMode="auto">
          <a:xfrm rot="16200000">
            <a:off x="7165848" y="4171998"/>
            <a:ext cx="1060704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A7D7E-0106-71AC-3425-EF1E3CE4D786}"/>
              </a:ext>
            </a:extLst>
          </p:cNvPr>
          <p:cNvSpPr txBox="1"/>
          <p:nvPr/>
        </p:nvSpPr>
        <p:spPr>
          <a:xfrm>
            <a:off x="7407360" y="4261104"/>
            <a:ext cx="685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Bell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15D2A5-2AA7-76D0-173C-E82A4770D87F}"/>
                  </a:ext>
                </a:extLst>
              </p:cNvPr>
              <p:cNvSpPr txBox="1"/>
              <p:nvPr/>
            </p:nvSpPr>
            <p:spPr>
              <a:xfrm>
                <a:off x="6096000" y="4071004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15D2A5-2AA7-76D0-173C-E82A4770D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71004"/>
                <a:ext cx="6858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9797C7-BCF2-3BD7-7F81-230E583716DF}"/>
              </a:ext>
            </a:extLst>
          </p:cNvPr>
          <p:cNvCxnSpPr>
            <a:cxnSpLocks/>
          </p:cNvCxnSpPr>
          <p:nvPr/>
        </p:nvCxnSpPr>
        <p:spPr bwMode="auto">
          <a:xfrm>
            <a:off x="7064457" y="4071004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EDB32A-80C9-DB1A-FF85-A7894443AF80}"/>
              </a:ext>
            </a:extLst>
          </p:cNvPr>
          <p:cNvCxnSpPr>
            <a:cxnSpLocks/>
          </p:cNvCxnSpPr>
          <p:nvPr/>
        </p:nvCxnSpPr>
        <p:spPr bwMode="auto">
          <a:xfrm>
            <a:off x="7010400" y="4661345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0C5C8E-17AE-11DE-5098-131206996201}"/>
              </a:ext>
            </a:extLst>
          </p:cNvPr>
          <p:cNvCxnSpPr>
            <a:cxnSpLocks/>
          </p:cNvCxnSpPr>
          <p:nvPr/>
        </p:nvCxnSpPr>
        <p:spPr bwMode="auto">
          <a:xfrm>
            <a:off x="7940755" y="4071004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4BCD41-2082-BA39-2B79-E357E0FCE882}"/>
              </a:ext>
            </a:extLst>
          </p:cNvPr>
          <p:cNvCxnSpPr>
            <a:cxnSpLocks/>
          </p:cNvCxnSpPr>
          <p:nvPr/>
        </p:nvCxnSpPr>
        <p:spPr bwMode="auto">
          <a:xfrm>
            <a:off x="7940755" y="4617417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956840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Changing Measurement  Basis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2118" y="1140560"/>
                <a:ext cx="8648700" cy="914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and out measurement basis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2118" y="1140560"/>
                <a:ext cx="8648700" cy="914400"/>
              </a:xfrm>
              <a:blipFill>
                <a:blip r:embed="rId3"/>
                <a:stretch>
                  <a:fillRect l="-733" t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34C51AE3-5E82-FE08-4A29-1468DBA5839B}"/>
              </a:ext>
            </a:extLst>
          </p:cNvPr>
          <p:cNvSpPr/>
          <p:nvPr/>
        </p:nvSpPr>
        <p:spPr bwMode="auto">
          <a:xfrm>
            <a:off x="2856575" y="198120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2D2C55-2CA0-29AD-CE68-8BCF33DB6EDF}"/>
              </a:ext>
            </a:extLst>
          </p:cNvPr>
          <p:cNvSpPr/>
          <p:nvPr/>
        </p:nvSpPr>
        <p:spPr bwMode="auto">
          <a:xfrm>
            <a:off x="4802347" y="198120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A2E4B1-6FFA-D4D6-C613-6A494450C9D3}"/>
              </a:ext>
            </a:extLst>
          </p:cNvPr>
          <p:cNvCxnSpPr>
            <a:cxnSpLocks/>
          </p:cNvCxnSpPr>
          <p:nvPr/>
        </p:nvCxnSpPr>
        <p:spPr bwMode="auto">
          <a:xfrm>
            <a:off x="1676400" y="2647908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245FE7-AE0A-F1C8-DDB4-3E5C2AE260BA}"/>
              </a:ext>
            </a:extLst>
          </p:cNvPr>
          <p:cNvCxnSpPr>
            <a:cxnSpLocks/>
          </p:cNvCxnSpPr>
          <p:nvPr/>
        </p:nvCxnSpPr>
        <p:spPr bwMode="auto">
          <a:xfrm>
            <a:off x="3273928" y="2657454"/>
            <a:ext cx="38367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2AE9FC-DCD5-BEFB-E549-059208CA7FF9}"/>
              </a:ext>
            </a:extLst>
          </p:cNvPr>
          <p:cNvCxnSpPr>
            <a:cxnSpLocks/>
          </p:cNvCxnSpPr>
          <p:nvPr/>
        </p:nvCxnSpPr>
        <p:spPr bwMode="auto">
          <a:xfrm>
            <a:off x="5214752" y="2667000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E56D57-0805-EB70-3BEC-2DBE8C780B43}"/>
              </a:ext>
            </a:extLst>
          </p:cNvPr>
          <p:cNvCxnSpPr>
            <a:cxnSpLocks/>
          </p:cNvCxnSpPr>
          <p:nvPr/>
        </p:nvCxnSpPr>
        <p:spPr bwMode="auto">
          <a:xfrm>
            <a:off x="4191001" y="2676546"/>
            <a:ext cx="38367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A5203B-A3D0-36E9-18AD-603978EC33B4}"/>
                  </a:ext>
                </a:extLst>
              </p:cNvPr>
              <p:cNvSpPr txBox="1"/>
              <p:nvPr/>
            </p:nvSpPr>
            <p:spPr>
              <a:xfrm>
                <a:off x="482732" y="2286000"/>
                <a:ext cx="1117468" cy="6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A5203B-A3D0-36E9-18AD-603978EC3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32" y="2286000"/>
                <a:ext cx="1117468" cy="661335"/>
              </a:xfrm>
              <a:prstGeom prst="rect">
                <a:avLst/>
              </a:prstGeom>
              <a:blipFill>
                <a:blip r:embed="rId4"/>
                <a:stretch>
                  <a:fillRect l="-95556" t="-171154" r="-5556" b="-24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64D6F1-FAB5-EE76-3553-0BD1D801DD62}"/>
                  </a:ext>
                </a:extLst>
              </p:cNvPr>
              <p:cNvSpPr txBox="1"/>
              <p:nvPr/>
            </p:nvSpPr>
            <p:spPr>
              <a:xfrm>
                <a:off x="3429000" y="2491881"/>
                <a:ext cx="11174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64D6F1-FAB5-EE76-3553-0BD1D801D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491881"/>
                <a:ext cx="1117468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8DECCA-6A14-6FB2-C2A9-3C78BD699E12}"/>
                  </a:ext>
                </a:extLst>
              </p:cNvPr>
              <p:cNvSpPr txBox="1"/>
              <p:nvPr/>
            </p:nvSpPr>
            <p:spPr>
              <a:xfrm>
                <a:off x="5994467" y="2503444"/>
                <a:ext cx="111746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8DECCA-6A14-6FB2-C2A9-3C78BD699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67" y="2503444"/>
                <a:ext cx="1117468" cy="391646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262810-E275-296B-FCD2-93FAA6404B1D}"/>
                  </a:ext>
                </a:extLst>
              </p:cNvPr>
              <p:cNvSpPr txBox="1"/>
              <p:nvPr/>
            </p:nvSpPr>
            <p:spPr>
              <a:xfrm>
                <a:off x="2735184" y="2481167"/>
                <a:ext cx="5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262810-E275-296B-FCD2-93FAA6404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184" y="2481167"/>
                <a:ext cx="50786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EB98F4-E707-FB81-C309-DDA9CF2E946F}"/>
                  </a:ext>
                </a:extLst>
              </p:cNvPr>
              <p:cNvSpPr txBox="1"/>
              <p:nvPr/>
            </p:nvSpPr>
            <p:spPr>
              <a:xfrm>
                <a:off x="4706885" y="2514601"/>
                <a:ext cx="5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EB98F4-E707-FB81-C309-DDA9CF2E9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885" y="2514601"/>
                <a:ext cx="507868" cy="369332"/>
              </a:xfrm>
              <a:prstGeom prst="rect">
                <a:avLst/>
              </a:prstGeom>
              <a:blipFill>
                <a:blip r:embed="rId8"/>
                <a:stretch>
                  <a:fillRect l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DF6116-7B96-A261-997F-DA9E4A4116F9}"/>
                  </a:ext>
                </a:extLst>
              </p:cNvPr>
              <p:cNvSpPr txBox="1"/>
              <p:nvPr/>
            </p:nvSpPr>
            <p:spPr>
              <a:xfrm>
                <a:off x="2903418" y="1544474"/>
                <a:ext cx="2057400" cy="674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DF6116-7B96-A261-997F-DA9E4A411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418" y="1544474"/>
                <a:ext cx="2057400" cy="674159"/>
              </a:xfrm>
              <a:prstGeom prst="rect">
                <a:avLst/>
              </a:prstGeom>
              <a:blipFill>
                <a:blip r:embed="rId9"/>
                <a:stretch>
                  <a:fillRect t="-3704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92B62D79-AA9E-1DCE-63C3-166199393B47}"/>
              </a:ext>
            </a:extLst>
          </p:cNvPr>
          <p:cNvSpPr/>
          <p:nvPr/>
        </p:nvSpPr>
        <p:spPr bwMode="auto">
          <a:xfrm>
            <a:off x="3008975" y="388620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789357-0DB7-EF32-75F2-CD6011A95AA3}"/>
              </a:ext>
            </a:extLst>
          </p:cNvPr>
          <p:cNvSpPr/>
          <p:nvPr/>
        </p:nvSpPr>
        <p:spPr bwMode="auto">
          <a:xfrm>
            <a:off x="5462813" y="388620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5BFE38-63DB-D417-1C93-C87F292C3490}"/>
              </a:ext>
            </a:extLst>
          </p:cNvPr>
          <p:cNvCxnSpPr>
            <a:cxnSpLocks/>
          </p:cNvCxnSpPr>
          <p:nvPr/>
        </p:nvCxnSpPr>
        <p:spPr bwMode="auto">
          <a:xfrm>
            <a:off x="1828800" y="4095708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75B1BB-3152-09E2-2644-46B0175D017C}"/>
              </a:ext>
            </a:extLst>
          </p:cNvPr>
          <p:cNvCxnSpPr>
            <a:cxnSpLocks/>
          </p:cNvCxnSpPr>
          <p:nvPr/>
        </p:nvCxnSpPr>
        <p:spPr bwMode="auto">
          <a:xfrm>
            <a:off x="5875218" y="4354557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2B5638A-865F-366F-A871-4C67F87B4A25}"/>
                  </a:ext>
                </a:extLst>
              </p:cNvPr>
              <p:cNvSpPr txBox="1"/>
              <p:nvPr/>
            </p:nvSpPr>
            <p:spPr>
              <a:xfrm>
                <a:off x="635132" y="3733800"/>
                <a:ext cx="1117468" cy="6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2B5638A-865F-366F-A871-4C67F87B4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32" y="3733800"/>
                <a:ext cx="1117468" cy="661335"/>
              </a:xfrm>
              <a:prstGeom prst="rect">
                <a:avLst/>
              </a:prstGeom>
              <a:blipFill>
                <a:blip r:embed="rId4"/>
                <a:stretch>
                  <a:fillRect l="-95556" t="-167925" r="-5556" b="-2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5F025C-B518-8FD4-3E57-0768D85DAA51}"/>
                  </a:ext>
                </a:extLst>
              </p:cNvPr>
              <p:cNvSpPr txBox="1"/>
              <p:nvPr/>
            </p:nvSpPr>
            <p:spPr>
              <a:xfrm>
                <a:off x="6818316" y="5630298"/>
                <a:ext cx="11174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5F025C-B518-8FD4-3E57-0768D85DA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316" y="5630298"/>
                <a:ext cx="1117468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899A46-5042-26FE-015D-86B4F11DF119}"/>
                  </a:ext>
                </a:extLst>
              </p:cNvPr>
              <p:cNvSpPr txBox="1"/>
              <p:nvPr/>
            </p:nvSpPr>
            <p:spPr>
              <a:xfrm>
                <a:off x="6654933" y="4191001"/>
                <a:ext cx="111746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899A46-5042-26FE-015D-86B4F11DF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933" y="4191001"/>
                <a:ext cx="1117468" cy="391646"/>
              </a:xfrm>
              <a:prstGeom prst="rect">
                <a:avLst/>
              </a:prstGeom>
              <a:blipFill>
                <a:blip r:embed="rId11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E0D4843-36BC-08F7-AD22-FF7A9203880D}"/>
                  </a:ext>
                </a:extLst>
              </p:cNvPr>
              <p:cNvSpPr txBox="1"/>
              <p:nvPr/>
            </p:nvSpPr>
            <p:spPr>
              <a:xfrm>
                <a:off x="2887584" y="4191001"/>
                <a:ext cx="5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E0D4843-36BC-08F7-AD22-FF7A92038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584" y="4191001"/>
                <a:ext cx="50786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B048744-6F54-778F-66BC-1E8E9F2379BF}"/>
                  </a:ext>
                </a:extLst>
              </p:cNvPr>
              <p:cNvSpPr txBox="1"/>
              <p:nvPr/>
            </p:nvSpPr>
            <p:spPr>
              <a:xfrm>
                <a:off x="5367351" y="4114801"/>
                <a:ext cx="5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B048744-6F54-778F-66BC-1E8E9F237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351" y="4114801"/>
                <a:ext cx="507868" cy="369332"/>
              </a:xfrm>
              <a:prstGeom prst="rect">
                <a:avLst/>
              </a:prstGeom>
              <a:blipFill>
                <a:blip r:embed="rId8"/>
                <a:stretch>
                  <a:fillRect l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AA5AE3-65AA-8F9B-73AA-E692A1297437}"/>
                  </a:ext>
                </a:extLst>
              </p:cNvPr>
              <p:cNvSpPr txBox="1"/>
              <p:nvPr/>
            </p:nvSpPr>
            <p:spPr>
              <a:xfrm>
                <a:off x="7074725" y="5061506"/>
                <a:ext cx="2057400" cy="674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AA5AE3-65AA-8F9B-73AA-E692A1297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725" y="5061506"/>
                <a:ext cx="2057400" cy="674159"/>
              </a:xfrm>
              <a:prstGeom prst="rect">
                <a:avLst/>
              </a:prstGeom>
              <a:blipFill>
                <a:blip r:embed="rId13"/>
                <a:stretch>
                  <a:fillRect t="-3704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F8383E-BA0C-F0E6-21D7-893DCE90C908}"/>
              </a:ext>
            </a:extLst>
          </p:cNvPr>
          <p:cNvCxnSpPr>
            <a:cxnSpLocks/>
          </p:cNvCxnSpPr>
          <p:nvPr/>
        </p:nvCxnSpPr>
        <p:spPr bwMode="auto">
          <a:xfrm>
            <a:off x="1676400" y="5260913"/>
            <a:ext cx="15925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C2DB18-837F-B325-730B-B0AE7F2EB672}"/>
                  </a:ext>
                </a:extLst>
              </p:cNvPr>
              <p:cNvSpPr txBox="1"/>
              <p:nvPr/>
            </p:nvSpPr>
            <p:spPr>
              <a:xfrm>
                <a:off x="482732" y="5614908"/>
                <a:ext cx="11174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|000..&gt;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C2DB18-837F-B325-730B-B0AE7F2EB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32" y="5614908"/>
                <a:ext cx="1117468" cy="400110"/>
              </a:xfrm>
              <a:prstGeom prst="rect">
                <a:avLst/>
              </a:prstGeom>
              <a:blipFill>
                <a:blip r:embed="rId14"/>
                <a:stretch>
                  <a:fillRect l="-555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AE7752-6A1A-9A2C-7B80-4153448A58E5}"/>
              </a:ext>
            </a:extLst>
          </p:cNvPr>
          <p:cNvCxnSpPr>
            <a:cxnSpLocks/>
          </p:cNvCxnSpPr>
          <p:nvPr/>
        </p:nvCxnSpPr>
        <p:spPr bwMode="auto">
          <a:xfrm>
            <a:off x="3435729" y="4038600"/>
            <a:ext cx="178882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39141B-D03D-E9C4-7B74-4728952C48F4}"/>
              </a:ext>
            </a:extLst>
          </p:cNvPr>
          <p:cNvCxnSpPr>
            <a:cxnSpLocks/>
          </p:cNvCxnSpPr>
          <p:nvPr/>
        </p:nvCxnSpPr>
        <p:spPr bwMode="auto">
          <a:xfrm>
            <a:off x="3392781" y="4343400"/>
            <a:ext cx="178882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980DF3-1591-3CF3-986B-71DB0B2C0422}"/>
              </a:ext>
            </a:extLst>
          </p:cNvPr>
          <p:cNvCxnSpPr>
            <a:cxnSpLocks/>
          </p:cNvCxnSpPr>
          <p:nvPr/>
        </p:nvCxnSpPr>
        <p:spPr bwMode="auto">
          <a:xfrm>
            <a:off x="3429000" y="4638654"/>
            <a:ext cx="178882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06D3B97-8B88-4F3B-E229-88956E283843}"/>
              </a:ext>
            </a:extLst>
          </p:cNvPr>
          <p:cNvSpPr/>
          <p:nvPr/>
        </p:nvSpPr>
        <p:spPr bwMode="auto">
          <a:xfrm>
            <a:off x="3489035" y="502920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34D21E-BAF7-1933-B06E-1117128ACB6B}"/>
              </a:ext>
            </a:extLst>
          </p:cNvPr>
          <p:cNvSpPr txBox="1"/>
          <p:nvPr/>
        </p:nvSpPr>
        <p:spPr>
          <a:xfrm>
            <a:off x="3352800" y="5105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A528F37-3DBB-3CD5-1C4D-5A022676F310}"/>
              </a:ext>
            </a:extLst>
          </p:cNvPr>
          <p:cNvSpPr/>
          <p:nvPr/>
        </p:nvSpPr>
        <p:spPr bwMode="auto">
          <a:xfrm>
            <a:off x="4174835" y="556260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5443F5-351F-2267-52CD-444C07C15607}"/>
              </a:ext>
            </a:extLst>
          </p:cNvPr>
          <p:cNvSpPr txBox="1"/>
          <p:nvPr/>
        </p:nvSpPr>
        <p:spPr>
          <a:xfrm>
            <a:off x="4038600" y="5638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2E4372-710F-BF43-60F3-A8499120EDBA}"/>
              </a:ext>
            </a:extLst>
          </p:cNvPr>
          <p:cNvSpPr/>
          <p:nvPr/>
        </p:nvSpPr>
        <p:spPr bwMode="auto">
          <a:xfrm>
            <a:off x="4936835" y="609600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057B26-4D46-6177-B1BD-006E719A3069}"/>
              </a:ext>
            </a:extLst>
          </p:cNvPr>
          <p:cNvSpPr txBox="1"/>
          <p:nvPr/>
        </p:nvSpPr>
        <p:spPr>
          <a:xfrm>
            <a:off x="4800600" y="61530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E5289D-ED4A-9DF9-3B61-AB12B7DDCDE1}"/>
              </a:ext>
            </a:extLst>
          </p:cNvPr>
          <p:cNvCxnSpPr>
            <a:cxnSpLocks/>
          </p:cNvCxnSpPr>
          <p:nvPr/>
        </p:nvCxnSpPr>
        <p:spPr bwMode="auto">
          <a:xfrm>
            <a:off x="1752600" y="5867400"/>
            <a:ext cx="2209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2D3110E-6805-87B7-CAF0-0DA6AAC130A2}"/>
              </a:ext>
            </a:extLst>
          </p:cNvPr>
          <p:cNvCxnSpPr>
            <a:cxnSpLocks/>
          </p:cNvCxnSpPr>
          <p:nvPr/>
        </p:nvCxnSpPr>
        <p:spPr bwMode="auto">
          <a:xfrm>
            <a:off x="1792284" y="6352178"/>
            <a:ext cx="2932116" cy="9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1BFC6D-9F4B-0254-BF8A-58CAF2A15316}"/>
              </a:ext>
            </a:extLst>
          </p:cNvPr>
          <p:cNvCxnSpPr>
            <a:cxnSpLocks/>
          </p:cNvCxnSpPr>
          <p:nvPr/>
        </p:nvCxnSpPr>
        <p:spPr bwMode="auto">
          <a:xfrm>
            <a:off x="3867942" y="5304972"/>
            <a:ext cx="2932116" cy="9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E64D3EA-0BFD-4A6D-1055-0F29795802F2}"/>
              </a:ext>
            </a:extLst>
          </p:cNvPr>
          <p:cNvCxnSpPr>
            <a:cxnSpLocks/>
          </p:cNvCxnSpPr>
          <p:nvPr/>
        </p:nvCxnSpPr>
        <p:spPr bwMode="auto">
          <a:xfrm>
            <a:off x="4590258" y="5780809"/>
            <a:ext cx="2209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3089023-9C5F-D200-BC6B-6B59CC7130EC}"/>
              </a:ext>
            </a:extLst>
          </p:cNvPr>
          <p:cNvCxnSpPr>
            <a:cxnSpLocks/>
          </p:cNvCxnSpPr>
          <p:nvPr/>
        </p:nvCxnSpPr>
        <p:spPr bwMode="auto">
          <a:xfrm>
            <a:off x="5334000" y="6352178"/>
            <a:ext cx="15925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A443084-E30A-27CA-912F-C620A46F784C}"/>
              </a:ext>
            </a:extLst>
          </p:cNvPr>
          <p:cNvCxnSpPr>
            <a:cxnSpLocks/>
          </p:cNvCxnSpPr>
          <p:nvPr/>
        </p:nvCxnSpPr>
        <p:spPr bwMode="auto">
          <a:xfrm>
            <a:off x="3581400" y="4048147"/>
            <a:ext cx="0" cy="100468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9EE6EE5-4525-C224-A93E-DD7CD4A56E6B}"/>
              </a:ext>
            </a:extLst>
          </p:cNvPr>
          <p:cNvCxnSpPr>
            <a:cxnSpLocks/>
          </p:cNvCxnSpPr>
          <p:nvPr/>
        </p:nvCxnSpPr>
        <p:spPr bwMode="auto">
          <a:xfrm flipH="1">
            <a:off x="4258294" y="4318215"/>
            <a:ext cx="8907" cy="124438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24217B-6ECF-D958-EE4F-9646336623F9}"/>
              </a:ext>
            </a:extLst>
          </p:cNvPr>
          <p:cNvCxnSpPr>
            <a:cxnSpLocks/>
          </p:cNvCxnSpPr>
          <p:nvPr/>
        </p:nvCxnSpPr>
        <p:spPr bwMode="auto">
          <a:xfrm>
            <a:off x="5029200" y="4648199"/>
            <a:ext cx="0" cy="14630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484620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3043" y="6353069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Superdense coding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7658100" cy="2133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and Bob 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Alice has first bit, Bob second bit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performs one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producing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(to send 00),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(to send 01),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send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(to send 11).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Bob measures joint. Qubit measurement</a:t>
                </a:r>
              </a:p>
              <a:p>
                <a:pPr defTabSz="912791">
                  <a:lnSpc>
                    <a:spcPct val="90000"/>
                  </a:lnSpc>
                </a:pPr>
                <a:endParaRPr lang="sv-SE" sz="2000" dirty="0"/>
              </a:p>
              <a:p>
                <a:pPr defTabSz="912791">
                  <a:lnSpc>
                    <a:spcPct val="90000"/>
                  </a:lnSpc>
                </a:pPr>
                <a:r>
                  <a:rPr lang="sv-SE" sz="2000" dirty="0"/>
                  <a:t>To teleport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sv-SE" sz="2000" dirty="0"/>
                  <a:t>:</a:t>
                </a:r>
              </a:p>
              <a:p>
                <a:pPr defTabSz="912791">
                  <a:lnSpc>
                    <a:spcPct val="90000"/>
                  </a:lnSpc>
                </a:pPr>
                <a:endParaRPr lang="sv-SE" sz="20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7658100" cy="2133600"/>
              </a:xfrm>
              <a:blipFill>
                <a:blip r:embed="rId3"/>
                <a:stretch>
                  <a:fillRect l="-661" t="-3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riangle 1">
            <a:extLst>
              <a:ext uri="{FF2B5EF4-FFF2-40B4-BE49-F238E27FC236}">
                <a16:creationId xmlns:a16="http://schemas.microsoft.com/office/drawing/2014/main" id="{162CF867-1B14-A692-361D-83DB4A568CAD}"/>
              </a:ext>
            </a:extLst>
          </p:cNvPr>
          <p:cNvSpPr/>
          <p:nvPr/>
        </p:nvSpPr>
        <p:spPr bwMode="auto">
          <a:xfrm rot="16200000">
            <a:off x="4041648" y="4292394"/>
            <a:ext cx="1060704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375E63-6BE5-4023-9879-787A763859FB}"/>
              </a:ext>
            </a:extLst>
          </p:cNvPr>
          <p:cNvCxnSpPr>
            <a:cxnSpLocks/>
          </p:cNvCxnSpPr>
          <p:nvPr/>
        </p:nvCxnSpPr>
        <p:spPr bwMode="auto">
          <a:xfrm>
            <a:off x="1676400" y="4191000"/>
            <a:ext cx="2971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72BB11-2293-85D9-7B12-4AC28DE6F7FD}"/>
              </a:ext>
            </a:extLst>
          </p:cNvPr>
          <p:cNvCxnSpPr>
            <a:cxnSpLocks/>
          </p:cNvCxnSpPr>
          <p:nvPr/>
        </p:nvCxnSpPr>
        <p:spPr bwMode="auto">
          <a:xfrm>
            <a:off x="1752600" y="5638800"/>
            <a:ext cx="3505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B78BF-2B43-7D7D-5B66-723F383FCC89}"/>
              </a:ext>
            </a:extLst>
          </p:cNvPr>
          <p:cNvCxnSpPr>
            <a:cxnSpLocks/>
          </p:cNvCxnSpPr>
          <p:nvPr/>
        </p:nvCxnSpPr>
        <p:spPr bwMode="auto">
          <a:xfrm>
            <a:off x="1752600" y="4876800"/>
            <a:ext cx="2895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5B74C9-A51B-ED5D-13C9-CF2946407E89}"/>
              </a:ext>
            </a:extLst>
          </p:cNvPr>
          <p:cNvSpPr/>
          <p:nvPr/>
        </p:nvSpPr>
        <p:spPr bwMode="auto">
          <a:xfrm>
            <a:off x="5470235" y="541020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EE107C-B715-DCD7-EEB2-3FD0492D6B61}"/>
              </a:ext>
            </a:extLst>
          </p:cNvPr>
          <p:cNvSpPr/>
          <p:nvPr/>
        </p:nvSpPr>
        <p:spPr bwMode="auto">
          <a:xfrm>
            <a:off x="6841835" y="541020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513C23-24CE-B1C8-D74B-E58708860509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 flipV="1">
            <a:off x="5867400" y="5533312"/>
            <a:ext cx="974435" cy="14358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D7981A-F7E6-977F-AC2F-195E603169A9}"/>
              </a:ext>
            </a:extLst>
          </p:cNvPr>
          <p:cNvCxnSpPr>
            <a:cxnSpLocks/>
          </p:cNvCxnSpPr>
          <p:nvPr/>
        </p:nvCxnSpPr>
        <p:spPr bwMode="auto">
          <a:xfrm>
            <a:off x="7239000" y="5670620"/>
            <a:ext cx="762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2A13DB-989D-AF23-5D84-0644E60A38E8}"/>
              </a:ext>
            </a:extLst>
          </p:cNvPr>
          <p:cNvCxnSpPr>
            <a:cxnSpLocks/>
          </p:cNvCxnSpPr>
          <p:nvPr/>
        </p:nvCxnSpPr>
        <p:spPr bwMode="auto">
          <a:xfrm>
            <a:off x="4816556" y="4724400"/>
            <a:ext cx="74604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C46AD-89FB-431C-E18A-567ECC7F50F9}"/>
              </a:ext>
            </a:extLst>
          </p:cNvPr>
          <p:cNvCxnSpPr>
            <a:cxnSpLocks/>
          </p:cNvCxnSpPr>
          <p:nvPr/>
        </p:nvCxnSpPr>
        <p:spPr bwMode="auto">
          <a:xfrm>
            <a:off x="4816556" y="4267200"/>
            <a:ext cx="211764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EC2FA5-C468-3241-D10F-C76A4BF673E0}"/>
              </a:ext>
            </a:extLst>
          </p:cNvPr>
          <p:cNvCxnSpPr>
            <a:cxnSpLocks/>
            <a:endCxn id="14" idx="0"/>
          </p:cNvCxnSpPr>
          <p:nvPr/>
        </p:nvCxnSpPr>
        <p:spPr bwMode="auto">
          <a:xfrm>
            <a:off x="6934200" y="4267200"/>
            <a:ext cx="1" cy="11430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B97A2C-9652-FC47-AC3B-0E36CCC93C28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>
            <a:off x="5562600" y="4724400"/>
            <a:ext cx="1" cy="685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7354374-0510-87DC-50C9-98B1A32A8D78}"/>
              </a:ext>
            </a:extLst>
          </p:cNvPr>
          <p:cNvSpPr txBox="1"/>
          <p:nvPr/>
        </p:nvSpPr>
        <p:spPr>
          <a:xfrm>
            <a:off x="5325625" y="5486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7BC208-989F-B334-5915-EA897B424F80}"/>
              </a:ext>
            </a:extLst>
          </p:cNvPr>
          <p:cNvSpPr txBox="1"/>
          <p:nvPr/>
        </p:nvSpPr>
        <p:spPr>
          <a:xfrm>
            <a:off x="6705600" y="5486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C31CFF-6E23-334F-1FA9-40BB09506043}"/>
                  </a:ext>
                </a:extLst>
              </p:cNvPr>
              <p:cNvSpPr txBox="1"/>
              <p:nvPr/>
            </p:nvSpPr>
            <p:spPr>
              <a:xfrm>
                <a:off x="1631018" y="3810000"/>
                <a:ext cx="672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C31CFF-6E23-334F-1FA9-40BB09506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018" y="3810000"/>
                <a:ext cx="672657" cy="369332"/>
              </a:xfrm>
              <a:prstGeom prst="rect">
                <a:avLst/>
              </a:prstGeom>
              <a:blipFill>
                <a:blip r:embed="rId4"/>
                <a:stretch>
                  <a:fillRect l="-1111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CDAD08-6C5B-37FA-06EB-509B0378088F}"/>
                  </a:ext>
                </a:extLst>
              </p:cNvPr>
              <p:cNvSpPr txBox="1"/>
              <p:nvPr/>
            </p:nvSpPr>
            <p:spPr>
              <a:xfrm>
                <a:off x="1031944" y="5033547"/>
                <a:ext cx="9571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CDAD08-6C5B-37FA-06EB-509B0378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944" y="5033547"/>
                <a:ext cx="957173" cy="369332"/>
              </a:xfrm>
              <a:prstGeom prst="rect">
                <a:avLst/>
              </a:prstGeom>
              <a:blipFill>
                <a:blip r:embed="rId5"/>
                <a:stretch>
                  <a:fillRect l="-263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9BC018-CE98-20E5-FF9D-46BB037EE28B}"/>
                  </a:ext>
                </a:extLst>
              </p:cNvPr>
              <p:cNvSpPr txBox="1"/>
              <p:nvPr/>
            </p:nvSpPr>
            <p:spPr>
              <a:xfrm>
                <a:off x="7785543" y="5269468"/>
                <a:ext cx="672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9BC018-CE98-20E5-FF9D-46BB037EE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543" y="5269468"/>
                <a:ext cx="672657" cy="369332"/>
              </a:xfrm>
              <a:prstGeom prst="rect">
                <a:avLst/>
              </a:prstGeom>
              <a:blipFill>
                <a:blip r:embed="rId6"/>
                <a:stretch>
                  <a:fillRect l="-10909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B40B6C2-4156-D1CE-5234-311971040428}"/>
              </a:ext>
            </a:extLst>
          </p:cNvPr>
          <p:cNvSpPr txBox="1"/>
          <p:nvPr/>
        </p:nvSpPr>
        <p:spPr>
          <a:xfrm>
            <a:off x="5105400" y="3810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DE3E07-2BBB-6DBE-5F21-B0CA0EA1030F}"/>
              </a:ext>
            </a:extLst>
          </p:cNvPr>
          <p:cNvSpPr txBox="1"/>
          <p:nvPr/>
        </p:nvSpPr>
        <p:spPr>
          <a:xfrm>
            <a:off x="5121355" y="432428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4A730-DBB2-B467-8929-BDA883C62572}"/>
              </a:ext>
            </a:extLst>
          </p:cNvPr>
          <p:cNvSpPr txBox="1"/>
          <p:nvPr/>
        </p:nvSpPr>
        <p:spPr>
          <a:xfrm>
            <a:off x="4283161" y="4381500"/>
            <a:ext cx="685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Bell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98028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Deutch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18288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Determine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one measurement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=1 ,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 ,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0&gt;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1828800"/>
              </a:xfrm>
              <a:blipFill>
                <a:blip r:embed="rId3"/>
                <a:stretch>
                  <a:fillRect l="-801" t="-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B8F251A-4436-395B-1251-E3323F88DDAC}"/>
              </a:ext>
            </a:extLst>
          </p:cNvPr>
          <p:cNvSpPr/>
          <p:nvPr/>
        </p:nvSpPr>
        <p:spPr bwMode="auto">
          <a:xfrm>
            <a:off x="6384635" y="373380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2C4180-4AB2-8263-3A21-61F6995614E2}"/>
              </a:ext>
            </a:extLst>
          </p:cNvPr>
          <p:cNvSpPr txBox="1"/>
          <p:nvPr/>
        </p:nvSpPr>
        <p:spPr>
          <a:xfrm>
            <a:off x="6248400" y="3810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980425-4210-798F-22D3-FDAC9B7E59C7}"/>
              </a:ext>
            </a:extLst>
          </p:cNvPr>
          <p:cNvSpPr/>
          <p:nvPr/>
        </p:nvSpPr>
        <p:spPr bwMode="auto">
          <a:xfrm>
            <a:off x="3260435" y="373380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A8C0C-2F9D-C267-C0A7-C2944403A2D4}"/>
              </a:ext>
            </a:extLst>
          </p:cNvPr>
          <p:cNvSpPr txBox="1"/>
          <p:nvPr/>
        </p:nvSpPr>
        <p:spPr>
          <a:xfrm>
            <a:off x="3124200" y="3810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6F2D6FCD-9683-26CD-497D-321B91CD051F}"/>
              </a:ext>
            </a:extLst>
          </p:cNvPr>
          <p:cNvSpPr/>
          <p:nvPr/>
        </p:nvSpPr>
        <p:spPr bwMode="auto">
          <a:xfrm rot="16200000">
            <a:off x="7699248" y="3705653"/>
            <a:ext cx="533401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6BE84A-8E6F-47DD-AEF6-33FE089E3E43}"/>
              </a:ext>
            </a:extLst>
          </p:cNvPr>
          <p:cNvCxnSpPr>
            <a:cxnSpLocks/>
          </p:cNvCxnSpPr>
          <p:nvPr/>
        </p:nvCxnSpPr>
        <p:spPr bwMode="auto">
          <a:xfrm>
            <a:off x="1600200" y="3962400"/>
            <a:ext cx="1447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94642-4D66-0687-448C-58C3D139C367}"/>
              </a:ext>
            </a:extLst>
          </p:cNvPr>
          <p:cNvCxnSpPr>
            <a:cxnSpLocks/>
          </p:cNvCxnSpPr>
          <p:nvPr/>
        </p:nvCxnSpPr>
        <p:spPr bwMode="auto">
          <a:xfrm>
            <a:off x="1600200" y="4648200"/>
            <a:ext cx="3040022" cy="83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496474B-C281-188B-8710-E4839A47511A}"/>
              </a:ext>
            </a:extLst>
          </p:cNvPr>
          <p:cNvSpPr/>
          <p:nvPr/>
        </p:nvSpPr>
        <p:spPr bwMode="auto">
          <a:xfrm>
            <a:off x="4660761" y="3276601"/>
            <a:ext cx="520840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00B089-335A-3589-D5BF-D32601D2EC15}"/>
              </a:ext>
            </a:extLst>
          </p:cNvPr>
          <p:cNvSpPr txBox="1"/>
          <p:nvPr/>
        </p:nvSpPr>
        <p:spPr>
          <a:xfrm>
            <a:off x="4572000" y="3705254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C24E0B-D950-47EF-06C0-8C63CA017A00}"/>
              </a:ext>
            </a:extLst>
          </p:cNvPr>
          <p:cNvCxnSpPr>
            <a:cxnSpLocks/>
          </p:cNvCxnSpPr>
          <p:nvPr/>
        </p:nvCxnSpPr>
        <p:spPr bwMode="auto">
          <a:xfrm>
            <a:off x="5181601" y="4648200"/>
            <a:ext cx="289102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34F0B5-B107-B2DC-164B-D7395A54472B}"/>
              </a:ext>
            </a:extLst>
          </p:cNvPr>
          <p:cNvCxnSpPr>
            <a:cxnSpLocks/>
          </p:cNvCxnSpPr>
          <p:nvPr/>
        </p:nvCxnSpPr>
        <p:spPr bwMode="auto">
          <a:xfrm>
            <a:off x="5181600" y="3962400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65F3CA-8BC8-4B7A-B642-6CDD83B791A9}"/>
              </a:ext>
            </a:extLst>
          </p:cNvPr>
          <p:cNvCxnSpPr>
            <a:cxnSpLocks/>
          </p:cNvCxnSpPr>
          <p:nvPr/>
        </p:nvCxnSpPr>
        <p:spPr bwMode="auto">
          <a:xfrm>
            <a:off x="6781800" y="3962400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7040A4-6E2C-CCA7-16BF-D7C83BD05460}"/>
              </a:ext>
            </a:extLst>
          </p:cNvPr>
          <p:cNvCxnSpPr>
            <a:cxnSpLocks/>
          </p:cNvCxnSpPr>
          <p:nvPr/>
        </p:nvCxnSpPr>
        <p:spPr bwMode="auto">
          <a:xfrm>
            <a:off x="3670160" y="3937279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67E032-C3B8-D128-51F7-7FFE9F89F00A}"/>
                  </a:ext>
                </a:extLst>
              </p:cNvPr>
              <p:cNvSpPr txBox="1"/>
              <p:nvPr/>
            </p:nvSpPr>
            <p:spPr>
              <a:xfrm>
                <a:off x="1518666" y="349878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67E032-C3B8-D128-51F7-7FFE9F89F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666" y="3498780"/>
                <a:ext cx="685800" cy="369332"/>
              </a:xfrm>
              <a:prstGeom prst="rect">
                <a:avLst/>
              </a:prstGeom>
              <a:blipFill>
                <a:blip r:embed="rId4"/>
                <a:stretch>
                  <a:fillRect l="-727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04855D-D928-ADE5-D054-3A4673FB670F}"/>
                  </a:ext>
                </a:extLst>
              </p:cNvPr>
              <p:cNvSpPr txBox="1"/>
              <p:nvPr/>
            </p:nvSpPr>
            <p:spPr>
              <a:xfrm>
                <a:off x="947166" y="4856781"/>
                <a:ext cx="18288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04855D-D928-ADE5-D054-3A4673FB6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166" y="4856781"/>
                <a:ext cx="1828800" cy="6701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43951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 err="1"/>
              <a:t>Deutch-Josza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42832" y="1065381"/>
                <a:ext cx="7924800" cy="1057947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which is either constant or balanced.</a:t>
                </a:r>
                <a:endParaRPr lang="en-US" sz="1800" dirty="0"/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Which is it?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cs typeface="Calibri" panose="020F0502020204030204" pitchFamily="34" charset="0"/>
                  </a:rPr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 |</m:t>
                    </m:r>
                    <m:r>
                      <a:rPr lang="en-US" sz="1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an n-bit quantity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2832" y="1065381"/>
                <a:ext cx="7924800" cy="1057947"/>
              </a:xfrm>
              <a:blipFill>
                <a:blip r:embed="rId3"/>
                <a:stretch>
                  <a:fillRect l="-960" t="-7143"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1BB0DA32-B878-782A-E32F-6B0D3CEC3914}"/>
              </a:ext>
            </a:extLst>
          </p:cNvPr>
          <p:cNvSpPr/>
          <p:nvPr/>
        </p:nvSpPr>
        <p:spPr bwMode="auto">
          <a:xfrm>
            <a:off x="5317835" y="2299893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818A61-97AC-AFBB-CE75-5C2EBB3A9777}"/>
              </a:ext>
            </a:extLst>
          </p:cNvPr>
          <p:cNvSpPr txBox="1"/>
          <p:nvPr/>
        </p:nvSpPr>
        <p:spPr>
          <a:xfrm>
            <a:off x="5181600" y="237609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8B42B8-F0F6-D7FD-531A-1E21A3B531D1}"/>
              </a:ext>
            </a:extLst>
          </p:cNvPr>
          <p:cNvSpPr/>
          <p:nvPr/>
        </p:nvSpPr>
        <p:spPr bwMode="auto">
          <a:xfrm>
            <a:off x="2346035" y="2299893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BD008-8688-339D-9D6D-3958148D7FF8}"/>
              </a:ext>
            </a:extLst>
          </p:cNvPr>
          <p:cNvSpPr txBox="1"/>
          <p:nvPr/>
        </p:nvSpPr>
        <p:spPr>
          <a:xfrm>
            <a:off x="2209800" y="237609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D782B504-2A09-2540-5B44-1ED2B29A7534}"/>
              </a:ext>
            </a:extLst>
          </p:cNvPr>
          <p:cNvSpPr/>
          <p:nvPr/>
        </p:nvSpPr>
        <p:spPr bwMode="auto">
          <a:xfrm rot="16200000">
            <a:off x="6632449" y="2271746"/>
            <a:ext cx="533401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287DA3-23E1-26F1-4DC9-6E119E4DEAA3}"/>
              </a:ext>
            </a:extLst>
          </p:cNvPr>
          <p:cNvCxnSpPr>
            <a:cxnSpLocks/>
          </p:cNvCxnSpPr>
          <p:nvPr/>
        </p:nvCxnSpPr>
        <p:spPr bwMode="auto">
          <a:xfrm>
            <a:off x="685800" y="2528492"/>
            <a:ext cx="1447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5CC2C5-565E-B480-C8BA-FED1BA14B896}"/>
              </a:ext>
            </a:extLst>
          </p:cNvPr>
          <p:cNvCxnSpPr>
            <a:cxnSpLocks/>
          </p:cNvCxnSpPr>
          <p:nvPr/>
        </p:nvCxnSpPr>
        <p:spPr bwMode="auto">
          <a:xfrm flipV="1">
            <a:off x="1303378" y="5510564"/>
            <a:ext cx="213818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145BBDA-7FF9-8E6D-5615-68F4EEDB6307}"/>
              </a:ext>
            </a:extLst>
          </p:cNvPr>
          <p:cNvSpPr/>
          <p:nvPr/>
        </p:nvSpPr>
        <p:spPr bwMode="auto">
          <a:xfrm>
            <a:off x="3441561" y="5043093"/>
            <a:ext cx="520840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BBD27A-79B9-348A-18AF-08C38028BB68}"/>
              </a:ext>
            </a:extLst>
          </p:cNvPr>
          <p:cNvSpPr txBox="1"/>
          <p:nvPr/>
        </p:nvSpPr>
        <p:spPr>
          <a:xfrm>
            <a:off x="3352800" y="5271692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1196C8-525E-D487-F830-D0BFB94C2BF6}"/>
              </a:ext>
            </a:extLst>
          </p:cNvPr>
          <p:cNvCxnSpPr>
            <a:cxnSpLocks/>
          </p:cNvCxnSpPr>
          <p:nvPr/>
        </p:nvCxnSpPr>
        <p:spPr bwMode="auto">
          <a:xfrm>
            <a:off x="4114800" y="2528492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426A87-2E43-5522-DF9F-EC4D28F66F01}"/>
              </a:ext>
            </a:extLst>
          </p:cNvPr>
          <p:cNvCxnSpPr>
            <a:cxnSpLocks/>
          </p:cNvCxnSpPr>
          <p:nvPr/>
        </p:nvCxnSpPr>
        <p:spPr bwMode="auto">
          <a:xfrm>
            <a:off x="5715000" y="2528492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5630F6-E92B-8245-4601-002DABE9975D}"/>
              </a:ext>
            </a:extLst>
          </p:cNvPr>
          <p:cNvCxnSpPr>
            <a:cxnSpLocks/>
          </p:cNvCxnSpPr>
          <p:nvPr/>
        </p:nvCxnSpPr>
        <p:spPr bwMode="auto">
          <a:xfrm>
            <a:off x="2738630" y="4433492"/>
            <a:ext cx="61417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AD2A7C-76CD-95C6-527F-D34180129992}"/>
                  </a:ext>
                </a:extLst>
              </p:cNvPr>
              <p:cNvSpPr txBox="1"/>
              <p:nvPr/>
            </p:nvSpPr>
            <p:spPr>
              <a:xfrm>
                <a:off x="156971" y="2361041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AD2A7C-76CD-95C6-527F-D34180129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71" y="2361041"/>
                <a:ext cx="685800" cy="369332"/>
              </a:xfrm>
              <a:prstGeom prst="rect">
                <a:avLst/>
              </a:prstGeom>
              <a:blipFill>
                <a:blip r:embed="rId4"/>
                <a:stretch>
                  <a:fillRect l="-7273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805842-78EB-B47B-DEC8-4258CB370F21}"/>
                  </a:ext>
                </a:extLst>
              </p:cNvPr>
              <p:cNvSpPr txBox="1"/>
              <p:nvPr/>
            </p:nvSpPr>
            <p:spPr>
              <a:xfrm>
                <a:off x="-233171" y="5175472"/>
                <a:ext cx="18288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805842-78EB-B47B-DEC8-4258CB370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3171" y="5175472"/>
                <a:ext cx="1828800" cy="670183"/>
              </a:xfrm>
              <a:prstGeom prst="rect">
                <a:avLst/>
              </a:prstGeom>
              <a:blipFill>
                <a:blip r:embed="rId5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14BBA8F6-0A45-9D09-CA2F-A66064B289E1}"/>
              </a:ext>
            </a:extLst>
          </p:cNvPr>
          <p:cNvSpPr/>
          <p:nvPr/>
        </p:nvSpPr>
        <p:spPr bwMode="auto">
          <a:xfrm>
            <a:off x="2341463" y="2985693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4834DD-6C33-7711-6061-4E6F47173ABC}"/>
              </a:ext>
            </a:extLst>
          </p:cNvPr>
          <p:cNvSpPr txBox="1"/>
          <p:nvPr/>
        </p:nvSpPr>
        <p:spPr>
          <a:xfrm>
            <a:off x="2205229" y="306189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EC8994-262C-15CD-A4F3-8E017FFB9780}"/>
              </a:ext>
            </a:extLst>
          </p:cNvPr>
          <p:cNvCxnSpPr>
            <a:cxnSpLocks/>
          </p:cNvCxnSpPr>
          <p:nvPr/>
        </p:nvCxnSpPr>
        <p:spPr bwMode="auto">
          <a:xfrm>
            <a:off x="681229" y="3214292"/>
            <a:ext cx="1447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ACC910-F789-5DCB-3761-0D8C223E3FDE}"/>
                  </a:ext>
                </a:extLst>
              </p:cNvPr>
              <p:cNvSpPr txBox="1"/>
              <p:nvPr/>
            </p:nvSpPr>
            <p:spPr>
              <a:xfrm>
                <a:off x="152400" y="3046841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ACC910-F789-5DCB-3761-0D8C223E3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046841"/>
                <a:ext cx="685800" cy="369332"/>
              </a:xfrm>
              <a:prstGeom prst="rect">
                <a:avLst/>
              </a:prstGeom>
              <a:blipFill>
                <a:blip r:embed="rId6"/>
                <a:stretch>
                  <a:fillRect l="-9091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FD4CC729-8B37-7C4C-3AC3-91B6DC335AA1}"/>
              </a:ext>
            </a:extLst>
          </p:cNvPr>
          <p:cNvSpPr/>
          <p:nvPr/>
        </p:nvSpPr>
        <p:spPr bwMode="auto">
          <a:xfrm>
            <a:off x="2346035" y="4204893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261F83-7798-FAF8-0E50-25FCBF9E9FA1}"/>
              </a:ext>
            </a:extLst>
          </p:cNvPr>
          <p:cNvSpPr txBox="1"/>
          <p:nvPr/>
        </p:nvSpPr>
        <p:spPr>
          <a:xfrm>
            <a:off x="2209800" y="428109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0F40D7-85B2-A6EF-CA12-11BB2E3B6BE8}"/>
              </a:ext>
            </a:extLst>
          </p:cNvPr>
          <p:cNvCxnSpPr>
            <a:cxnSpLocks/>
          </p:cNvCxnSpPr>
          <p:nvPr/>
        </p:nvCxnSpPr>
        <p:spPr bwMode="auto">
          <a:xfrm>
            <a:off x="685800" y="4433492"/>
            <a:ext cx="1447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95CF0E6-6F66-D4EA-C8AE-3307050FCB98}"/>
                  </a:ext>
                </a:extLst>
              </p:cNvPr>
              <p:cNvSpPr txBox="1"/>
              <p:nvPr/>
            </p:nvSpPr>
            <p:spPr>
              <a:xfrm>
                <a:off x="156971" y="4266041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95CF0E6-6F66-D4EA-C8AE-3307050FC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71" y="4266041"/>
                <a:ext cx="685800" cy="369332"/>
              </a:xfrm>
              <a:prstGeom prst="rect">
                <a:avLst/>
              </a:prstGeom>
              <a:blipFill>
                <a:blip r:embed="rId7"/>
                <a:stretch>
                  <a:fillRect l="-7273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EBC571-9AE4-62F8-F829-00C67614CE5D}"/>
              </a:ext>
            </a:extLst>
          </p:cNvPr>
          <p:cNvCxnSpPr>
            <a:cxnSpLocks/>
          </p:cNvCxnSpPr>
          <p:nvPr/>
        </p:nvCxnSpPr>
        <p:spPr bwMode="auto">
          <a:xfrm>
            <a:off x="2738630" y="3244373"/>
            <a:ext cx="390142" cy="80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03E69D-BF86-1BEB-940E-48F7452F55C9}"/>
              </a:ext>
            </a:extLst>
          </p:cNvPr>
          <p:cNvCxnSpPr>
            <a:cxnSpLocks/>
            <a:endCxn id="32" idx="1"/>
          </p:cNvCxnSpPr>
          <p:nvPr/>
        </p:nvCxnSpPr>
        <p:spPr bwMode="auto">
          <a:xfrm flipV="1">
            <a:off x="2738628" y="2184305"/>
            <a:ext cx="859179" cy="3441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E7A0BCC-602F-4B7D-5BA9-BBA7EBB83734}"/>
              </a:ext>
            </a:extLst>
          </p:cNvPr>
          <p:cNvSpPr txBox="1"/>
          <p:nvPr/>
        </p:nvSpPr>
        <p:spPr>
          <a:xfrm>
            <a:off x="2177527" y="3514127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3C4FAF8-0002-97D9-9768-A5CC39A159CD}"/>
              </a:ext>
            </a:extLst>
          </p:cNvPr>
          <p:cNvSpPr/>
          <p:nvPr/>
        </p:nvSpPr>
        <p:spPr bwMode="auto">
          <a:xfrm>
            <a:off x="3559765" y="2133600"/>
            <a:ext cx="259766" cy="346234"/>
          </a:xfrm>
          <a:prstGeom prst="ellips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4919B3-D3C2-8C73-D866-7E4E6125C583}"/>
              </a:ext>
            </a:extLst>
          </p:cNvPr>
          <p:cNvCxnSpPr>
            <a:cxnSpLocks/>
            <a:stCxn id="32" idx="4"/>
          </p:cNvCxnSpPr>
          <p:nvPr/>
        </p:nvCxnSpPr>
        <p:spPr bwMode="auto">
          <a:xfrm flipH="1">
            <a:off x="3689647" y="2479834"/>
            <a:ext cx="1" cy="25632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73D0937-894C-FB98-F5DD-83E113D46566}"/>
              </a:ext>
            </a:extLst>
          </p:cNvPr>
          <p:cNvSpPr/>
          <p:nvPr/>
        </p:nvSpPr>
        <p:spPr bwMode="auto">
          <a:xfrm>
            <a:off x="5470235" y="3061893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28A80F-2134-31AF-597F-AC8B7A0ECF7D}"/>
              </a:ext>
            </a:extLst>
          </p:cNvPr>
          <p:cNvSpPr txBox="1"/>
          <p:nvPr/>
        </p:nvSpPr>
        <p:spPr>
          <a:xfrm>
            <a:off x="5334000" y="313809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FC59753A-6719-6897-D0EA-FAD238F2FB38}"/>
              </a:ext>
            </a:extLst>
          </p:cNvPr>
          <p:cNvSpPr/>
          <p:nvPr/>
        </p:nvSpPr>
        <p:spPr bwMode="auto">
          <a:xfrm rot="16200000">
            <a:off x="6784849" y="3033746"/>
            <a:ext cx="533401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9EA3CB5-7076-53FE-F3F3-F3327E486EF4}"/>
              </a:ext>
            </a:extLst>
          </p:cNvPr>
          <p:cNvCxnSpPr>
            <a:cxnSpLocks/>
          </p:cNvCxnSpPr>
          <p:nvPr/>
        </p:nvCxnSpPr>
        <p:spPr bwMode="auto">
          <a:xfrm>
            <a:off x="4267200" y="3290492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BB425CF-DBE2-2387-6720-1CEDF7E4BDF2}"/>
              </a:ext>
            </a:extLst>
          </p:cNvPr>
          <p:cNvCxnSpPr>
            <a:cxnSpLocks/>
          </p:cNvCxnSpPr>
          <p:nvPr/>
        </p:nvCxnSpPr>
        <p:spPr bwMode="auto">
          <a:xfrm>
            <a:off x="5867400" y="3290492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4575CC9-653A-4894-3CEA-E1CED0E85453}"/>
              </a:ext>
            </a:extLst>
          </p:cNvPr>
          <p:cNvSpPr/>
          <p:nvPr/>
        </p:nvSpPr>
        <p:spPr bwMode="auto">
          <a:xfrm>
            <a:off x="5317835" y="4128693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15F217-9DA6-F226-9DD7-3E6E8A03A8FA}"/>
              </a:ext>
            </a:extLst>
          </p:cNvPr>
          <p:cNvSpPr txBox="1"/>
          <p:nvPr/>
        </p:nvSpPr>
        <p:spPr>
          <a:xfrm>
            <a:off x="5181600" y="420489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46" name="Triangle 45">
            <a:extLst>
              <a:ext uri="{FF2B5EF4-FFF2-40B4-BE49-F238E27FC236}">
                <a16:creationId xmlns:a16="http://schemas.microsoft.com/office/drawing/2014/main" id="{C0B15365-B9C7-BC5A-3AB1-A86759F2B241}"/>
              </a:ext>
            </a:extLst>
          </p:cNvPr>
          <p:cNvSpPr/>
          <p:nvPr/>
        </p:nvSpPr>
        <p:spPr bwMode="auto">
          <a:xfrm rot="16200000">
            <a:off x="6632449" y="4100546"/>
            <a:ext cx="533401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6200688-D8FC-F3F3-3ECF-E777574FA91B}"/>
              </a:ext>
            </a:extLst>
          </p:cNvPr>
          <p:cNvCxnSpPr>
            <a:cxnSpLocks/>
          </p:cNvCxnSpPr>
          <p:nvPr/>
        </p:nvCxnSpPr>
        <p:spPr bwMode="auto">
          <a:xfrm>
            <a:off x="4114800" y="4357292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07A778-4C99-B38B-2811-D2A837BEA64C}"/>
              </a:ext>
            </a:extLst>
          </p:cNvPr>
          <p:cNvCxnSpPr>
            <a:cxnSpLocks/>
          </p:cNvCxnSpPr>
          <p:nvPr/>
        </p:nvCxnSpPr>
        <p:spPr bwMode="auto">
          <a:xfrm>
            <a:off x="5715000" y="4357292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56311EE-B4CD-7C14-F868-CBFA95929188}"/>
              </a:ext>
            </a:extLst>
          </p:cNvPr>
          <p:cNvSpPr txBox="1"/>
          <p:nvPr/>
        </p:nvSpPr>
        <p:spPr>
          <a:xfrm>
            <a:off x="5239333" y="3519092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32EDD34-EA62-B4AC-9CC9-8C4D6AE147E4}"/>
                  </a:ext>
                </a:extLst>
              </p:cNvPr>
              <p:cNvSpPr txBox="1"/>
              <p:nvPr/>
            </p:nvSpPr>
            <p:spPr>
              <a:xfrm>
                <a:off x="1066801" y="59436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32EDD34-EA62-B4AC-9CC9-8C4D6AE14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1" y="5943600"/>
                <a:ext cx="838200" cy="369332"/>
              </a:xfrm>
              <a:prstGeom prst="rect">
                <a:avLst/>
              </a:prstGeom>
              <a:blipFill>
                <a:blip r:embed="rId8"/>
                <a:stretch>
                  <a:fillRect l="-597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ADDA4E2-C1EF-026B-EA51-73EA8ECE3C0D}"/>
                  </a:ext>
                </a:extLst>
              </p:cNvPr>
              <p:cNvSpPr txBox="1"/>
              <p:nvPr/>
            </p:nvSpPr>
            <p:spPr>
              <a:xfrm>
                <a:off x="2596738" y="5965739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ADDA4E2-C1EF-026B-EA51-73EA8ECE3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738" y="5965739"/>
                <a:ext cx="838200" cy="369332"/>
              </a:xfrm>
              <a:prstGeom prst="rect">
                <a:avLst/>
              </a:prstGeom>
              <a:blipFill>
                <a:blip r:embed="rId9"/>
                <a:stretch>
                  <a:fillRect l="-447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2F22E37-CB56-6F34-BB8F-20329F702680}"/>
              </a:ext>
            </a:extLst>
          </p:cNvPr>
          <p:cNvCxnSpPr>
            <a:cxnSpLocks/>
          </p:cNvCxnSpPr>
          <p:nvPr/>
        </p:nvCxnSpPr>
        <p:spPr bwMode="auto">
          <a:xfrm flipV="1">
            <a:off x="3962400" y="5471748"/>
            <a:ext cx="2590800" cy="146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827988-F389-F446-AC2C-AAF181620340}"/>
                  </a:ext>
                </a:extLst>
              </p:cNvPr>
              <p:cNvSpPr txBox="1"/>
              <p:nvPr/>
            </p:nvSpPr>
            <p:spPr>
              <a:xfrm>
                <a:off x="5448300" y="5271693"/>
                <a:ext cx="36957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827988-F389-F446-AC2C-AAF181620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300" y="5271693"/>
                <a:ext cx="3695700" cy="6701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A21DDD6-922B-5BF8-6077-DEE16C233F4F}"/>
                  </a:ext>
                </a:extLst>
              </p:cNvPr>
              <p:cNvSpPr txBox="1"/>
              <p:nvPr/>
            </p:nvSpPr>
            <p:spPr>
              <a:xfrm>
                <a:off x="4267200" y="5955269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A21DDD6-922B-5BF8-6077-DEE16C233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955269"/>
                <a:ext cx="838200" cy="369332"/>
              </a:xfrm>
              <a:prstGeom prst="rect">
                <a:avLst/>
              </a:prstGeom>
              <a:blipFill>
                <a:blip r:embed="rId11"/>
                <a:stretch>
                  <a:fillRect l="-5970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43B867A-18E8-C13F-897B-262142C07A46}"/>
                  </a:ext>
                </a:extLst>
              </p:cNvPr>
              <p:cNvSpPr txBox="1"/>
              <p:nvPr/>
            </p:nvSpPr>
            <p:spPr>
              <a:xfrm>
                <a:off x="6019800" y="5943601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43B867A-18E8-C13F-897B-262142C07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5943601"/>
                <a:ext cx="838200" cy="369332"/>
              </a:xfrm>
              <a:prstGeom prst="rect">
                <a:avLst/>
              </a:prstGeom>
              <a:blipFill>
                <a:blip r:embed="rId12"/>
                <a:stretch>
                  <a:fillRect l="-606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19248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DJ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|0&gt;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sup>
                            </m:s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en-US" sz="20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71997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Simon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48768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iff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/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en-US" sz="1600" dirty="0"/>
              </a:p>
              <a:p>
                <a:pPr marL="285743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:|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285743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&gt;)=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285743" defTabSz="912791">
                  <a:lnSpc>
                    <a:spcPct val="90000"/>
                  </a:lnSpc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Prepare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&gt;|0&gt;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/>
                  <a:t>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)&gt;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Measure second bit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/>
                  <a:t> to first register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Measure first register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𝑑𝑖𝑛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800" dirty="0"/>
                  <a:t>1, go to 2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Output 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4876800"/>
              </a:xfrm>
              <a:blipFill>
                <a:blip r:embed="rId3"/>
                <a:stretch>
                  <a:fillRect l="-450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04003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9592"/>
            <a:ext cx="7772400" cy="914400"/>
          </a:xfrm>
        </p:spPr>
        <p:txBody>
          <a:bodyPr/>
          <a:lstStyle/>
          <a:p>
            <a:r>
              <a:rPr lang="en-US" sz="3600" dirty="0"/>
              <a:t>Beam splitters and QM</a:t>
            </a:r>
            <a:br>
              <a:rPr lang="en-US" sz="3600" dirty="0"/>
            </a:br>
            <a:r>
              <a:rPr lang="en-US" sz="1800" dirty="0"/>
              <a:t>I can safely say that no one understands Quantum Mechanics - Feynman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256208"/>
            <a:ext cx="8458200" cy="2362200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.5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.5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dirty="0"/>
          </a:p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far, so good</a:t>
            </a:r>
          </a:p>
          <a:p>
            <a:pPr marL="0" indent="0" defTabSz="912791">
              <a:lnSpc>
                <a:spcPct val="90000"/>
              </a:lnSpc>
              <a:buNone/>
            </a:pP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FF0BC6-C2B9-7EF4-BE59-6BCA8FE76FDD}"/>
              </a:ext>
            </a:extLst>
          </p:cNvPr>
          <p:cNvCxnSpPr>
            <a:cxnSpLocks/>
          </p:cNvCxnSpPr>
          <p:nvPr/>
        </p:nvCxnSpPr>
        <p:spPr bwMode="auto">
          <a:xfrm flipV="1">
            <a:off x="3276600" y="2667000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A50D3-C569-09BF-97EA-EF4218FF5087}"/>
              </a:ext>
            </a:extLst>
          </p:cNvPr>
          <p:cNvCxnSpPr>
            <a:cxnSpLocks/>
          </p:cNvCxnSpPr>
          <p:nvPr/>
        </p:nvCxnSpPr>
        <p:spPr bwMode="auto">
          <a:xfrm>
            <a:off x="1905000" y="2917148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C38900-B0B2-3D1C-4518-01F13623E90C}"/>
              </a:ext>
            </a:extLst>
          </p:cNvPr>
          <p:cNvCxnSpPr>
            <a:cxnSpLocks/>
          </p:cNvCxnSpPr>
          <p:nvPr/>
        </p:nvCxnSpPr>
        <p:spPr bwMode="auto">
          <a:xfrm>
            <a:off x="3541385" y="1790496"/>
            <a:ext cx="0" cy="11462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FC695C-0AD8-59D1-D807-8F8EEAC080BC}"/>
              </a:ext>
            </a:extLst>
          </p:cNvPr>
          <p:cNvGrpSpPr/>
          <p:nvPr/>
        </p:nvGrpSpPr>
        <p:grpSpPr>
          <a:xfrm>
            <a:off x="1354828" y="2609978"/>
            <a:ext cx="550172" cy="666622"/>
            <a:chOff x="1219199" y="1775476"/>
            <a:chExt cx="550172" cy="6666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1874A3F-4F3F-9C65-DC4A-263CB66B7A65}"/>
                </a:ext>
              </a:extLst>
            </p:cNvPr>
            <p:cNvSpPr/>
            <p:nvPr/>
          </p:nvSpPr>
          <p:spPr bwMode="auto">
            <a:xfrm>
              <a:off x="1219199" y="1905000"/>
              <a:ext cx="394073" cy="24622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8EA72D-F1B8-9CF7-D920-7A6A9A6C10B2}"/>
                </a:ext>
              </a:extLst>
            </p:cNvPr>
            <p:cNvCxnSpPr>
              <a:cxnSpLocks/>
            </p:cNvCxnSpPr>
            <p:nvPr/>
          </p:nvCxnSpPr>
          <p:spPr bwMode="auto">
            <a:xfrm rot="-2700000">
              <a:off x="1586491" y="1827269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EE143F-DA39-4AA5-F2E0-0219D6A00358}"/>
                </a:ext>
              </a:extLst>
            </p:cNvPr>
            <p:cNvCxnSpPr>
              <a:cxnSpLocks/>
            </p:cNvCxnSpPr>
            <p:nvPr/>
          </p:nvCxnSpPr>
          <p:spPr bwMode="auto">
            <a:xfrm rot="2700000">
              <a:off x="1596502" y="2350658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6E79D90-2A44-ED7C-811F-E926FE2926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52600" y="1775476"/>
              <a:ext cx="0" cy="63984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Chord 18">
            <a:extLst>
              <a:ext uri="{FF2B5EF4-FFF2-40B4-BE49-F238E27FC236}">
                <a16:creationId xmlns:a16="http://schemas.microsoft.com/office/drawing/2014/main" id="{BADD89E3-7014-CD1A-6D93-8A6852D29FA8}"/>
              </a:ext>
            </a:extLst>
          </p:cNvPr>
          <p:cNvSpPr/>
          <p:nvPr/>
        </p:nvSpPr>
        <p:spPr bwMode="auto">
          <a:xfrm rot="6600000">
            <a:off x="3362527" y="1516061"/>
            <a:ext cx="259766" cy="346234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7AD71F-4D8A-C868-3042-78C1CD8B05DD}"/>
              </a:ext>
            </a:extLst>
          </p:cNvPr>
          <p:cNvCxnSpPr>
            <a:cxnSpLocks/>
          </p:cNvCxnSpPr>
          <p:nvPr/>
        </p:nvCxnSpPr>
        <p:spPr bwMode="auto">
          <a:xfrm>
            <a:off x="3545216" y="2907792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Chord 22">
            <a:extLst>
              <a:ext uri="{FF2B5EF4-FFF2-40B4-BE49-F238E27FC236}">
                <a16:creationId xmlns:a16="http://schemas.microsoft.com/office/drawing/2014/main" id="{5986EA78-0378-4479-704E-96BCD9F7E2EA}"/>
              </a:ext>
            </a:extLst>
          </p:cNvPr>
          <p:cNvSpPr/>
          <p:nvPr/>
        </p:nvSpPr>
        <p:spPr bwMode="auto">
          <a:xfrm rot="12000000">
            <a:off x="5163199" y="2708492"/>
            <a:ext cx="259766" cy="346234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5216F0-1E72-2E52-7A28-DC4880A139AB}"/>
              </a:ext>
            </a:extLst>
          </p:cNvPr>
          <p:cNvSpPr txBox="1"/>
          <p:nvPr/>
        </p:nvSpPr>
        <p:spPr>
          <a:xfrm>
            <a:off x="762008" y="3276600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Photon source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DA0B49-308C-4F5E-1058-1714DC3D4A97}"/>
              </a:ext>
            </a:extLst>
          </p:cNvPr>
          <p:cNvSpPr txBox="1"/>
          <p:nvPr/>
        </p:nvSpPr>
        <p:spPr>
          <a:xfrm>
            <a:off x="2845353" y="3322533"/>
            <a:ext cx="152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Half silvered mirror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D31F10-CC65-9C38-F775-7101F90887F8}"/>
              </a:ext>
            </a:extLst>
          </p:cNvPr>
          <p:cNvSpPr txBox="1"/>
          <p:nvPr/>
        </p:nvSpPr>
        <p:spPr>
          <a:xfrm>
            <a:off x="5538294" y="2675514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2A55E4-E10A-0D98-C99C-EE4807280280}"/>
              </a:ext>
            </a:extLst>
          </p:cNvPr>
          <p:cNvSpPr txBox="1"/>
          <p:nvPr/>
        </p:nvSpPr>
        <p:spPr>
          <a:xfrm>
            <a:off x="3769091" y="1456575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A9E212-F8B1-09C5-CD96-06BCEE8630CA}"/>
              </a:ext>
            </a:extLst>
          </p:cNvPr>
          <p:cNvSpPr txBox="1"/>
          <p:nvPr/>
        </p:nvSpPr>
        <p:spPr>
          <a:xfrm>
            <a:off x="545999" y="1269219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 1</a:t>
            </a:r>
          </a:p>
        </p:txBody>
      </p:sp>
    </p:spTree>
    <p:extLst>
      <p:ext uri="{BB962C8B-B14F-4D97-AF65-F5344CB8AC3E}">
        <p14:creationId xmlns:p14="http://schemas.microsoft.com/office/powerpoint/2010/main" val="89291068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Important problems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1800" dirty="0"/>
                  <a:t>Phase estimation problem: Given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dirty="0"/>
                  <a:t>, estimate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1800" dirty="0"/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/>
                  <a:t>Hidden subgroup problem: Let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800" dirty="0"/>
                  <a:t> with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iff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800" dirty="0"/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/>
                  <a:t>Order finding: Given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1800" dirty="0"/>
                  <a:t>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/>
                  <a:t> find the order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defTabSz="912791">
                  <a:lnSpc>
                    <a:spcPct val="90000"/>
                  </a:lnSpc>
                </a:pPr>
                <a:endParaRPr lang="en-US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481" t="-8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04569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Phase kick back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𝐶𝑁𝑂𝑇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|0&gt; +|1&gt;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|0&gt;  − 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321" t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5731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Amplitude</a:t>
            </a:r>
            <a:r>
              <a:rPr lang="sv-SE" sz="3600" dirty="0"/>
              <a:t> </a:t>
            </a:r>
            <a:r>
              <a:rPr lang="sv-SE" sz="3600" dirty="0" err="1"/>
              <a:t>Amplification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54813843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Quantum Fourier Transform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371600"/>
                <a:ext cx="7924800" cy="48768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&gt;))=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what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𝑄𝐹𝑇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𝜔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=.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𝜋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(0.01)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𝑄𝐹𝑇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71600"/>
                <a:ext cx="7924800" cy="4876800"/>
              </a:xfrm>
              <a:blipFill>
                <a:blip r:embed="rId3"/>
                <a:stretch>
                  <a:fillRect l="-801" t="-9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27657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Quantum Fourier Circuit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118E67-C5AC-DB08-1EF8-964B23DBE41E}"/>
              </a:ext>
            </a:extLst>
          </p:cNvPr>
          <p:cNvCxnSpPr>
            <a:cxnSpLocks/>
          </p:cNvCxnSpPr>
          <p:nvPr/>
        </p:nvCxnSpPr>
        <p:spPr bwMode="auto">
          <a:xfrm>
            <a:off x="762000" y="2362200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D61E3D-9D21-ECD6-60CF-72248F598FEC}"/>
                  </a:ext>
                </a:extLst>
              </p:cNvPr>
              <p:cNvSpPr txBox="1"/>
              <p:nvPr/>
            </p:nvSpPr>
            <p:spPr>
              <a:xfrm>
                <a:off x="-50668" y="2165258"/>
                <a:ext cx="9031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D61E3D-9D21-ECD6-60CF-72248F598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668" y="2165258"/>
                <a:ext cx="903152" cy="400110"/>
              </a:xfrm>
              <a:prstGeom prst="rect">
                <a:avLst/>
              </a:prstGeom>
              <a:blipFill>
                <a:blip r:embed="rId3"/>
                <a:stretch>
                  <a:fillRect l="-416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3E925931-4AA3-66A1-B5D9-5DCBE58F111C}"/>
              </a:ext>
            </a:extLst>
          </p:cNvPr>
          <p:cNvSpPr/>
          <p:nvPr/>
        </p:nvSpPr>
        <p:spPr bwMode="auto">
          <a:xfrm>
            <a:off x="989674" y="2240280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D6184-2892-604A-7B11-9213FEEBEB7B}"/>
              </a:ext>
            </a:extLst>
          </p:cNvPr>
          <p:cNvSpPr txBox="1"/>
          <p:nvPr/>
        </p:nvSpPr>
        <p:spPr>
          <a:xfrm>
            <a:off x="762000" y="214884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DBF305-E656-461E-8CEC-551D877561ED}"/>
              </a:ext>
            </a:extLst>
          </p:cNvPr>
          <p:cNvSpPr/>
          <p:nvPr/>
        </p:nvSpPr>
        <p:spPr bwMode="auto">
          <a:xfrm>
            <a:off x="5775035" y="481584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1A3881-BED9-069C-6BC0-B2970EA805DF}"/>
              </a:ext>
            </a:extLst>
          </p:cNvPr>
          <p:cNvSpPr txBox="1"/>
          <p:nvPr/>
        </p:nvSpPr>
        <p:spPr>
          <a:xfrm>
            <a:off x="5677180" y="47814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D7B869-B6FD-A491-A12A-08BB33BB811B}"/>
              </a:ext>
            </a:extLst>
          </p:cNvPr>
          <p:cNvCxnSpPr>
            <a:cxnSpLocks/>
            <a:endCxn id="21" idx="1"/>
          </p:cNvCxnSpPr>
          <p:nvPr/>
        </p:nvCxnSpPr>
        <p:spPr bwMode="auto">
          <a:xfrm flipV="1">
            <a:off x="852484" y="4938952"/>
            <a:ext cx="4922551" cy="3851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FC4AA7-2963-211C-3557-AC5B6267C172}"/>
              </a:ext>
            </a:extLst>
          </p:cNvPr>
          <p:cNvCxnSpPr>
            <a:cxnSpLocks/>
          </p:cNvCxnSpPr>
          <p:nvPr/>
        </p:nvCxnSpPr>
        <p:spPr bwMode="auto">
          <a:xfrm>
            <a:off x="6108568" y="4980578"/>
            <a:ext cx="3684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AED5301-E06F-1A84-605E-0AD0B8242396}"/>
              </a:ext>
            </a:extLst>
          </p:cNvPr>
          <p:cNvSpPr txBox="1"/>
          <p:nvPr/>
        </p:nvSpPr>
        <p:spPr>
          <a:xfrm>
            <a:off x="1295400" y="2145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DDC972-7305-F6AE-B34B-0877A88CA2F6}"/>
              </a:ext>
            </a:extLst>
          </p:cNvPr>
          <p:cNvCxnSpPr>
            <a:cxnSpLocks/>
          </p:cNvCxnSpPr>
          <p:nvPr/>
        </p:nvCxnSpPr>
        <p:spPr bwMode="auto">
          <a:xfrm>
            <a:off x="5429053" y="3200400"/>
            <a:ext cx="8637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F51B03-A563-2931-E20A-B1A2C768DC13}"/>
              </a:ext>
            </a:extLst>
          </p:cNvPr>
          <p:cNvSpPr txBox="1"/>
          <p:nvPr/>
        </p:nvSpPr>
        <p:spPr>
          <a:xfrm>
            <a:off x="2133600" y="1981201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US" sz="1100" b="1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9C4A09-64BB-BBEE-6908-4A551894E5E0}"/>
              </a:ext>
            </a:extLst>
          </p:cNvPr>
          <p:cNvCxnSpPr>
            <a:cxnSpLocks/>
          </p:cNvCxnSpPr>
          <p:nvPr/>
        </p:nvCxnSpPr>
        <p:spPr bwMode="auto">
          <a:xfrm>
            <a:off x="3048000" y="2357691"/>
            <a:ext cx="321296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8E09A-BC8C-D6B3-04D4-90098BF2E0EB}"/>
                  </a:ext>
                </a:extLst>
              </p:cNvPr>
              <p:cNvSpPr txBox="1"/>
              <p:nvPr/>
            </p:nvSpPr>
            <p:spPr>
              <a:xfrm>
                <a:off x="6400801" y="1976526"/>
                <a:ext cx="3605216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0&gt;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8E09A-BC8C-D6B3-04D4-90098BF2E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1" y="1976526"/>
                <a:ext cx="3605216" cy="600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1116C93-1BFD-2440-918A-987FF4594D6B}"/>
                  </a:ext>
                </a:extLst>
              </p:cNvPr>
              <p:cNvSpPr txBox="1"/>
              <p:nvPr/>
            </p:nvSpPr>
            <p:spPr>
              <a:xfrm>
                <a:off x="-76200" y="4781490"/>
                <a:ext cx="11174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1116C93-1BFD-2440-918A-987FF4594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4781490"/>
                <a:ext cx="1117468" cy="4001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D5D84F3-23C9-5CC8-BC44-6B6F1481833F}"/>
                  </a:ext>
                </a:extLst>
              </p:cNvPr>
              <p:cNvSpPr txBox="1"/>
              <p:nvPr/>
            </p:nvSpPr>
            <p:spPr>
              <a:xfrm>
                <a:off x="6477000" y="4656802"/>
                <a:ext cx="2438400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0&gt;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0. 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D5D84F3-23C9-5CC8-BC44-6B6F1481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656802"/>
                <a:ext cx="2438400" cy="600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D227759-BFBA-492F-7AF3-E8B0D300DA91}"/>
                  </a:ext>
                </a:extLst>
              </p:cNvPr>
              <p:cNvSpPr txBox="1"/>
              <p:nvPr/>
            </p:nvSpPr>
            <p:spPr>
              <a:xfrm>
                <a:off x="-93716" y="3003458"/>
                <a:ext cx="11174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D227759-BFBA-492F-7AF3-E8B0D300D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716" y="3003458"/>
                <a:ext cx="1117468" cy="400110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27" name="TextBox 30726">
                <a:extLst>
                  <a:ext uri="{FF2B5EF4-FFF2-40B4-BE49-F238E27FC236}">
                    <a16:creationId xmlns:a16="http://schemas.microsoft.com/office/drawing/2014/main" id="{D9D60FC5-0D05-3877-5803-53FA63544A67}"/>
                  </a:ext>
                </a:extLst>
              </p:cNvPr>
              <p:cNvSpPr txBox="1"/>
              <p:nvPr/>
            </p:nvSpPr>
            <p:spPr>
              <a:xfrm>
                <a:off x="6400801" y="2938001"/>
                <a:ext cx="3605216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0&gt;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0. 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727" name="TextBox 30726">
                <a:extLst>
                  <a:ext uri="{FF2B5EF4-FFF2-40B4-BE49-F238E27FC236}">
                    <a16:creationId xmlns:a16="http://schemas.microsoft.com/office/drawing/2014/main" id="{D9D60FC5-0D05-3877-5803-53FA63544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1" y="2938001"/>
                <a:ext cx="3605216" cy="600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31" name="Straight Connector 30730">
            <a:extLst>
              <a:ext uri="{FF2B5EF4-FFF2-40B4-BE49-F238E27FC236}">
                <a16:creationId xmlns:a16="http://schemas.microsoft.com/office/drawing/2014/main" id="{EC468535-B470-5D50-D04C-294C38C7BC1B}"/>
              </a:ext>
            </a:extLst>
          </p:cNvPr>
          <p:cNvCxnSpPr>
            <a:cxnSpLocks/>
          </p:cNvCxnSpPr>
          <p:nvPr/>
        </p:nvCxnSpPr>
        <p:spPr bwMode="auto">
          <a:xfrm>
            <a:off x="1219200" y="2362200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32" name="Rectangle 30731">
            <a:extLst>
              <a:ext uri="{FF2B5EF4-FFF2-40B4-BE49-F238E27FC236}">
                <a16:creationId xmlns:a16="http://schemas.microsoft.com/office/drawing/2014/main" id="{98C6AE88-8882-F50D-1D4F-AFC9F6047832}"/>
              </a:ext>
            </a:extLst>
          </p:cNvPr>
          <p:cNvSpPr/>
          <p:nvPr/>
        </p:nvSpPr>
        <p:spPr bwMode="auto">
          <a:xfrm>
            <a:off x="1446874" y="2240280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30734" name="Straight Connector 30733">
            <a:extLst>
              <a:ext uri="{FF2B5EF4-FFF2-40B4-BE49-F238E27FC236}">
                <a16:creationId xmlns:a16="http://schemas.microsoft.com/office/drawing/2014/main" id="{94F40B9D-ADF1-8FCC-DFB7-7C0CA15C363E}"/>
              </a:ext>
            </a:extLst>
          </p:cNvPr>
          <p:cNvCxnSpPr>
            <a:cxnSpLocks/>
          </p:cNvCxnSpPr>
          <p:nvPr/>
        </p:nvCxnSpPr>
        <p:spPr bwMode="auto">
          <a:xfrm>
            <a:off x="1676400" y="2362200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35" name="Rectangle 30734">
            <a:extLst>
              <a:ext uri="{FF2B5EF4-FFF2-40B4-BE49-F238E27FC236}">
                <a16:creationId xmlns:a16="http://schemas.microsoft.com/office/drawing/2014/main" id="{F9BB5941-CB66-3AC0-C862-A17FD10EE833}"/>
              </a:ext>
            </a:extLst>
          </p:cNvPr>
          <p:cNvSpPr/>
          <p:nvPr/>
        </p:nvSpPr>
        <p:spPr bwMode="auto">
          <a:xfrm>
            <a:off x="1904074" y="2240280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36" name="TextBox 30735">
            <a:extLst>
              <a:ext uri="{FF2B5EF4-FFF2-40B4-BE49-F238E27FC236}">
                <a16:creationId xmlns:a16="http://schemas.microsoft.com/office/drawing/2014/main" id="{1F90A883-3541-5FA9-CDBF-982D2FD4B724}"/>
              </a:ext>
            </a:extLst>
          </p:cNvPr>
          <p:cNvSpPr txBox="1"/>
          <p:nvPr/>
        </p:nvSpPr>
        <p:spPr>
          <a:xfrm>
            <a:off x="1752600" y="213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737" name="Straight Connector 30736">
            <a:extLst>
              <a:ext uri="{FF2B5EF4-FFF2-40B4-BE49-F238E27FC236}">
                <a16:creationId xmlns:a16="http://schemas.microsoft.com/office/drawing/2014/main" id="{4668A0EB-5FEB-2246-73D2-E4C034486403}"/>
              </a:ext>
            </a:extLst>
          </p:cNvPr>
          <p:cNvCxnSpPr>
            <a:cxnSpLocks/>
          </p:cNvCxnSpPr>
          <p:nvPr/>
        </p:nvCxnSpPr>
        <p:spPr bwMode="auto">
          <a:xfrm>
            <a:off x="2590800" y="2362200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38" name="Rectangle 30737">
            <a:extLst>
              <a:ext uri="{FF2B5EF4-FFF2-40B4-BE49-F238E27FC236}">
                <a16:creationId xmlns:a16="http://schemas.microsoft.com/office/drawing/2014/main" id="{A9490F9E-5D02-6F3F-678D-8A4122CCC1C4}"/>
              </a:ext>
            </a:extLst>
          </p:cNvPr>
          <p:cNvSpPr/>
          <p:nvPr/>
        </p:nvSpPr>
        <p:spPr bwMode="auto">
          <a:xfrm>
            <a:off x="2818475" y="224028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39" name="TextBox 30738">
            <a:extLst>
              <a:ext uri="{FF2B5EF4-FFF2-40B4-BE49-F238E27FC236}">
                <a16:creationId xmlns:a16="http://schemas.microsoft.com/office/drawing/2014/main" id="{1D290806-E421-6F06-BC48-4B26B773F1AC}"/>
              </a:ext>
            </a:extLst>
          </p:cNvPr>
          <p:cNvSpPr txBox="1"/>
          <p:nvPr/>
        </p:nvSpPr>
        <p:spPr>
          <a:xfrm>
            <a:off x="2667000" y="21336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740" name="Straight Connector 30739">
            <a:extLst>
              <a:ext uri="{FF2B5EF4-FFF2-40B4-BE49-F238E27FC236}">
                <a16:creationId xmlns:a16="http://schemas.microsoft.com/office/drawing/2014/main" id="{CF8AC391-0B0D-A0A5-48AD-7AF58DD1D24C}"/>
              </a:ext>
            </a:extLst>
          </p:cNvPr>
          <p:cNvCxnSpPr>
            <a:cxnSpLocks/>
          </p:cNvCxnSpPr>
          <p:nvPr/>
        </p:nvCxnSpPr>
        <p:spPr bwMode="auto">
          <a:xfrm>
            <a:off x="2133600" y="2362200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43" name="Straight Connector 30742">
            <a:extLst>
              <a:ext uri="{FF2B5EF4-FFF2-40B4-BE49-F238E27FC236}">
                <a16:creationId xmlns:a16="http://schemas.microsoft.com/office/drawing/2014/main" id="{5532602D-DEA8-BB27-7B00-98A8DFFB1B83}"/>
              </a:ext>
            </a:extLst>
          </p:cNvPr>
          <p:cNvCxnSpPr>
            <a:cxnSpLocks/>
            <a:stCxn id="30739" idx="2"/>
          </p:cNvCxnSpPr>
          <p:nvPr/>
        </p:nvCxnSpPr>
        <p:spPr bwMode="auto">
          <a:xfrm>
            <a:off x="2895600" y="2502933"/>
            <a:ext cx="24576" cy="247453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48" name="Rectangle 30747">
            <a:extLst>
              <a:ext uri="{FF2B5EF4-FFF2-40B4-BE49-F238E27FC236}">
                <a16:creationId xmlns:a16="http://schemas.microsoft.com/office/drawing/2014/main" id="{967DA24A-411B-01FB-9EBC-04DB467EB2B7}"/>
              </a:ext>
            </a:extLst>
          </p:cNvPr>
          <p:cNvSpPr/>
          <p:nvPr/>
        </p:nvSpPr>
        <p:spPr bwMode="auto">
          <a:xfrm>
            <a:off x="3247867" y="307848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49" name="TextBox 30748">
            <a:extLst>
              <a:ext uri="{FF2B5EF4-FFF2-40B4-BE49-F238E27FC236}">
                <a16:creationId xmlns:a16="http://schemas.microsoft.com/office/drawing/2014/main" id="{045DF3E3-C89B-ED94-C5B5-3297166E7224}"/>
              </a:ext>
            </a:extLst>
          </p:cNvPr>
          <p:cNvSpPr txBox="1"/>
          <p:nvPr/>
        </p:nvSpPr>
        <p:spPr>
          <a:xfrm>
            <a:off x="3020192" y="2987041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30750" name="TextBox 30749">
            <a:extLst>
              <a:ext uri="{FF2B5EF4-FFF2-40B4-BE49-F238E27FC236}">
                <a16:creationId xmlns:a16="http://schemas.microsoft.com/office/drawing/2014/main" id="{47D41D63-F712-54FD-FCCD-392DE54802D8}"/>
              </a:ext>
            </a:extLst>
          </p:cNvPr>
          <p:cNvSpPr txBox="1"/>
          <p:nvPr/>
        </p:nvSpPr>
        <p:spPr>
          <a:xfrm>
            <a:off x="3553592" y="29834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cxnSp>
        <p:nvCxnSpPr>
          <p:cNvPr id="30751" name="Straight Connector 30750">
            <a:extLst>
              <a:ext uri="{FF2B5EF4-FFF2-40B4-BE49-F238E27FC236}">
                <a16:creationId xmlns:a16="http://schemas.microsoft.com/office/drawing/2014/main" id="{C77F17C3-A6DB-458D-0935-01BF65DA5C44}"/>
              </a:ext>
            </a:extLst>
          </p:cNvPr>
          <p:cNvCxnSpPr>
            <a:cxnSpLocks/>
          </p:cNvCxnSpPr>
          <p:nvPr/>
        </p:nvCxnSpPr>
        <p:spPr bwMode="auto">
          <a:xfrm>
            <a:off x="3477392" y="3200400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52" name="Rectangle 30751">
            <a:extLst>
              <a:ext uri="{FF2B5EF4-FFF2-40B4-BE49-F238E27FC236}">
                <a16:creationId xmlns:a16="http://schemas.microsoft.com/office/drawing/2014/main" id="{E23BF6CC-FDF8-9334-B33F-D6569F891C07}"/>
              </a:ext>
            </a:extLst>
          </p:cNvPr>
          <p:cNvSpPr/>
          <p:nvPr/>
        </p:nvSpPr>
        <p:spPr bwMode="auto">
          <a:xfrm>
            <a:off x="3705067" y="307848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30753" name="Straight Connector 30752">
            <a:extLst>
              <a:ext uri="{FF2B5EF4-FFF2-40B4-BE49-F238E27FC236}">
                <a16:creationId xmlns:a16="http://schemas.microsoft.com/office/drawing/2014/main" id="{91F10A45-9B55-8529-8C4C-B21F6EF53568}"/>
              </a:ext>
            </a:extLst>
          </p:cNvPr>
          <p:cNvCxnSpPr>
            <a:cxnSpLocks/>
          </p:cNvCxnSpPr>
          <p:nvPr/>
        </p:nvCxnSpPr>
        <p:spPr bwMode="auto">
          <a:xfrm>
            <a:off x="3934592" y="3200400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54" name="Rectangle 30753">
            <a:extLst>
              <a:ext uri="{FF2B5EF4-FFF2-40B4-BE49-F238E27FC236}">
                <a16:creationId xmlns:a16="http://schemas.microsoft.com/office/drawing/2014/main" id="{5638653A-D876-C5DE-34A5-F96D9B76B863}"/>
              </a:ext>
            </a:extLst>
          </p:cNvPr>
          <p:cNvSpPr/>
          <p:nvPr/>
        </p:nvSpPr>
        <p:spPr bwMode="auto">
          <a:xfrm>
            <a:off x="4162267" y="307848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55" name="TextBox 30754">
            <a:extLst>
              <a:ext uri="{FF2B5EF4-FFF2-40B4-BE49-F238E27FC236}">
                <a16:creationId xmlns:a16="http://schemas.microsoft.com/office/drawing/2014/main" id="{8C23ABED-E4E9-08F2-889C-C6E776E16B30}"/>
              </a:ext>
            </a:extLst>
          </p:cNvPr>
          <p:cNvSpPr txBox="1"/>
          <p:nvPr/>
        </p:nvSpPr>
        <p:spPr>
          <a:xfrm>
            <a:off x="4010792" y="29718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756" name="Straight Connector 30755">
            <a:extLst>
              <a:ext uri="{FF2B5EF4-FFF2-40B4-BE49-F238E27FC236}">
                <a16:creationId xmlns:a16="http://schemas.microsoft.com/office/drawing/2014/main" id="{8E1BEBB9-72B4-AE5D-4ECB-E4C60F317CB6}"/>
              </a:ext>
            </a:extLst>
          </p:cNvPr>
          <p:cNvCxnSpPr>
            <a:cxnSpLocks/>
          </p:cNvCxnSpPr>
          <p:nvPr/>
        </p:nvCxnSpPr>
        <p:spPr bwMode="auto">
          <a:xfrm>
            <a:off x="4848992" y="3200400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57" name="Rectangle 30756">
            <a:extLst>
              <a:ext uri="{FF2B5EF4-FFF2-40B4-BE49-F238E27FC236}">
                <a16:creationId xmlns:a16="http://schemas.microsoft.com/office/drawing/2014/main" id="{9E526317-6D3A-9D3E-7BAF-58B51147AFC8}"/>
              </a:ext>
            </a:extLst>
          </p:cNvPr>
          <p:cNvSpPr/>
          <p:nvPr/>
        </p:nvSpPr>
        <p:spPr bwMode="auto">
          <a:xfrm>
            <a:off x="5031873" y="3078480"/>
            <a:ext cx="412436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58" name="TextBox 30757">
            <a:extLst>
              <a:ext uri="{FF2B5EF4-FFF2-40B4-BE49-F238E27FC236}">
                <a16:creationId xmlns:a16="http://schemas.microsoft.com/office/drawing/2014/main" id="{E70ED639-D0E2-DF4E-DF36-37244D258FC4}"/>
              </a:ext>
            </a:extLst>
          </p:cNvPr>
          <p:cNvSpPr txBox="1"/>
          <p:nvPr/>
        </p:nvSpPr>
        <p:spPr>
          <a:xfrm>
            <a:off x="4925193" y="2971800"/>
            <a:ext cx="56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760" name="Straight Connector 30759">
            <a:extLst>
              <a:ext uri="{FF2B5EF4-FFF2-40B4-BE49-F238E27FC236}">
                <a16:creationId xmlns:a16="http://schemas.microsoft.com/office/drawing/2014/main" id="{8BE80930-2DAB-5AF3-179F-7911DC620BB5}"/>
              </a:ext>
            </a:extLst>
          </p:cNvPr>
          <p:cNvCxnSpPr>
            <a:cxnSpLocks/>
          </p:cNvCxnSpPr>
          <p:nvPr/>
        </p:nvCxnSpPr>
        <p:spPr bwMode="auto">
          <a:xfrm>
            <a:off x="762000" y="3200400"/>
            <a:ext cx="245040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2" name="Straight Connector 30761">
            <a:extLst>
              <a:ext uri="{FF2B5EF4-FFF2-40B4-BE49-F238E27FC236}">
                <a16:creationId xmlns:a16="http://schemas.microsoft.com/office/drawing/2014/main" id="{2508D2BC-20B3-0A03-7036-8D7D877FE98B}"/>
              </a:ext>
            </a:extLst>
          </p:cNvPr>
          <p:cNvCxnSpPr>
            <a:cxnSpLocks/>
          </p:cNvCxnSpPr>
          <p:nvPr/>
        </p:nvCxnSpPr>
        <p:spPr bwMode="auto">
          <a:xfrm>
            <a:off x="1539240" y="2502932"/>
            <a:ext cx="0" cy="71821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65" name="TextBox 30764">
            <a:extLst>
              <a:ext uri="{FF2B5EF4-FFF2-40B4-BE49-F238E27FC236}">
                <a16:creationId xmlns:a16="http://schemas.microsoft.com/office/drawing/2014/main" id="{D5464D40-B888-EDA0-B9D5-FA5E90B626F7}"/>
              </a:ext>
            </a:extLst>
          </p:cNvPr>
          <p:cNvSpPr txBox="1"/>
          <p:nvPr/>
        </p:nvSpPr>
        <p:spPr>
          <a:xfrm>
            <a:off x="4495800" y="2895601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US" sz="1100" b="1" dirty="0"/>
          </a:p>
        </p:txBody>
      </p:sp>
      <p:cxnSp>
        <p:nvCxnSpPr>
          <p:cNvPr id="30766" name="Straight Connector 30765">
            <a:extLst>
              <a:ext uri="{FF2B5EF4-FFF2-40B4-BE49-F238E27FC236}">
                <a16:creationId xmlns:a16="http://schemas.microsoft.com/office/drawing/2014/main" id="{1D388C9C-498F-660D-E167-4E2438BA3C64}"/>
              </a:ext>
            </a:extLst>
          </p:cNvPr>
          <p:cNvCxnSpPr>
            <a:cxnSpLocks/>
          </p:cNvCxnSpPr>
          <p:nvPr/>
        </p:nvCxnSpPr>
        <p:spPr bwMode="auto">
          <a:xfrm>
            <a:off x="4379784" y="3200400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8" name="Straight Connector 30767">
            <a:extLst>
              <a:ext uri="{FF2B5EF4-FFF2-40B4-BE49-F238E27FC236}">
                <a16:creationId xmlns:a16="http://schemas.microsoft.com/office/drawing/2014/main" id="{F0DBF52A-A666-25ED-9B86-5A222D9BBE2D}"/>
              </a:ext>
            </a:extLst>
          </p:cNvPr>
          <p:cNvCxnSpPr>
            <a:cxnSpLocks/>
          </p:cNvCxnSpPr>
          <p:nvPr/>
        </p:nvCxnSpPr>
        <p:spPr bwMode="auto">
          <a:xfrm>
            <a:off x="5238982" y="3403568"/>
            <a:ext cx="0" cy="159105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73" name="TextBox 30772">
            <a:extLst>
              <a:ext uri="{FF2B5EF4-FFF2-40B4-BE49-F238E27FC236}">
                <a16:creationId xmlns:a16="http://schemas.microsoft.com/office/drawing/2014/main" id="{903E2130-9CA2-E3B7-B728-210357A48561}"/>
              </a:ext>
            </a:extLst>
          </p:cNvPr>
          <p:cNvSpPr txBox="1"/>
          <p:nvPr/>
        </p:nvSpPr>
        <p:spPr>
          <a:xfrm>
            <a:off x="914400" y="37293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97763543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Phase</a:t>
            </a:r>
            <a:r>
              <a:rPr lang="sv-SE" sz="3600" dirty="0"/>
              <a:t> </a:t>
            </a:r>
            <a:r>
              <a:rPr lang="sv-SE" sz="3600" dirty="0" err="1"/>
              <a:t>Estimation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𝜔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801" t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12223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Order </a:t>
            </a:r>
            <a:r>
              <a:rPr lang="sv-SE" sz="3600" dirty="0" err="1"/>
              <a:t>Finding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Input: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𝑧𝑟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2000" dirty="0"/>
                  <a:t>.  Find r.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𝑄𝐹𝑇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𝑚𝑟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/>
                  <a:t>)=</a:t>
                </a:r>
                <a:r>
                  <a:rPr lang="en-US" sz="200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1800" dirty="0"/>
                  <a:t>.</a:t>
                </a:r>
                <a:r>
                  <a:rPr lang="en-US" sz="2000" dirty="0"/>
                  <a:t> 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/>
                  <a:t>Theorem: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1282" t="-11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34842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Shor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11585089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Grover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56565850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Factoring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304694389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Beam splitters and QM</a:t>
            </a:r>
            <a:br>
              <a:rPr lang="en-US" sz="3600" dirty="0"/>
            </a:br>
            <a:r>
              <a:rPr lang="en-US" sz="1800" dirty="0"/>
              <a:t>Mach-</a:t>
            </a:r>
            <a:r>
              <a:rPr lang="en-US" sz="1800" dirty="0" err="1"/>
              <a:t>Zender</a:t>
            </a:r>
            <a:r>
              <a:rPr lang="en-US" sz="1800" dirty="0"/>
              <a:t> Interferometer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919897"/>
            <a:ext cx="8458200" cy="1698511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0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1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Huh?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FF0BC6-C2B9-7EF4-BE59-6BCA8FE76FDD}"/>
              </a:ext>
            </a:extLst>
          </p:cNvPr>
          <p:cNvCxnSpPr>
            <a:cxnSpLocks/>
          </p:cNvCxnSpPr>
          <p:nvPr/>
        </p:nvCxnSpPr>
        <p:spPr bwMode="auto">
          <a:xfrm flipV="1">
            <a:off x="3276600" y="3331692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A50D3-C569-09BF-97EA-EF4218FF5087}"/>
              </a:ext>
            </a:extLst>
          </p:cNvPr>
          <p:cNvCxnSpPr>
            <a:cxnSpLocks/>
          </p:cNvCxnSpPr>
          <p:nvPr/>
        </p:nvCxnSpPr>
        <p:spPr bwMode="auto">
          <a:xfrm>
            <a:off x="1905000" y="3581840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C38900-B0B2-3D1C-4518-01F13623E90C}"/>
              </a:ext>
            </a:extLst>
          </p:cNvPr>
          <p:cNvCxnSpPr>
            <a:cxnSpLocks/>
          </p:cNvCxnSpPr>
          <p:nvPr/>
        </p:nvCxnSpPr>
        <p:spPr bwMode="auto">
          <a:xfrm>
            <a:off x="5182511" y="1536342"/>
            <a:ext cx="0" cy="99104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FC695C-0AD8-59D1-D807-8F8EEAC080BC}"/>
              </a:ext>
            </a:extLst>
          </p:cNvPr>
          <p:cNvGrpSpPr/>
          <p:nvPr/>
        </p:nvGrpSpPr>
        <p:grpSpPr>
          <a:xfrm>
            <a:off x="1354828" y="3274670"/>
            <a:ext cx="550172" cy="666622"/>
            <a:chOff x="1219199" y="1775476"/>
            <a:chExt cx="550172" cy="6666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1874A3F-4F3F-9C65-DC4A-263CB66B7A65}"/>
                </a:ext>
              </a:extLst>
            </p:cNvPr>
            <p:cNvSpPr/>
            <p:nvPr/>
          </p:nvSpPr>
          <p:spPr bwMode="auto">
            <a:xfrm>
              <a:off x="1219199" y="1905000"/>
              <a:ext cx="394073" cy="24622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8EA72D-F1B8-9CF7-D920-7A6A9A6C10B2}"/>
                </a:ext>
              </a:extLst>
            </p:cNvPr>
            <p:cNvCxnSpPr>
              <a:cxnSpLocks/>
            </p:cNvCxnSpPr>
            <p:nvPr/>
          </p:nvCxnSpPr>
          <p:spPr bwMode="auto">
            <a:xfrm rot="-2700000">
              <a:off x="1586491" y="1827269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EE143F-DA39-4AA5-F2E0-0219D6A00358}"/>
                </a:ext>
              </a:extLst>
            </p:cNvPr>
            <p:cNvCxnSpPr>
              <a:cxnSpLocks/>
            </p:cNvCxnSpPr>
            <p:nvPr/>
          </p:nvCxnSpPr>
          <p:spPr bwMode="auto">
            <a:xfrm rot="2700000">
              <a:off x="1596502" y="2350658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6E79D90-2A44-ED7C-811F-E926FE2926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52600" y="1775476"/>
              <a:ext cx="0" cy="63984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Chord 18">
            <a:extLst>
              <a:ext uri="{FF2B5EF4-FFF2-40B4-BE49-F238E27FC236}">
                <a16:creationId xmlns:a16="http://schemas.microsoft.com/office/drawing/2014/main" id="{BADD89E3-7014-CD1A-6D93-8A6852D29FA8}"/>
              </a:ext>
            </a:extLst>
          </p:cNvPr>
          <p:cNvSpPr/>
          <p:nvPr/>
        </p:nvSpPr>
        <p:spPr bwMode="auto">
          <a:xfrm rot="6600000">
            <a:off x="5003653" y="1261907"/>
            <a:ext cx="259766" cy="346234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7AD71F-4D8A-C868-3042-78C1CD8B05DD}"/>
              </a:ext>
            </a:extLst>
          </p:cNvPr>
          <p:cNvCxnSpPr>
            <a:cxnSpLocks/>
          </p:cNvCxnSpPr>
          <p:nvPr/>
        </p:nvCxnSpPr>
        <p:spPr bwMode="auto">
          <a:xfrm>
            <a:off x="3545216" y="3572484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Chord 22">
            <a:extLst>
              <a:ext uri="{FF2B5EF4-FFF2-40B4-BE49-F238E27FC236}">
                <a16:creationId xmlns:a16="http://schemas.microsoft.com/office/drawing/2014/main" id="{5986EA78-0378-4479-704E-96BCD9F7E2EA}"/>
              </a:ext>
            </a:extLst>
          </p:cNvPr>
          <p:cNvSpPr/>
          <p:nvPr/>
        </p:nvSpPr>
        <p:spPr bwMode="auto">
          <a:xfrm rot="12000000">
            <a:off x="6077608" y="2354273"/>
            <a:ext cx="259766" cy="346234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5216F0-1E72-2E52-7A28-DC4880A139AB}"/>
              </a:ext>
            </a:extLst>
          </p:cNvPr>
          <p:cNvSpPr txBox="1"/>
          <p:nvPr/>
        </p:nvSpPr>
        <p:spPr>
          <a:xfrm>
            <a:off x="762008" y="3941292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Photon source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DA0B49-308C-4F5E-1058-1714DC3D4A97}"/>
              </a:ext>
            </a:extLst>
          </p:cNvPr>
          <p:cNvSpPr txBox="1"/>
          <p:nvPr/>
        </p:nvSpPr>
        <p:spPr>
          <a:xfrm>
            <a:off x="2845353" y="3987225"/>
            <a:ext cx="152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Half silvered mirror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D31F10-CC65-9C38-F775-7101F90887F8}"/>
              </a:ext>
            </a:extLst>
          </p:cNvPr>
          <p:cNvSpPr txBox="1"/>
          <p:nvPr/>
        </p:nvSpPr>
        <p:spPr>
          <a:xfrm>
            <a:off x="6324609" y="2426219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2A55E4-E10A-0D98-C99C-EE4807280280}"/>
              </a:ext>
            </a:extLst>
          </p:cNvPr>
          <p:cNvSpPr txBox="1"/>
          <p:nvPr/>
        </p:nvSpPr>
        <p:spPr>
          <a:xfrm>
            <a:off x="5181609" y="1685175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13EACA-B507-B802-A3F9-C4A454E23D47}"/>
              </a:ext>
            </a:extLst>
          </p:cNvPr>
          <p:cNvCxnSpPr>
            <a:cxnSpLocks/>
          </p:cNvCxnSpPr>
          <p:nvPr/>
        </p:nvCxnSpPr>
        <p:spPr bwMode="auto">
          <a:xfrm flipV="1">
            <a:off x="3227625" y="2356104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962DA5-066C-B29C-9600-6E3C490621FB}"/>
              </a:ext>
            </a:extLst>
          </p:cNvPr>
          <p:cNvCxnSpPr>
            <a:cxnSpLocks/>
          </p:cNvCxnSpPr>
          <p:nvPr/>
        </p:nvCxnSpPr>
        <p:spPr bwMode="auto">
          <a:xfrm flipV="1">
            <a:off x="4880631" y="3352800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306F05-0C10-E405-A913-770D14EEDDF9}"/>
              </a:ext>
            </a:extLst>
          </p:cNvPr>
          <p:cNvCxnSpPr>
            <a:cxnSpLocks/>
          </p:cNvCxnSpPr>
          <p:nvPr/>
        </p:nvCxnSpPr>
        <p:spPr bwMode="auto">
          <a:xfrm flipV="1">
            <a:off x="4909953" y="2283635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8E8172-90B5-59E8-BD17-2C6FC39C35A3}"/>
              </a:ext>
            </a:extLst>
          </p:cNvPr>
          <p:cNvCxnSpPr>
            <a:cxnSpLocks/>
          </p:cNvCxnSpPr>
          <p:nvPr/>
        </p:nvCxnSpPr>
        <p:spPr bwMode="auto">
          <a:xfrm flipV="1">
            <a:off x="3541385" y="2574150"/>
            <a:ext cx="0" cy="99833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18C3FA-CF52-A500-94CF-52F6642C8055}"/>
              </a:ext>
            </a:extLst>
          </p:cNvPr>
          <p:cNvCxnSpPr>
            <a:cxnSpLocks/>
          </p:cNvCxnSpPr>
          <p:nvPr/>
        </p:nvCxnSpPr>
        <p:spPr bwMode="auto">
          <a:xfrm flipV="1">
            <a:off x="5182159" y="2583506"/>
            <a:ext cx="0" cy="99833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3E4D23D-8160-A2EB-338A-BDAE0B2DCFAE}"/>
              </a:ext>
            </a:extLst>
          </p:cNvPr>
          <p:cNvCxnSpPr>
            <a:cxnSpLocks/>
          </p:cNvCxnSpPr>
          <p:nvPr/>
        </p:nvCxnSpPr>
        <p:spPr bwMode="auto">
          <a:xfrm>
            <a:off x="3525856" y="2583506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FBEBF6-BC0E-FA72-2329-B3764CC16252}"/>
              </a:ext>
            </a:extLst>
          </p:cNvPr>
          <p:cNvCxnSpPr>
            <a:cxnSpLocks/>
          </p:cNvCxnSpPr>
          <p:nvPr/>
        </p:nvCxnSpPr>
        <p:spPr bwMode="auto">
          <a:xfrm>
            <a:off x="5181600" y="2553383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9B9ADD7-BDCA-1EAE-C9F1-774099DFA443}"/>
              </a:ext>
            </a:extLst>
          </p:cNvPr>
          <p:cNvSpPr txBox="1"/>
          <p:nvPr/>
        </p:nvSpPr>
        <p:spPr>
          <a:xfrm>
            <a:off x="3847203" y="1846255"/>
            <a:ext cx="152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Half silvered mirror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A33ADC-53B3-9650-87D8-4958A5202FD0}"/>
              </a:ext>
            </a:extLst>
          </p:cNvPr>
          <p:cNvSpPr txBox="1"/>
          <p:nvPr/>
        </p:nvSpPr>
        <p:spPr>
          <a:xfrm>
            <a:off x="2181227" y="2204336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Mirror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00BD9-C301-EEA9-BD9F-4925EDD923BA}"/>
              </a:ext>
            </a:extLst>
          </p:cNvPr>
          <p:cNvSpPr txBox="1"/>
          <p:nvPr/>
        </p:nvSpPr>
        <p:spPr>
          <a:xfrm>
            <a:off x="4865213" y="3615917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Mirror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EB1317-097E-2ADF-C29D-88CB8535CCFB}"/>
              </a:ext>
            </a:extLst>
          </p:cNvPr>
          <p:cNvSpPr txBox="1"/>
          <p:nvPr/>
        </p:nvSpPr>
        <p:spPr>
          <a:xfrm>
            <a:off x="4114801" y="2625852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5CD0E5-AF48-E4E1-2BA7-19AAA212FA2E}"/>
              </a:ext>
            </a:extLst>
          </p:cNvPr>
          <p:cNvSpPr txBox="1"/>
          <p:nvPr/>
        </p:nvSpPr>
        <p:spPr>
          <a:xfrm>
            <a:off x="3561394" y="2938046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25F7F-41FD-5D26-337A-E84D4E6B13BA}"/>
              </a:ext>
            </a:extLst>
          </p:cNvPr>
          <p:cNvSpPr txBox="1"/>
          <p:nvPr/>
        </p:nvSpPr>
        <p:spPr>
          <a:xfrm>
            <a:off x="4171369" y="3221844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7CB175-643A-86D6-F231-7546AC619D42}"/>
              </a:ext>
            </a:extLst>
          </p:cNvPr>
          <p:cNvSpPr txBox="1"/>
          <p:nvPr/>
        </p:nvSpPr>
        <p:spPr>
          <a:xfrm>
            <a:off x="4932994" y="2895600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7BAC6D-AE1A-443C-3323-2D83C463C88D}"/>
              </a:ext>
            </a:extLst>
          </p:cNvPr>
          <p:cNvSpPr txBox="1"/>
          <p:nvPr/>
        </p:nvSpPr>
        <p:spPr>
          <a:xfrm>
            <a:off x="1143000" y="1364736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 2</a:t>
            </a:r>
          </a:p>
        </p:txBody>
      </p:sp>
    </p:spTree>
    <p:extLst>
      <p:ext uri="{BB962C8B-B14F-4D97-AF65-F5344CB8AC3E}">
        <p14:creationId xmlns:p14="http://schemas.microsoft.com/office/powerpoint/2010/main" val="178345629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Discrete</a:t>
            </a:r>
            <a:r>
              <a:rPr lang="sv-SE" sz="3600" dirty="0"/>
              <a:t> log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18913447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Error Correction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66873397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End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18997301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According to QM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371601"/>
                <a:ext cx="8572500" cy="5246807"/>
              </a:xfrm>
            </p:spPr>
            <p:txBody>
              <a:bodyPr/>
              <a:lstStyle/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sv-SE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Beam</a:t>
                </a: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splitter causes the photon to go into superposition: 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0&gt;+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|0&gt;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is right,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up.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|0&gt;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).  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Beam splitter acts on incoming state via the matrix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experiment 1, if all photons leave source in state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),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after the splitter they are in state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 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arrive at detector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detector 2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/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endParaRPr lang="en-US" sz="2000" dirty="0"/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However, going through another beam splitter, in experiment 2, yields the output state: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always arrive at detector 2.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:endParaRPr lang="en-US" sz="16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371601"/>
                <a:ext cx="8572500" cy="5246807"/>
              </a:xfrm>
              <a:blipFill>
                <a:blip r:embed="rId3"/>
                <a:stretch>
                  <a:fillRect l="-591" t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1216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Postulates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181100"/>
                <a:ext cx="87630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of a system is a unit vector (over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in a Hilbert space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qubit is a quantum system,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.  A one qubit system is in general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400"/>
                  </a:spcBef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system evolves according to a unitary operator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(0&gt;)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unitary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Note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 is a Hamiltonian: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Two physical systems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can be treated as a single system,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joint state is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&gt;⊗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one can perform a von-Neuman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outputs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It is projective.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181100"/>
                <a:ext cx="8763000" cy="4800600"/>
              </a:xfrm>
              <a:blipFill>
                <a:blip r:embed="rId3"/>
                <a:stretch>
                  <a:fillRect l="-870" t="-1587" b="-5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142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Linear Algebra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</p:spPr>
            <p:txBody>
              <a:bodyPr/>
              <a:lstStyle/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Dirac Notation: Element in Hilbert space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represented by n-entry symbol.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|000…00&gt;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(1, 0,…,0)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,…,0)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etc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where column vectors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coordinates.</a:t>
                </a: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Spectral 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normal operator in the Hilbert space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each is an eigenvector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For every such , there is a unitary matrix,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diagonal.</a:t>
                </a: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Dual basis</a:t>
                </a: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Inner product: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Outer product: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&gt;</a:t>
                </a: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Every linear operator can be written as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endParaRPr lang="en-US" sz="20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=&lt;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&gt;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  <a:blipFill>
                <a:blip r:embed="rId3"/>
                <a:stretch>
                  <a:fillRect l="-599" t="-1583" b="-1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97131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Linear Algebra (continued)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</p:spPr>
            <p:txBody>
              <a:bodyPr/>
              <a:lstStyle/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Tensor product: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</a:t>
                </a: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Schmidt decomposition: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/>
                      <m:e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  <a:blipFill>
                <a:blip r:embed="rId3"/>
                <a:stretch>
                  <a:fillRect l="-599" t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794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Mixed States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95400"/>
                <a:ext cx="84582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General position: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has density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&lt;0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 = &lt;0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Controlled gates:</a:t>
                </a:r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|0&gt;|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|0&gt; 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/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|1&gt;|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|1&gt;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/>
              </a:p>
              <a:p>
                <a:pPr marL="457189" lvl="1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95400"/>
                <a:ext cx="8458200" cy="4800600"/>
              </a:xfrm>
              <a:blipFill>
                <a:blip r:embed="rId3"/>
                <a:stretch>
                  <a:fillRect l="-901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88114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Circuits and gates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447800"/>
                <a:ext cx="7772400" cy="4648200"/>
              </a:xfrm>
            </p:spPr>
            <p:txBody>
              <a:bodyPr/>
              <a:lstStyle/>
              <a:p>
                <a:pPr defTabSz="912791">
                  <a:spcBef>
                    <a:spcPts val="1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Quantum circuits</a:t>
                </a: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Gates</a:t>
                </a: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Universal gate set: A gate set is universal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-bit unitary operator can be approximated to arbitrary accuracy by a quantum circuit from this set</a:t>
                </a: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 entangling gate is on that for an input product state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output state is not a product state (e.g.-CNOT)</a:t>
                </a: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set of states with an entangling 2-qubit gate together with all 1-qubit gates is universal.</a:t>
                </a: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1-qubit gate,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𝑖𝑥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1200"/>
                  </a:spcBef>
                </a:pPr>
                <a:endParaRPr 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447800"/>
                <a:ext cx="7772400" cy="4648200"/>
              </a:xfrm>
              <a:blipFill>
                <a:blip r:embed="rId3"/>
                <a:stretch>
                  <a:fillRect l="-653" t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14147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72298</TotalTime>
  <Words>1816</Words>
  <Application>Microsoft Macintosh PowerPoint</Application>
  <PresentationFormat>On-screen Show (4:3)</PresentationFormat>
  <Paragraphs>331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 Math</vt:lpstr>
      <vt:lpstr>Courier New</vt:lpstr>
      <vt:lpstr>Times New Roman</vt:lpstr>
      <vt:lpstr>Contemporary</vt:lpstr>
      <vt:lpstr>PowerPoint Presentation</vt:lpstr>
      <vt:lpstr>Beam splitters and QM I can safely say that no one understands Quantum Mechanics - Feynman</vt:lpstr>
      <vt:lpstr>Beam splitters and QM Mach-Zender Interferometer</vt:lpstr>
      <vt:lpstr>According to QM Analysis</vt:lpstr>
      <vt:lpstr>Postulates</vt:lpstr>
      <vt:lpstr>Linear Algebra</vt:lpstr>
      <vt:lpstr>Linear Algebra (continued)</vt:lpstr>
      <vt:lpstr>Mixed States</vt:lpstr>
      <vt:lpstr>Circuits and gates</vt:lpstr>
      <vt:lpstr>Common gates</vt:lpstr>
      <vt:lpstr>Common gates</vt:lpstr>
      <vt:lpstr>No Cloning Theorem</vt:lpstr>
      <vt:lpstr>Bell Basis</vt:lpstr>
      <vt:lpstr>Changing Measurement  Basis</vt:lpstr>
      <vt:lpstr>Superdense coding</vt:lpstr>
      <vt:lpstr>Deutch</vt:lpstr>
      <vt:lpstr>Deutch-Josza</vt:lpstr>
      <vt:lpstr>DJ</vt:lpstr>
      <vt:lpstr>Simon</vt:lpstr>
      <vt:lpstr>Important problems</vt:lpstr>
      <vt:lpstr>Phase kick back</vt:lpstr>
      <vt:lpstr>Amplitude Amplification</vt:lpstr>
      <vt:lpstr>Quantum Fourier Transform</vt:lpstr>
      <vt:lpstr>Quantum Fourier Circuit</vt:lpstr>
      <vt:lpstr>Phase Estimation</vt:lpstr>
      <vt:lpstr>Order Finding</vt:lpstr>
      <vt:lpstr>Shor</vt:lpstr>
      <vt:lpstr>Grover</vt:lpstr>
      <vt:lpstr>Factoring</vt:lpstr>
      <vt:lpstr>Discrete log</vt:lpstr>
      <vt:lpstr>Error Correction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Adversaries and  Cryptography</dc:title>
  <dc:subject>Cryptanalysis</dc:subject>
  <dc:creator>John L Manferdelli</dc:creator>
  <cp:lastModifiedBy>John Manferdelli</cp:lastModifiedBy>
  <cp:revision>3559</cp:revision>
  <cp:lastPrinted>2023-08-08T23:26:06Z</cp:lastPrinted>
  <dcterms:created xsi:type="dcterms:W3CDTF">2013-01-28T20:25:58Z</dcterms:created>
  <dcterms:modified xsi:type="dcterms:W3CDTF">2023-08-08T23:26:42Z</dcterms:modified>
</cp:coreProperties>
</file>