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straightforward SP cipher needs twice the hardware: one for encryption (S, P), one for decryption (S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Feistel’s solution:</a:t>
            </a:r>
            <a:br>
              <a:rPr lang="en-US" altLang="zh-TW" sz="20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endParaRPr lang="en-US" altLang="zh-TW" sz="24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v1:  Feistel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27592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48880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16243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55515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819400" y="1972294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     f</a:t>
              </a:r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6013304" y="3156226"/>
            <a:ext cx="298479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775537"/>
            <a:ext cx="8382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If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and 𝝉(L, R)= (R, L), this round  is 𝝉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 R).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𝝉𝝉𝞂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(L,R).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00194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08544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29832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44033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36601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(48 bits)</a:t>
            </a:r>
            <a:endParaRPr lang="en-US" sz="16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66848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Diffusion: permute round output bits</a:t>
            </a:r>
          </a:p>
          <a:p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81000" y="203445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48 bit sub-key for round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f(x)= P(S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…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(x)).  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 permutes the resulting 32 output bits.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round (except last) is 𝜏𝞂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 that 𝜏𝜏= 𝜏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1=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Full DES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So, its inverse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buFontTx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 on applying permutations: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permutations of bit positions, like P above, the table entries consisting of two rows, the top row of which is “in order” means the following.  If t is above b, the bit at b is moved into position t in the permuted bit string.  For example, after applying  P, above, the most significant bit of the output string was at position 16 of the input string.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91000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x)=y.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E: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x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), often m=n.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k,x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is a bijection in second variable.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 in S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Each bit position is a balanced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 is easy to compute but inverse function (with k fixed) is hard to compute without knowledge of k.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hard to compute.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k1||k2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(x)= E’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(x)||E’’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Symmetry 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k,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know plain/cipher text pair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/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number of trials (if k was chosen at random) before success: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vs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biggest: bad key management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barrier is computational not information theoretic.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82000" cy="2819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increase security by encrypting twice or more?</a:t>
            </a:r>
          </a:p>
          <a:p>
            <a:pPr marL="1009650" lvl="1" indent="-60960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x)=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 Maybe.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times is the charm (triple DES).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do it twice, TMTO attack reduces it to little more than one key search time (if you have a lot of memory).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there are K keys (K=2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a plaintext p and sort the pairs (E(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x) for x= 0,1,…, K-1)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for 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Lookup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in the table.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the key.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 all functions (mappings) from a finite 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 finite co-domain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mapping is equally likely to be chosen, |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|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Example.  f : {1, 2, …, 13}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{1, 2, …, 13}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As n tends to infinity, the following are expectations of some parameters associated with a random point in {1, 2, …, n} and a random function from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: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.</a:t>
                </a:r>
              </a:p>
            </p:txBody>
          </p:sp>
        </mc:Choice>
        <mc:Fallback xmlns=""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876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2743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can pre-compute a table of (k,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 for a fixed x, then given corresponding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we can find the key in O(1) time.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Trying random keys takes O(N) time (where N, usually,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is the number of possible keys)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balance “memory” and “time” resources?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not a 50-50 proposition.  Hellman showed we could cut the search time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pre-computing and storing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block length n and key length k are equal: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encryption chains,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m-1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attack a particular unknown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same chosen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to find chains,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unknown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chain (maximum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for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should lie before ciphertext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chain!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M be an invertible n x n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Put c= M(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p+k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M=               , k= (1,1,1)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p= (1,0,1)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c= (1,1,0)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Lesson: linear is bad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6750"/>
              </p:ext>
            </p:extLst>
          </p:nvPr>
        </p:nvGraphicFramePr>
        <p:xfrm>
          <a:off x="2362200" y="3251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51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3200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block cipher has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56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chains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pairs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Time: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find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False alarms, etc.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chain as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where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merge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4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3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507" y="1797676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starting points for each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Pre-computation is 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“memory” and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524000"/>
            <a:ext cx="5413375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balls into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Feller,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Intro. to Probability Theory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-bit key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m, t, 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approximately,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(success) = 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i="1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460" y="1295400"/>
            <a:ext cx="3140340" cy="502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(Coppersmith and Grossman): If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R), &lt; 𝜏,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Netto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 If a and b are chosen at random from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there is a good chance (~¾) that 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/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weak keys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which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Twelve semi-weak keys which come in pairs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are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382000" cy="2590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28 bit quantity has potential symmetries of period 1, 2, 4, 7, and 14.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each of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 a symmetry of period 1; for example,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=0x0000000,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0x1111111.  We can easily figure out a master key (K) that produces such a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(x))=x.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Theorem: 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f(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)= c, is a continuously differentiable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x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into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Jacobian in the y variables is non- zero in a region, there is a function g from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 in over finite fields are polynomials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Reduction in dimension: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Generally (pathological exceptions aside),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(K)⨁c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|1-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called the “bias”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163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distance between two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boolean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functions f and g is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)=#{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X|f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≠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Distance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For Boolean function f(X) and g(X), 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f,D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min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[g(X)∈D]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altLang="zh-TW" sz="2000" dirty="0">
              <a:solidFill>
                <a:schemeClr val="hlink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 function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h(x)= 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(f)= d(f,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RM(1,n).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Balance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f(X) is balanced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iff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Algebraic normal form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(ANF):</a:t>
            </a:r>
            <a:endParaRPr lang="en-US" altLang="zh-TW" sz="2000" i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Example:  f(X)=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+x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deg(f)=1,g(X)=x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deg(g)=2</a:t>
            </a:r>
            <a:endParaRPr lang="en-US" altLang="zh-TW" sz="2000" u="sng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zh-TW" sz="2000" b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Lagrange Interpolation Theorem: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f(x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,…,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has high degree but differs from a linear function at only 1 of 2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r>
              <a:rPr lang="en-US" sz="180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P and P* be inputs to a cipher and C and C* be corresponding outputs with P⨁P*=P’ and C⨁C*=C’.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notation P’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means the “input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”, P’ produces the “output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possible and the distribution is uneven.  This can be used to find keys. 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is called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characteristic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Notation: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{u: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(u)⨁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u⨁x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y’}.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x⨁D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characteristic 0x34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 in S-box 1 from inputs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1⨁35=34,          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(34,d)= {06, 10, 16, 1c, 22, 24, 28, 32}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{7, 10, 17, 1d,  23, 25, 29, 33}= 1⨁D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BAB1E9-AFA3-71B5-12C2-E7B31019DFF3}"/>
              </a:ext>
            </a:extLst>
          </p:cNvPr>
          <p:cNvGrpSpPr/>
          <p:nvPr/>
        </p:nvGrpSpPr>
        <p:grpSpPr>
          <a:xfrm>
            <a:off x="5181600" y="1503283"/>
            <a:ext cx="3754437" cy="4461034"/>
            <a:chOff x="5181600" y="1503283"/>
            <a:chExt cx="3754437" cy="446103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10200" y="1503283"/>
              <a:ext cx="33528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07037" y="5618083"/>
              <a:ext cx="34290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81800" y="2581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81600" y="2438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4864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771034" y="1525588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4676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027093" y="2514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1628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10200" y="228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10200" y="5181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162800" y="518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102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763000" y="2286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2819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763000" y="2667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781800" y="3648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4864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4676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027093" y="3581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10200" y="3429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763000" y="3352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102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7630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181600" y="3505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10200" y="2971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10200" y="3048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781800" y="4639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4864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4676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027093" y="4572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10200" y="4343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763000" y="4343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10200" y="4800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763000" y="47244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181600" y="4419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906090" y="55626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350707" y="3352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350707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06045" y="2286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487969" y="2286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504835" y="3364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504835" y="4355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7467600" y="28194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7848600" y="26024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7467600" y="3886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848600" y="36692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H="1">
              <a:off x="7467600" y="4876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7848600" y="46598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E(x)= 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8 bits of K starting 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F94E7-5EAC-432B-613C-DCB64CA93A1F}"/>
              </a:ext>
            </a:extLst>
          </p:cNvPr>
          <p:cNvGrpSpPr/>
          <p:nvPr/>
        </p:nvGrpSpPr>
        <p:grpSpPr>
          <a:xfrm>
            <a:off x="5562600" y="838201"/>
            <a:ext cx="3276602" cy="5284329"/>
            <a:chOff x="5257800" y="733002"/>
            <a:chExt cx="3657602" cy="538708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562600" y="798876"/>
              <a:ext cx="32766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486401" y="5767116"/>
              <a:ext cx="34290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858000" y="18937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257800" y="17526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5626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15000" y="733002"/>
              <a:ext cx="2895600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775299" y="5704627"/>
              <a:ext cx="689277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438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086406" y="18288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239000" y="129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486400" y="160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486400" y="533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239000" y="533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486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839200" y="1600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486400" y="2133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8392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858000" y="29605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5626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438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086406" y="28956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486400" y="2743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839200" y="2667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4864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839200" y="3048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486400" y="2286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486400" y="2362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858000" y="47893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5626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438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086406" y="47244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486400" y="4572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839200" y="4572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486400" y="4953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839200" y="4876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303838" y="4572000"/>
              <a:ext cx="411162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486400" y="3352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486400" y="3429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858000" y="39511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5626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438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086406" y="38862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486400" y="3733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839200" y="3657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4864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839200" y="4038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486400" y="4343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486400" y="44196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466981" y="16002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466981" y="2678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543181" y="36692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560047" y="44958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42806" y="1600200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9672" y="2602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9672" y="36692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9672" y="4507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5560047" y="4964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8459672" y="49646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5410200" cy="51054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000111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101110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101001 000000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100101 000011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011000 100100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111101 100111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  : 0000 0011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’)  : 1010 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 : 111 101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16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101 001= 010 100.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  010(1001,0011).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1011  100(1100,0111).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1..4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=1001|0011, 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1001|0011.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5..8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1100|0111,k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1111|0100.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K= 00x001101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E3450C-43F0-4E4B-7D07-3C670D342B1E}"/>
              </a:ext>
            </a:extLst>
          </p:cNvPr>
          <p:cNvGrpSpPr/>
          <p:nvPr/>
        </p:nvGrpSpPr>
        <p:grpSpPr>
          <a:xfrm>
            <a:off x="5486400" y="1143000"/>
            <a:ext cx="3535363" cy="4572000"/>
            <a:chOff x="5105400" y="838200"/>
            <a:chExt cx="3840163" cy="4800600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334000" y="8382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16563" y="5029200"/>
              <a:ext cx="34290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05600" y="1981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4102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646744" y="992188"/>
              <a:ext cx="71365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800">
                  <a:latin typeface="Arial" pitchFamily="34" charset="0"/>
                  <a:cs typeface="Arial" pitchFamily="34" charset="0"/>
                </a:rPr>
                <a:t> R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3914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934200" y="1981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086600" y="144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334000" y="1752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334000" y="4648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086600" y="4648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3340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686800" y="1752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334000" y="2286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686800" y="213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705600" y="3048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4102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3914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6934200" y="3048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334000" y="2895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686800" y="2819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334000" y="3352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686800" y="3200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105400" y="2971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334000" y="24384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334000" y="2514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705600" y="4038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4102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3914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6934200" y="4038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334000" y="3810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686800" y="3810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334000" y="4267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686800" y="41910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105400" y="3886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334000" y="3581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334000" y="3581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781800" y="5029200"/>
              <a:ext cx="71365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800">
                  <a:latin typeface="Arial" pitchFamily="34" charset="0"/>
                  <a:cs typeface="Arial" pitchFamily="34" charset="0"/>
                </a:rPr>
                <a:t> R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250462" y="28194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250462" y="38100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305800" y="17526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393334" y="1752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410200" y="28310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410200" y="3821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Cryptanalysis, 4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 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011010 001100.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E(R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’): 0011 1100.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0011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 011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1100 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’= 011 010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001100, 000000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800" dirty="0"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of the pairs with the input differential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’),  produce a conforming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’).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scatter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 at random.  </a:t>
                </a:r>
              </a:p>
              <a:p>
                <a:pPr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endParaRPr lang="en-US" sz="1800" baseline="-25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13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  <a:blipFill>
                <a:blip r:embed="rId2"/>
                <a:stretch>
                  <a:fillRect l="-971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D3907FF-70D4-A2CA-4D06-25C02BE71166}"/>
              </a:ext>
            </a:extLst>
          </p:cNvPr>
          <p:cNvGrpSpPr/>
          <p:nvPr/>
        </p:nvGrpSpPr>
        <p:grpSpPr>
          <a:xfrm>
            <a:off x="5544411" y="1143000"/>
            <a:ext cx="3294789" cy="4800600"/>
            <a:chOff x="5247300" y="1066800"/>
            <a:chExt cx="3599589" cy="502920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648498" y="1122698"/>
              <a:ext cx="2800004" cy="40233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638800" y="5665631"/>
              <a:ext cx="2743195" cy="430369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755476" y="2093122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388033" y="1961886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648498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78731" y="1066800"/>
              <a:ext cx="24508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670576" y="56388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341524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6943965" y="2034557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081058" y="152586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583382" y="1816546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583382" y="5377390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081058" y="5377390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583382" y="1816546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448502" y="1816546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583382" y="2325238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448502" y="217989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755476" y="3110506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648498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341524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6943965" y="3051941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583382" y="2906600"/>
              <a:ext cx="0" cy="2616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448502" y="2833930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583382" y="3342622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448502" y="3197281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388033" y="2979271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583382" y="2470578"/>
              <a:ext cx="286512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583382" y="2543249"/>
              <a:ext cx="286512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755476" y="4783999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674822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341524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6943965" y="4725434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583382" y="4650687"/>
              <a:ext cx="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448502" y="465068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583382" y="5014039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448502" y="4941369"/>
              <a:ext cx="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427374" y="4650687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583382" y="3487963"/>
              <a:ext cx="286512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583382" y="3560633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755476" y="4055220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648498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341524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6943965" y="3996655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583382" y="3851314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448502" y="3778644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583382" y="4287336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448502" y="414199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388033" y="3923984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583382" y="4432677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583382" y="4505347"/>
              <a:ext cx="286512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247300" y="1671205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247300" y="276126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247300" y="3633303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247300" y="4360006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58641" y="1753634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8641" y="277238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8641" y="3789771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8641" y="4589145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61396DAF-07D1-1E52-4195-6683EA49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518" y="4801634"/>
              <a:ext cx="30008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51">
              <a:extLst>
                <a:ext uri="{FF2B5EF4-FFF2-40B4-BE49-F238E27FC236}">
                  <a16:creationId xmlns:a16="http://schemas.microsoft.com/office/drawing/2014/main" id="{F1D8C00B-1478-369F-23FF-42E56E233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1222" y="5004104"/>
              <a:ext cx="58484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 pairs of text, p the probability of a right pair, k the number of keys, 𝛾 the number of suggested keys per right pair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ratio of non-discarded pairs to the total number of pairs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 pairs are binomially distributed and for small p can be Poisson approximated by X ~ P(m, p)</a:t>
                </a: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  <a:blipFill>
                <a:blip r:embed="rId2"/>
                <a:stretch>
                  <a:fillRect l="-90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Crack and distributed net break a DES key in 22.25 hours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(dated)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00128"/>
              </p:ext>
            </p:extLst>
          </p:nvPr>
        </p:nvGraphicFramePr>
        <p:xfrm>
          <a:off x="228600" y="2286000"/>
          <a:ext cx="8610600" cy="257651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077200" cy="2971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and S(X⨁001100)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⨁ S(X⨁11xy00)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influence.  If P=I, there is a 10-round characteristic with p=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-14.5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(but other attacks would be worse).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 holds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 (n-m-1) bits of key.  There are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(n-m-1)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𝛼(P)⨁β(C)= L(k) which holds with L,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𝛼(P)⨁β(C)= L(k),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will “vote” for L(k)=0 or L(k)=1.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1/2+𝝴 requires c 𝝴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𝝴  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M(i)= 64-EE(i).  For 32 bits make the obvious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also refers to the two portions of the plaintext and cipher-text as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we’ll stick with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is a linear relationship over GF(2) in S5 that holds with probability 52/64 (from NS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(010000,1111)= 12: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X[2]⨁Y[1]⨁Y[2]⨁Y[3]⨁Y[4]=K[2]⨁1.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find relations like this using the “Boolean Function” techniques we describe a little later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X[17]⨁F(X,K)[3,8,14,25]= K[26]⨁1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00" y="1251061"/>
            <a:ext cx="4800600" cy="499732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X[17] ⨁Y[3,8,14,25]= K[26] ⨁1,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Holds with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=.66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0B012-6372-CB34-B9F2-D697C1E57D7A}"/>
              </a:ext>
            </a:extLst>
          </p:cNvPr>
          <p:cNvGrpSpPr/>
          <p:nvPr/>
        </p:nvGrpSpPr>
        <p:grpSpPr>
          <a:xfrm>
            <a:off x="4743450" y="1143000"/>
            <a:ext cx="4400550" cy="4724400"/>
            <a:chOff x="4743450" y="11430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200650" y="11430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276850" y="52578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572250" y="2286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972050" y="2209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2768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537325" y="12954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677025" y="54102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2580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800850" y="2286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410450" y="21336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17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95325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20065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200650" y="4953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953250" y="4953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20065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55345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20065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55345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572250" y="3352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2768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2580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800850" y="3352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675562" y="32004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20065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55345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20065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55345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972050" y="32766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20065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20065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572250" y="4343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2768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2580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800850" y="4343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675562" y="41910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200650" y="4191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55345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200650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553450" y="4495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5018087" y="4191000"/>
              <a:ext cx="411163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Math1Mono"/>
                </a:rPr>
                <a:t>⨁</a:t>
              </a:r>
              <a:endParaRPr kumimoji="1" lang="en-US" sz="2400">
                <a:latin typeface="Math1" pitchFamily="2" charset="2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20065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20065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258050" y="2590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629650" y="24384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258050" y="3657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629650" y="3505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258050" y="4648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539163" y="4497945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353050" y="2219980"/>
              <a:ext cx="114300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</a:t>
              </a:r>
            </a:p>
            <a:p>
              <a:r>
                <a:rPr lang="en-US" sz="1400">
                  <a:latin typeface="Arial" pitchFamily="34" charset="0"/>
                </a:rPr>
                <a:t>3,8,14,25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886450" y="32004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962650" y="41910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743450" y="3124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743450" y="40386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743450" y="1981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553450" y="19812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553450" y="3048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629650" y="40386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(1≦i≦n) be independent random variables whose values are 0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Then the probability that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q=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[1,n-1]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+(1-q)(1-p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X,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independent, identically distributed random variables and let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…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m= E(X) and σ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=E((X-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Finally set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)/(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n(x)= 1/(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√2π)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exp(-x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∫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a≦T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≦ b)= 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N(-∞,0)=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First serious needs for civilian encryption (in electronic banking), 1970’s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IBM’s response: Lucifer, an iterated SP cipher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(v0):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Two fixed, 4x4 s-boxes,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0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&amp;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fixed permutation P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determine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which s-box is to be 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used at each position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x 64/4 = 128 key bits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  <p:sp>
        <p:nvSpPr>
          <p:cNvPr id="169" name="Date Placeholder 168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½+𝜖, 1-p= ½-𝜖.  Let L(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k,P,E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(P))=0 be an equation over GF(2) that holds with probability p. 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p, E((X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p(1-p)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(1-p)(0-p)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p(1-p). Let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Fixing n, what is the probability that more than half the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just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 –𝜖√n/√(1/4–𝜖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)).  If n=d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𝜖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 –d/ 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or, if 𝜖 is small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𝞂-2d).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numerical values: d= .25, N(-.5, ∞) = .69, d= .5, N(-1, ∞) = .84,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d= 1, N(-2, ∞) = .98, d= 1.5, N(-3, ∞) = .999.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43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Thank you,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" y="202565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Round keys are used only for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xor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70372</TotalTime>
  <Words>7580</Words>
  <Application>Microsoft Macintosh PowerPoint</Application>
  <PresentationFormat>Letter Paper (8.5x11 in)</PresentationFormat>
  <Paragraphs>1050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Arial Unicode MS</vt:lpstr>
      <vt:lpstr>Arial</vt:lpstr>
      <vt:lpstr>Calibri</vt:lpstr>
      <vt:lpstr>Cambria Math</vt:lpstr>
      <vt:lpstr>Courier New</vt:lpstr>
      <vt:lpstr>French Script MT</vt:lpstr>
      <vt:lpstr>Math1</vt:lpstr>
      <vt:lpstr>Math1Mono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Cryptanalysis,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3201</cp:revision>
  <cp:lastPrinted>2023-11-04T03:16:08Z</cp:lastPrinted>
  <dcterms:created xsi:type="dcterms:W3CDTF">2013-05-03T01:10:03Z</dcterms:created>
  <dcterms:modified xsi:type="dcterms:W3CDTF">2023-11-04T03:57:47Z</dcterms:modified>
</cp:coreProperties>
</file>