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9"/>
  </p:notesMasterIdLst>
  <p:handoutMasterIdLst>
    <p:handoutMasterId r:id="rId40"/>
  </p:handoutMasterIdLst>
  <p:sldIdLst>
    <p:sldId id="3175" r:id="rId2"/>
    <p:sldId id="3772" r:id="rId3"/>
    <p:sldId id="3539" r:id="rId4"/>
    <p:sldId id="3778" r:id="rId5"/>
    <p:sldId id="3545" r:id="rId6"/>
    <p:sldId id="3773" r:id="rId7"/>
    <p:sldId id="3760" r:id="rId8"/>
    <p:sldId id="3541" r:id="rId9"/>
    <p:sldId id="3779" r:id="rId10"/>
    <p:sldId id="3775" r:id="rId11"/>
    <p:sldId id="3776" r:id="rId12"/>
    <p:sldId id="3730" r:id="rId13"/>
    <p:sldId id="3801" r:id="rId14"/>
    <p:sldId id="3542" r:id="rId15"/>
    <p:sldId id="3774" r:id="rId16"/>
    <p:sldId id="3546" r:id="rId17"/>
    <p:sldId id="3780" r:id="rId18"/>
    <p:sldId id="3781" r:id="rId19"/>
    <p:sldId id="3782" r:id="rId20"/>
    <p:sldId id="3783" r:id="rId21"/>
    <p:sldId id="3784" r:id="rId22"/>
    <p:sldId id="3785" r:id="rId23"/>
    <p:sldId id="3799" r:id="rId24"/>
    <p:sldId id="3800" r:id="rId25"/>
    <p:sldId id="3786" r:id="rId26"/>
    <p:sldId id="3788" r:id="rId27"/>
    <p:sldId id="3794" r:id="rId28"/>
    <p:sldId id="3790" r:id="rId29"/>
    <p:sldId id="3795" r:id="rId30"/>
    <p:sldId id="3791" r:id="rId31"/>
    <p:sldId id="3796" r:id="rId32"/>
    <p:sldId id="3792" r:id="rId33"/>
    <p:sldId id="3797" r:id="rId34"/>
    <p:sldId id="3793" r:id="rId35"/>
    <p:sldId id="3798" r:id="rId36"/>
    <p:sldId id="3787" r:id="rId37"/>
    <p:sldId id="3789" r:id="rId38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7">
          <p15:clr>
            <a:srgbClr val="A4A3A4"/>
          </p15:clr>
        </p15:guide>
        <p15:guide id="2" pos="220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33CC33"/>
    <a:srgbClr val="006600"/>
    <a:srgbClr val="00FFFF"/>
    <a:srgbClr val="66FF66"/>
    <a:srgbClr val="0080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14" autoAdjust="0"/>
    <p:restoredTop sz="50000" autoAdjust="0"/>
  </p:normalViewPr>
  <p:slideViewPr>
    <p:cSldViewPr>
      <p:cViewPr varScale="1">
        <p:scale>
          <a:sx n="107" d="100"/>
          <a:sy n="107" d="100"/>
        </p:scale>
        <p:origin x="206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35576"/>
    </p:cViewPr>
  </p:sorterViewPr>
  <p:notesViewPr>
    <p:cSldViewPr>
      <p:cViewPr varScale="1">
        <p:scale>
          <a:sx n="37" d="100"/>
          <a:sy n="37" d="100"/>
        </p:scale>
        <p:origin x="-1440" y="-90"/>
      </p:cViewPr>
      <p:guideLst>
        <p:guide orient="horz" pos="2927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9F41C62-24AD-4422-86EA-3510476326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787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5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4838"/>
            <a:ext cx="5140325" cy="41846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A4E4DDF-A3B5-4DC0-AAB1-D8EC8F9D7F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658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492564-7EEC-4951-9C3D-AC844AFB5CD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168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492564-7EEC-4951-9C3D-AC844AFB5CD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77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8841DB-0606-45C4-B4EB-2C66112FDD5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07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912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942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278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472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833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838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587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60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492564-7EEC-4951-9C3D-AC844AFB5CD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502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998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122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117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687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904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74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027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481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886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87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8CEB05-1BDE-4208-B714-42CD0669A35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495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606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452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54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492564-7EEC-4951-9C3D-AC844AFB5CD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91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492564-7EEC-4951-9C3D-AC844AFB5CD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32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492564-7EEC-4951-9C3D-AC844AFB5CD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4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492564-7EEC-4951-9C3D-AC844AFB5CD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62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492564-7EEC-4951-9C3D-AC844AFB5CD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19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71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invGray">
          <a:xfrm>
            <a:off x="0" y="1295400"/>
            <a:ext cx="9142413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 rot="-5400000">
            <a:off x="0" y="2514600"/>
            <a:ext cx="1909763" cy="1909763"/>
            <a:chOff x="0" y="1584"/>
            <a:chExt cx="1203" cy="1203"/>
          </a:xfrm>
        </p:grpSpPr>
        <p:sp>
          <p:nvSpPr>
            <p:cNvPr id="6" name="Freeform 25"/>
            <p:cNvSpPr>
              <a:spLocks/>
            </p:cNvSpPr>
            <p:nvPr/>
          </p:nvSpPr>
          <p:spPr bwMode="invGray">
            <a:xfrm>
              <a:off x="0" y="1632"/>
              <a:ext cx="443" cy="1033"/>
            </a:xfrm>
            <a:custGeom>
              <a:avLst/>
              <a:gdLst/>
              <a:ahLst/>
              <a:cxnLst>
                <a:cxn ang="0">
                  <a:pos x="290" y="1016"/>
                </a:cxn>
                <a:cxn ang="0">
                  <a:pos x="316" y="974"/>
                </a:cxn>
                <a:cxn ang="0">
                  <a:pos x="354" y="920"/>
                </a:cxn>
                <a:cxn ang="0">
                  <a:pos x="384" y="884"/>
                </a:cxn>
                <a:cxn ang="0">
                  <a:pos x="381" y="832"/>
                </a:cxn>
                <a:cxn ang="0">
                  <a:pos x="370" y="794"/>
                </a:cxn>
                <a:cxn ang="0">
                  <a:pos x="361" y="760"/>
                </a:cxn>
                <a:cxn ang="0">
                  <a:pos x="361" y="734"/>
                </a:cxn>
                <a:cxn ang="0">
                  <a:pos x="359" y="707"/>
                </a:cxn>
                <a:cxn ang="0">
                  <a:pos x="373" y="691"/>
                </a:cxn>
                <a:cxn ang="0">
                  <a:pos x="391" y="686"/>
                </a:cxn>
                <a:cxn ang="0">
                  <a:pos x="395" y="680"/>
                </a:cxn>
                <a:cxn ang="0">
                  <a:pos x="390" y="671"/>
                </a:cxn>
                <a:cxn ang="0">
                  <a:pos x="386" y="660"/>
                </a:cxn>
                <a:cxn ang="0">
                  <a:pos x="437" y="635"/>
                </a:cxn>
                <a:cxn ang="0">
                  <a:pos x="442" y="619"/>
                </a:cxn>
                <a:cxn ang="0">
                  <a:pos x="438" y="604"/>
                </a:cxn>
                <a:cxn ang="0">
                  <a:pos x="400" y="543"/>
                </a:cxn>
                <a:cxn ang="0">
                  <a:pos x="384" y="474"/>
                </a:cxn>
                <a:cxn ang="0">
                  <a:pos x="354" y="455"/>
                </a:cxn>
                <a:cxn ang="0">
                  <a:pos x="326" y="433"/>
                </a:cxn>
                <a:cxn ang="0">
                  <a:pos x="312" y="411"/>
                </a:cxn>
                <a:cxn ang="0">
                  <a:pos x="307" y="391"/>
                </a:cxn>
                <a:cxn ang="0">
                  <a:pos x="290" y="339"/>
                </a:cxn>
                <a:cxn ang="0">
                  <a:pos x="308" y="289"/>
                </a:cxn>
                <a:cxn ang="0">
                  <a:pos x="298" y="278"/>
                </a:cxn>
                <a:cxn ang="0">
                  <a:pos x="280" y="307"/>
                </a:cxn>
                <a:cxn ang="0">
                  <a:pos x="269" y="283"/>
                </a:cxn>
                <a:cxn ang="0">
                  <a:pos x="272" y="224"/>
                </a:cxn>
                <a:cxn ang="0">
                  <a:pos x="280" y="177"/>
                </a:cxn>
                <a:cxn ang="0">
                  <a:pos x="280" y="146"/>
                </a:cxn>
                <a:cxn ang="0">
                  <a:pos x="281" y="123"/>
                </a:cxn>
                <a:cxn ang="0">
                  <a:pos x="290" y="104"/>
                </a:cxn>
                <a:cxn ang="0">
                  <a:pos x="296" y="97"/>
                </a:cxn>
                <a:cxn ang="0">
                  <a:pos x="298" y="94"/>
                </a:cxn>
                <a:cxn ang="0">
                  <a:pos x="301" y="92"/>
                </a:cxn>
                <a:cxn ang="0">
                  <a:pos x="307" y="83"/>
                </a:cxn>
                <a:cxn ang="0">
                  <a:pos x="317" y="79"/>
                </a:cxn>
                <a:cxn ang="0">
                  <a:pos x="328" y="77"/>
                </a:cxn>
                <a:cxn ang="0">
                  <a:pos x="337" y="74"/>
                </a:cxn>
                <a:cxn ang="0">
                  <a:pos x="345" y="67"/>
                </a:cxn>
                <a:cxn ang="0">
                  <a:pos x="337" y="50"/>
                </a:cxn>
                <a:cxn ang="0">
                  <a:pos x="337" y="47"/>
                </a:cxn>
                <a:cxn ang="0">
                  <a:pos x="337" y="43"/>
                </a:cxn>
                <a:cxn ang="0">
                  <a:pos x="337" y="41"/>
                </a:cxn>
                <a:cxn ang="0">
                  <a:pos x="334" y="38"/>
                </a:cxn>
                <a:cxn ang="0">
                  <a:pos x="321" y="21"/>
                </a:cxn>
                <a:cxn ang="0">
                  <a:pos x="316" y="0"/>
                </a:cxn>
                <a:cxn ang="0">
                  <a:pos x="188" y="94"/>
                </a:cxn>
                <a:cxn ang="0">
                  <a:pos x="88" y="218"/>
                </a:cxn>
                <a:cxn ang="0">
                  <a:pos x="21" y="366"/>
                </a:cxn>
                <a:cxn ang="0">
                  <a:pos x="0" y="530"/>
                </a:cxn>
                <a:cxn ang="0">
                  <a:pos x="20" y="680"/>
                </a:cxn>
                <a:cxn ang="0">
                  <a:pos x="74" y="819"/>
                </a:cxn>
                <a:cxn ang="0">
                  <a:pos x="160" y="938"/>
                </a:cxn>
                <a:cxn ang="0">
                  <a:pos x="272" y="1032"/>
                </a:cxn>
              </a:cxnLst>
              <a:rect l="0" t="0" r="r" b="b"/>
              <a:pathLst>
                <a:path w="443" h="1033">
                  <a:moveTo>
                    <a:pt x="272" y="1032"/>
                  </a:moveTo>
                  <a:lnTo>
                    <a:pt x="290" y="1016"/>
                  </a:lnTo>
                  <a:lnTo>
                    <a:pt x="301" y="992"/>
                  </a:lnTo>
                  <a:lnTo>
                    <a:pt x="316" y="974"/>
                  </a:lnTo>
                  <a:lnTo>
                    <a:pt x="328" y="955"/>
                  </a:lnTo>
                  <a:lnTo>
                    <a:pt x="354" y="920"/>
                  </a:lnTo>
                  <a:lnTo>
                    <a:pt x="373" y="904"/>
                  </a:lnTo>
                  <a:lnTo>
                    <a:pt x="384" y="884"/>
                  </a:lnTo>
                  <a:lnTo>
                    <a:pt x="390" y="848"/>
                  </a:lnTo>
                  <a:lnTo>
                    <a:pt x="381" y="832"/>
                  </a:lnTo>
                  <a:lnTo>
                    <a:pt x="375" y="812"/>
                  </a:lnTo>
                  <a:lnTo>
                    <a:pt x="370" y="794"/>
                  </a:lnTo>
                  <a:lnTo>
                    <a:pt x="361" y="774"/>
                  </a:lnTo>
                  <a:lnTo>
                    <a:pt x="361" y="760"/>
                  </a:lnTo>
                  <a:lnTo>
                    <a:pt x="361" y="747"/>
                  </a:lnTo>
                  <a:lnTo>
                    <a:pt x="361" y="734"/>
                  </a:lnTo>
                  <a:lnTo>
                    <a:pt x="359" y="722"/>
                  </a:lnTo>
                  <a:lnTo>
                    <a:pt x="359" y="707"/>
                  </a:lnTo>
                  <a:lnTo>
                    <a:pt x="364" y="698"/>
                  </a:lnTo>
                  <a:lnTo>
                    <a:pt x="373" y="691"/>
                  </a:lnTo>
                  <a:lnTo>
                    <a:pt x="390" y="686"/>
                  </a:lnTo>
                  <a:lnTo>
                    <a:pt x="391" y="686"/>
                  </a:lnTo>
                  <a:lnTo>
                    <a:pt x="395" y="682"/>
                  </a:lnTo>
                  <a:lnTo>
                    <a:pt x="395" y="680"/>
                  </a:lnTo>
                  <a:lnTo>
                    <a:pt x="395" y="677"/>
                  </a:lnTo>
                  <a:lnTo>
                    <a:pt x="390" y="671"/>
                  </a:lnTo>
                  <a:lnTo>
                    <a:pt x="386" y="666"/>
                  </a:lnTo>
                  <a:lnTo>
                    <a:pt x="386" y="660"/>
                  </a:lnTo>
                  <a:lnTo>
                    <a:pt x="395" y="655"/>
                  </a:lnTo>
                  <a:lnTo>
                    <a:pt x="437" y="635"/>
                  </a:lnTo>
                  <a:lnTo>
                    <a:pt x="442" y="626"/>
                  </a:lnTo>
                  <a:lnTo>
                    <a:pt x="442" y="619"/>
                  </a:lnTo>
                  <a:lnTo>
                    <a:pt x="442" y="613"/>
                  </a:lnTo>
                  <a:lnTo>
                    <a:pt x="438" y="604"/>
                  </a:lnTo>
                  <a:lnTo>
                    <a:pt x="417" y="577"/>
                  </a:lnTo>
                  <a:lnTo>
                    <a:pt x="400" y="543"/>
                  </a:lnTo>
                  <a:lnTo>
                    <a:pt x="391" y="511"/>
                  </a:lnTo>
                  <a:lnTo>
                    <a:pt x="384" y="474"/>
                  </a:lnTo>
                  <a:lnTo>
                    <a:pt x="368" y="465"/>
                  </a:lnTo>
                  <a:lnTo>
                    <a:pt x="354" y="455"/>
                  </a:lnTo>
                  <a:lnTo>
                    <a:pt x="339" y="444"/>
                  </a:lnTo>
                  <a:lnTo>
                    <a:pt x="326" y="433"/>
                  </a:lnTo>
                  <a:lnTo>
                    <a:pt x="317" y="422"/>
                  </a:lnTo>
                  <a:lnTo>
                    <a:pt x="312" y="411"/>
                  </a:lnTo>
                  <a:lnTo>
                    <a:pt x="308" y="402"/>
                  </a:lnTo>
                  <a:lnTo>
                    <a:pt x="307" y="391"/>
                  </a:lnTo>
                  <a:lnTo>
                    <a:pt x="285" y="363"/>
                  </a:lnTo>
                  <a:lnTo>
                    <a:pt x="290" y="339"/>
                  </a:lnTo>
                  <a:lnTo>
                    <a:pt x="301" y="314"/>
                  </a:lnTo>
                  <a:lnTo>
                    <a:pt x="308" y="289"/>
                  </a:lnTo>
                  <a:lnTo>
                    <a:pt x="308" y="267"/>
                  </a:lnTo>
                  <a:lnTo>
                    <a:pt x="298" y="278"/>
                  </a:lnTo>
                  <a:lnTo>
                    <a:pt x="287" y="294"/>
                  </a:lnTo>
                  <a:lnTo>
                    <a:pt x="280" y="307"/>
                  </a:lnTo>
                  <a:lnTo>
                    <a:pt x="272" y="314"/>
                  </a:lnTo>
                  <a:lnTo>
                    <a:pt x="269" y="283"/>
                  </a:lnTo>
                  <a:lnTo>
                    <a:pt x="271" y="254"/>
                  </a:lnTo>
                  <a:lnTo>
                    <a:pt x="272" y="224"/>
                  </a:lnTo>
                  <a:lnTo>
                    <a:pt x="272" y="195"/>
                  </a:lnTo>
                  <a:lnTo>
                    <a:pt x="280" y="177"/>
                  </a:lnTo>
                  <a:lnTo>
                    <a:pt x="280" y="164"/>
                  </a:lnTo>
                  <a:lnTo>
                    <a:pt x="280" y="146"/>
                  </a:lnTo>
                  <a:lnTo>
                    <a:pt x="281" y="133"/>
                  </a:lnTo>
                  <a:lnTo>
                    <a:pt x="281" y="123"/>
                  </a:lnTo>
                  <a:lnTo>
                    <a:pt x="285" y="113"/>
                  </a:lnTo>
                  <a:lnTo>
                    <a:pt x="290" y="104"/>
                  </a:lnTo>
                  <a:lnTo>
                    <a:pt x="296" y="97"/>
                  </a:lnTo>
                  <a:lnTo>
                    <a:pt x="296" y="97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301" y="92"/>
                  </a:lnTo>
                  <a:lnTo>
                    <a:pt x="303" y="86"/>
                  </a:lnTo>
                  <a:lnTo>
                    <a:pt x="307" y="83"/>
                  </a:lnTo>
                  <a:lnTo>
                    <a:pt x="308" y="83"/>
                  </a:lnTo>
                  <a:lnTo>
                    <a:pt x="317" y="79"/>
                  </a:lnTo>
                  <a:lnTo>
                    <a:pt x="323" y="77"/>
                  </a:lnTo>
                  <a:lnTo>
                    <a:pt x="328" y="77"/>
                  </a:lnTo>
                  <a:lnTo>
                    <a:pt x="334" y="74"/>
                  </a:lnTo>
                  <a:lnTo>
                    <a:pt x="337" y="74"/>
                  </a:lnTo>
                  <a:lnTo>
                    <a:pt x="339" y="72"/>
                  </a:lnTo>
                  <a:lnTo>
                    <a:pt x="345" y="67"/>
                  </a:lnTo>
                  <a:lnTo>
                    <a:pt x="345" y="63"/>
                  </a:lnTo>
                  <a:lnTo>
                    <a:pt x="337" y="50"/>
                  </a:lnTo>
                  <a:lnTo>
                    <a:pt x="337" y="50"/>
                  </a:lnTo>
                  <a:lnTo>
                    <a:pt x="337" y="47"/>
                  </a:lnTo>
                  <a:lnTo>
                    <a:pt x="337" y="47"/>
                  </a:lnTo>
                  <a:lnTo>
                    <a:pt x="337" y="43"/>
                  </a:lnTo>
                  <a:lnTo>
                    <a:pt x="337" y="43"/>
                  </a:lnTo>
                  <a:lnTo>
                    <a:pt x="337" y="41"/>
                  </a:lnTo>
                  <a:lnTo>
                    <a:pt x="334" y="41"/>
                  </a:lnTo>
                  <a:lnTo>
                    <a:pt x="334" y="38"/>
                  </a:lnTo>
                  <a:lnTo>
                    <a:pt x="328" y="30"/>
                  </a:lnTo>
                  <a:lnTo>
                    <a:pt x="321" y="21"/>
                  </a:lnTo>
                  <a:lnTo>
                    <a:pt x="317" y="11"/>
                  </a:lnTo>
                  <a:lnTo>
                    <a:pt x="316" y="0"/>
                  </a:lnTo>
                  <a:lnTo>
                    <a:pt x="249" y="41"/>
                  </a:lnTo>
                  <a:lnTo>
                    <a:pt x="188" y="94"/>
                  </a:lnTo>
                  <a:lnTo>
                    <a:pt x="133" y="151"/>
                  </a:lnTo>
                  <a:lnTo>
                    <a:pt x="88" y="218"/>
                  </a:lnTo>
                  <a:lnTo>
                    <a:pt x="50" y="289"/>
                  </a:lnTo>
                  <a:lnTo>
                    <a:pt x="21" y="366"/>
                  </a:lnTo>
                  <a:lnTo>
                    <a:pt x="5" y="446"/>
                  </a:lnTo>
                  <a:lnTo>
                    <a:pt x="0" y="530"/>
                  </a:lnTo>
                  <a:lnTo>
                    <a:pt x="5" y="608"/>
                  </a:lnTo>
                  <a:lnTo>
                    <a:pt x="20" y="680"/>
                  </a:lnTo>
                  <a:lnTo>
                    <a:pt x="45" y="751"/>
                  </a:lnTo>
                  <a:lnTo>
                    <a:pt x="74" y="819"/>
                  </a:lnTo>
                  <a:lnTo>
                    <a:pt x="114" y="879"/>
                  </a:lnTo>
                  <a:lnTo>
                    <a:pt x="160" y="938"/>
                  </a:lnTo>
                  <a:lnTo>
                    <a:pt x="215" y="987"/>
                  </a:lnTo>
                  <a:lnTo>
                    <a:pt x="272" y="1032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invGray">
            <a:xfrm>
              <a:off x="368" y="1584"/>
              <a:ext cx="824" cy="1203"/>
            </a:xfrm>
            <a:custGeom>
              <a:avLst/>
              <a:gdLst/>
              <a:ahLst/>
              <a:cxnLst>
                <a:cxn ang="0">
                  <a:pos x="796" y="688"/>
                </a:cxn>
                <a:cxn ang="0">
                  <a:pos x="756" y="641"/>
                </a:cxn>
                <a:cxn ang="0">
                  <a:pos x="812" y="615"/>
                </a:cxn>
                <a:cxn ang="0">
                  <a:pos x="814" y="502"/>
                </a:cxn>
                <a:cxn ang="0">
                  <a:pos x="705" y="247"/>
                </a:cxn>
                <a:cxn ang="0">
                  <a:pos x="651" y="262"/>
                </a:cxn>
                <a:cxn ang="0">
                  <a:pos x="574" y="289"/>
                </a:cxn>
                <a:cxn ang="0">
                  <a:pos x="536" y="258"/>
                </a:cxn>
                <a:cxn ang="0">
                  <a:pos x="563" y="170"/>
                </a:cxn>
                <a:cxn ang="0">
                  <a:pos x="532" y="81"/>
                </a:cxn>
                <a:cxn ang="0">
                  <a:pos x="455" y="56"/>
                </a:cxn>
                <a:cxn ang="0">
                  <a:pos x="484" y="150"/>
                </a:cxn>
                <a:cxn ang="0">
                  <a:pos x="465" y="190"/>
                </a:cxn>
                <a:cxn ang="0">
                  <a:pos x="442" y="200"/>
                </a:cxn>
                <a:cxn ang="0">
                  <a:pos x="419" y="164"/>
                </a:cxn>
                <a:cxn ang="0">
                  <a:pos x="381" y="108"/>
                </a:cxn>
                <a:cxn ang="0">
                  <a:pos x="406" y="108"/>
                </a:cxn>
                <a:cxn ang="0">
                  <a:pos x="424" y="72"/>
                </a:cxn>
                <a:cxn ang="0">
                  <a:pos x="325" y="0"/>
                </a:cxn>
                <a:cxn ang="0">
                  <a:pos x="281" y="27"/>
                </a:cxn>
                <a:cxn ang="0">
                  <a:pos x="240" y="72"/>
                </a:cxn>
                <a:cxn ang="0">
                  <a:pos x="209" y="114"/>
                </a:cxn>
                <a:cxn ang="0">
                  <a:pos x="209" y="150"/>
                </a:cxn>
                <a:cxn ang="0">
                  <a:pos x="240" y="164"/>
                </a:cxn>
                <a:cxn ang="0">
                  <a:pos x="209" y="222"/>
                </a:cxn>
                <a:cxn ang="0">
                  <a:pos x="213" y="242"/>
                </a:cxn>
                <a:cxn ang="0">
                  <a:pos x="267" y="222"/>
                </a:cxn>
                <a:cxn ang="0">
                  <a:pos x="303" y="170"/>
                </a:cxn>
                <a:cxn ang="0">
                  <a:pos x="354" y="231"/>
                </a:cxn>
                <a:cxn ang="0">
                  <a:pos x="372" y="291"/>
                </a:cxn>
                <a:cxn ang="0">
                  <a:pos x="348" y="294"/>
                </a:cxn>
                <a:cxn ang="0">
                  <a:pos x="298" y="309"/>
                </a:cxn>
                <a:cxn ang="0">
                  <a:pos x="323" y="330"/>
                </a:cxn>
                <a:cxn ang="0">
                  <a:pos x="260" y="339"/>
                </a:cxn>
                <a:cxn ang="0">
                  <a:pos x="189" y="411"/>
                </a:cxn>
                <a:cxn ang="0">
                  <a:pos x="184" y="469"/>
                </a:cxn>
                <a:cxn ang="0">
                  <a:pos x="148" y="435"/>
                </a:cxn>
                <a:cxn ang="0">
                  <a:pos x="83" y="402"/>
                </a:cxn>
                <a:cxn ang="0">
                  <a:pos x="0" y="455"/>
                </a:cxn>
                <a:cxn ang="0">
                  <a:pos x="54" y="496"/>
                </a:cxn>
                <a:cxn ang="0">
                  <a:pos x="74" y="485"/>
                </a:cxn>
                <a:cxn ang="0">
                  <a:pos x="54" y="608"/>
                </a:cxn>
                <a:cxn ang="0">
                  <a:pos x="132" y="641"/>
                </a:cxn>
                <a:cxn ang="0">
                  <a:pos x="195" y="661"/>
                </a:cxn>
                <a:cxn ang="0">
                  <a:pos x="249" y="744"/>
                </a:cxn>
                <a:cxn ang="0">
                  <a:pos x="334" y="886"/>
                </a:cxn>
                <a:cxn ang="0">
                  <a:pos x="391" y="1007"/>
                </a:cxn>
                <a:cxn ang="0">
                  <a:pos x="292" y="1052"/>
                </a:cxn>
                <a:cxn ang="0">
                  <a:pos x="182" y="1105"/>
                </a:cxn>
                <a:cxn ang="0">
                  <a:pos x="68" y="1180"/>
                </a:cxn>
                <a:cxn ang="0">
                  <a:pos x="200" y="1202"/>
                </a:cxn>
                <a:cxn ang="0">
                  <a:pos x="417" y="1168"/>
                </a:cxn>
                <a:cxn ang="0">
                  <a:pos x="613" y="1052"/>
                </a:cxn>
                <a:cxn ang="0">
                  <a:pos x="610" y="929"/>
                </a:cxn>
                <a:cxn ang="0">
                  <a:pos x="543" y="888"/>
                </a:cxn>
                <a:cxn ang="0">
                  <a:pos x="567" y="791"/>
                </a:cxn>
                <a:cxn ang="0">
                  <a:pos x="655" y="738"/>
                </a:cxn>
                <a:cxn ang="0">
                  <a:pos x="725" y="713"/>
                </a:cxn>
                <a:cxn ang="0">
                  <a:pos x="792" y="729"/>
                </a:cxn>
              </a:cxnLst>
              <a:rect l="0" t="0" r="r" b="b"/>
              <a:pathLst>
                <a:path w="824" h="1203">
                  <a:moveTo>
                    <a:pt x="803" y="736"/>
                  </a:moveTo>
                  <a:lnTo>
                    <a:pt x="807" y="724"/>
                  </a:lnTo>
                  <a:lnTo>
                    <a:pt x="808" y="713"/>
                  </a:lnTo>
                  <a:lnTo>
                    <a:pt x="812" y="702"/>
                  </a:lnTo>
                  <a:lnTo>
                    <a:pt x="814" y="691"/>
                  </a:lnTo>
                  <a:lnTo>
                    <a:pt x="803" y="691"/>
                  </a:lnTo>
                  <a:lnTo>
                    <a:pt x="796" y="688"/>
                  </a:lnTo>
                  <a:lnTo>
                    <a:pt x="783" y="686"/>
                  </a:lnTo>
                  <a:lnTo>
                    <a:pt x="776" y="680"/>
                  </a:lnTo>
                  <a:lnTo>
                    <a:pt x="770" y="675"/>
                  </a:lnTo>
                  <a:lnTo>
                    <a:pt x="767" y="666"/>
                  </a:lnTo>
                  <a:lnTo>
                    <a:pt x="761" y="661"/>
                  </a:lnTo>
                  <a:lnTo>
                    <a:pt x="760" y="655"/>
                  </a:lnTo>
                  <a:lnTo>
                    <a:pt x="756" y="641"/>
                  </a:lnTo>
                  <a:lnTo>
                    <a:pt x="756" y="624"/>
                  </a:lnTo>
                  <a:lnTo>
                    <a:pt x="760" y="610"/>
                  </a:lnTo>
                  <a:lnTo>
                    <a:pt x="767" y="599"/>
                  </a:lnTo>
                  <a:lnTo>
                    <a:pt x="781" y="597"/>
                  </a:lnTo>
                  <a:lnTo>
                    <a:pt x="792" y="599"/>
                  </a:lnTo>
                  <a:lnTo>
                    <a:pt x="803" y="608"/>
                  </a:lnTo>
                  <a:lnTo>
                    <a:pt x="812" y="615"/>
                  </a:lnTo>
                  <a:lnTo>
                    <a:pt x="819" y="628"/>
                  </a:lnTo>
                  <a:lnTo>
                    <a:pt x="823" y="619"/>
                  </a:lnTo>
                  <a:lnTo>
                    <a:pt x="823" y="610"/>
                  </a:lnTo>
                  <a:lnTo>
                    <a:pt x="823" y="605"/>
                  </a:lnTo>
                  <a:lnTo>
                    <a:pt x="823" y="597"/>
                  </a:lnTo>
                  <a:lnTo>
                    <a:pt x="819" y="549"/>
                  </a:lnTo>
                  <a:lnTo>
                    <a:pt x="814" y="502"/>
                  </a:lnTo>
                  <a:lnTo>
                    <a:pt x="807" y="455"/>
                  </a:lnTo>
                  <a:lnTo>
                    <a:pt x="792" y="411"/>
                  </a:lnTo>
                  <a:lnTo>
                    <a:pt x="776" y="366"/>
                  </a:lnTo>
                  <a:lnTo>
                    <a:pt x="756" y="325"/>
                  </a:lnTo>
                  <a:lnTo>
                    <a:pt x="734" y="285"/>
                  </a:lnTo>
                  <a:lnTo>
                    <a:pt x="709" y="247"/>
                  </a:lnTo>
                  <a:lnTo>
                    <a:pt x="705" y="247"/>
                  </a:lnTo>
                  <a:lnTo>
                    <a:pt x="702" y="244"/>
                  </a:lnTo>
                  <a:lnTo>
                    <a:pt x="698" y="244"/>
                  </a:lnTo>
                  <a:lnTo>
                    <a:pt x="693" y="242"/>
                  </a:lnTo>
                  <a:lnTo>
                    <a:pt x="677" y="253"/>
                  </a:lnTo>
                  <a:lnTo>
                    <a:pt x="668" y="254"/>
                  </a:lnTo>
                  <a:lnTo>
                    <a:pt x="660" y="258"/>
                  </a:lnTo>
                  <a:lnTo>
                    <a:pt x="651" y="262"/>
                  </a:lnTo>
                  <a:lnTo>
                    <a:pt x="642" y="264"/>
                  </a:lnTo>
                  <a:lnTo>
                    <a:pt x="631" y="267"/>
                  </a:lnTo>
                  <a:lnTo>
                    <a:pt x="619" y="273"/>
                  </a:lnTo>
                  <a:lnTo>
                    <a:pt x="606" y="278"/>
                  </a:lnTo>
                  <a:lnTo>
                    <a:pt x="594" y="283"/>
                  </a:lnTo>
                  <a:lnTo>
                    <a:pt x="583" y="285"/>
                  </a:lnTo>
                  <a:lnTo>
                    <a:pt x="574" y="289"/>
                  </a:lnTo>
                  <a:lnTo>
                    <a:pt x="567" y="291"/>
                  </a:lnTo>
                  <a:lnTo>
                    <a:pt x="557" y="289"/>
                  </a:lnTo>
                  <a:lnTo>
                    <a:pt x="554" y="285"/>
                  </a:lnTo>
                  <a:lnTo>
                    <a:pt x="548" y="280"/>
                  </a:lnTo>
                  <a:lnTo>
                    <a:pt x="547" y="278"/>
                  </a:lnTo>
                  <a:lnTo>
                    <a:pt x="543" y="273"/>
                  </a:lnTo>
                  <a:lnTo>
                    <a:pt x="536" y="258"/>
                  </a:lnTo>
                  <a:lnTo>
                    <a:pt x="532" y="244"/>
                  </a:lnTo>
                  <a:lnTo>
                    <a:pt x="532" y="231"/>
                  </a:lnTo>
                  <a:lnTo>
                    <a:pt x="530" y="217"/>
                  </a:lnTo>
                  <a:lnTo>
                    <a:pt x="532" y="202"/>
                  </a:lnTo>
                  <a:lnTo>
                    <a:pt x="541" y="190"/>
                  </a:lnTo>
                  <a:lnTo>
                    <a:pt x="552" y="177"/>
                  </a:lnTo>
                  <a:lnTo>
                    <a:pt x="563" y="170"/>
                  </a:lnTo>
                  <a:lnTo>
                    <a:pt x="574" y="159"/>
                  </a:lnTo>
                  <a:lnTo>
                    <a:pt x="583" y="146"/>
                  </a:lnTo>
                  <a:lnTo>
                    <a:pt x="588" y="134"/>
                  </a:lnTo>
                  <a:lnTo>
                    <a:pt x="588" y="119"/>
                  </a:lnTo>
                  <a:lnTo>
                    <a:pt x="568" y="105"/>
                  </a:lnTo>
                  <a:lnTo>
                    <a:pt x="552" y="92"/>
                  </a:lnTo>
                  <a:lnTo>
                    <a:pt x="532" y="81"/>
                  </a:lnTo>
                  <a:lnTo>
                    <a:pt x="512" y="70"/>
                  </a:lnTo>
                  <a:lnTo>
                    <a:pt x="491" y="58"/>
                  </a:lnTo>
                  <a:lnTo>
                    <a:pt x="471" y="47"/>
                  </a:lnTo>
                  <a:lnTo>
                    <a:pt x="449" y="38"/>
                  </a:lnTo>
                  <a:lnTo>
                    <a:pt x="428" y="31"/>
                  </a:lnTo>
                  <a:lnTo>
                    <a:pt x="442" y="45"/>
                  </a:lnTo>
                  <a:lnTo>
                    <a:pt x="455" y="56"/>
                  </a:lnTo>
                  <a:lnTo>
                    <a:pt x="465" y="63"/>
                  </a:lnTo>
                  <a:lnTo>
                    <a:pt x="484" y="74"/>
                  </a:lnTo>
                  <a:lnTo>
                    <a:pt x="485" y="88"/>
                  </a:lnTo>
                  <a:lnTo>
                    <a:pt x="484" y="105"/>
                  </a:lnTo>
                  <a:lnTo>
                    <a:pt x="478" y="123"/>
                  </a:lnTo>
                  <a:lnTo>
                    <a:pt x="478" y="135"/>
                  </a:lnTo>
                  <a:lnTo>
                    <a:pt x="484" y="150"/>
                  </a:lnTo>
                  <a:lnTo>
                    <a:pt x="484" y="155"/>
                  </a:lnTo>
                  <a:lnTo>
                    <a:pt x="480" y="161"/>
                  </a:lnTo>
                  <a:lnTo>
                    <a:pt x="474" y="166"/>
                  </a:lnTo>
                  <a:lnTo>
                    <a:pt x="469" y="170"/>
                  </a:lnTo>
                  <a:lnTo>
                    <a:pt x="465" y="175"/>
                  </a:lnTo>
                  <a:lnTo>
                    <a:pt x="465" y="180"/>
                  </a:lnTo>
                  <a:lnTo>
                    <a:pt x="465" y="190"/>
                  </a:lnTo>
                  <a:lnTo>
                    <a:pt x="464" y="195"/>
                  </a:lnTo>
                  <a:lnTo>
                    <a:pt x="460" y="197"/>
                  </a:lnTo>
                  <a:lnTo>
                    <a:pt x="458" y="200"/>
                  </a:lnTo>
                  <a:lnTo>
                    <a:pt x="455" y="200"/>
                  </a:lnTo>
                  <a:lnTo>
                    <a:pt x="453" y="200"/>
                  </a:lnTo>
                  <a:lnTo>
                    <a:pt x="447" y="197"/>
                  </a:lnTo>
                  <a:lnTo>
                    <a:pt x="442" y="200"/>
                  </a:lnTo>
                  <a:lnTo>
                    <a:pt x="433" y="202"/>
                  </a:lnTo>
                  <a:lnTo>
                    <a:pt x="428" y="202"/>
                  </a:lnTo>
                  <a:lnTo>
                    <a:pt x="424" y="200"/>
                  </a:lnTo>
                  <a:lnTo>
                    <a:pt x="424" y="197"/>
                  </a:lnTo>
                  <a:lnTo>
                    <a:pt x="424" y="197"/>
                  </a:lnTo>
                  <a:lnTo>
                    <a:pt x="422" y="195"/>
                  </a:lnTo>
                  <a:lnTo>
                    <a:pt x="419" y="164"/>
                  </a:lnTo>
                  <a:lnTo>
                    <a:pt x="411" y="159"/>
                  </a:lnTo>
                  <a:lnTo>
                    <a:pt x="406" y="150"/>
                  </a:lnTo>
                  <a:lnTo>
                    <a:pt x="397" y="141"/>
                  </a:lnTo>
                  <a:lnTo>
                    <a:pt x="390" y="134"/>
                  </a:lnTo>
                  <a:lnTo>
                    <a:pt x="386" y="125"/>
                  </a:lnTo>
                  <a:lnTo>
                    <a:pt x="384" y="117"/>
                  </a:lnTo>
                  <a:lnTo>
                    <a:pt x="381" y="108"/>
                  </a:lnTo>
                  <a:lnTo>
                    <a:pt x="384" y="103"/>
                  </a:lnTo>
                  <a:lnTo>
                    <a:pt x="386" y="99"/>
                  </a:lnTo>
                  <a:lnTo>
                    <a:pt x="390" y="99"/>
                  </a:lnTo>
                  <a:lnTo>
                    <a:pt x="390" y="97"/>
                  </a:lnTo>
                  <a:lnTo>
                    <a:pt x="391" y="97"/>
                  </a:lnTo>
                  <a:lnTo>
                    <a:pt x="397" y="103"/>
                  </a:lnTo>
                  <a:lnTo>
                    <a:pt x="406" y="108"/>
                  </a:lnTo>
                  <a:lnTo>
                    <a:pt x="413" y="110"/>
                  </a:lnTo>
                  <a:lnTo>
                    <a:pt x="422" y="110"/>
                  </a:lnTo>
                  <a:lnTo>
                    <a:pt x="424" y="110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72"/>
                  </a:lnTo>
                  <a:lnTo>
                    <a:pt x="411" y="56"/>
                  </a:lnTo>
                  <a:lnTo>
                    <a:pt x="395" y="42"/>
                  </a:lnTo>
                  <a:lnTo>
                    <a:pt x="377" y="27"/>
                  </a:lnTo>
                  <a:lnTo>
                    <a:pt x="364" y="9"/>
                  </a:lnTo>
                  <a:lnTo>
                    <a:pt x="350" y="5"/>
                  </a:lnTo>
                  <a:lnTo>
                    <a:pt x="339" y="2"/>
                  </a:lnTo>
                  <a:lnTo>
                    <a:pt x="325" y="0"/>
                  </a:lnTo>
                  <a:lnTo>
                    <a:pt x="312" y="0"/>
                  </a:lnTo>
                  <a:lnTo>
                    <a:pt x="308" y="0"/>
                  </a:lnTo>
                  <a:lnTo>
                    <a:pt x="308" y="2"/>
                  </a:lnTo>
                  <a:lnTo>
                    <a:pt x="308" y="5"/>
                  </a:lnTo>
                  <a:lnTo>
                    <a:pt x="307" y="9"/>
                  </a:lnTo>
                  <a:lnTo>
                    <a:pt x="289" y="14"/>
                  </a:lnTo>
                  <a:lnTo>
                    <a:pt x="281" y="27"/>
                  </a:lnTo>
                  <a:lnTo>
                    <a:pt x="276" y="42"/>
                  </a:lnTo>
                  <a:lnTo>
                    <a:pt x="265" y="56"/>
                  </a:lnTo>
                  <a:lnTo>
                    <a:pt x="260" y="56"/>
                  </a:lnTo>
                  <a:lnTo>
                    <a:pt x="256" y="56"/>
                  </a:lnTo>
                  <a:lnTo>
                    <a:pt x="251" y="56"/>
                  </a:lnTo>
                  <a:lnTo>
                    <a:pt x="249" y="58"/>
                  </a:lnTo>
                  <a:lnTo>
                    <a:pt x="240" y="72"/>
                  </a:lnTo>
                  <a:lnTo>
                    <a:pt x="231" y="87"/>
                  </a:lnTo>
                  <a:lnTo>
                    <a:pt x="224" y="99"/>
                  </a:lnTo>
                  <a:lnTo>
                    <a:pt x="213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4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41"/>
                  </a:lnTo>
                  <a:lnTo>
                    <a:pt x="195" y="146"/>
                  </a:lnTo>
                  <a:lnTo>
                    <a:pt x="209" y="150"/>
                  </a:lnTo>
                  <a:lnTo>
                    <a:pt x="224" y="153"/>
                  </a:lnTo>
                  <a:lnTo>
                    <a:pt x="234" y="153"/>
                  </a:lnTo>
                  <a:lnTo>
                    <a:pt x="236" y="155"/>
                  </a:lnTo>
                  <a:lnTo>
                    <a:pt x="240" y="155"/>
                  </a:lnTo>
                  <a:lnTo>
                    <a:pt x="240" y="159"/>
                  </a:lnTo>
                  <a:lnTo>
                    <a:pt x="242" y="161"/>
                  </a:lnTo>
                  <a:lnTo>
                    <a:pt x="240" y="164"/>
                  </a:lnTo>
                  <a:lnTo>
                    <a:pt x="234" y="166"/>
                  </a:lnTo>
                  <a:lnTo>
                    <a:pt x="231" y="170"/>
                  </a:lnTo>
                  <a:lnTo>
                    <a:pt x="225" y="171"/>
                  </a:lnTo>
                  <a:lnTo>
                    <a:pt x="220" y="180"/>
                  </a:lnTo>
                  <a:lnTo>
                    <a:pt x="215" y="195"/>
                  </a:lnTo>
                  <a:lnTo>
                    <a:pt x="209" y="208"/>
                  </a:lnTo>
                  <a:lnTo>
                    <a:pt x="209" y="222"/>
                  </a:lnTo>
                  <a:lnTo>
                    <a:pt x="213" y="227"/>
                  </a:lnTo>
                  <a:lnTo>
                    <a:pt x="215" y="227"/>
                  </a:lnTo>
                  <a:lnTo>
                    <a:pt x="213" y="231"/>
                  </a:lnTo>
                  <a:lnTo>
                    <a:pt x="209" y="238"/>
                  </a:lnTo>
                  <a:lnTo>
                    <a:pt x="209" y="238"/>
                  </a:lnTo>
                  <a:lnTo>
                    <a:pt x="213" y="242"/>
                  </a:lnTo>
                  <a:lnTo>
                    <a:pt x="213" y="242"/>
                  </a:lnTo>
                  <a:lnTo>
                    <a:pt x="215" y="244"/>
                  </a:lnTo>
                  <a:lnTo>
                    <a:pt x="231" y="233"/>
                  </a:lnTo>
                  <a:lnTo>
                    <a:pt x="260" y="231"/>
                  </a:lnTo>
                  <a:lnTo>
                    <a:pt x="260" y="227"/>
                  </a:lnTo>
                  <a:lnTo>
                    <a:pt x="262" y="226"/>
                  </a:lnTo>
                  <a:lnTo>
                    <a:pt x="265" y="226"/>
                  </a:lnTo>
                  <a:lnTo>
                    <a:pt x="267" y="222"/>
                  </a:lnTo>
                  <a:lnTo>
                    <a:pt x="267" y="200"/>
                  </a:lnTo>
                  <a:lnTo>
                    <a:pt x="289" y="155"/>
                  </a:lnTo>
                  <a:lnTo>
                    <a:pt x="289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303" y="170"/>
                  </a:lnTo>
                  <a:lnTo>
                    <a:pt x="312" y="180"/>
                  </a:lnTo>
                  <a:lnTo>
                    <a:pt x="323" y="195"/>
                  </a:lnTo>
                  <a:lnTo>
                    <a:pt x="336" y="206"/>
                  </a:lnTo>
                  <a:lnTo>
                    <a:pt x="343" y="211"/>
                  </a:lnTo>
                  <a:lnTo>
                    <a:pt x="345" y="217"/>
                  </a:lnTo>
                  <a:lnTo>
                    <a:pt x="350" y="226"/>
                  </a:lnTo>
                  <a:lnTo>
                    <a:pt x="354" y="231"/>
                  </a:lnTo>
                  <a:lnTo>
                    <a:pt x="354" y="244"/>
                  </a:lnTo>
                  <a:lnTo>
                    <a:pt x="354" y="258"/>
                  </a:lnTo>
                  <a:lnTo>
                    <a:pt x="359" y="273"/>
                  </a:lnTo>
                  <a:lnTo>
                    <a:pt x="364" y="283"/>
                  </a:lnTo>
                  <a:lnTo>
                    <a:pt x="366" y="285"/>
                  </a:lnTo>
                  <a:lnTo>
                    <a:pt x="370" y="289"/>
                  </a:lnTo>
                  <a:lnTo>
                    <a:pt x="372" y="291"/>
                  </a:lnTo>
                  <a:lnTo>
                    <a:pt x="375" y="294"/>
                  </a:lnTo>
                  <a:lnTo>
                    <a:pt x="375" y="298"/>
                  </a:lnTo>
                  <a:lnTo>
                    <a:pt x="372" y="300"/>
                  </a:lnTo>
                  <a:lnTo>
                    <a:pt x="372" y="305"/>
                  </a:lnTo>
                  <a:lnTo>
                    <a:pt x="370" y="309"/>
                  </a:lnTo>
                  <a:lnTo>
                    <a:pt x="359" y="305"/>
                  </a:lnTo>
                  <a:lnTo>
                    <a:pt x="348" y="294"/>
                  </a:lnTo>
                  <a:lnTo>
                    <a:pt x="336" y="285"/>
                  </a:lnTo>
                  <a:lnTo>
                    <a:pt x="323" y="283"/>
                  </a:lnTo>
                  <a:lnTo>
                    <a:pt x="314" y="289"/>
                  </a:lnTo>
                  <a:lnTo>
                    <a:pt x="308" y="294"/>
                  </a:lnTo>
                  <a:lnTo>
                    <a:pt x="299" y="300"/>
                  </a:lnTo>
                  <a:lnTo>
                    <a:pt x="296" y="305"/>
                  </a:lnTo>
                  <a:lnTo>
                    <a:pt x="298" y="309"/>
                  </a:lnTo>
                  <a:lnTo>
                    <a:pt x="299" y="310"/>
                  </a:lnTo>
                  <a:lnTo>
                    <a:pt x="299" y="314"/>
                  </a:lnTo>
                  <a:lnTo>
                    <a:pt x="303" y="314"/>
                  </a:lnTo>
                  <a:lnTo>
                    <a:pt x="312" y="314"/>
                  </a:lnTo>
                  <a:lnTo>
                    <a:pt x="317" y="316"/>
                  </a:lnTo>
                  <a:lnTo>
                    <a:pt x="319" y="321"/>
                  </a:lnTo>
                  <a:lnTo>
                    <a:pt x="323" y="330"/>
                  </a:lnTo>
                  <a:lnTo>
                    <a:pt x="323" y="330"/>
                  </a:lnTo>
                  <a:lnTo>
                    <a:pt x="319" y="334"/>
                  </a:lnTo>
                  <a:lnTo>
                    <a:pt x="317" y="339"/>
                  </a:lnTo>
                  <a:lnTo>
                    <a:pt x="317" y="339"/>
                  </a:lnTo>
                  <a:lnTo>
                    <a:pt x="260" y="327"/>
                  </a:lnTo>
                  <a:lnTo>
                    <a:pt x="260" y="334"/>
                  </a:lnTo>
                  <a:lnTo>
                    <a:pt x="260" y="339"/>
                  </a:lnTo>
                  <a:lnTo>
                    <a:pt x="260" y="345"/>
                  </a:lnTo>
                  <a:lnTo>
                    <a:pt x="256" y="347"/>
                  </a:lnTo>
                  <a:lnTo>
                    <a:pt x="251" y="356"/>
                  </a:lnTo>
                  <a:lnTo>
                    <a:pt x="249" y="357"/>
                  </a:lnTo>
                  <a:lnTo>
                    <a:pt x="242" y="366"/>
                  </a:lnTo>
                  <a:lnTo>
                    <a:pt x="225" y="393"/>
                  </a:lnTo>
                  <a:lnTo>
                    <a:pt x="189" y="411"/>
                  </a:lnTo>
                  <a:lnTo>
                    <a:pt x="188" y="413"/>
                  </a:lnTo>
                  <a:lnTo>
                    <a:pt x="184" y="419"/>
                  </a:lnTo>
                  <a:lnTo>
                    <a:pt x="184" y="424"/>
                  </a:lnTo>
                  <a:lnTo>
                    <a:pt x="184" y="430"/>
                  </a:lnTo>
                  <a:lnTo>
                    <a:pt x="184" y="439"/>
                  </a:lnTo>
                  <a:lnTo>
                    <a:pt x="184" y="453"/>
                  </a:lnTo>
                  <a:lnTo>
                    <a:pt x="184" y="469"/>
                  </a:lnTo>
                  <a:lnTo>
                    <a:pt x="184" y="478"/>
                  </a:lnTo>
                  <a:lnTo>
                    <a:pt x="173" y="478"/>
                  </a:lnTo>
                  <a:lnTo>
                    <a:pt x="164" y="475"/>
                  </a:lnTo>
                  <a:lnTo>
                    <a:pt x="157" y="469"/>
                  </a:lnTo>
                  <a:lnTo>
                    <a:pt x="151" y="464"/>
                  </a:lnTo>
                  <a:lnTo>
                    <a:pt x="151" y="449"/>
                  </a:lnTo>
                  <a:lnTo>
                    <a:pt x="148" y="435"/>
                  </a:lnTo>
                  <a:lnTo>
                    <a:pt x="141" y="424"/>
                  </a:lnTo>
                  <a:lnTo>
                    <a:pt x="130" y="413"/>
                  </a:lnTo>
                  <a:lnTo>
                    <a:pt x="117" y="417"/>
                  </a:lnTo>
                  <a:lnTo>
                    <a:pt x="110" y="417"/>
                  </a:lnTo>
                  <a:lnTo>
                    <a:pt x="101" y="413"/>
                  </a:lnTo>
                  <a:lnTo>
                    <a:pt x="94" y="408"/>
                  </a:lnTo>
                  <a:lnTo>
                    <a:pt x="83" y="402"/>
                  </a:lnTo>
                  <a:lnTo>
                    <a:pt x="72" y="397"/>
                  </a:lnTo>
                  <a:lnTo>
                    <a:pt x="59" y="393"/>
                  </a:lnTo>
                  <a:lnTo>
                    <a:pt x="49" y="392"/>
                  </a:lnTo>
                  <a:lnTo>
                    <a:pt x="38" y="402"/>
                  </a:lnTo>
                  <a:lnTo>
                    <a:pt x="21" y="424"/>
                  </a:lnTo>
                  <a:lnTo>
                    <a:pt x="5" y="448"/>
                  </a:lnTo>
                  <a:lnTo>
                    <a:pt x="0" y="455"/>
                  </a:lnTo>
                  <a:lnTo>
                    <a:pt x="21" y="475"/>
                  </a:lnTo>
                  <a:lnTo>
                    <a:pt x="25" y="516"/>
                  </a:lnTo>
                  <a:lnTo>
                    <a:pt x="29" y="516"/>
                  </a:lnTo>
                  <a:lnTo>
                    <a:pt x="38" y="513"/>
                  </a:lnTo>
                  <a:lnTo>
                    <a:pt x="43" y="511"/>
                  </a:lnTo>
                  <a:lnTo>
                    <a:pt x="49" y="505"/>
                  </a:lnTo>
                  <a:lnTo>
                    <a:pt x="54" y="496"/>
                  </a:lnTo>
                  <a:lnTo>
                    <a:pt x="58" y="491"/>
                  </a:lnTo>
                  <a:lnTo>
                    <a:pt x="63" y="485"/>
                  </a:lnTo>
                  <a:lnTo>
                    <a:pt x="72" y="480"/>
                  </a:lnTo>
                  <a:lnTo>
                    <a:pt x="74" y="480"/>
                  </a:lnTo>
                  <a:lnTo>
                    <a:pt x="74" y="484"/>
                  </a:lnTo>
                  <a:lnTo>
                    <a:pt x="74" y="484"/>
                  </a:lnTo>
                  <a:lnTo>
                    <a:pt x="74" y="485"/>
                  </a:lnTo>
                  <a:lnTo>
                    <a:pt x="63" y="538"/>
                  </a:lnTo>
                  <a:lnTo>
                    <a:pt x="79" y="556"/>
                  </a:lnTo>
                  <a:lnTo>
                    <a:pt x="77" y="567"/>
                  </a:lnTo>
                  <a:lnTo>
                    <a:pt x="68" y="574"/>
                  </a:lnTo>
                  <a:lnTo>
                    <a:pt x="59" y="583"/>
                  </a:lnTo>
                  <a:lnTo>
                    <a:pt x="54" y="597"/>
                  </a:lnTo>
                  <a:lnTo>
                    <a:pt x="54" y="608"/>
                  </a:lnTo>
                  <a:lnTo>
                    <a:pt x="63" y="619"/>
                  </a:lnTo>
                  <a:lnTo>
                    <a:pt x="74" y="630"/>
                  </a:lnTo>
                  <a:lnTo>
                    <a:pt x="88" y="641"/>
                  </a:lnTo>
                  <a:lnTo>
                    <a:pt x="101" y="646"/>
                  </a:lnTo>
                  <a:lnTo>
                    <a:pt x="114" y="646"/>
                  </a:lnTo>
                  <a:lnTo>
                    <a:pt x="124" y="644"/>
                  </a:lnTo>
                  <a:lnTo>
                    <a:pt x="132" y="641"/>
                  </a:lnTo>
                  <a:lnTo>
                    <a:pt x="141" y="635"/>
                  </a:lnTo>
                  <a:lnTo>
                    <a:pt x="148" y="635"/>
                  </a:lnTo>
                  <a:lnTo>
                    <a:pt x="153" y="639"/>
                  </a:lnTo>
                  <a:lnTo>
                    <a:pt x="160" y="641"/>
                  </a:lnTo>
                  <a:lnTo>
                    <a:pt x="168" y="644"/>
                  </a:lnTo>
                  <a:lnTo>
                    <a:pt x="184" y="652"/>
                  </a:lnTo>
                  <a:lnTo>
                    <a:pt x="195" y="661"/>
                  </a:lnTo>
                  <a:lnTo>
                    <a:pt x="209" y="670"/>
                  </a:lnTo>
                  <a:lnTo>
                    <a:pt x="220" y="677"/>
                  </a:lnTo>
                  <a:lnTo>
                    <a:pt x="225" y="691"/>
                  </a:lnTo>
                  <a:lnTo>
                    <a:pt x="229" y="706"/>
                  </a:lnTo>
                  <a:lnTo>
                    <a:pt x="231" y="722"/>
                  </a:lnTo>
                  <a:lnTo>
                    <a:pt x="234" y="738"/>
                  </a:lnTo>
                  <a:lnTo>
                    <a:pt x="249" y="744"/>
                  </a:lnTo>
                  <a:lnTo>
                    <a:pt x="262" y="749"/>
                  </a:lnTo>
                  <a:lnTo>
                    <a:pt x="276" y="758"/>
                  </a:lnTo>
                  <a:lnTo>
                    <a:pt x="287" y="772"/>
                  </a:lnTo>
                  <a:lnTo>
                    <a:pt x="298" y="800"/>
                  </a:lnTo>
                  <a:lnTo>
                    <a:pt x="308" y="830"/>
                  </a:lnTo>
                  <a:lnTo>
                    <a:pt x="319" y="861"/>
                  </a:lnTo>
                  <a:lnTo>
                    <a:pt x="334" y="886"/>
                  </a:lnTo>
                  <a:lnTo>
                    <a:pt x="350" y="904"/>
                  </a:lnTo>
                  <a:lnTo>
                    <a:pt x="366" y="924"/>
                  </a:lnTo>
                  <a:lnTo>
                    <a:pt x="381" y="944"/>
                  </a:lnTo>
                  <a:lnTo>
                    <a:pt x="395" y="966"/>
                  </a:lnTo>
                  <a:lnTo>
                    <a:pt x="397" y="980"/>
                  </a:lnTo>
                  <a:lnTo>
                    <a:pt x="397" y="993"/>
                  </a:lnTo>
                  <a:lnTo>
                    <a:pt x="391" y="1007"/>
                  </a:lnTo>
                  <a:lnTo>
                    <a:pt x="381" y="1018"/>
                  </a:lnTo>
                  <a:lnTo>
                    <a:pt x="364" y="1022"/>
                  </a:lnTo>
                  <a:lnTo>
                    <a:pt x="348" y="1027"/>
                  </a:lnTo>
                  <a:lnTo>
                    <a:pt x="334" y="1032"/>
                  </a:lnTo>
                  <a:lnTo>
                    <a:pt x="319" y="1038"/>
                  </a:lnTo>
                  <a:lnTo>
                    <a:pt x="307" y="1043"/>
                  </a:lnTo>
                  <a:lnTo>
                    <a:pt x="292" y="1052"/>
                  </a:lnTo>
                  <a:lnTo>
                    <a:pt x="278" y="1063"/>
                  </a:lnTo>
                  <a:lnTo>
                    <a:pt x="262" y="1074"/>
                  </a:lnTo>
                  <a:lnTo>
                    <a:pt x="249" y="1083"/>
                  </a:lnTo>
                  <a:lnTo>
                    <a:pt x="231" y="1090"/>
                  </a:lnTo>
                  <a:lnTo>
                    <a:pt x="215" y="1094"/>
                  </a:lnTo>
                  <a:lnTo>
                    <a:pt x="198" y="1099"/>
                  </a:lnTo>
                  <a:lnTo>
                    <a:pt x="182" y="1105"/>
                  </a:lnTo>
                  <a:lnTo>
                    <a:pt x="164" y="1110"/>
                  </a:lnTo>
                  <a:lnTo>
                    <a:pt x="151" y="1119"/>
                  </a:lnTo>
                  <a:lnTo>
                    <a:pt x="141" y="1132"/>
                  </a:lnTo>
                  <a:lnTo>
                    <a:pt x="124" y="1146"/>
                  </a:lnTo>
                  <a:lnTo>
                    <a:pt x="106" y="1160"/>
                  </a:lnTo>
                  <a:lnTo>
                    <a:pt x="88" y="1171"/>
                  </a:lnTo>
                  <a:lnTo>
                    <a:pt x="68" y="1180"/>
                  </a:lnTo>
                  <a:lnTo>
                    <a:pt x="88" y="1186"/>
                  </a:lnTo>
                  <a:lnTo>
                    <a:pt x="106" y="1188"/>
                  </a:lnTo>
                  <a:lnTo>
                    <a:pt x="124" y="1193"/>
                  </a:lnTo>
                  <a:lnTo>
                    <a:pt x="142" y="1197"/>
                  </a:lnTo>
                  <a:lnTo>
                    <a:pt x="162" y="1198"/>
                  </a:lnTo>
                  <a:lnTo>
                    <a:pt x="182" y="1198"/>
                  </a:lnTo>
                  <a:lnTo>
                    <a:pt x="200" y="1202"/>
                  </a:lnTo>
                  <a:lnTo>
                    <a:pt x="220" y="1202"/>
                  </a:lnTo>
                  <a:lnTo>
                    <a:pt x="252" y="1202"/>
                  </a:lnTo>
                  <a:lnTo>
                    <a:pt x="287" y="1198"/>
                  </a:lnTo>
                  <a:lnTo>
                    <a:pt x="319" y="1193"/>
                  </a:lnTo>
                  <a:lnTo>
                    <a:pt x="354" y="1186"/>
                  </a:lnTo>
                  <a:lnTo>
                    <a:pt x="386" y="1177"/>
                  </a:lnTo>
                  <a:lnTo>
                    <a:pt x="417" y="1168"/>
                  </a:lnTo>
                  <a:lnTo>
                    <a:pt x="447" y="1155"/>
                  </a:lnTo>
                  <a:lnTo>
                    <a:pt x="478" y="1141"/>
                  </a:lnTo>
                  <a:lnTo>
                    <a:pt x="505" y="1126"/>
                  </a:lnTo>
                  <a:lnTo>
                    <a:pt x="536" y="1110"/>
                  </a:lnTo>
                  <a:lnTo>
                    <a:pt x="559" y="1094"/>
                  </a:lnTo>
                  <a:lnTo>
                    <a:pt x="588" y="1074"/>
                  </a:lnTo>
                  <a:lnTo>
                    <a:pt x="613" y="1052"/>
                  </a:lnTo>
                  <a:lnTo>
                    <a:pt x="637" y="1029"/>
                  </a:lnTo>
                  <a:lnTo>
                    <a:pt x="660" y="1007"/>
                  </a:lnTo>
                  <a:lnTo>
                    <a:pt x="682" y="982"/>
                  </a:lnTo>
                  <a:lnTo>
                    <a:pt x="666" y="966"/>
                  </a:lnTo>
                  <a:lnTo>
                    <a:pt x="646" y="955"/>
                  </a:lnTo>
                  <a:lnTo>
                    <a:pt x="626" y="940"/>
                  </a:lnTo>
                  <a:lnTo>
                    <a:pt x="610" y="929"/>
                  </a:lnTo>
                  <a:lnTo>
                    <a:pt x="590" y="922"/>
                  </a:lnTo>
                  <a:lnTo>
                    <a:pt x="574" y="917"/>
                  </a:lnTo>
                  <a:lnTo>
                    <a:pt x="557" y="904"/>
                  </a:lnTo>
                  <a:lnTo>
                    <a:pt x="547" y="893"/>
                  </a:lnTo>
                  <a:lnTo>
                    <a:pt x="547" y="892"/>
                  </a:lnTo>
                  <a:lnTo>
                    <a:pt x="547" y="888"/>
                  </a:lnTo>
                  <a:lnTo>
                    <a:pt x="543" y="888"/>
                  </a:lnTo>
                  <a:lnTo>
                    <a:pt x="543" y="886"/>
                  </a:lnTo>
                  <a:lnTo>
                    <a:pt x="543" y="874"/>
                  </a:lnTo>
                  <a:lnTo>
                    <a:pt x="547" y="863"/>
                  </a:lnTo>
                  <a:lnTo>
                    <a:pt x="547" y="855"/>
                  </a:lnTo>
                  <a:lnTo>
                    <a:pt x="548" y="845"/>
                  </a:lnTo>
                  <a:lnTo>
                    <a:pt x="557" y="819"/>
                  </a:lnTo>
                  <a:lnTo>
                    <a:pt x="567" y="791"/>
                  </a:lnTo>
                  <a:lnTo>
                    <a:pt x="579" y="769"/>
                  </a:lnTo>
                  <a:lnTo>
                    <a:pt x="601" y="753"/>
                  </a:lnTo>
                  <a:lnTo>
                    <a:pt x="613" y="749"/>
                  </a:lnTo>
                  <a:lnTo>
                    <a:pt x="624" y="744"/>
                  </a:lnTo>
                  <a:lnTo>
                    <a:pt x="631" y="742"/>
                  </a:lnTo>
                  <a:lnTo>
                    <a:pt x="642" y="738"/>
                  </a:lnTo>
                  <a:lnTo>
                    <a:pt x="655" y="738"/>
                  </a:lnTo>
                  <a:lnTo>
                    <a:pt x="666" y="736"/>
                  </a:lnTo>
                  <a:lnTo>
                    <a:pt x="673" y="729"/>
                  </a:lnTo>
                  <a:lnTo>
                    <a:pt x="684" y="727"/>
                  </a:lnTo>
                  <a:lnTo>
                    <a:pt x="695" y="727"/>
                  </a:lnTo>
                  <a:lnTo>
                    <a:pt x="704" y="722"/>
                  </a:lnTo>
                  <a:lnTo>
                    <a:pt x="715" y="718"/>
                  </a:lnTo>
                  <a:lnTo>
                    <a:pt x="725" y="713"/>
                  </a:lnTo>
                  <a:lnTo>
                    <a:pt x="736" y="711"/>
                  </a:lnTo>
                  <a:lnTo>
                    <a:pt x="749" y="707"/>
                  </a:lnTo>
                  <a:lnTo>
                    <a:pt x="760" y="707"/>
                  </a:lnTo>
                  <a:lnTo>
                    <a:pt x="770" y="711"/>
                  </a:lnTo>
                  <a:lnTo>
                    <a:pt x="776" y="717"/>
                  </a:lnTo>
                  <a:lnTo>
                    <a:pt x="783" y="722"/>
                  </a:lnTo>
                  <a:lnTo>
                    <a:pt x="792" y="729"/>
                  </a:lnTo>
                  <a:lnTo>
                    <a:pt x="803" y="736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100" name="Rectangle 2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066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01" name="Rectangle 2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2895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3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9" name="Rectangle 3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3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CEB514E7-811F-470E-BFE9-36ABAEC188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2EC33-5273-4846-8365-2BAA4363BE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B0D8D-FF09-4EE5-8D75-3557F5E81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1C81A-A3B6-49FE-A4E7-03128A4D0F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C3642-962A-4049-AAC7-DBACCC61F6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9DF16-9352-46A7-97F1-1D13A8547A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69A4D-CC53-437F-8A0B-9942689ED8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A5EF8-3742-46F9-BA51-838B99827B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554AE-9A91-4493-B57B-4F6B2946E4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65971-8623-4209-8B69-A1CAE38C6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1B1EB-B86B-405A-8176-A6997F8E32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D3E19-E8DB-4741-A180-2126D4AA98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E4A94-7324-495B-8EAF-1B8E46F078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291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0B298323-8532-4CF6-B08C-0CA7D9D4E0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F7E386-EAB2-4186-A02E-0736520B071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077200" cy="1752600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4400" dirty="0"/>
              <a:t>Entropy and NIST 800-90b</a:t>
            </a:r>
            <a:endParaRPr lang="en-US" sz="3600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dirty="0"/>
              <a:t>A personal journey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104673" y="4256782"/>
            <a:ext cx="3638261" cy="7694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lang="en-US" sz="2400">
                <a:latin typeface="Arial" charset="0"/>
              </a:rPr>
              <a:t>John Manferdelli</a:t>
            </a:r>
            <a:endParaRPr lang="en-US" sz="2000" dirty="0">
              <a:latin typeface="Arial" charset="0"/>
            </a:endParaRPr>
          </a:p>
          <a:p>
            <a:pPr algn="r"/>
            <a:r>
              <a:rPr lang="en-US" sz="2000" dirty="0">
                <a:latin typeface="Arial" charset="0"/>
              </a:rPr>
              <a:t>JohnManferdelli@hotmail.com</a:t>
            </a:r>
          </a:p>
        </p:txBody>
      </p:sp>
      <p:sp>
        <p:nvSpPr>
          <p:cNvPr id="16390" name="Text Box 1028"/>
          <p:cNvSpPr txBox="1">
            <a:spLocks noChangeArrowheads="1"/>
          </p:cNvSpPr>
          <p:nvPr/>
        </p:nvSpPr>
        <p:spPr bwMode="auto">
          <a:xfrm>
            <a:off x="304800" y="5638800"/>
            <a:ext cx="8610600" cy="144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Arial" charset="0"/>
              </a:rPr>
              <a:t>© 2004-2021, John L. Manferdelli.</a:t>
            </a:r>
          </a:p>
          <a:p>
            <a:pPr algn="l"/>
            <a:r>
              <a:rPr lang="en-US" sz="1200" i="1" dirty="0">
                <a:latin typeface="Arial" charset="0"/>
              </a:rPr>
              <a:t>This material is provided without warranty of any kind including, without limitation, warranty of non-infringement or suitability for any purpose.  This material is not guaranteed to be error free and is intended for instructional use only.  Apache 2.0 License applies</a:t>
            </a:r>
          </a:p>
          <a:p>
            <a:pPr algn="l"/>
            <a:endParaRPr lang="en-US" sz="1200" i="1" dirty="0">
              <a:latin typeface="Arial" charset="0"/>
            </a:endParaRPr>
          </a:p>
          <a:p>
            <a:pPr algn="l"/>
            <a:endParaRPr lang="en-US" sz="2400" dirty="0"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678873" y="0"/>
            <a:ext cx="7772400" cy="838200"/>
          </a:xfrm>
        </p:spPr>
        <p:txBody>
          <a:bodyPr/>
          <a:lstStyle/>
          <a:p>
            <a:r>
              <a:rPr lang="en-US" sz="3600" dirty="0"/>
              <a:t>What is entropy?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58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66700" y="1136073"/>
                <a:ext cx="8496300" cy="5036127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2000" dirty="0"/>
                  <a:t>Caution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1800" dirty="0"/>
                  <a:t>Entropy is defined with respect to probability distributions.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1800" dirty="0"/>
                  <a:t>Example probability distribution: A fair coin toss has the distribution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h𝑒𝑎𝑑𝑠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𝑡𝑎𝑖𝑙𝑠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800" dirty="0"/>
              </a:p>
              <a:p>
                <a:pPr lvl="1">
                  <a:lnSpc>
                    <a:spcPct val="90000"/>
                  </a:lnSpc>
                </a:pPr>
                <a:r>
                  <a:rPr lang="en-US" sz="1800" dirty="0"/>
                  <a:t>Entropy only makes sense with respect to probability distributions. It cannot be calculated using statistical tests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1800" dirty="0"/>
                  <a:t>If you have data from an experiment whose trial outcomes are about half heads and half tails, </a:t>
                </a:r>
                <a:r>
                  <a:rPr lang="en-US" sz="1800" i="1" dirty="0"/>
                  <a:t>it does not mean it has the foregoing distribution or the foregoing distribution’s entropy.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1800" i="1" dirty="0"/>
                  <a:t>Conditioned can masquerade as entropy rich.</a:t>
                </a:r>
              </a:p>
              <a:p>
                <a:pPr marL="400050">
                  <a:lnSpc>
                    <a:spcPct val="90000"/>
                  </a:lnSpc>
                </a:pPr>
                <a:r>
                  <a:rPr lang="en-US" sz="2000" dirty="0"/>
                  <a:t>Entropy is a measure of uncertainty or equivocation</a:t>
                </a:r>
              </a:p>
              <a:p>
                <a:pPr marL="800100" lvl="1">
                  <a:lnSpc>
                    <a:spcPct val="90000"/>
                  </a:lnSpc>
                </a:pPr>
                <a:r>
                  <a:rPr lang="en-US" sz="1800" dirty="0"/>
                  <a:t>Entropy is related to how easy it is to “guess” the outcome of an experiment.</a:t>
                </a:r>
              </a:p>
              <a:p>
                <a:pPr marL="800100" lvl="1">
                  <a:lnSpc>
                    <a:spcPct val="90000"/>
                  </a:lnSpc>
                </a:pPr>
                <a:r>
                  <a:rPr lang="en-US" sz="1800" dirty="0"/>
                  <a:t>It is measured in bits (as we’ll see).  If you have n bits of entropy, you should be able to determine the outcome after 2</a:t>
                </a:r>
                <a:r>
                  <a:rPr lang="en-US" sz="1800" baseline="30000" dirty="0"/>
                  <a:t>n</a:t>
                </a:r>
                <a:r>
                  <a:rPr lang="en-US" sz="1800" dirty="0"/>
                  <a:t> “guesses.”</a:t>
                </a:r>
              </a:p>
              <a:p>
                <a:pPr marL="800100" lvl="1">
                  <a:lnSpc>
                    <a:spcPct val="90000"/>
                  </a:lnSpc>
                </a:pPr>
                <a:r>
                  <a:rPr lang="en-US" sz="1800" dirty="0"/>
                  <a:t>In symmetric crypto, for example, if a key has n bits of entropy and you have a solid encryption algorithm, given ciphertext, an adversary should need to try 2</a:t>
                </a:r>
                <a:r>
                  <a:rPr lang="en-US" sz="1800" baseline="30000" dirty="0"/>
                  <a:t>n</a:t>
                </a:r>
                <a:r>
                  <a:rPr lang="en-US" sz="1800" dirty="0"/>
                  <a:t> keys to get the plaintext.</a:t>
                </a:r>
              </a:p>
            </p:txBody>
          </p:sp>
        </mc:Choice>
        <mc:Fallback>
          <p:sp>
            <p:nvSpPr>
              <p:cNvPr id="2458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66700" y="1136073"/>
                <a:ext cx="8496300" cy="5036127"/>
              </a:xfrm>
              <a:blipFill>
                <a:blip r:embed="rId3"/>
                <a:stretch>
                  <a:fillRect l="-746" t="-1256" b="-50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5726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678873" y="76200"/>
            <a:ext cx="7772400" cy="838200"/>
          </a:xfrm>
        </p:spPr>
        <p:txBody>
          <a:bodyPr/>
          <a:lstStyle/>
          <a:p>
            <a:r>
              <a:rPr lang="en-US" sz="3600" dirty="0"/>
              <a:t>Shannon’s mathematical definition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58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26027" y="1523077"/>
                <a:ext cx="8260773" cy="4801523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2000" dirty="0"/>
                  <a:t>Suppose we have an experiment, with a finite set of outcomes,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={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 where the outcomes occur with probability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0" dirty="0"/>
                  <a:t>respectively.  The probability distribution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b="0" dirty="0"/>
                  <a:t>.  Note:</a:t>
                </a:r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b="0" dirty="0"/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In general,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b="0" dirty="0"/>
                  <a:t>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000" b="0" dirty="0"/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These are </a:t>
                </a:r>
                <a:r>
                  <a:rPr lang="en-US" sz="2000" i="1" dirty="0"/>
                  <a:t>very</a:t>
                </a:r>
                <a:r>
                  <a:rPr lang="en-US" sz="2000" dirty="0"/>
                  <a:t> strong conditions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For a probability distribution to be useful, is should be stationary, that is every time you perform an experiment, the probabilities should be the same.  This does </a:t>
                </a:r>
                <a:r>
                  <a:rPr lang="en-US" sz="2000" i="1" dirty="0"/>
                  <a:t>not</a:t>
                </a:r>
                <a:r>
                  <a:rPr lang="en-US" sz="2000" dirty="0"/>
                  <a:t> mean the outcome of two successive experiments should be the same!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 dirty="0"/>
                  <a:t>Shannon entropy: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lg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2458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26027" y="1523077"/>
                <a:ext cx="8260773" cy="4801523"/>
              </a:xfrm>
              <a:blipFill>
                <a:blip r:embed="rId3"/>
                <a:stretch>
                  <a:fillRect l="-614" t="-1319" r="-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3159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/>
              <a:t>Some entropy source calculations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55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1828800"/>
                <a:ext cx="8458200" cy="38100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2000" dirty="0"/>
                  <a:t>Fair coin toss:</a:t>
                </a:r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h𝑒𝑎𝑑𝑠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i="1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𝑡𝑎𝑖𝑙𝑠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/>
                  <a:t>.  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Note: A fair coin is unbiased: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h𝑒𝑎𝑑𝑠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𝑡𝑎𝑖𝑙𝑠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>
                  <a:lnSpc>
                    <a:spcPct val="90000"/>
                  </a:lnSpc>
                </a:pPr>
                <a:r>
                  <a:rPr lang="en-US" sz="2000" dirty="0"/>
                  <a:t>Biased (but independent) coin tosses</a:t>
                </a:r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2000" b="0" dirty="0"/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.85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𝑏𝑖𝑡𝑠</m:t>
                    </m:r>
                  </m:oMath>
                </a14:m>
                <a:endParaRPr lang="en-US" sz="2000" dirty="0"/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A “conditioner,” like a hash function, can take biased noise samples and “even them.”</a:t>
                </a:r>
              </a:p>
              <a:p>
                <a:pPr>
                  <a:lnSpc>
                    <a:spcPct val="90000"/>
                  </a:lnSpc>
                </a:pPr>
                <a:endParaRPr lang="en-US" sz="2400" dirty="0"/>
              </a:p>
            </p:txBody>
          </p:sp>
        </mc:Choice>
        <mc:Fallback>
          <p:sp>
            <p:nvSpPr>
              <p:cNvPr id="2355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1828800"/>
                <a:ext cx="8458200" cy="3810000"/>
              </a:xfrm>
              <a:blipFill>
                <a:blip r:embed="rId3"/>
                <a:stretch>
                  <a:fillRect l="-751" t="-1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678873" y="152400"/>
            <a:ext cx="7772400" cy="838200"/>
          </a:xfrm>
        </p:spPr>
        <p:txBody>
          <a:bodyPr/>
          <a:lstStyle/>
          <a:p>
            <a:r>
              <a:rPr lang="en-US" sz="3600" dirty="0"/>
              <a:t>Other measures of entropy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58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19100" y="1447800"/>
                <a:ext cx="8420100" cy="5036127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2000" dirty="0"/>
                  <a:t>Renyi entropy: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</m:e>
                    </m:nary>
                  </m:oMath>
                </a14:m>
                <a:endParaRPr lang="en-US" sz="2000" dirty="0"/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Useful when calculating collision properties, usually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2000" dirty="0"/>
              </a:p>
              <a:p>
                <a:pPr>
                  <a:lnSpc>
                    <a:spcPct val="90000"/>
                  </a:lnSpc>
                </a:pPr>
                <a:r>
                  <a:rPr lang="en-US" sz="2000" dirty="0"/>
                  <a:t>“Min” entropy: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lg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𝑠h𝑎𝑛𝑛𝑜𝑛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)≥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𝑟𝑒𝑛𝑦𝑖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)≥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 they are equal for a flat distribution.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 dirty="0"/>
                  <a:t>NIST focuses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sz="2000" dirty="0"/>
                  <a:t>.  Here’s why: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Suppose we have the distribution,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=2,3, …,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/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An optimal adversarial strategy is to guess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all the time, thus succeeding half the time.</a:t>
                </a:r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𝑠h𝑎𝑛𝑛𝑜𝑛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den>
                        </m:f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lg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/>
                  <a:t>, for large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.  This gives a distortedly pessimistic measure of an attacker’s chance of succeeding.</a:t>
                </a:r>
              </a:p>
            </p:txBody>
          </p:sp>
        </mc:Choice>
        <mc:Fallback>
          <p:sp>
            <p:nvSpPr>
              <p:cNvPr id="2458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9100" y="1447800"/>
                <a:ext cx="8420100" cy="5036127"/>
              </a:xfrm>
              <a:blipFill>
                <a:blip r:embed="rId3"/>
                <a:stretch>
                  <a:fillRect l="-754" t="-9068" r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1045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z="3600" dirty="0"/>
              <a:t>HW sources of entropy (God)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226" y="1295400"/>
            <a:ext cx="8577774" cy="4876800"/>
          </a:xfrm>
        </p:spPr>
        <p:txBody>
          <a:bodyPr/>
          <a:lstStyle/>
          <a:p>
            <a:r>
              <a:rPr lang="en-US" sz="2000" dirty="0"/>
              <a:t>God (Hardware)</a:t>
            </a:r>
          </a:p>
          <a:p>
            <a:pPr lvl="1"/>
            <a:r>
              <a:rPr lang="en-US" sz="2000" dirty="0"/>
              <a:t>Thermodynamics</a:t>
            </a:r>
          </a:p>
          <a:p>
            <a:pPr lvl="1"/>
            <a:r>
              <a:rPr lang="en-US" sz="2000" dirty="0"/>
              <a:t>Oscillator jitter</a:t>
            </a:r>
          </a:p>
          <a:p>
            <a:pPr lvl="1"/>
            <a:r>
              <a:rPr lang="en-US" sz="2000" dirty="0"/>
              <a:t>Unsynchronized ring oscillators (Intel’s HW RNG is based on this)</a:t>
            </a:r>
          </a:p>
          <a:p>
            <a:pPr lvl="1"/>
            <a:r>
              <a:rPr lang="en-US" sz="2000" dirty="0"/>
              <a:t>Noisy diodes</a:t>
            </a:r>
          </a:p>
          <a:p>
            <a:pPr lvl="1"/>
            <a:r>
              <a:rPr lang="en-US" sz="2000" dirty="0"/>
              <a:t>Radioactive decay</a:t>
            </a:r>
          </a:p>
          <a:p>
            <a:pPr lvl="1"/>
            <a:r>
              <a:rPr lang="en-US" sz="2000" dirty="0"/>
              <a:t>“Open pins” on </a:t>
            </a:r>
            <a:r>
              <a:rPr lang="en-US" sz="2000" dirty="0" err="1"/>
              <a:t>Rasbperry</a:t>
            </a:r>
            <a:r>
              <a:rPr lang="en-US" sz="2000" dirty="0"/>
              <a:t> Pi’s</a:t>
            </a:r>
          </a:p>
          <a:p>
            <a:pPr lvl="1"/>
            <a:r>
              <a:rPr lang="en-US" sz="2000" dirty="0"/>
              <a:t>Coin tosses (with a fair coin)</a:t>
            </a:r>
          </a:p>
          <a:p>
            <a:r>
              <a:rPr lang="en-US" sz="2000" dirty="0"/>
              <a:t>Finding the probability</a:t>
            </a:r>
          </a:p>
          <a:p>
            <a:pPr marL="0" indent="0">
              <a:buNone/>
            </a:pPr>
            <a:r>
              <a:rPr lang="en-US" sz="2000" dirty="0"/>
              <a:t>    distribution is easy: </a:t>
            </a:r>
            <a:r>
              <a:rPr lang="en-US" sz="2000" dirty="0">
                <a:solidFill>
                  <a:srgbClr val="0066CC"/>
                </a:solidFill>
              </a:rPr>
              <a:t>ask a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66CC"/>
                </a:solidFill>
              </a:rPr>
              <a:t>    physicist</a:t>
            </a:r>
          </a:p>
          <a:p>
            <a:endParaRPr lang="en-US" sz="2000" dirty="0"/>
          </a:p>
          <a:p>
            <a:pPr>
              <a:buFontTx/>
              <a:buNone/>
            </a:pPr>
            <a:endParaRPr lang="en-US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3074" name="Picture 2" descr="2.5: Distribution of Molecular Speeds - Physics LibreTexts">
            <a:extLst>
              <a:ext uri="{FF2B5EF4-FFF2-40B4-BE49-F238E27FC236}">
                <a16:creationId xmlns:a16="http://schemas.microsoft.com/office/drawing/2014/main" id="{D45F83CA-8256-894B-92D9-2642BFAFD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516" y="3048000"/>
            <a:ext cx="4808484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z="3600" dirty="0"/>
              <a:t>SW sources of entropy (the devil)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473440" cy="4419600"/>
          </a:xfrm>
        </p:spPr>
        <p:txBody>
          <a:bodyPr/>
          <a:lstStyle/>
          <a:p>
            <a:r>
              <a:rPr lang="en-US" sz="2000" dirty="0"/>
              <a:t>Software sources have been pseudo-science based</a:t>
            </a:r>
          </a:p>
          <a:p>
            <a:r>
              <a:rPr lang="en-US" sz="2000" dirty="0"/>
              <a:t>Here is a list (</a:t>
            </a:r>
            <a:r>
              <a:rPr lang="en-US" sz="2000" dirty="0">
                <a:solidFill>
                  <a:schemeClr val="accent2"/>
                </a:solidFill>
              </a:rPr>
              <a:t>Red</a:t>
            </a:r>
            <a:r>
              <a:rPr lang="en-US" sz="2000" dirty="0"/>
              <a:t> is bad. Why? Don’t know distribution, also entropy starvation, non-stationarity. </a:t>
            </a:r>
            <a:r>
              <a:rPr lang="en-US" sz="2000" dirty="0">
                <a:solidFill>
                  <a:srgbClr val="00B050"/>
                </a:solidFill>
              </a:rPr>
              <a:t>Green</a:t>
            </a:r>
            <a:r>
              <a:rPr lang="en-US" sz="2000" dirty="0"/>
              <a:t> is good but new.)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</a:rPr>
              <a:t>Disk arm speed variation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Process id, thread id (predictable)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Interrupt arrival time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Ticks since boot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Cursor, mouse</a:t>
            </a:r>
          </a:p>
          <a:p>
            <a:pPr lvl="1"/>
            <a:r>
              <a:rPr lang="en-US" sz="2000" dirty="0">
                <a:solidFill>
                  <a:srgbClr val="33CC33"/>
                </a:solidFill>
                <a:latin typeface="Arial" pitchFamily="34" charset="0"/>
                <a:cs typeface="Arial" pitchFamily="34" charset="0"/>
              </a:rPr>
              <a:t>New: execution jitter</a:t>
            </a:r>
          </a:p>
          <a:p>
            <a:r>
              <a:rPr lang="en-US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Finding the probability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distribution is hard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 or impossible </a:t>
            </a:r>
            <a:r>
              <a:rPr lang="en-US" sz="2000" dirty="0">
                <a:solidFill>
                  <a:srgbClr val="33CC33"/>
                </a:solidFill>
                <a:latin typeface="Arial" pitchFamily="34" charset="0"/>
                <a:cs typeface="Arial" pitchFamily="34" charset="0"/>
              </a:rPr>
              <a:t>except for  jitter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CC33"/>
                </a:solidFill>
                <a:latin typeface="Arial" pitchFamily="34" charset="0"/>
                <a:cs typeface="Arial" pitchFamily="34" charset="0"/>
              </a:rPr>
              <a:t>     then you can </a:t>
            </a:r>
            <a:r>
              <a:rPr lang="en-US" sz="2000" dirty="0">
                <a:solidFill>
                  <a:srgbClr val="0066CC"/>
                </a:solidFill>
                <a:latin typeface="Arial" pitchFamily="34" charset="0"/>
                <a:cs typeface="Arial" pitchFamily="34" charset="0"/>
              </a:rPr>
              <a:t>ask a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66CC"/>
                </a:solidFill>
                <a:latin typeface="Arial" pitchFamily="34" charset="0"/>
                <a:cs typeface="Arial" pitchFamily="34" charset="0"/>
              </a:rPr>
              <a:t>     cryptographer</a:t>
            </a:r>
            <a:endParaRPr lang="en-US" sz="2000" dirty="0">
              <a:solidFill>
                <a:srgbClr val="0066CC"/>
              </a:solidFill>
            </a:endParaRPr>
          </a:p>
          <a:p>
            <a:pPr>
              <a:buFontTx/>
              <a:buNone/>
            </a:pPr>
            <a:endParaRPr lang="en-US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4098" name="Picture 2" descr="CPU Time Jitter Based Non-Physical True Random Number Generator">
            <a:extLst>
              <a:ext uri="{FF2B5EF4-FFF2-40B4-BE49-F238E27FC236}">
                <a16:creationId xmlns:a16="http://schemas.microsoft.com/office/drawing/2014/main" id="{E1E083A3-06C6-1343-8DE6-763D138C4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8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276600"/>
            <a:ext cx="48768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436544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RNG Attacks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6868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Bad entropy followed by clever guessing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This is the most common, successful attack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Netscape browser attack is famous example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More recent Debian entropy attack (Mind your p’s and q’s) is another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Hall of fame, epic fails for bad entropy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“But the entropy looked random”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“No one can predict interrupt arrival times”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“No one could guess the sample values, it’s too complex”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Intrusion (read privileged entropy pool)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Incremental guessing attacks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Bad random numbers lie in the top two or three cryptographic attacks on real systems including protocols.  It’s not just an academic attack.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/>
              <a:t>NIST 800-90B evolution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68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2008: Basic structure: We know it’s hard.  Document it.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2012:  We’re worried about entropy, here are a bunch of tests to run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Justification for entropy is ad hoc or non-existent: “interrupt arrival times are impossible to guess.” (wrong).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2016:  People who don’t have a good probability model for their noise sources don’t have entropy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Let’s use hardware as a model, they have distributions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Use HW if you can: Intel’s Ivy bridge RNG (launched 2012)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Health tests are important because there can be failures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Hey, should software entropy have more lax standards? [No!]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2018: No, seriously, you have to justify entropy estimators even for software noise sources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Here are more tests (restart) so you can’t cheat especially at boot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New software techniques arise (jitter)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Linux and some BSD entropy is justified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1800" dirty="0"/>
              <a:t>By the way, future standard will be stricter [2021]</a:t>
            </a:r>
            <a:endParaRPr lang="en-US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8031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 dirty="0"/>
              <a:t>A new hope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Jitter execution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High quality and relatively easy (i.e.- possible) to analyze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Adopted by Linux, some BSD’s and Apple plus others. 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Prediction: Eventually everyone will adopt it.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History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B. </a:t>
            </a:r>
            <a:r>
              <a:rPr lang="en-US" sz="2000" dirty="0" err="1"/>
              <a:t>Sunar</a:t>
            </a:r>
            <a:r>
              <a:rPr lang="en-US" sz="2000" dirty="0"/>
              <a:t>, W. J. Martin, D. R. Stinson, </a:t>
            </a:r>
            <a:r>
              <a:rPr lang="en-US" sz="2000" i="1" dirty="0"/>
              <a:t>A Provably Secure True Random Number Generator with Built-in Tolerance to Active Attacks </a:t>
            </a:r>
            <a:r>
              <a:rPr lang="en-US" sz="2000" dirty="0"/>
              <a:t>IEEE.  Mostly HW focused.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Stinson part 2:  What about software based on predicting execution time on modern processor?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Works on small processors too: Keaton Mowery, Michael Wei, David </a:t>
            </a:r>
            <a:r>
              <a:rPr lang="en-US" sz="2000" dirty="0" err="1"/>
              <a:t>Kohlbrenner</a:t>
            </a:r>
            <a:r>
              <a:rPr lang="en-US" sz="2000" dirty="0"/>
              <a:t>, </a:t>
            </a:r>
            <a:r>
              <a:rPr lang="en-US" sz="2000" dirty="0" err="1"/>
              <a:t>Hovav</a:t>
            </a:r>
            <a:r>
              <a:rPr lang="en-US" sz="2000" dirty="0"/>
              <a:t> </a:t>
            </a:r>
            <a:r>
              <a:rPr lang="en-US" sz="2000" dirty="0" err="1"/>
              <a:t>Shacham</a:t>
            </a:r>
            <a:r>
              <a:rPr lang="en-US" sz="2000" dirty="0"/>
              <a:t>, and Steven Swanson, </a:t>
            </a:r>
            <a:r>
              <a:rPr lang="en-US" sz="2000" i="1" dirty="0"/>
              <a:t>Welcome to the </a:t>
            </a:r>
            <a:r>
              <a:rPr lang="en-US" sz="2000" i="1" dirty="0" err="1"/>
              <a:t>Entropics</a:t>
            </a:r>
            <a:r>
              <a:rPr lang="en-US" sz="2000" i="1" dirty="0"/>
              <a:t>: Boot-Time Entropy in Embedded Devices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Mueller, </a:t>
            </a:r>
            <a:r>
              <a:rPr lang="en-US" sz="2000" i="1" dirty="0"/>
              <a:t>CPU Time Jitter Based Non-Physical True Random Number Generator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There’s lots more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8191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How does Jitter execution work?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55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752599"/>
                <a:ext cx="8686800" cy="4279557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2000" dirty="0"/>
                  <a:t>Collect Entropy</a:t>
                </a:r>
              </a:p>
              <a:p>
                <a:pPr marL="800100" lvl="2" indent="0">
                  <a:lnSpc>
                    <a:spcPct val="90000"/>
                  </a:lnSpc>
                  <a:buNone/>
                </a:pPr>
                <a:r>
                  <a:rPr lang="en-US" sz="2000" dirty="0"/>
                  <a:t>for (</a:t>
                </a:r>
                <a:r>
                  <a:rPr lang="en-US" sz="2000" dirty="0" err="1"/>
                  <a:t>i</a:t>
                </a:r>
                <a:r>
                  <a:rPr lang="en-US" sz="2000" dirty="0"/>
                  <a:t>= 0 to n-1) </a:t>
                </a:r>
              </a:p>
              <a:p>
                <a:pPr marL="1314450" lvl="3" indent="0">
                  <a:lnSpc>
                    <a:spcPct val="90000"/>
                  </a:lnSpc>
                  <a:buNone/>
                </a:pPr>
                <a:r>
                  <a:rPr lang="en-US" dirty="0"/>
                  <a:t>Get real time clock (</a:t>
                </a:r>
                <a:r>
                  <a:rPr lang="en-US" dirty="0" err="1"/>
                  <a:t>t</a:t>
                </a:r>
                <a:r>
                  <a:rPr lang="en-US" baseline="-25000" dirty="0" err="1"/>
                  <a:t>start</a:t>
                </a:r>
                <a:r>
                  <a:rPr lang="en-US" dirty="0"/>
                  <a:t>)</a:t>
                </a:r>
              </a:p>
              <a:p>
                <a:pPr marL="1314450" lvl="3" indent="0">
                  <a:lnSpc>
                    <a:spcPct val="90000"/>
                  </a:lnSpc>
                  <a:buNone/>
                </a:pPr>
                <a:r>
                  <a:rPr lang="en-US" dirty="0"/>
                  <a:t>Execute standard code block</a:t>
                </a:r>
              </a:p>
              <a:p>
                <a:pPr marL="1314450" lvl="3" indent="0">
                  <a:lnSpc>
                    <a:spcPct val="90000"/>
                  </a:lnSpc>
                  <a:buNone/>
                </a:pPr>
                <a:r>
                  <a:rPr lang="en-US" dirty="0"/>
                  <a:t>Get real time clock (t</a:t>
                </a:r>
                <a:r>
                  <a:rPr lang="en-US" baseline="-25000" dirty="0"/>
                  <a:t>end</a:t>
                </a:r>
                <a:r>
                  <a:rPr lang="en-US" dirty="0"/>
                  <a:t>)</a:t>
                </a:r>
              </a:p>
              <a:p>
                <a:pPr marL="1314450" lvl="3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>
                  <a:lnSpc>
                    <a:spcPct val="90000"/>
                  </a:lnSpc>
                </a:pPr>
                <a:r>
                  <a:rPr lang="en-US" sz="2000" dirty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‘s (usually one byte per sample as specified by NIST 800-90B) are the noise source for constructing a seed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 dirty="0"/>
                  <a:t>Why is there uncertainty in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?</m:t>
                    </m:r>
                  </m:oMath>
                </a14:m>
                <a:endParaRPr lang="en-US" sz="2000" dirty="0"/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Answer: Thank you ARM, Intel, RISC-V and IBM</a:t>
                </a:r>
              </a:p>
            </p:txBody>
          </p:sp>
        </mc:Choice>
        <mc:Fallback>
          <p:sp>
            <p:nvSpPr>
              <p:cNvPr id="2355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752599"/>
                <a:ext cx="8686800" cy="4279557"/>
              </a:xfrm>
              <a:blipFill>
                <a:blip r:embed="rId3"/>
                <a:stretch>
                  <a:fillRect l="-730" t="-1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8010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363220" y="152400"/>
            <a:ext cx="7791450" cy="1111827"/>
          </a:xfrm>
        </p:spPr>
        <p:txBody>
          <a:bodyPr/>
          <a:lstStyle/>
          <a:p>
            <a:r>
              <a:rPr lang="en-US" sz="3600" dirty="0"/>
              <a:t>What are cryptographic random numbers?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8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2900" y="2050473"/>
                <a:ext cx="8420100" cy="3512127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2000" dirty="0"/>
                  <a:t>A cryptographic random number consisting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bits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/>
                  <a:t> possible values.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 dirty="0"/>
                  <a:t>All these values should be “equally likely.”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 dirty="0"/>
                  <a:t>If you are told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of the bits, you should have no better chance of guessing the remaining bits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/>
                  <a:t>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 dirty="0"/>
                  <a:t>If you are handed a set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bits cryptographic random numbers of size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/>
                  <a:t> knowing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r>
                  <a:rPr lang="en-US" sz="2000" dirty="0"/>
                  <a:t>of them should give you no advantage in guessing the remaining one.</a:t>
                </a:r>
              </a:p>
            </p:txBody>
          </p:sp>
        </mc:Choice>
        <mc:Fallback xmlns="">
          <p:sp>
            <p:nvSpPr>
              <p:cNvPr id="2458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2050473"/>
                <a:ext cx="8420100" cy="3512127"/>
              </a:xfrm>
              <a:blipFill>
                <a:blip r:embed="rId3"/>
                <a:stretch>
                  <a:fillRect l="-451" t="-17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78673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556" name="Rectangle 2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685800" y="228600"/>
                <a:ext cx="7772400" cy="8382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3600" dirty="0"/>
                  <a:t>Why is there uncertainty in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?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3556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85800" y="228600"/>
                <a:ext cx="7772400" cy="838200"/>
              </a:xfrm>
              <a:blipFill>
                <a:blip r:embed="rId3"/>
                <a:stretch>
                  <a:fillRect t="-3030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686800" cy="4724400"/>
          </a:xfrm>
        </p:spPr>
        <p:txBody>
          <a:bodyPr/>
          <a:lstStyle/>
          <a:p>
            <a:r>
              <a:rPr lang="en-US" sz="2000" dirty="0"/>
              <a:t>CPU instruction pipelines fill level affects execution time of an instruction. These pipelines therefore add to the CPU execution jitter. </a:t>
            </a:r>
          </a:p>
          <a:p>
            <a:r>
              <a:rPr lang="en-US" sz="2000" dirty="0"/>
              <a:t>The CPU clock cycle is different than the memory bus clock speed. Wait states for the synchronization of memory access adds to time variances (this also reflects hardware variability effects). </a:t>
            </a:r>
          </a:p>
          <a:p>
            <a:r>
              <a:rPr lang="en-US" sz="2000" dirty="0"/>
              <a:t>The CPU frequency scaling alters the processing speed of instructions. </a:t>
            </a:r>
          </a:p>
          <a:p>
            <a:r>
              <a:rPr lang="en-US" sz="2000" dirty="0"/>
              <a:t>The CPU power management may disable CPU features. </a:t>
            </a:r>
          </a:p>
          <a:p>
            <a:r>
              <a:rPr lang="en-US" sz="2000" dirty="0"/>
              <a:t>Instruction and data caches</a:t>
            </a:r>
          </a:p>
          <a:p>
            <a:pPr lvl="1"/>
            <a:r>
              <a:rPr lang="en-US" sz="2000" dirty="0"/>
              <a:t>Tests showed that before the caches are filled with the test code and the CPU Jitter random number generator code, the time deltas are bigger by a factor of two to three.</a:t>
            </a:r>
          </a:p>
          <a:p>
            <a:r>
              <a:rPr lang="en-US" sz="2000" dirty="0"/>
              <a:t>CPU topology and caches used jointly by multiple CPUs affect execution time.</a:t>
            </a:r>
          </a:p>
          <a:p>
            <a:pPr lvl="1">
              <a:lnSpc>
                <a:spcPct val="90000"/>
              </a:lnSpc>
            </a:pPr>
            <a:endParaRPr lang="en-US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1818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But wait, there’s more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86800" cy="4724400"/>
          </a:xfrm>
        </p:spPr>
        <p:txBody>
          <a:bodyPr/>
          <a:lstStyle/>
          <a:p>
            <a:r>
              <a:rPr lang="en-US" sz="2000" dirty="0"/>
              <a:t>CPU frequency scaling depending on the work-load.</a:t>
            </a:r>
          </a:p>
          <a:p>
            <a:r>
              <a:rPr lang="en-US" sz="2000" dirty="0"/>
              <a:t>Branch prediction units</a:t>
            </a:r>
          </a:p>
          <a:p>
            <a:r>
              <a:rPr lang="en-US" sz="2000" dirty="0"/>
              <a:t>TLB caches </a:t>
            </a:r>
          </a:p>
          <a:p>
            <a:r>
              <a:rPr lang="en-US" sz="2000" dirty="0"/>
              <a:t>Moving of the execution of processes from one CPU to another by the scheduler </a:t>
            </a:r>
          </a:p>
          <a:p>
            <a:r>
              <a:rPr lang="en-US" sz="2000" dirty="0"/>
              <a:t>Hardware interrupts can occur regardless what the operating system was doing in the meanwhile.  [</a:t>
            </a:r>
            <a:r>
              <a:rPr lang="en-US" sz="2000" i="1" dirty="0"/>
              <a:t>This is not the same as interrupt arrival time</a:t>
            </a:r>
            <a:r>
              <a:rPr lang="en-US" sz="2000" dirty="0"/>
              <a:t>]</a:t>
            </a:r>
          </a:p>
          <a:p>
            <a:r>
              <a:rPr lang="en-US" sz="2000" dirty="0"/>
              <a:t>Large memory segments whose access times may vary due to the physical distance from the CPU. </a:t>
            </a:r>
          </a:p>
          <a:p>
            <a:r>
              <a:rPr lang="en-US" sz="2000" dirty="0"/>
              <a:t>Aren’t these variations predictable?</a:t>
            </a:r>
          </a:p>
          <a:p>
            <a:pPr lvl="1"/>
            <a:r>
              <a:rPr lang="en-US" sz="2000" dirty="0"/>
              <a:t>Amazingly, no!</a:t>
            </a:r>
          </a:p>
          <a:p>
            <a:pPr lvl="1">
              <a:lnSpc>
                <a:spcPct val="90000"/>
              </a:lnSpc>
            </a:pPr>
            <a:endParaRPr lang="en-US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60372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72353" y="51099"/>
            <a:ext cx="7772400" cy="838200"/>
          </a:xfrm>
        </p:spPr>
        <p:txBody>
          <a:bodyPr/>
          <a:lstStyle/>
          <a:p>
            <a:r>
              <a:rPr lang="en-US" sz="3600" dirty="0"/>
              <a:t>Three weekends and a NIST reading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6800" cy="45567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I built a fully NIST compliant in my existing open source crypto project (which I use for teaching) with justified HW and SW entropy in about three weekends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Used standard NIST 800-90B certified SHA-256 hash-df based DBRG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Used Intel analyzed HW noise source (Noise justification: Rachael J Parker, </a:t>
            </a:r>
            <a:r>
              <a:rPr lang="en-US" sz="2000" i="1" dirty="0"/>
              <a:t>Justification for Metastability Based Nondeterministic Random</a:t>
            </a:r>
            <a:r>
              <a:rPr lang="en-US" sz="2000" dirty="0"/>
              <a:t> </a:t>
            </a:r>
            <a:r>
              <a:rPr lang="en-US" sz="2000" i="1" dirty="0"/>
              <a:t>Bit Generator</a:t>
            </a:r>
            <a:r>
              <a:rPr lang="en-US" sz="2000" dirty="0"/>
              <a:t>, Intel and previous papers by </a:t>
            </a:r>
            <a:r>
              <a:rPr lang="en-US" sz="2000" i="1" dirty="0"/>
              <a:t>Kocher, Cox, Walker, </a:t>
            </a:r>
            <a:r>
              <a:rPr lang="en-US" sz="2000" i="1" dirty="0" err="1"/>
              <a:t>Gueron</a:t>
            </a:r>
            <a:r>
              <a:rPr lang="en-US" sz="2000" i="1" dirty="0"/>
              <a:t>, Brickell, et al</a:t>
            </a:r>
            <a:r>
              <a:rPr lang="en-US" sz="20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Developed SW Jitter based noise source (Noise justification:  You’ll see.)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Implemented full health and restart tests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Both HW and SW entropy qualified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All in user mode (kernel version is almost identical)</a:t>
            </a:r>
          </a:p>
          <a:p>
            <a:pPr>
              <a:lnSpc>
                <a:spcPct val="90000"/>
              </a:lnSpc>
            </a:pPr>
            <a:endParaRPr lang="en-US" sz="2000" dirty="0">
              <a:latin typeface="Calibri" panose="020F050202020403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0493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 dirty="0"/>
              <a:t>RNG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6A439E-AA17-5D4E-89F1-F20402872744}"/>
              </a:ext>
            </a:extLst>
          </p:cNvPr>
          <p:cNvSpPr/>
          <p:nvPr/>
        </p:nvSpPr>
        <p:spPr>
          <a:xfrm>
            <a:off x="228600" y="1219200"/>
            <a:ext cx="8763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jlm@New-MacBook-Pro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cryptobin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% ./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test_full_rng.exe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print_all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=true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Hardware test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HW noise : 2efccc36185532aecc5714c76a328d2e55bb5b6868cf6ee28ce7c0dd9178c43e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dffda69eb78b66ec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Entropy from empty pool: 300.000000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seed: 2efccc36185532aecc5714c76a328d2e55bb5b6868cf6ee28ce7c0dd9178c43e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dffda69eb78b66ec</a:t>
            </a:r>
          </a:p>
          <a:p>
            <a:endParaRPr lang="en-US" sz="1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Hardware derived random numbers: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0: 38c4606144d00c417be407466237b3e08b8f08f81fd98b8a94dd54d74f914fed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1: 74283705ff3ad67c00d029ba8344cc9d014ef98a58edc9c93259cc8cf042cf37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2: 272f7b36a8694254368ca0f534ee45fd56756ef7e90bd49a3d35e87019f9ee68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3: d81302e1a5d30dc7735e62cc2c790ab3595c5cce34665c590556293f1f61e826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4: c804ada32bbe35d75a16cde90ec044d1f09350a82b8355ff50a7ef00f3a90ec3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5: c3b090ddf0c9d6dcd54a3d25ac9ba24813df5dd9119f683cff52c0a4487db23a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6: d25fa7625b34646d2d5402e3b8f65dff2fb806c4a9cfa978303b27a133fd9dbe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7: 5baa492e703d63b3074e40cbb041723203659f42951ce70db1d083dcb25777a6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8: 88210cb9e669ecf79dd13091c4da7de0beb60f553dd6bf6ad39360c587d2370a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9: 7943f321315f440803a377e9ddce3696b4f30515b05510e8f368c15837c4b63d</a:t>
            </a:r>
          </a:p>
          <a:p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820959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 dirty="0"/>
              <a:t>RNG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6A439E-AA17-5D4E-89F1-F20402872744}"/>
              </a:ext>
            </a:extLst>
          </p:cNvPr>
          <p:cNvSpPr/>
          <p:nvPr/>
        </p:nvSpPr>
        <p:spPr>
          <a:xfrm>
            <a:off x="342900" y="1219200"/>
            <a:ext cx="84582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 test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 noise: 8604aa5c9683f61c5765fb4bf610ff4026afcde5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 noise: d24e2528dc24a560b5ecdde9f941ff555ba18758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 noise: 3758ba50858922f3bd919b14b0da4375e3281129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…10 more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seed: 56580a6f33dffb67271838514b72609d292960989636c17b593018764b2c3caf36ebf42e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 derived random numbers: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0: 5704f41ef758d66ef82483217c9291fd79f5aa18b5bd1dc114049df5e81c1d34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1: c1ae285d23a91a399f5e2c095a769c4195f4c3753a4aca0d78b7d8197378c672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2: b860d249bbddcaf87666815de2def42d8e73c6de798b667d68f55068a5b79d7c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3: 4370488c2a28ed85161cd216b3caf2caae2705e9b893c9e082666a4c93622337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4: 21f3a1438634aa05d4071617ce420786aa574ab4c4258fbbc8d975b2f6c205bb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5: 10e1fc08d6df99515727b7d68c973deee25b52a28304d29db85aec71735939dc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6: d9cd2731623a3ee43ba2652bb07e41d00c153d72ab814a24df29883f5c234fb4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7: 18b9e00e397c7ef8c05f61078ce1884c30f3b74e61286574abac5d01991a8c6b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8: f2d71f29ee1aeec8109da2a3e83a1aa9f1ded83bb573441c7202e6892381106e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9: cb467402c79b90e02959d35e0ffe39cf0c2b4da75583f30b2921c0b4073fcc5b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18356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Software jitter sources in my code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8686800" cy="41757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</a:rPr>
              <a:t>Used five different blocks for jitter including two from Mueller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</a:rPr>
              <a:t>For each 8-bit (as required by NIST) noise sample, the estimated entropy varied from 1 bit/sample to over 4 bits/sample over the jitter blocks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</a:rPr>
              <a:t>By contrast, interrupt samples are estimated (in a way that does not comply with 800-90B) at tenths of bits per sample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</a:rPr>
              <a:t>Jitter gives amazingly high rate (This is why Linux and Apple adopted it especially for boot entropy)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</a:rPr>
              <a:t>Can’t be tampered with by adversary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</a:rPr>
              <a:t>Most important: Can be analyzed and justified.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</a:rPr>
              <a:t>Isn’t this just an academic concern?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</a:rPr>
              <a:t>No!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96291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Simple Jitter Block 0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0436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Simple jitter test 0,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cpc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1999533010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largest: 63, smallest: 31, non-zero: 1000, mean: 37.204, adjusted mean: 37.141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44 bins, lower 30, upper: 42, bins from 30 to 42 selected: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0000 0005 0015 0059 0078 0181 0055 0146 0080 0217 0034 0094 0033 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Samples: 1000,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num_loops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5, Expected bin: 37.097, deviation: 32.243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probabilities: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31,0.005  32,0.015  33,0.059  34,0.078  35,0.181  36,0.055  37,0.146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38,0.080 39,0.217  40,0.034  41,0.094 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Shannon entropy:  3.168, </a:t>
            </a:r>
            <a:r>
              <a:rPr lang="en-US" sz="1800" dirty="0" err="1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renyi</a:t>
            </a:r>
            <a:r>
              <a:rPr lang="en-US" sz="18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entropy:  2.927, </a:t>
            </a:r>
            <a:r>
              <a:rPr lang="en-US" sz="1800" dirty="0" err="1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min_entropy</a:t>
            </a:r>
            <a:r>
              <a:rPr lang="en-US" sz="18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 2.204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44633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Simple Jitter Block 0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1E402530-C7DC-1D4F-8CF4-0F56634A7E1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76400"/>
            <a:ext cx="7772399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199563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Simple Jitter Block 1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440436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Simple jitter test 1,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cpc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2003954612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largest: 125, smallest: 32, non-zero: 1000, mean: 39.565, adjusted mean: 39.440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47 bins, lower 31, upper: 45, bins from 31 to 45 selected: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0000 0001 0010 0024 0045 0073 0090 0038 0286 0094 0110 0073 0104 0036 0013 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Samples: 1000,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num_loops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5, Expected bin: 39.286, deviation: 33.994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probabilities: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32,0.001  33,0.010  34,0.024  35,0.045  36,0.073  37,0.090  38,0.038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39,0.286  40,0.094  41,0.110  42,0.073  43,0.104  44,0.036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Shannon entropy:  3.231, </a:t>
            </a:r>
            <a:r>
              <a:rPr lang="en-US" sz="1800" dirty="0" err="1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renyi</a:t>
            </a:r>
            <a:r>
              <a:rPr lang="en-US" sz="18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entropy:  2.858, </a:t>
            </a:r>
            <a:r>
              <a:rPr lang="en-US" sz="1800" dirty="0" err="1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min_entropy</a:t>
            </a:r>
            <a:r>
              <a:rPr lang="en-US" sz="18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 1.806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35343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Simple Jitter Block 1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06DB2082-7012-9A4D-849A-021FAD9D640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51" y="1752600"/>
            <a:ext cx="7848600" cy="419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78303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/>
              <a:t>Cryptographic random numbers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82000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Critical in cryptographic algorithms and protocols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No single test (or even a polynomial number of tests) prove it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Unpredictability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Statistical Tests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Random number weaknesses and bad key management are greatest points of attack for otherwise “safe” cryptosystems.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Can’t generate enough random bits so use “Pseudo Deterministic random number generators” (DRNGs).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Older references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J. Kelsey, B. </a:t>
            </a:r>
            <a:r>
              <a:rPr lang="en-US" sz="1800" dirty="0" err="1"/>
              <a:t>Schneier</a:t>
            </a:r>
            <a:r>
              <a:rPr lang="en-US" sz="1800" dirty="0"/>
              <a:t>, D. Wagner, and C. Hall, </a:t>
            </a:r>
            <a:r>
              <a:rPr lang="en-US" sz="1800" i="1" dirty="0"/>
              <a:t>Cryptanalytic Attacks on Pseudorandom Number Generators</a:t>
            </a:r>
            <a:r>
              <a:rPr lang="en-US" sz="1800" dirty="0"/>
              <a:t>, Fast Software Encryption, Fifth International Workshop Proceedings (March 1998), Springer-Verlag, 1998, pp. 168-188. </a:t>
            </a:r>
          </a:p>
          <a:p>
            <a:pPr lvl="1"/>
            <a:r>
              <a:rPr lang="en-US" sz="1800" dirty="0" err="1"/>
              <a:t>Zvi</a:t>
            </a:r>
            <a:r>
              <a:rPr lang="en-US" sz="1800" dirty="0"/>
              <a:t> </a:t>
            </a:r>
            <a:r>
              <a:rPr lang="en-US" sz="1800" dirty="0" err="1"/>
              <a:t>Gutterman</a:t>
            </a:r>
            <a:r>
              <a:rPr lang="en-US" sz="1800" dirty="0"/>
              <a:t> and Benny </a:t>
            </a:r>
            <a:r>
              <a:rPr lang="en-US" sz="1800" dirty="0" err="1"/>
              <a:t>Pinkas</a:t>
            </a:r>
            <a:r>
              <a:rPr lang="en-US" sz="1800" dirty="0"/>
              <a:t> and </a:t>
            </a:r>
            <a:r>
              <a:rPr lang="en-US" sz="1800" dirty="0" err="1"/>
              <a:t>Tzachy</a:t>
            </a:r>
            <a:r>
              <a:rPr lang="en-US" sz="1800" dirty="0"/>
              <a:t> </a:t>
            </a:r>
            <a:r>
              <a:rPr lang="en-US" sz="1800" dirty="0" err="1"/>
              <a:t>Reinman</a:t>
            </a:r>
            <a:r>
              <a:rPr lang="en-US" sz="1800" i="1" dirty="0"/>
              <a:t>, Analysis of the Linux Random Number Generator.</a:t>
            </a:r>
          </a:p>
          <a:p>
            <a:pPr lvl="1">
              <a:lnSpc>
                <a:spcPct val="80000"/>
              </a:lnSpc>
            </a:pPr>
            <a:endParaRPr lang="en-US" sz="24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Simple Jitter Block 2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8153400" cy="3773836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Simple jitter test 2,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cpc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2003743142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largest: 165, smallest: 49, non-zero: 1000, mean: 64.158, adjusted mean: 63.993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79 bins, lower 50, upper: 73, bins from 50 to 73 selected: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0002 0000 0012 0010 0032 0009 0046 0082 0050 0079 0088 0103 0031 0067 0079 0100 0031 0043 0022 0028 0025 0014 0003 0007 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Samples: 1000,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num_loops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5, Expected bin: 59.797, deviation: 54.901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probabilities: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50,0.002  52,0.012  53,0.010  54,0.032  55,0.009  56,0.046  57,0.082  …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Shannon entropy:  4.034, </a:t>
            </a:r>
            <a:r>
              <a:rPr lang="en-US" sz="1800" dirty="0" err="1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renyi</a:t>
            </a:r>
            <a:r>
              <a:rPr lang="en-US" sz="18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entropy:  3.967, </a:t>
            </a:r>
            <a:r>
              <a:rPr lang="en-US" sz="1800" dirty="0" err="1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min_entropy</a:t>
            </a:r>
            <a:r>
              <a:rPr lang="en-US" sz="18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 3.279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47321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Simple Jitter Block 2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3C8F0649-5923-D440-B91D-A976BED6812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1828800"/>
            <a:ext cx="7924799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390547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Memory Jitter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8229600" cy="440436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Memory jitter test,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cpc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1998883639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largest: 255, smallest: 2, non-zero: 1000, mean: 71.828, adjusted mean: 71.573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141 bins, lower 30, upper: 71, bins from 30 to 71 selected: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0004 0003 0018 0010 0015 0006 0017 0011 0020 0028 0014 0022 …</a:t>
            </a: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Samples: 1000,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num_loops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5, Expected bin: 50.529, deviation: 46.755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probabilities: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30,0.004;  31,0.003;  32,0.018;  33,0.010;  34,0.015;  35,0.006;  …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 …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Shannon entropy:  5.476, </a:t>
            </a:r>
            <a:r>
              <a:rPr lang="en-US" sz="1800" dirty="0" err="1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renyi</a:t>
            </a:r>
            <a:r>
              <a:rPr lang="en-US" sz="18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entropy:  5.873, </a:t>
            </a:r>
            <a:r>
              <a:rPr lang="en-US" sz="1800" dirty="0" err="1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min_entropy</a:t>
            </a:r>
            <a:r>
              <a:rPr lang="en-US" sz="18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  4.573</a:t>
            </a:r>
            <a:br>
              <a:rPr lang="en-US" sz="2400" dirty="0"/>
            </a:br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4818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Memory Jitter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18434" name="Picture 2" descr="Image preview">
            <a:extLst>
              <a:ext uri="{FF2B5EF4-FFF2-40B4-BE49-F238E27FC236}">
                <a16:creationId xmlns:a16="http://schemas.microsoft.com/office/drawing/2014/main" id="{FF7AF498-12ED-494E-AEEF-566DFA8BD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47800"/>
            <a:ext cx="6781800" cy="4422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2044372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Hash based execution jitter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981200"/>
            <a:ext cx="8001000" cy="402336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Hash jitter test,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cpc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2003971500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largest: 255, smallest: 0, non-zero: 1000, mean: 132.188, adjusted mean: 131.933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264 bins, lower 66, upper: 237, bins from 66 to 237 selected: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Samples: 1000,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num_loops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5, Expected bin: 132.188, deviation: 131.502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probabilities: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66,.004  67,.001  68,.011  69,.001  70,.003  71,.005  72,.003  73,.004 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…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Shannon entropy:  7.791, </a:t>
            </a:r>
            <a:r>
              <a:rPr lang="en-US" sz="1800" dirty="0" err="1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renyi</a:t>
            </a:r>
            <a:r>
              <a:rPr lang="en-US" sz="18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entropy:  7.637, </a:t>
            </a:r>
            <a:r>
              <a:rPr lang="en-US" sz="1800" dirty="0" err="1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min_entropy</a:t>
            </a:r>
            <a:r>
              <a:rPr lang="en-US" sz="18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 6.506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53873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Hash based execution jitter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ED30BFA8-8474-2442-820F-04AF3C3CB93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42" y="1600200"/>
            <a:ext cx="7772400" cy="426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586593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Future work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133600"/>
            <a:ext cx="8382000" cy="38709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</a:rPr>
              <a:t>Work out hardware model in detail.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</a:rPr>
              <a:t>Combine complicated jitter sources to obtain different distributions (the “mixture problem”)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</a:rPr>
              <a:t>Done completely and accurately, this is interesting research!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</a:rPr>
              <a:t>The level of proof in this presentation is informal or heuristic (which is all NIST demands for now) but NIST will increase level of rigor required.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2116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Conclusion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NIST was completely right!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New standard greatly improves security (if you follow it)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Sometimes there are good surprises in entropy (jitter)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cryptography, don’t trust anything you can’t quantifiably analyze --- you’re only fooling yourself (and your customers)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Widely accepted despite initial skepticism: Linux, (some) BSD and Apple versions in use and compliant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More benefits from Jitter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 entropy starvation at boot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Defense in depth (qualified HW and SW entropy)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Simpler than interrupts and less performance impact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Works on embedded devices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Jettison the “pseudo-science”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4122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678873" y="304800"/>
            <a:ext cx="7772400" cy="838200"/>
          </a:xfrm>
        </p:spPr>
        <p:txBody>
          <a:bodyPr/>
          <a:lstStyle/>
          <a:p>
            <a:r>
              <a:rPr lang="en-US" sz="3600" dirty="0"/>
              <a:t>How can you produce cryptographic random numbers in the real world?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1ED7C9-1A58-5D4D-87BB-9A2C60B5975E}"/>
              </a:ext>
            </a:extLst>
          </p:cNvPr>
          <p:cNvSpPr txBox="1"/>
          <p:nvPr/>
        </p:nvSpPr>
        <p:spPr>
          <a:xfrm>
            <a:off x="254886" y="1981200"/>
            <a:ext cx="8620373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Calibri" panose="020F0502020204030204" pitchFamily="34" charset="0"/>
              </a:rPr>
              <a:t>NIST 800-90C specifies overall design of a cryptographic random number system.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Calibri" panose="020F0502020204030204" pitchFamily="34" charset="0"/>
              </a:rPr>
              <a:t> Components are: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Calibri" panose="020F0502020204030204" pitchFamily="34" charset="0"/>
              </a:rPr>
              <a:t>Entropy Subsystem including characterized noise source, health tests, entropy conditioning.  This is the critical component which prevents adversaries from guessing keys.  The output of this system is a seed containing enough “entropy” (more later) to generate keys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Calibri" panose="020F0502020204030204" pitchFamily="34" charset="0"/>
              </a:rPr>
              <a:t>A deterministic random number generator (DRNG).  This takes a seed and safely produces a long sequence of cryptographically secure random numbers.  This is specified in NIST 800-90A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Calibri" panose="020F0502020204030204" pitchFamily="34" charset="0"/>
              </a:rPr>
              <a:t>The entropy subsystem (the hard part) is specified in NIST 800-90B.  This is the hard part.</a:t>
            </a:r>
          </a:p>
          <a:p>
            <a:pPr lvl="1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73281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/>
              <a:t>Sample 800-90 RNG System</a:t>
            </a:r>
          </a:p>
        </p:txBody>
      </p:sp>
      <p:pic>
        <p:nvPicPr>
          <p:cNvPr id="25605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1" y="1868538"/>
            <a:ext cx="4953000" cy="377026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678873" y="152400"/>
            <a:ext cx="7772400" cy="838200"/>
          </a:xfrm>
        </p:spPr>
        <p:txBody>
          <a:bodyPr/>
          <a:lstStyle/>
          <a:p>
            <a:r>
              <a:rPr lang="en-US" sz="3600" dirty="0"/>
              <a:t>How can you produce cryptographic random numbers?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1028" name="Picture 4" descr="SP 800-90C: Random Bit Generation Constructions">
            <a:extLst>
              <a:ext uri="{FF2B5EF4-FFF2-40B4-BE49-F238E27FC236}">
                <a16:creationId xmlns:a16="http://schemas.microsoft.com/office/drawing/2014/main" id="{120C6CC6-83D2-BD46-B1A3-DF7BCA475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73" y="1811604"/>
            <a:ext cx="7240311" cy="4924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32687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DBRG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974508"/>
            <a:ext cx="8610600" cy="311831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Smooths and stretches entropy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Must have and maintain sufficient entropy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“Anyone discussing deterministic generation of random number is, strictly speaking, already in a state of sin” – von Neuman.</a:t>
            </a:r>
          </a:p>
          <a:p>
            <a:pPr>
              <a:lnSpc>
                <a:spcPct val="80000"/>
              </a:lnSpc>
            </a:pPr>
            <a:r>
              <a:rPr lang="en-US" sz="2000" dirty="0" err="1"/>
              <a:t>MIxers</a:t>
            </a:r>
            <a:r>
              <a:rPr lang="en-US" sz="2000" dirty="0"/>
              <a:t> can be built using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Block ciphers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Hash functions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Stream ciphers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Even public key systems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609600" y="2035314"/>
            <a:ext cx="1828800" cy="707886"/>
          </a:xfrm>
          <a:prstGeom prst="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Full entropy seed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581400" y="2035314"/>
            <a:ext cx="1828800" cy="707886"/>
          </a:xfrm>
          <a:prstGeom prst="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DBRG</a:t>
            </a:r>
            <a:endParaRPr lang="en-US" sz="2000" dirty="0">
              <a:latin typeface="+mn-lt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State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29400" y="2057400"/>
            <a:ext cx="19954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Pseudo random </a:t>
            </a:r>
          </a:p>
          <a:p>
            <a:r>
              <a:rPr lang="en-US" sz="2000" dirty="0">
                <a:latin typeface="+mn-lt"/>
              </a:rPr>
              <a:t>stream</a:t>
            </a:r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2438400" y="2362200"/>
            <a:ext cx="1143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5410200" y="2362200"/>
            <a:ext cx="1143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3600" dirty="0"/>
              <a:t>Guidelines for DRNG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981200"/>
            <a:ext cx="8458200" cy="3695700"/>
          </a:xfrm>
        </p:spPr>
        <p:txBody>
          <a:bodyPr/>
          <a:lstStyle/>
          <a:p>
            <a:r>
              <a:rPr lang="en-US" sz="2000" dirty="0"/>
              <a:t>Do “catastrophic reseeding” of the PRNG. </a:t>
            </a:r>
          </a:p>
          <a:p>
            <a:r>
              <a:rPr lang="en-US" sz="2000" dirty="0"/>
              <a:t>Recover from compromises state disclosure quickly</a:t>
            </a:r>
          </a:p>
          <a:p>
            <a:r>
              <a:rPr lang="en-US" sz="2000" dirty="0"/>
              <a:t>Forward resistance: Use a hash function to hide state.</a:t>
            </a:r>
          </a:p>
          <a:p>
            <a:r>
              <a:rPr lang="en-US" sz="2000" dirty="0"/>
              <a:t>Occasionally generate a new starting PRNG state. </a:t>
            </a:r>
          </a:p>
          <a:p>
            <a:r>
              <a:rPr lang="en-US" sz="2000" dirty="0"/>
              <a:t>We won’t talk about this</a:t>
            </a:r>
          </a:p>
          <a:p>
            <a:endParaRPr lang="en-US" sz="2000" dirty="0"/>
          </a:p>
          <a:p>
            <a:r>
              <a:rPr lang="en-US" sz="2000" dirty="0"/>
              <a:t>Still depends on high entropy seed.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678873" y="0"/>
            <a:ext cx="7772400" cy="838200"/>
          </a:xfrm>
        </p:spPr>
        <p:txBody>
          <a:bodyPr/>
          <a:lstStyle/>
          <a:p>
            <a:r>
              <a:rPr lang="en-US" sz="3600" dirty="0"/>
              <a:t>NIST 800-90B entropy subsystem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5122" name="Picture 2" descr="Second Draft NIST Special Publication 800-90B, Recommendation for the  Entropy Sources Used for Random Bit Generation">
            <a:extLst>
              <a:ext uri="{FF2B5EF4-FFF2-40B4-BE49-F238E27FC236}">
                <a16:creationId xmlns:a16="http://schemas.microsoft.com/office/drawing/2014/main" id="{BE85AED5-CFAE-004B-93FC-E9D988CDE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072187"/>
            <a:ext cx="5617554" cy="455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360498-E1D5-DD46-B251-4B5E86EF7958}"/>
              </a:ext>
            </a:extLst>
          </p:cNvPr>
          <p:cNvSpPr txBox="1"/>
          <p:nvPr/>
        </p:nvSpPr>
        <p:spPr>
          <a:xfrm>
            <a:off x="609600" y="1276290"/>
            <a:ext cx="2621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This is the hard part</a:t>
            </a:r>
          </a:p>
        </p:txBody>
      </p:sp>
    </p:spTree>
    <p:extLst>
      <p:ext uri="{BB962C8B-B14F-4D97-AF65-F5344CB8AC3E}">
        <p14:creationId xmlns:p14="http://schemas.microsoft.com/office/powerpoint/2010/main" val="303457938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ontemporary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0C0C0"/>
      </a:accent1>
      <a:accent2>
        <a:srgbClr val="FF0000"/>
      </a:accent2>
      <a:accent3>
        <a:srgbClr val="FFFFFF"/>
      </a:accent3>
      <a:accent4>
        <a:srgbClr val="000000"/>
      </a:accent4>
      <a:accent5>
        <a:srgbClr val="DCDCDC"/>
      </a:accent5>
      <a:accent6>
        <a:srgbClr val="E70000"/>
      </a:accent6>
      <a:hlink>
        <a:srgbClr val="330099"/>
      </a:hlink>
      <a:folHlink>
        <a:srgbClr val="CBCBCB"/>
      </a:folHlink>
    </a:clrScheme>
    <a:fontScheme name="Contempora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Contemporary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Designs\Contemporary.pot</Template>
  <TotalTime>72069</TotalTime>
  <Words>3181</Words>
  <Application>Microsoft Macintosh PowerPoint</Application>
  <PresentationFormat>On-screen Show (4:3)</PresentationFormat>
  <Paragraphs>382</Paragraphs>
  <Slides>37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Cambria Math</vt:lpstr>
      <vt:lpstr>Courier New</vt:lpstr>
      <vt:lpstr>Menlo</vt:lpstr>
      <vt:lpstr>Times New Roman</vt:lpstr>
      <vt:lpstr>Contemporary</vt:lpstr>
      <vt:lpstr>PowerPoint Presentation</vt:lpstr>
      <vt:lpstr>What are cryptographic random numbers?</vt:lpstr>
      <vt:lpstr>Cryptographic random numbers</vt:lpstr>
      <vt:lpstr>How can you produce cryptographic random numbers in the real world?</vt:lpstr>
      <vt:lpstr>Sample 800-90 RNG System</vt:lpstr>
      <vt:lpstr>How can you produce cryptographic random numbers?</vt:lpstr>
      <vt:lpstr>DBRG</vt:lpstr>
      <vt:lpstr>Guidelines for DRNG</vt:lpstr>
      <vt:lpstr>NIST 800-90B entropy subsystem</vt:lpstr>
      <vt:lpstr>What is entropy?</vt:lpstr>
      <vt:lpstr>Shannon’s mathematical definition</vt:lpstr>
      <vt:lpstr>Some entropy source calculations</vt:lpstr>
      <vt:lpstr>Other measures of entropy</vt:lpstr>
      <vt:lpstr>HW sources of entropy (God)</vt:lpstr>
      <vt:lpstr>SW sources of entropy (the devil)</vt:lpstr>
      <vt:lpstr>RNG Attacks</vt:lpstr>
      <vt:lpstr>NIST 800-90B evolution</vt:lpstr>
      <vt:lpstr>A new hope</vt:lpstr>
      <vt:lpstr>How does Jitter execution work?</vt:lpstr>
      <vt:lpstr>Why is there uncertainty in the Δ_i?</vt:lpstr>
      <vt:lpstr>But wait, there’s more</vt:lpstr>
      <vt:lpstr>Three weekends and a NIST reading</vt:lpstr>
      <vt:lpstr>RNG</vt:lpstr>
      <vt:lpstr>RNG</vt:lpstr>
      <vt:lpstr>Software jitter sources in my code</vt:lpstr>
      <vt:lpstr>Simple Jitter Block 0</vt:lpstr>
      <vt:lpstr>Simple Jitter Block 0</vt:lpstr>
      <vt:lpstr>Simple Jitter Block 1</vt:lpstr>
      <vt:lpstr>Simple Jitter Block 1</vt:lpstr>
      <vt:lpstr>Simple Jitter Block 2</vt:lpstr>
      <vt:lpstr>Simple Jitter Block 2</vt:lpstr>
      <vt:lpstr>Memory Jitter</vt:lpstr>
      <vt:lpstr>Memory Jitter</vt:lpstr>
      <vt:lpstr>Hash based execution jitter</vt:lpstr>
      <vt:lpstr>Hash based execution jitter</vt:lpstr>
      <vt:lpstr>Future work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Number analysis</dc:title>
  <dc:subject>Cryptanalysis</dc:subject>
  <dc:creator>John Manferdelli</dc:creator>
  <cp:lastModifiedBy>John Manferdelli</cp:lastModifiedBy>
  <cp:revision>4073</cp:revision>
  <dcterms:created xsi:type="dcterms:W3CDTF">2013-04-08T19:09:24Z</dcterms:created>
  <dcterms:modified xsi:type="dcterms:W3CDTF">2021-05-23T20:57:27Z</dcterms:modified>
</cp:coreProperties>
</file>